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mpg" ContentType="vide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65"/>
  </p:notesMasterIdLst>
  <p:handoutMasterIdLst>
    <p:handoutMasterId r:id="rId166"/>
  </p:handoutMasterIdLst>
  <p:sldIdLst>
    <p:sldId id="2360" r:id="rId2"/>
    <p:sldId id="2361" r:id="rId3"/>
    <p:sldId id="1969" r:id="rId4"/>
    <p:sldId id="2267" r:id="rId5"/>
    <p:sldId id="2464" r:id="rId6"/>
    <p:sldId id="2270" r:id="rId7"/>
    <p:sldId id="2363" r:id="rId8"/>
    <p:sldId id="2466" r:id="rId9"/>
    <p:sldId id="2467" r:id="rId10"/>
    <p:sldId id="2443" r:id="rId11"/>
    <p:sldId id="2404" r:id="rId12"/>
    <p:sldId id="2462" r:id="rId13"/>
    <p:sldId id="2272" r:id="rId14"/>
    <p:sldId id="2273" r:id="rId15"/>
    <p:sldId id="2275" r:id="rId16"/>
    <p:sldId id="2286" r:id="rId17"/>
    <p:sldId id="2284" r:id="rId18"/>
    <p:sldId id="2401" r:id="rId19"/>
    <p:sldId id="2333" r:id="rId20"/>
    <p:sldId id="2367" r:id="rId21"/>
    <p:sldId id="2423" r:id="rId22"/>
    <p:sldId id="2426" r:id="rId23"/>
    <p:sldId id="2446" r:id="rId24"/>
    <p:sldId id="2445" r:id="rId25"/>
    <p:sldId id="2444" r:id="rId26"/>
    <p:sldId id="2447" r:id="rId27"/>
    <p:sldId id="2019" r:id="rId28"/>
    <p:sldId id="2409" r:id="rId29"/>
    <p:sldId id="2413" r:id="rId30"/>
    <p:sldId id="2414" r:id="rId31"/>
    <p:sldId id="2276" r:id="rId32"/>
    <p:sldId id="2406" r:id="rId33"/>
    <p:sldId id="2422" r:id="rId34"/>
    <p:sldId id="2261" r:id="rId35"/>
    <p:sldId id="2277" r:id="rId36"/>
    <p:sldId id="2388" r:id="rId37"/>
    <p:sldId id="2326" r:id="rId38"/>
    <p:sldId id="2148" r:id="rId39"/>
    <p:sldId id="2336" r:id="rId40"/>
    <p:sldId id="2395" r:id="rId41"/>
    <p:sldId id="2396" r:id="rId42"/>
    <p:sldId id="2391" r:id="rId43"/>
    <p:sldId id="2390" r:id="rId44"/>
    <p:sldId id="2394" r:id="rId45"/>
    <p:sldId id="2402" r:id="rId46"/>
    <p:sldId id="2381" r:id="rId47"/>
    <p:sldId id="2400" r:id="rId48"/>
    <p:sldId id="2456" r:id="rId49"/>
    <p:sldId id="2457" r:id="rId50"/>
    <p:sldId id="2359" r:id="rId51"/>
    <p:sldId id="2427" r:id="rId52"/>
    <p:sldId id="2344" r:id="rId53"/>
    <p:sldId id="2291" r:id="rId54"/>
    <p:sldId id="2335" r:id="rId55"/>
    <p:sldId id="2383" r:id="rId56"/>
    <p:sldId id="2389" r:id="rId57"/>
    <p:sldId id="2341" r:id="rId58"/>
    <p:sldId id="2384" r:id="rId59"/>
    <p:sldId id="2385" r:id="rId60"/>
    <p:sldId id="2433" r:id="rId61"/>
    <p:sldId id="2434" r:id="rId62"/>
    <p:sldId id="2386" r:id="rId63"/>
    <p:sldId id="2387" r:id="rId64"/>
    <p:sldId id="2342" r:id="rId65"/>
    <p:sldId id="2382" r:id="rId66"/>
    <p:sldId id="2379" r:id="rId67"/>
    <p:sldId id="2403" r:id="rId68"/>
    <p:sldId id="2430" r:id="rId69"/>
    <p:sldId id="2330" r:id="rId70"/>
    <p:sldId id="2345" r:id="rId71"/>
    <p:sldId id="2331" r:id="rId72"/>
    <p:sldId id="2452" r:id="rId73"/>
    <p:sldId id="2461" r:id="rId74"/>
    <p:sldId id="2454" r:id="rId75"/>
    <p:sldId id="2455" r:id="rId76"/>
    <p:sldId id="2369" r:id="rId77"/>
    <p:sldId id="2222" r:id="rId78"/>
    <p:sldId id="2223" r:id="rId79"/>
    <p:sldId id="2435" r:id="rId80"/>
    <p:sldId id="2348" r:id="rId81"/>
    <p:sldId id="2374" r:id="rId82"/>
    <p:sldId id="2373" r:id="rId83"/>
    <p:sldId id="2375" r:id="rId84"/>
    <p:sldId id="2376" r:id="rId85"/>
    <p:sldId id="2349" r:id="rId86"/>
    <p:sldId id="2432" r:id="rId87"/>
    <p:sldId id="2458" r:id="rId88"/>
    <p:sldId id="2459" r:id="rId89"/>
    <p:sldId id="2460" r:id="rId90"/>
    <p:sldId id="2224" r:id="rId91"/>
    <p:sldId id="2225" r:id="rId92"/>
    <p:sldId id="2463" r:id="rId93"/>
    <p:sldId id="2465" r:id="rId94"/>
    <p:sldId id="2440" r:id="rId95"/>
    <p:sldId id="2441" r:id="rId96"/>
    <p:sldId id="2289" r:id="rId97"/>
    <p:sldId id="2290" r:id="rId98"/>
    <p:sldId id="2346" r:id="rId99"/>
    <p:sldId id="2347" r:id="rId100"/>
    <p:sldId id="2329" r:id="rId101"/>
    <p:sldId id="2159" r:id="rId102"/>
    <p:sldId id="2418" r:id="rId103"/>
    <p:sldId id="2417" r:id="rId104"/>
    <p:sldId id="2231" r:id="rId105"/>
    <p:sldId id="2421" r:id="rId106"/>
    <p:sldId id="2420" r:id="rId107"/>
    <p:sldId id="2416" r:id="rId108"/>
    <p:sldId id="2425" r:id="rId109"/>
    <p:sldId id="2230" r:id="rId110"/>
    <p:sldId id="1850" r:id="rId111"/>
    <p:sldId id="2393" r:id="rId112"/>
    <p:sldId id="1970" r:id="rId113"/>
    <p:sldId id="2397" r:id="rId114"/>
    <p:sldId id="2339" r:id="rId115"/>
    <p:sldId id="2398" r:id="rId116"/>
    <p:sldId id="2407" r:id="rId117"/>
    <p:sldId id="2340" r:id="rId118"/>
    <p:sldId id="2399" r:id="rId119"/>
    <p:sldId id="2408" r:id="rId120"/>
    <p:sldId id="2190" r:id="rId121"/>
    <p:sldId id="2442" r:id="rId122"/>
    <p:sldId id="2449" r:id="rId123"/>
    <p:sldId id="2450" r:id="rId124"/>
    <p:sldId id="2185" r:id="rId125"/>
    <p:sldId id="2186" r:id="rId126"/>
    <p:sldId id="2187" r:id="rId127"/>
    <p:sldId id="2191" r:id="rId128"/>
    <p:sldId id="2281" r:id="rId129"/>
    <p:sldId id="2428" r:id="rId130"/>
    <p:sldId id="2429" r:id="rId131"/>
    <p:sldId id="2351" r:id="rId132"/>
    <p:sldId id="2372" r:id="rId133"/>
    <p:sldId id="2332" r:id="rId134"/>
    <p:sldId id="2327" r:id="rId135"/>
    <p:sldId id="2353" r:id="rId136"/>
    <p:sldId id="2354" r:id="rId137"/>
    <p:sldId id="2431" r:id="rId138"/>
    <p:sldId id="2356" r:id="rId139"/>
    <p:sldId id="2366" r:id="rId140"/>
    <p:sldId id="2410" r:id="rId141"/>
    <p:sldId id="2411" r:id="rId142"/>
    <p:sldId id="2352" r:id="rId143"/>
    <p:sldId id="2451" r:id="rId144"/>
    <p:sldId id="2436" r:id="rId145"/>
    <p:sldId id="2437" r:id="rId146"/>
    <p:sldId id="2176" r:id="rId147"/>
    <p:sldId id="2378" r:id="rId148"/>
    <p:sldId id="2377" r:id="rId149"/>
    <p:sldId id="2172" r:id="rId150"/>
    <p:sldId id="2175" r:id="rId151"/>
    <p:sldId id="2453" r:id="rId152"/>
    <p:sldId id="2180" r:id="rId153"/>
    <p:sldId id="2205" r:id="rId154"/>
    <p:sldId id="2181" r:id="rId155"/>
    <p:sldId id="2324" r:id="rId156"/>
    <p:sldId id="2325" r:id="rId157"/>
    <p:sldId id="2203" r:id="rId158"/>
    <p:sldId id="2415" r:id="rId159"/>
    <p:sldId id="2182" r:id="rId160"/>
    <p:sldId id="2439" r:id="rId161"/>
    <p:sldId id="2438" r:id="rId162"/>
    <p:sldId id="2448" r:id="rId163"/>
    <p:sldId id="2183" r:id="rId164"/>
  </p:sldIdLst>
  <p:sldSz cx="9144000" cy="6858000" type="screen4x3"/>
  <p:notesSz cx="6858000" cy="9144000"/>
  <p:defaultTextStyle>
    <a:defPPr>
      <a:defRPr lang="pl-PL"/>
    </a:defPPr>
    <a:lvl1pPr algn="l" rtl="0" fontAlgn="base">
      <a:spcBef>
        <a:spcPct val="0"/>
      </a:spcBef>
      <a:spcAft>
        <a:spcPct val="0"/>
      </a:spcAft>
      <a:defRPr sz="2700" kern="1200">
        <a:solidFill>
          <a:schemeClr val="tx1"/>
        </a:solidFill>
        <a:latin typeface="Arial" charset="0"/>
        <a:ea typeface="+mn-ea"/>
        <a:cs typeface="+mn-cs"/>
      </a:defRPr>
    </a:lvl1pPr>
    <a:lvl2pPr marL="457200" algn="l" rtl="0" fontAlgn="base">
      <a:spcBef>
        <a:spcPct val="0"/>
      </a:spcBef>
      <a:spcAft>
        <a:spcPct val="0"/>
      </a:spcAft>
      <a:defRPr sz="2700" kern="1200">
        <a:solidFill>
          <a:schemeClr val="tx1"/>
        </a:solidFill>
        <a:latin typeface="Arial" charset="0"/>
        <a:ea typeface="+mn-ea"/>
        <a:cs typeface="+mn-cs"/>
      </a:defRPr>
    </a:lvl2pPr>
    <a:lvl3pPr marL="914400" algn="l" rtl="0" fontAlgn="base">
      <a:spcBef>
        <a:spcPct val="0"/>
      </a:spcBef>
      <a:spcAft>
        <a:spcPct val="0"/>
      </a:spcAft>
      <a:defRPr sz="2700" kern="1200">
        <a:solidFill>
          <a:schemeClr val="tx1"/>
        </a:solidFill>
        <a:latin typeface="Arial" charset="0"/>
        <a:ea typeface="+mn-ea"/>
        <a:cs typeface="+mn-cs"/>
      </a:defRPr>
    </a:lvl3pPr>
    <a:lvl4pPr marL="1371600" algn="l" rtl="0" fontAlgn="base">
      <a:spcBef>
        <a:spcPct val="0"/>
      </a:spcBef>
      <a:spcAft>
        <a:spcPct val="0"/>
      </a:spcAft>
      <a:defRPr sz="2700" kern="1200">
        <a:solidFill>
          <a:schemeClr val="tx1"/>
        </a:solidFill>
        <a:latin typeface="Arial" charset="0"/>
        <a:ea typeface="+mn-ea"/>
        <a:cs typeface="+mn-cs"/>
      </a:defRPr>
    </a:lvl4pPr>
    <a:lvl5pPr marL="1828800" algn="l" rtl="0" fontAlgn="base">
      <a:spcBef>
        <a:spcPct val="0"/>
      </a:spcBef>
      <a:spcAft>
        <a:spcPct val="0"/>
      </a:spcAft>
      <a:defRPr sz="2700" kern="1200">
        <a:solidFill>
          <a:schemeClr val="tx1"/>
        </a:solidFill>
        <a:latin typeface="Arial" charset="0"/>
        <a:ea typeface="+mn-ea"/>
        <a:cs typeface="+mn-cs"/>
      </a:defRPr>
    </a:lvl5pPr>
    <a:lvl6pPr marL="2286000" algn="l" defTabSz="914400" rtl="0" eaLnBrk="1" latinLnBrk="0" hangingPunct="1">
      <a:defRPr sz="2700" kern="1200">
        <a:solidFill>
          <a:schemeClr val="tx1"/>
        </a:solidFill>
        <a:latin typeface="Arial" charset="0"/>
        <a:ea typeface="+mn-ea"/>
        <a:cs typeface="+mn-cs"/>
      </a:defRPr>
    </a:lvl6pPr>
    <a:lvl7pPr marL="2743200" algn="l" defTabSz="914400" rtl="0" eaLnBrk="1" latinLnBrk="0" hangingPunct="1">
      <a:defRPr sz="2700" kern="1200">
        <a:solidFill>
          <a:schemeClr val="tx1"/>
        </a:solidFill>
        <a:latin typeface="Arial" charset="0"/>
        <a:ea typeface="+mn-ea"/>
        <a:cs typeface="+mn-cs"/>
      </a:defRPr>
    </a:lvl7pPr>
    <a:lvl8pPr marL="3200400" algn="l" defTabSz="914400" rtl="0" eaLnBrk="1" latinLnBrk="0" hangingPunct="1">
      <a:defRPr sz="2700" kern="1200">
        <a:solidFill>
          <a:schemeClr val="tx1"/>
        </a:solidFill>
        <a:latin typeface="Arial" charset="0"/>
        <a:ea typeface="+mn-ea"/>
        <a:cs typeface="+mn-cs"/>
      </a:defRPr>
    </a:lvl8pPr>
    <a:lvl9pPr marL="3657600" algn="l" defTabSz="914400" rtl="0" eaLnBrk="1" latinLnBrk="0" hangingPunct="1">
      <a:defRPr sz="27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to Microsoft" initials="KM" lastIdx="3" clrIdx="0">
    <p:extLst>
      <p:ext uri="{19B8F6BF-5375-455C-9EA6-DF929625EA0E}">
        <p15:presenceInfo xmlns:p15="http://schemas.microsoft.com/office/powerpoint/2012/main" userId="f66657fe96ad5e2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a:srgbClr val="66FF66"/>
    <a:srgbClr val="0000CC"/>
    <a:srgbClr val="003399"/>
    <a:srgbClr val="EAEAEA"/>
    <a:srgbClr val="0066FF"/>
    <a:srgbClr val="FFFF00"/>
    <a:srgbClr val="000000"/>
    <a:srgbClr val="DEC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65" autoAdjust="0"/>
    <p:restoredTop sz="87764" autoAdjust="0"/>
  </p:normalViewPr>
  <p:slideViewPr>
    <p:cSldViewPr>
      <p:cViewPr varScale="1">
        <p:scale>
          <a:sx n="69" d="100"/>
          <a:sy n="69" d="100"/>
        </p:scale>
        <p:origin x="136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400"/>
    </p:cViewPr>
  </p:sorterViewPr>
  <p:notesViewPr>
    <p:cSldViewPr>
      <p:cViewPr varScale="1">
        <p:scale>
          <a:sx n="83" d="100"/>
          <a:sy n="83" d="100"/>
        </p:scale>
        <p:origin x="-19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97EBB598-4A39-4E7D-98A7-4BF79612E3BF}" type="datetimeFigureOut">
              <a:rPr lang="pl-PL"/>
              <a:pPr>
                <a:defRPr/>
              </a:pPr>
              <a:t>04.12.2025</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600C367E-A944-45F7-A06D-4D2A462FBC82}" type="slidenum">
              <a:rPr lang="pl-PL"/>
              <a:pPr>
                <a:defRPr/>
              </a:pPr>
              <a:t>‹#›</a:t>
            </a:fld>
            <a:endParaRPr lang="pl-PL"/>
          </a:p>
        </p:txBody>
      </p:sp>
    </p:spTree>
    <p:extLst>
      <p:ext uri="{BB962C8B-B14F-4D97-AF65-F5344CB8AC3E}">
        <p14:creationId xmlns:p14="http://schemas.microsoft.com/office/powerpoint/2010/main" val="2384224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A629F290-A1D0-4416-9914-F089155C110B}" type="datetimeFigureOut">
              <a:rPr lang="pl-PL"/>
              <a:pPr>
                <a:defRPr/>
              </a:pPr>
              <a:t>04.12.2025</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pl-PL" noProof="0"/>
              <a:t>Kliknij, aby edytować style wzorca tekstu</a:t>
            </a:r>
          </a:p>
          <a:p>
            <a:pPr lvl="0"/>
            <a:r>
              <a:rPr lang="pl-PL" noProof="0"/>
              <a:t>Drugi poziom</a:t>
            </a:r>
          </a:p>
          <a:p>
            <a:pPr lvl="0"/>
            <a:r>
              <a:rPr lang="pl-PL" noProof="0"/>
              <a:t>Trzeci poziom</a:t>
            </a:r>
          </a:p>
          <a:p>
            <a:pPr lvl="0"/>
            <a:r>
              <a:rPr lang="pl-PL" noProof="0"/>
              <a:t>Czwarty poziom</a:t>
            </a:r>
          </a:p>
          <a:p>
            <a:pPr lvl="0"/>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B87BEB61-2A3F-47E8-93FE-0739F784E89F}" type="slidenum">
              <a:rPr lang="pl-PL"/>
              <a:pPr>
                <a:defRPr/>
              </a:pPr>
              <a:t>‹#›</a:t>
            </a:fld>
            <a:endParaRPr lang="pl-PL"/>
          </a:p>
        </p:txBody>
      </p:sp>
    </p:spTree>
    <p:extLst>
      <p:ext uri="{BB962C8B-B14F-4D97-AF65-F5344CB8AC3E}">
        <p14:creationId xmlns:p14="http://schemas.microsoft.com/office/powerpoint/2010/main" val="3464835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56323" name="Rectangle 3"/>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417308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8FDDB-4F63-16F2-EDBA-26D88791D1D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1271830-1A50-6323-D7A5-A52425E9F0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6FD1A4FC-68CD-336D-5723-CC94D7E998A6}"/>
              </a:ext>
            </a:extLst>
          </p:cNvPr>
          <p:cNvSpPr>
            <a:spLocks noGrp="1"/>
          </p:cNvSpPr>
          <p:nvPr>
            <p:ph type="body" idx="1"/>
          </p:nvPr>
        </p:nvSpPr>
        <p:spPr/>
        <p:txBody>
          <a:bodyPr>
            <a:normAutofit/>
          </a:bodyPr>
          <a:lstStyle/>
          <a:p>
            <a:endParaRPr lang="en-US" dirty="0"/>
          </a:p>
        </p:txBody>
      </p:sp>
      <p:sp>
        <p:nvSpPr>
          <p:cNvPr id="4" name="Symbol zastępczy numeru slajdu 3">
            <a:extLst>
              <a:ext uri="{FF2B5EF4-FFF2-40B4-BE49-F238E27FC236}">
                <a16:creationId xmlns:a16="http://schemas.microsoft.com/office/drawing/2014/main" id="{06642ABF-19DC-519F-A719-C81202A83DD1}"/>
              </a:ext>
            </a:extLst>
          </p:cNvPr>
          <p:cNvSpPr>
            <a:spLocks noGrp="1"/>
          </p:cNvSpPr>
          <p:nvPr>
            <p:ph type="sldNum" sz="quarter" idx="10"/>
          </p:nvPr>
        </p:nvSpPr>
        <p:spPr/>
        <p:txBody>
          <a:bodyPr/>
          <a:lstStyle/>
          <a:p>
            <a:pPr>
              <a:defRPr/>
            </a:pPr>
            <a:fld id="{B87BEB61-2A3F-47E8-93FE-0739F784E89F}" type="slidenum">
              <a:rPr lang="pl-PL" smtClean="0"/>
              <a:pPr>
                <a:defRPr/>
              </a:pPr>
              <a:t>11</a:t>
            </a:fld>
            <a:endParaRPr lang="pl-PL"/>
          </a:p>
        </p:txBody>
      </p:sp>
    </p:spTree>
    <p:extLst>
      <p:ext uri="{BB962C8B-B14F-4D97-AF65-F5344CB8AC3E}">
        <p14:creationId xmlns:p14="http://schemas.microsoft.com/office/powerpoint/2010/main" val="189202191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1139" name="Symbol zastępczy notatek 2"/>
          <p:cNvSpPr>
            <a:spLocks noGrp="1"/>
          </p:cNvSpPr>
          <p:nvPr>
            <p:ph type="body" idx="1"/>
          </p:nvPr>
        </p:nvSpPr>
        <p:spPr bwMode="auto">
          <a:noFill/>
        </p:spPr>
        <p:txBody>
          <a:bodyPr/>
          <a:lstStyle/>
          <a:p>
            <a:endParaRPr lang="en-US"/>
          </a:p>
        </p:txBody>
      </p:sp>
      <p:sp>
        <p:nvSpPr>
          <p:cNvPr id="91140" name="Symbol zastępczy numeru slajdu 3"/>
          <p:cNvSpPr>
            <a:spLocks noGrp="1"/>
          </p:cNvSpPr>
          <p:nvPr>
            <p:ph type="sldNum" sz="quarter" idx="5"/>
          </p:nvPr>
        </p:nvSpPr>
        <p:spPr bwMode="auto">
          <a:noFill/>
          <a:ln>
            <a:miter lim="800000"/>
            <a:headEnd/>
            <a:tailEnd/>
          </a:ln>
        </p:spPr>
        <p:txBody>
          <a:bodyPr/>
          <a:lstStyle/>
          <a:p>
            <a:fld id="{FB1CF9B5-EE0A-4C76-BE9F-54271B047804}" type="slidenum">
              <a:rPr lang="pl-PL" smtClean="0">
                <a:solidFill>
                  <a:prstClr val="black"/>
                </a:solidFill>
              </a:rPr>
              <a:pPr/>
              <a:t>131</a:t>
            </a:fld>
            <a:endParaRPr lang="pl-PL">
              <a:solidFill>
                <a:prstClr val="black"/>
              </a:solidFill>
            </a:endParaRPr>
          </a:p>
        </p:txBody>
      </p:sp>
    </p:spTree>
    <p:extLst>
      <p:ext uri="{BB962C8B-B14F-4D97-AF65-F5344CB8AC3E}">
        <p14:creationId xmlns:p14="http://schemas.microsoft.com/office/powerpoint/2010/main" val="8922653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2467" name="Symbol zastępczy notatek 2"/>
          <p:cNvSpPr>
            <a:spLocks noGrp="1"/>
          </p:cNvSpPr>
          <p:nvPr>
            <p:ph type="body" idx="1"/>
          </p:nvPr>
        </p:nvSpPr>
        <p:spPr bwMode="auto">
          <a:noFill/>
        </p:spPr>
        <p:txBody>
          <a:bodyPr/>
          <a:lstStyle/>
          <a:p>
            <a:endParaRPr lang="en-US"/>
          </a:p>
        </p:txBody>
      </p:sp>
      <p:sp>
        <p:nvSpPr>
          <p:cNvPr id="62468" name="Symbol zastępczy numeru slajd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798A49F-6251-4402-992B-AE551C76E505}" type="slidenum">
              <a:rPr lang="pl-PL" sz="1200">
                <a:solidFill>
                  <a:prstClr val="black"/>
                </a:solidFill>
                <a:latin typeface="Calibri" pitchFamily="34" charset="0"/>
              </a:rPr>
              <a:pPr algn="r"/>
              <a:t>132</a:t>
            </a:fld>
            <a:endParaRPr lang="pl-PL" sz="1200">
              <a:solidFill>
                <a:prstClr val="black"/>
              </a:solidFill>
              <a:latin typeface="Calibri" pitchFamily="34" charset="0"/>
            </a:endParaRPr>
          </a:p>
        </p:txBody>
      </p:sp>
    </p:spTree>
    <p:extLst>
      <p:ext uri="{BB962C8B-B14F-4D97-AF65-F5344CB8AC3E}">
        <p14:creationId xmlns:p14="http://schemas.microsoft.com/office/powerpoint/2010/main" val="231570338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4466242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F5A53-3CF6-D740-5ACF-96502E445CB6}"/>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CFA6D909-8010-8569-2F92-7F5DDF3859C7}"/>
              </a:ext>
            </a:extLst>
          </p:cNvPr>
          <p:cNvSpPr>
            <a:spLocks noGrp="1" noChangeArrowheads="1"/>
          </p:cNvSpPr>
          <p:nvPr>
            <p:ph type="sldNum" sz="quarter" idx="5"/>
          </p:nvPr>
        </p:nvSpPr>
        <p:spPr>
          <a:ln/>
        </p:spPr>
        <p:txBody>
          <a:bodyPr/>
          <a:lstStyle/>
          <a:p>
            <a:fld id="{9994E210-6DE7-4D58-83DE-FC0BB7A08997}" type="slidenum">
              <a:rPr lang="en-US" altLang="ja-JP"/>
              <a:pPr/>
              <a:t>135</a:t>
            </a:fld>
            <a:endParaRPr lang="en-US" altLang="ja-JP"/>
          </a:p>
        </p:txBody>
      </p:sp>
      <p:sp>
        <p:nvSpPr>
          <p:cNvPr id="718850" name="Rectangle 2">
            <a:extLst>
              <a:ext uri="{FF2B5EF4-FFF2-40B4-BE49-F238E27FC236}">
                <a16:creationId xmlns:a16="http://schemas.microsoft.com/office/drawing/2014/main" id="{0548550E-46F8-E56F-A75D-AC65876356B9}"/>
              </a:ext>
            </a:extLst>
          </p:cNvPr>
          <p:cNvSpPr>
            <a:spLocks noGrp="1" noRot="1" noChangeAspect="1" noChangeArrowheads="1" noTextEdit="1"/>
          </p:cNvSpPr>
          <p:nvPr>
            <p:ph type="sldImg"/>
          </p:nvPr>
        </p:nvSpPr>
        <p:spPr>
          <a:ln/>
        </p:spPr>
        <p:txBody>
          <a:bodyPr/>
          <a:lstStyle/>
          <a:p>
            <a:endParaRPr lang="en-US"/>
          </a:p>
        </p:txBody>
      </p:sp>
      <p:sp>
        <p:nvSpPr>
          <p:cNvPr id="718851" name="Rectangle 3">
            <a:extLst>
              <a:ext uri="{FF2B5EF4-FFF2-40B4-BE49-F238E27FC236}">
                <a16:creationId xmlns:a16="http://schemas.microsoft.com/office/drawing/2014/main" id="{74B60F72-B613-5E90-9CD5-2CA80AFBE4DD}"/>
              </a:ext>
            </a:extLst>
          </p:cNvPr>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6919399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6C66F-1F04-15BD-D042-694399EC6D2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F807362-AE5F-BD5F-2322-EA2B637C1A68}"/>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F733EC33-122F-1759-42C4-F5753C6FEE28}"/>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E2EFC554-ED17-8499-2D59-B5E229EEFD29}"/>
              </a:ext>
            </a:extLst>
          </p:cNvPr>
          <p:cNvSpPr>
            <a:spLocks noGrp="1"/>
          </p:cNvSpPr>
          <p:nvPr>
            <p:ph type="sldNum" sz="quarter" idx="10"/>
          </p:nvPr>
        </p:nvSpPr>
        <p:spPr/>
        <p:txBody>
          <a:bodyPr/>
          <a:lstStyle/>
          <a:p>
            <a:pPr>
              <a:defRPr/>
            </a:pPr>
            <a:fld id="{B87BEB61-2A3F-47E8-93FE-0739F784E89F}" type="slidenum">
              <a:rPr lang="pl-PL" smtClean="0"/>
              <a:pPr>
                <a:defRPr/>
              </a:pPr>
              <a:t>136</a:t>
            </a:fld>
            <a:endParaRPr lang="pl-PL"/>
          </a:p>
        </p:txBody>
      </p:sp>
    </p:spTree>
    <p:extLst>
      <p:ext uri="{BB962C8B-B14F-4D97-AF65-F5344CB8AC3E}">
        <p14:creationId xmlns:p14="http://schemas.microsoft.com/office/powerpoint/2010/main" val="14334450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137</a:t>
            </a:fld>
            <a:endParaRPr lang="pl-PL"/>
          </a:p>
        </p:txBody>
      </p:sp>
    </p:spTree>
    <p:extLst>
      <p:ext uri="{BB962C8B-B14F-4D97-AF65-F5344CB8AC3E}">
        <p14:creationId xmlns:p14="http://schemas.microsoft.com/office/powerpoint/2010/main" val="166189844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fld id="{CBB48404-D487-449E-A18B-93F36FA5F641}" type="slidenum">
              <a:rPr lang="en-US" smtClean="0"/>
              <a:pPr/>
              <a:t>140</a:t>
            </a:fld>
            <a:endParaRPr lang="en-US"/>
          </a:p>
        </p:txBody>
      </p:sp>
    </p:spTree>
    <p:extLst>
      <p:ext uri="{BB962C8B-B14F-4D97-AF65-F5344CB8AC3E}">
        <p14:creationId xmlns:p14="http://schemas.microsoft.com/office/powerpoint/2010/main" val="372107730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fld id="{CBB48404-D487-449E-A18B-93F36FA5F641}" type="slidenum">
              <a:rPr lang="en-US" smtClean="0"/>
              <a:pPr/>
              <a:t>141</a:t>
            </a:fld>
            <a:endParaRPr lang="en-US"/>
          </a:p>
        </p:txBody>
      </p:sp>
    </p:spTree>
    <p:extLst>
      <p:ext uri="{BB962C8B-B14F-4D97-AF65-F5344CB8AC3E}">
        <p14:creationId xmlns:p14="http://schemas.microsoft.com/office/powerpoint/2010/main" val="315463656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86495350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873077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8FDDB-4F63-16F2-EDBA-26D88791D1D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1271830-1A50-6323-D7A5-A52425E9F0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6FD1A4FC-68CD-336D-5723-CC94D7E998A6}"/>
              </a:ext>
            </a:extLst>
          </p:cNvPr>
          <p:cNvSpPr>
            <a:spLocks noGrp="1"/>
          </p:cNvSpPr>
          <p:nvPr>
            <p:ph type="body" idx="1"/>
          </p:nvPr>
        </p:nvSpPr>
        <p:spPr/>
        <p:txBody>
          <a:bodyPr>
            <a:normAutofit/>
          </a:bodyPr>
          <a:lstStyle/>
          <a:p>
            <a:endParaRPr lang="en-US" dirty="0"/>
          </a:p>
        </p:txBody>
      </p:sp>
      <p:sp>
        <p:nvSpPr>
          <p:cNvPr id="4" name="Symbol zastępczy numeru slajdu 3">
            <a:extLst>
              <a:ext uri="{FF2B5EF4-FFF2-40B4-BE49-F238E27FC236}">
                <a16:creationId xmlns:a16="http://schemas.microsoft.com/office/drawing/2014/main" id="{06642ABF-19DC-519F-A719-C81202A83DD1}"/>
              </a:ext>
            </a:extLst>
          </p:cNvPr>
          <p:cNvSpPr>
            <a:spLocks noGrp="1"/>
          </p:cNvSpPr>
          <p:nvPr>
            <p:ph type="sldNum" sz="quarter" idx="10"/>
          </p:nvPr>
        </p:nvSpPr>
        <p:spPr/>
        <p:txBody>
          <a:bodyPr/>
          <a:lstStyle/>
          <a:p>
            <a:pPr>
              <a:defRPr/>
            </a:pPr>
            <a:fld id="{B87BEB61-2A3F-47E8-93FE-0739F784E89F}" type="slidenum">
              <a:rPr lang="pl-PL" smtClean="0"/>
              <a:pPr>
                <a:defRPr/>
              </a:pPr>
              <a:t>12</a:t>
            </a:fld>
            <a:endParaRPr lang="pl-PL"/>
          </a:p>
        </p:txBody>
      </p:sp>
    </p:spTree>
    <p:extLst>
      <p:ext uri="{BB962C8B-B14F-4D97-AF65-F5344CB8AC3E}">
        <p14:creationId xmlns:p14="http://schemas.microsoft.com/office/powerpoint/2010/main" val="317209617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329494788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99323949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23395292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2467"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03786268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5539" name="Symbol zastępczy notatek 2"/>
          <p:cNvSpPr>
            <a:spLocks noGrp="1"/>
          </p:cNvSpPr>
          <p:nvPr>
            <p:ph type="body" idx="1"/>
          </p:nvPr>
        </p:nvSpPr>
        <p:spPr bwMode="auto">
          <a:noFill/>
        </p:spPr>
        <p:txBody>
          <a:bodyPr/>
          <a:lstStyle/>
          <a:p>
            <a:endParaRPr lang="en-US"/>
          </a:p>
        </p:txBody>
      </p:sp>
      <p:sp>
        <p:nvSpPr>
          <p:cNvPr id="65540" name="Symbol zastępczy numeru slajdu 3"/>
          <p:cNvSpPr>
            <a:spLocks noGrp="1"/>
          </p:cNvSpPr>
          <p:nvPr>
            <p:ph type="sldNum" sz="quarter" idx="5"/>
          </p:nvPr>
        </p:nvSpPr>
        <p:spPr bwMode="auto">
          <a:noFill/>
          <a:ln>
            <a:miter lim="800000"/>
            <a:headEnd/>
            <a:tailEnd/>
          </a:ln>
        </p:spPr>
        <p:txBody>
          <a:bodyPr/>
          <a:lstStyle/>
          <a:p>
            <a:fld id="{86665F5C-E171-4868-9BF0-4FB70FC611B4}" type="slidenum">
              <a:rPr lang="pl-PL" smtClean="0"/>
              <a:pPr/>
              <a:t>150</a:t>
            </a:fld>
            <a:endParaRPr lang="pl-PL"/>
          </a:p>
        </p:txBody>
      </p:sp>
    </p:spTree>
    <p:extLst>
      <p:ext uri="{BB962C8B-B14F-4D97-AF65-F5344CB8AC3E}">
        <p14:creationId xmlns:p14="http://schemas.microsoft.com/office/powerpoint/2010/main" val="372013315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a:defRPr/>
            </a:pPr>
            <a:fld id="{B87BEB61-2A3F-47E8-93FE-0739F784E89F}" type="slidenum">
              <a:rPr lang="pl-PL" smtClean="0"/>
              <a:pPr>
                <a:defRPr/>
              </a:pPr>
              <a:t>153</a:t>
            </a:fld>
            <a:endParaRPr lang="pl-PL"/>
          </a:p>
        </p:txBody>
      </p:sp>
    </p:spTree>
    <p:extLst>
      <p:ext uri="{BB962C8B-B14F-4D97-AF65-F5344CB8AC3E}">
        <p14:creationId xmlns:p14="http://schemas.microsoft.com/office/powerpoint/2010/main" val="73376930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88067" name="Symbol zastępczy notatek 2"/>
          <p:cNvSpPr>
            <a:spLocks noGrp="1"/>
          </p:cNvSpPr>
          <p:nvPr>
            <p:ph type="body" idx="1"/>
          </p:nvPr>
        </p:nvSpPr>
        <p:spPr bwMode="auto">
          <a:noFill/>
        </p:spPr>
        <p:txBody>
          <a:bodyPr/>
          <a:lstStyle/>
          <a:p>
            <a:endParaRPr lang="en-US"/>
          </a:p>
        </p:txBody>
      </p:sp>
      <p:sp>
        <p:nvSpPr>
          <p:cNvPr id="88068" name="Symbol zastępczy numeru slajdu 3"/>
          <p:cNvSpPr>
            <a:spLocks noGrp="1"/>
          </p:cNvSpPr>
          <p:nvPr>
            <p:ph type="sldNum" sz="quarter" idx="5"/>
          </p:nvPr>
        </p:nvSpPr>
        <p:spPr bwMode="auto">
          <a:noFill/>
          <a:ln>
            <a:miter lim="800000"/>
            <a:headEnd/>
            <a:tailEnd/>
          </a:ln>
        </p:spPr>
        <p:txBody>
          <a:bodyPr/>
          <a:lstStyle/>
          <a:p>
            <a:fld id="{BA9FAFF3-978B-40A5-8BA1-B6B925BC5361}" type="slidenum">
              <a:rPr lang="pl-PL" smtClean="0">
                <a:solidFill>
                  <a:prstClr val="black"/>
                </a:solidFill>
              </a:rPr>
              <a:pPr/>
              <a:t>154</a:t>
            </a:fld>
            <a:endParaRPr lang="pl-PL">
              <a:solidFill>
                <a:prstClr val="black"/>
              </a:solidFill>
            </a:endParaRPr>
          </a:p>
        </p:txBody>
      </p:sp>
    </p:spTree>
    <p:extLst>
      <p:ext uri="{BB962C8B-B14F-4D97-AF65-F5344CB8AC3E}">
        <p14:creationId xmlns:p14="http://schemas.microsoft.com/office/powerpoint/2010/main" val="4202498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157</a:t>
            </a:fld>
            <a:endParaRPr lang="pl-PL"/>
          </a:p>
        </p:txBody>
      </p:sp>
    </p:spTree>
    <p:extLst>
      <p:ext uri="{BB962C8B-B14F-4D97-AF65-F5344CB8AC3E}">
        <p14:creationId xmlns:p14="http://schemas.microsoft.com/office/powerpoint/2010/main" val="350399181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p:cNvSpPr>
            <a:spLocks noGrp="1"/>
          </p:cNvSpPr>
          <p:nvPr>
            <p:ph type="body" idx="1"/>
          </p:nvPr>
        </p:nvSpPr>
        <p:spPr bwMode="auto">
          <a:noFill/>
        </p:spPr>
        <p:txBody>
          <a:bodyPr/>
          <a:lstStyle/>
          <a:p>
            <a:endParaRPr lang="en-US"/>
          </a:p>
        </p:txBody>
      </p:sp>
      <p:sp>
        <p:nvSpPr>
          <p:cNvPr id="95236" name="Symbol zastępczy numeru slajdu 3"/>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159</a:t>
            </a:fld>
            <a:endParaRPr lang="pl-PL">
              <a:solidFill>
                <a:prstClr val="black"/>
              </a:solidFill>
            </a:endParaRPr>
          </a:p>
        </p:txBody>
      </p:sp>
    </p:spTree>
    <p:extLst>
      <p:ext uri="{BB962C8B-B14F-4D97-AF65-F5344CB8AC3E}">
        <p14:creationId xmlns:p14="http://schemas.microsoft.com/office/powerpoint/2010/main" val="200124479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D88D1-2DBB-D7BF-8D31-BE54882F5A9C}"/>
            </a:ext>
          </a:extLst>
        </p:cNvPr>
        <p:cNvGrpSpPr/>
        <p:nvPr/>
      </p:nvGrpSpPr>
      <p:grpSpPr>
        <a:xfrm>
          <a:off x="0" y="0"/>
          <a:ext cx="0" cy="0"/>
          <a:chOff x="0" y="0"/>
          <a:chExt cx="0" cy="0"/>
        </a:xfrm>
      </p:grpSpPr>
      <p:sp>
        <p:nvSpPr>
          <p:cNvPr id="95234" name="Symbol zastępczy obrazu slajdu 1">
            <a:extLst>
              <a:ext uri="{FF2B5EF4-FFF2-40B4-BE49-F238E27FC236}">
                <a16:creationId xmlns:a16="http://schemas.microsoft.com/office/drawing/2014/main" id="{62C27A41-9613-FC30-C458-E4F4CFD79B90}"/>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a:extLst>
              <a:ext uri="{FF2B5EF4-FFF2-40B4-BE49-F238E27FC236}">
                <a16:creationId xmlns:a16="http://schemas.microsoft.com/office/drawing/2014/main" id="{55D546A3-9DF8-4CE8-E108-653DE5277943}"/>
              </a:ext>
            </a:extLst>
          </p:cNvPr>
          <p:cNvSpPr>
            <a:spLocks noGrp="1"/>
          </p:cNvSpPr>
          <p:nvPr>
            <p:ph type="body" idx="1"/>
          </p:nvPr>
        </p:nvSpPr>
        <p:spPr bwMode="auto">
          <a:noFill/>
        </p:spPr>
        <p:txBody>
          <a:bodyPr/>
          <a:lstStyle/>
          <a:p>
            <a:endParaRPr lang="en-US"/>
          </a:p>
        </p:txBody>
      </p:sp>
      <p:sp>
        <p:nvSpPr>
          <p:cNvPr id="95236" name="Symbol zastępczy numeru slajdu 3">
            <a:extLst>
              <a:ext uri="{FF2B5EF4-FFF2-40B4-BE49-F238E27FC236}">
                <a16:creationId xmlns:a16="http://schemas.microsoft.com/office/drawing/2014/main" id="{2DE193E3-AC38-5FA8-C7BD-0D6758BCDD70}"/>
              </a:ext>
            </a:extLst>
          </p:cNvPr>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160</a:t>
            </a:fld>
            <a:endParaRPr lang="pl-PL">
              <a:solidFill>
                <a:prstClr val="black"/>
              </a:solidFill>
            </a:endParaRPr>
          </a:p>
        </p:txBody>
      </p:sp>
    </p:spTree>
    <p:extLst>
      <p:ext uri="{BB962C8B-B14F-4D97-AF65-F5344CB8AC3E}">
        <p14:creationId xmlns:p14="http://schemas.microsoft.com/office/powerpoint/2010/main" val="1294050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867FE-CB93-9AE6-7D25-B97305B5C8A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52C734D-3914-1BA3-0CC5-E55F1F0E3E49}"/>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9B03E2F7-C76F-603C-ACCD-0FB7E01C782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5478DA3F-D18A-56F3-218D-1934861DA4E2}"/>
              </a:ext>
            </a:extLst>
          </p:cNvPr>
          <p:cNvSpPr>
            <a:spLocks noGrp="1"/>
          </p:cNvSpPr>
          <p:nvPr>
            <p:ph type="sldNum" sz="quarter" idx="10"/>
          </p:nvPr>
        </p:nvSpPr>
        <p:spPr/>
        <p:txBody>
          <a:bodyPr/>
          <a:lstStyle/>
          <a:p>
            <a:pPr>
              <a:defRPr/>
            </a:pPr>
            <a:fld id="{B87BEB61-2A3F-47E8-93FE-0739F784E89F}" type="slidenum">
              <a:rPr lang="pl-PL" smtClean="0"/>
              <a:pPr>
                <a:defRPr/>
              </a:pPr>
              <a:t>13</a:t>
            </a:fld>
            <a:endParaRPr lang="pl-PL"/>
          </a:p>
        </p:txBody>
      </p:sp>
    </p:spTree>
    <p:extLst>
      <p:ext uri="{BB962C8B-B14F-4D97-AF65-F5344CB8AC3E}">
        <p14:creationId xmlns:p14="http://schemas.microsoft.com/office/powerpoint/2010/main" val="217069153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2366F-4AAF-673B-7991-3DEEC934DFD4}"/>
            </a:ext>
          </a:extLst>
        </p:cNvPr>
        <p:cNvGrpSpPr/>
        <p:nvPr/>
      </p:nvGrpSpPr>
      <p:grpSpPr>
        <a:xfrm>
          <a:off x="0" y="0"/>
          <a:ext cx="0" cy="0"/>
          <a:chOff x="0" y="0"/>
          <a:chExt cx="0" cy="0"/>
        </a:xfrm>
      </p:grpSpPr>
      <p:sp>
        <p:nvSpPr>
          <p:cNvPr id="95234" name="Symbol zastępczy obrazu slajdu 1">
            <a:extLst>
              <a:ext uri="{FF2B5EF4-FFF2-40B4-BE49-F238E27FC236}">
                <a16:creationId xmlns:a16="http://schemas.microsoft.com/office/drawing/2014/main" id="{173EB8F6-F885-8080-D35C-76071964EBA0}"/>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a:extLst>
              <a:ext uri="{FF2B5EF4-FFF2-40B4-BE49-F238E27FC236}">
                <a16:creationId xmlns:a16="http://schemas.microsoft.com/office/drawing/2014/main" id="{0B50EAB4-5C6B-7964-4126-BCB81BC1C35A}"/>
              </a:ext>
            </a:extLst>
          </p:cNvPr>
          <p:cNvSpPr>
            <a:spLocks noGrp="1"/>
          </p:cNvSpPr>
          <p:nvPr>
            <p:ph type="body" idx="1"/>
          </p:nvPr>
        </p:nvSpPr>
        <p:spPr bwMode="auto">
          <a:noFill/>
        </p:spPr>
        <p:txBody>
          <a:bodyPr/>
          <a:lstStyle/>
          <a:p>
            <a:endParaRPr lang="en-US"/>
          </a:p>
        </p:txBody>
      </p:sp>
      <p:sp>
        <p:nvSpPr>
          <p:cNvPr id="95236" name="Symbol zastępczy numeru slajdu 3">
            <a:extLst>
              <a:ext uri="{FF2B5EF4-FFF2-40B4-BE49-F238E27FC236}">
                <a16:creationId xmlns:a16="http://schemas.microsoft.com/office/drawing/2014/main" id="{0C0D3D04-DA39-C165-FF9E-0441EE42E863}"/>
              </a:ext>
            </a:extLst>
          </p:cNvPr>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161</a:t>
            </a:fld>
            <a:endParaRPr lang="pl-PL">
              <a:solidFill>
                <a:prstClr val="black"/>
              </a:solidFill>
            </a:endParaRPr>
          </a:p>
        </p:txBody>
      </p:sp>
    </p:spTree>
    <p:extLst>
      <p:ext uri="{BB962C8B-B14F-4D97-AF65-F5344CB8AC3E}">
        <p14:creationId xmlns:p14="http://schemas.microsoft.com/office/powerpoint/2010/main" val="294589250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6625A-0FCD-4CA0-7CEC-8C2566F2DD1C}"/>
            </a:ext>
          </a:extLst>
        </p:cNvPr>
        <p:cNvGrpSpPr/>
        <p:nvPr/>
      </p:nvGrpSpPr>
      <p:grpSpPr>
        <a:xfrm>
          <a:off x="0" y="0"/>
          <a:ext cx="0" cy="0"/>
          <a:chOff x="0" y="0"/>
          <a:chExt cx="0" cy="0"/>
        </a:xfrm>
      </p:grpSpPr>
      <p:sp>
        <p:nvSpPr>
          <p:cNvPr id="95234" name="Symbol zastępczy obrazu slajdu 1">
            <a:extLst>
              <a:ext uri="{FF2B5EF4-FFF2-40B4-BE49-F238E27FC236}">
                <a16:creationId xmlns:a16="http://schemas.microsoft.com/office/drawing/2014/main" id="{64571BCC-6BFE-A796-EFBC-A9E568A5D356}"/>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5235" name="Symbol zastępczy notatek 2">
            <a:extLst>
              <a:ext uri="{FF2B5EF4-FFF2-40B4-BE49-F238E27FC236}">
                <a16:creationId xmlns:a16="http://schemas.microsoft.com/office/drawing/2014/main" id="{11CBCF0F-7AA6-6976-D98A-93CFB6D81AAF}"/>
              </a:ext>
            </a:extLst>
          </p:cNvPr>
          <p:cNvSpPr>
            <a:spLocks noGrp="1"/>
          </p:cNvSpPr>
          <p:nvPr>
            <p:ph type="body" idx="1"/>
          </p:nvPr>
        </p:nvSpPr>
        <p:spPr bwMode="auto">
          <a:noFill/>
        </p:spPr>
        <p:txBody>
          <a:bodyPr/>
          <a:lstStyle/>
          <a:p>
            <a:endParaRPr lang="en-US"/>
          </a:p>
        </p:txBody>
      </p:sp>
      <p:sp>
        <p:nvSpPr>
          <p:cNvPr id="95236" name="Symbol zastępczy numeru slajdu 3">
            <a:extLst>
              <a:ext uri="{FF2B5EF4-FFF2-40B4-BE49-F238E27FC236}">
                <a16:creationId xmlns:a16="http://schemas.microsoft.com/office/drawing/2014/main" id="{E2FC6B02-54CD-C4E9-616B-5A5B77BC79EE}"/>
              </a:ext>
            </a:extLst>
          </p:cNvPr>
          <p:cNvSpPr>
            <a:spLocks noGrp="1"/>
          </p:cNvSpPr>
          <p:nvPr>
            <p:ph type="sldNum" sz="quarter" idx="5"/>
          </p:nvPr>
        </p:nvSpPr>
        <p:spPr bwMode="auto">
          <a:noFill/>
          <a:ln>
            <a:miter lim="800000"/>
            <a:headEnd/>
            <a:tailEnd/>
          </a:ln>
        </p:spPr>
        <p:txBody>
          <a:bodyPr/>
          <a:lstStyle/>
          <a:p>
            <a:fld id="{27C4E72D-54FD-4229-9EFE-74554DD93D5E}" type="slidenum">
              <a:rPr lang="pl-PL" smtClean="0">
                <a:solidFill>
                  <a:prstClr val="black"/>
                </a:solidFill>
              </a:rPr>
              <a:pPr/>
              <a:t>162</a:t>
            </a:fld>
            <a:endParaRPr lang="pl-PL">
              <a:solidFill>
                <a:prstClr val="black"/>
              </a:solidFill>
            </a:endParaRPr>
          </a:p>
        </p:txBody>
      </p:sp>
    </p:spTree>
    <p:extLst>
      <p:ext uri="{BB962C8B-B14F-4D97-AF65-F5344CB8AC3E}">
        <p14:creationId xmlns:p14="http://schemas.microsoft.com/office/powerpoint/2010/main" val="484940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1F92E-1FDB-6324-28A1-EAF06C840355}"/>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14763D6-9FAF-C4B8-F2B4-663696F60147}"/>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388EAB25-852D-56B7-71F8-C719B8A8CD5F}"/>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3FAA6917-8DD0-0C2B-1C62-833ECBDADF30}"/>
              </a:ext>
            </a:extLst>
          </p:cNvPr>
          <p:cNvSpPr>
            <a:spLocks noGrp="1"/>
          </p:cNvSpPr>
          <p:nvPr>
            <p:ph type="sldNum" sz="quarter" idx="10"/>
          </p:nvPr>
        </p:nvSpPr>
        <p:spPr/>
        <p:txBody>
          <a:bodyPr/>
          <a:lstStyle/>
          <a:p>
            <a:pPr>
              <a:defRPr/>
            </a:pPr>
            <a:fld id="{B87BEB61-2A3F-47E8-93FE-0739F784E89F}" type="slidenum">
              <a:rPr lang="pl-PL" smtClean="0"/>
              <a:pPr>
                <a:defRPr/>
              </a:pPr>
              <a:t>14</a:t>
            </a:fld>
            <a:endParaRPr lang="pl-PL"/>
          </a:p>
        </p:txBody>
      </p:sp>
    </p:spTree>
    <p:extLst>
      <p:ext uri="{BB962C8B-B14F-4D97-AF65-F5344CB8AC3E}">
        <p14:creationId xmlns:p14="http://schemas.microsoft.com/office/powerpoint/2010/main" val="2179599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03942-E918-F797-8CBC-34290C87BE3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7A7E227-C420-C57B-64FD-727A44CB7D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5FA18430-96F0-EBEE-C633-07AF462C5B6C}"/>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EF0E9C08-0944-E353-E39A-713654899C36}"/>
              </a:ext>
            </a:extLst>
          </p:cNvPr>
          <p:cNvSpPr>
            <a:spLocks noGrp="1"/>
          </p:cNvSpPr>
          <p:nvPr>
            <p:ph type="sldNum" sz="quarter" idx="10"/>
          </p:nvPr>
        </p:nvSpPr>
        <p:spPr/>
        <p:txBody>
          <a:bodyPr/>
          <a:lstStyle/>
          <a:p>
            <a:pPr>
              <a:defRPr/>
            </a:pPr>
            <a:fld id="{B87BEB61-2A3F-47E8-93FE-0739F784E89F}" type="slidenum">
              <a:rPr lang="pl-PL" smtClean="0"/>
              <a:pPr>
                <a:defRPr/>
              </a:pPr>
              <a:t>15</a:t>
            </a:fld>
            <a:endParaRPr lang="pl-PL"/>
          </a:p>
        </p:txBody>
      </p:sp>
    </p:spTree>
    <p:extLst>
      <p:ext uri="{BB962C8B-B14F-4D97-AF65-F5344CB8AC3E}">
        <p14:creationId xmlns:p14="http://schemas.microsoft.com/office/powerpoint/2010/main" val="1889429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16</a:t>
            </a:fld>
            <a:endParaRPr lang="pl-PL"/>
          </a:p>
        </p:txBody>
      </p:sp>
    </p:spTree>
    <p:extLst>
      <p:ext uri="{BB962C8B-B14F-4D97-AF65-F5344CB8AC3E}">
        <p14:creationId xmlns:p14="http://schemas.microsoft.com/office/powerpoint/2010/main" val="3613389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17</a:t>
            </a:fld>
            <a:endParaRPr lang="pl-PL"/>
          </a:p>
        </p:txBody>
      </p:sp>
    </p:spTree>
    <p:extLst>
      <p:ext uri="{BB962C8B-B14F-4D97-AF65-F5344CB8AC3E}">
        <p14:creationId xmlns:p14="http://schemas.microsoft.com/office/powerpoint/2010/main" val="2374646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D7748-C9DA-11F7-C74B-044ABE9ABBB8}"/>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65FB2E8E-B298-9672-BF68-DD75CE24DEC4}"/>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51C05038-9DB6-15CC-B88A-96B50CFF1F8E}"/>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DA8FB741-2263-1114-38B2-D8865597DB9A}"/>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18</a:t>
            </a:fld>
            <a:endParaRPr lang="pl-PL"/>
          </a:p>
        </p:txBody>
      </p:sp>
    </p:spTree>
    <p:extLst>
      <p:ext uri="{BB962C8B-B14F-4D97-AF65-F5344CB8AC3E}">
        <p14:creationId xmlns:p14="http://schemas.microsoft.com/office/powerpoint/2010/main" val="2331059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2707"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55733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3731" name="Rectangle 3"/>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254848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3</a:t>
            </a:fld>
            <a:endParaRPr lang="pl-PL"/>
          </a:p>
        </p:txBody>
      </p:sp>
    </p:spTree>
    <p:extLst>
      <p:ext uri="{BB962C8B-B14F-4D97-AF65-F5344CB8AC3E}">
        <p14:creationId xmlns:p14="http://schemas.microsoft.com/office/powerpoint/2010/main" val="2626974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8FDDB-4F63-16F2-EDBA-26D88791D1D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1271830-1A50-6323-D7A5-A52425E9F0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6FD1A4FC-68CD-336D-5723-CC94D7E998A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06642ABF-19DC-519F-A719-C81202A83DD1}"/>
              </a:ext>
            </a:extLst>
          </p:cNvPr>
          <p:cNvSpPr>
            <a:spLocks noGrp="1"/>
          </p:cNvSpPr>
          <p:nvPr>
            <p:ph type="sldNum" sz="quarter" idx="10"/>
          </p:nvPr>
        </p:nvSpPr>
        <p:spPr/>
        <p:txBody>
          <a:bodyPr/>
          <a:lstStyle/>
          <a:p>
            <a:pPr>
              <a:defRPr/>
            </a:pPr>
            <a:fld id="{B87BEB61-2A3F-47E8-93FE-0739F784E89F}" type="slidenum">
              <a:rPr lang="pl-PL" smtClean="0"/>
              <a:pPr>
                <a:defRPr/>
              </a:pPr>
              <a:t>21</a:t>
            </a:fld>
            <a:endParaRPr lang="pl-PL"/>
          </a:p>
        </p:txBody>
      </p:sp>
    </p:spTree>
    <p:extLst>
      <p:ext uri="{BB962C8B-B14F-4D97-AF65-F5344CB8AC3E}">
        <p14:creationId xmlns:p14="http://schemas.microsoft.com/office/powerpoint/2010/main" val="3261892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8FDDB-4F63-16F2-EDBA-26D88791D1D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1271830-1A50-6323-D7A5-A52425E9F08C}"/>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6FD1A4FC-68CD-336D-5723-CC94D7E998A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06642ABF-19DC-519F-A719-C81202A83DD1}"/>
              </a:ext>
            </a:extLst>
          </p:cNvPr>
          <p:cNvSpPr>
            <a:spLocks noGrp="1"/>
          </p:cNvSpPr>
          <p:nvPr>
            <p:ph type="sldNum" sz="quarter" idx="10"/>
          </p:nvPr>
        </p:nvSpPr>
        <p:spPr/>
        <p:txBody>
          <a:bodyPr/>
          <a:lstStyle/>
          <a:p>
            <a:pPr>
              <a:defRPr/>
            </a:pPr>
            <a:fld id="{B87BEB61-2A3F-47E8-93FE-0739F784E89F}" type="slidenum">
              <a:rPr lang="pl-PL" smtClean="0"/>
              <a:pPr>
                <a:defRPr/>
              </a:pPr>
              <a:t>22</a:t>
            </a:fld>
            <a:endParaRPr lang="pl-PL"/>
          </a:p>
        </p:txBody>
      </p:sp>
    </p:spTree>
    <p:extLst>
      <p:ext uri="{BB962C8B-B14F-4D97-AF65-F5344CB8AC3E}">
        <p14:creationId xmlns:p14="http://schemas.microsoft.com/office/powerpoint/2010/main" val="1552585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7BEFB-68D4-22E5-5A1C-FD4E2A86C49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D1DCBB8-0019-01AB-0D30-E95DE1CEC8DD}"/>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4651282F-A4DA-63CC-F904-BA12B49996C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64698083-1832-5B9D-A760-A587192F4B0C}"/>
              </a:ext>
            </a:extLst>
          </p:cNvPr>
          <p:cNvSpPr>
            <a:spLocks noGrp="1"/>
          </p:cNvSpPr>
          <p:nvPr>
            <p:ph type="sldNum" sz="quarter" idx="10"/>
          </p:nvPr>
        </p:nvSpPr>
        <p:spPr/>
        <p:txBody>
          <a:bodyPr/>
          <a:lstStyle/>
          <a:p>
            <a:pPr>
              <a:defRPr/>
            </a:pPr>
            <a:fld id="{B87BEB61-2A3F-47E8-93FE-0739F784E89F}" type="slidenum">
              <a:rPr lang="pl-PL" smtClean="0"/>
              <a:pPr>
                <a:defRPr/>
              </a:pPr>
              <a:t>23</a:t>
            </a:fld>
            <a:endParaRPr lang="pl-PL"/>
          </a:p>
        </p:txBody>
      </p:sp>
    </p:spTree>
    <p:extLst>
      <p:ext uri="{BB962C8B-B14F-4D97-AF65-F5344CB8AC3E}">
        <p14:creationId xmlns:p14="http://schemas.microsoft.com/office/powerpoint/2010/main" val="195618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5E102-8C50-A376-F6BB-5F841800B63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4DBE5E8-AEE9-418B-190C-2B473C2347BB}"/>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956CFB6E-EFCA-285B-CBA9-282A1A9EA5F0}"/>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51B6EA42-B269-B7B9-215D-6977914CFF5E}"/>
              </a:ext>
            </a:extLst>
          </p:cNvPr>
          <p:cNvSpPr>
            <a:spLocks noGrp="1"/>
          </p:cNvSpPr>
          <p:nvPr>
            <p:ph type="sldNum" sz="quarter" idx="10"/>
          </p:nvPr>
        </p:nvSpPr>
        <p:spPr/>
        <p:txBody>
          <a:bodyPr/>
          <a:lstStyle/>
          <a:p>
            <a:pPr>
              <a:defRPr/>
            </a:pPr>
            <a:fld id="{B87BEB61-2A3F-47E8-93FE-0739F784E89F}" type="slidenum">
              <a:rPr lang="pl-PL" smtClean="0"/>
              <a:pPr>
                <a:defRPr/>
              </a:pPr>
              <a:t>24</a:t>
            </a:fld>
            <a:endParaRPr lang="pl-PL"/>
          </a:p>
        </p:txBody>
      </p:sp>
    </p:spTree>
    <p:extLst>
      <p:ext uri="{BB962C8B-B14F-4D97-AF65-F5344CB8AC3E}">
        <p14:creationId xmlns:p14="http://schemas.microsoft.com/office/powerpoint/2010/main" val="1113889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0ED1C-9EFB-6F49-1948-C0D894089C9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3E84F550-45FA-59C5-8CE4-E17BECFC6A18}"/>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0BF17CB8-30A8-0645-8243-9011DDECBB24}"/>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591501B1-7941-55DD-F3F0-4FA942180808}"/>
              </a:ext>
            </a:extLst>
          </p:cNvPr>
          <p:cNvSpPr>
            <a:spLocks noGrp="1"/>
          </p:cNvSpPr>
          <p:nvPr>
            <p:ph type="sldNum" sz="quarter" idx="10"/>
          </p:nvPr>
        </p:nvSpPr>
        <p:spPr/>
        <p:txBody>
          <a:bodyPr/>
          <a:lstStyle/>
          <a:p>
            <a:pPr>
              <a:defRPr/>
            </a:pPr>
            <a:fld id="{B87BEB61-2A3F-47E8-93FE-0739F784E89F}" type="slidenum">
              <a:rPr lang="pl-PL" smtClean="0"/>
              <a:pPr>
                <a:defRPr/>
              </a:pPr>
              <a:t>25</a:t>
            </a:fld>
            <a:endParaRPr lang="pl-PL"/>
          </a:p>
        </p:txBody>
      </p:sp>
    </p:spTree>
    <p:extLst>
      <p:ext uri="{BB962C8B-B14F-4D97-AF65-F5344CB8AC3E}">
        <p14:creationId xmlns:p14="http://schemas.microsoft.com/office/powerpoint/2010/main" val="3535681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F08CF-7345-1B1C-CBD0-916C11DBA082}"/>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A400AE9-F131-A842-3713-44E68F582930}"/>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63AB11C7-1281-5916-AD93-69C0803CEBF0}"/>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B0BC01C4-9079-365E-1026-F922BC148EFA}"/>
              </a:ext>
            </a:extLst>
          </p:cNvPr>
          <p:cNvSpPr>
            <a:spLocks noGrp="1"/>
          </p:cNvSpPr>
          <p:nvPr>
            <p:ph type="sldNum" sz="quarter" idx="10"/>
          </p:nvPr>
        </p:nvSpPr>
        <p:spPr/>
        <p:txBody>
          <a:bodyPr/>
          <a:lstStyle/>
          <a:p>
            <a:pPr>
              <a:defRPr/>
            </a:pPr>
            <a:fld id="{B87BEB61-2A3F-47E8-93FE-0739F784E89F}" type="slidenum">
              <a:rPr lang="pl-PL" smtClean="0"/>
              <a:pPr>
                <a:defRPr/>
              </a:pPr>
              <a:t>26</a:t>
            </a:fld>
            <a:endParaRPr lang="pl-PL"/>
          </a:p>
        </p:txBody>
      </p:sp>
    </p:spTree>
    <p:extLst>
      <p:ext uri="{BB962C8B-B14F-4D97-AF65-F5344CB8AC3E}">
        <p14:creationId xmlns:p14="http://schemas.microsoft.com/office/powerpoint/2010/main" val="3975669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27</a:t>
            </a:fld>
            <a:endParaRPr lang="pl-PL"/>
          </a:p>
        </p:txBody>
      </p:sp>
    </p:spTree>
    <p:extLst>
      <p:ext uri="{BB962C8B-B14F-4D97-AF65-F5344CB8AC3E}">
        <p14:creationId xmlns:p14="http://schemas.microsoft.com/office/powerpoint/2010/main" val="3186067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28</a:t>
            </a:fld>
            <a:endParaRPr lang="pl-PL"/>
          </a:p>
        </p:txBody>
      </p:sp>
    </p:spTree>
    <p:extLst>
      <p:ext uri="{BB962C8B-B14F-4D97-AF65-F5344CB8AC3E}">
        <p14:creationId xmlns:p14="http://schemas.microsoft.com/office/powerpoint/2010/main" val="1361286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solidFill>
                  <a:prstClr val="black"/>
                </a:solidFill>
              </a:rPr>
              <a:pPr>
                <a:defRPr/>
              </a:pPr>
              <a:t>29</a:t>
            </a:fld>
            <a:endParaRPr lang="pl-PL">
              <a:solidFill>
                <a:prstClr val="black"/>
              </a:solidFill>
            </a:endParaRPr>
          </a:p>
        </p:txBody>
      </p:sp>
    </p:spTree>
    <p:extLst>
      <p:ext uri="{BB962C8B-B14F-4D97-AF65-F5344CB8AC3E}">
        <p14:creationId xmlns:p14="http://schemas.microsoft.com/office/powerpoint/2010/main" val="2519427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1443" name="Symbol zastępczy notatek 2"/>
          <p:cNvSpPr>
            <a:spLocks noGrp="1"/>
          </p:cNvSpPr>
          <p:nvPr>
            <p:ph type="body" idx="1"/>
          </p:nvPr>
        </p:nvSpPr>
        <p:spPr bwMode="auto">
          <a:noFill/>
        </p:spPr>
        <p:txBody>
          <a:bodyPr/>
          <a:lstStyle/>
          <a:p>
            <a:endParaRPr lang="en-US"/>
          </a:p>
        </p:txBody>
      </p:sp>
      <p:sp>
        <p:nvSpPr>
          <p:cNvPr id="61444" name="Symbol zastępczy numeru slajdu 3"/>
          <p:cNvSpPr>
            <a:spLocks noGrp="1"/>
          </p:cNvSpPr>
          <p:nvPr>
            <p:ph type="sldNum" sz="quarter" idx="5"/>
          </p:nvPr>
        </p:nvSpPr>
        <p:spPr bwMode="auto">
          <a:noFill/>
          <a:ln>
            <a:miter lim="800000"/>
            <a:headEnd/>
            <a:tailEnd/>
          </a:ln>
        </p:spPr>
        <p:txBody>
          <a:bodyPr/>
          <a:lstStyle/>
          <a:p>
            <a:fld id="{659CBFBB-2263-4553-90D0-F11E6D81EABE}" type="slidenum">
              <a:rPr lang="pl-PL" smtClean="0"/>
              <a:pPr/>
              <a:t>30</a:t>
            </a:fld>
            <a:endParaRPr lang="pl-PL"/>
          </a:p>
        </p:txBody>
      </p:sp>
    </p:spTree>
    <p:extLst>
      <p:ext uri="{BB962C8B-B14F-4D97-AF65-F5344CB8AC3E}">
        <p14:creationId xmlns:p14="http://schemas.microsoft.com/office/powerpoint/2010/main" val="770574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4</a:t>
            </a:fld>
            <a:endParaRPr lang="pl-PL"/>
          </a:p>
        </p:txBody>
      </p:sp>
    </p:spTree>
    <p:extLst>
      <p:ext uri="{BB962C8B-B14F-4D97-AF65-F5344CB8AC3E}">
        <p14:creationId xmlns:p14="http://schemas.microsoft.com/office/powerpoint/2010/main" val="610188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E9D7F-A495-DC7F-F022-C09FA90CA737}"/>
            </a:ext>
          </a:extLst>
        </p:cNvPr>
        <p:cNvGrpSpPr/>
        <p:nvPr/>
      </p:nvGrpSpPr>
      <p:grpSpPr>
        <a:xfrm>
          <a:off x="0" y="0"/>
          <a:ext cx="0" cy="0"/>
          <a:chOff x="0" y="0"/>
          <a:chExt cx="0" cy="0"/>
        </a:xfrm>
      </p:grpSpPr>
      <p:sp>
        <p:nvSpPr>
          <p:cNvPr id="60418" name="Symbol zastępczy obrazu slajdu 1">
            <a:extLst>
              <a:ext uri="{FF2B5EF4-FFF2-40B4-BE49-F238E27FC236}">
                <a16:creationId xmlns:a16="http://schemas.microsoft.com/office/drawing/2014/main" id="{54904690-944A-1759-39FD-45D8BE8C3059}"/>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0419" name="Symbol zastępczy notatek 2">
            <a:extLst>
              <a:ext uri="{FF2B5EF4-FFF2-40B4-BE49-F238E27FC236}">
                <a16:creationId xmlns:a16="http://schemas.microsoft.com/office/drawing/2014/main" id="{6F2A827E-EFAC-20FC-9566-E76DB002936C}"/>
              </a:ext>
            </a:extLst>
          </p:cNvPr>
          <p:cNvSpPr>
            <a:spLocks noGrp="1"/>
          </p:cNvSpPr>
          <p:nvPr>
            <p:ph type="body" idx="1"/>
          </p:nvPr>
        </p:nvSpPr>
        <p:spPr bwMode="auto">
          <a:noFill/>
        </p:spPr>
        <p:txBody>
          <a:bodyPr/>
          <a:lstStyle/>
          <a:p>
            <a:pPr eaLnBrk="1" hangingPunct="1"/>
            <a:endParaRPr lang="en-US">
              <a:latin typeface="Arial" charset="0"/>
              <a:cs typeface="Arial" charset="0"/>
            </a:endParaRPr>
          </a:p>
        </p:txBody>
      </p:sp>
      <p:sp>
        <p:nvSpPr>
          <p:cNvPr id="60420" name="Symbol zastępczy numeru slajdu 3">
            <a:extLst>
              <a:ext uri="{FF2B5EF4-FFF2-40B4-BE49-F238E27FC236}">
                <a16:creationId xmlns:a16="http://schemas.microsoft.com/office/drawing/2014/main" id="{17527F1E-0152-C034-6751-91EE345CD15D}"/>
              </a:ext>
            </a:extLst>
          </p:cNvPr>
          <p:cNvSpPr>
            <a:spLocks noGrp="1"/>
          </p:cNvSpPr>
          <p:nvPr>
            <p:ph type="sldNum" sz="quarter" idx="5"/>
          </p:nvPr>
        </p:nvSpPr>
        <p:spPr bwMode="auto">
          <a:noFill/>
          <a:ln>
            <a:miter lim="800000"/>
            <a:headEnd/>
            <a:tailEnd/>
          </a:ln>
        </p:spPr>
        <p:txBody>
          <a:bodyPr/>
          <a:lstStyle/>
          <a:p>
            <a:fld id="{F85519EE-730D-4559-A621-793EDFB08290}" type="slidenum">
              <a:rPr lang="en-US" smtClean="0">
                <a:latin typeface="Arial" charset="0"/>
                <a:cs typeface="Arial" charset="0"/>
              </a:rPr>
              <a:pPr/>
              <a:t>31</a:t>
            </a:fld>
            <a:endParaRPr lang="en-US">
              <a:latin typeface="Arial" charset="0"/>
              <a:cs typeface="Arial" charset="0"/>
            </a:endParaRPr>
          </a:p>
        </p:txBody>
      </p:sp>
    </p:spTree>
    <p:extLst>
      <p:ext uri="{BB962C8B-B14F-4D97-AF65-F5344CB8AC3E}">
        <p14:creationId xmlns:p14="http://schemas.microsoft.com/office/powerpoint/2010/main" val="1275610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41AE3-F52F-A393-0B60-CEEAA9754A3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CA9CA56-FC92-A52D-F146-CFB55FE8A464}"/>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43AD2467-04C6-726A-2086-01A3AC18DE62}"/>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94573B38-44EF-A3F7-F5CA-B8BC3B2D4C11}"/>
              </a:ext>
            </a:extLst>
          </p:cNvPr>
          <p:cNvSpPr>
            <a:spLocks noGrp="1"/>
          </p:cNvSpPr>
          <p:nvPr>
            <p:ph type="sldNum" sz="quarter" idx="10"/>
          </p:nvPr>
        </p:nvSpPr>
        <p:spPr/>
        <p:txBody>
          <a:bodyPr/>
          <a:lstStyle/>
          <a:p>
            <a:pPr>
              <a:defRPr/>
            </a:pPr>
            <a:fld id="{B87BEB61-2A3F-47E8-93FE-0739F784E89F}" type="slidenum">
              <a:rPr lang="pl-PL" smtClean="0"/>
              <a:pPr>
                <a:defRPr/>
              </a:pPr>
              <a:t>34</a:t>
            </a:fld>
            <a:endParaRPr lang="pl-PL"/>
          </a:p>
        </p:txBody>
      </p:sp>
    </p:spTree>
    <p:extLst>
      <p:ext uri="{BB962C8B-B14F-4D97-AF65-F5344CB8AC3E}">
        <p14:creationId xmlns:p14="http://schemas.microsoft.com/office/powerpoint/2010/main" val="2181560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DF058-4C68-5A49-3543-D5557D34AFA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8E96ACA-D665-8B8E-31C7-0453886B0B85}"/>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F7817E10-A692-B601-6BE6-AC4FBC5A42D4}"/>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CE6DB9B0-7FC6-C401-B0C8-D1D4769E3EA5}"/>
              </a:ext>
            </a:extLst>
          </p:cNvPr>
          <p:cNvSpPr>
            <a:spLocks noGrp="1"/>
          </p:cNvSpPr>
          <p:nvPr>
            <p:ph type="sldNum" sz="quarter" idx="10"/>
          </p:nvPr>
        </p:nvSpPr>
        <p:spPr/>
        <p:txBody>
          <a:bodyPr/>
          <a:lstStyle/>
          <a:p>
            <a:pPr>
              <a:defRPr/>
            </a:pPr>
            <a:fld id="{B87BEB61-2A3F-47E8-93FE-0739F784E89F}" type="slidenum">
              <a:rPr lang="pl-PL" smtClean="0"/>
              <a:pPr>
                <a:defRPr/>
              </a:pPr>
              <a:t>35</a:t>
            </a:fld>
            <a:endParaRPr lang="pl-PL"/>
          </a:p>
        </p:txBody>
      </p:sp>
    </p:spTree>
    <p:extLst>
      <p:ext uri="{BB962C8B-B14F-4D97-AF65-F5344CB8AC3E}">
        <p14:creationId xmlns:p14="http://schemas.microsoft.com/office/powerpoint/2010/main" val="3252435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DF058-4C68-5A49-3543-D5557D34AFAA}"/>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8E96ACA-D665-8B8E-31C7-0453886B0B85}"/>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F7817E10-A692-B601-6BE6-AC4FBC5A42D4}"/>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CE6DB9B0-7FC6-C401-B0C8-D1D4769E3EA5}"/>
              </a:ext>
            </a:extLst>
          </p:cNvPr>
          <p:cNvSpPr>
            <a:spLocks noGrp="1"/>
          </p:cNvSpPr>
          <p:nvPr>
            <p:ph type="sldNum" sz="quarter" idx="10"/>
          </p:nvPr>
        </p:nvSpPr>
        <p:spPr/>
        <p:txBody>
          <a:bodyPr/>
          <a:lstStyle/>
          <a:p>
            <a:pPr>
              <a:defRPr/>
            </a:pPr>
            <a:fld id="{B87BEB61-2A3F-47E8-93FE-0739F784E89F}" type="slidenum">
              <a:rPr lang="pl-PL" smtClean="0"/>
              <a:pPr>
                <a:defRPr/>
              </a:pPr>
              <a:t>36</a:t>
            </a:fld>
            <a:endParaRPr lang="pl-PL"/>
          </a:p>
        </p:txBody>
      </p:sp>
    </p:spTree>
    <p:extLst>
      <p:ext uri="{BB962C8B-B14F-4D97-AF65-F5344CB8AC3E}">
        <p14:creationId xmlns:p14="http://schemas.microsoft.com/office/powerpoint/2010/main" val="31592444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3793979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38</a:t>
            </a:fld>
            <a:endParaRPr lang="pl-PL"/>
          </a:p>
        </p:txBody>
      </p:sp>
    </p:spTree>
    <p:extLst>
      <p:ext uri="{BB962C8B-B14F-4D97-AF65-F5344CB8AC3E}">
        <p14:creationId xmlns:p14="http://schemas.microsoft.com/office/powerpoint/2010/main" val="17501651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60623-2489-F0C2-4568-B6503C806A3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5883A87-905E-726B-0767-D16BF8A0B5C4}"/>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536F770C-1B13-7CB4-4CC2-F6D40FA20049}"/>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6938723D-C7BE-BF3B-0A1B-46CA85991133}"/>
              </a:ext>
            </a:extLst>
          </p:cNvPr>
          <p:cNvSpPr>
            <a:spLocks noGrp="1"/>
          </p:cNvSpPr>
          <p:nvPr>
            <p:ph type="sldNum" sz="quarter" idx="10"/>
          </p:nvPr>
        </p:nvSpPr>
        <p:spPr/>
        <p:txBody>
          <a:bodyPr/>
          <a:lstStyle/>
          <a:p>
            <a:pPr>
              <a:defRPr/>
            </a:pPr>
            <a:fld id="{B87BEB61-2A3F-47E8-93FE-0739F784E89F}" type="slidenum">
              <a:rPr lang="pl-PL" smtClean="0"/>
              <a:pPr>
                <a:defRPr/>
              </a:pPr>
              <a:t>39</a:t>
            </a:fld>
            <a:endParaRPr lang="pl-PL"/>
          </a:p>
        </p:txBody>
      </p:sp>
    </p:spTree>
    <p:extLst>
      <p:ext uri="{BB962C8B-B14F-4D97-AF65-F5344CB8AC3E}">
        <p14:creationId xmlns:p14="http://schemas.microsoft.com/office/powerpoint/2010/main" val="39102903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D7748-C9DA-11F7-C74B-044ABE9ABBB8}"/>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65FB2E8E-B298-9672-BF68-DD75CE24DEC4}"/>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51C05038-9DB6-15CC-B88A-96B50CFF1F8E}"/>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DA8FB741-2263-1114-38B2-D8865597DB9A}"/>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40</a:t>
            </a:fld>
            <a:endParaRPr lang="pl-PL"/>
          </a:p>
        </p:txBody>
      </p:sp>
    </p:spTree>
    <p:extLst>
      <p:ext uri="{BB962C8B-B14F-4D97-AF65-F5344CB8AC3E}">
        <p14:creationId xmlns:p14="http://schemas.microsoft.com/office/powerpoint/2010/main" val="39286815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C50D4-A06F-DA57-1340-9187CC631D23}"/>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EE766EFA-16B9-F7FD-6ED1-4999B6AD6D2F}"/>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DC50FD41-4C4E-574E-7A1E-22A581165479}"/>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C0A27667-4BD9-46C9-D35A-04553B7B71DF}"/>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41</a:t>
            </a:fld>
            <a:endParaRPr lang="pl-PL"/>
          </a:p>
        </p:txBody>
      </p:sp>
    </p:spTree>
    <p:extLst>
      <p:ext uri="{BB962C8B-B14F-4D97-AF65-F5344CB8AC3E}">
        <p14:creationId xmlns:p14="http://schemas.microsoft.com/office/powerpoint/2010/main" val="15608183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42</a:t>
            </a:fld>
            <a:endParaRPr lang="pl-PL"/>
          </a:p>
        </p:txBody>
      </p:sp>
    </p:spTree>
    <p:extLst>
      <p:ext uri="{BB962C8B-B14F-4D97-AF65-F5344CB8AC3E}">
        <p14:creationId xmlns:p14="http://schemas.microsoft.com/office/powerpoint/2010/main" val="382545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03A73-259D-666B-E542-AF9F1FDA312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76C8AB3-6E8B-34DA-C883-176CF5A2592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C16381E6-36C6-3225-BEF5-CBA8DB4FC26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ECCD37DF-6FA0-0352-B5B0-3D7578D105EE}"/>
              </a:ext>
            </a:extLst>
          </p:cNvPr>
          <p:cNvSpPr>
            <a:spLocks noGrp="1"/>
          </p:cNvSpPr>
          <p:nvPr>
            <p:ph type="sldNum" sz="quarter" idx="10"/>
          </p:nvPr>
        </p:nvSpPr>
        <p:spPr/>
        <p:txBody>
          <a:bodyPr/>
          <a:lstStyle/>
          <a:p>
            <a:pPr>
              <a:defRPr/>
            </a:pPr>
            <a:fld id="{B87BEB61-2A3F-47E8-93FE-0739F784E89F}" type="slidenum">
              <a:rPr lang="pl-PL" smtClean="0"/>
              <a:pPr>
                <a:defRPr/>
              </a:pPr>
              <a:t>5</a:t>
            </a:fld>
            <a:endParaRPr lang="pl-PL"/>
          </a:p>
        </p:txBody>
      </p:sp>
    </p:spTree>
    <p:extLst>
      <p:ext uri="{BB962C8B-B14F-4D97-AF65-F5344CB8AC3E}">
        <p14:creationId xmlns:p14="http://schemas.microsoft.com/office/powerpoint/2010/main" val="38198211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p:cNvSpPr>
            <a:spLocks noGrp="1"/>
          </p:cNvSpPr>
          <p:nvPr>
            <p:ph type="body" idx="1"/>
          </p:nvPr>
        </p:nvSpPr>
        <p:spPr bwMode="auto">
          <a:noFill/>
        </p:spPr>
        <p:txBody>
          <a:bodyPr/>
          <a:lstStyle/>
          <a:p>
            <a:endParaRPr lang="en-US"/>
          </a:p>
        </p:txBody>
      </p:sp>
      <p:sp>
        <p:nvSpPr>
          <p:cNvPr id="93188" name="Symbol zastępczy numeru slajdu 3"/>
          <p:cNvSpPr>
            <a:spLocks noGrp="1"/>
          </p:cNvSpPr>
          <p:nvPr>
            <p:ph type="sldNum" sz="quarter" idx="5"/>
          </p:nvPr>
        </p:nvSpPr>
        <p:spPr bwMode="auto">
          <a:noFill/>
          <a:ln>
            <a:miter lim="800000"/>
            <a:headEnd/>
            <a:tailEnd/>
          </a:ln>
        </p:spPr>
        <p:txBody>
          <a:bodyPr/>
          <a:lstStyle/>
          <a:p>
            <a:fld id="{83B440D0-F1C8-43D0-AEAB-B21CCD3F1976}" type="slidenum">
              <a:rPr lang="pl-PL" smtClean="0"/>
              <a:pPr/>
              <a:t>43</a:t>
            </a:fld>
            <a:endParaRPr lang="pl-PL"/>
          </a:p>
        </p:txBody>
      </p:sp>
    </p:spTree>
    <p:extLst>
      <p:ext uri="{BB962C8B-B14F-4D97-AF65-F5344CB8AC3E}">
        <p14:creationId xmlns:p14="http://schemas.microsoft.com/office/powerpoint/2010/main" val="2583401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C50D4-A06F-DA57-1340-9187CC631D23}"/>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EE766EFA-16B9-F7FD-6ED1-4999B6AD6D2F}"/>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DC50FD41-4C4E-574E-7A1E-22A581165479}"/>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C0A27667-4BD9-46C9-D35A-04553B7B71DF}"/>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44</a:t>
            </a:fld>
            <a:endParaRPr lang="pl-PL"/>
          </a:p>
        </p:txBody>
      </p:sp>
    </p:spTree>
    <p:extLst>
      <p:ext uri="{BB962C8B-B14F-4D97-AF65-F5344CB8AC3E}">
        <p14:creationId xmlns:p14="http://schemas.microsoft.com/office/powerpoint/2010/main" val="3862890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C50D4-A06F-DA57-1340-9187CC631D23}"/>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EE766EFA-16B9-F7FD-6ED1-4999B6AD6D2F}"/>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DC50FD41-4C4E-574E-7A1E-22A581165479}"/>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C0A27667-4BD9-46C9-D35A-04553B7B71DF}"/>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45</a:t>
            </a:fld>
            <a:endParaRPr lang="pl-PL"/>
          </a:p>
        </p:txBody>
      </p:sp>
    </p:spTree>
    <p:extLst>
      <p:ext uri="{BB962C8B-B14F-4D97-AF65-F5344CB8AC3E}">
        <p14:creationId xmlns:p14="http://schemas.microsoft.com/office/powerpoint/2010/main" val="38775088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F7A22-4EF7-1AEA-FF09-7F8F0B61046E}"/>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B014331D-7180-5E5E-D01C-16DF864290A6}"/>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31FFC837-6C85-AE7E-A182-089855E4B78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C3AD1E82-4990-42EC-97A1-B435271F4418}"/>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46</a:t>
            </a:fld>
            <a:endParaRPr lang="pl-PL"/>
          </a:p>
        </p:txBody>
      </p:sp>
    </p:spTree>
    <p:extLst>
      <p:ext uri="{BB962C8B-B14F-4D97-AF65-F5344CB8AC3E}">
        <p14:creationId xmlns:p14="http://schemas.microsoft.com/office/powerpoint/2010/main" val="17325598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49</a:t>
            </a:fld>
            <a:endParaRPr lang="pl-PL"/>
          </a:p>
        </p:txBody>
      </p:sp>
    </p:spTree>
    <p:extLst>
      <p:ext uri="{BB962C8B-B14F-4D97-AF65-F5344CB8AC3E}">
        <p14:creationId xmlns:p14="http://schemas.microsoft.com/office/powerpoint/2010/main" val="7010673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660F2-5FE9-8682-6790-FB54C5D0E81B}"/>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3FD7310E-46AA-300D-03B5-2F13DBC94608}"/>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8D0917CC-03BA-5BC9-FDA0-BB4A7DC92503}"/>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B972F84C-CF43-882E-2EF0-36902990ECF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51</a:t>
            </a:fld>
            <a:endParaRPr lang="pl-PL"/>
          </a:p>
        </p:txBody>
      </p:sp>
    </p:spTree>
    <p:extLst>
      <p:ext uri="{BB962C8B-B14F-4D97-AF65-F5344CB8AC3E}">
        <p14:creationId xmlns:p14="http://schemas.microsoft.com/office/powerpoint/2010/main" val="36360235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52</a:t>
            </a:fld>
            <a:endParaRPr lang="pl-PL"/>
          </a:p>
        </p:txBody>
      </p:sp>
    </p:spTree>
    <p:extLst>
      <p:ext uri="{BB962C8B-B14F-4D97-AF65-F5344CB8AC3E}">
        <p14:creationId xmlns:p14="http://schemas.microsoft.com/office/powerpoint/2010/main" val="679303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4515" name="Symbol zastępczy notatek 2"/>
          <p:cNvSpPr>
            <a:spLocks noGrp="1"/>
          </p:cNvSpPr>
          <p:nvPr>
            <p:ph type="body" idx="1"/>
          </p:nvPr>
        </p:nvSpPr>
        <p:spPr bwMode="auto">
          <a:noFill/>
        </p:spPr>
        <p:txBody>
          <a:bodyPr/>
          <a:lstStyle/>
          <a:p>
            <a:endParaRPr lang="en-US"/>
          </a:p>
        </p:txBody>
      </p:sp>
      <p:sp>
        <p:nvSpPr>
          <p:cNvPr id="64516" name="Symbol zastępczy numeru slajdu 3"/>
          <p:cNvSpPr>
            <a:spLocks noGrp="1"/>
          </p:cNvSpPr>
          <p:nvPr>
            <p:ph type="sldNum" sz="quarter" idx="5"/>
          </p:nvPr>
        </p:nvSpPr>
        <p:spPr bwMode="auto">
          <a:noFill/>
          <a:ln>
            <a:miter lim="800000"/>
            <a:headEnd/>
            <a:tailEnd/>
          </a:ln>
        </p:spPr>
        <p:txBody>
          <a:bodyPr/>
          <a:lstStyle/>
          <a:p>
            <a:fld id="{4754634D-274D-4AC3-A777-309F0C0E4F6C}" type="slidenum">
              <a:rPr lang="pl-PL" smtClean="0"/>
              <a:pPr/>
              <a:t>53</a:t>
            </a:fld>
            <a:endParaRPr lang="pl-PL"/>
          </a:p>
        </p:txBody>
      </p:sp>
    </p:spTree>
    <p:extLst>
      <p:ext uri="{BB962C8B-B14F-4D97-AF65-F5344CB8AC3E}">
        <p14:creationId xmlns:p14="http://schemas.microsoft.com/office/powerpoint/2010/main" val="26907813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4536074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684420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D7B15-7B9E-DB2A-1B62-2492103EC3F3}"/>
            </a:ext>
          </a:extLst>
        </p:cNvPr>
        <p:cNvGrpSpPr/>
        <p:nvPr/>
      </p:nvGrpSpPr>
      <p:grpSpPr>
        <a:xfrm>
          <a:off x="0" y="0"/>
          <a:ext cx="0" cy="0"/>
          <a:chOff x="0" y="0"/>
          <a:chExt cx="0" cy="0"/>
        </a:xfrm>
      </p:grpSpPr>
      <p:sp>
        <p:nvSpPr>
          <p:cNvPr id="72706" name="Rectangle 2">
            <a:extLst>
              <a:ext uri="{FF2B5EF4-FFF2-40B4-BE49-F238E27FC236}">
                <a16:creationId xmlns:a16="http://schemas.microsoft.com/office/drawing/2014/main" id="{EB105DDC-68DF-4B44-325B-ED6EF50F9074}"/>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2707" name="Rectangle 3">
            <a:extLst>
              <a:ext uri="{FF2B5EF4-FFF2-40B4-BE49-F238E27FC236}">
                <a16:creationId xmlns:a16="http://schemas.microsoft.com/office/drawing/2014/main" id="{DFDB0108-3865-B530-8581-33896329D7F0}"/>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756671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803238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FFC97-1A37-70B7-28F4-B37EFD13E457}"/>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9E5B74D6-2577-0F99-8A7B-53279D852F3D}"/>
              </a:ext>
            </a:extLst>
          </p:cNvPr>
          <p:cNvSpPr>
            <a:spLocks noGrp="1" noChangeArrowheads="1"/>
          </p:cNvSpPr>
          <p:nvPr>
            <p:ph type="sldNum" sz="quarter" idx="5"/>
          </p:nvPr>
        </p:nvSpPr>
        <p:spPr>
          <a:ln/>
        </p:spPr>
        <p:txBody>
          <a:bodyPr/>
          <a:lstStyle/>
          <a:p>
            <a:fld id="{992A275A-6761-43F4-AE1C-9B49FFFCA8A6}" type="slidenum">
              <a:rPr lang="en-US" altLang="ja-JP"/>
              <a:pPr/>
              <a:t>57</a:t>
            </a:fld>
            <a:endParaRPr lang="en-US" altLang="ja-JP"/>
          </a:p>
        </p:txBody>
      </p:sp>
      <p:sp>
        <p:nvSpPr>
          <p:cNvPr id="715778" name="Rectangle 2">
            <a:extLst>
              <a:ext uri="{FF2B5EF4-FFF2-40B4-BE49-F238E27FC236}">
                <a16:creationId xmlns:a16="http://schemas.microsoft.com/office/drawing/2014/main" id="{DA810151-AD90-5947-AF2E-42D9A0674B0F}"/>
              </a:ext>
            </a:extLst>
          </p:cNvPr>
          <p:cNvSpPr>
            <a:spLocks noGrp="1" noRot="1" noChangeAspect="1" noChangeArrowheads="1" noTextEdit="1"/>
          </p:cNvSpPr>
          <p:nvPr>
            <p:ph type="sldImg"/>
          </p:nvPr>
        </p:nvSpPr>
        <p:spPr>
          <a:ln/>
        </p:spPr>
        <p:txBody>
          <a:bodyPr/>
          <a:lstStyle/>
          <a:p>
            <a:endParaRPr lang="en-US"/>
          </a:p>
        </p:txBody>
      </p:sp>
      <p:sp>
        <p:nvSpPr>
          <p:cNvPr id="715779" name="Rectangle 3">
            <a:extLst>
              <a:ext uri="{FF2B5EF4-FFF2-40B4-BE49-F238E27FC236}">
                <a16:creationId xmlns:a16="http://schemas.microsoft.com/office/drawing/2014/main" id="{AA70DE5E-271E-D08A-94D4-225BF4ECD6E4}"/>
              </a:ext>
            </a:extLst>
          </p:cNvPr>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386053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40346598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60</a:t>
            </a:fld>
            <a:endParaRPr lang="pl-PL"/>
          </a:p>
        </p:txBody>
      </p:sp>
    </p:spTree>
    <p:extLst>
      <p:ext uri="{BB962C8B-B14F-4D97-AF65-F5344CB8AC3E}">
        <p14:creationId xmlns:p14="http://schemas.microsoft.com/office/powerpoint/2010/main" val="11055074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61</a:t>
            </a:fld>
            <a:endParaRPr lang="pl-PL"/>
          </a:p>
        </p:txBody>
      </p:sp>
    </p:spTree>
    <p:extLst>
      <p:ext uri="{BB962C8B-B14F-4D97-AF65-F5344CB8AC3E}">
        <p14:creationId xmlns:p14="http://schemas.microsoft.com/office/powerpoint/2010/main" val="1965510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4122762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p:cNvSpPr>
            <a:spLocks noGrp="1" noChangeArrowheads="1"/>
          </p:cNvSpPr>
          <p:nvPr>
            <p:ph type="body" idx="1"/>
          </p:nvPr>
        </p:nvSpPr>
        <p:spPr bwMode="auto">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185779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6F06A-F3B0-665D-0F5E-0CD7609E6563}"/>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205F26FA-63EF-AA6B-0220-A9B9E5536F61}"/>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D3041239-036A-9201-6F56-7F313A7BE187}"/>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AC13E703-429E-8ABD-D5F7-131605C7CBE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64</a:t>
            </a:fld>
            <a:endParaRPr lang="pl-PL"/>
          </a:p>
        </p:txBody>
      </p:sp>
    </p:spTree>
    <p:extLst>
      <p:ext uri="{BB962C8B-B14F-4D97-AF65-F5344CB8AC3E}">
        <p14:creationId xmlns:p14="http://schemas.microsoft.com/office/powerpoint/2010/main" val="31766483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8D226-C194-1897-3E9D-02C20D8AA335}"/>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4B0B59EB-95FD-F8F2-9196-BB0A6455560F}"/>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77F968D6-0A28-7AF3-96B7-A93621014B9D}"/>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455C802C-D7C5-C015-6C8B-AC3308DB62F9}"/>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65</a:t>
            </a:fld>
            <a:endParaRPr lang="pl-PL"/>
          </a:p>
        </p:txBody>
      </p:sp>
    </p:spTree>
    <p:extLst>
      <p:ext uri="{BB962C8B-B14F-4D97-AF65-F5344CB8AC3E}">
        <p14:creationId xmlns:p14="http://schemas.microsoft.com/office/powerpoint/2010/main" val="19926875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1C73A-0B27-C118-6CBC-9AC180546217}"/>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9F4875D6-8D1F-85D8-7D18-5FDCD823FA9B}"/>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630448F0-5CF4-708F-E7AC-8F3B954CC5F5}"/>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D2899348-02FA-2C3D-8981-64247388F13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66</a:t>
            </a:fld>
            <a:endParaRPr lang="pl-PL"/>
          </a:p>
        </p:txBody>
      </p:sp>
    </p:spTree>
    <p:extLst>
      <p:ext uri="{BB962C8B-B14F-4D97-AF65-F5344CB8AC3E}">
        <p14:creationId xmlns:p14="http://schemas.microsoft.com/office/powerpoint/2010/main" val="1503773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03A73-259D-666B-E542-AF9F1FDA312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76C8AB3-6E8B-34DA-C883-176CF5A2592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C16381E6-36C6-3225-BEF5-CBA8DB4FC26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ECCD37DF-6FA0-0352-B5B0-3D7578D105EE}"/>
              </a:ext>
            </a:extLst>
          </p:cNvPr>
          <p:cNvSpPr>
            <a:spLocks noGrp="1"/>
          </p:cNvSpPr>
          <p:nvPr>
            <p:ph type="sldNum" sz="quarter" idx="10"/>
          </p:nvPr>
        </p:nvSpPr>
        <p:spPr/>
        <p:txBody>
          <a:bodyPr/>
          <a:lstStyle/>
          <a:p>
            <a:pPr>
              <a:defRPr/>
            </a:pPr>
            <a:fld id="{B87BEB61-2A3F-47E8-93FE-0739F784E89F}" type="slidenum">
              <a:rPr lang="pl-PL" smtClean="0"/>
              <a:pPr>
                <a:defRPr/>
              </a:pPr>
              <a:t>7</a:t>
            </a:fld>
            <a:endParaRPr lang="pl-PL"/>
          </a:p>
        </p:txBody>
      </p:sp>
    </p:spTree>
    <p:extLst>
      <p:ext uri="{BB962C8B-B14F-4D97-AF65-F5344CB8AC3E}">
        <p14:creationId xmlns:p14="http://schemas.microsoft.com/office/powerpoint/2010/main" val="32016934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1C73A-0B27-C118-6CBC-9AC180546217}"/>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9F4875D6-8D1F-85D8-7D18-5FDCD823FA9B}"/>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630448F0-5CF4-708F-E7AC-8F3B954CC5F5}"/>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D2899348-02FA-2C3D-8981-64247388F13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67</a:t>
            </a:fld>
            <a:endParaRPr lang="pl-PL"/>
          </a:p>
        </p:txBody>
      </p:sp>
    </p:spTree>
    <p:extLst>
      <p:ext uri="{BB962C8B-B14F-4D97-AF65-F5344CB8AC3E}">
        <p14:creationId xmlns:p14="http://schemas.microsoft.com/office/powerpoint/2010/main" val="26855007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5912A-1E72-B194-C048-3B70836CA31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F1D1EB0B-B972-27D0-AA51-C3CACCABBC0F}"/>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9A48D06B-6109-10EE-2381-95EFB68636C2}"/>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802D37FA-0B5C-EE4D-B0A6-E661C83909FE}"/>
              </a:ext>
            </a:extLst>
          </p:cNvPr>
          <p:cNvSpPr>
            <a:spLocks noGrp="1"/>
          </p:cNvSpPr>
          <p:nvPr>
            <p:ph type="sldNum" sz="quarter" idx="10"/>
          </p:nvPr>
        </p:nvSpPr>
        <p:spPr/>
        <p:txBody>
          <a:bodyPr/>
          <a:lstStyle/>
          <a:p>
            <a:pPr>
              <a:defRPr/>
            </a:pPr>
            <a:fld id="{B87BEB61-2A3F-47E8-93FE-0739F784E89F}" type="slidenum">
              <a:rPr lang="pl-PL" smtClean="0">
                <a:solidFill>
                  <a:prstClr val="black"/>
                </a:solidFill>
              </a:rPr>
              <a:pPr>
                <a:defRPr/>
              </a:pPr>
              <a:t>69</a:t>
            </a:fld>
            <a:endParaRPr lang="pl-PL">
              <a:solidFill>
                <a:prstClr val="black"/>
              </a:solidFill>
            </a:endParaRPr>
          </a:p>
        </p:txBody>
      </p:sp>
    </p:spTree>
    <p:extLst>
      <p:ext uri="{BB962C8B-B14F-4D97-AF65-F5344CB8AC3E}">
        <p14:creationId xmlns:p14="http://schemas.microsoft.com/office/powerpoint/2010/main" val="18706393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03316-DD50-6A0F-78AE-B9DE31420D27}"/>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3C09C976-4C59-612C-19B2-C9909CB38A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6775C3AA-24DE-38B2-3F85-C85B826EABE4}"/>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a16="http://schemas.microsoft.com/office/drawing/2014/main" id="{A017DC3F-F26C-5DB7-EFFA-58B318DC0174}"/>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70</a:t>
            </a:fld>
            <a:endParaRPr lang="pl-PL"/>
          </a:p>
        </p:txBody>
      </p:sp>
    </p:spTree>
    <p:extLst>
      <p:ext uri="{BB962C8B-B14F-4D97-AF65-F5344CB8AC3E}">
        <p14:creationId xmlns:p14="http://schemas.microsoft.com/office/powerpoint/2010/main" val="1244120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4B33F-6FB8-06C6-0A7C-A91A68154C8E}"/>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61A032F-EA2F-7060-7858-F1CC9B14BFA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56D5A29B-BB7A-2FC8-F583-173A2DA1EB0E}"/>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55491468-8810-D511-CAE0-26E9865F22FD}"/>
              </a:ext>
            </a:extLst>
          </p:cNvPr>
          <p:cNvSpPr>
            <a:spLocks noGrp="1"/>
          </p:cNvSpPr>
          <p:nvPr>
            <p:ph type="sldNum" sz="quarter" idx="10"/>
          </p:nvPr>
        </p:nvSpPr>
        <p:spPr/>
        <p:txBody>
          <a:bodyPr/>
          <a:lstStyle/>
          <a:p>
            <a:pPr>
              <a:defRPr/>
            </a:pPr>
            <a:fld id="{B87BEB61-2A3F-47E8-93FE-0739F784E89F}" type="slidenum">
              <a:rPr lang="pl-PL" smtClean="0">
                <a:solidFill>
                  <a:prstClr val="black"/>
                </a:solidFill>
              </a:rPr>
              <a:pPr>
                <a:defRPr/>
              </a:pPr>
              <a:t>71</a:t>
            </a:fld>
            <a:endParaRPr lang="pl-PL">
              <a:solidFill>
                <a:prstClr val="black"/>
              </a:solidFill>
            </a:endParaRPr>
          </a:p>
        </p:txBody>
      </p:sp>
    </p:spTree>
    <p:extLst>
      <p:ext uri="{BB962C8B-B14F-4D97-AF65-F5344CB8AC3E}">
        <p14:creationId xmlns:p14="http://schemas.microsoft.com/office/powerpoint/2010/main" val="20529993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03316-DD50-6A0F-78AE-B9DE31420D27}"/>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3C09C976-4C59-612C-19B2-C9909CB38A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6775C3AA-24DE-38B2-3F85-C85B826EABE4}"/>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a16="http://schemas.microsoft.com/office/drawing/2014/main" id="{A017DC3F-F26C-5DB7-EFFA-58B318DC0174}"/>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72</a:t>
            </a:fld>
            <a:endParaRPr lang="pl-PL"/>
          </a:p>
        </p:txBody>
      </p:sp>
    </p:spTree>
    <p:extLst>
      <p:ext uri="{BB962C8B-B14F-4D97-AF65-F5344CB8AC3E}">
        <p14:creationId xmlns:p14="http://schemas.microsoft.com/office/powerpoint/2010/main" val="13661333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ymbol zastępczy obrazu slajdu 1"/>
          <p:cNvSpPr>
            <a:spLocks noGrp="1" noRot="1" noChangeAspect="1" noTextEdit="1"/>
          </p:cNvSpPr>
          <p:nvPr>
            <p:ph type="sldImg"/>
          </p:nvPr>
        </p:nvSpPr>
        <p:spPr>
          <a:ln/>
        </p:spPr>
      </p:sp>
      <p:sp>
        <p:nvSpPr>
          <p:cNvPr id="108547"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en-US" dirty="0">
              <a:latin typeface="Arial" panose="020B0604020202020204" pitchFamily="34" charset="0"/>
              <a:cs typeface="Arial" panose="020B0604020202020204" pitchFamily="34" charset="0"/>
            </a:endParaRPr>
          </a:p>
        </p:txBody>
      </p:sp>
      <p:sp>
        <p:nvSpPr>
          <p:cNvPr id="108548"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fld id="{25290B6A-BD05-4F03-831E-D4EC1B57882C}" type="slidenum">
              <a:rPr lang="en-US" altLang="en-US" sz="1200">
                <a:latin typeface="Arial" panose="020B0604020202020204" pitchFamily="34" charset="0"/>
              </a:rPr>
              <a:pPr eaLnBrk="1" hangingPunct="1"/>
              <a:t>73</a:t>
            </a:fld>
            <a:endParaRPr lang="en-US" altLang="en-US" sz="1200">
              <a:latin typeface="Arial" panose="020B0604020202020204" pitchFamily="34" charset="0"/>
            </a:endParaRPr>
          </a:p>
        </p:txBody>
      </p:sp>
    </p:spTree>
    <p:extLst>
      <p:ext uri="{BB962C8B-B14F-4D97-AF65-F5344CB8AC3E}">
        <p14:creationId xmlns:p14="http://schemas.microsoft.com/office/powerpoint/2010/main" val="10307067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03316-DD50-6A0F-78AE-B9DE31420D27}"/>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3C09C976-4C59-612C-19B2-C9909CB38A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6775C3AA-24DE-38B2-3F85-C85B826EABE4}"/>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a16="http://schemas.microsoft.com/office/drawing/2014/main" id="{A017DC3F-F26C-5DB7-EFFA-58B318DC0174}"/>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74</a:t>
            </a:fld>
            <a:endParaRPr lang="pl-PL"/>
          </a:p>
        </p:txBody>
      </p:sp>
    </p:spTree>
    <p:extLst>
      <p:ext uri="{BB962C8B-B14F-4D97-AF65-F5344CB8AC3E}">
        <p14:creationId xmlns:p14="http://schemas.microsoft.com/office/powerpoint/2010/main" val="15809632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03316-DD50-6A0F-78AE-B9DE31420D27}"/>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3C09C976-4C59-612C-19B2-C9909CB38A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6775C3AA-24DE-38B2-3F85-C85B826EABE4}"/>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a16="http://schemas.microsoft.com/office/drawing/2014/main" id="{A017DC3F-F26C-5DB7-EFFA-58B318DC0174}"/>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75</a:t>
            </a:fld>
            <a:endParaRPr lang="pl-PL"/>
          </a:p>
        </p:txBody>
      </p:sp>
    </p:spTree>
    <p:extLst>
      <p:ext uri="{BB962C8B-B14F-4D97-AF65-F5344CB8AC3E}">
        <p14:creationId xmlns:p14="http://schemas.microsoft.com/office/powerpoint/2010/main" val="33337487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3E037-F458-5CE6-A255-A2BD08EFCFF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332725C-46C0-271F-2590-D2226B2A4DF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53673FCE-69AF-D889-0FE4-362BE82E9E9B}"/>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65E5C31E-1B38-F0D3-E42B-74E4FF61ACF3}"/>
              </a:ext>
            </a:extLst>
          </p:cNvPr>
          <p:cNvSpPr>
            <a:spLocks noGrp="1"/>
          </p:cNvSpPr>
          <p:nvPr>
            <p:ph type="sldNum" sz="quarter" idx="10"/>
          </p:nvPr>
        </p:nvSpPr>
        <p:spPr/>
        <p:txBody>
          <a:bodyPr/>
          <a:lstStyle/>
          <a:p>
            <a:pPr>
              <a:defRPr/>
            </a:pPr>
            <a:fld id="{B87BEB61-2A3F-47E8-93FE-0739F784E89F}" type="slidenum">
              <a:rPr lang="pl-PL" smtClean="0">
                <a:solidFill>
                  <a:prstClr val="black"/>
                </a:solidFill>
              </a:rPr>
              <a:pPr>
                <a:defRPr/>
              </a:pPr>
              <a:t>76</a:t>
            </a:fld>
            <a:endParaRPr lang="pl-PL">
              <a:solidFill>
                <a:prstClr val="black"/>
              </a:solidFill>
            </a:endParaRPr>
          </a:p>
        </p:txBody>
      </p:sp>
    </p:spTree>
    <p:extLst>
      <p:ext uri="{BB962C8B-B14F-4D97-AF65-F5344CB8AC3E}">
        <p14:creationId xmlns:p14="http://schemas.microsoft.com/office/powerpoint/2010/main" val="14143167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B64C3-5E51-257C-8058-3DDD6AAA7AAC}"/>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id="{B76F650C-27F4-53CF-D745-34CDEE22EA3A}"/>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63491" name="Rectangle 3">
            <a:extLst>
              <a:ext uri="{FF2B5EF4-FFF2-40B4-BE49-F238E27FC236}">
                <a16:creationId xmlns:a16="http://schemas.microsoft.com/office/drawing/2014/main" id="{852B3393-B0BA-467A-2BEA-5F9408691382}"/>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376843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03A73-259D-666B-E542-AF9F1FDA312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76C8AB3-6E8B-34DA-C883-176CF5A2592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C16381E6-36C6-3225-BEF5-CBA8DB4FC26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ECCD37DF-6FA0-0352-B5B0-3D7578D105EE}"/>
              </a:ext>
            </a:extLst>
          </p:cNvPr>
          <p:cNvSpPr>
            <a:spLocks noGrp="1"/>
          </p:cNvSpPr>
          <p:nvPr>
            <p:ph type="sldNum" sz="quarter" idx="10"/>
          </p:nvPr>
        </p:nvSpPr>
        <p:spPr/>
        <p:txBody>
          <a:bodyPr/>
          <a:lstStyle/>
          <a:p>
            <a:pPr>
              <a:defRPr/>
            </a:pPr>
            <a:fld id="{B87BEB61-2A3F-47E8-93FE-0739F784E89F}" type="slidenum">
              <a:rPr lang="pl-PL" smtClean="0"/>
              <a:pPr>
                <a:defRPr/>
              </a:pPr>
              <a:t>8</a:t>
            </a:fld>
            <a:endParaRPr lang="pl-PL"/>
          </a:p>
        </p:txBody>
      </p:sp>
    </p:spTree>
    <p:extLst>
      <p:ext uri="{BB962C8B-B14F-4D97-AF65-F5344CB8AC3E}">
        <p14:creationId xmlns:p14="http://schemas.microsoft.com/office/powerpoint/2010/main" val="26105381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82</a:t>
            </a:fld>
            <a:endParaRPr lang="pl-PL"/>
          </a:p>
        </p:txBody>
      </p:sp>
    </p:spTree>
    <p:extLst>
      <p:ext uri="{BB962C8B-B14F-4D97-AF65-F5344CB8AC3E}">
        <p14:creationId xmlns:p14="http://schemas.microsoft.com/office/powerpoint/2010/main" val="41713265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84</a:t>
            </a:fld>
            <a:endParaRPr lang="pl-PL"/>
          </a:p>
        </p:txBody>
      </p:sp>
    </p:spTree>
    <p:extLst>
      <p:ext uri="{BB962C8B-B14F-4D97-AF65-F5344CB8AC3E}">
        <p14:creationId xmlns:p14="http://schemas.microsoft.com/office/powerpoint/2010/main" val="26813227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EE2D4-AC84-8B40-429B-4333384223B8}"/>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4FF91B1-9562-0E24-1D8B-46D6E47A2356}"/>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FB49C5A0-EF7F-BB7A-F646-B2D8551210A1}"/>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9309A686-CAAC-C9D0-7422-0F4A9C89FD18}"/>
              </a:ext>
            </a:extLst>
          </p:cNvPr>
          <p:cNvSpPr>
            <a:spLocks noGrp="1"/>
          </p:cNvSpPr>
          <p:nvPr>
            <p:ph type="sldNum" sz="quarter" idx="10"/>
          </p:nvPr>
        </p:nvSpPr>
        <p:spPr/>
        <p:txBody>
          <a:bodyPr/>
          <a:lstStyle/>
          <a:p>
            <a:pPr>
              <a:defRPr/>
            </a:pPr>
            <a:fld id="{B87BEB61-2A3F-47E8-93FE-0739F784E89F}" type="slidenum">
              <a:rPr lang="pl-PL" smtClean="0"/>
              <a:pPr>
                <a:defRPr/>
              </a:pPr>
              <a:t>85</a:t>
            </a:fld>
            <a:endParaRPr lang="pl-PL"/>
          </a:p>
        </p:txBody>
      </p:sp>
    </p:spTree>
    <p:extLst>
      <p:ext uri="{BB962C8B-B14F-4D97-AF65-F5344CB8AC3E}">
        <p14:creationId xmlns:p14="http://schemas.microsoft.com/office/powerpoint/2010/main" val="4873601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86</a:t>
            </a:fld>
            <a:endParaRPr lang="pl-PL"/>
          </a:p>
        </p:txBody>
      </p:sp>
    </p:spTree>
    <p:extLst>
      <p:ext uri="{BB962C8B-B14F-4D97-AF65-F5344CB8AC3E}">
        <p14:creationId xmlns:p14="http://schemas.microsoft.com/office/powerpoint/2010/main" val="35844492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87</a:t>
            </a:fld>
            <a:endParaRPr lang="pl-PL"/>
          </a:p>
        </p:txBody>
      </p:sp>
    </p:spTree>
    <p:extLst>
      <p:ext uri="{BB962C8B-B14F-4D97-AF65-F5344CB8AC3E}">
        <p14:creationId xmlns:p14="http://schemas.microsoft.com/office/powerpoint/2010/main" val="28232245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88</a:t>
            </a:fld>
            <a:endParaRPr lang="pl-PL"/>
          </a:p>
        </p:txBody>
      </p:sp>
    </p:spTree>
    <p:extLst>
      <p:ext uri="{BB962C8B-B14F-4D97-AF65-F5344CB8AC3E}">
        <p14:creationId xmlns:p14="http://schemas.microsoft.com/office/powerpoint/2010/main" val="37295628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89</a:t>
            </a:fld>
            <a:endParaRPr lang="pl-PL"/>
          </a:p>
        </p:txBody>
      </p:sp>
    </p:spTree>
    <p:extLst>
      <p:ext uri="{BB962C8B-B14F-4D97-AF65-F5344CB8AC3E}">
        <p14:creationId xmlns:p14="http://schemas.microsoft.com/office/powerpoint/2010/main" val="16201193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90</a:t>
            </a:fld>
            <a:endParaRPr lang="pl-PL"/>
          </a:p>
        </p:txBody>
      </p:sp>
    </p:spTree>
    <p:extLst>
      <p:ext uri="{BB962C8B-B14F-4D97-AF65-F5344CB8AC3E}">
        <p14:creationId xmlns:p14="http://schemas.microsoft.com/office/powerpoint/2010/main" val="31869673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93</a:t>
            </a:fld>
            <a:endParaRPr lang="pl-PL"/>
          </a:p>
        </p:txBody>
      </p:sp>
    </p:spTree>
    <p:extLst>
      <p:ext uri="{BB962C8B-B14F-4D97-AF65-F5344CB8AC3E}">
        <p14:creationId xmlns:p14="http://schemas.microsoft.com/office/powerpoint/2010/main" val="38396360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94</a:t>
            </a:fld>
            <a:endParaRPr lang="pl-PL"/>
          </a:p>
        </p:txBody>
      </p:sp>
    </p:spTree>
    <p:extLst>
      <p:ext uri="{BB962C8B-B14F-4D97-AF65-F5344CB8AC3E}">
        <p14:creationId xmlns:p14="http://schemas.microsoft.com/office/powerpoint/2010/main" val="1260446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03A73-259D-666B-E542-AF9F1FDA312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76C8AB3-6E8B-34DA-C883-176CF5A25923}"/>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C16381E6-36C6-3225-BEF5-CBA8DB4FC266}"/>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ECCD37DF-6FA0-0352-B5B0-3D7578D105EE}"/>
              </a:ext>
            </a:extLst>
          </p:cNvPr>
          <p:cNvSpPr>
            <a:spLocks noGrp="1"/>
          </p:cNvSpPr>
          <p:nvPr>
            <p:ph type="sldNum" sz="quarter" idx="10"/>
          </p:nvPr>
        </p:nvSpPr>
        <p:spPr/>
        <p:txBody>
          <a:bodyPr/>
          <a:lstStyle/>
          <a:p>
            <a:pPr>
              <a:defRPr/>
            </a:pPr>
            <a:fld id="{B87BEB61-2A3F-47E8-93FE-0739F784E89F}" type="slidenum">
              <a:rPr lang="pl-PL" smtClean="0"/>
              <a:pPr>
                <a:defRPr/>
              </a:pPr>
              <a:t>9</a:t>
            </a:fld>
            <a:endParaRPr lang="pl-PL"/>
          </a:p>
        </p:txBody>
      </p:sp>
    </p:spTree>
    <p:extLst>
      <p:ext uri="{BB962C8B-B14F-4D97-AF65-F5344CB8AC3E}">
        <p14:creationId xmlns:p14="http://schemas.microsoft.com/office/powerpoint/2010/main" val="20861997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95</a:t>
            </a:fld>
            <a:endParaRPr lang="pl-PL"/>
          </a:p>
        </p:txBody>
      </p:sp>
    </p:spTree>
    <p:extLst>
      <p:ext uri="{BB962C8B-B14F-4D97-AF65-F5344CB8AC3E}">
        <p14:creationId xmlns:p14="http://schemas.microsoft.com/office/powerpoint/2010/main" val="390420803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96</a:t>
            </a:fld>
            <a:endParaRPr lang="pl-PL"/>
          </a:p>
        </p:txBody>
      </p:sp>
    </p:spTree>
    <p:extLst>
      <p:ext uri="{BB962C8B-B14F-4D97-AF65-F5344CB8AC3E}">
        <p14:creationId xmlns:p14="http://schemas.microsoft.com/office/powerpoint/2010/main" val="33807431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97</a:t>
            </a:fld>
            <a:endParaRPr lang="pl-PL"/>
          </a:p>
        </p:txBody>
      </p:sp>
    </p:spTree>
    <p:extLst>
      <p:ext uri="{BB962C8B-B14F-4D97-AF65-F5344CB8AC3E}">
        <p14:creationId xmlns:p14="http://schemas.microsoft.com/office/powerpoint/2010/main" val="1253839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2F09E-DA2E-C883-3876-A06925339751}"/>
            </a:ext>
          </a:extLst>
        </p:cNvPr>
        <p:cNvGrpSpPr/>
        <p:nvPr/>
      </p:nvGrpSpPr>
      <p:grpSpPr>
        <a:xfrm>
          <a:off x="0" y="0"/>
          <a:ext cx="0" cy="0"/>
          <a:chOff x="0" y="0"/>
          <a:chExt cx="0" cy="0"/>
        </a:xfrm>
      </p:grpSpPr>
      <p:sp>
        <p:nvSpPr>
          <p:cNvPr id="71682" name="Rectangle 2">
            <a:extLst>
              <a:ext uri="{FF2B5EF4-FFF2-40B4-BE49-F238E27FC236}">
                <a16:creationId xmlns:a16="http://schemas.microsoft.com/office/drawing/2014/main" id="{F3370D2D-57E5-CD4E-43A1-8AB032F170D5}"/>
              </a:ext>
            </a:extLst>
          </p:cNvPr>
          <p:cNvSpPr>
            <a:spLocks noGrp="1" noRot="1" noChangeAspect="1" noChangeArrowheads="1" noTextEdit="1"/>
          </p:cNvSpPr>
          <p:nvPr>
            <p:ph type="sldImg"/>
          </p:nvPr>
        </p:nvSpPr>
        <p:spPr bwMode="auto">
          <a:noFill/>
          <a:ln>
            <a:solidFill>
              <a:srgbClr val="000000"/>
            </a:solidFill>
            <a:miter lim="800000"/>
            <a:headEnd/>
            <a:tailEnd/>
          </a:ln>
        </p:spPr>
        <p:txBody>
          <a:bodyPr/>
          <a:lstStyle/>
          <a:p>
            <a:endParaRPr lang="en-US"/>
          </a:p>
        </p:txBody>
      </p:sp>
      <p:sp>
        <p:nvSpPr>
          <p:cNvPr id="71683" name="Rectangle 3">
            <a:extLst>
              <a:ext uri="{FF2B5EF4-FFF2-40B4-BE49-F238E27FC236}">
                <a16:creationId xmlns:a16="http://schemas.microsoft.com/office/drawing/2014/main" id="{3E2E9F8A-3810-3B9F-5C4F-5C676A1D6560}"/>
              </a:ext>
            </a:extLst>
          </p:cNvPr>
          <p:cNvSpPr>
            <a:spLocks noGrp="1" noChangeArrowheads="1"/>
          </p:cNvSpPr>
          <p:nvPr>
            <p:ph type="body" idx="1"/>
          </p:nvPr>
        </p:nvSpPr>
        <p:spPr bwMode="auto">
          <a:noFill/>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2537908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2A621-7F37-1DA8-C7C3-859C8594828D}"/>
            </a:ext>
          </a:extLst>
        </p:cNvPr>
        <p:cNvGrpSpPr/>
        <p:nvPr/>
      </p:nvGrpSpPr>
      <p:grpSpPr>
        <a:xfrm>
          <a:off x="0" y="0"/>
          <a:ext cx="0" cy="0"/>
          <a:chOff x="0" y="0"/>
          <a:chExt cx="0" cy="0"/>
        </a:xfrm>
      </p:grpSpPr>
      <p:sp>
        <p:nvSpPr>
          <p:cNvPr id="120834" name="Rectangle 2">
            <a:extLst>
              <a:ext uri="{FF2B5EF4-FFF2-40B4-BE49-F238E27FC236}">
                <a16:creationId xmlns:a16="http://schemas.microsoft.com/office/drawing/2014/main" id="{13D82047-41D6-8F45-6C8E-91377F427C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835" name="Rectangle 3">
            <a:extLst>
              <a:ext uri="{FF2B5EF4-FFF2-40B4-BE49-F238E27FC236}">
                <a16:creationId xmlns:a16="http://schemas.microsoft.com/office/drawing/2014/main" id="{DC506A38-EBEC-3020-FC43-8A5B7E8B0B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cs typeface="Arial" pitchFamily="34" charset="0"/>
            </a:endParaRPr>
          </a:p>
        </p:txBody>
      </p:sp>
    </p:spTree>
    <p:extLst>
      <p:ext uri="{BB962C8B-B14F-4D97-AF65-F5344CB8AC3E}">
        <p14:creationId xmlns:p14="http://schemas.microsoft.com/office/powerpoint/2010/main" val="31985064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FD57D-638B-F254-293F-775FF8BD5B0A}"/>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14C494FD-2952-4D8D-5F6C-6DCC95EAC52B}"/>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03699C10-7F61-EC4E-00E2-161DC347344D}"/>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AFBB506F-C895-5963-637A-13D6F3BDD0B6}"/>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100</a:t>
            </a:fld>
            <a:endParaRPr lang="pl-PL"/>
          </a:p>
        </p:txBody>
      </p:sp>
    </p:spTree>
    <p:extLst>
      <p:ext uri="{BB962C8B-B14F-4D97-AF65-F5344CB8AC3E}">
        <p14:creationId xmlns:p14="http://schemas.microsoft.com/office/powerpoint/2010/main" val="27032668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D4B1F-C76A-B1AD-872A-52B9272AF6F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3A92CD9-9CF2-0E93-95B1-C7941B083A9D}"/>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7AA15836-C4C2-F50A-20B4-56E689E24D8A}"/>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60BE1E1D-0933-6002-7320-AE8B987380C1}"/>
              </a:ext>
            </a:extLst>
          </p:cNvPr>
          <p:cNvSpPr>
            <a:spLocks noGrp="1"/>
          </p:cNvSpPr>
          <p:nvPr>
            <p:ph type="sldNum" sz="quarter" idx="10"/>
          </p:nvPr>
        </p:nvSpPr>
        <p:spPr/>
        <p:txBody>
          <a:bodyPr/>
          <a:lstStyle/>
          <a:p>
            <a:pPr>
              <a:defRPr/>
            </a:pPr>
            <a:fld id="{B87BEB61-2A3F-47E8-93FE-0739F784E89F}" type="slidenum">
              <a:rPr lang="pl-PL" smtClean="0"/>
              <a:pPr>
                <a:defRPr/>
              </a:pPr>
              <a:t>104</a:t>
            </a:fld>
            <a:endParaRPr lang="pl-PL"/>
          </a:p>
        </p:txBody>
      </p:sp>
    </p:spTree>
    <p:extLst>
      <p:ext uri="{BB962C8B-B14F-4D97-AF65-F5344CB8AC3E}">
        <p14:creationId xmlns:p14="http://schemas.microsoft.com/office/powerpoint/2010/main" val="211943415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105</a:t>
            </a:fld>
            <a:endParaRPr lang="pl-PL"/>
          </a:p>
        </p:txBody>
      </p:sp>
    </p:spTree>
    <p:extLst>
      <p:ext uri="{BB962C8B-B14F-4D97-AF65-F5344CB8AC3E}">
        <p14:creationId xmlns:p14="http://schemas.microsoft.com/office/powerpoint/2010/main" val="42000702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106</a:t>
            </a:fld>
            <a:endParaRPr lang="pl-PL"/>
          </a:p>
        </p:txBody>
      </p:sp>
    </p:spTree>
    <p:extLst>
      <p:ext uri="{BB962C8B-B14F-4D97-AF65-F5344CB8AC3E}">
        <p14:creationId xmlns:p14="http://schemas.microsoft.com/office/powerpoint/2010/main" val="13305195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D4B1F-C76A-B1AD-872A-52B9272AF6F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D3A92CD9-9CF2-0E93-95B1-C7941B083A9D}"/>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7AA15836-C4C2-F50A-20B4-56E689E24D8A}"/>
              </a:ext>
            </a:extLst>
          </p:cNvPr>
          <p:cNvSpPr>
            <a:spLocks noGrp="1"/>
          </p:cNvSpPr>
          <p:nvPr>
            <p:ph type="body" idx="1"/>
          </p:nvPr>
        </p:nvSpPr>
        <p:spPr/>
        <p:txBody>
          <a:bodyPr>
            <a:normAutofit/>
          </a:bodyPr>
          <a:lstStyle/>
          <a:p>
            <a:endParaRPr lang="en-US"/>
          </a:p>
        </p:txBody>
      </p:sp>
      <p:sp>
        <p:nvSpPr>
          <p:cNvPr id="4" name="Symbol zastępczy numeru slajdu 3">
            <a:extLst>
              <a:ext uri="{FF2B5EF4-FFF2-40B4-BE49-F238E27FC236}">
                <a16:creationId xmlns:a16="http://schemas.microsoft.com/office/drawing/2014/main" id="{60BE1E1D-0933-6002-7320-AE8B987380C1}"/>
              </a:ext>
            </a:extLst>
          </p:cNvPr>
          <p:cNvSpPr>
            <a:spLocks noGrp="1"/>
          </p:cNvSpPr>
          <p:nvPr>
            <p:ph type="sldNum" sz="quarter" idx="10"/>
          </p:nvPr>
        </p:nvSpPr>
        <p:spPr/>
        <p:txBody>
          <a:bodyPr/>
          <a:lstStyle/>
          <a:p>
            <a:pPr>
              <a:defRPr/>
            </a:pPr>
            <a:fld id="{B87BEB61-2A3F-47E8-93FE-0739F784E89F}" type="slidenum">
              <a:rPr lang="pl-PL" smtClean="0"/>
              <a:pPr>
                <a:defRPr/>
              </a:pPr>
              <a:t>107</a:t>
            </a:fld>
            <a:endParaRPr lang="pl-PL"/>
          </a:p>
        </p:txBody>
      </p:sp>
    </p:spTree>
    <p:extLst>
      <p:ext uri="{BB962C8B-B14F-4D97-AF65-F5344CB8AC3E}">
        <p14:creationId xmlns:p14="http://schemas.microsoft.com/office/powerpoint/2010/main" val="734159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10</a:t>
            </a:fld>
            <a:endParaRPr lang="pl-PL"/>
          </a:p>
        </p:txBody>
      </p:sp>
    </p:spTree>
    <p:extLst>
      <p:ext uri="{BB962C8B-B14F-4D97-AF65-F5344CB8AC3E}">
        <p14:creationId xmlns:p14="http://schemas.microsoft.com/office/powerpoint/2010/main" val="346339170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FA19C-2EFA-D64E-4A37-6A8A67F666B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002C3EBA-20D4-1A82-CC14-2F1ACB8CE3E2}"/>
              </a:ext>
            </a:extLst>
          </p:cNvPr>
          <p:cNvSpPr>
            <a:spLocks noGrp="1" noRot="1" noChangeAspect="1"/>
          </p:cNvSpPr>
          <p:nvPr>
            <p:ph type="sldImg"/>
          </p:nvPr>
        </p:nvSpPr>
        <p:spPr/>
        <p:txBody>
          <a:bodyPr/>
          <a:lstStyle/>
          <a:p>
            <a:endParaRPr lang="en-US"/>
          </a:p>
        </p:txBody>
      </p:sp>
      <p:sp>
        <p:nvSpPr>
          <p:cNvPr id="3" name="Symbol zastępczy notatek 2">
            <a:extLst>
              <a:ext uri="{FF2B5EF4-FFF2-40B4-BE49-F238E27FC236}">
                <a16:creationId xmlns:a16="http://schemas.microsoft.com/office/drawing/2014/main" id="{27DBFCC5-6F45-4BE5-1082-FA834CBD8254}"/>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D76DB0C8-9726-417F-20AF-1802FF19C118}"/>
              </a:ext>
            </a:extLst>
          </p:cNvPr>
          <p:cNvSpPr>
            <a:spLocks noGrp="1"/>
          </p:cNvSpPr>
          <p:nvPr>
            <p:ph type="sldNum" sz="quarter" idx="5"/>
          </p:nvPr>
        </p:nvSpPr>
        <p:spPr/>
        <p:txBody>
          <a:bodyPr/>
          <a:lstStyle/>
          <a:p>
            <a:fld id="{7DBD74E4-8F51-4E8E-9CD9-878196FA41FE}" type="slidenum">
              <a:rPr lang="pl-PL" smtClean="0"/>
              <a:t>108</a:t>
            </a:fld>
            <a:endParaRPr lang="pl-PL"/>
          </a:p>
        </p:txBody>
      </p:sp>
    </p:spTree>
    <p:extLst>
      <p:ext uri="{BB962C8B-B14F-4D97-AF65-F5344CB8AC3E}">
        <p14:creationId xmlns:p14="http://schemas.microsoft.com/office/powerpoint/2010/main" val="118201021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1BD45-658E-2DEC-A060-1B5A6918139B}"/>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CAEF2573-82C9-A629-849D-19D6A0201956}"/>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7A0E7617-C80C-2420-7233-ACCB2CABBA77}"/>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54821E77-239E-386E-CDA4-8C9B77FB3839}"/>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109</a:t>
            </a:fld>
            <a:endParaRPr lang="pl-PL"/>
          </a:p>
        </p:txBody>
      </p:sp>
    </p:spTree>
    <p:extLst>
      <p:ext uri="{BB962C8B-B14F-4D97-AF65-F5344CB8AC3E}">
        <p14:creationId xmlns:p14="http://schemas.microsoft.com/office/powerpoint/2010/main" val="381305561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0419" name="Symbol zastępczy notatek 2"/>
          <p:cNvSpPr>
            <a:spLocks noGrp="1"/>
          </p:cNvSpPr>
          <p:nvPr>
            <p:ph type="body" idx="1"/>
          </p:nvPr>
        </p:nvSpPr>
        <p:spPr bwMode="auto">
          <a:noFill/>
        </p:spPr>
        <p:txBody>
          <a:bodyPr/>
          <a:lstStyle/>
          <a:p>
            <a:pPr eaLnBrk="1" hangingPunct="1"/>
            <a:endParaRPr lang="en-US">
              <a:latin typeface="Arial" charset="0"/>
              <a:cs typeface="Arial" charset="0"/>
            </a:endParaRPr>
          </a:p>
        </p:txBody>
      </p:sp>
      <p:sp>
        <p:nvSpPr>
          <p:cNvPr id="60420" name="Symbol zastępczy numeru slajdu 3"/>
          <p:cNvSpPr>
            <a:spLocks noGrp="1"/>
          </p:cNvSpPr>
          <p:nvPr>
            <p:ph type="sldNum" sz="quarter" idx="5"/>
          </p:nvPr>
        </p:nvSpPr>
        <p:spPr bwMode="auto">
          <a:noFill/>
          <a:ln>
            <a:miter lim="800000"/>
            <a:headEnd/>
            <a:tailEnd/>
          </a:ln>
        </p:spPr>
        <p:txBody>
          <a:bodyPr/>
          <a:lstStyle/>
          <a:p>
            <a:fld id="{F85519EE-730D-4559-A621-793EDFB08290}" type="slidenum">
              <a:rPr lang="en-US" smtClean="0">
                <a:latin typeface="Arial" charset="0"/>
                <a:cs typeface="Arial" charset="0"/>
              </a:rPr>
              <a:pPr/>
              <a:t>112</a:t>
            </a:fld>
            <a:endParaRPr lang="en-US">
              <a:latin typeface="Arial" charset="0"/>
              <a:cs typeface="Arial" charset="0"/>
            </a:endParaRPr>
          </a:p>
        </p:txBody>
      </p:sp>
    </p:spTree>
    <p:extLst>
      <p:ext uri="{BB962C8B-B14F-4D97-AF65-F5344CB8AC3E}">
        <p14:creationId xmlns:p14="http://schemas.microsoft.com/office/powerpoint/2010/main" val="66674118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121</a:t>
            </a:fld>
            <a:endParaRPr lang="pl-PL"/>
          </a:p>
        </p:txBody>
      </p:sp>
    </p:spTree>
    <p:extLst>
      <p:ext uri="{BB962C8B-B14F-4D97-AF65-F5344CB8AC3E}">
        <p14:creationId xmlns:p14="http://schemas.microsoft.com/office/powerpoint/2010/main" val="11956698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122</a:t>
            </a:fld>
            <a:endParaRPr lang="pl-PL"/>
          </a:p>
        </p:txBody>
      </p:sp>
    </p:spTree>
    <p:extLst>
      <p:ext uri="{BB962C8B-B14F-4D97-AF65-F5344CB8AC3E}">
        <p14:creationId xmlns:p14="http://schemas.microsoft.com/office/powerpoint/2010/main" val="293678073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123</a:t>
            </a:fld>
            <a:endParaRPr lang="pl-PL"/>
          </a:p>
        </p:txBody>
      </p:sp>
    </p:spTree>
    <p:extLst>
      <p:ext uri="{BB962C8B-B14F-4D97-AF65-F5344CB8AC3E}">
        <p14:creationId xmlns:p14="http://schemas.microsoft.com/office/powerpoint/2010/main" val="27421416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txBody>
          <a:bodyPr/>
          <a:lstStyle/>
          <a:p>
            <a:endParaRPr lang="en-US"/>
          </a:p>
        </p:txBody>
      </p:sp>
      <p:sp>
        <p:nvSpPr>
          <p:cNvPr id="3" name="Symbol zastępczy notatek 2"/>
          <p:cNvSpPr>
            <a:spLocks noGrp="1"/>
          </p:cNvSpPr>
          <p:nvPr>
            <p:ph type="body" idx="1"/>
          </p:nvPr>
        </p:nvSpPr>
        <p:spPr/>
        <p:txBody>
          <a:bodyPr>
            <a:normAutofit/>
          </a:bodyPr>
          <a:lstStyle/>
          <a:p>
            <a:endParaRPr lang="en-US"/>
          </a:p>
        </p:txBody>
      </p:sp>
      <p:sp>
        <p:nvSpPr>
          <p:cNvPr id="4" name="Symbol zastępczy numeru slajdu 3"/>
          <p:cNvSpPr>
            <a:spLocks noGrp="1"/>
          </p:cNvSpPr>
          <p:nvPr>
            <p:ph type="sldNum" sz="quarter" idx="10"/>
          </p:nvPr>
        </p:nvSpPr>
        <p:spPr/>
        <p:txBody>
          <a:bodyPr/>
          <a:lstStyle/>
          <a:p>
            <a:pPr>
              <a:defRPr/>
            </a:pPr>
            <a:fld id="{B87BEB61-2A3F-47E8-93FE-0739F784E89F}" type="slidenum">
              <a:rPr lang="pl-PL" smtClean="0"/>
              <a:pPr>
                <a:defRPr/>
              </a:pPr>
              <a:t>124</a:t>
            </a:fld>
            <a:endParaRPr lang="pl-PL"/>
          </a:p>
        </p:txBody>
      </p:sp>
    </p:spTree>
    <p:extLst>
      <p:ext uri="{BB962C8B-B14F-4D97-AF65-F5344CB8AC3E}">
        <p14:creationId xmlns:p14="http://schemas.microsoft.com/office/powerpoint/2010/main" val="238412752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60419" name="Symbol zastępczy notatek 2"/>
          <p:cNvSpPr>
            <a:spLocks noGrp="1"/>
          </p:cNvSpPr>
          <p:nvPr>
            <p:ph type="body" idx="1"/>
          </p:nvPr>
        </p:nvSpPr>
        <p:spPr bwMode="auto">
          <a:noFill/>
        </p:spPr>
        <p:txBody>
          <a:bodyPr/>
          <a:lstStyle/>
          <a:p>
            <a:pPr eaLnBrk="1" hangingPunct="1"/>
            <a:endParaRPr lang="en-US">
              <a:latin typeface="Arial" charset="0"/>
              <a:cs typeface="Arial" charset="0"/>
            </a:endParaRPr>
          </a:p>
        </p:txBody>
      </p:sp>
      <p:sp>
        <p:nvSpPr>
          <p:cNvPr id="60420" name="Symbol zastępczy numeru slajdu 3"/>
          <p:cNvSpPr>
            <a:spLocks noGrp="1"/>
          </p:cNvSpPr>
          <p:nvPr>
            <p:ph type="sldNum" sz="quarter" idx="5"/>
          </p:nvPr>
        </p:nvSpPr>
        <p:spPr bwMode="auto">
          <a:noFill/>
          <a:ln>
            <a:miter lim="800000"/>
            <a:headEnd/>
            <a:tailEnd/>
          </a:ln>
        </p:spPr>
        <p:txBody>
          <a:bodyPr/>
          <a:lstStyle/>
          <a:p>
            <a:fld id="{F85519EE-730D-4559-A621-793EDFB08290}" type="slidenum">
              <a:rPr lang="en-US" smtClean="0">
                <a:latin typeface="Arial" charset="0"/>
                <a:cs typeface="Arial" charset="0"/>
              </a:rPr>
              <a:pPr/>
              <a:t>128</a:t>
            </a:fld>
            <a:endParaRPr lang="en-US">
              <a:latin typeface="Arial" charset="0"/>
              <a:cs typeface="Arial" charset="0"/>
            </a:endParaRPr>
          </a:p>
        </p:txBody>
      </p:sp>
    </p:spTree>
    <p:extLst>
      <p:ext uri="{BB962C8B-B14F-4D97-AF65-F5344CB8AC3E}">
        <p14:creationId xmlns:p14="http://schemas.microsoft.com/office/powerpoint/2010/main" val="225427053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8E8338C2-3AE5-FD96-C81E-34A3464E3DFA}"/>
              </a:ext>
            </a:extLst>
          </p:cNvPr>
          <p:cNvSpPr>
            <a:spLocks noGrp="1"/>
          </p:cNvSpPr>
          <p:nvPr>
            <p:ph type="body" idx="1"/>
          </p:nvPr>
        </p:nvSpPr>
        <p:spPr bwMode="auto">
          <a:noFill/>
        </p:spPr>
        <p:txBody>
          <a:bodyPr/>
          <a:lstStyle/>
          <a:p>
            <a:endParaRPr lang="en-US"/>
          </a:p>
        </p:txBody>
      </p:sp>
      <p:sp>
        <p:nvSpPr>
          <p:cNvPr id="93188" name="Symbol zastępczy numeru slajdu 3">
            <a:extLst>
              <a:ext uri="{FF2B5EF4-FFF2-40B4-BE49-F238E27FC236}">
                <a16:creationId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129</a:t>
            </a:fld>
            <a:endParaRPr lang="pl-PL"/>
          </a:p>
        </p:txBody>
      </p:sp>
    </p:spTree>
    <p:extLst>
      <p:ext uri="{BB962C8B-B14F-4D97-AF65-F5344CB8AC3E}">
        <p14:creationId xmlns:p14="http://schemas.microsoft.com/office/powerpoint/2010/main" val="399494589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3D729-0154-BB39-1DE9-6E25DC9DA96C}"/>
            </a:ext>
          </a:extLst>
        </p:cNvPr>
        <p:cNvGrpSpPr/>
        <p:nvPr/>
      </p:nvGrpSpPr>
      <p:grpSpPr>
        <a:xfrm>
          <a:off x="0" y="0"/>
          <a:ext cx="0" cy="0"/>
          <a:chOff x="0" y="0"/>
          <a:chExt cx="0" cy="0"/>
        </a:xfrm>
      </p:grpSpPr>
      <p:sp>
        <p:nvSpPr>
          <p:cNvPr id="93186" name="Symbol zastępczy obrazu slajdu 1">
            <a:extLst>
              <a:ext uri="{FF2B5EF4-FFF2-40B4-BE49-F238E27FC236}">
                <a16:creationId xmlns:a16="http://schemas.microsoft.com/office/drawing/2014/main" id="{B7076E8D-9D7F-92F4-3D8F-B201E7DAFB0D}"/>
              </a:ext>
            </a:extLst>
          </p:cNvPr>
          <p:cNvSpPr>
            <a:spLocks noGrp="1" noRot="1" noChangeAspect="1" noTextEdit="1"/>
          </p:cNvSpPr>
          <p:nvPr>
            <p:ph type="sldImg"/>
          </p:nvPr>
        </p:nvSpPr>
        <p:spPr bwMode="auto">
          <a:noFill/>
          <a:ln>
            <a:solidFill>
              <a:srgbClr val="000000"/>
            </a:solidFill>
            <a:miter lim="800000"/>
            <a:headEnd/>
            <a:tailEnd/>
          </a:ln>
        </p:spPr>
        <p:txBody>
          <a:bodyPr/>
          <a:lstStyle/>
          <a:p>
            <a:endParaRPr lang="en-US"/>
          </a:p>
        </p:txBody>
      </p:sp>
      <p:sp>
        <p:nvSpPr>
          <p:cNvPr id="93187" name="Symbol zastępczy notatek 2">
            <a:extLst>
              <a:ext uri="{FF2B5EF4-FFF2-40B4-BE49-F238E27FC236}">
                <a16:creationId xmlns:a16="http://schemas.microsoft.com/office/drawing/2014/main" id="{8E8338C2-3AE5-FD96-C81E-34A3464E3DFA}"/>
              </a:ext>
            </a:extLst>
          </p:cNvPr>
          <p:cNvSpPr>
            <a:spLocks noGrp="1"/>
          </p:cNvSpPr>
          <p:nvPr>
            <p:ph type="body" idx="1"/>
          </p:nvPr>
        </p:nvSpPr>
        <p:spPr bwMode="auto">
          <a:noFill/>
        </p:spPr>
        <p:txBody>
          <a:bodyPr/>
          <a:lstStyle/>
          <a:p>
            <a:endParaRPr lang="en-US" dirty="0"/>
          </a:p>
        </p:txBody>
      </p:sp>
      <p:sp>
        <p:nvSpPr>
          <p:cNvPr id="93188" name="Symbol zastępczy numeru slajdu 3">
            <a:extLst>
              <a:ext uri="{FF2B5EF4-FFF2-40B4-BE49-F238E27FC236}">
                <a16:creationId xmlns:a16="http://schemas.microsoft.com/office/drawing/2014/main" id="{5BAA2ABB-845B-781B-F755-9729452AA86B}"/>
              </a:ext>
            </a:extLst>
          </p:cNvPr>
          <p:cNvSpPr>
            <a:spLocks noGrp="1"/>
          </p:cNvSpPr>
          <p:nvPr>
            <p:ph type="sldNum" sz="quarter" idx="5"/>
          </p:nvPr>
        </p:nvSpPr>
        <p:spPr bwMode="auto">
          <a:noFill/>
          <a:ln>
            <a:miter lim="800000"/>
            <a:headEnd/>
            <a:tailEnd/>
          </a:ln>
        </p:spPr>
        <p:txBody>
          <a:bodyPr/>
          <a:lstStyle/>
          <a:p>
            <a:fld id="{83B440D0-F1C8-43D0-AEAB-B21CCD3F1976}" type="slidenum">
              <a:rPr lang="pl-PL" smtClean="0"/>
              <a:pPr/>
              <a:t>130</a:t>
            </a:fld>
            <a:endParaRPr lang="pl-PL"/>
          </a:p>
        </p:txBody>
      </p:sp>
    </p:spTree>
    <p:extLst>
      <p:ext uri="{BB962C8B-B14F-4D97-AF65-F5344CB8AC3E}">
        <p14:creationId xmlns:p14="http://schemas.microsoft.com/office/powerpoint/2010/main" val="3101083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dirty="0"/>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sp>
        <p:nvSpPr>
          <p:cNvPr id="4" name="Symbol zastępczy daty 3"/>
          <p:cNvSpPr>
            <a:spLocks noGrp="1"/>
          </p:cNvSpPr>
          <p:nvPr>
            <p:ph type="dt" sz="half" idx="10"/>
          </p:nvPr>
        </p:nvSpPr>
        <p:spPr/>
        <p:txBody>
          <a:bodyPr/>
          <a:lstStyle>
            <a:lvl1pPr>
              <a:defRPr/>
            </a:lvl1pPr>
          </a:lstStyle>
          <a:p>
            <a:pPr>
              <a:defRPr/>
            </a:pPr>
            <a:fld id="{F4408C29-521D-4E95-8170-3F6FDEB66ECF}" type="datetime1">
              <a:rPr lang="pl-PL" smtClean="0"/>
              <a:t>04.12.2025</a:t>
            </a:fld>
            <a:endParaRPr lang="pl-PL"/>
          </a:p>
        </p:txBody>
      </p:sp>
      <p:sp>
        <p:nvSpPr>
          <p:cNvPr id="5" name="Symbol zastępczy numeru slajdu 5"/>
          <p:cNvSpPr>
            <a:spLocks noGrp="1"/>
          </p:cNvSpPr>
          <p:nvPr>
            <p:ph type="sldNum" sz="quarter" idx="11"/>
          </p:nvPr>
        </p:nvSpPr>
        <p:spPr/>
        <p:txBody>
          <a:bodyPr/>
          <a:lstStyle>
            <a:lvl1pPr>
              <a:defRPr/>
            </a:lvl1pPr>
          </a:lstStyle>
          <a:p>
            <a:pPr>
              <a:defRPr/>
            </a:pPr>
            <a:fld id="{5AF29A21-E08B-4C77-89EA-C302EEA73CFE}"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4" name="Łącznik prosty 3"/>
          <p:cNvCxnSpPr/>
          <p:nvPr userDrawn="1"/>
        </p:nvCxnSpPr>
        <p:spPr>
          <a:xfrm>
            <a:off x="357188" y="785813"/>
            <a:ext cx="8572500" cy="0"/>
          </a:xfrm>
          <a:prstGeom prst="line">
            <a:avLst/>
          </a:prstGeom>
          <a:ln w="158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 name="Łącznik prosty 4"/>
          <p:cNvCxnSpPr/>
          <p:nvPr userDrawn="1"/>
        </p:nvCxnSpPr>
        <p:spPr>
          <a:xfrm>
            <a:off x="357188" y="6286500"/>
            <a:ext cx="8572500" cy="0"/>
          </a:xfrm>
          <a:prstGeom prst="line">
            <a:avLst/>
          </a:prstGeom>
          <a:ln w="158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Symbol zastępczy stopki 4"/>
          <p:cNvSpPr txBox="1">
            <a:spLocks/>
          </p:cNvSpPr>
          <p:nvPr userDrawn="1"/>
        </p:nvSpPr>
        <p:spPr>
          <a:xfrm>
            <a:off x="1643063" y="6357938"/>
            <a:ext cx="5572125" cy="365125"/>
          </a:xfrm>
          <a:prstGeom prst="rect">
            <a:avLst/>
          </a:prstGeom>
        </p:spPr>
        <p:txBody>
          <a:bodyPr/>
          <a:lstStyle/>
          <a:p>
            <a:pPr algn="ctr">
              <a:defRPr/>
            </a:pPr>
            <a:r>
              <a:rPr lang="pl-PL" sz="1200">
                <a:solidFill>
                  <a:srgbClr val="0000FF"/>
                </a:solidFill>
                <a:latin typeface="Calibri" pitchFamily="34" charset="0"/>
              </a:rPr>
              <a:t>Metody wykrywania procesów z danych</a:t>
            </a:r>
          </a:p>
        </p:txBody>
      </p:sp>
      <p:graphicFrame>
        <p:nvGraphicFramePr>
          <p:cNvPr id="7" name="Object 13"/>
          <p:cNvGraphicFramePr>
            <a:graphicFrameLocks noChangeAspect="1"/>
          </p:cNvGraphicFramePr>
          <p:nvPr/>
        </p:nvGraphicFramePr>
        <p:xfrm>
          <a:off x="366713" y="87313"/>
          <a:ext cx="838200" cy="665162"/>
        </p:xfrm>
        <a:graphic>
          <a:graphicData uri="http://schemas.openxmlformats.org/presentationml/2006/ole">
            <mc:AlternateContent xmlns:mc="http://schemas.openxmlformats.org/markup-compatibility/2006">
              <mc:Choice xmlns:v="urn:schemas-microsoft-com:vml" Requires="v">
                <p:oleObj name="Obraz - mapa bitowa" r:id="rId2" imgW="5504762" imgH="4371429" progId="PBrush">
                  <p:embed/>
                </p:oleObj>
              </mc:Choice>
              <mc:Fallback>
                <p:oleObj name="Obraz - mapa bitowa" r:id="rId2" imgW="5504762" imgH="4371429" progId="PBrush">
                  <p:embed/>
                  <p:pic>
                    <p:nvPicPr>
                      <p:cNvPr id="0" name="Picture 5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87313"/>
                        <a:ext cx="838200"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ytuł 1"/>
          <p:cNvSpPr>
            <a:spLocks noGrp="1"/>
          </p:cNvSpPr>
          <p:nvPr>
            <p:ph type="title"/>
          </p:nvPr>
        </p:nvSpPr>
        <p:spPr>
          <a:xfrm>
            <a:off x="1071538" y="0"/>
            <a:ext cx="7615262" cy="785794"/>
          </a:xfrm>
        </p:spPr>
        <p:txBody>
          <a:bodyPr>
            <a:normAutofit/>
          </a:bodyPr>
          <a:lstStyle>
            <a:lvl1pPr>
              <a:defRPr sz="3200">
                <a:solidFill>
                  <a:srgbClr val="0070C0"/>
                </a:solidFill>
              </a:defRPr>
            </a:lvl1pPr>
          </a:lstStyle>
          <a:p>
            <a:r>
              <a:rPr lang="pl-PL" dirty="0"/>
              <a:t>Kliknij, aby edytować styl</a:t>
            </a:r>
          </a:p>
        </p:txBody>
      </p:sp>
      <p:sp>
        <p:nvSpPr>
          <p:cNvPr id="3" name="Symbol zastępczy zawartości 2"/>
          <p:cNvSpPr>
            <a:spLocks noGrp="1"/>
          </p:cNvSpPr>
          <p:nvPr>
            <p:ph idx="1"/>
          </p:nvPr>
        </p:nvSpPr>
        <p:spPr/>
        <p:txBody>
          <a:bodyPr/>
          <a:lstStyle>
            <a:lvl1pPr>
              <a:defRPr>
                <a:solidFill>
                  <a:srgbClr val="0000FF"/>
                </a:solidFill>
              </a:defRPr>
            </a:lvl1pPr>
            <a:lvl2pPr>
              <a:defRPr>
                <a:solidFill>
                  <a:srgbClr val="0000FF"/>
                </a:solidFill>
              </a:defRPr>
            </a:lvl2pPr>
            <a:lvl3pPr>
              <a:defRPr>
                <a:solidFill>
                  <a:srgbClr val="0000FF"/>
                </a:solidFill>
              </a:defRPr>
            </a:lvl3pPr>
            <a:lvl4pPr>
              <a:defRPr>
                <a:solidFill>
                  <a:srgbClr val="0000FF"/>
                </a:solidFill>
              </a:defRPr>
            </a:lvl4pPr>
            <a:lvl5pPr>
              <a:defRPr>
                <a:solidFill>
                  <a:srgbClr val="0000FF"/>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Symbol zastępczy daty 3"/>
          <p:cNvSpPr>
            <a:spLocks noGrp="1"/>
          </p:cNvSpPr>
          <p:nvPr>
            <p:ph type="dt" sz="half" idx="10"/>
          </p:nvPr>
        </p:nvSpPr>
        <p:spPr/>
        <p:txBody>
          <a:bodyPr/>
          <a:lstStyle>
            <a:lvl1pPr>
              <a:defRPr/>
            </a:lvl1pPr>
          </a:lstStyle>
          <a:p>
            <a:pPr>
              <a:defRPr/>
            </a:pPr>
            <a:fld id="{0324DEB0-56F2-4E4A-B843-DA78C86CB618}" type="datetime1">
              <a:rPr lang="pl-PL" smtClean="0"/>
              <a:t>04.12.2025</a:t>
            </a:fld>
            <a:endParaRPr lang="pl-PL"/>
          </a:p>
        </p:txBody>
      </p:sp>
      <p:sp>
        <p:nvSpPr>
          <p:cNvPr id="9" name="Symbol zastępczy numeru slajdu 5"/>
          <p:cNvSpPr>
            <a:spLocks noGrp="1"/>
          </p:cNvSpPr>
          <p:nvPr>
            <p:ph type="sldNum" sz="quarter" idx="11"/>
          </p:nvPr>
        </p:nvSpPr>
        <p:spPr/>
        <p:txBody>
          <a:bodyPr/>
          <a:lstStyle>
            <a:lvl1pPr>
              <a:defRPr/>
            </a:lvl1pPr>
          </a:lstStyle>
          <a:p>
            <a:pPr>
              <a:defRPr/>
            </a:pPr>
            <a:fld id="{B5AF2F5C-82AB-4307-9003-77CA5B44FEBC}"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19"/>
          <p:cNvSpPr>
            <a:spLocks noGrp="1" noChangeArrowheads="1"/>
          </p:cNvSpPr>
          <p:nvPr>
            <p:ph type="dt" sz="half" idx="10"/>
          </p:nvPr>
        </p:nvSpPr>
        <p:spPr/>
        <p:txBody>
          <a:bodyPr/>
          <a:lstStyle>
            <a:lvl1pPr>
              <a:defRPr/>
            </a:lvl1pPr>
          </a:lstStyle>
          <a:p>
            <a:pPr>
              <a:defRPr/>
            </a:pPr>
            <a:fld id="{31AFBD3E-2CA0-45D7-9376-090F5F393A42}" type="datetime1">
              <a:rPr lang="pl-PL" smtClean="0"/>
              <a:t>04.12.2025</a:t>
            </a:fld>
            <a:endParaRPr lang="pl-PL"/>
          </a:p>
        </p:txBody>
      </p:sp>
      <p:sp>
        <p:nvSpPr>
          <p:cNvPr id="4" name="Rectangle 20"/>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pl-PL"/>
          </a:p>
        </p:txBody>
      </p:sp>
      <p:sp>
        <p:nvSpPr>
          <p:cNvPr id="5" name="Rectangle 6"/>
          <p:cNvSpPr>
            <a:spLocks noGrp="1" noChangeArrowheads="1"/>
          </p:cNvSpPr>
          <p:nvPr>
            <p:ph type="sldNum" sz="quarter" idx="12"/>
          </p:nvPr>
        </p:nvSpPr>
        <p:spPr bwMode="auto">
          <a:xfrm>
            <a:off x="6553200" y="6245225"/>
            <a:ext cx="2133600" cy="476250"/>
          </a:xfrm>
          <a:ln>
            <a:miter lim="800000"/>
            <a:headEnd/>
            <a:tailEnd/>
          </a:ln>
        </p:spPr>
        <p:txBody>
          <a:bodyPr anchor="t"/>
          <a:lstStyle>
            <a:lvl1pPr eaLnBrk="0" hangingPunct="0">
              <a:defRPr sz="1400">
                <a:solidFill>
                  <a:schemeClr val="tx1"/>
                </a:solidFill>
                <a:latin typeface="Arial" charset="0"/>
              </a:defRPr>
            </a:lvl1pPr>
          </a:lstStyle>
          <a:p>
            <a:pPr>
              <a:defRPr/>
            </a:pPr>
            <a:fld id="{D02E777F-298D-4C96-825C-3DC57E52C55E}"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7813"/>
            <a:ext cx="8229600" cy="1139825"/>
          </a:xfrm>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307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91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648200" y="3941763"/>
            <a:ext cx="4038600" cy="218916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Rectangle 19"/>
          <p:cNvSpPr>
            <a:spLocks noGrp="1" noChangeArrowheads="1"/>
          </p:cNvSpPr>
          <p:nvPr>
            <p:ph type="dt" sz="half" idx="10"/>
          </p:nvPr>
        </p:nvSpPr>
        <p:spPr/>
        <p:txBody>
          <a:bodyPr/>
          <a:lstStyle>
            <a:lvl1pPr>
              <a:defRPr/>
            </a:lvl1pPr>
          </a:lstStyle>
          <a:p>
            <a:pPr>
              <a:defRPr/>
            </a:pPr>
            <a:fld id="{EB88B652-F6B4-49A5-9681-F148ABFBEF27}" type="datetime1">
              <a:rPr lang="pl-PL" smtClean="0"/>
              <a:t>04.12.2025</a:t>
            </a:fld>
            <a:endParaRPr lang="pl-PL"/>
          </a:p>
        </p:txBody>
      </p:sp>
      <p:sp>
        <p:nvSpPr>
          <p:cNvPr id="7" name="Rectangle 20"/>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fourObj">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457200" y="277813"/>
            <a:ext cx="8229600" cy="1139825"/>
          </a:xfrm>
        </p:spPr>
        <p:txBody>
          <a:bodyPr/>
          <a:lstStyle/>
          <a:p>
            <a:r>
              <a:rPr lang="pl-PL"/>
              <a:t>Kliknij, aby edytować styl</a:t>
            </a:r>
          </a:p>
        </p:txBody>
      </p:sp>
      <p:sp>
        <p:nvSpPr>
          <p:cNvPr id="3" name="Symbol zastępczy zawartości 2"/>
          <p:cNvSpPr>
            <a:spLocks noGrp="1"/>
          </p:cNvSpPr>
          <p:nvPr>
            <p:ph sz="quarter" idx="1"/>
          </p:nvPr>
        </p:nvSpPr>
        <p:spPr>
          <a:xfrm>
            <a:off x="457200" y="1600200"/>
            <a:ext cx="4038600" cy="21891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600200"/>
            <a:ext cx="4038600" cy="21891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zawartości 4"/>
          <p:cNvSpPr>
            <a:spLocks noGrp="1"/>
          </p:cNvSpPr>
          <p:nvPr>
            <p:ph sz="quarter" idx="3"/>
          </p:nvPr>
        </p:nvSpPr>
        <p:spPr>
          <a:xfrm>
            <a:off x="457200" y="3941763"/>
            <a:ext cx="4038600" cy="218916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zawartości 5"/>
          <p:cNvSpPr>
            <a:spLocks noGrp="1"/>
          </p:cNvSpPr>
          <p:nvPr>
            <p:ph sz="quarter" idx="4"/>
          </p:nvPr>
        </p:nvSpPr>
        <p:spPr>
          <a:xfrm>
            <a:off x="4648200" y="3941763"/>
            <a:ext cx="4038600" cy="218916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19"/>
          <p:cNvSpPr>
            <a:spLocks noGrp="1" noChangeArrowheads="1"/>
          </p:cNvSpPr>
          <p:nvPr>
            <p:ph type="dt" sz="half" idx="10"/>
          </p:nvPr>
        </p:nvSpPr>
        <p:spPr/>
        <p:txBody>
          <a:bodyPr/>
          <a:lstStyle>
            <a:lvl1pPr>
              <a:defRPr/>
            </a:lvl1pPr>
          </a:lstStyle>
          <a:p>
            <a:pPr>
              <a:defRPr/>
            </a:pPr>
            <a:fld id="{346B6DF3-E88B-4DF3-8423-6ED7DF1E0D0F}" type="datetime1">
              <a:rPr lang="pl-PL" smtClean="0"/>
              <a:t>04.12.2025</a:t>
            </a:fld>
            <a:endParaRPr lang="pl-PL"/>
          </a:p>
        </p:txBody>
      </p:sp>
      <p:sp>
        <p:nvSpPr>
          <p:cNvPr id="8" name="Rectangle 20"/>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7813"/>
            <a:ext cx="8229600" cy="1139825"/>
          </a:xfrm>
        </p:spPr>
        <p:txBody>
          <a:bodyPr/>
          <a:lstStyle/>
          <a:p>
            <a:r>
              <a:rPr lang="pl-PL"/>
              <a:t>Kliknij, aby edytować styl</a:t>
            </a:r>
          </a:p>
        </p:txBody>
      </p:sp>
      <p:sp>
        <p:nvSpPr>
          <p:cNvPr id="3" name="Symbol zastępczy tekstu 2"/>
          <p:cNvSpPr>
            <a:spLocks noGrp="1"/>
          </p:cNvSpPr>
          <p:nvPr>
            <p:ph type="body" sz="half" idx="1"/>
          </p:nvPr>
        </p:nvSpPr>
        <p:spPr>
          <a:xfrm>
            <a:off x="457200" y="1600200"/>
            <a:ext cx="4038600" cy="45307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307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19"/>
          <p:cNvSpPr>
            <a:spLocks noGrp="1" noChangeArrowheads="1"/>
          </p:cNvSpPr>
          <p:nvPr>
            <p:ph type="dt" sz="half" idx="10"/>
          </p:nvPr>
        </p:nvSpPr>
        <p:spPr/>
        <p:txBody>
          <a:bodyPr/>
          <a:lstStyle>
            <a:lvl1pPr>
              <a:defRPr/>
            </a:lvl1pPr>
          </a:lstStyle>
          <a:p>
            <a:pPr>
              <a:defRPr/>
            </a:pPr>
            <a:fld id="{BB434A66-CA62-4D35-A60F-35648D52A668}" type="datetime1">
              <a:rPr lang="pl-PL" smtClean="0"/>
              <a:t>04.12.2025</a:t>
            </a:fld>
            <a:endParaRPr lang="pl-PL"/>
          </a:p>
        </p:txBody>
      </p:sp>
      <p:sp>
        <p:nvSpPr>
          <p:cNvPr id="6" name="Rectangle 20"/>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defRPr>
            </a:lvl1pPr>
          </a:lstStyle>
          <a:p>
            <a:pPr>
              <a:defRPr/>
            </a:pPr>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1A7E8932-6750-67CA-C399-AB7615775631}"/>
              </a:ext>
            </a:extLst>
          </p:cNvPr>
          <p:cNvSpPr>
            <a:spLocks noGrp="1"/>
          </p:cNvSpPr>
          <p:nvPr>
            <p:ph type="dt" sz="half" idx="10"/>
          </p:nvPr>
        </p:nvSpPr>
        <p:spPr/>
        <p:txBody>
          <a:bodyPr/>
          <a:lstStyle/>
          <a:p>
            <a:fld id="{2340262C-A3FC-4A28-9650-DE288598340E}" type="datetimeFigureOut">
              <a:rPr lang="pl-PL" smtClean="0"/>
              <a:t>04.12.2025</a:t>
            </a:fld>
            <a:endParaRPr lang="pl-PL"/>
          </a:p>
        </p:txBody>
      </p:sp>
      <p:sp>
        <p:nvSpPr>
          <p:cNvPr id="3" name="Symbol zastępczy stopki 2">
            <a:extLst>
              <a:ext uri="{FF2B5EF4-FFF2-40B4-BE49-F238E27FC236}">
                <a16:creationId xmlns:a16="http://schemas.microsoft.com/office/drawing/2014/main" id="{C072565C-D6F0-995B-77DF-A62366E0482F}"/>
              </a:ext>
            </a:extLst>
          </p:cNvPr>
          <p:cNvSpPr>
            <a:spLocks noGrp="1"/>
          </p:cNvSpPr>
          <p:nvPr>
            <p:ph type="ftr" sz="quarter" idx="11"/>
          </p:nvPr>
        </p:nvSpPr>
        <p:spPr>
          <a:xfrm>
            <a:off x="3028950" y="6356351"/>
            <a:ext cx="3086100" cy="365125"/>
          </a:xfrm>
          <a:prstGeom prst="rect">
            <a:avLst/>
          </a:prstGeom>
        </p:spPr>
        <p:txBody>
          <a:bodyPr/>
          <a:lstStyle/>
          <a:p>
            <a:endParaRPr lang="pl-PL"/>
          </a:p>
        </p:txBody>
      </p:sp>
      <p:sp>
        <p:nvSpPr>
          <p:cNvPr id="4" name="Symbol zastępczy numeru slajdu 3">
            <a:extLst>
              <a:ext uri="{FF2B5EF4-FFF2-40B4-BE49-F238E27FC236}">
                <a16:creationId xmlns:a16="http://schemas.microsoft.com/office/drawing/2014/main" id="{ABE84A68-2CFB-655B-C5BA-D55A35B366A4}"/>
              </a:ext>
            </a:extLst>
          </p:cNvPr>
          <p:cNvSpPr>
            <a:spLocks noGrp="1"/>
          </p:cNvSpPr>
          <p:nvPr>
            <p:ph type="sldNum" sz="quarter" idx="12"/>
          </p:nvPr>
        </p:nvSpPr>
        <p:spPr/>
        <p:txBody>
          <a:bodyPr/>
          <a:lstStyle/>
          <a:p>
            <a:fld id="{E2BCF46F-988F-4B95-B15F-34F75830CD6E}" type="slidenum">
              <a:rPr lang="pl-PL" smtClean="0"/>
              <a:t>‹#›</a:t>
            </a:fld>
            <a:endParaRPr lang="pl-PL"/>
          </a:p>
        </p:txBody>
      </p:sp>
    </p:spTree>
    <p:extLst>
      <p:ext uri="{BB962C8B-B14F-4D97-AF65-F5344CB8AC3E}">
        <p14:creationId xmlns:p14="http://schemas.microsoft.com/office/powerpoint/2010/main" val="1077566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Symbol zastępczy tytułu 1"/>
          <p:cNvSpPr>
            <a:spLocks noGrp="1"/>
          </p:cNvSpPr>
          <p:nvPr>
            <p:ph type="title"/>
          </p:nvPr>
        </p:nvSpPr>
        <p:spPr bwMode="auto">
          <a:xfrm>
            <a:off x="457200" y="0"/>
            <a:ext cx="8229600" cy="785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t>Kliknij, aby edytować styl</a:t>
            </a:r>
          </a:p>
        </p:txBody>
      </p:sp>
      <p:sp>
        <p:nvSpPr>
          <p:cNvPr id="15363"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1" name="Symbol zastępczy daty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1519BEFE-8C05-4327-9204-C488624A43DD}" type="datetime1">
              <a:rPr lang="pl-PL" smtClean="0"/>
              <a:t>04.12.2025</a:t>
            </a:fld>
            <a:endParaRPr lang="pl-PL"/>
          </a:p>
        </p:txBody>
      </p:sp>
      <p:sp>
        <p:nvSpPr>
          <p:cNvPr id="12" name="Symbol zastępczy numeru slajd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08187C47-3096-4DF0-8489-F5DCB4C02631}"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4870" r:id="rId1"/>
    <p:sldLayoutId id="2147484871" r:id="rId2"/>
    <p:sldLayoutId id="2147484873" r:id="rId3"/>
    <p:sldLayoutId id="2147484875" r:id="rId4"/>
    <p:sldLayoutId id="2147484876" r:id="rId5"/>
    <p:sldLayoutId id="2147484878" r:id="rId6"/>
    <p:sldLayoutId id="2147484879" r:id="rId7"/>
  </p:sldLayoutIdLst>
  <p:hf hdr="0" ftr="0" dt="0"/>
  <p:txStyles>
    <p:title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00FF"/>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00FF"/>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00FF"/>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00FF"/>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00FF"/>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1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1.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691.pn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image" Target="../media/image680.png"/><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hyperlink" Target="https://publications.stephenwolfram.com/foundations-mathematics-mathematica/" TargetMode="Externa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hyperlink" Target="https://doi.org/10.1016/j.eng.2025.01.012" TargetMode="External"/><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8" Type="http://schemas.openxmlformats.org/officeDocument/2006/relationships/image" Target="../media/image920.png"/><Relationship Id="rId3" Type="http://schemas.openxmlformats.org/officeDocument/2006/relationships/image" Target="../media/image414.png"/><Relationship Id="rId7" Type="http://schemas.openxmlformats.org/officeDocument/2006/relationships/image" Target="../media/image800.png"/><Relationship Id="rId2" Type="http://schemas.openxmlformats.org/officeDocument/2006/relationships/image" Target="../media/image300.png"/><Relationship Id="rId1" Type="http://schemas.openxmlformats.org/officeDocument/2006/relationships/slideLayout" Target="../slideLayouts/slideLayout3.xml"/><Relationship Id="rId6" Type="http://schemas.openxmlformats.org/officeDocument/2006/relationships/image" Target="../media/image700.png"/><Relationship Id="rId5" Type="http://schemas.openxmlformats.org/officeDocument/2006/relationships/image" Target="../media/image690.png"/><Relationship Id="rId4" Type="http://schemas.openxmlformats.org/officeDocument/2006/relationships/image" Target="../media/image50.png"/><Relationship Id="rId9" Type="http://schemas.openxmlformats.org/officeDocument/2006/relationships/image" Target="../media/image100.png"/></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3" Type="http://schemas.openxmlformats.org/officeDocument/2006/relationships/hyperlink" Target="https://www.cs.uic.edu/~zchen/" TargetMode="External"/><Relationship Id="rId2" Type="http://schemas.openxmlformats.org/officeDocument/2006/relationships/notesSlide" Target="../notesSlides/notesSlide106.xml"/><Relationship Id="rId1" Type="http://schemas.openxmlformats.org/officeDocument/2006/relationships/slideLayout" Target="../slideLayouts/slideLayout1.xml"/><Relationship Id="rId4" Type="http://schemas.openxmlformats.org/officeDocument/2006/relationships/hyperlink" Target="https://www.cs.uic.edu/~liub/" TargetMode="Externa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image" Target="../media/image850.png"/><Relationship Id="rId7" Type="http://schemas.openxmlformats.org/officeDocument/2006/relationships/image" Target="../media/image820.png"/><Relationship Id="rId2" Type="http://schemas.openxmlformats.org/officeDocument/2006/relationships/notesSlide" Target="../notesSlides/notesSlide109.xml"/><Relationship Id="rId1" Type="http://schemas.openxmlformats.org/officeDocument/2006/relationships/slideLayout" Target="../slideLayouts/slideLayout3.xml"/><Relationship Id="rId6" Type="http://schemas.openxmlformats.org/officeDocument/2006/relationships/image" Target="../media/image880.png"/><Relationship Id="rId5" Type="http://schemas.openxmlformats.org/officeDocument/2006/relationships/image" Target="../media/image870.png"/><Relationship Id="rId4" Type="http://schemas.openxmlformats.org/officeDocument/2006/relationships/image" Target="../media/image860.png"/></Relationships>
</file>

<file path=ppt/slides/_rels/slide144.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3" Type="http://schemas.openxmlformats.org/officeDocument/2006/relationships/hyperlink" Target="https://dblp.uni-trier.de/pers/hd/s/Skowron:Andrzej" TargetMode="External"/><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3" Type="http://schemas.openxmlformats.org/officeDocument/2006/relationships/hyperlink" Target="https://doi.org/10.1007/s10462-025-11203-z" TargetMode="External"/><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3" Type="http://schemas.openxmlformats.org/officeDocument/2006/relationships/hyperlink" Target="https://doi.org/10.1109/81.739259" TargetMode="External"/><Relationship Id="rId2" Type="http://schemas.openxmlformats.org/officeDocument/2006/relationships/notesSlide" Target="../notesSlides/notesSlide121.xml"/><Relationship Id="rId1" Type="http://schemas.openxmlformats.org/officeDocument/2006/relationships/slideLayout" Target="../slideLayouts/slideLayout3.xml"/><Relationship Id="rId6" Type="http://schemas.openxmlformats.org/officeDocument/2006/relationships/hyperlink" Target="https://doi.org/10.1016/j.eng.2025.01.012" TargetMode="External"/><Relationship Id="rId5" Type="http://schemas.openxmlformats.org/officeDocument/2006/relationships/hyperlink" Target="https://api.semanticscholar.org/CorpusID:264146930" TargetMode="External"/><Relationship Id="rId4" Type="http://schemas.openxmlformats.org/officeDocument/2006/relationships/hyperlink" Target="https://www.youtube.com/watch?v=pX0BZwFEPiE" TargetMode="Externa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www.cell.com/Cell_Picture_Show"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techeye.net/software/leslie-valiant-gets-turing-award"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wolframscience.com/resources/" TargetMode="External"/><Relationship Id="rId2" Type="http://schemas.openxmlformats.org/officeDocument/2006/relationships/hyperlink" Target="https://www.wolframscience.com/nks/" TargetMode="External"/><Relationship Id="rId1" Type="http://schemas.openxmlformats.org/officeDocument/2006/relationships/slideLayout" Target="../slideLayouts/slideLayout3.xml"/><Relationship Id="rId4" Type="http://schemas.openxmlformats.org/officeDocument/2006/relationships/hyperlink" Target="https://publications.stephenwolfram.com/foundations-mathematics-mathematica/"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wolframscience.com/resources/" TargetMode="External"/><Relationship Id="rId2" Type="http://schemas.openxmlformats.org/officeDocument/2006/relationships/hyperlink" Target="https://www.wolframscience.com/nks/" TargetMode="External"/><Relationship Id="rId1" Type="http://schemas.openxmlformats.org/officeDocument/2006/relationships/slideLayout" Target="../slideLayouts/slideLayout3.xml"/><Relationship Id="rId4" Type="http://schemas.openxmlformats.org/officeDocument/2006/relationships/hyperlink" Target="https://publications.stephenwolfram.com/foundations-mathematics-mathematica/"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19.png"/><Relationship Id="rId7" Type="http://schemas.openxmlformats.org/officeDocument/2006/relationships/image" Target="../media/image103.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17.png"/></Relationships>
</file>

<file path=ppt/slides/_rels/slide4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2.png"/><Relationship Id="rId7" Type="http://schemas.openxmlformats.org/officeDocument/2006/relationships/image" Target="../media/image17.png"/><Relationship Id="rId12" Type="http://schemas.openxmlformats.org/officeDocument/2006/relationships/image" Target="../media/image26.png"/><Relationship Id="rId2" Type="http://schemas.openxmlformats.org/officeDocument/2006/relationships/image" Target="../media/image121.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5.png"/><Relationship Id="rId5" Type="http://schemas.openxmlformats.org/officeDocument/2006/relationships/image" Target="../media/image15.png"/><Relationship Id="rId10" Type="http://schemas.openxmlformats.org/officeDocument/2006/relationships/image" Target="../media/image24.png"/><Relationship Id="rId4" Type="http://schemas.openxmlformats.org/officeDocument/2006/relationships/image" Target="../media/image14.png"/><Relationship Id="rId9"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3" Type="http://schemas.openxmlformats.org/officeDocument/2006/relationships/image" Target="../media/image120.png"/><Relationship Id="rId3" Type="http://schemas.openxmlformats.org/officeDocument/2006/relationships/oleObject" Target="../embeddings/oleObject2.bin"/><Relationship Id="rId7" Type="http://schemas.openxmlformats.org/officeDocument/2006/relationships/image" Target="../media/image84.png"/><Relationship Id="rId12" Type="http://schemas.openxmlformats.org/officeDocument/2006/relationships/image" Target="../media/image100.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71.png"/><Relationship Id="rId11" Type="http://schemas.openxmlformats.org/officeDocument/2006/relationships/image" Target="../media/image101.png"/><Relationship Id="rId10" Type="http://schemas.openxmlformats.org/officeDocument/2006/relationships/image" Target="../media/image90.png"/><Relationship Id="rId4" Type="http://schemas.openxmlformats.org/officeDocument/2006/relationships/image" Target="../media/image14.wmf"/><Relationship Id="rId9" Type="http://schemas.openxmlformats.org/officeDocument/2006/relationships/image" Target="../media/image110.png"/><Relationship Id="rId14" Type="http://schemas.openxmlformats.org/officeDocument/2006/relationships/image" Target="../media/image130.png"/></Relationships>
</file>

<file path=ppt/slides/_rels/slide5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42.png"/></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62.png"/><Relationship Id="rId1" Type="http://schemas.openxmlformats.org/officeDocument/2006/relationships/slideLayout" Target="../slideLayouts/slideLayout3.xml"/><Relationship Id="rId6" Type="http://schemas.openxmlformats.org/officeDocument/2006/relationships/image" Target="../media/image242.png"/><Relationship Id="rId5" Type="http://schemas.openxmlformats.org/officeDocument/2006/relationships/image" Target="../media/image231.png"/><Relationship Id="rId4" Type="http://schemas.openxmlformats.org/officeDocument/2006/relationships/image" Target="../media/image181.png"/></Relationships>
</file>

<file path=ppt/slides/_rels/slide59.xml.rels><?xml version="1.0" encoding="UTF-8" standalone="yes"?>
<Relationships xmlns="http://schemas.openxmlformats.org/package/2006/relationships"><Relationship Id="rId3" Type="http://schemas.openxmlformats.org/officeDocument/2006/relationships/image" Target="../media/image252.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26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290.png"/><Relationship Id="rId4" Type="http://schemas.openxmlformats.org/officeDocument/2006/relationships/image" Target="../media/image281.png"/></Relationships>
</file>

<file path=ppt/slides/_rels/slide63.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2.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33.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67.xml"/><Relationship Id="rId1" Type="http://schemas.openxmlformats.org/officeDocument/2006/relationships/slideLayout" Target="../slideLayouts/slideLayout3.xml"/><Relationship Id="rId6" Type="http://schemas.openxmlformats.org/officeDocument/2006/relationships/image" Target="../media/image372.png"/><Relationship Id="rId11" Type="http://schemas.openxmlformats.org/officeDocument/2006/relationships/image" Target="../media/image42.png"/><Relationship Id="rId5" Type="http://schemas.openxmlformats.org/officeDocument/2006/relationships/image" Target="../media/image363.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7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352.png"/><Relationship Id="rId2" Type="http://schemas.openxmlformats.org/officeDocument/2006/relationships/image" Target="../media/image412.png"/><Relationship Id="rId1" Type="http://schemas.openxmlformats.org/officeDocument/2006/relationships/slideLayout" Target="../slideLayouts/slideLayout3.xml"/><Relationship Id="rId4" Type="http://schemas.openxmlformats.org/officeDocument/2006/relationships/image" Target="../media/image362.png"/></Relationships>
</file>

<file path=ppt/slides/_rels/slide79.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32.png"/><Relationship Id="rId1" Type="http://schemas.openxmlformats.org/officeDocument/2006/relationships/slideLayout" Target="../slideLayouts/slideLayout3.xml"/><Relationship Id="rId4" Type="http://schemas.openxmlformats.org/officeDocument/2006/relationships/image" Target="../media/image35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321.png"/><Relationship Id="rId3" Type="http://schemas.openxmlformats.org/officeDocument/2006/relationships/image" Target="../media/image311.png"/><Relationship Id="rId7" Type="http://schemas.openxmlformats.org/officeDocument/2006/relationships/image" Target="../media/image71.png"/><Relationship Id="rId12" Type="http://schemas.openxmlformats.org/officeDocument/2006/relationships/image" Target="../media/image120.png"/><Relationship Id="rId2" Type="http://schemas.openxmlformats.org/officeDocument/2006/relationships/image" Target="../media/image211.png"/><Relationship Id="rId1" Type="http://schemas.openxmlformats.org/officeDocument/2006/relationships/slideLayout" Target="../slideLayouts/slideLayout3.xml"/><Relationship Id="rId6" Type="http://schemas.openxmlformats.org/officeDocument/2006/relationships/image" Target="../media/image62.png"/><Relationship Id="rId11" Type="http://schemas.openxmlformats.org/officeDocument/2006/relationships/image" Target="../media/image312.png"/><Relationship Id="rId5" Type="http://schemas.openxmlformats.org/officeDocument/2006/relationships/image" Target="../media/image58.png"/><Relationship Id="rId10" Type="http://schemas.openxmlformats.org/officeDocument/2006/relationships/image" Target="../media/image101.png"/><Relationship Id="rId4" Type="http://schemas.openxmlformats.org/officeDocument/2006/relationships/image" Target="../media/image400.png"/><Relationship Id="rId9" Type="http://schemas.openxmlformats.org/officeDocument/2006/relationships/image" Target="../media/image90.png"/><Relationship Id="rId14" Type="http://schemas.openxmlformats.org/officeDocument/2006/relationships/image" Target="../media/image140.png"/></Relationships>
</file>

<file path=ppt/slides/_rels/slide81.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130.png"/><Relationship Id="rId18" Type="http://schemas.openxmlformats.org/officeDocument/2006/relationships/image" Target="../media/image180.png"/><Relationship Id="rId3" Type="http://schemas.openxmlformats.org/officeDocument/2006/relationships/image" Target="../media/image311.png"/><Relationship Id="rId21" Type="http://schemas.openxmlformats.org/officeDocument/2006/relationships/image" Target="../media/image212.png"/><Relationship Id="rId7" Type="http://schemas.openxmlformats.org/officeDocument/2006/relationships/image" Target="../media/image310.png"/><Relationship Id="rId12" Type="http://schemas.openxmlformats.org/officeDocument/2006/relationships/image" Target="../media/image120.png"/><Relationship Id="rId25" Type="http://schemas.openxmlformats.org/officeDocument/2006/relationships/image" Target="../media/image380.png"/><Relationship Id="rId2" Type="http://schemas.openxmlformats.org/officeDocument/2006/relationships/image" Target="../media/image211.png"/><Relationship Id="rId1" Type="http://schemas.openxmlformats.org/officeDocument/2006/relationships/slideLayout" Target="../slideLayouts/slideLayout3.xml"/><Relationship Id="rId6" Type="http://schemas.openxmlformats.org/officeDocument/2006/relationships/image" Target="../media/image62.png"/><Relationship Id="rId11" Type="http://schemas.openxmlformats.org/officeDocument/2006/relationships/image" Target="../media/image110.png"/><Relationship Id="rId24" Type="http://schemas.openxmlformats.org/officeDocument/2006/relationships/image" Target="../media/image371.png"/><Relationship Id="rId5" Type="http://schemas.openxmlformats.org/officeDocument/2006/relationships/image" Target="../media/image58.png"/><Relationship Id="rId15" Type="http://schemas.openxmlformats.org/officeDocument/2006/relationships/image" Target="../media/image341.png"/><Relationship Id="rId23" Type="http://schemas.openxmlformats.org/officeDocument/2006/relationships/image" Target="../media/image360.png"/><Relationship Id="rId10" Type="http://schemas.openxmlformats.org/officeDocument/2006/relationships/image" Target="../media/image320.png"/><Relationship Id="rId19" Type="http://schemas.openxmlformats.org/officeDocument/2006/relationships/image" Target="../media/image190.png"/><Relationship Id="rId4" Type="http://schemas.openxmlformats.org/officeDocument/2006/relationships/image" Target="../media/image400.png"/><Relationship Id="rId9" Type="http://schemas.openxmlformats.org/officeDocument/2006/relationships/image" Target="../media/image90.png"/><Relationship Id="rId14" Type="http://schemas.openxmlformats.org/officeDocument/2006/relationships/image" Target="../media/image330.png"/><Relationship Id="rId22" Type="http://schemas.openxmlformats.org/officeDocument/2006/relationships/image" Target="../media/image350.png"/></Relationships>
</file>

<file path=ppt/slides/_rels/slide82.xml.rels><?xml version="1.0" encoding="UTF-8" standalone="yes"?>
<Relationships xmlns="http://schemas.openxmlformats.org/package/2006/relationships"><Relationship Id="rId8" Type="http://schemas.openxmlformats.org/officeDocument/2006/relationships/image" Target="../media/image392.png"/><Relationship Id="rId13" Type="http://schemas.openxmlformats.org/officeDocument/2006/relationships/image" Target="../media/image45.png"/><Relationship Id="rId3" Type="http://schemas.openxmlformats.org/officeDocument/2006/relationships/image" Target="../media/image331.png"/><Relationship Id="rId7" Type="http://schemas.openxmlformats.org/officeDocument/2006/relationships/image" Target="../media/image370.png"/><Relationship Id="rId12" Type="http://schemas.openxmlformats.org/officeDocument/2006/relationships/image" Target="../media/image44.png"/><Relationship Id="rId2" Type="http://schemas.openxmlformats.org/officeDocument/2006/relationships/notesSlide" Target="../notesSlides/notesSlide70.xml"/><Relationship Id="rId16"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361.png"/><Relationship Id="rId11" Type="http://schemas.openxmlformats.org/officeDocument/2006/relationships/image" Target="../media/image431.png"/><Relationship Id="rId5" Type="http://schemas.openxmlformats.org/officeDocument/2006/relationships/image" Target="../media/image351.png"/><Relationship Id="rId15" Type="http://schemas.openxmlformats.org/officeDocument/2006/relationships/image" Target="../media/image46.png"/><Relationship Id="rId10" Type="http://schemas.openxmlformats.org/officeDocument/2006/relationships/image" Target="../media/image421.png"/><Relationship Id="rId4" Type="http://schemas.openxmlformats.org/officeDocument/2006/relationships/image" Target="../media/image342.png"/><Relationship Id="rId9" Type="http://schemas.openxmlformats.org/officeDocument/2006/relationships/image" Target="../media/image410.png"/><Relationship Id="rId14" Type="http://schemas.openxmlformats.org/officeDocument/2006/relationships/image" Target="../media/image140.png"/></Relationships>
</file>

<file path=ppt/slides/_rels/slide83.xml.rels><?xml version="1.0" encoding="UTF-8" standalone="yes"?>
<Relationships xmlns="http://schemas.openxmlformats.org/package/2006/relationships"><Relationship Id="rId8" Type="http://schemas.openxmlformats.org/officeDocument/2006/relationships/image" Target="../media/image462.png"/><Relationship Id="rId13" Type="http://schemas.openxmlformats.org/officeDocument/2006/relationships/image" Target="../media/image51.png"/><Relationship Id="rId3" Type="http://schemas.openxmlformats.org/officeDocument/2006/relationships/image" Target="../media/image413.png"/><Relationship Id="rId7" Type="http://schemas.openxmlformats.org/officeDocument/2006/relationships/image" Target="../media/image452.png"/><Relationship Id="rId12" Type="http://schemas.openxmlformats.org/officeDocument/2006/relationships/image" Target="../media/image50.png"/><Relationship Id="rId2" Type="http://schemas.openxmlformats.org/officeDocument/2006/relationships/image" Target="../media/image390.png"/><Relationship Id="rId1" Type="http://schemas.openxmlformats.org/officeDocument/2006/relationships/slideLayout" Target="../slideLayouts/slideLayout3.xml"/><Relationship Id="rId6" Type="http://schemas.openxmlformats.org/officeDocument/2006/relationships/image" Target="../media/image442.png"/><Relationship Id="rId11" Type="http://schemas.openxmlformats.org/officeDocument/2006/relationships/image" Target="../media/image49.png"/><Relationship Id="rId5" Type="http://schemas.openxmlformats.org/officeDocument/2006/relationships/image" Target="../media/image43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3.png"/><Relationship Id="rId9" Type="http://schemas.openxmlformats.org/officeDocument/2006/relationships/image" Target="../media/image472.png"/><Relationship Id="rId14" Type="http://schemas.openxmlformats.org/officeDocument/2006/relationships/image" Target="../media/image52.png"/></Relationships>
</file>

<file path=ppt/slides/_rels/slide84.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71.xml"/><Relationship Id="rId1" Type="http://schemas.openxmlformats.org/officeDocument/2006/relationships/slideLayout" Target="../slideLayouts/slideLayout3.xml"/><Relationship Id="rId6" Type="http://schemas.openxmlformats.org/officeDocument/2006/relationships/image" Target="../media/image430.png"/><Relationship Id="rId5" Type="http://schemas.openxmlformats.org/officeDocument/2006/relationships/image" Target="../media/image160.png"/><Relationship Id="rId4" Type="http://schemas.openxmlformats.org/officeDocument/2006/relationships/image" Target="../media/image150.png"/></Relationships>
</file>

<file path=ppt/slides/_rels/slide85.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120.png"/><Relationship Id="rId18" Type="http://schemas.openxmlformats.org/officeDocument/2006/relationships/image" Target="../media/image170.png"/><Relationship Id="rId26" Type="http://schemas.openxmlformats.org/officeDocument/2006/relationships/image" Target="../media/image250.png"/><Relationship Id="rId3" Type="http://schemas.openxmlformats.org/officeDocument/2006/relationships/image" Target="../media/image211.png"/><Relationship Id="rId21" Type="http://schemas.openxmlformats.org/officeDocument/2006/relationships/image" Target="../media/image200.png"/><Relationship Id="rId7" Type="http://schemas.openxmlformats.org/officeDocument/2006/relationships/image" Target="../media/image62.png"/><Relationship Id="rId12" Type="http://schemas.openxmlformats.org/officeDocument/2006/relationships/image" Target="../media/image110.png"/><Relationship Id="rId17" Type="http://schemas.openxmlformats.org/officeDocument/2006/relationships/image" Target="../media/image161.png"/><Relationship Id="rId25" Type="http://schemas.openxmlformats.org/officeDocument/2006/relationships/image" Target="../media/image240.png"/><Relationship Id="rId2" Type="http://schemas.openxmlformats.org/officeDocument/2006/relationships/notesSlide" Target="../notesSlides/notesSlide72.xml"/><Relationship Id="rId16" Type="http://schemas.openxmlformats.org/officeDocument/2006/relationships/image" Target="../media/image151.png"/><Relationship Id="rId20" Type="http://schemas.openxmlformats.org/officeDocument/2006/relationships/image" Target="../media/image190.png"/><Relationship Id="rId1" Type="http://schemas.openxmlformats.org/officeDocument/2006/relationships/slideLayout" Target="../slideLayouts/slideLayout3.xml"/><Relationship Id="rId6" Type="http://schemas.openxmlformats.org/officeDocument/2006/relationships/image" Target="../media/image58.png"/><Relationship Id="rId11" Type="http://schemas.openxmlformats.org/officeDocument/2006/relationships/image" Target="../media/image101.png"/><Relationship Id="rId24" Type="http://schemas.openxmlformats.org/officeDocument/2006/relationships/image" Target="../media/image230.png"/><Relationship Id="rId5" Type="http://schemas.openxmlformats.org/officeDocument/2006/relationships/image" Target="../media/image400.png"/><Relationship Id="rId15" Type="http://schemas.openxmlformats.org/officeDocument/2006/relationships/image" Target="../media/image140.png"/><Relationship Id="rId23" Type="http://schemas.openxmlformats.org/officeDocument/2006/relationships/image" Target="../media/image220.png"/><Relationship Id="rId10" Type="http://schemas.openxmlformats.org/officeDocument/2006/relationships/image" Target="../media/image90.png"/><Relationship Id="rId19" Type="http://schemas.openxmlformats.org/officeDocument/2006/relationships/image" Target="../media/image180.png"/><Relationship Id="rId4" Type="http://schemas.openxmlformats.org/officeDocument/2006/relationships/image" Target="../media/image311.png"/><Relationship Id="rId9" Type="http://schemas.openxmlformats.org/officeDocument/2006/relationships/image" Target="../media/image84.png"/><Relationship Id="rId14" Type="http://schemas.openxmlformats.org/officeDocument/2006/relationships/image" Target="../media/image130.png"/><Relationship Id="rId22" Type="http://schemas.openxmlformats.org/officeDocument/2006/relationships/image" Target="../media/image212.png"/><Relationship Id="rId27" Type="http://schemas.openxmlformats.org/officeDocument/2006/relationships/image" Target="../media/image391.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9.png"/><Relationship Id="rId2" Type="http://schemas.openxmlformats.org/officeDocument/2006/relationships/notesSlide" Target="../notesSlides/notesSlide74.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8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63.png"/><Relationship Id="rId2" Type="http://schemas.openxmlformats.org/officeDocument/2006/relationships/notesSlide" Target="../notesSlides/notesSlide75.xml"/><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5.png"/></Relationships>
</file>

<file path=ppt/slides/_rels/slide8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6.xml"/><Relationship Id="rId1" Type="http://schemas.openxmlformats.org/officeDocument/2006/relationships/slideLayout" Target="../slideLayouts/slideLayout3.xml"/><Relationship Id="rId5" Type="http://schemas.openxmlformats.org/officeDocument/2006/relationships/image" Target="../media/image67.png"/><Relationship Id="rId4" Type="http://schemas.openxmlformats.org/officeDocument/2006/relationships/image" Target="../media/image6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8" Type="http://schemas.openxmlformats.org/officeDocument/2006/relationships/image" Target="../media/image68.png"/><Relationship Id="rId26" Type="http://schemas.openxmlformats.org/officeDocument/2006/relationships/image" Target="../media/image69.png"/><Relationship Id="rId3" Type="http://schemas.openxmlformats.org/officeDocument/2006/relationships/image" Target="../media/image411.png"/><Relationship Id="rId7" Type="http://schemas.openxmlformats.org/officeDocument/2006/relationships/image" Target="../media/image441.png"/><Relationship Id="rId25" Type="http://schemas.openxmlformats.org/officeDocument/2006/relationships/image" Target="../media/image440.png"/><Relationship Id="rId2" Type="http://schemas.openxmlformats.org/officeDocument/2006/relationships/notesSlide" Target="../notesSlides/notesSlide77.xml"/><Relationship Id="rId29" Type="http://schemas.openxmlformats.org/officeDocument/2006/relationships/image" Target="../media/image72.png"/><Relationship Id="rId1" Type="http://schemas.openxmlformats.org/officeDocument/2006/relationships/slideLayout" Target="../slideLayouts/slideLayout3.xml"/><Relationship Id="rId28" Type="http://schemas.openxmlformats.org/officeDocument/2006/relationships/image" Target="../media/image251.png"/><Relationship Id="rId4" Type="http://schemas.openxmlformats.org/officeDocument/2006/relationships/image" Target="../media/image591.png"/><Relationship Id="rId27" Type="http://schemas.openxmlformats.org/officeDocument/2006/relationships/image" Target="../media/image70.png"/><Relationship Id="rId30" Type="http://schemas.openxmlformats.org/officeDocument/2006/relationships/image" Target="../media/image501.png"/></Relationships>
</file>

<file path=ppt/slides/_rels/slide91.xml.rels><?xml version="1.0" encoding="UTF-8" standalone="yes"?>
<Relationships xmlns="http://schemas.openxmlformats.org/package/2006/relationships"><Relationship Id="rId8" Type="http://schemas.openxmlformats.org/officeDocument/2006/relationships/image" Target="../media/image590.png"/><Relationship Id="rId3" Type="http://schemas.openxmlformats.org/officeDocument/2006/relationships/image" Target="../media/image540.png"/><Relationship Id="rId7" Type="http://schemas.openxmlformats.org/officeDocument/2006/relationships/image" Target="../media/image550.png"/><Relationship Id="rId2" Type="http://schemas.openxmlformats.org/officeDocument/2006/relationships/image" Target="../media/image313.png"/><Relationship Id="rId1" Type="http://schemas.openxmlformats.org/officeDocument/2006/relationships/slideLayout" Target="../slideLayouts/slideLayout3.xml"/><Relationship Id="rId6" Type="http://schemas.openxmlformats.org/officeDocument/2006/relationships/image" Target="../media/image570.png"/><Relationship Id="rId11" Type="http://schemas.openxmlformats.org/officeDocument/2006/relationships/image" Target="../media/image73.png"/><Relationship Id="rId5" Type="http://schemas.openxmlformats.org/officeDocument/2006/relationships/image" Target="../media/image560.png"/><Relationship Id="rId10" Type="http://schemas.openxmlformats.org/officeDocument/2006/relationships/image" Target="../media/image610.png"/><Relationship Id="rId4" Type="http://schemas.openxmlformats.org/officeDocument/2006/relationships/image" Target="../media/image551.png"/><Relationship Id="rId9" Type="http://schemas.openxmlformats.org/officeDocument/2006/relationships/image" Target="../media/image600.png"/></Relationships>
</file>

<file path=ppt/slides/_rels/slide92.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3.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93.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1.png"/><Relationship Id="rId3" Type="http://schemas.openxmlformats.org/officeDocument/2006/relationships/image" Target="../media/image83.png"/><Relationship Id="rId7" Type="http://schemas.openxmlformats.org/officeDocument/2006/relationships/image" Target="../media/image86.png"/><Relationship Id="rId12" Type="http://schemas.openxmlformats.org/officeDocument/2006/relationships/image" Target="../media/image89.png"/><Relationship Id="rId2" Type="http://schemas.openxmlformats.org/officeDocument/2006/relationships/notesSlide" Target="../notesSlides/notesSlide78.xml"/><Relationship Id="rId1" Type="http://schemas.openxmlformats.org/officeDocument/2006/relationships/slideLayout" Target="../slideLayouts/slideLayout3.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85.png"/><Relationship Id="rId10" Type="http://schemas.openxmlformats.org/officeDocument/2006/relationships/image" Target="../media/image88.png"/><Relationship Id="rId4" Type="http://schemas.openxmlformats.org/officeDocument/2006/relationships/image" Target="../media/image75.png"/><Relationship Id="rId9" Type="http://schemas.openxmlformats.org/officeDocument/2006/relationships/image" Target="../media/image871.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96.png"/><Relationship Id="rId18" Type="http://schemas.openxmlformats.org/officeDocument/2006/relationships/oleObject" Target="../embeddings/oleObject10.bin"/><Relationship Id="rId3" Type="http://schemas.openxmlformats.org/officeDocument/2006/relationships/image" Target="../media/image44.wmf"/><Relationship Id="rId7" Type="http://schemas.openxmlformats.org/officeDocument/2006/relationships/image" Target="../media/image93.png"/><Relationship Id="rId12" Type="http://schemas.openxmlformats.org/officeDocument/2006/relationships/oleObject" Target="../embeddings/oleObject7.bin"/><Relationship Id="rId17" Type="http://schemas.openxmlformats.org/officeDocument/2006/relationships/image" Target="../media/image98.png"/><Relationship Id="rId2" Type="http://schemas.openxmlformats.org/officeDocument/2006/relationships/notesSlide" Target="../notesSlides/notesSlide83.xml"/><Relationship Id="rId16" Type="http://schemas.openxmlformats.org/officeDocument/2006/relationships/oleObject" Target="../embeddings/oleObject9.bin"/><Relationship Id="rId1" Type="http://schemas.openxmlformats.org/officeDocument/2006/relationships/slideLayout" Target="../slideLayouts/slideLayout3.xml"/><Relationship Id="rId6" Type="http://schemas.openxmlformats.org/officeDocument/2006/relationships/oleObject" Target="../embeddings/oleObject4.bin"/><Relationship Id="rId11" Type="http://schemas.openxmlformats.org/officeDocument/2006/relationships/image" Target="../media/image95.png"/><Relationship Id="rId5" Type="http://schemas.openxmlformats.org/officeDocument/2006/relationships/image" Target="../media/image92.png"/><Relationship Id="rId15" Type="http://schemas.openxmlformats.org/officeDocument/2006/relationships/image" Target="../media/image97.png"/><Relationship Id="rId10" Type="http://schemas.openxmlformats.org/officeDocument/2006/relationships/oleObject" Target="../embeddings/oleObject6.bin"/><Relationship Id="rId19" Type="http://schemas.openxmlformats.org/officeDocument/2006/relationships/image" Target="../media/image99.png"/><Relationship Id="rId4" Type="http://schemas.openxmlformats.org/officeDocument/2006/relationships/oleObject" Target="../embeddings/oleObject3.bin"/><Relationship Id="rId9" Type="http://schemas.openxmlformats.org/officeDocument/2006/relationships/image" Target="../media/image94.png"/><Relationship Id="rId14" Type="http://schemas.openxmlformats.org/officeDocument/2006/relationships/oleObject" Target="../embeddings/oleObject8.bin"/></Relationships>
</file>

<file path=ppt/slides/_rels/slide99.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08.png"/><Relationship Id="rId3" Type="http://schemas.openxmlformats.org/officeDocument/2006/relationships/slideLayout" Target="../slideLayouts/slideLayout3.xml"/><Relationship Id="rId7" Type="http://schemas.openxmlformats.org/officeDocument/2006/relationships/image" Target="../media/image105.gif"/><Relationship Id="rId12" Type="http://schemas.openxmlformats.org/officeDocument/2006/relationships/oleObject" Target="../embeddings/oleObject13.bin"/><Relationship Id="rId2" Type="http://schemas.openxmlformats.org/officeDocument/2006/relationships/video" Target="../media/media1.mpg"/><Relationship Id="rId1" Type="http://schemas.microsoft.com/office/2007/relationships/media" Target="../media/media1.mpg"/><Relationship Id="rId6" Type="http://schemas.openxmlformats.org/officeDocument/2006/relationships/image" Target="../media/image104.png"/><Relationship Id="rId11" Type="http://schemas.openxmlformats.org/officeDocument/2006/relationships/image" Target="../media/image107.png"/><Relationship Id="rId5" Type="http://schemas.openxmlformats.org/officeDocument/2006/relationships/image" Target="../media/image100.jpeg"/><Relationship Id="rId10" Type="http://schemas.openxmlformats.org/officeDocument/2006/relationships/oleObject" Target="../embeddings/oleObject12.bin"/><Relationship Id="rId4" Type="http://schemas.openxmlformats.org/officeDocument/2006/relationships/notesSlide" Target="../notesSlides/notesSlide84.xml"/><Relationship Id="rId9" Type="http://schemas.openxmlformats.org/officeDocument/2006/relationships/image" Target="../media/image10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555776" y="4149080"/>
            <a:ext cx="3888432" cy="1430305"/>
          </a:xfrm>
          <a:prstGeom prst="rect">
            <a:avLst/>
          </a:prstGeom>
          <a:noFill/>
          <a:ln w="9525">
            <a:noFill/>
            <a:miter lim="800000"/>
            <a:headEnd/>
            <a:tailEnd/>
          </a:ln>
        </p:spPr>
        <p:txBody>
          <a:bodyPr anchor="ctr"/>
          <a:lstStyle/>
          <a:p>
            <a:pPr marL="342907" indent="-342907" algn="ctr">
              <a:buClr>
                <a:srgbClr val="0563C1"/>
              </a:buClr>
              <a:buSzPct val="70000"/>
            </a:pPr>
            <a:r>
              <a:rPr lang="en-US" altLang="ja-JP" sz="1800" dirty="0">
                <a:solidFill>
                  <a:srgbClr val="0000CC"/>
                </a:solidFill>
              </a:rPr>
              <a:t>Andrzej Skowron</a:t>
            </a:r>
          </a:p>
          <a:p>
            <a:pPr marL="342907" indent="-342907" algn="ctr">
              <a:buClr>
                <a:srgbClr val="0563C1"/>
              </a:buClr>
              <a:buSzPct val="70000"/>
            </a:pPr>
            <a:r>
              <a:rPr lang="en-US" altLang="ja-JP" sz="1800" dirty="0">
                <a:solidFill>
                  <a:srgbClr val="0000CC"/>
                </a:solidFill>
              </a:rPr>
              <a:t>Systems Research Institute </a:t>
            </a:r>
          </a:p>
          <a:p>
            <a:pPr marL="342907" indent="-342907" algn="ctr">
              <a:buClr>
                <a:srgbClr val="0563C1"/>
              </a:buClr>
              <a:buSzPct val="70000"/>
            </a:pPr>
            <a:r>
              <a:rPr lang="en-US" altLang="ja-JP" sz="1800" dirty="0">
                <a:solidFill>
                  <a:srgbClr val="0000CC"/>
                </a:solidFill>
              </a:rPr>
              <a:t>Polish Academy of Sciences</a:t>
            </a:r>
            <a:endParaRPr lang="pl-PL" altLang="ja-JP" sz="1800" dirty="0">
              <a:solidFill>
                <a:srgbClr val="0000CC"/>
              </a:solidFill>
            </a:endParaRPr>
          </a:p>
        </p:txBody>
      </p:sp>
      <p:sp>
        <p:nvSpPr>
          <p:cNvPr id="10" name="Rectangle 4"/>
          <p:cNvSpPr>
            <a:spLocks noGrp="1" noChangeArrowheads="1"/>
          </p:cNvSpPr>
          <p:nvPr>
            <p:ph type="title"/>
          </p:nvPr>
        </p:nvSpPr>
        <p:spPr>
          <a:xfrm>
            <a:off x="45881" y="0"/>
            <a:ext cx="9036496" cy="3645024"/>
          </a:xfrm>
        </p:spPr>
        <p:txBody>
          <a:bodyPr/>
          <a:lstStyle/>
          <a:p>
            <a:pPr eaLnBrk="1" hangingPunct="1"/>
            <a:r>
              <a:rPr lang="en-US" sz="3200" b="1" dirty="0"/>
              <a:t>COMPUTING MODEL BASED ON INTERACTIVE GRANULAR COMPUTING </a:t>
            </a:r>
            <a:br>
              <a:rPr lang="en-US" sz="3200" b="1" dirty="0"/>
            </a:br>
            <a:r>
              <a:rPr lang="en-US" sz="3200" b="1" dirty="0"/>
              <a:t>&amp;  </a:t>
            </a:r>
            <a:br>
              <a:rPr lang="en-US" sz="3200" b="1" dirty="0"/>
            </a:br>
            <a:r>
              <a:rPr lang="en-US" sz="3200" b="1" dirty="0"/>
              <a:t>ROUGH SETS: </a:t>
            </a:r>
            <a:br>
              <a:rPr lang="en-US" sz="3200" b="1" dirty="0"/>
            </a:br>
            <a:r>
              <a:rPr lang="en-US" sz="3200" b="1" dirty="0"/>
              <a:t>TOWARD FOUNDATIONS </a:t>
            </a:r>
            <a:br>
              <a:rPr lang="pl-PL" sz="3200" b="1" dirty="0"/>
            </a:br>
            <a:r>
              <a:rPr lang="en-US" sz="3200" b="1" dirty="0"/>
              <a:t>OF</a:t>
            </a:r>
            <a:br>
              <a:rPr lang="en-US" sz="3200" b="1" dirty="0"/>
            </a:br>
            <a:r>
              <a:rPr lang="en-US" sz="3200" b="1" dirty="0"/>
              <a:t>COMPLEX INTELLIGENT SYSTEMS </a:t>
            </a:r>
          </a:p>
        </p:txBody>
      </p:sp>
      <p:sp>
        <p:nvSpPr>
          <p:cNvPr id="2" name="pole tekstowe 1"/>
          <p:cNvSpPr txBox="1"/>
          <p:nvPr/>
        </p:nvSpPr>
        <p:spPr>
          <a:xfrm>
            <a:off x="3851920" y="6381328"/>
            <a:ext cx="2088232" cy="338554"/>
          </a:xfrm>
          <a:prstGeom prst="rect">
            <a:avLst/>
          </a:prstGeom>
          <a:noFill/>
        </p:spPr>
        <p:txBody>
          <a:bodyPr wrap="square" rtlCol="0">
            <a:spAutoFit/>
          </a:bodyPr>
          <a:lstStyle/>
          <a:p>
            <a:r>
              <a:rPr lang="en-US" sz="1600" dirty="0">
                <a:solidFill>
                  <a:srgbClr val="0000CC"/>
                </a:solidFill>
              </a:rPr>
              <a:t>November 2</a:t>
            </a:r>
            <a:r>
              <a:rPr lang="pl-PL" sz="1600" dirty="0">
                <a:solidFill>
                  <a:srgbClr val="0000CC"/>
                </a:solidFill>
              </a:rPr>
              <a:t>025</a:t>
            </a:r>
          </a:p>
        </p:txBody>
      </p:sp>
    </p:spTree>
    <p:extLst>
      <p:ext uri="{BB962C8B-B14F-4D97-AF65-F5344CB8AC3E}">
        <p14:creationId xmlns:p14="http://schemas.microsoft.com/office/powerpoint/2010/main" val="408704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43608" y="224853"/>
            <a:ext cx="7578739" cy="411509"/>
          </a:xfrm>
        </p:spPr>
        <p:txBody>
          <a:bodyPr>
            <a:noAutofit/>
          </a:bodyPr>
          <a:lstStyle/>
          <a:p>
            <a:pPr algn="l"/>
            <a:r>
              <a:rPr lang="pl-PL" sz="3000" b="1" dirty="0"/>
              <a:t>COMPLEX ADAPTIVE SYSTEMS (CAS)</a:t>
            </a:r>
            <a:endParaRPr lang="en-US" sz="3000" b="1" dirty="0"/>
          </a:p>
        </p:txBody>
      </p:sp>
      <p:sp>
        <p:nvSpPr>
          <p:cNvPr id="3" name="Podtytuł 2"/>
          <p:cNvSpPr>
            <a:spLocks noGrp="1"/>
          </p:cNvSpPr>
          <p:nvPr>
            <p:ph type="subTitle" idx="1"/>
          </p:nvPr>
        </p:nvSpPr>
        <p:spPr>
          <a:xfrm>
            <a:off x="4139952" y="908720"/>
            <a:ext cx="4896544" cy="5328592"/>
          </a:xfrm>
        </p:spPr>
        <p:txBody>
          <a:bodyPr/>
          <a:lstStyle/>
          <a:p>
            <a:pPr marL="342900" indent="-342900" algn="l">
              <a:buFont typeface="Arial" panose="020B0604020202020204" pitchFamily="34" charset="0"/>
              <a:buChar char="•"/>
              <a:tabLst>
                <a:tab pos="3294460" algn="l"/>
              </a:tabLst>
            </a:pPr>
            <a:r>
              <a:rPr lang="en-US" sz="2025" noProof="0" dirty="0">
                <a:solidFill>
                  <a:srgbClr val="0000FF"/>
                </a:solidFill>
              </a:rPr>
              <a:t>Exhibiting internal boundaries dividing any of such system into a diverse array of semi-autonomous subsystems called agents; agent has a </a:t>
            </a:r>
            <a:r>
              <a:rPr lang="en-US" sz="2025" i="1" noProof="0" dirty="0">
                <a:solidFill>
                  <a:srgbClr val="0000FF"/>
                </a:solidFill>
              </a:rPr>
              <a:t>program</a:t>
            </a:r>
            <a:r>
              <a:rPr lang="en-US" sz="2025" noProof="0" dirty="0">
                <a:solidFill>
                  <a:srgbClr val="0000FF"/>
                </a:solidFill>
              </a:rPr>
              <a:t> guiding its interactions with other agents and other parts of its environment. </a:t>
            </a:r>
          </a:p>
          <a:p>
            <a:pPr marL="342900" indent="-342900" algn="l">
              <a:buFont typeface="Arial" panose="020B0604020202020204" pitchFamily="34" charset="0"/>
              <a:buChar char="•"/>
              <a:tabLst>
                <a:tab pos="3294460" algn="l"/>
              </a:tabLst>
            </a:pPr>
            <a:r>
              <a:rPr lang="en-US" sz="2025" noProof="0" dirty="0">
                <a:solidFill>
                  <a:srgbClr val="0000FF"/>
                </a:solidFill>
              </a:rPr>
              <a:t>CAS are </a:t>
            </a:r>
            <a:r>
              <a:rPr lang="en-US" sz="2025" noProof="0" dirty="0">
                <a:solidFill>
                  <a:srgbClr val="0000FF"/>
                </a:solidFill>
                <a:highlight>
                  <a:srgbClr val="FFFF00"/>
                </a:highlight>
              </a:rPr>
              <a:t>signal/boundary systems</a:t>
            </a:r>
            <a:r>
              <a:rPr lang="en-US" sz="2025" noProof="0" dirty="0">
                <a:solidFill>
                  <a:srgbClr val="0000FF"/>
                </a:solidFill>
              </a:rPr>
              <a:t>. The steering of CAS is expressed by modifying  signal/boundary hierarchies.</a:t>
            </a:r>
          </a:p>
          <a:p>
            <a:pPr marL="342900" indent="-342900" algn="l">
              <a:buFont typeface="Arial" panose="020B0604020202020204" pitchFamily="34" charset="0"/>
              <a:buChar char="•"/>
              <a:tabLst>
                <a:tab pos="3294460" algn="l"/>
              </a:tabLst>
            </a:pPr>
            <a:r>
              <a:rPr lang="en-US" sz="2025" b="1" noProof="0" dirty="0">
                <a:solidFill>
                  <a:srgbClr val="0000FF"/>
                </a:solidFill>
              </a:rPr>
              <a:t>Interactions are basic concepts of the approach. </a:t>
            </a:r>
            <a:r>
              <a:rPr lang="en-US" sz="2025" noProof="0" dirty="0">
                <a:solidFill>
                  <a:srgbClr val="0000FF"/>
                </a:solidFill>
              </a:rPr>
              <a:t>Categories of interactions in signal/boundary systems: diversity, recirculation, niche, and coevolution.  </a:t>
            </a:r>
            <a:endParaRPr lang="pl-PL" sz="1500" i="1" noProof="0" dirty="0">
              <a:solidFill>
                <a:srgbClr val="0000FF"/>
              </a:solidFill>
            </a:endParaRPr>
          </a:p>
        </p:txBody>
      </p:sp>
      <p:sp>
        <p:nvSpPr>
          <p:cNvPr id="4" name="pole tekstowe 3">
            <a:extLst>
              <a:ext uri="{FF2B5EF4-FFF2-40B4-BE49-F238E27FC236}">
                <a16:creationId xmlns:a16="http://schemas.microsoft.com/office/drawing/2014/main" id="{D4E45611-99FC-D894-2EDC-9B38E5FF3C86}"/>
              </a:ext>
            </a:extLst>
          </p:cNvPr>
          <p:cNvSpPr txBox="1"/>
          <p:nvPr/>
        </p:nvSpPr>
        <p:spPr>
          <a:xfrm>
            <a:off x="107504" y="1064637"/>
            <a:ext cx="3456384" cy="5016758"/>
          </a:xfrm>
          <a:prstGeom prst="rect">
            <a:avLst/>
          </a:prstGeom>
          <a:noFill/>
          <a:ln w="19050">
            <a:solidFill>
              <a:schemeClr val="tx1"/>
            </a:solidFill>
          </a:ln>
        </p:spPr>
        <p:txBody>
          <a:bodyPr wrap="square" rtlCol="0">
            <a:spAutoFit/>
          </a:bodyPr>
          <a:lstStyle/>
          <a:p>
            <a:pPr algn="ctr"/>
            <a:r>
              <a:rPr lang="pl-PL" sz="1600" dirty="0">
                <a:solidFill>
                  <a:srgbClr val="0000CC"/>
                </a:solidFill>
              </a:rPr>
              <a:t>[…] </a:t>
            </a:r>
            <a:r>
              <a:rPr lang="en-US" sz="1600" dirty="0">
                <a:solidFill>
                  <a:srgbClr val="0000CC"/>
                </a:solidFill>
              </a:rPr>
              <a:t>The </a:t>
            </a:r>
            <a:r>
              <a:rPr lang="en-US" sz="1600" dirty="0">
                <a:solidFill>
                  <a:srgbClr val="0000CC"/>
                </a:solidFill>
                <a:highlight>
                  <a:srgbClr val="FFFF00"/>
                </a:highlight>
              </a:rPr>
              <a:t>niche</a:t>
            </a:r>
            <a:r>
              <a:rPr lang="en-US" sz="1600" dirty="0">
                <a:solidFill>
                  <a:srgbClr val="0000CC"/>
                </a:solidFill>
              </a:rPr>
              <a:t>, </a:t>
            </a:r>
            <a:r>
              <a:rPr lang="pl-PL" sz="1600" dirty="0">
                <a:solidFill>
                  <a:srgbClr val="0000CC"/>
                </a:solidFill>
              </a:rPr>
              <a:t>…</a:t>
            </a:r>
            <a:r>
              <a:rPr lang="en-US" sz="1600" dirty="0">
                <a:solidFill>
                  <a:srgbClr val="0000CC"/>
                </a:solidFill>
              </a:rPr>
              <a:t>, is made up of physical</a:t>
            </a:r>
            <a:r>
              <a:rPr lang="pl-PL" sz="1600" dirty="0">
                <a:solidFill>
                  <a:srgbClr val="0000CC"/>
                </a:solidFill>
              </a:rPr>
              <a:t> </a:t>
            </a:r>
            <a:r>
              <a:rPr lang="en-US" sz="1600" dirty="0">
                <a:solidFill>
                  <a:srgbClr val="0000CC"/>
                </a:solidFill>
              </a:rPr>
              <a:t>and virtual </a:t>
            </a:r>
            <a:r>
              <a:rPr lang="en-US" sz="1600" dirty="0">
                <a:solidFill>
                  <a:srgbClr val="0000CC"/>
                </a:solidFill>
                <a:highlight>
                  <a:srgbClr val="FFFF00"/>
                </a:highlight>
              </a:rPr>
              <a:t>boundaries t</a:t>
            </a:r>
            <a:r>
              <a:rPr lang="en-US" sz="1600" dirty="0">
                <a:solidFill>
                  <a:srgbClr val="0000CC"/>
                </a:solidFill>
              </a:rPr>
              <a:t>hat determine the limits of </a:t>
            </a:r>
            <a:r>
              <a:rPr lang="pl-PL" sz="1600" dirty="0">
                <a:solidFill>
                  <a:srgbClr val="0000CC"/>
                </a:solidFill>
              </a:rPr>
              <a:t>…</a:t>
            </a:r>
            <a:r>
              <a:rPr lang="en-US" sz="1600" dirty="0">
                <a:solidFill>
                  <a:srgbClr val="0000CC"/>
                </a:solidFill>
              </a:rPr>
              <a:t>inter-</a:t>
            </a:r>
          </a:p>
          <a:p>
            <a:pPr algn="ctr"/>
            <a:r>
              <a:rPr lang="en-US" sz="1600" dirty="0">
                <a:solidFill>
                  <a:srgbClr val="0000CC"/>
                </a:solidFill>
              </a:rPr>
              <a:t>actions. </a:t>
            </a:r>
            <a:endParaRPr lang="pl-PL" sz="1600" dirty="0">
              <a:solidFill>
                <a:srgbClr val="0000CC"/>
              </a:solidFill>
            </a:endParaRPr>
          </a:p>
          <a:p>
            <a:pPr algn="ctr"/>
            <a:r>
              <a:rPr lang="en-US" sz="1600" dirty="0">
                <a:solidFill>
                  <a:srgbClr val="0000CC"/>
                </a:solidFill>
              </a:rPr>
              <a:t>Ecosystems, for example, have highly</a:t>
            </a:r>
            <a:r>
              <a:rPr lang="en-US" sz="1600" dirty="0">
                <a:solidFill>
                  <a:srgbClr val="0000CC"/>
                </a:solidFill>
                <a:highlight>
                  <a:srgbClr val="EAEAEA"/>
                </a:highlight>
              </a:rPr>
              <a:t>,</a:t>
            </a:r>
            <a:r>
              <a:rPr lang="en-US" sz="1600" dirty="0">
                <a:solidFill>
                  <a:srgbClr val="0000CC"/>
                </a:solidFill>
              </a:rPr>
              <a:t> diverse niches with smells</a:t>
            </a:r>
            <a:r>
              <a:rPr lang="pl-PL" sz="1600" dirty="0">
                <a:solidFill>
                  <a:srgbClr val="0000CC"/>
                </a:solidFill>
              </a:rPr>
              <a:t> </a:t>
            </a:r>
            <a:r>
              <a:rPr lang="en-US" sz="1600" dirty="0">
                <a:solidFill>
                  <a:srgbClr val="0000CC"/>
                </a:solidFill>
              </a:rPr>
              <a:t>and visual patterns as </a:t>
            </a:r>
            <a:r>
              <a:rPr lang="en-US" sz="1600" dirty="0">
                <a:solidFill>
                  <a:srgbClr val="0000CC"/>
                </a:solidFill>
                <a:highlight>
                  <a:srgbClr val="FFFF00"/>
                </a:highlight>
              </a:rPr>
              <a:t>signals.</a:t>
            </a:r>
            <a:r>
              <a:rPr lang="en-US" sz="1600" dirty="0">
                <a:solidFill>
                  <a:srgbClr val="0000CC"/>
                </a:solidFill>
              </a:rPr>
              <a:t> </a:t>
            </a:r>
          </a:p>
          <a:p>
            <a:pPr algn="ctr"/>
            <a:r>
              <a:rPr lang="en-US" sz="1600" dirty="0">
                <a:solidFill>
                  <a:srgbClr val="0000CC"/>
                </a:solidFill>
              </a:rPr>
              <a:t>Governments have departmental hierarchies, with memoranda as </a:t>
            </a:r>
            <a:r>
              <a:rPr lang="en-US" sz="1600" dirty="0">
                <a:solidFill>
                  <a:srgbClr val="0000CC"/>
                </a:solidFill>
                <a:highlight>
                  <a:srgbClr val="FFFF00"/>
                </a:highlight>
              </a:rPr>
              <a:t>signals</a:t>
            </a:r>
            <a:r>
              <a:rPr lang="en-US" sz="1600" dirty="0">
                <a:solidFill>
                  <a:srgbClr val="0000CC"/>
                </a:solidFill>
              </a:rPr>
              <a:t>. Biological cells have a wealth</a:t>
            </a:r>
            <a:r>
              <a:rPr lang="pl-PL" sz="1600" dirty="0">
                <a:solidFill>
                  <a:srgbClr val="0000CC"/>
                </a:solidFill>
              </a:rPr>
              <a:t> </a:t>
            </a:r>
            <a:r>
              <a:rPr lang="en-US" sz="1600" dirty="0">
                <a:solidFill>
                  <a:srgbClr val="0000CC"/>
                </a:solidFill>
              </a:rPr>
              <a:t>of membranes, with proteins as </a:t>
            </a:r>
            <a:r>
              <a:rPr lang="en-US" sz="1600" dirty="0">
                <a:solidFill>
                  <a:srgbClr val="0000CC"/>
                </a:solidFill>
                <a:highlight>
                  <a:srgbClr val="FFFF00"/>
                </a:highlight>
              </a:rPr>
              <a:t>signals</a:t>
            </a:r>
            <a:r>
              <a:rPr lang="en-US" sz="1600" dirty="0">
                <a:solidFill>
                  <a:srgbClr val="0000CC"/>
                </a:solidFill>
              </a:rPr>
              <a:t>. Markets have traders and</a:t>
            </a:r>
            <a:r>
              <a:rPr lang="pl-PL" sz="1600" dirty="0">
                <a:solidFill>
                  <a:srgbClr val="0000CC"/>
                </a:solidFill>
              </a:rPr>
              <a:t> </a:t>
            </a:r>
            <a:r>
              <a:rPr lang="en-US" sz="1600" dirty="0">
                <a:solidFill>
                  <a:srgbClr val="0000CC"/>
                </a:solidFill>
              </a:rPr>
              <a:t>specialists who use buy and sell orders as </a:t>
            </a:r>
            <a:r>
              <a:rPr lang="en-US" sz="1600" dirty="0">
                <a:solidFill>
                  <a:srgbClr val="0000CC"/>
                </a:solidFill>
                <a:highlight>
                  <a:srgbClr val="FFFF00"/>
                </a:highlight>
              </a:rPr>
              <a:t>signals.</a:t>
            </a:r>
            <a:r>
              <a:rPr lang="en-US" sz="1600" dirty="0">
                <a:solidFill>
                  <a:srgbClr val="0000CC"/>
                </a:solidFill>
              </a:rPr>
              <a:t> And so it is with</a:t>
            </a:r>
            <a:r>
              <a:rPr lang="pl-PL" sz="1600" dirty="0">
                <a:solidFill>
                  <a:srgbClr val="0000CC"/>
                </a:solidFill>
              </a:rPr>
              <a:t> </a:t>
            </a:r>
            <a:r>
              <a:rPr lang="en-US" sz="1600" dirty="0">
                <a:solidFill>
                  <a:srgbClr val="0000CC"/>
                </a:solidFill>
              </a:rPr>
              <a:t>other complex adaptive systems. Despite a wealth of data and descriptions concerning different complex adaptive systems, we still know</a:t>
            </a:r>
            <a:r>
              <a:rPr lang="pl-PL" sz="1600" dirty="0">
                <a:solidFill>
                  <a:srgbClr val="0000CC"/>
                </a:solidFill>
              </a:rPr>
              <a:t> </a:t>
            </a:r>
            <a:r>
              <a:rPr lang="en-US" sz="1600" dirty="0">
                <a:solidFill>
                  <a:srgbClr val="0000CC"/>
                </a:solidFill>
              </a:rPr>
              <a:t>little about how to steer these systems</a:t>
            </a:r>
            <a:r>
              <a:rPr lang="pl-PL" sz="1600" dirty="0">
                <a:solidFill>
                  <a:srgbClr val="0000CC"/>
                </a:solidFill>
              </a:rPr>
              <a:t>.</a:t>
            </a:r>
          </a:p>
        </p:txBody>
      </p:sp>
      <p:sp>
        <p:nvSpPr>
          <p:cNvPr id="5" name="Strzałka: w prawo 4">
            <a:extLst>
              <a:ext uri="{FF2B5EF4-FFF2-40B4-BE49-F238E27FC236}">
                <a16:creationId xmlns:a16="http://schemas.microsoft.com/office/drawing/2014/main" id="{7B02C5DF-0D29-37BA-19DF-A50C8064CDFF}"/>
              </a:ext>
            </a:extLst>
          </p:cNvPr>
          <p:cNvSpPr/>
          <p:nvPr/>
        </p:nvSpPr>
        <p:spPr>
          <a:xfrm>
            <a:off x="3563888" y="3140968"/>
            <a:ext cx="648072" cy="411509"/>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ole tekstowe 5">
            <a:extLst>
              <a:ext uri="{FF2B5EF4-FFF2-40B4-BE49-F238E27FC236}">
                <a16:creationId xmlns:a16="http://schemas.microsoft.com/office/drawing/2014/main" id="{36423EDD-B9F2-7884-F8A3-BC8FA886C619}"/>
              </a:ext>
            </a:extLst>
          </p:cNvPr>
          <p:cNvSpPr txBox="1"/>
          <p:nvPr/>
        </p:nvSpPr>
        <p:spPr>
          <a:xfrm>
            <a:off x="107504" y="6156593"/>
            <a:ext cx="8928992" cy="584775"/>
          </a:xfrm>
          <a:prstGeom prst="rect">
            <a:avLst/>
          </a:prstGeom>
          <a:noFill/>
        </p:spPr>
        <p:txBody>
          <a:bodyPr wrap="square" rtlCol="0">
            <a:spAutoFit/>
          </a:bodyPr>
          <a:lstStyle/>
          <a:p>
            <a:r>
              <a:rPr lang="en-US" sz="1600" i="1" dirty="0">
                <a:solidFill>
                  <a:srgbClr val="0000FF"/>
                </a:solidFill>
              </a:rPr>
              <a:t>John Holland: Signals and Boundaries. Building Blocks for  Complex Adaptive Systems MIT Press 2012.</a:t>
            </a:r>
          </a:p>
        </p:txBody>
      </p:sp>
    </p:spTree>
    <p:extLst>
      <p:ext uri="{BB962C8B-B14F-4D97-AF65-F5344CB8AC3E}">
        <p14:creationId xmlns:p14="http://schemas.microsoft.com/office/powerpoint/2010/main" val="4948850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4DD4-324A-2F5C-6F85-3985F538854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7812792-A5E6-29EB-454D-44D85D5D77F0}"/>
              </a:ext>
            </a:extLst>
          </p:cNvPr>
          <p:cNvSpPr txBox="1">
            <a:spLocks noChangeArrowheads="1"/>
          </p:cNvSpPr>
          <p:nvPr/>
        </p:nvSpPr>
        <p:spPr bwMode="auto">
          <a:xfrm>
            <a:off x="-108520" y="1700808"/>
            <a:ext cx="9144000" cy="2840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a:latin typeface="+mn-lt"/>
              </a:rPr>
              <a:t>CONTROL OF C-GRANULE </a:t>
            </a:r>
            <a:r>
              <a:rPr lang="pl-PL" sz="2800" b="1" i="1">
                <a:latin typeface="+mn-lt"/>
              </a:rPr>
              <a:t>g</a:t>
            </a:r>
            <a:r>
              <a:rPr lang="pl-PL" sz="2800" b="1">
                <a:latin typeface="+mn-lt"/>
              </a:rPr>
              <a:t> </a:t>
            </a:r>
          </a:p>
          <a:p>
            <a:pPr eaLnBrk="1" hangingPunct="1">
              <a:defRPr/>
            </a:pPr>
            <a:r>
              <a:rPr lang="pl-PL" sz="2800" b="1">
                <a:latin typeface="+mn-lt"/>
              </a:rPr>
              <a:t>(a </a:t>
            </a:r>
            <a:r>
              <a:rPr lang="pl-PL" sz="2800" b="1" err="1">
                <a:latin typeface="+mn-lt"/>
              </a:rPr>
              <a:t>sub</a:t>
            </a:r>
            <a:r>
              <a:rPr lang="pl-PL" sz="2800" b="1">
                <a:latin typeface="+mn-lt"/>
              </a:rPr>
              <a:t>-granule of </a:t>
            </a:r>
            <a:r>
              <a:rPr lang="pl-PL" sz="2800" b="1" i="1">
                <a:latin typeface="+mn-lt"/>
              </a:rPr>
              <a:t>g</a:t>
            </a:r>
            <a:r>
              <a:rPr lang="pl-PL" sz="2800" b="1">
                <a:latin typeface="+mn-lt"/>
              </a:rPr>
              <a:t>) </a:t>
            </a:r>
          </a:p>
          <a:p>
            <a:pPr eaLnBrk="1" hangingPunct="1">
              <a:defRPr/>
            </a:pPr>
            <a:r>
              <a:rPr lang="pl-PL" sz="2800" b="1">
                <a:latin typeface="+mn-lt"/>
              </a:rPr>
              <a:t>IS AIMING TO STEER GENERATED GRANULAR COMPUTATIONS IN ORDER TO ENSURE THE ACHIEVEMENT OF ITS GOALS (NEEDS) TO A SATISFACTORY DEGREE</a:t>
            </a:r>
            <a:endParaRPr lang="en-US" sz="2400" b="1">
              <a:latin typeface="+mn-lt"/>
            </a:endParaRPr>
          </a:p>
        </p:txBody>
      </p:sp>
      <p:sp>
        <p:nvSpPr>
          <p:cNvPr id="2" name="Symbol zastępczy numeru slajdu 1">
            <a:extLst>
              <a:ext uri="{FF2B5EF4-FFF2-40B4-BE49-F238E27FC236}">
                <a16:creationId xmlns:a16="http://schemas.microsoft.com/office/drawing/2014/main" id="{59D7D31C-585E-6396-50C5-D5DF6820387A}"/>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100</a:t>
            </a:fld>
            <a:endParaRPr lang="pl-PL"/>
          </a:p>
        </p:txBody>
      </p:sp>
    </p:spTree>
    <p:extLst>
      <p:ext uri="{BB962C8B-B14F-4D97-AF65-F5344CB8AC3E}">
        <p14:creationId xmlns:p14="http://schemas.microsoft.com/office/powerpoint/2010/main" val="26741724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496" y="0"/>
            <a:ext cx="9108504" cy="1628800"/>
          </a:xfrm>
        </p:spPr>
        <p:txBody>
          <a:bodyPr/>
          <a:lstStyle/>
          <a:p>
            <a:r>
              <a:rPr lang="pl-PL" sz="3200" b="1"/>
              <a:t>IMPORTANCE OF PERCEPTION IN THE STATES OF REAL WORLD MODELING BY C-GRANULES</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101</a:t>
            </a:fld>
            <a:endParaRPr lang="pl-PL"/>
          </a:p>
        </p:txBody>
      </p:sp>
      <p:sp>
        <p:nvSpPr>
          <p:cNvPr id="5" name="Text Box 3"/>
          <p:cNvSpPr txBox="1">
            <a:spLocks noChangeArrowheads="1"/>
          </p:cNvSpPr>
          <p:nvPr/>
        </p:nvSpPr>
        <p:spPr bwMode="auto">
          <a:xfrm>
            <a:off x="3779912" y="1777169"/>
            <a:ext cx="4824536" cy="2862322"/>
          </a:xfrm>
          <a:prstGeom prst="rect">
            <a:avLst/>
          </a:prstGeom>
          <a:noFill/>
          <a:ln w="9525">
            <a:noFill/>
            <a:miter lim="800000"/>
            <a:headEnd/>
            <a:tailEnd/>
          </a:ln>
        </p:spPr>
        <p:txBody>
          <a:bodyPr wrap="square">
            <a:spAutoFit/>
          </a:bodyPr>
          <a:lstStyle/>
          <a:p>
            <a:pPr algn="ctr">
              <a:spcBef>
                <a:spcPct val="50000"/>
              </a:spcBef>
            </a:pPr>
            <a:r>
              <a:rPr lang="en-US" sz="2000" dirty="0">
                <a:solidFill>
                  <a:srgbClr val="0000FF"/>
                </a:solidFill>
              </a:rPr>
              <a:t>The main idea of this book is that perceiving is a way of acting. It is something we do. Think of a blind person tap-tapping his or her way around a cluttered space, perceiving that space by touch, not all at once, but through time, by skillful probing and movement. This is or ought to be, our paradigm of what perceiving is.</a:t>
            </a:r>
          </a:p>
        </p:txBody>
      </p:sp>
      <p:sp>
        <p:nvSpPr>
          <p:cNvPr id="6" name="Text Box 2"/>
          <p:cNvSpPr txBox="1">
            <a:spLocks noChangeArrowheads="1"/>
          </p:cNvSpPr>
          <p:nvPr/>
        </p:nvSpPr>
        <p:spPr bwMode="auto">
          <a:xfrm>
            <a:off x="4032920" y="4711388"/>
            <a:ext cx="5040560" cy="369332"/>
          </a:xfrm>
          <a:prstGeom prst="rect">
            <a:avLst/>
          </a:prstGeom>
          <a:noFill/>
          <a:ln w="9525">
            <a:noFill/>
            <a:miter lim="800000"/>
            <a:headEnd/>
            <a:tailEnd/>
          </a:ln>
        </p:spPr>
        <p:txBody>
          <a:bodyPr wrap="square">
            <a:spAutoFit/>
          </a:bodyPr>
          <a:lstStyle/>
          <a:p>
            <a:pPr>
              <a:spcBef>
                <a:spcPct val="50000"/>
              </a:spcBef>
            </a:pPr>
            <a:r>
              <a:rPr lang="pl-PL" sz="1800" i="1" dirty="0">
                <a:solidFill>
                  <a:srgbClr val="0000FF"/>
                </a:solidFill>
              </a:rPr>
              <a:t>Alva No</a:t>
            </a:r>
            <a:r>
              <a:rPr lang="en-US" sz="1800" i="1" dirty="0">
                <a:solidFill>
                  <a:srgbClr val="0000FF"/>
                </a:solidFill>
                <a:cs typeface="Arial" charset="0"/>
              </a:rPr>
              <a:t>ë</a:t>
            </a:r>
            <a:r>
              <a:rPr lang="pl-PL" sz="1800" i="1" dirty="0">
                <a:solidFill>
                  <a:srgbClr val="0000FF"/>
                </a:solidFill>
                <a:cs typeface="Arial" charset="0"/>
              </a:rPr>
              <a:t>: Action in </a:t>
            </a:r>
            <a:r>
              <a:rPr lang="pl-PL" sz="1800" i="1" dirty="0" err="1">
                <a:solidFill>
                  <a:srgbClr val="0000FF"/>
                </a:solidFill>
                <a:cs typeface="Arial" charset="0"/>
              </a:rPr>
              <a:t>Perception</a:t>
            </a:r>
            <a:r>
              <a:rPr lang="pl-PL" sz="1800" i="1" dirty="0">
                <a:solidFill>
                  <a:srgbClr val="0000FF"/>
                </a:solidFill>
                <a:cs typeface="Arial" charset="0"/>
              </a:rPr>
              <a:t>, MIT Press 2004</a:t>
            </a:r>
            <a:endParaRPr lang="en-US" sz="1800" i="1" dirty="0">
              <a:solidFill>
                <a:srgbClr val="0000FF"/>
              </a:solidFill>
              <a:cs typeface="Arial" charset="0"/>
            </a:endParaRPr>
          </a:p>
        </p:txBody>
      </p:sp>
      <p:pic>
        <p:nvPicPr>
          <p:cNvPr id="7" name="Obraz 6"/>
          <p:cNvPicPr>
            <a:picLocks noChangeAspect="1"/>
          </p:cNvPicPr>
          <p:nvPr/>
        </p:nvPicPr>
        <p:blipFill>
          <a:blip r:embed="rId2"/>
          <a:stretch>
            <a:fillRect/>
          </a:stretch>
        </p:blipFill>
        <p:spPr>
          <a:xfrm>
            <a:off x="467544" y="1628800"/>
            <a:ext cx="2960827" cy="3798524"/>
          </a:xfrm>
          <a:prstGeom prst="rect">
            <a:avLst/>
          </a:prstGeom>
        </p:spPr>
      </p:pic>
      <p:sp>
        <p:nvSpPr>
          <p:cNvPr id="8" name="pole tekstowe 7"/>
          <p:cNvSpPr txBox="1"/>
          <p:nvPr/>
        </p:nvSpPr>
        <p:spPr>
          <a:xfrm>
            <a:off x="275038" y="5221750"/>
            <a:ext cx="8651304" cy="646331"/>
          </a:xfrm>
          <a:prstGeom prst="rect">
            <a:avLst/>
          </a:prstGeom>
          <a:noFill/>
        </p:spPr>
        <p:txBody>
          <a:bodyPr wrap="square" rtlCol="0">
            <a:spAutoFit/>
          </a:bodyPr>
          <a:lstStyle/>
          <a:p>
            <a:r>
              <a:rPr lang="en-US" sz="1800" dirty="0">
                <a:solidFill>
                  <a:srgbClr val="0000CC"/>
                </a:solidFill>
              </a:rPr>
              <a:t>Living and perceiving mean to participate – through embodied action</a:t>
            </a:r>
            <a:r>
              <a:rPr lang="pl-PL" sz="1800" dirty="0">
                <a:solidFill>
                  <a:srgbClr val="0000CC"/>
                </a:solidFill>
              </a:rPr>
              <a:t> </a:t>
            </a:r>
            <a:r>
              <a:rPr lang="en-US" sz="1800" dirty="0">
                <a:solidFill>
                  <a:srgbClr val="0000CC"/>
                </a:solidFill>
              </a:rPr>
              <a:t>(it should be purposeful and intentional</a:t>
            </a:r>
            <a:r>
              <a:rPr lang="pl-PL" sz="1800" dirty="0">
                <a:solidFill>
                  <a:srgbClr val="0000CC"/>
                </a:solidFill>
              </a:rPr>
              <a:t>).</a:t>
            </a:r>
            <a:endParaRPr lang="en-US" sz="1800" dirty="0">
              <a:solidFill>
                <a:srgbClr val="0000CC"/>
              </a:solidFill>
            </a:endParaRPr>
          </a:p>
        </p:txBody>
      </p:sp>
      <p:sp>
        <p:nvSpPr>
          <p:cNvPr id="4" name="pole tekstowe 3"/>
          <p:cNvSpPr txBox="1"/>
          <p:nvPr/>
        </p:nvSpPr>
        <p:spPr>
          <a:xfrm>
            <a:off x="290875" y="5982811"/>
            <a:ext cx="7992888" cy="738664"/>
          </a:xfrm>
          <a:prstGeom prst="rect">
            <a:avLst/>
          </a:prstGeom>
          <a:noFill/>
        </p:spPr>
        <p:txBody>
          <a:bodyPr wrap="square" rtlCol="0">
            <a:spAutoFit/>
          </a:bodyPr>
          <a:lstStyle/>
          <a:p>
            <a:r>
              <a:rPr lang="pl-PL" sz="1400" i="1" dirty="0" err="1">
                <a:solidFill>
                  <a:srgbClr val="0000FF"/>
                </a:solidFill>
                <a:cs typeface="Arial" charset="0"/>
              </a:rPr>
              <a:t>See</a:t>
            </a:r>
            <a:r>
              <a:rPr lang="pl-PL" sz="1400" i="1" dirty="0">
                <a:solidFill>
                  <a:srgbClr val="0000FF"/>
                </a:solidFill>
                <a:cs typeface="Arial" charset="0"/>
              </a:rPr>
              <a:t> </a:t>
            </a:r>
            <a:r>
              <a:rPr lang="pl-PL" sz="1400" i="1" dirty="0" err="1">
                <a:solidFill>
                  <a:srgbClr val="0000FF"/>
                </a:solidFill>
                <a:cs typeface="Arial" charset="0"/>
              </a:rPr>
              <a:t>also</a:t>
            </a:r>
            <a:r>
              <a:rPr lang="pl-PL" sz="1400" i="1" dirty="0">
                <a:solidFill>
                  <a:srgbClr val="0000FF"/>
                </a:solidFill>
                <a:cs typeface="Arial" charset="0"/>
              </a:rPr>
              <a:t>: </a:t>
            </a:r>
          </a:p>
          <a:p>
            <a:r>
              <a:rPr lang="en-US" sz="1400" i="1" dirty="0">
                <a:solidFill>
                  <a:srgbClr val="0000FF"/>
                </a:solidFill>
                <a:cs typeface="Arial" charset="0"/>
              </a:rPr>
              <a:t>Stephen </a:t>
            </a:r>
            <a:r>
              <a:rPr lang="en-US" sz="1400" i="1" dirty="0" err="1">
                <a:solidFill>
                  <a:srgbClr val="0000FF"/>
                </a:solidFill>
                <a:cs typeface="Arial" charset="0"/>
              </a:rPr>
              <a:t>Everso</a:t>
            </a:r>
            <a:r>
              <a:rPr lang="en-US" sz="1400" i="1" dirty="0">
                <a:solidFill>
                  <a:srgbClr val="0000FF"/>
                </a:solidFill>
                <a:cs typeface="Arial" charset="0"/>
              </a:rPr>
              <a:t>: Aristotle on Perception. Oxford University Press (199</a:t>
            </a:r>
            <a:r>
              <a:rPr lang="pl-PL" sz="1400" i="1" dirty="0">
                <a:solidFill>
                  <a:srgbClr val="0000FF"/>
                </a:solidFill>
                <a:cs typeface="Arial" charset="0"/>
              </a:rPr>
              <a:t>7</a:t>
            </a:r>
            <a:r>
              <a:rPr lang="en-US" sz="1400" i="1" dirty="0">
                <a:solidFill>
                  <a:srgbClr val="0000FF"/>
                </a:solidFill>
                <a:cs typeface="Arial" charset="0"/>
              </a:rPr>
              <a:t>)</a:t>
            </a:r>
          </a:p>
          <a:p>
            <a:r>
              <a:rPr lang="en-US" sz="1400" i="1" dirty="0">
                <a:solidFill>
                  <a:srgbClr val="0000FF"/>
                </a:solidFill>
                <a:cs typeface="Arial" charset="0"/>
              </a:rPr>
              <a:t>Anna </a:t>
            </a:r>
            <a:r>
              <a:rPr lang="en-US" sz="1400" i="1" dirty="0" err="1">
                <a:solidFill>
                  <a:srgbClr val="0000FF"/>
                </a:solidFill>
                <a:cs typeface="Arial" charset="0"/>
              </a:rPr>
              <a:t>Marmodoro</a:t>
            </a:r>
            <a:r>
              <a:rPr lang="en-US" sz="1400" i="1" dirty="0">
                <a:solidFill>
                  <a:srgbClr val="0000FF"/>
                </a:solidFill>
                <a:cs typeface="Arial" charset="0"/>
              </a:rPr>
              <a:t>: Aristotle on perceiving objects. Oxford University Press (2014)</a:t>
            </a:r>
          </a:p>
        </p:txBody>
      </p:sp>
    </p:spTree>
    <p:extLst>
      <p:ext uri="{BB962C8B-B14F-4D97-AF65-F5344CB8AC3E}">
        <p14:creationId xmlns:p14="http://schemas.microsoft.com/office/powerpoint/2010/main" val="42117957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496" y="0"/>
            <a:ext cx="9108504" cy="692696"/>
          </a:xfrm>
        </p:spPr>
        <p:txBody>
          <a:bodyPr/>
          <a:lstStyle/>
          <a:p>
            <a:r>
              <a:rPr lang="pl-PL" sz="2000" b="1"/>
              <a:t>IMPORTANCE OF PERCEPTION IN THE STATES OF REAL WORLD MODELING BY C-GRANULES</a:t>
            </a:r>
          </a:p>
        </p:txBody>
      </p:sp>
      <p:sp>
        <p:nvSpPr>
          <p:cNvPr id="3" name="Symbol zastępczy numeru slajdu 2"/>
          <p:cNvSpPr>
            <a:spLocks noGrp="1"/>
          </p:cNvSpPr>
          <p:nvPr>
            <p:ph type="sldNum" sz="quarter" idx="12"/>
          </p:nvPr>
        </p:nvSpPr>
        <p:spPr>
          <a:xfrm>
            <a:off x="8460432" y="6385815"/>
            <a:ext cx="514400" cy="281181"/>
          </a:xfrm>
        </p:spPr>
        <p:txBody>
          <a:bodyPr/>
          <a:lstStyle/>
          <a:p>
            <a:pPr>
              <a:defRPr/>
            </a:pPr>
            <a:fld id="{D02E777F-298D-4C96-825C-3DC57E52C55E}" type="slidenum">
              <a:rPr lang="pl-PL" smtClean="0"/>
              <a:pPr>
                <a:defRPr/>
              </a:pPr>
              <a:t>102</a:t>
            </a:fld>
            <a:endParaRPr lang="pl-PL"/>
          </a:p>
        </p:txBody>
      </p:sp>
      <p:sp>
        <p:nvSpPr>
          <p:cNvPr id="8" name="pole tekstowe 7"/>
          <p:cNvSpPr txBox="1"/>
          <p:nvPr/>
        </p:nvSpPr>
        <p:spPr>
          <a:xfrm>
            <a:off x="50096" y="681430"/>
            <a:ext cx="9036496" cy="6093976"/>
          </a:xfrm>
          <a:prstGeom prst="rect">
            <a:avLst/>
          </a:prstGeom>
          <a:noFill/>
        </p:spPr>
        <p:txBody>
          <a:bodyPr wrap="square" rtlCol="0">
            <a:spAutoFit/>
          </a:bodyPr>
          <a:lstStyle/>
          <a:p>
            <a:pPr algn="just"/>
            <a:r>
              <a:rPr lang="en-US" sz="1500">
                <a:solidFill>
                  <a:srgbClr val="0000CC"/>
                </a:solidFill>
              </a:rPr>
              <a:t>Classically, control is identified by the appropriate function on control states. How are control states determined in the case of c-</a:t>
            </a:r>
            <a:r>
              <a:rPr lang="en-US" sz="1500" err="1">
                <a:solidFill>
                  <a:srgbClr val="0000CC"/>
                </a:solidFill>
              </a:rPr>
              <a:t>gra</a:t>
            </a:r>
            <a:r>
              <a:rPr lang="pl-PL" sz="1500" err="1">
                <a:solidFill>
                  <a:srgbClr val="0000CC"/>
                </a:solidFill>
              </a:rPr>
              <a:t>nules</a:t>
            </a:r>
            <a:r>
              <a:rPr lang="en-US" sz="1500">
                <a:solidFill>
                  <a:srgbClr val="0000CC"/>
                </a:solidFill>
              </a:rPr>
              <a:t> with control? They are not given a priori as in classical control problems. To construct models of states, the c-granule control organizes a series of experiments in the real world. At any moment, the control performs some experiments on various fragments of reality, selected by that control. This is accomplished through appropriate  sub-granules generated by control as kinds of pointers to the physical world. In illustration of the control idea, these sub-granules  are distinguished by thick arrows. Various physical objects are involved in these experiments. In the example with the blind person, objects such as a human, a cane, and an object being tapped by the cane are highlighted. Here, the exact description of objects using possible properties of them and their parts is not relevant. The aim is to perceive such properties of these objects and their interactions (e.g., the vibrations received by human from the cane or signals from the tapping) relevant for assessing whether there is an obstacle in the blind person's path or not. In this way, in every experiment, the perception of the physical objects involved, distinguished in the real world, is essential, particularly regarding which properties the objects are perceived through and how their aggregation match the specified properties in the </a:t>
            </a:r>
            <a:r>
              <a:rPr lang="en-US" sz="1500" err="1">
                <a:solidFill>
                  <a:srgbClr val="0000CC"/>
                </a:solidFill>
              </a:rPr>
              <a:t>i</a:t>
            </a:r>
            <a:r>
              <a:rPr lang="en-US" sz="1500">
                <a:solidFill>
                  <a:srgbClr val="0000CC"/>
                </a:solidFill>
              </a:rPr>
              <a:t>-layer of the sub-granule. These experiments, conducted by the Implementation Module (IM) of control, define what is called physical semantics. Thus, in each active sub-granule of control at a given moment, a certain experiment on real objects is conducted, providing knowledge about the currently perceived state  (situation). This state (situation) is perceived through the glasses of those sub-granules. As a result, these experiments form the basis of how the control perceives the current state (situation) in the real world, which serves as the foundation for making </a:t>
            </a:r>
            <a:r>
              <a:rPr lang="pl-PL" sz="1500" err="1">
                <a:solidFill>
                  <a:srgbClr val="0000CC"/>
                </a:solidFill>
              </a:rPr>
              <a:t>right</a:t>
            </a:r>
            <a:r>
              <a:rPr lang="pl-PL" sz="1500">
                <a:solidFill>
                  <a:srgbClr val="0000CC"/>
                </a:solidFill>
              </a:rPr>
              <a:t> (</a:t>
            </a:r>
            <a:r>
              <a:rPr lang="pl-PL" sz="1500" err="1">
                <a:solidFill>
                  <a:srgbClr val="0000CC"/>
                </a:solidFill>
              </a:rPr>
              <a:t>wise</a:t>
            </a:r>
            <a:r>
              <a:rPr lang="pl-PL" sz="1500">
                <a:solidFill>
                  <a:srgbClr val="0000CC"/>
                </a:solidFill>
              </a:rPr>
              <a:t>) </a:t>
            </a:r>
            <a:r>
              <a:rPr lang="en-US" sz="1500">
                <a:solidFill>
                  <a:srgbClr val="0000CC"/>
                </a:solidFill>
              </a:rPr>
              <a:t>decisions (actions, plans). In this sense, control in each of its state, also encompasses the physical objects involved in the experiments in pursuit of constructing models of states of reality that ensure the execution of appropriate actions or plans (realizations of transformations or associations in c-granule language)—thus defining input for the control function—aimed at meeting the needs or goals of the c-granule. Hence, it is also distinguished a special sub-granule of control that in each state has the scope covering objects involved in the currently </a:t>
            </a:r>
            <a:r>
              <a:rPr lang="en-US" sz="1500" err="1">
                <a:solidFill>
                  <a:srgbClr val="0000CC"/>
                </a:solidFill>
              </a:rPr>
              <a:t>runed</a:t>
            </a:r>
            <a:r>
              <a:rPr lang="en-US" sz="1500">
                <a:solidFill>
                  <a:srgbClr val="0000CC"/>
                </a:solidFill>
              </a:rPr>
              <a:t> experiments.</a:t>
            </a:r>
          </a:p>
        </p:txBody>
      </p:sp>
    </p:spTree>
    <p:extLst>
      <p:ext uri="{BB962C8B-B14F-4D97-AF65-F5344CB8AC3E}">
        <p14:creationId xmlns:p14="http://schemas.microsoft.com/office/powerpoint/2010/main" val="40286726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496" y="0"/>
            <a:ext cx="9108504" cy="785813"/>
          </a:xfrm>
        </p:spPr>
        <p:txBody>
          <a:bodyPr/>
          <a:lstStyle/>
          <a:p>
            <a:r>
              <a:rPr lang="pl-PL" sz="3200" b="1"/>
              <a:t>C-GRANULE WITH CONTROL: INTUITION</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103</a:t>
            </a:fld>
            <a:endParaRPr lang="pl-PL"/>
          </a:p>
        </p:txBody>
      </p:sp>
      <p:sp>
        <p:nvSpPr>
          <p:cNvPr id="4" name="pole tekstowe 3"/>
          <p:cNvSpPr txBox="1"/>
          <p:nvPr/>
        </p:nvSpPr>
        <p:spPr>
          <a:xfrm>
            <a:off x="251520" y="785813"/>
            <a:ext cx="8712968" cy="6370975"/>
          </a:xfrm>
          <a:prstGeom prst="rect">
            <a:avLst/>
          </a:prstGeom>
          <a:noFill/>
        </p:spPr>
        <p:txBody>
          <a:bodyPr wrap="square" rtlCol="0">
            <a:spAutoFit/>
          </a:bodyPr>
          <a:lstStyle/>
          <a:p>
            <a:pPr algn="just"/>
            <a:r>
              <a:rPr lang="en-US" sz="2400">
                <a:solidFill>
                  <a:srgbClr val="0000FF"/>
                </a:solidFill>
              </a:rPr>
              <a:t>Control of c-granules implements processes aimed at understanding perceived situations in order to construct approximate solutions to problems </a:t>
            </a:r>
            <a:r>
              <a:rPr lang="en-US" sz="2400" i="1">
                <a:solidFill>
                  <a:srgbClr val="0000FF"/>
                </a:solidFill>
              </a:rPr>
              <a:t>along</a:t>
            </a:r>
            <a:r>
              <a:rPr lang="en-US" sz="2400">
                <a:solidFill>
                  <a:srgbClr val="0000FF"/>
                </a:solidFill>
              </a:rPr>
              <a:t> the generated granular computations. This is achieved by discovering complex games. Each complex game consists of a set of rules. The predecessor in each such rule is a classifier for often complex, </a:t>
            </a:r>
            <a:r>
              <a:rPr lang="en-US" sz="2400" noProof="0">
                <a:solidFill>
                  <a:srgbClr val="0000FF"/>
                </a:solidFill>
              </a:rPr>
              <a:t>vague</a:t>
            </a:r>
            <a:r>
              <a:rPr lang="en-US" sz="2400">
                <a:solidFill>
                  <a:srgbClr val="0000FF"/>
                </a:solidFill>
              </a:rPr>
              <a:t> concepts that activate the rule. If the rule is selected by the control for implementation, a realization</a:t>
            </a:r>
            <a:r>
              <a:rPr lang="pl-PL" sz="2400">
                <a:solidFill>
                  <a:srgbClr val="0000FF"/>
                </a:solidFill>
              </a:rPr>
              <a:t> </a:t>
            </a:r>
            <a:r>
              <a:rPr lang="en-US" sz="2400">
                <a:solidFill>
                  <a:srgbClr val="0000FF"/>
                </a:solidFill>
              </a:rPr>
              <a:t>based on the transformation specification on the right side of the rule is triggered in the physical world</a:t>
            </a:r>
            <a:r>
              <a:rPr lang="pl-PL" sz="2400">
                <a:solidFill>
                  <a:srgbClr val="0000FF"/>
                </a:solidFill>
              </a:rPr>
              <a:t> </a:t>
            </a:r>
            <a:r>
              <a:rPr lang="en-US" sz="2400">
                <a:solidFill>
                  <a:srgbClr val="0000FF"/>
                </a:solidFill>
              </a:rPr>
              <a:t>starting realization </a:t>
            </a:r>
            <a:r>
              <a:rPr lang="pl-PL" sz="2400">
                <a:solidFill>
                  <a:srgbClr val="0000FF"/>
                </a:solidFill>
              </a:rPr>
              <a:t>on </a:t>
            </a:r>
            <a:r>
              <a:rPr lang="en-US" sz="2400">
                <a:solidFill>
                  <a:srgbClr val="0000FF"/>
                </a:solidFill>
              </a:rPr>
              <a:t>the current granular network. The implementation module (IM) of c-granule control is responsible for the physical realization of the transformation specification (i.e., for the physical semantics). It may be necessary to conduct a multi-level decomposition of the transformation specification intended for implementation before it can be directly realized in the physical world.</a:t>
            </a:r>
            <a:endParaRPr lang="pl-PL" sz="2400">
              <a:solidFill>
                <a:srgbClr val="0000FF"/>
              </a:solidFill>
            </a:endParaRPr>
          </a:p>
        </p:txBody>
      </p:sp>
    </p:spTree>
    <p:extLst>
      <p:ext uri="{BB962C8B-B14F-4D97-AF65-F5344CB8AC3E}">
        <p14:creationId xmlns:p14="http://schemas.microsoft.com/office/powerpoint/2010/main" val="13170085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C8967-B253-6A9B-1D9E-3DA2669298D7}"/>
            </a:ext>
          </a:extLst>
        </p:cNvPr>
        <p:cNvGrpSpPr/>
        <p:nvPr/>
      </p:nvGrpSpPr>
      <p:grpSpPr>
        <a:xfrm>
          <a:off x="0" y="0"/>
          <a:ext cx="0" cy="0"/>
          <a:chOff x="0" y="0"/>
          <a:chExt cx="0" cy="0"/>
        </a:xfrm>
      </p:grpSpPr>
      <p:sp>
        <p:nvSpPr>
          <p:cNvPr id="5" name="Tytuł 1">
            <a:extLst>
              <a:ext uri="{FF2B5EF4-FFF2-40B4-BE49-F238E27FC236}">
                <a16:creationId xmlns:a16="http://schemas.microsoft.com/office/drawing/2014/main" id="{163E6EEA-727E-D308-3A19-1C616A60502E}"/>
              </a:ext>
            </a:extLst>
          </p:cNvPr>
          <p:cNvSpPr txBox="1">
            <a:spLocks/>
          </p:cNvSpPr>
          <p:nvPr/>
        </p:nvSpPr>
        <p:spPr>
          <a:xfrm>
            <a:off x="201372" y="0"/>
            <a:ext cx="8619100" cy="59355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3200" b="1" i="0" u="none" strike="noStrike" kern="1200" cap="none" spc="0" normalizeH="0" baseline="0" noProof="0">
                <a:ln>
                  <a:noFill/>
                </a:ln>
                <a:solidFill>
                  <a:srgbClr val="0070C0"/>
                </a:solidFill>
                <a:effectLst/>
                <a:uLnTx/>
                <a:uFillTx/>
                <a:latin typeface="Arial" charset="0"/>
                <a:ea typeface="+mj-ea"/>
                <a:cs typeface="+mj-cs"/>
              </a:rPr>
              <a:t>C-GRANULE WITH CONTROL: </a:t>
            </a:r>
            <a:r>
              <a:rPr lang="pl-PL" sz="3200" b="1">
                <a:solidFill>
                  <a:srgbClr val="0070C0"/>
                </a:solidFill>
                <a:ea typeface="+mj-ea"/>
                <a:cs typeface="+mj-cs"/>
              </a:rPr>
              <a:t>INTUITION</a:t>
            </a:r>
            <a:endParaRPr kumimoji="0" lang="pl-PL" sz="3200" b="1" i="0" u="none" strike="noStrike" kern="1200" cap="none" spc="0" normalizeH="0" baseline="0" noProof="0">
              <a:ln>
                <a:noFill/>
              </a:ln>
              <a:solidFill>
                <a:srgbClr val="0070C0"/>
              </a:solidFill>
              <a:effectLst/>
              <a:uLnTx/>
              <a:uFillTx/>
              <a:latin typeface="Arial" charset="0"/>
              <a:ea typeface="+mj-ea"/>
              <a:cs typeface="+mj-cs"/>
            </a:endParaRPr>
          </a:p>
        </p:txBody>
      </p:sp>
      <p:sp>
        <p:nvSpPr>
          <p:cNvPr id="21" name="pole tekstowe 20">
            <a:extLst>
              <a:ext uri="{FF2B5EF4-FFF2-40B4-BE49-F238E27FC236}">
                <a16:creationId xmlns:a16="http://schemas.microsoft.com/office/drawing/2014/main" id="{AF44167B-ABB4-9F9C-AA84-0F142E19FB3C}"/>
              </a:ext>
            </a:extLst>
          </p:cNvPr>
          <p:cNvSpPr txBox="1"/>
          <p:nvPr/>
        </p:nvSpPr>
        <p:spPr>
          <a:xfrm>
            <a:off x="-74870" y="4003518"/>
            <a:ext cx="3702254" cy="2585323"/>
          </a:xfrm>
          <a:prstGeom prst="rect">
            <a:avLst/>
          </a:prstGeom>
          <a:noFill/>
        </p:spPr>
        <p:txBody>
          <a:bodyPr wrap="square" rtlCol="0">
            <a:spAutoFit/>
          </a:bodyPr>
          <a:lstStyle/>
          <a:p>
            <a:pPr algn="ctr"/>
            <a:r>
              <a:rPr lang="en-US" sz="1800">
                <a:solidFill>
                  <a:srgbClr val="0000FF"/>
                </a:solidFill>
              </a:rPr>
              <a:t>Control is initiating communications between the informational layer and the physical layer using relevant c-granules (generated by its IM), allowing the collection of properties of perceived physical objects and their interactions within the informational layer.</a:t>
            </a:r>
            <a:endParaRPr lang="en-GB" sz="1800">
              <a:solidFill>
                <a:srgbClr val="0000FF"/>
              </a:solidFill>
            </a:endParaRPr>
          </a:p>
        </p:txBody>
      </p:sp>
      <p:grpSp>
        <p:nvGrpSpPr>
          <p:cNvPr id="30" name="Grupa 29">
            <a:extLst>
              <a:ext uri="{FF2B5EF4-FFF2-40B4-BE49-F238E27FC236}">
                <a16:creationId xmlns:a16="http://schemas.microsoft.com/office/drawing/2014/main" id="{BB67A637-1524-2B86-A988-404536B8EA4E}"/>
              </a:ext>
            </a:extLst>
          </p:cNvPr>
          <p:cNvGrpSpPr/>
          <p:nvPr/>
        </p:nvGrpSpPr>
        <p:grpSpPr>
          <a:xfrm>
            <a:off x="715656" y="729192"/>
            <a:ext cx="8136904" cy="4220791"/>
            <a:chOff x="107504" y="1052736"/>
            <a:chExt cx="8424936" cy="4824536"/>
          </a:xfrm>
        </p:grpSpPr>
        <p:sp>
          <p:nvSpPr>
            <p:cNvPr id="6" name="Schemat blokowy: dane 5">
              <a:extLst>
                <a:ext uri="{FF2B5EF4-FFF2-40B4-BE49-F238E27FC236}">
                  <a16:creationId xmlns:a16="http://schemas.microsoft.com/office/drawing/2014/main" id="{771D7644-70F2-07F9-49D6-1F95415A2866}"/>
                </a:ext>
              </a:extLst>
            </p:cNvPr>
            <p:cNvSpPr/>
            <p:nvPr/>
          </p:nvSpPr>
          <p:spPr>
            <a:xfrm>
              <a:off x="2987824" y="1052736"/>
              <a:ext cx="5544616" cy="1728192"/>
            </a:xfrm>
            <a:prstGeom prst="flowChartInputOutpu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chemat blokowy: dane 6">
              <a:extLst>
                <a:ext uri="{FF2B5EF4-FFF2-40B4-BE49-F238E27FC236}">
                  <a16:creationId xmlns:a16="http://schemas.microsoft.com/office/drawing/2014/main" id="{A204C0A7-BC46-BC2D-2AB9-3298161A0DFA}"/>
                </a:ext>
              </a:extLst>
            </p:cNvPr>
            <p:cNvSpPr/>
            <p:nvPr/>
          </p:nvSpPr>
          <p:spPr>
            <a:xfrm>
              <a:off x="2915816" y="4149080"/>
              <a:ext cx="5544616" cy="1728192"/>
            </a:xfrm>
            <a:prstGeom prst="flowChartInputOutpu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rostokąt zaokrąglony 7">
              <a:extLst>
                <a:ext uri="{FF2B5EF4-FFF2-40B4-BE49-F238E27FC236}">
                  <a16:creationId xmlns:a16="http://schemas.microsoft.com/office/drawing/2014/main" id="{4D3E7034-6A92-A1E2-CDF0-457681DC3B89}"/>
                </a:ext>
              </a:extLst>
            </p:cNvPr>
            <p:cNvSpPr/>
            <p:nvPr/>
          </p:nvSpPr>
          <p:spPr>
            <a:xfrm>
              <a:off x="107504" y="3147368"/>
              <a:ext cx="2448272" cy="148966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CONTROL</a:t>
              </a:r>
            </a:p>
            <a:p>
              <a:pPr algn="ctr"/>
              <a:r>
                <a:rPr lang="pl-PL" sz="2000" b="1">
                  <a:solidFill>
                    <a:schemeClr val="tx1"/>
                  </a:solidFill>
                </a:rPr>
                <a:t>of c-granule as a </a:t>
              </a:r>
              <a:r>
                <a:rPr lang="pl-PL" sz="2000" b="1" err="1">
                  <a:solidFill>
                    <a:schemeClr val="tx1"/>
                  </a:solidFill>
                </a:rPr>
                <a:t>subgranule</a:t>
              </a:r>
              <a:r>
                <a:rPr lang="pl-PL" sz="2000" b="1">
                  <a:solidFill>
                    <a:schemeClr val="tx1"/>
                  </a:solidFill>
                </a:rPr>
                <a:t> of c-granule</a:t>
              </a:r>
            </a:p>
          </p:txBody>
        </p:sp>
        <p:sp>
          <p:nvSpPr>
            <p:cNvPr id="9" name="Elipsa 8">
              <a:extLst>
                <a:ext uri="{FF2B5EF4-FFF2-40B4-BE49-F238E27FC236}">
                  <a16:creationId xmlns:a16="http://schemas.microsoft.com/office/drawing/2014/main" id="{AF615C68-2684-A6AD-FAD8-A533C10B0C6B}"/>
                </a:ext>
              </a:extLst>
            </p:cNvPr>
            <p:cNvSpPr/>
            <p:nvPr/>
          </p:nvSpPr>
          <p:spPr>
            <a:xfrm>
              <a:off x="4355976" y="1916832"/>
              <a:ext cx="576064" cy="28803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lipsa 9">
              <a:extLst>
                <a:ext uri="{FF2B5EF4-FFF2-40B4-BE49-F238E27FC236}">
                  <a16:creationId xmlns:a16="http://schemas.microsoft.com/office/drawing/2014/main" id="{0EBBD5F5-1711-29B6-27A6-8DC1A0FE35B8}"/>
                </a:ext>
              </a:extLst>
            </p:cNvPr>
            <p:cNvSpPr/>
            <p:nvPr/>
          </p:nvSpPr>
          <p:spPr>
            <a:xfrm>
              <a:off x="5076056" y="1340768"/>
              <a:ext cx="576064" cy="28803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a 10">
              <a:extLst>
                <a:ext uri="{FF2B5EF4-FFF2-40B4-BE49-F238E27FC236}">
                  <a16:creationId xmlns:a16="http://schemas.microsoft.com/office/drawing/2014/main" id="{ECF69D7E-A3ED-A13A-26FE-7B4C9387CA42}"/>
                </a:ext>
              </a:extLst>
            </p:cNvPr>
            <p:cNvSpPr/>
            <p:nvPr/>
          </p:nvSpPr>
          <p:spPr>
            <a:xfrm>
              <a:off x="6444208" y="2276872"/>
              <a:ext cx="576064" cy="28803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Elipsa 11">
              <a:extLst>
                <a:ext uri="{FF2B5EF4-FFF2-40B4-BE49-F238E27FC236}">
                  <a16:creationId xmlns:a16="http://schemas.microsoft.com/office/drawing/2014/main" id="{139AD522-7AB7-E131-E39B-B230E39889E1}"/>
                </a:ext>
              </a:extLst>
            </p:cNvPr>
            <p:cNvSpPr/>
            <p:nvPr/>
          </p:nvSpPr>
          <p:spPr>
            <a:xfrm>
              <a:off x="5796136" y="1772816"/>
              <a:ext cx="576064" cy="28803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lipsa 12">
              <a:extLst>
                <a:ext uri="{FF2B5EF4-FFF2-40B4-BE49-F238E27FC236}">
                  <a16:creationId xmlns:a16="http://schemas.microsoft.com/office/drawing/2014/main" id="{2C0E8FD4-34EB-ECA1-8290-89F0F448DF98}"/>
                </a:ext>
              </a:extLst>
            </p:cNvPr>
            <p:cNvSpPr/>
            <p:nvPr/>
          </p:nvSpPr>
          <p:spPr>
            <a:xfrm rot="20303481">
              <a:off x="4121890" y="4846526"/>
              <a:ext cx="1450091" cy="288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Elipsa 13">
              <a:extLst>
                <a:ext uri="{FF2B5EF4-FFF2-40B4-BE49-F238E27FC236}">
                  <a16:creationId xmlns:a16="http://schemas.microsoft.com/office/drawing/2014/main" id="{ED70E79D-E5B3-16AE-0E96-F1A06AC2CC3C}"/>
                </a:ext>
              </a:extLst>
            </p:cNvPr>
            <p:cNvSpPr/>
            <p:nvPr/>
          </p:nvSpPr>
          <p:spPr>
            <a:xfrm>
              <a:off x="4860032" y="4293096"/>
              <a:ext cx="1296144" cy="50405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Elipsa 14">
              <a:extLst>
                <a:ext uri="{FF2B5EF4-FFF2-40B4-BE49-F238E27FC236}">
                  <a16:creationId xmlns:a16="http://schemas.microsoft.com/office/drawing/2014/main" id="{F580F627-43CD-58AC-6B29-0E078AA4E8F9}"/>
                </a:ext>
              </a:extLst>
            </p:cNvPr>
            <p:cNvSpPr/>
            <p:nvPr/>
          </p:nvSpPr>
          <p:spPr>
            <a:xfrm rot="1618290">
              <a:off x="5868144" y="4653136"/>
              <a:ext cx="1080120" cy="288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lipsa 15">
              <a:extLst>
                <a:ext uri="{FF2B5EF4-FFF2-40B4-BE49-F238E27FC236}">
                  <a16:creationId xmlns:a16="http://schemas.microsoft.com/office/drawing/2014/main" id="{545DB33E-ACAC-10AB-7D16-96F43A2CDBD5}"/>
                </a:ext>
              </a:extLst>
            </p:cNvPr>
            <p:cNvSpPr/>
            <p:nvPr/>
          </p:nvSpPr>
          <p:spPr>
            <a:xfrm rot="19985160">
              <a:off x="6404744" y="4405922"/>
              <a:ext cx="1434613" cy="2880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trzałka w górę i w dół 16">
              <a:extLst>
                <a:ext uri="{FF2B5EF4-FFF2-40B4-BE49-F238E27FC236}">
                  <a16:creationId xmlns:a16="http://schemas.microsoft.com/office/drawing/2014/main" id="{25651025-E15A-89DC-729C-774AD9E318DA}"/>
                </a:ext>
              </a:extLst>
            </p:cNvPr>
            <p:cNvSpPr/>
            <p:nvPr/>
          </p:nvSpPr>
          <p:spPr>
            <a:xfrm>
              <a:off x="4499992" y="2132856"/>
              <a:ext cx="288032" cy="3024336"/>
            </a:xfrm>
            <a:prstGeom prst="upDownArrow">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trzałka w górę i w dół 17">
              <a:extLst>
                <a:ext uri="{FF2B5EF4-FFF2-40B4-BE49-F238E27FC236}">
                  <a16:creationId xmlns:a16="http://schemas.microsoft.com/office/drawing/2014/main" id="{CD431B38-82D6-E21C-BE65-AB202FBCC385}"/>
                </a:ext>
              </a:extLst>
            </p:cNvPr>
            <p:cNvSpPr/>
            <p:nvPr/>
          </p:nvSpPr>
          <p:spPr>
            <a:xfrm rot="21281862">
              <a:off x="5434539" y="1563475"/>
              <a:ext cx="288032" cy="3096518"/>
            </a:xfrm>
            <a:prstGeom prst="upDownArrow">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trzałka w górę i w dół 18">
              <a:extLst>
                <a:ext uri="{FF2B5EF4-FFF2-40B4-BE49-F238E27FC236}">
                  <a16:creationId xmlns:a16="http://schemas.microsoft.com/office/drawing/2014/main" id="{05319C45-CA4A-D54B-389D-FD2E17914AE7}"/>
                </a:ext>
              </a:extLst>
            </p:cNvPr>
            <p:cNvSpPr/>
            <p:nvPr/>
          </p:nvSpPr>
          <p:spPr>
            <a:xfrm rot="21331360">
              <a:off x="6012160" y="1844824"/>
              <a:ext cx="288032" cy="2864356"/>
            </a:xfrm>
            <a:prstGeom prst="upDownArrow">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trzałka w górę i w dół 19">
              <a:extLst>
                <a:ext uri="{FF2B5EF4-FFF2-40B4-BE49-F238E27FC236}">
                  <a16:creationId xmlns:a16="http://schemas.microsoft.com/office/drawing/2014/main" id="{E046D8FA-E10E-CA91-9029-5675690FFFE4}"/>
                </a:ext>
              </a:extLst>
            </p:cNvPr>
            <p:cNvSpPr/>
            <p:nvPr/>
          </p:nvSpPr>
          <p:spPr>
            <a:xfrm rot="20554086">
              <a:off x="6909706" y="2341723"/>
              <a:ext cx="288032" cy="2190435"/>
            </a:xfrm>
            <a:prstGeom prst="upDownArrow">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1" name="pole tekstowe 30">
            <a:extLst>
              <a:ext uri="{FF2B5EF4-FFF2-40B4-BE49-F238E27FC236}">
                <a16:creationId xmlns:a16="http://schemas.microsoft.com/office/drawing/2014/main" id="{DF86BEF3-3177-7591-FD9C-EEA3DF849672}"/>
              </a:ext>
            </a:extLst>
          </p:cNvPr>
          <p:cNvSpPr txBox="1"/>
          <p:nvPr/>
        </p:nvSpPr>
        <p:spPr>
          <a:xfrm>
            <a:off x="7685481" y="683864"/>
            <a:ext cx="1206700" cy="369332"/>
          </a:xfrm>
          <a:prstGeom prst="rect">
            <a:avLst/>
          </a:prstGeom>
          <a:noFill/>
        </p:spPr>
        <p:txBody>
          <a:bodyPr wrap="square" rtlCol="0">
            <a:spAutoFit/>
          </a:bodyPr>
          <a:lstStyle/>
          <a:p>
            <a:pPr algn="ctr"/>
            <a:r>
              <a:rPr lang="en-GB" sz="1800" err="1"/>
              <a:t>i</a:t>
            </a:r>
            <a:r>
              <a:rPr lang="pl-PL" sz="1800"/>
              <a:t>-</a:t>
            </a:r>
            <a:r>
              <a:rPr lang="en-GB" sz="1800"/>
              <a:t> layer</a:t>
            </a:r>
          </a:p>
        </p:txBody>
      </p:sp>
      <p:sp>
        <p:nvSpPr>
          <p:cNvPr id="32" name="pole tekstowe 31">
            <a:extLst>
              <a:ext uri="{FF2B5EF4-FFF2-40B4-BE49-F238E27FC236}">
                <a16:creationId xmlns:a16="http://schemas.microsoft.com/office/drawing/2014/main" id="{40866D9A-F143-E056-7516-99C8227681D8}"/>
              </a:ext>
            </a:extLst>
          </p:cNvPr>
          <p:cNvSpPr txBox="1"/>
          <p:nvPr/>
        </p:nvSpPr>
        <p:spPr>
          <a:xfrm>
            <a:off x="8126752" y="2266054"/>
            <a:ext cx="971600" cy="369332"/>
          </a:xfrm>
          <a:prstGeom prst="rect">
            <a:avLst/>
          </a:prstGeom>
          <a:noFill/>
        </p:spPr>
        <p:txBody>
          <a:bodyPr wrap="square" rtlCol="0">
            <a:spAutoFit/>
          </a:bodyPr>
          <a:lstStyle/>
          <a:p>
            <a:pPr algn="ctr"/>
            <a:r>
              <a:rPr lang="pl-PL" sz="1800"/>
              <a:t>p-</a:t>
            </a:r>
            <a:r>
              <a:rPr lang="en-GB" sz="1800"/>
              <a:t>layer</a:t>
            </a:r>
          </a:p>
        </p:txBody>
      </p:sp>
      <p:sp>
        <p:nvSpPr>
          <p:cNvPr id="29" name="pole tekstowe 28">
            <a:extLst>
              <a:ext uri="{FF2B5EF4-FFF2-40B4-BE49-F238E27FC236}">
                <a16:creationId xmlns:a16="http://schemas.microsoft.com/office/drawing/2014/main" id="{79E43797-79E0-2ADC-A7BD-CEF69AB6A1C0}"/>
              </a:ext>
            </a:extLst>
          </p:cNvPr>
          <p:cNvSpPr txBox="1"/>
          <p:nvPr/>
        </p:nvSpPr>
        <p:spPr>
          <a:xfrm>
            <a:off x="3477791" y="4941168"/>
            <a:ext cx="5571080" cy="1754326"/>
          </a:xfrm>
          <a:prstGeom prst="rect">
            <a:avLst/>
          </a:prstGeom>
          <a:noFill/>
        </p:spPr>
        <p:txBody>
          <a:bodyPr wrap="square" rtlCol="0">
            <a:spAutoFit/>
          </a:bodyPr>
          <a:lstStyle/>
          <a:p>
            <a:pPr algn="ctr"/>
            <a:r>
              <a:rPr lang="pl-PL" sz="1800">
                <a:solidFill>
                  <a:srgbClr val="0000FF"/>
                </a:solidFill>
              </a:rPr>
              <a:t>SIMPLIFIED VIEW OF NETWORK OF SUB-GRANULES INTERACTING WITH ABSTRACT AND PHYSICAL OBJECTS GENERATED AND STEERED UNDER SUPERVISION OF A GLOBAL SUBGRANULE OF THE CONTROL RESPONSIBLE FOR BASIC CYCLE (</a:t>
            </a:r>
            <a:r>
              <a:rPr lang="pl-PL" sz="1800" err="1">
                <a:solidFill>
                  <a:srgbClr val="0000FF"/>
                </a:solidFill>
              </a:rPr>
              <a:t>bc</a:t>
            </a:r>
            <a:r>
              <a:rPr lang="pl-PL" sz="1800">
                <a:solidFill>
                  <a:srgbClr val="0000FF"/>
                </a:solidFill>
              </a:rPr>
              <a:t>-granule)</a:t>
            </a:r>
            <a:endParaRPr lang="en-GB" sz="1800">
              <a:solidFill>
                <a:srgbClr val="0000FF"/>
              </a:solidFill>
            </a:endParaRPr>
          </a:p>
        </p:txBody>
      </p:sp>
      <p:sp>
        <p:nvSpPr>
          <p:cNvPr id="22" name="Strzałka w prawo 21">
            <a:extLst>
              <a:ext uri="{FF2B5EF4-FFF2-40B4-BE49-F238E27FC236}">
                <a16:creationId xmlns:a16="http://schemas.microsoft.com/office/drawing/2014/main" id="{0035188C-59C8-DB39-AFA3-D2D22FE36091}"/>
              </a:ext>
            </a:extLst>
          </p:cNvPr>
          <p:cNvSpPr/>
          <p:nvPr/>
        </p:nvSpPr>
        <p:spPr>
          <a:xfrm>
            <a:off x="3237179" y="2922549"/>
            <a:ext cx="667229" cy="506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Łącznik prosty ze strzałką 32">
            <a:extLst>
              <a:ext uri="{FF2B5EF4-FFF2-40B4-BE49-F238E27FC236}">
                <a16:creationId xmlns:a16="http://schemas.microsoft.com/office/drawing/2014/main" id="{2EF6F363-DA59-06E5-5D4A-12CE2065922D}"/>
              </a:ext>
            </a:extLst>
          </p:cNvPr>
          <p:cNvCxnSpPr/>
          <p:nvPr/>
        </p:nvCxnSpPr>
        <p:spPr>
          <a:xfrm>
            <a:off x="1513582" y="1067433"/>
            <a:ext cx="4396061" cy="170773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Łącznik prosty ze strzałką 33">
            <a:extLst>
              <a:ext uri="{FF2B5EF4-FFF2-40B4-BE49-F238E27FC236}">
                <a16:creationId xmlns:a16="http://schemas.microsoft.com/office/drawing/2014/main" id="{201C43C1-D2F7-F0DC-815B-8EBAF06D58AC}"/>
              </a:ext>
            </a:extLst>
          </p:cNvPr>
          <p:cNvCxnSpPr/>
          <p:nvPr/>
        </p:nvCxnSpPr>
        <p:spPr>
          <a:xfrm>
            <a:off x="1403648" y="1026728"/>
            <a:ext cx="3574934" cy="2001532"/>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pole tekstowe 36">
            <a:extLst>
              <a:ext uri="{FF2B5EF4-FFF2-40B4-BE49-F238E27FC236}">
                <a16:creationId xmlns:a16="http://schemas.microsoft.com/office/drawing/2014/main" id="{2B123C25-FF05-5030-A4DD-CA1F4F899A87}"/>
              </a:ext>
            </a:extLst>
          </p:cNvPr>
          <p:cNvSpPr txBox="1"/>
          <p:nvPr/>
        </p:nvSpPr>
        <p:spPr>
          <a:xfrm>
            <a:off x="-57609" y="484989"/>
            <a:ext cx="3885807" cy="1754326"/>
          </a:xfrm>
          <a:prstGeom prst="rect">
            <a:avLst/>
          </a:prstGeom>
          <a:noFill/>
        </p:spPr>
        <p:txBody>
          <a:bodyPr wrap="square" rtlCol="0">
            <a:spAutoFit/>
          </a:bodyPr>
          <a:lstStyle/>
          <a:p>
            <a:pPr algn="ctr"/>
            <a:r>
              <a:rPr lang="en-US" sz="1800">
                <a:solidFill>
                  <a:srgbClr val="0000FF"/>
                </a:solidFill>
              </a:rPr>
              <a:t>Control is involved in establishing associations between the informational and physical layers by implementing transformations (</a:t>
            </a:r>
            <a:r>
              <a:rPr lang="en-US" sz="1800" i="1" err="1">
                <a:solidFill>
                  <a:srgbClr val="0000FF"/>
                </a:solidFill>
              </a:rPr>
              <a:t>tr</a:t>
            </a:r>
            <a:r>
              <a:rPr lang="en-US" sz="1800">
                <a:solidFill>
                  <a:srgbClr val="0000FF"/>
                </a:solidFill>
              </a:rPr>
              <a:t>) through its implementation module (IM) (physical semantics).</a:t>
            </a:r>
            <a:endParaRPr lang="pl-PL" sz="1800">
              <a:solidFill>
                <a:srgbClr val="0000FF"/>
              </a:solidFill>
            </a:endParaRPr>
          </a:p>
        </p:txBody>
      </p:sp>
      <p:sp>
        <p:nvSpPr>
          <p:cNvPr id="23" name="Symbol zastępczy numeru slajdu 22">
            <a:extLst>
              <a:ext uri="{FF2B5EF4-FFF2-40B4-BE49-F238E27FC236}">
                <a16:creationId xmlns:a16="http://schemas.microsoft.com/office/drawing/2014/main" id="{8806A156-A905-610F-E75E-66D393447105}"/>
              </a:ext>
            </a:extLst>
          </p:cNvPr>
          <p:cNvSpPr>
            <a:spLocks noGrp="1"/>
          </p:cNvSpPr>
          <p:nvPr>
            <p:ph type="sldNum" sz="quarter" idx="12"/>
          </p:nvPr>
        </p:nvSpPr>
        <p:spPr>
          <a:xfrm>
            <a:off x="8504436" y="6458226"/>
            <a:ext cx="492978" cy="476250"/>
          </a:xfrm>
        </p:spPr>
        <p:txBody>
          <a:bodyPr/>
          <a:lstStyle/>
          <a:p>
            <a:pPr>
              <a:defRPr/>
            </a:pPr>
            <a:fld id="{D02E777F-298D-4C96-825C-3DC57E52C55E}" type="slidenum">
              <a:rPr lang="pl-PL" smtClean="0"/>
              <a:pPr>
                <a:defRPr/>
              </a:pPr>
              <a:t>104</a:t>
            </a:fld>
            <a:endParaRPr lang="pl-PL"/>
          </a:p>
        </p:txBody>
      </p:sp>
      <p:sp>
        <p:nvSpPr>
          <p:cNvPr id="26" name="Strzałka w dół 25"/>
          <p:cNvSpPr/>
          <p:nvPr/>
        </p:nvSpPr>
        <p:spPr>
          <a:xfrm rot="10800000">
            <a:off x="4932889" y="1663944"/>
            <a:ext cx="339651" cy="652416"/>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rzałka w dół 35"/>
          <p:cNvSpPr/>
          <p:nvPr/>
        </p:nvSpPr>
        <p:spPr>
          <a:xfrm rot="10510569">
            <a:off x="5771977" y="1194057"/>
            <a:ext cx="292542" cy="799652"/>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trzałka w dół 37"/>
          <p:cNvSpPr/>
          <p:nvPr/>
        </p:nvSpPr>
        <p:spPr>
          <a:xfrm rot="10539646">
            <a:off x="6334983" y="1437192"/>
            <a:ext cx="340889" cy="927993"/>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trzałka w dół 38"/>
          <p:cNvSpPr/>
          <p:nvPr/>
        </p:nvSpPr>
        <p:spPr>
          <a:xfrm rot="9814323">
            <a:off x="7091215" y="1891948"/>
            <a:ext cx="297611" cy="715968"/>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rostokąt zaokrąglony 39"/>
          <p:cNvSpPr/>
          <p:nvPr/>
        </p:nvSpPr>
        <p:spPr>
          <a:xfrm>
            <a:off x="4211960" y="876242"/>
            <a:ext cx="3881199" cy="3979272"/>
          </a:xfrm>
          <a:prstGeom prst="roundRect">
            <a:avLst/>
          </a:prstGeom>
          <a:solidFill>
            <a:srgbClr val="00B0F0">
              <a:alpha val="46000"/>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ole tekstowe 40"/>
          <p:cNvSpPr txBox="1"/>
          <p:nvPr/>
        </p:nvSpPr>
        <p:spPr>
          <a:xfrm>
            <a:off x="4416941" y="4366171"/>
            <a:ext cx="3307544" cy="523220"/>
          </a:xfrm>
          <a:prstGeom prst="rect">
            <a:avLst/>
          </a:prstGeom>
          <a:noFill/>
        </p:spPr>
        <p:txBody>
          <a:bodyPr wrap="square" rtlCol="0">
            <a:spAutoFit/>
          </a:bodyPr>
          <a:lstStyle/>
          <a:p>
            <a:pPr algn="ctr"/>
            <a:r>
              <a:rPr lang="en-US" sz="1400" b="1" err="1"/>
              <a:t>bc</a:t>
            </a:r>
            <a:r>
              <a:rPr lang="en-US" sz="1400" b="1"/>
              <a:t>-granule with </a:t>
            </a:r>
            <a:r>
              <a:rPr lang="en-US" sz="1400" b="1" err="1"/>
              <a:t>acsess</a:t>
            </a:r>
            <a:r>
              <a:rPr lang="en-US" sz="1400" b="1"/>
              <a:t> to all sub</a:t>
            </a:r>
            <a:r>
              <a:rPr lang="pl-PL" sz="1400" b="1"/>
              <a:t>-</a:t>
            </a:r>
            <a:r>
              <a:rPr lang="en-US" sz="1400" b="1"/>
              <a:t>granules existing in the state</a:t>
            </a:r>
          </a:p>
        </p:txBody>
      </p:sp>
      <p:cxnSp>
        <p:nvCxnSpPr>
          <p:cNvPr id="35" name="Łącznik prosty ze strzałką 34"/>
          <p:cNvCxnSpPr/>
          <p:nvPr/>
        </p:nvCxnSpPr>
        <p:spPr>
          <a:xfrm flipH="1">
            <a:off x="7844140" y="2617270"/>
            <a:ext cx="489959" cy="94678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p:cNvCxnSpPr/>
          <p:nvPr/>
        </p:nvCxnSpPr>
        <p:spPr>
          <a:xfrm flipH="1">
            <a:off x="7483993" y="2478072"/>
            <a:ext cx="760415" cy="139198"/>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4" name="pole tekstowe 43"/>
          <p:cNvSpPr txBox="1"/>
          <p:nvPr/>
        </p:nvSpPr>
        <p:spPr>
          <a:xfrm>
            <a:off x="6756735" y="2617270"/>
            <a:ext cx="516073" cy="507831"/>
          </a:xfrm>
          <a:prstGeom prst="rect">
            <a:avLst/>
          </a:prstGeom>
          <a:noFill/>
        </p:spPr>
        <p:txBody>
          <a:bodyPr wrap="square" rtlCol="0">
            <a:spAutoFit/>
          </a:bodyPr>
          <a:lstStyle/>
          <a:p>
            <a:r>
              <a:rPr lang="pl-PL" b="1"/>
              <a:t>…</a:t>
            </a:r>
            <a:endParaRPr lang="en-US" b="1"/>
          </a:p>
        </p:txBody>
      </p:sp>
      <p:cxnSp>
        <p:nvCxnSpPr>
          <p:cNvPr id="47" name="Łącznik prosty ze strzałką 46"/>
          <p:cNvCxnSpPr/>
          <p:nvPr/>
        </p:nvCxnSpPr>
        <p:spPr>
          <a:xfrm flipV="1">
            <a:off x="7416799" y="3973850"/>
            <a:ext cx="672320" cy="70567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2678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36DC2-2C81-1698-26B1-B2B010CAA6B8}"/>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77A24C56-BA1B-4E15-C5FF-52C4E76790EB}"/>
              </a:ext>
            </a:extLst>
          </p:cNvPr>
          <p:cNvSpPr txBox="1">
            <a:spLocks/>
          </p:cNvSpPr>
          <p:nvPr/>
        </p:nvSpPr>
        <p:spPr>
          <a:xfrm>
            <a:off x="37708" y="30061"/>
            <a:ext cx="9036286" cy="39103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1800" b="1" dirty="0"/>
              <a:t>REASONING SUPPORTING THE BASIC CONTROL CYCLE </a:t>
            </a:r>
            <a:r>
              <a:rPr lang="pl-PL" sz="1800" b="1" dirty="0"/>
              <a:t> </a:t>
            </a:r>
            <a:r>
              <a:rPr lang="en-US" sz="1800" b="1" dirty="0"/>
              <a:t>OF BC-GRANULE</a:t>
            </a:r>
          </a:p>
          <a:p>
            <a:endParaRPr lang="en-US" sz="1800" b="1" dirty="0"/>
          </a:p>
        </p:txBody>
      </p:sp>
      <p:sp>
        <p:nvSpPr>
          <p:cNvPr id="2" name="Symbol zastępczy numeru slajdu 1">
            <a:extLst>
              <a:ext uri="{FF2B5EF4-FFF2-40B4-BE49-F238E27FC236}">
                <a16:creationId xmlns:a16="http://schemas.microsoft.com/office/drawing/2014/main" id="{779ABDD8-2D06-C806-AFFA-730D24F5A9E9}"/>
              </a:ext>
            </a:extLst>
          </p:cNvPr>
          <p:cNvSpPr>
            <a:spLocks noGrp="1"/>
          </p:cNvSpPr>
          <p:nvPr>
            <p:ph type="sldNum" sz="quarter" idx="12"/>
          </p:nvPr>
        </p:nvSpPr>
        <p:spPr>
          <a:xfrm>
            <a:off x="8604448" y="6589394"/>
            <a:ext cx="431838" cy="268606"/>
          </a:xfrm>
        </p:spPr>
        <p:txBody>
          <a:bodyPr/>
          <a:lstStyle/>
          <a:p>
            <a:pPr>
              <a:defRPr/>
            </a:pPr>
            <a:fld id="{D02E777F-298D-4C96-825C-3DC57E52C55E}" type="slidenum">
              <a:rPr lang="pl-PL" smtClean="0"/>
              <a:pPr>
                <a:defRPr/>
              </a:pPr>
              <a:t>105</a:t>
            </a:fld>
            <a:endParaRPr lang="pl-PL"/>
          </a:p>
        </p:txBody>
      </p:sp>
      <p:sp>
        <p:nvSpPr>
          <p:cNvPr id="5" name="pole tekstowe 4"/>
          <p:cNvSpPr txBox="1"/>
          <p:nvPr/>
        </p:nvSpPr>
        <p:spPr>
          <a:xfrm>
            <a:off x="5995054" y="405643"/>
            <a:ext cx="3121811" cy="5262979"/>
          </a:xfrm>
          <a:prstGeom prst="rect">
            <a:avLst/>
          </a:prstGeom>
          <a:noFill/>
        </p:spPr>
        <p:txBody>
          <a:bodyPr wrap="square" rtlCol="0">
            <a:spAutoFit/>
          </a:bodyPr>
          <a:lstStyle/>
          <a:p>
            <a:pPr algn="ctr"/>
            <a:r>
              <a:rPr lang="en-US" sz="1400" dirty="0">
                <a:solidFill>
                  <a:srgbClr val="0000CC"/>
                </a:solidFill>
              </a:rPr>
              <a:t>Many reasoning modules (sub-granules) are supporting realization of the basic cycle by </a:t>
            </a:r>
            <a:r>
              <a:rPr lang="en-US" sz="1400" dirty="0" err="1">
                <a:solidFill>
                  <a:srgbClr val="0000CC"/>
                </a:solidFill>
              </a:rPr>
              <a:t>bc</a:t>
            </a:r>
            <a:r>
              <a:rPr lang="en-US" sz="1400" dirty="0">
                <a:solidFill>
                  <a:srgbClr val="0000CC"/>
                </a:solidFill>
              </a:rPr>
              <a:t>-granule. Advanced reasoning may support two different forms of control behavior in the realization of the basic cycle</a:t>
            </a:r>
            <a:r>
              <a:rPr lang="pl-PL" sz="1400" dirty="0">
                <a:solidFill>
                  <a:srgbClr val="0000CC"/>
                </a:solidFill>
              </a:rPr>
              <a:t> (</a:t>
            </a:r>
            <a:r>
              <a:rPr lang="pl-PL" sz="1400" dirty="0" err="1">
                <a:solidFill>
                  <a:srgbClr val="0000CC"/>
                </a:solidFill>
              </a:rPr>
              <a:t>bc</a:t>
            </a:r>
            <a:r>
              <a:rPr lang="pl-PL" sz="1400" dirty="0">
                <a:solidFill>
                  <a:srgbClr val="0000CC"/>
                </a:solidFill>
              </a:rPr>
              <a:t>-granule)</a:t>
            </a:r>
            <a:r>
              <a:rPr lang="en-US" sz="1400" dirty="0">
                <a:solidFill>
                  <a:srgbClr val="0000CC"/>
                </a:solidFill>
              </a:rPr>
              <a:t>: </a:t>
            </a:r>
            <a:r>
              <a:rPr lang="en-US" sz="1400" i="1" dirty="0">
                <a:solidFill>
                  <a:srgbClr val="0000CC"/>
                </a:solidFill>
              </a:rPr>
              <a:t>reactive </a:t>
            </a:r>
            <a:r>
              <a:rPr lang="en-US" sz="1400" dirty="0">
                <a:solidFill>
                  <a:srgbClr val="0000CC"/>
                </a:solidFill>
              </a:rPr>
              <a:t>and </a:t>
            </a:r>
            <a:r>
              <a:rPr lang="en-US" sz="1400" i="1" dirty="0">
                <a:solidFill>
                  <a:srgbClr val="0000CC"/>
                </a:solidFill>
              </a:rPr>
              <a:t>deliberative.</a:t>
            </a:r>
            <a:r>
              <a:rPr lang="en-US" sz="1400" dirty="0">
                <a:solidFill>
                  <a:srgbClr val="0000CC"/>
                </a:solidFill>
              </a:rPr>
              <a:t> For example, the control </a:t>
            </a:r>
            <a:r>
              <a:rPr lang="pl-PL" sz="1400" dirty="0">
                <a:solidFill>
                  <a:srgbClr val="0000CC"/>
                </a:solidFill>
              </a:rPr>
              <a:t>of </a:t>
            </a:r>
            <a:r>
              <a:rPr lang="pl-PL" sz="1400" dirty="0" err="1">
                <a:solidFill>
                  <a:srgbClr val="0000CC"/>
                </a:solidFill>
              </a:rPr>
              <a:t>bc</a:t>
            </a:r>
            <a:r>
              <a:rPr lang="pl-PL" sz="1400" dirty="0">
                <a:solidFill>
                  <a:srgbClr val="0000CC"/>
                </a:solidFill>
              </a:rPr>
              <a:t>-granule </a:t>
            </a:r>
            <a:r>
              <a:rPr lang="en-US" sz="1400" dirty="0">
                <a:solidFill>
                  <a:srgbClr val="0000CC"/>
                </a:solidFill>
              </a:rPr>
              <a:t>may recognize that there are some arguments supporting the satisfiability of a concept that signals a high risk of reaching a very dangerous state if an immediate reaction is not taken. In other situations, there is more room for deliberation, which aims to better understand the current situation by taking additional measurements, performing actions, extracting information from knowledge bases</a:t>
            </a:r>
            <a:r>
              <a:rPr lang="pl-PL" sz="1400" dirty="0">
                <a:solidFill>
                  <a:srgbClr val="0000CC"/>
                </a:solidFill>
              </a:rPr>
              <a:t> </a:t>
            </a:r>
            <a:r>
              <a:rPr lang="en-US" sz="1400" dirty="0">
                <a:solidFill>
                  <a:srgbClr val="0000CC"/>
                </a:solidFill>
              </a:rPr>
              <a:t>or performing adaptation</a:t>
            </a:r>
            <a:r>
              <a:rPr lang="pl-PL" sz="1400" dirty="0">
                <a:solidFill>
                  <a:srgbClr val="0000CC"/>
                </a:solidFill>
              </a:rPr>
              <a:t> </a:t>
            </a:r>
            <a:r>
              <a:rPr lang="en-US" sz="1400" dirty="0">
                <a:solidFill>
                  <a:srgbClr val="0000CC"/>
                </a:solidFill>
              </a:rPr>
              <a:t>(e.g., attention). One may recognize an analogy here to </a:t>
            </a:r>
            <a:r>
              <a:rPr lang="en-US" sz="1400" dirty="0" err="1">
                <a:solidFill>
                  <a:srgbClr val="0000CC"/>
                </a:solidFill>
              </a:rPr>
              <a:t>Kahneman's</a:t>
            </a:r>
            <a:r>
              <a:rPr lang="en-US" sz="1400" dirty="0">
                <a:solidFill>
                  <a:srgbClr val="0000CC"/>
                </a:solidFill>
              </a:rPr>
              <a:t> </a:t>
            </a:r>
            <a:r>
              <a:rPr lang="en-US" sz="1400" i="1" dirty="0">
                <a:solidFill>
                  <a:srgbClr val="0000CC"/>
                </a:solidFill>
              </a:rPr>
              <a:t>fast </a:t>
            </a:r>
            <a:r>
              <a:rPr lang="en-US" sz="1400" dirty="0">
                <a:solidFill>
                  <a:srgbClr val="0000CC"/>
                </a:solidFill>
              </a:rPr>
              <a:t>and </a:t>
            </a:r>
            <a:r>
              <a:rPr lang="en-US" sz="1400" i="1" dirty="0">
                <a:solidFill>
                  <a:srgbClr val="0000CC"/>
                </a:solidFill>
              </a:rPr>
              <a:t>slow</a:t>
            </a:r>
            <a:r>
              <a:rPr lang="en-US" sz="1400" dirty="0">
                <a:solidFill>
                  <a:srgbClr val="0000CC"/>
                </a:solidFill>
              </a:rPr>
              <a:t> reasoning.</a:t>
            </a:r>
          </a:p>
        </p:txBody>
      </p:sp>
      <p:sp>
        <p:nvSpPr>
          <p:cNvPr id="153" name="pole tekstowe 152"/>
          <p:cNvSpPr txBox="1"/>
          <p:nvPr/>
        </p:nvSpPr>
        <p:spPr>
          <a:xfrm>
            <a:off x="63613" y="2199785"/>
            <a:ext cx="1750126" cy="4293483"/>
          </a:xfrm>
          <a:prstGeom prst="rect">
            <a:avLst/>
          </a:prstGeom>
          <a:noFill/>
        </p:spPr>
        <p:txBody>
          <a:bodyPr wrap="square" rtlCol="0">
            <a:spAutoFit/>
          </a:bodyPr>
          <a:lstStyle/>
          <a:p>
            <a:pPr algn="ctr"/>
            <a:r>
              <a:rPr lang="en-US" sz="1300" dirty="0">
                <a:solidFill>
                  <a:srgbClr val="0000CC"/>
                </a:solidFill>
              </a:rPr>
              <a:t>The exemplary reasoning modules (sub-granules) of the </a:t>
            </a:r>
            <a:r>
              <a:rPr lang="en-US" sz="1300" dirty="0" err="1">
                <a:solidFill>
                  <a:srgbClr val="0000CC"/>
                </a:solidFill>
              </a:rPr>
              <a:t>bc</a:t>
            </a:r>
            <a:r>
              <a:rPr lang="en-US" sz="1300" dirty="0">
                <a:solidFill>
                  <a:srgbClr val="0000CC"/>
                </a:solidFill>
              </a:rPr>
              <a:t>-granule supporting the development of procedures named in boxes:</a:t>
            </a:r>
          </a:p>
          <a:p>
            <a:pPr marL="179388" indent="-179388">
              <a:buFontTx/>
              <a:buChar char="-"/>
            </a:pPr>
            <a:r>
              <a:rPr lang="en-US" sz="1300" dirty="0">
                <a:solidFill>
                  <a:srgbClr val="0000CC"/>
                </a:solidFill>
              </a:rPr>
              <a:t>dialogues Di</a:t>
            </a:r>
          </a:p>
          <a:p>
            <a:pPr marL="179388" indent="-179388">
              <a:buFontTx/>
              <a:buChar char="-"/>
            </a:pPr>
            <a:r>
              <a:rPr lang="en-US" sz="1300" dirty="0">
                <a:solidFill>
                  <a:srgbClr val="0000CC"/>
                </a:solidFill>
              </a:rPr>
              <a:t>decomposition D</a:t>
            </a:r>
          </a:p>
          <a:p>
            <a:pPr marL="179388" indent="-179388">
              <a:buFontTx/>
              <a:buChar char="-"/>
            </a:pPr>
            <a:r>
              <a:rPr lang="en-US" sz="1300" dirty="0">
                <a:solidFill>
                  <a:srgbClr val="0000CC"/>
                </a:solidFill>
              </a:rPr>
              <a:t>adaptation A</a:t>
            </a:r>
          </a:p>
          <a:p>
            <a:pPr marL="179388" indent="-179388">
              <a:buFontTx/>
              <a:buChar char="-"/>
            </a:pPr>
            <a:r>
              <a:rPr lang="en-US" sz="1300" dirty="0">
                <a:solidFill>
                  <a:srgbClr val="0000CC"/>
                </a:solidFill>
              </a:rPr>
              <a:t>conflicting information C</a:t>
            </a:r>
          </a:p>
          <a:p>
            <a:pPr marL="179388" indent="-179388">
              <a:buFontTx/>
              <a:buChar char="-"/>
            </a:pPr>
            <a:r>
              <a:rPr lang="en-US" sz="1300" dirty="0">
                <a:solidFill>
                  <a:srgbClr val="0000CC"/>
                </a:solidFill>
              </a:rPr>
              <a:t>optimization O</a:t>
            </a:r>
          </a:p>
          <a:p>
            <a:pPr marL="179388" indent="-179388">
              <a:buFontTx/>
              <a:buChar char="-"/>
            </a:pPr>
            <a:r>
              <a:rPr lang="en-US" sz="1300" dirty="0">
                <a:solidFill>
                  <a:srgbClr val="0000CC"/>
                </a:solidFill>
              </a:rPr>
              <a:t>uncertainty U</a:t>
            </a:r>
          </a:p>
          <a:p>
            <a:pPr marL="179388" indent="-179388">
              <a:buFontTx/>
              <a:buChar char="-"/>
            </a:pPr>
            <a:r>
              <a:rPr lang="en-US" sz="1300" dirty="0">
                <a:solidFill>
                  <a:srgbClr val="0000CC"/>
                </a:solidFill>
              </a:rPr>
              <a:t>risk R</a:t>
            </a:r>
            <a:endParaRPr lang="pl-PL" sz="1300" dirty="0">
              <a:solidFill>
                <a:srgbClr val="0000CC"/>
              </a:solidFill>
            </a:endParaRPr>
          </a:p>
          <a:p>
            <a:pPr marL="179388" indent="-179388">
              <a:buFontTx/>
              <a:buChar char="-"/>
            </a:pPr>
            <a:r>
              <a:rPr lang="en-US" sz="1300" dirty="0">
                <a:solidFill>
                  <a:srgbClr val="0000CC"/>
                </a:solidFill>
              </a:rPr>
              <a:t>aggregation Ag</a:t>
            </a:r>
          </a:p>
          <a:p>
            <a:pPr marL="179388" indent="-179388">
              <a:buFontTx/>
              <a:buChar char="-"/>
            </a:pPr>
            <a:r>
              <a:rPr lang="en-US" sz="1300" dirty="0">
                <a:solidFill>
                  <a:srgbClr val="0000CC"/>
                </a:solidFill>
              </a:rPr>
              <a:t>interactions </a:t>
            </a:r>
            <a:r>
              <a:rPr lang="pl-PL" sz="1300" dirty="0">
                <a:solidFill>
                  <a:srgbClr val="0000CC"/>
                </a:solidFill>
              </a:rPr>
              <a:t>I</a:t>
            </a:r>
          </a:p>
          <a:p>
            <a:pPr marL="179388" indent="-179388">
              <a:buFontTx/>
              <a:buChar char="-"/>
            </a:pPr>
            <a:r>
              <a:rPr lang="en-US" sz="1300" dirty="0">
                <a:solidFill>
                  <a:srgbClr val="0000CC"/>
                </a:solidFill>
              </a:rPr>
              <a:t>need</a:t>
            </a:r>
            <a:r>
              <a:rPr lang="pl-PL" sz="1300" dirty="0">
                <a:solidFill>
                  <a:srgbClr val="0000CC"/>
                </a:solidFill>
              </a:rPr>
              <a:t>s N</a:t>
            </a:r>
          </a:p>
          <a:p>
            <a:pPr marL="179388" indent="-179388">
              <a:buFontTx/>
              <a:buChar char="-"/>
            </a:pPr>
            <a:r>
              <a:rPr lang="pl-PL" sz="1300" dirty="0" err="1">
                <a:solidFill>
                  <a:srgbClr val="0000CC"/>
                </a:solidFill>
              </a:rPr>
              <a:t>attention</a:t>
            </a:r>
            <a:r>
              <a:rPr lang="pl-PL" sz="1300" dirty="0">
                <a:solidFill>
                  <a:srgbClr val="0000CC"/>
                </a:solidFill>
              </a:rPr>
              <a:t> At</a:t>
            </a:r>
            <a:endParaRPr lang="en-US" sz="1300" dirty="0">
              <a:solidFill>
                <a:srgbClr val="0000CC"/>
              </a:solidFill>
            </a:endParaRPr>
          </a:p>
          <a:p>
            <a:pPr marL="285750" indent="-285750">
              <a:buFontTx/>
              <a:buChar char="-"/>
            </a:pPr>
            <a:r>
              <a:rPr lang="en-US" sz="1300" dirty="0">
                <a:solidFill>
                  <a:srgbClr val="0000CC"/>
                </a:solidFill>
              </a:rPr>
              <a:t>…</a:t>
            </a:r>
            <a:endParaRPr lang="en-US" sz="1400" dirty="0">
              <a:solidFill>
                <a:srgbClr val="0000CC"/>
              </a:solidFill>
            </a:endParaRPr>
          </a:p>
        </p:txBody>
      </p:sp>
      <p:grpSp>
        <p:nvGrpSpPr>
          <p:cNvPr id="99" name="Grupa 98"/>
          <p:cNvGrpSpPr/>
          <p:nvPr/>
        </p:nvGrpSpPr>
        <p:grpSpPr>
          <a:xfrm>
            <a:off x="32953" y="405643"/>
            <a:ext cx="5967809" cy="6376859"/>
            <a:chOff x="2564631" y="164315"/>
            <a:chExt cx="5967809" cy="6376859"/>
          </a:xfrm>
        </p:grpSpPr>
        <p:grpSp>
          <p:nvGrpSpPr>
            <p:cNvPr id="101" name="Grupa 100"/>
            <p:cNvGrpSpPr/>
            <p:nvPr/>
          </p:nvGrpSpPr>
          <p:grpSpPr>
            <a:xfrm>
              <a:off x="2564631" y="164315"/>
              <a:ext cx="2439417" cy="1387303"/>
              <a:chOff x="755576" y="332656"/>
              <a:chExt cx="2439417" cy="1387303"/>
            </a:xfrm>
          </p:grpSpPr>
          <p:sp>
            <p:nvSpPr>
              <p:cNvPr id="161" name="Prostokąt 160"/>
              <p:cNvSpPr/>
              <p:nvPr/>
            </p:nvSpPr>
            <p:spPr>
              <a:xfrm>
                <a:off x="755576" y="332656"/>
                <a:ext cx="1317221" cy="1191644"/>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specification of the </a:t>
                </a:r>
                <a:r>
                  <a:rPr kumimoji="0" lang="en-US" sz="1400" b="0" i="0" u="none" strike="noStrike" kern="0" cap="none" spc="0" normalizeH="0" baseline="0" dirty="0">
                    <a:ln>
                      <a:noFill/>
                    </a:ln>
                    <a:solidFill>
                      <a:prstClr val="black"/>
                    </a:solidFill>
                    <a:effectLst/>
                    <a:uLnTx/>
                    <a:uFillTx/>
                    <a:latin typeface="Calibri"/>
                    <a:ea typeface="+mn-ea"/>
                    <a:cs typeface="+mn-cs"/>
                  </a:rPr>
                  <a:t>prioritized </a:t>
                </a:r>
                <a:r>
                  <a:rPr kumimoji="0" lang="en-US" sz="1400" b="0" i="0" u="none" strike="noStrike" kern="0" cap="none" spc="0" normalizeH="0" baseline="0" noProof="0" dirty="0">
                    <a:ln>
                      <a:noFill/>
                    </a:ln>
                    <a:solidFill>
                      <a:prstClr val="black"/>
                    </a:solidFill>
                    <a:effectLst/>
                    <a:uLnTx/>
                    <a:uFillTx/>
                    <a:latin typeface="Calibri"/>
                    <a:ea typeface="+mn-ea"/>
                    <a:cs typeface="+mn-cs"/>
                  </a:rPr>
                  <a:t>needs (e.g. in dialogues with users)</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cxnSp>
            <p:nvCxnSpPr>
              <p:cNvPr id="166" name="Łącznik prosty ze strzałką 165"/>
              <p:cNvCxnSpPr/>
              <p:nvPr/>
            </p:nvCxnSpPr>
            <p:spPr>
              <a:xfrm flipH="1" flipV="1">
                <a:off x="2072798" y="818491"/>
                <a:ext cx="1122195" cy="6834"/>
              </a:xfrm>
              <a:prstGeom prst="straightConnector1">
                <a:avLst/>
              </a:prstGeom>
              <a:noFill/>
              <a:ln w="25400" cap="flat" cmpd="sng" algn="ctr">
                <a:solidFill>
                  <a:sysClr val="windowText" lastClr="000000"/>
                </a:solidFill>
                <a:prstDash val="solid"/>
                <a:miter lim="800000"/>
                <a:headEnd type="triangle"/>
                <a:tailEnd type="none"/>
              </a:ln>
              <a:effectLst/>
            </p:spPr>
          </p:cxnSp>
          <p:sp>
            <p:nvSpPr>
              <p:cNvPr id="167" name="Elipsa 166"/>
              <p:cNvSpPr/>
              <p:nvPr/>
            </p:nvSpPr>
            <p:spPr>
              <a:xfrm>
                <a:off x="1698791" y="1328641"/>
                <a:ext cx="774817"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D, Di</a:t>
                </a:r>
                <a:endParaRPr lang="en-US" sz="1200" dirty="0">
                  <a:solidFill>
                    <a:schemeClr val="tx1"/>
                  </a:solidFill>
                </a:endParaRPr>
              </a:p>
            </p:txBody>
          </p:sp>
        </p:grpSp>
        <p:cxnSp>
          <p:nvCxnSpPr>
            <p:cNvPr id="102" name="Łącznik prosty ze strzałką 101"/>
            <p:cNvCxnSpPr>
              <a:stCxn id="150" idx="2"/>
              <a:endCxn id="116" idx="0"/>
            </p:cNvCxnSpPr>
            <p:nvPr/>
          </p:nvCxnSpPr>
          <p:spPr>
            <a:xfrm flipH="1">
              <a:off x="5562131" y="3113409"/>
              <a:ext cx="808437" cy="277782"/>
            </a:xfrm>
            <a:prstGeom prst="straightConnector1">
              <a:avLst/>
            </a:prstGeom>
            <a:noFill/>
            <a:ln w="25400" cap="flat" cmpd="sng" algn="ctr">
              <a:solidFill>
                <a:sysClr val="windowText" lastClr="000000"/>
              </a:solidFill>
              <a:prstDash val="solid"/>
              <a:miter lim="800000"/>
              <a:tailEnd type="triangle"/>
            </a:ln>
            <a:effectLst/>
          </p:spPr>
        </p:cxnSp>
        <p:cxnSp>
          <p:nvCxnSpPr>
            <p:cNvPr id="103" name="Łącznik prosty ze strzałką 102"/>
            <p:cNvCxnSpPr>
              <a:stCxn id="119" idx="1"/>
            </p:cNvCxnSpPr>
            <p:nvPr/>
          </p:nvCxnSpPr>
          <p:spPr>
            <a:xfrm flipH="1">
              <a:off x="4442564" y="6342889"/>
              <a:ext cx="432739" cy="10863"/>
            </a:xfrm>
            <a:prstGeom prst="straightConnector1">
              <a:avLst/>
            </a:prstGeom>
            <a:noFill/>
            <a:ln w="25400" cap="flat" cmpd="sng" algn="ctr">
              <a:solidFill>
                <a:sysClr val="windowText" lastClr="000000"/>
              </a:solidFill>
              <a:prstDash val="solid"/>
              <a:miter lim="800000"/>
              <a:tailEnd type="triangle"/>
            </a:ln>
            <a:effectLst/>
          </p:spPr>
        </p:cxnSp>
        <p:cxnSp>
          <p:nvCxnSpPr>
            <p:cNvPr id="104" name="Łącznik prosty ze strzałką 103"/>
            <p:cNvCxnSpPr/>
            <p:nvPr/>
          </p:nvCxnSpPr>
          <p:spPr>
            <a:xfrm>
              <a:off x="4460228" y="656984"/>
              <a:ext cx="11488" cy="5685904"/>
            </a:xfrm>
            <a:prstGeom prst="straightConnector1">
              <a:avLst/>
            </a:prstGeom>
            <a:noFill/>
            <a:ln w="25400" cap="flat" cmpd="sng" algn="ctr">
              <a:solidFill>
                <a:sysClr val="windowText" lastClr="000000"/>
              </a:solidFill>
              <a:prstDash val="solid"/>
              <a:miter lim="800000"/>
              <a:tailEnd type="none"/>
            </a:ln>
            <a:effectLst/>
          </p:spPr>
        </p:cxnSp>
        <p:cxnSp>
          <p:nvCxnSpPr>
            <p:cNvPr id="105" name="Łącznik prosty ze strzałką 104"/>
            <p:cNvCxnSpPr>
              <a:stCxn id="121" idx="2"/>
              <a:endCxn id="122" idx="0"/>
            </p:cNvCxnSpPr>
            <p:nvPr/>
          </p:nvCxnSpPr>
          <p:spPr>
            <a:xfrm>
              <a:off x="7490380" y="4397549"/>
              <a:ext cx="9331" cy="352990"/>
            </a:xfrm>
            <a:prstGeom prst="straightConnector1">
              <a:avLst/>
            </a:prstGeom>
            <a:noFill/>
            <a:ln w="25400" cap="flat" cmpd="sng" algn="ctr">
              <a:solidFill>
                <a:sysClr val="windowText" lastClr="000000"/>
              </a:solidFill>
              <a:prstDash val="solid"/>
              <a:miter lim="800000"/>
              <a:tailEnd type="triangle"/>
            </a:ln>
            <a:effectLst/>
          </p:spPr>
        </p:cxnSp>
        <p:cxnSp>
          <p:nvCxnSpPr>
            <p:cNvPr id="106" name="Łącznik prosty ze strzałką 105"/>
            <p:cNvCxnSpPr>
              <a:stCxn id="151" idx="2"/>
            </p:cNvCxnSpPr>
            <p:nvPr/>
          </p:nvCxnSpPr>
          <p:spPr>
            <a:xfrm>
              <a:off x="7488160" y="3103477"/>
              <a:ext cx="76676" cy="401600"/>
            </a:xfrm>
            <a:prstGeom prst="straightConnector1">
              <a:avLst/>
            </a:prstGeom>
            <a:noFill/>
            <a:ln w="25400" cap="flat" cmpd="sng" algn="ctr">
              <a:solidFill>
                <a:sysClr val="windowText" lastClr="000000"/>
              </a:solidFill>
              <a:prstDash val="solid"/>
              <a:miter lim="800000"/>
              <a:tailEnd type="triangle"/>
            </a:ln>
            <a:effectLst/>
          </p:spPr>
        </p:cxnSp>
        <p:cxnSp>
          <p:nvCxnSpPr>
            <p:cNvPr id="107" name="Łącznik prosty ze strzałką 106"/>
            <p:cNvCxnSpPr/>
            <p:nvPr/>
          </p:nvCxnSpPr>
          <p:spPr>
            <a:xfrm flipH="1">
              <a:off x="7500773" y="5744039"/>
              <a:ext cx="1031667" cy="4328"/>
            </a:xfrm>
            <a:prstGeom prst="straightConnector1">
              <a:avLst/>
            </a:prstGeom>
            <a:noFill/>
            <a:ln w="25400" cap="flat" cmpd="sng" algn="ctr">
              <a:solidFill>
                <a:sysClr val="windowText" lastClr="000000"/>
              </a:solidFill>
              <a:prstDash val="solid"/>
              <a:miter lim="800000"/>
              <a:tailEnd type="none"/>
            </a:ln>
            <a:effectLst/>
          </p:spPr>
        </p:cxnSp>
        <p:cxnSp>
          <p:nvCxnSpPr>
            <p:cNvPr id="108" name="Łącznik prosty ze strzałką 107"/>
            <p:cNvCxnSpPr/>
            <p:nvPr/>
          </p:nvCxnSpPr>
          <p:spPr>
            <a:xfrm>
              <a:off x="8532440" y="585138"/>
              <a:ext cx="0" cy="5187182"/>
            </a:xfrm>
            <a:prstGeom prst="straightConnector1">
              <a:avLst/>
            </a:prstGeom>
            <a:noFill/>
            <a:ln w="25400" cap="flat" cmpd="sng" algn="ctr">
              <a:solidFill>
                <a:sysClr val="windowText" lastClr="000000"/>
              </a:solidFill>
              <a:prstDash val="solid"/>
              <a:miter lim="800000"/>
              <a:tailEnd type="none"/>
            </a:ln>
            <a:effectLst/>
          </p:spPr>
        </p:cxnSp>
        <p:cxnSp>
          <p:nvCxnSpPr>
            <p:cNvPr id="109" name="Łącznik prosty ze strzałką 108"/>
            <p:cNvCxnSpPr/>
            <p:nvPr/>
          </p:nvCxnSpPr>
          <p:spPr>
            <a:xfrm flipH="1">
              <a:off x="7883375" y="585138"/>
              <a:ext cx="649065" cy="0"/>
            </a:xfrm>
            <a:prstGeom prst="straightConnector1">
              <a:avLst/>
            </a:prstGeom>
            <a:noFill/>
            <a:ln w="25400" cap="flat" cmpd="sng" algn="ctr">
              <a:solidFill>
                <a:sysClr val="windowText" lastClr="000000"/>
              </a:solidFill>
              <a:prstDash val="solid"/>
              <a:miter lim="800000"/>
              <a:headEnd type="none"/>
              <a:tailEnd type="triangle" w="lg" len="med"/>
            </a:ln>
            <a:effectLst/>
          </p:spPr>
        </p:cxnSp>
        <p:cxnSp>
          <p:nvCxnSpPr>
            <p:cNvPr id="110" name="Łącznik prosty ze strzałką 109"/>
            <p:cNvCxnSpPr/>
            <p:nvPr/>
          </p:nvCxnSpPr>
          <p:spPr>
            <a:xfrm>
              <a:off x="7500772" y="5438452"/>
              <a:ext cx="2662" cy="309915"/>
            </a:xfrm>
            <a:prstGeom prst="straightConnector1">
              <a:avLst/>
            </a:prstGeom>
            <a:noFill/>
            <a:ln w="25400" cap="flat" cmpd="sng" algn="ctr">
              <a:solidFill>
                <a:sysClr val="windowText" lastClr="000000"/>
              </a:solidFill>
              <a:prstDash val="solid"/>
              <a:miter lim="800000"/>
              <a:tailEnd type="triangle"/>
            </a:ln>
            <a:effectLst/>
          </p:spPr>
        </p:cxnSp>
        <p:grpSp>
          <p:nvGrpSpPr>
            <p:cNvPr id="111" name="Grupa 110"/>
            <p:cNvGrpSpPr/>
            <p:nvPr/>
          </p:nvGrpSpPr>
          <p:grpSpPr>
            <a:xfrm>
              <a:off x="5803936" y="2281262"/>
              <a:ext cx="2238215" cy="648905"/>
              <a:chOff x="7232284" y="5146330"/>
              <a:chExt cx="4800725" cy="912566"/>
            </a:xfrm>
          </p:grpSpPr>
          <p:sp>
            <p:nvSpPr>
              <p:cNvPr id="152" name="Prostokąt 151"/>
              <p:cNvSpPr/>
              <p:nvPr/>
            </p:nvSpPr>
            <p:spPr>
              <a:xfrm>
                <a:off x="7232284" y="5146330"/>
                <a:ext cx="4800725" cy="912566"/>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0" u="none" strike="noStrike" kern="0" cap="none" spc="0" normalizeH="0" baseline="0" noProof="0" dirty="0">
                    <a:ln>
                      <a:noFill/>
                    </a:ln>
                    <a:solidFill>
                      <a:prstClr val="black"/>
                    </a:solidFill>
                    <a:effectLst/>
                    <a:uLnTx/>
                    <a:uFillTx/>
                    <a:latin typeface="Calibri"/>
                    <a:ea typeface="+mn-ea"/>
                    <a:cs typeface="+mn-cs"/>
                  </a:rPr>
                  <a:t> is satisfactory for rule selection from</a:t>
                </a:r>
                <a:r>
                  <a:rPr kumimoji="0" lang="en-US" sz="1400" b="0" i="1" u="none" strike="noStrike" kern="0" cap="none" spc="0" normalizeH="0" baseline="0" noProof="0" dirty="0">
                    <a:ln>
                      <a:noFill/>
                    </a:ln>
                    <a:solidFill>
                      <a:prstClr val="black"/>
                    </a:solidFill>
                    <a:effectLst/>
                    <a:uLnTx/>
                    <a:uFillTx/>
                    <a:latin typeface="Calibri"/>
                    <a:ea typeface="+mn-ea"/>
                    <a:cs typeface="+mn-cs"/>
                  </a:rPr>
                  <a:t> Rules</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160" name="Łącznik prosty 159"/>
              <p:cNvCxnSpPr/>
              <p:nvPr/>
            </p:nvCxnSpPr>
            <p:spPr>
              <a:xfrm>
                <a:off x="8924699" y="6021411"/>
                <a:ext cx="2721232" cy="0"/>
              </a:xfrm>
              <a:prstGeom prst="line">
                <a:avLst/>
              </a:prstGeom>
              <a:noFill/>
              <a:ln w="25400" cap="flat" cmpd="sng" algn="ctr">
                <a:solidFill>
                  <a:sysClr val="windowText" lastClr="000000"/>
                </a:solidFill>
                <a:prstDash val="solid"/>
                <a:miter lim="800000"/>
              </a:ln>
              <a:effectLst/>
            </p:spPr>
          </p:cxnSp>
        </p:grpSp>
        <p:grpSp>
          <p:nvGrpSpPr>
            <p:cNvPr id="112" name="Grupa 111"/>
            <p:cNvGrpSpPr/>
            <p:nvPr/>
          </p:nvGrpSpPr>
          <p:grpSpPr>
            <a:xfrm>
              <a:off x="5806967" y="2903511"/>
              <a:ext cx="2235186" cy="209898"/>
              <a:chOff x="8314034" y="-593454"/>
              <a:chExt cx="3151123" cy="335721"/>
            </a:xfrm>
          </p:grpSpPr>
          <p:sp>
            <p:nvSpPr>
              <p:cNvPr id="150" name="Prostokąt 149"/>
              <p:cNvSpPr/>
              <p:nvPr/>
            </p:nvSpPr>
            <p:spPr>
              <a:xfrm>
                <a:off x="8314034" y="-593454"/>
                <a:ext cx="1589106" cy="335721"/>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600" b="0" i="0" u="none" strike="noStrike" kern="0" cap="none" spc="0" normalizeH="0" baseline="0" noProof="0">
                    <a:ln>
                      <a:noFill/>
                    </a:ln>
                    <a:solidFill>
                      <a:prstClr val="black"/>
                    </a:solidFill>
                    <a:effectLst/>
                    <a:uLnTx/>
                    <a:uFillTx/>
                    <a:latin typeface="Calibri"/>
                    <a:ea typeface="+mn-ea"/>
                    <a:cs typeface="+mn-cs"/>
                  </a:rPr>
                  <a:t>Y</a:t>
                </a: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sp>
            <p:nvSpPr>
              <p:cNvPr id="151" name="Prostokąt 150"/>
              <p:cNvSpPr/>
              <p:nvPr/>
            </p:nvSpPr>
            <p:spPr>
              <a:xfrm>
                <a:off x="9903140" y="-588549"/>
                <a:ext cx="1562017" cy="314929"/>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600" b="0" i="0" u="none" strike="noStrike" kern="0" cap="none" spc="0" normalizeH="0" baseline="0" noProof="0">
                    <a:ln>
                      <a:noFill/>
                    </a:ln>
                    <a:solidFill>
                      <a:prstClr val="black"/>
                    </a:solidFill>
                    <a:effectLst/>
                    <a:uLnTx/>
                    <a:uFillTx/>
                    <a:latin typeface="Calibri"/>
                    <a:ea typeface="+mn-ea"/>
                    <a:cs typeface="+mn-cs"/>
                  </a:rPr>
                  <a:t>N</a:t>
                </a: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13" name="Łącznik prosty ze strzałką 112"/>
            <p:cNvCxnSpPr/>
            <p:nvPr/>
          </p:nvCxnSpPr>
          <p:spPr>
            <a:xfrm>
              <a:off x="5538274" y="3919304"/>
              <a:ext cx="5395" cy="255630"/>
            </a:xfrm>
            <a:prstGeom prst="straightConnector1">
              <a:avLst/>
            </a:prstGeom>
            <a:noFill/>
            <a:ln w="25400" cap="flat" cmpd="sng" algn="ctr">
              <a:solidFill>
                <a:sysClr val="windowText" lastClr="000000"/>
              </a:solidFill>
              <a:prstDash val="solid"/>
              <a:miter lim="800000"/>
              <a:tailEnd type="triangle"/>
            </a:ln>
            <a:effectLst/>
          </p:spPr>
        </p:cxnSp>
        <p:cxnSp>
          <p:nvCxnSpPr>
            <p:cNvPr id="114" name="Łącznik prosty ze strzałką 113"/>
            <p:cNvCxnSpPr>
              <a:stCxn id="117" idx="2"/>
              <a:endCxn id="147" idx="0"/>
            </p:cNvCxnSpPr>
            <p:nvPr/>
          </p:nvCxnSpPr>
          <p:spPr>
            <a:xfrm>
              <a:off x="5538274" y="4672281"/>
              <a:ext cx="7939" cy="158479"/>
            </a:xfrm>
            <a:prstGeom prst="straightConnector1">
              <a:avLst/>
            </a:prstGeom>
            <a:noFill/>
            <a:ln w="25400" cap="flat" cmpd="sng" algn="ctr">
              <a:solidFill>
                <a:sysClr val="windowText" lastClr="000000"/>
              </a:solidFill>
              <a:prstDash val="solid"/>
              <a:miter lim="800000"/>
              <a:tailEnd type="triangle"/>
            </a:ln>
            <a:effectLst/>
          </p:spPr>
        </p:cxnSp>
        <p:cxnSp>
          <p:nvCxnSpPr>
            <p:cNvPr id="115" name="Łącznik prosty ze strzałką 114"/>
            <p:cNvCxnSpPr/>
            <p:nvPr/>
          </p:nvCxnSpPr>
          <p:spPr>
            <a:xfrm flipH="1">
              <a:off x="4442564" y="5852950"/>
              <a:ext cx="226063" cy="0"/>
            </a:xfrm>
            <a:prstGeom prst="straightConnector1">
              <a:avLst/>
            </a:prstGeom>
            <a:noFill/>
            <a:ln w="25400" cap="flat" cmpd="sng" algn="ctr">
              <a:solidFill>
                <a:sysClr val="windowText" lastClr="000000"/>
              </a:solidFill>
              <a:prstDash val="solid"/>
              <a:miter lim="800000"/>
              <a:tailEnd type="triangle"/>
            </a:ln>
            <a:effectLst/>
          </p:spPr>
        </p:cxnSp>
        <p:sp>
          <p:nvSpPr>
            <p:cNvPr id="116" name="Prostokąt 115"/>
            <p:cNvSpPr/>
            <p:nvPr/>
          </p:nvSpPr>
          <p:spPr>
            <a:xfrm>
              <a:off x="4788023" y="3391191"/>
              <a:ext cx="1548216" cy="523892"/>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select</a:t>
              </a:r>
              <a:r>
                <a:rPr kumimoji="0" lang="en-US" sz="1400" b="0" i="1" u="none" strike="noStrike" kern="0" cap="none" spc="0" normalizeH="0" baseline="0" noProof="0" dirty="0">
                  <a:ln>
                    <a:noFill/>
                  </a:ln>
                  <a:solidFill>
                    <a:prstClr val="black"/>
                  </a:solidFill>
                  <a:effectLst/>
                  <a:uLnTx/>
                  <a:uFillTx/>
                  <a:latin typeface="Calibri"/>
                  <a:ea typeface="+mn-ea"/>
                  <a:cs typeface="+mn-cs"/>
                </a:rPr>
                <a:t> r </a:t>
              </a:r>
              <a:r>
                <a:rPr kumimoji="0" lang="en-US" sz="1400" b="0" i="0" u="none" strike="noStrike" kern="0" cap="none" spc="0" normalizeH="0" baseline="0" noProof="0" dirty="0">
                  <a:ln>
                    <a:noFill/>
                  </a:ln>
                  <a:solidFill>
                    <a:prstClr val="black"/>
                  </a:solidFill>
                  <a:effectLst/>
                  <a:uLnTx/>
                  <a:uFillTx/>
                  <a:latin typeface="Calibri"/>
                  <a:ea typeface="+mn-ea"/>
                  <a:cs typeface="+mn-cs"/>
                </a:rPr>
                <a:t>from</a:t>
              </a:r>
              <a:r>
                <a:rPr kumimoji="0" lang="en-US" sz="1400" b="0" i="1" u="none" strike="noStrike" kern="0" cap="none" spc="0" normalizeH="0" baseline="0" noProof="0" dirty="0">
                  <a:ln>
                    <a:noFill/>
                  </a:ln>
                  <a:solidFill>
                    <a:prstClr val="black"/>
                  </a:solidFill>
                  <a:effectLst/>
                  <a:uLnTx/>
                  <a:uFillTx/>
                  <a:latin typeface="Calibri"/>
                  <a:ea typeface="+mn-ea"/>
                  <a:cs typeface="+mn-cs"/>
                </a:rPr>
                <a:t> Rules </a:t>
              </a:r>
              <a:r>
                <a:rPr kumimoji="0" lang="en-US" sz="1400" b="0" i="0" u="none" strike="noStrike" kern="0" cap="none" spc="0" normalizeH="0" baseline="0" noProof="0" dirty="0">
                  <a:ln>
                    <a:noFill/>
                  </a:ln>
                  <a:solidFill>
                    <a:prstClr val="black"/>
                  </a:solidFill>
                  <a:effectLst/>
                  <a:uLnTx/>
                  <a:uFillTx/>
                  <a:latin typeface="Calibri"/>
                  <a:ea typeface="+mn-ea"/>
                  <a:cs typeface="+mn-cs"/>
                </a:rPr>
                <a:t>on the basis of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sp>
          <p:nvSpPr>
            <p:cNvPr id="117" name="Prostokąt 116"/>
            <p:cNvSpPr/>
            <p:nvPr/>
          </p:nvSpPr>
          <p:spPr>
            <a:xfrm>
              <a:off x="4640693" y="4189939"/>
              <a:ext cx="1795161" cy="482343"/>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perform </a:t>
              </a:r>
              <a:r>
                <a:rPr kumimoji="0" lang="en-US" sz="1400" b="0" i="0" u="none" strike="noStrike" kern="0" cap="none" spc="0" normalizeH="0" baseline="0" dirty="0">
                  <a:ln>
                    <a:noFill/>
                  </a:ln>
                  <a:solidFill>
                    <a:prstClr val="black"/>
                  </a:solidFill>
                  <a:effectLst/>
                  <a:uLnTx/>
                  <a:uFillTx/>
                  <a:latin typeface="Calibri"/>
                  <a:ea typeface="+mn-ea"/>
                  <a:cs typeface="+mn-cs"/>
                </a:rPr>
                <a:t>realization </a:t>
              </a:r>
              <a:r>
                <a:rPr kumimoji="0" lang="en-US" sz="1400" b="0" i="0" u="none" strike="noStrike" kern="0" cap="none" spc="0" normalizeH="0" baseline="0" noProof="0" dirty="0">
                  <a:ln>
                    <a:noFill/>
                  </a:ln>
                  <a:solidFill>
                    <a:prstClr val="black"/>
                  </a:solidFill>
                  <a:effectLst/>
                  <a:uLnTx/>
                  <a:uFillTx/>
                  <a:latin typeface="Calibri"/>
                  <a:ea typeface="+mn-ea"/>
                  <a:cs typeface="+mn-cs"/>
                </a:rPr>
                <a:t>of </a:t>
              </a:r>
              <a:r>
                <a:rPr kumimoji="0" lang="en-US" sz="1400" b="0" i="1" u="none" strike="noStrike" kern="0" cap="none" spc="0" normalizeH="0" baseline="0" noProof="0" dirty="0">
                  <a:ln>
                    <a:noFill/>
                  </a:ln>
                  <a:solidFill>
                    <a:prstClr val="black"/>
                  </a:solidFill>
                  <a:effectLst/>
                  <a:uLnTx/>
                  <a:uFillTx/>
                  <a:latin typeface="Calibri"/>
                  <a:ea typeface="+mn-ea"/>
                  <a:cs typeface="+mn-cs"/>
                </a:rPr>
                <a:t>r </a:t>
              </a:r>
              <a:r>
                <a:rPr kumimoji="0" lang="en-US" sz="1400" b="0" i="0" u="none" strike="noStrike" kern="0" cap="none" spc="0" normalizeH="0" baseline="0" noProof="0" dirty="0">
                  <a:ln>
                    <a:noFill/>
                  </a:ln>
                  <a:solidFill>
                    <a:prstClr val="black"/>
                  </a:solidFill>
                  <a:effectLst/>
                  <a:uLnTx/>
                  <a:uFillTx/>
                  <a:latin typeface="Calibri"/>
                  <a:ea typeface="+mn-ea"/>
                  <a:cs typeface="+mn-cs"/>
                </a:rPr>
                <a:t>and update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grpSp>
          <p:nvGrpSpPr>
            <p:cNvPr id="118" name="Grupa 117"/>
            <p:cNvGrpSpPr/>
            <p:nvPr/>
          </p:nvGrpSpPr>
          <p:grpSpPr>
            <a:xfrm>
              <a:off x="4668627" y="4830761"/>
              <a:ext cx="1749414" cy="1107396"/>
              <a:chOff x="-712616" y="-2375063"/>
              <a:chExt cx="3951920" cy="1565372"/>
            </a:xfrm>
          </p:grpSpPr>
          <p:sp>
            <p:nvSpPr>
              <p:cNvPr id="147" name="Prostokąt 146"/>
              <p:cNvSpPr/>
              <p:nvPr/>
            </p:nvSpPr>
            <p:spPr>
              <a:xfrm>
                <a:off x="-699608" y="-2375063"/>
                <a:ext cx="3938910" cy="1332532"/>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real results of </a:t>
                </a:r>
                <a:r>
                  <a:rPr kumimoji="0" lang="en-US" sz="1400" b="0" i="0" u="none" strike="noStrike" kern="0" cap="none" spc="0" normalizeH="0" baseline="0" dirty="0">
                    <a:ln>
                      <a:noFill/>
                    </a:ln>
                    <a:solidFill>
                      <a:prstClr val="black"/>
                    </a:solidFill>
                    <a:effectLst/>
                    <a:uLnTx/>
                    <a:uFillTx/>
                    <a:latin typeface="Calibri"/>
                    <a:ea typeface="+mn-ea"/>
                    <a:cs typeface="+mn-cs"/>
                  </a:rPr>
                  <a:t>realization </a:t>
                </a:r>
                <a:r>
                  <a:rPr kumimoji="0" lang="en-US" sz="1400" b="0" i="0" u="none" strike="noStrike" kern="0" cap="none" spc="0" normalizeH="0" baseline="0" noProof="0" dirty="0">
                    <a:ln>
                      <a:noFill/>
                    </a:ln>
                    <a:solidFill>
                      <a:prstClr val="black"/>
                    </a:solidFill>
                    <a:effectLst/>
                    <a:uLnTx/>
                    <a:uFillTx/>
                    <a:latin typeface="Calibri"/>
                    <a:ea typeface="+mn-ea"/>
                    <a:cs typeface="+mn-cs"/>
                  </a:rPr>
                  <a:t>of</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err="1">
                    <a:ln>
                      <a:noFill/>
                    </a:ln>
                    <a:solidFill>
                      <a:prstClr val="black"/>
                    </a:solidFill>
                    <a:effectLst/>
                    <a:uLnTx/>
                    <a:uFillTx/>
                    <a:latin typeface="Calibri"/>
                    <a:ea typeface="+mn-ea"/>
                    <a:cs typeface="+mn-cs"/>
                  </a:rPr>
                  <a:t>r </a:t>
                </a:r>
                <a:r>
                  <a:rPr kumimoji="0" lang="en-US" sz="1400" b="0" i="0" u="none" strike="noStrike" kern="0" cap="none" spc="0" normalizeH="0" baseline="0" noProof="0" dirty="0" err="1">
                    <a:ln>
                      <a:noFill/>
                    </a:ln>
                    <a:solidFill>
                      <a:prstClr val="black"/>
                    </a:solidFill>
                    <a:effectLst/>
                    <a:uLnTx/>
                    <a:uFillTx/>
                    <a:latin typeface="Calibri"/>
                    <a:ea typeface="+mn-ea"/>
                    <a:cs typeface="+mn-cs"/>
                  </a:rPr>
                  <a:t>are</a:t>
                </a:r>
                <a:r>
                  <a:rPr kumimoji="0" lang="en-US" sz="1400" b="0" i="0"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a:ln>
                      <a:noFill/>
                    </a:ln>
                    <a:solidFill>
                      <a:prstClr val="black"/>
                    </a:solidFill>
                    <a:effectLst/>
                    <a:uLnTx/>
                    <a:uFillTx/>
                    <a:latin typeface="Calibri"/>
                    <a:ea typeface="+mn-ea"/>
                    <a:cs typeface="+mn-cs"/>
                  </a:rPr>
                  <a:t>close enough </a:t>
                </a:r>
                <a:endParaRPr kumimoji="0" lang="pl-PL" sz="1400" b="0" i="1"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to the predicted ones</a:t>
                </a:r>
              </a:p>
            </p:txBody>
          </p:sp>
          <p:sp>
            <p:nvSpPr>
              <p:cNvPr id="148" name="Prostokąt 147"/>
              <p:cNvSpPr/>
              <p:nvPr/>
            </p:nvSpPr>
            <p:spPr>
              <a:xfrm>
                <a:off x="-712616" y="-1046715"/>
                <a:ext cx="1964526" cy="233156"/>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Y</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149" name="Prostokąt 148"/>
              <p:cNvSpPr/>
              <p:nvPr/>
            </p:nvSpPr>
            <p:spPr>
              <a:xfrm>
                <a:off x="1258478" y="-1043619"/>
                <a:ext cx="1980826" cy="233928"/>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N</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119" name="Prostokąt 118"/>
            <p:cNvSpPr/>
            <p:nvPr/>
          </p:nvSpPr>
          <p:spPr>
            <a:xfrm>
              <a:off x="4875304" y="6144603"/>
              <a:ext cx="3286738" cy="396571"/>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dirty="0">
                  <a:ln>
                    <a:noFill/>
                  </a:ln>
                  <a:solidFill>
                    <a:prstClr val="black"/>
                  </a:solidFill>
                  <a:effectLst/>
                  <a:uLnTx/>
                  <a:uFillTx/>
                  <a:latin typeface="Calibri"/>
                </a:rPr>
                <a:t>perform adaptation of </a:t>
              </a:r>
              <a:r>
                <a:rPr kumimoji="0" lang="en-US" sz="1400" b="0" i="1" u="none" strike="noStrike" kern="0" cap="none" spc="0" normalizeH="0" baseline="0" dirty="0">
                  <a:ln>
                    <a:noFill/>
                  </a:ln>
                  <a:solidFill>
                    <a:prstClr val="black"/>
                  </a:solidFill>
                  <a:effectLst/>
                  <a:uLnTx/>
                  <a:uFillTx/>
                  <a:latin typeface="Calibri"/>
                </a:rPr>
                <a:t>Rules</a:t>
              </a:r>
              <a:r>
                <a:rPr kumimoji="0" lang="pl-PL" sz="1400" b="0" i="1" u="none" strike="noStrike" kern="0" cap="none" spc="0" normalizeH="0" baseline="0" dirty="0">
                  <a:ln>
                    <a:noFill/>
                  </a:ln>
                  <a:solidFill>
                    <a:prstClr val="black"/>
                  </a:solidFill>
                  <a:effectLst/>
                  <a:uLnTx/>
                  <a:uFillTx/>
                  <a:latin typeface="Calibri"/>
                </a:rPr>
                <a:t>, </a:t>
              </a:r>
              <a:r>
                <a:rPr lang="pl-PL" sz="1400" kern="0" dirty="0" err="1">
                  <a:solidFill>
                    <a:prstClr val="black"/>
                  </a:solidFill>
                  <a:latin typeface="Calibri"/>
                </a:rPr>
                <a:t>if</a:t>
              </a:r>
              <a:r>
                <a:rPr lang="pl-PL" sz="1400" kern="0" dirty="0">
                  <a:solidFill>
                    <a:prstClr val="black"/>
                  </a:solidFill>
                  <a:latin typeface="Calibri"/>
                </a:rPr>
                <a:t> </a:t>
              </a:r>
              <a:r>
                <a:rPr lang="pl-PL" sz="1400" kern="0" dirty="0" err="1">
                  <a:solidFill>
                    <a:prstClr val="black"/>
                  </a:solidFill>
                  <a:latin typeface="Calibri"/>
                </a:rPr>
                <a:t>necessary</a:t>
              </a:r>
              <a:r>
                <a:rPr lang="pl-PL" sz="1400" kern="0" dirty="0">
                  <a:solidFill>
                    <a:prstClr val="black"/>
                  </a:solidFill>
                  <a:latin typeface="Calibri"/>
                </a:rPr>
                <a:t> </a:t>
              </a:r>
              <a:endParaRPr kumimoji="0" lang="en-US" sz="1400" b="0" i="1" u="none" strike="noStrike" kern="0" cap="none" spc="0" normalizeH="0" baseline="0" dirty="0">
                <a:ln>
                  <a:noFill/>
                </a:ln>
                <a:solidFill>
                  <a:prstClr val="black"/>
                </a:solidFill>
                <a:effectLst/>
                <a:uLnTx/>
                <a:uFillTx/>
                <a:latin typeface="Calibri"/>
              </a:endParaRPr>
            </a:p>
          </p:txBody>
        </p:sp>
        <p:cxnSp>
          <p:nvCxnSpPr>
            <p:cNvPr id="120" name="Łącznik prosty ze strzałką 119"/>
            <p:cNvCxnSpPr/>
            <p:nvPr/>
          </p:nvCxnSpPr>
          <p:spPr>
            <a:xfrm>
              <a:off x="5979610" y="5938157"/>
              <a:ext cx="0" cy="227457"/>
            </a:xfrm>
            <a:prstGeom prst="straightConnector1">
              <a:avLst/>
            </a:prstGeom>
            <a:noFill/>
            <a:ln w="25400" cap="flat" cmpd="sng" algn="ctr">
              <a:solidFill>
                <a:sysClr val="windowText" lastClr="000000"/>
              </a:solidFill>
              <a:prstDash val="solid"/>
              <a:miter lim="800000"/>
              <a:tailEnd type="triangle"/>
            </a:ln>
            <a:effectLst/>
          </p:spPr>
        </p:cxnSp>
        <p:sp>
          <p:nvSpPr>
            <p:cNvPr id="121" name="Prostokąt 120"/>
            <p:cNvSpPr/>
            <p:nvPr/>
          </p:nvSpPr>
          <p:spPr>
            <a:xfrm>
              <a:off x="6818718" y="3501192"/>
              <a:ext cx="1343324" cy="896357"/>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decide how to update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0" u="none" strike="noStrike" kern="0" cap="none" spc="0" normalizeH="0" baseline="0" noProof="0" dirty="0">
                  <a:ln>
                    <a:noFill/>
                  </a:ln>
                  <a:solidFill>
                    <a:prstClr val="black"/>
                  </a:solidFill>
                  <a:effectLst/>
                  <a:uLnTx/>
                  <a:uFillTx/>
                  <a:latin typeface="Calibri"/>
                  <a:ea typeface="+mn-ea"/>
                  <a:cs typeface="+mn-cs"/>
                </a:rPr>
                <a:t> by relevant procedure</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sp>
          <p:nvSpPr>
            <p:cNvPr id="122" name="Prostokąt 121"/>
            <p:cNvSpPr/>
            <p:nvPr/>
          </p:nvSpPr>
          <p:spPr>
            <a:xfrm>
              <a:off x="6867799" y="4750539"/>
              <a:ext cx="1263824" cy="682415"/>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update</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0" u="none" strike="noStrike" kern="0" cap="none" spc="0" normalizeH="0" baseline="0" noProof="0" dirty="0">
                  <a:ln>
                    <a:noFill/>
                  </a:ln>
                  <a:solidFill>
                    <a:prstClr val="black"/>
                  </a:solidFill>
                  <a:effectLst/>
                  <a:uLnTx/>
                  <a:uFillTx/>
                  <a:latin typeface="Calibri"/>
                  <a:ea typeface="+mn-ea"/>
                  <a:cs typeface="+mn-cs"/>
                </a:rPr>
                <a:t>by the selected procedure</a:t>
              </a:r>
            </a:p>
          </p:txBody>
        </p:sp>
        <p:sp>
          <p:nvSpPr>
            <p:cNvPr id="123" name="Elipsa 122"/>
            <p:cNvSpPr/>
            <p:nvPr/>
          </p:nvSpPr>
          <p:spPr>
            <a:xfrm>
              <a:off x="7607735" y="5935419"/>
              <a:ext cx="836568" cy="342077"/>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A, At</a:t>
              </a:r>
              <a:endParaRPr lang="en-US" sz="1200" dirty="0">
                <a:solidFill>
                  <a:schemeClr val="tx1"/>
                </a:solidFill>
              </a:endParaRPr>
            </a:p>
          </p:txBody>
        </p:sp>
        <p:sp>
          <p:nvSpPr>
            <p:cNvPr id="124" name="Elipsa 123"/>
            <p:cNvSpPr/>
            <p:nvPr/>
          </p:nvSpPr>
          <p:spPr>
            <a:xfrm>
              <a:off x="5260730" y="2240566"/>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C</a:t>
              </a:r>
              <a:endParaRPr lang="en-US" sz="1200">
                <a:solidFill>
                  <a:schemeClr val="tx1"/>
                </a:solidFill>
              </a:endParaRPr>
            </a:p>
          </p:txBody>
        </p:sp>
        <p:sp>
          <p:nvSpPr>
            <p:cNvPr id="125" name="Elipsa 124"/>
            <p:cNvSpPr/>
            <p:nvPr/>
          </p:nvSpPr>
          <p:spPr>
            <a:xfrm>
              <a:off x="4555929" y="3079785"/>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R</a:t>
              </a:r>
              <a:endParaRPr lang="en-US" sz="1200">
                <a:solidFill>
                  <a:schemeClr val="tx1"/>
                </a:solidFill>
              </a:endParaRPr>
            </a:p>
          </p:txBody>
        </p:sp>
        <p:sp>
          <p:nvSpPr>
            <p:cNvPr id="126" name="Elipsa 125"/>
            <p:cNvSpPr/>
            <p:nvPr/>
          </p:nvSpPr>
          <p:spPr>
            <a:xfrm>
              <a:off x="6155169" y="4855023"/>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U</a:t>
              </a:r>
              <a:endParaRPr lang="en-US" sz="1200">
                <a:solidFill>
                  <a:schemeClr val="tx1"/>
                </a:solidFill>
              </a:endParaRPr>
            </a:p>
          </p:txBody>
        </p:sp>
        <p:sp>
          <p:nvSpPr>
            <p:cNvPr id="127" name="Elipsa 126"/>
            <p:cNvSpPr/>
            <p:nvPr/>
          </p:nvSpPr>
          <p:spPr>
            <a:xfrm>
              <a:off x="6413439" y="3243329"/>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O</a:t>
              </a:r>
              <a:endParaRPr lang="en-US" sz="1200">
                <a:solidFill>
                  <a:schemeClr val="tx1"/>
                </a:solidFill>
              </a:endParaRPr>
            </a:p>
          </p:txBody>
        </p:sp>
        <p:sp>
          <p:nvSpPr>
            <p:cNvPr id="128" name="Elipsa 127"/>
            <p:cNvSpPr/>
            <p:nvPr/>
          </p:nvSpPr>
          <p:spPr>
            <a:xfrm>
              <a:off x="6252642" y="4372680"/>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I</a:t>
              </a:r>
              <a:endParaRPr lang="en-US" sz="1200" dirty="0">
                <a:solidFill>
                  <a:schemeClr val="tx1"/>
                </a:solidFill>
              </a:endParaRPr>
            </a:p>
          </p:txBody>
        </p:sp>
        <p:sp>
          <p:nvSpPr>
            <p:cNvPr id="129" name="Elipsa 128"/>
            <p:cNvSpPr/>
            <p:nvPr/>
          </p:nvSpPr>
          <p:spPr>
            <a:xfrm>
              <a:off x="6513053" y="5359617"/>
              <a:ext cx="663549" cy="34767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Ag</a:t>
              </a:r>
              <a:endParaRPr lang="en-US" sz="1200" dirty="0">
                <a:solidFill>
                  <a:schemeClr val="tx1"/>
                </a:solidFill>
              </a:endParaRPr>
            </a:p>
          </p:txBody>
        </p:sp>
        <p:grpSp>
          <p:nvGrpSpPr>
            <p:cNvPr id="130" name="Grupa 129"/>
            <p:cNvGrpSpPr/>
            <p:nvPr/>
          </p:nvGrpSpPr>
          <p:grpSpPr>
            <a:xfrm>
              <a:off x="6041678" y="1513126"/>
              <a:ext cx="2311065" cy="638016"/>
              <a:chOff x="6181887" y="833434"/>
              <a:chExt cx="2311065" cy="638016"/>
            </a:xfrm>
          </p:grpSpPr>
          <p:grpSp>
            <p:nvGrpSpPr>
              <p:cNvPr id="140" name="Grupa 139"/>
              <p:cNvGrpSpPr/>
              <p:nvPr/>
            </p:nvGrpSpPr>
            <p:grpSpPr>
              <a:xfrm>
                <a:off x="6181887" y="833434"/>
                <a:ext cx="1519702" cy="606322"/>
                <a:chOff x="640613" y="-2554846"/>
                <a:chExt cx="3155268" cy="1240165"/>
              </a:xfrm>
            </p:grpSpPr>
            <p:sp>
              <p:nvSpPr>
                <p:cNvPr id="143" name="Prostokąt 142"/>
                <p:cNvSpPr/>
                <p:nvPr/>
              </p:nvSpPr>
              <p:spPr>
                <a:xfrm>
                  <a:off x="640613" y="-2554846"/>
                  <a:ext cx="3155268" cy="814511"/>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n</a:t>
                  </a:r>
                  <a:r>
                    <a:rPr kumimoji="0" lang="en-US" sz="1400" b="0" i="0" u="none" strike="noStrike" kern="0" cap="none" spc="0" normalizeH="0" baseline="0" noProof="0" dirty="0" err="1">
                      <a:ln>
                        <a:noFill/>
                      </a:ln>
                      <a:solidFill>
                        <a:prstClr val="black"/>
                      </a:solidFill>
                      <a:effectLst/>
                      <a:uLnTx/>
                      <a:uFillTx/>
                      <a:latin typeface="Calibri"/>
                    </a:rPr>
                    <a:t>eeds</a:t>
                  </a:r>
                  <a:r>
                    <a:rPr kumimoji="0" lang="en-US" sz="1400" b="0" i="0" u="none" strike="noStrike" kern="0" cap="none" spc="0" normalizeH="0" baseline="0" noProof="0" dirty="0">
                      <a:ln>
                        <a:noFill/>
                      </a:ln>
                      <a:solidFill>
                        <a:prstClr val="black"/>
                      </a:solidFill>
                      <a:effectLst/>
                      <a:uLnTx/>
                      <a:uFillTx/>
                      <a:latin typeface="Calibri"/>
                    </a:rPr>
                    <a:t> satisfied </a:t>
                  </a:r>
                </a:p>
              </p:txBody>
            </p:sp>
            <p:sp>
              <p:nvSpPr>
                <p:cNvPr id="144" name="Prostokąt 143"/>
                <p:cNvSpPr/>
                <p:nvPr/>
              </p:nvSpPr>
              <p:spPr>
                <a:xfrm>
                  <a:off x="640615" y="-1741028"/>
                  <a:ext cx="1632881" cy="426347"/>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N</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146" name="Prostokąt 145"/>
                <p:cNvSpPr/>
                <p:nvPr/>
              </p:nvSpPr>
              <p:spPr>
                <a:xfrm>
                  <a:off x="2260278" y="-1740631"/>
                  <a:ext cx="1535603" cy="419270"/>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Y</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141" name="Prostokąt 140"/>
              <p:cNvSpPr/>
              <p:nvPr/>
            </p:nvSpPr>
            <p:spPr>
              <a:xfrm>
                <a:off x="7870603" y="1186007"/>
                <a:ext cx="622349" cy="285443"/>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STOP</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142" name="Łącznik prosty ze strzałką 141"/>
              <p:cNvCxnSpPr>
                <a:endCxn id="141" idx="1"/>
              </p:cNvCxnSpPr>
              <p:nvPr/>
            </p:nvCxnSpPr>
            <p:spPr>
              <a:xfrm flipV="1">
                <a:off x="7701589" y="1328729"/>
                <a:ext cx="169014" cy="5333"/>
              </a:xfrm>
              <a:prstGeom prst="straightConnector1">
                <a:avLst/>
              </a:prstGeom>
              <a:noFill/>
              <a:ln w="25400" cap="flat" cmpd="sng" algn="ctr">
                <a:solidFill>
                  <a:sysClr val="windowText" lastClr="000000"/>
                </a:solidFill>
                <a:prstDash val="solid"/>
                <a:miter lim="800000"/>
                <a:tailEnd type="triangle"/>
              </a:ln>
              <a:effectLst/>
            </p:spPr>
          </p:cxnSp>
        </p:grpSp>
        <p:sp>
          <p:nvSpPr>
            <p:cNvPr id="131" name="Elipsa 130"/>
            <p:cNvSpPr/>
            <p:nvPr/>
          </p:nvSpPr>
          <p:spPr>
            <a:xfrm>
              <a:off x="7340047" y="1417649"/>
              <a:ext cx="721956"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N</a:t>
              </a:r>
              <a:endParaRPr lang="en-US" sz="1200" dirty="0">
                <a:solidFill>
                  <a:schemeClr val="tx1"/>
                </a:solidFill>
              </a:endParaRPr>
            </a:p>
          </p:txBody>
        </p:sp>
        <p:sp>
          <p:nvSpPr>
            <p:cNvPr id="132" name="Prostokąt 131"/>
            <p:cNvSpPr/>
            <p:nvPr/>
          </p:nvSpPr>
          <p:spPr>
            <a:xfrm>
              <a:off x="5009008" y="446841"/>
              <a:ext cx="2855521" cy="310422"/>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needs achievable</a:t>
              </a:r>
              <a:r>
                <a:rPr kumimoji="0" lang="en-US" sz="1400" b="0" i="0" u="none" strike="noStrike" kern="0" cap="none" spc="0" normalizeH="0" baseline="0" noProof="0" dirty="0">
                  <a:ln>
                    <a:noFill/>
                  </a:ln>
                  <a:solidFill>
                    <a:prstClr val="black"/>
                  </a:solidFill>
                  <a:effectLst/>
                  <a:uLnTx/>
                  <a:uFillTx/>
                  <a:latin typeface="Calibri"/>
                </a:rPr>
                <a:t> </a:t>
              </a:r>
            </a:p>
          </p:txBody>
        </p:sp>
        <p:sp>
          <p:nvSpPr>
            <p:cNvPr id="133" name="Prostokąt 132"/>
            <p:cNvSpPr/>
            <p:nvPr/>
          </p:nvSpPr>
          <p:spPr>
            <a:xfrm>
              <a:off x="6428903" y="736845"/>
              <a:ext cx="1427761" cy="246525"/>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400" kern="0" noProof="0" dirty="0">
                  <a:solidFill>
                    <a:prstClr val="black"/>
                  </a:solidFill>
                  <a:latin typeface="Calibri"/>
                </a:rPr>
                <a:t>Y</a:t>
              </a:r>
              <a:endParaRPr kumimoji="0" lang="en-US" sz="1400" b="0" i="0" u="none" strike="noStrike" kern="0" cap="none" spc="0" normalizeH="0" baseline="0" noProof="0" dirty="0">
                <a:ln>
                  <a:noFill/>
                </a:ln>
                <a:solidFill>
                  <a:prstClr val="black"/>
                </a:solidFill>
                <a:effectLst/>
                <a:uLnTx/>
                <a:uFillTx/>
                <a:latin typeface="Calibri"/>
              </a:endParaRPr>
            </a:p>
          </p:txBody>
        </p:sp>
        <p:sp>
          <p:nvSpPr>
            <p:cNvPr id="134" name="Prostokąt 133"/>
            <p:cNvSpPr/>
            <p:nvPr/>
          </p:nvSpPr>
          <p:spPr>
            <a:xfrm>
              <a:off x="5004048" y="736084"/>
              <a:ext cx="1424855" cy="244109"/>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400" kern="0" dirty="0">
                  <a:solidFill>
                    <a:prstClr val="black"/>
                  </a:solidFill>
                  <a:latin typeface="Calibri"/>
                </a:rPr>
                <a:t>N</a:t>
              </a:r>
              <a:endParaRPr kumimoji="0" lang="en-US" sz="1400" b="0" i="0" u="none" strike="noStrike" kern="0" cap="none" spc="0" normalizeH="0" baseline="0" noProof="0" dirty="0">
                <a:ln>
                  <a:noFill/>
                </a:ln>
                <a:solidFill>
                  <a:prstClr val="black"/>
                </a:solidFill>
                <a:effectLst/>
                <a:uLnTx/>
                <a:uFillTx/>
                <a:latin typeface="Calibri"/>
              </a:endParaRPr>
            </a:p>
          </p:txBody>
        </p:sp>
        <p:cxnSp>
          <p:nvCxnSpPr>
            <p:cNvPr id="135" name="Łącznik prosty ze strzałką 134"/>
            <p:cNvCxnSpPr/>
            <p:nvPr/>
          </p:nvCxnSpPr>
          <p:spPr>
            <a:xfrm>
              <a:off x="5796136" y="962079"/>
              <a:ext cx="7613" cy="170898"/>
            </a:xfrm>
            <a:prstGeom prst="straightConnector1">
              <a:avLst/>
            </a:prstGeom>
            <a:noFill/>
            <a:ln w="25400" cap="flat" cmpd="sng" algn="ctr">
              <a:solidFill>
                <a:sysClr val="windowText" lastClr="000000"/>
              </a:solidFill>
              <a:prstDash val="solid"/>
              <a:miter lim="800000"/>
              <a:tailEnd type="triangle"/>
            </a:ln>
            <a:effectLst/>
          </p:spPr>
        </p:cxnSp>
        <p:sp>
          <p:nvSpPr>
            <p:cNvPr id="136" name="Prostokąt 135"/>
            <p:cNvSpPr/>
            <p:nvPr/>
          </p:nvSpPr>
          <p:spPr>
            <a:xfrm>
              <a:off x="4621124" y="1143906"/>
              <a:ext cx="2482554" cy="244884"/>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modify needs </a:t>
              </a:r>
              <a:r>
                <a:rPr lang="pl-PL" sz="1400" kern="0" dirty="0" err="1">
                  <a:solidFill>
                    <a:prstClr val="black"/>
                  </a:solidFill>
                  <a:latin typeface="Calibri"/>
                </a:rPr>
                <a:t>that</a:t>
              </a:r>
              <a:r>
                <a:rPr lang="pl-PL" sz="1400" kern="0" dirty="0">
                  <a:solidFill>
                    <a:prstClr val="black"/>
                  </a:solidFill>
                  <a:latin typeface="Calibri"/>
                </a:rPr>
                <a:t> </a:t>
              </a:r>
              <a:r>
                <a:rPr lang="pl-PL" sz="1400" kern="0" dirty="0" err="1">
                  <a:solidFill>
                    <a:prstClr val="black"/>
                  </a:solidFill>
                  <a:latin typeface="Calibri"/>
                </a:rPr>
                <a:t>must</a:t>
              </a:r>
              <a:r>
                <a:rPr lang="pl-PL" sz="1400" kern="0" dirty="0">
                  <a:solidFill>
                    <a:prstClr val="black"/>
                  </a:solidFill>
                  <a:latin typeface="Calibri"/>
                </a:rPr>
                <a:t> </a:t>
              </a:r>
              <a:r>
                <a:rPr lang="en-US" sz="1400" kern="0" dirty="0">
                  <a:solidFill>
                    <a:prstClr val="black"/>
                  </a:solidFill>
                  <a:latin typeface="Calibri"/>
                </a:rPr>
                <a:t>be </a:t>
              </a:r>
              <a:r>
                <a:rPr lang="pl-PL" sz="1400" kern="0" dirty="0">
                  <a:solidFill>
                    <a:prstClr val="black"/>
                  </a:solidFill>
                  <a:latin typeface="Calibri"/>
                </a:rPr>
                <a:t>met</a:t>
              </a:r>
              <a:endParaRPr kumimoji="0" lang="en-US" sz="1400" b="0" i="0" u="none" strike="noStrike" kern="0" cap="none" spc="0" normalizeH="0" baseline="0" dirty="0">
                <a:ln>
                  <a:noFill/>
                </a:ln>
                <a:solidFill>
                  <a:prstClr val="black"/>
                </a:solidFill>
                <a:effectLst/>
                <a:uLnTx/>
                <a:uFillTx/>
                <a:latin typeface="Calibri"/>
              </a:endParaRPr>
            </a:p>
          </p:txBody>
        </p:sp>
        <p:pic>
          <p:nvPicPr>
            <p:cNvPr id="137" name="Obraz 136"/>
            <p:cNvPicPr>
              <a:picLocks noChangeAspect="1"/>
            </p:cNvPicPr>
            <p:nvPr/>
          </p:nvPicPr>
          <p:blipFill>
            <a:blip r:embed="rId3"/>
            <a:stretch>
              <a:fillRect/>
            </a:stretch>
          </p:blipFill>
          <p:spPr>
            <a:xfrm>
              <a:off x="7133443" y="969055"/>
              <a:ext cx="224020" cy="663443"/>
            </a:xfrm>
            <a:prstGeom prst="rect">
              <a:avLst/>
            </a:prstGeom>
          </p:spPr>
        </p:pic>
        <p:cxnSp>
          <p:nvCxnSpPr>
            <p:cNvPr id="138" name="Łącznik prosty ze strzałką 137"/>
            <p:cNvCxnSpPr/>
            <p:nvPr/>
          </p:nvCxnSpPr>
          <p:spPr>
            <a:xfrm>
              <a:off x="6436595" y="2105974"/>
              <a:ext cx="7613" cy="170898"/>
            </a:xfrm>
            <a:prstGeom prst="straightConnector1">
              <a:avLst/>
            </a:prstGeom>
            <a:noFill/>
            <a:ln w="25400" cap="flat" cmpd="sng" algn="ctr">
              <a:solidFill>
                <a:sysClr val="windowText" lastClr="000000"/>
              </a:solidFill>
              <a:prstDash val="solid"/>
              <a:miter lim="800000"/>
              <a:tailEnd type="triangle"/>
            </a:ln>
            <a:effectLst/>
          </p:spPr>
        </p:cxnSp>
        <p:cxnSp>
          <p:nvCxnSpPr>
            <p:cNvPr id="139" name="Łącznik prosty ze strzałką 138"/>
            <p:cNvCxnSpPr/>
            <p:nvPr/>
          </p:nvCxnSpPr>
          <p:spPr>
            <a:xfrm flipH="1">
              <a:off x="4439382" y="1252883"/>
              <a:ext cx="215045" cy="1477"/>
            </a:xfrm>
            <a:prstGeom prst="straightConnector1">
              <a:avLst/>
            </a:prstGeom>
            <a:noFill/>
            <a:ln w="25400" cap="flat" cmpd="sng" algn="ctr">
              <a:solidFill>
                <a:sysClr val="windowText" lastClr="000000"/>
              </a:solidFill>
              <a:prstDash val="solid"/>
              <a:miter lim="800000"/>
              <a:tailEnd type="triangle"/>
            </a:ln>
            <a:effectLst/>
          </p:spPr>
        </p:cxnSp>
      </p:grpSp>
      <p:sp>
        <p:nvSpPr>
          <p:cNvPr id="3" name="pole tekstowe 2"/>
          <p:cNvSpPr txBox="1"/>
          <p:nvPr/>
        </p:nvSpPr>
        <p:spPr>
          <a:xfrm>
            <a:off x="6086613" y="5654612"/>
            <a:ext cx="2967492" cy="954107"/>
          </a:xfrm>
          <a:prstGeom prst="rect">
            <a:avLst/>
          </a:prstGeom>
          <a:noFill/>
        </p:spPr>
        <p:txBody>
          <a:bodyPr wrap="square" rtlCol="0">
            <a:spAutoFit/>
          </a:bodyPr>
          <a:lstStyle/>
          <a:p>
            <a:r>
              <a:rPr lang="en-US" sz="1400" i="1" dirty="0" err="1">
                <a:solidFill>
                  <a:srgbClr val="0000CC"/>
                </a:solidFill>
              </a:rPr>
              <a:t>inf</a:t>
            </a:r>
            <a:r>
              <a:rPr lang="en-US" sz="1400" dirty="0">
                <a:solidFill>
                  <a:srgbClr val="0000CC"/>
                </a:solidFill>
              </a:rPr>
              <a:t> – information in </a:t>
            </a:r>
            <a:r>
              <a:rPr lang="en-US" sz="1400" dirty="0" err="1">
                <a:solidFill>
                  <a:srgbClr val="0000CC"/>
                </a:solidFill>
              </a:rPr>
              <a:t>i</a:t>
            </a:r>
            <a:r>
              <a:rPr lang="en-US" sz="1400" dirty="0">
                <a:solidFill>
                  <a:srgbClr val="0000CC"/>
                </a:solidFill>
              </a:rPr>
              <a:t>-layer </a:t>
            </a:r>
            <a:r>
              <a:rPr lang="pl-PL" sz="1400" dirty="0" err="1">
                <a:solidFill>
                  <a:srgbClr val="0000CC"/>
                </a:solidFill>
              </a:rPr>
              <a:t>about</a:t>
            </a:r>
            <a:r>
              <a:rPr lang="en-US" sz="1400" dirty="0">
                <a:solidFill>
                  <a:srgbClr val="0000CC"/>
                </a:solidFill>
              </a:rPr>
              <a:t> </a:t>
            </a:r>
            <a:r>
              <a:rPr lang="pl-PL" sz="1400" dirty="0">
                <a:solidFill>
                  <a:srgbClr val="0000CC"/>
                </a:solidFill>
              </a:rPr>
              <a:t>t</a:t>
            </a:r>
            <a:r>
              <a:rPr lang="en-US" sz="1400" dirty="0">
                <a:solidFill>
                  <a:srgbClr val="0000CC"/>
                </a:solidFill>
              </a:rPr>
              <a:t>he currently </a:t>
            </a:r>
            <a:r>
              <a:rPr lang="pl-PL" sz="1400" dirty="0">
                <a:solidFill>
                  <a:srgbClr val="0000CC"/>
                </a:solidFill>
              </a:rPr>
              <a:t>p</a:t>
            </a:r>
            <a:r>
              <a:rPr lang="en-US" sz="1400" dirty="0" err="1">
                <a:solidFill>
                  <a:srgbClr val="0000CC"/>
                </a:solidFill>
              </a:rPr>
              <a:t>erceived</a:t>
            </a:r>
            <a:r>
              <a:rPr lang="en-US" sz="1400" dirty="0">
                <a:solidFill>
                  <a:srgbClr val="0000CC"/>
                </a:solidFill>
              </a:rPr>
              <a:t> situation </a:t>
            </a:r>
            <a:endParaRPr lang="pl-PL" sz="1400" dirty="0">
              <a:solidFill>
                <a:srgbClr val="0000CC"/>
              </a:solidFill>
            </a:endParaRPr>
          </a:p>
          <a:p>
            <a:r>
              <a:rPr lang="en-US" sz="1400" i="1" dirty="0">
                <a:solidFill>
                  <a:srgbClr val="0000CC"/>
                </a:solidFill>
              </a:rPr>
              <a:t>Rules – </a:t>
            </a:r>
            <a:r>
              <a:rPr lang="en-US" sz="1400" dirty="0">
                <a:solidFill>
                  <a:srgbClr val="0000CC"/>
                </a:solidFill>
              </a:rPr>
              <a:t>set of rules for transformation of sub</a:t>
            </a:r>
            <a:r>
              <a:rPr lang="pl-PL" sz="1400">
                <a:solidFill>
                  <a:srgbClr val="0000CC"/>
                </a:solidFill>
              </a:rPr>
              <a:t>-</a:t>
            </a:r>
            <a:r>
              <a:rPr lang="en-US" sz="1400">
                <a:solidFill>
                  <a:srgbClr val="0000CC"/>
                </a:solidFill>
              </a:rPr>
              <a:t>granules </a:t>
            </a:r>
            <a:endParaRPr lang="en-US" sz="1400" i="1" dirty="0">
              <a:solidFill>
                <a:srgbClr val="0000CC"/>
              </a:solidFill>
            </a:endParaRPr>
          </a:p>
        </p:txBody>
      </p:sp>
      <p:sp>
        <p:nvSpPr>
          <p:cNvPr id="64" name="Elipsa 63"/>
          <p:cNvSpPr/>
          <p:nvPr/>
        </p:nvSpPr>
        <p:spPr>
          <a:xfrm>
            <a:off x="2020241" y="1036455"/>
            <a:ext cx="1055163"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Di, R, At</a:t>
            </a:r>
            <a:endParaRPr lang="en-US" sz="1200" dirty="0">
              <a:solidFill>
                <a:schemeClr val="tx1"/>
              </a:solidFill>
            </a:endParaRPr>
          </a:p>
        </p:txBody>
      </p:sp>
    </p:spTree>
    <p:extLst>
      <p:ext uri="{BB962C8B-B14F-4D97-AF65-F5344CB8AC3E}">
        <p14:creationId xmlns:p14="http://schemas.microsoft.com/office/powerpoint/2010/main" val="35311247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36DC2-2C81-1698-26B1-B2B010CAA6B8}"/>
            </a:ext>
          </a:extLst>
        </p:cNvPr>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79ABDD8-2D06-C806-AFFA-730D24F5A9E9}"/>
              </a:ext>
            </a:extLst>
          </p:cNvPr>
          <p:cNvSpPr>
            <a:spLocks noGrp="1"/>
          </p:cNvSpPr>
          <p:nvPr>
            <p:ph type="sldNum" sz="quarter" idx="12"/>
          </p:nvPr>
        </p:nvSpPr>
        <p:spPr>
          <a:xfrm>
            <a:off x="8604448" y="6589394"/>
            <a:ext cx="431838" cy="268606"/>
          </a:xfrm>
        </p:spPr>
        <p:txBody>
          <a:bodyPr/>
          <a:lstStyle/>
          <a:p>
            <a:pPr>
              <a:defRPr/>
            </a:pPr>
            <a:fld id="{D02E777F-298D-4C96-825C-3DC57E52C55E}" type="slidenum">
              <a:rPr lang="pl-PL" smtClean="0"/>
              <a:pPr>
                <a:defRPr/>
              </a:pPr>
              <a:t>106</a:t>
            </a:fld>
            <a:endParaRPr lang="pl-PL"/>
          </a:p>
        </p:txBody>
      </p:sp>
      <p:grpSp>
        <p:nvGrpSpPr>
          <p:cNvPr id="53" name="Grupa 52"/>
          <p:cNvGrpSpPr/>
          <p:nvPr/>
        </p:nvGrpSpPr>
        <p:grpSpPr>
          <a:xfrm>
            <a:off x="3068687" y="164315"/>
            <a:ext cx="5967809" cy="6376859"/>
            <a:chOff x="2564631" y="164315"/>
            <a:chExt cx="5967809" cy="6376859"/>
          </a:xfrm>
        </p:grpSpPr>
        <p:grpSp>
          <p:nvGrpSpPr>
            <p:cNvPr id="42" name="Grupa 41"/>
            <p:cNvGrpSpPr/>
            <p:nvPr/>
          </p:nvGrpSpPr>
          <p:grpSpPr>
            <a:xfrm>
              <a:off x="2564631" y="164315"/>
              <a:ext cx="2439417" cy="1387303"/>
              <a:chOff x="755576" y="332656"/>
              <a:chExt cx="2439417" cy="1387303"/>
            </a:xfrm>
          </p:grpSpPr>
          <p:sp>
            <p:nvSpPr>
              <p:cNvPr id="60" name="Prostokąt 59"/>
              <p:cNvSpPr/>
              <p:nvPr/>
            </p:nvSpPr>
            <p:spPr>
              <a:xfrm>
                <a:off x="755576" y="332656"/>
                <a:ext cx="1317221" cy="1191644"/>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specification of the </a:t>
                </a:r>
                <a:r>
                  <a:rPr kumimoji="0" lang="en-US" sz="1400" b="0" i="0" u="none" strike="noStrike" kern="0" cap="none" spc="0" normalizeH="0" baseline="0" dirty="0">
                    <a:ln>
                      <a:noFill/>
                    </a:ln>
                    <a:solidFill>
                      <a:prstClr val="black"/>
                    </a:solidFill>
                    <a:effectLst/>
                    <a:uLnTx/>
                    <a:uFillTx/>
                    <a:latin typeface="Calibri"/>
                    <a:ea typeface="+mn-ea"/>
                    <a:cs typeface="+mn-cs"/>
                  </a:rPr>
                  <a:t>prioritized </a:t>
                </a:r>
                <a:r>
                  <a:rPr kumimoji="0" lang="en-US" sz="1400" b="0" i="0" u="none" strike="noStrike" kern="0" cap="none" spc="0" normalizeH="0" baseline="0" noProof="0" dirty="0">
                    <a:ln>
                      <a:noFill/>
                    </a:ln>
                    <a:solidFill>
                      <a:prstClr val="black"/>
                    </a:solidFill>
                    <a:effectLst/>
                    <a:uLnTx/>
                    <a:uFillTx/>
                    <a:latin typeface="Calibri"/>
                    <a:ea typeface="+mn-ea"/>
                    <a:cs typeface="+mn-cs"/>
                  </a:rPr>
                  <a:t>needs (e.g. in dialogues with users)</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cxnSp>
            <p:nvCxnSpPr>
              <p:cNvPr id="61" name="Łącznik prosty ze strzałką 60"/>
              <p:cNvCxnSpPr/>
              <p:nvPr/>
            </p:nvCxnSpPr>
            <p:spPr>
              <a:xfrm flipH="1" flipV="1">
                <a:off x="2072798" y="818491"/>
                <a:ext cx="1122195" cy="6834"/>
              </a:xfrm>
              <a:prstGeom prst="straightConnector1">
                <a:avLst/>
              </a:prstGeom>
              <a:noFill/>
              <a:ln w="25400" cap="flat" cmpd="sng" algn="ctr">
                <a:solidFill>
                  <a:sysClr val="windowText" lastClr="000000"/>
                </a:solidFill>
                <a:prstDash val="solid"/>
                <a:miter lim="800000"/>
                <a:headEnd type="triangle"/>
                <a:tailEnd type="none"/>
              </a:ln>
              <a:effectLst/>
            </p:spPr>
          </p:cxnSp>
          <p:sp>
            <p:nvSpPr>
              <p:cNvPr id="154" name="Elipsa 153"/>
              <p:cNvSpPr/>
              <p:nvPr/>
            </p:nvSpPr>
            <p:spPr>
              <a:xfrm>
                <a:off x="1698791" y="1328641"/>
                <a:ext cx="774817"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D, Di</a:t>
                </a:r>
                <a:endParaRPr lang="en-US" sz="1200" dirty="0">
                  <a:solidFill>
                    <a:schemeClr val="tx1"/>
                  </a:solidFill>
                </a:endParaRPr>
              </a:p>
            </p:txBody>
          </p:sp>
        </p:grpSp>
        <p:cxnSp>
          <p:nvCxnSpPr>
            <p:cNvPr id="62" name="Łącznik prosty ze strzałką 61"/>
            <p:cNvCxnSpPr>
              <a:stCxn id="96" idx="2"/>
              <a:endCxn id="82" idx="0"/>
            </p:cNvCxnSpPr>
            <p:nvPr/>
          </p:nvCxnSpPr>
          <p:spPr>
            <a:xfrm flipH="1">
              <a:off x="5562131" y="3113409"/>
              <a:ext cx="808437" cy="277782"/>
            </a:xfrm>
            <a:prstGeom prst="straightConnector1">
              <a:avLst/>
            </a:prstGeom>
            <a:noFill/>
            <a:ln w="25400" cap="flat" cmpd="sng" algn="ctr">
              <a:solidFill>
                <a:sysClr val="windowText" lastClr="000000"/>
              </a:solidFill>
              <a:prstDash val="solid"/>
              <a:miter lim="800000"/>
              <a:tailEnd type="triangle"/>
            </a:ln>
            <a:effectLst/>
          </p:spPr>
        </p:cxnSp>
        <p:cxnSp>
          <p:nvCxnSpPr>
            <p:cNvPr id="63" name="Łącznik prosty ze strzałką 62"/>
            <p:cNvCxnSpPr>
              <a:stCxn id="86" idx="1"/>
            </p:cNvCxnSpPr>
            <p:nvPr/>
          </p:nvCxnSpPr>
          <p:spPr>
            <a:xfrm flipH="1">
              <a:off x="4442564" y="6342889"/>
              <a:ext cx="432739" cy="10863"/>
            </a:xfrm>
            <a:prstGeom prst="straightConnector1">
              <a:avLst/>
            </a:prstGeom>
            <a:noFill/>
            <a:ln w="25400" cap="flat" cmpd="sng" algn="ctr">
              <a:solidFill>
                <a:sysClr val="windowText" lastClr="000000"/>
              </a:solidFill>
              <a:prstDash val="solid"/>
              <a:miter lim="800000"/>
              <a:tailEnd type="triangle"/>
            </a:ln>
            <a:effectLst/>
          </p:spPr>
        </p:cxnSp>
        <p:cxnSp>
          <p:nvCxnSpPr>
            <p:cNvPr id="64" name="Łącznik prosty ze strzałką 63"/>
            <p:cNvCxnSpPr/>
            <p:nvPr/>
          </p:nvCxnSpPr>
          <p:spPr>
            <a:xfrm>
              <a:off x="4460228" y="656984"/>
              <a:ext cx="11488" cy="5685904"/>
            </a:xfrm>
            <a:prstGeom prst="straightConnector1">
              <a:avLst/>
            </a:prstGeom>
            <a:noFill/>
            <a:ln w="25400" cap="flat" cmpd="sng" algn="ctr">
              <a:solidFill>
                <a:sysClr val="windowText" lastClr="000000"/>
              </a:solidFill>
              <a:prstDash val="solid"/>
              <a:miter lim="800000"/>
              <a:tailEnd type="none"/>
            </a:ln>
            <a:effectLst/>
          </p:spPr>
        </p:cxnSp>
        <p:cxnSp>
          <p:nvCxnSpPr>
            <p:cNvPr id="66" name="Łącznik prosty ze strzałką 65"/>
            <p:cNvCxnSpPr>
              <a:stCxn id="75" idx="2"/>
              <a:endCxn id="76" idx="0"/>
            </p:cNvCxnSpPr>
            <p:nvPr/>
          </p:nvCxnSpPr>
          <p:spPr>
            <a:xfrm>
              <a:off x="7490380" y="4397549"/>
              <a:ext cx="9331" cy="352990"/>
            </a:xfrm>
            <a:prstGeom prst="straightConnector1">
              <a:avLst/>
            </a:prstGeom>
            <a:noFill/>
            <a:ln w="25400" cap="flat" cmpd="sng" algn="ctr">
              <a:solidFill>
                <a:sysClr val="windowText" lastClr="000000"/>
              </a:solidFill>
              <a:prstDash val="solid"/>
              <a:miter lim="800000"/>
              <a:tailEnd type="triangle"/>
            </a:ln>
            <a:effectLst/>
          </p:spPr>
        </p:cxnSp>
        <p:cxnSp>
          <p:nvCxnSpPr>
            <p:cNvPr id="67" name="Łącznik prosty ze strzałką 66"/>
            <p:cNvCxnSpPr>
              <a:stCxn id="97" idx="2"/>
            </p:cNvCxnSpPr>
            <p:nvPr/>
          </p:nvCxnSpPr>
          <p:spPr>
            <a:xfrm>
              <a:off x="7488160" y="3103477"/>
              <a:ext cx="76676" cy="401600"/>
            </a:xfrm>
            <a:prstGeom prst="straightConnector1">
              <a:avLst/>
            </a:prstGeom>
            <a:noFill/>
            <a:ln w="25400" cap="flat" cmpd="sng" algn="ctr">
              <a:solidFill>
                <a:sysClr val="windowText" lastClr="000000"/>
              </a:solidFill>
              <a:prstDash val="solid"/>
              <a:miter lim="800000"/>
              <a:tailEnd type="triangle"/>
            </a:ln>
            <a:effectLst/>
          </p:spPr>
        </p:cxnSp>
        <p:cxnSp>
          <p:nvCxnSpPr>
            <p:cNvPr id="68" name="Łącznik prosty ze strzałką 67"/>
            <p:cNvCxnSpPr/>
            <p:nvPr/>
          </p:nvCxnSpPr>
          <p:spPr>
            <a:xfrm flipH="1">
              <a:off x="7500773" y="5744039"/>
              <a:ext cx="1031667" cy="4328"/>
            </a:xfrm>
            <a:prstGeom prst="straightConnector1">
              <a:avLst/>
            </a:prstGeom>
            <a:noFill/>
            <a:ln w="25400" cap="flat" cmpd="sng" algn="ctr">
              <a:solidFill>
                <a:sysClr val="windowText" lastClr="000000"/>
              </a:solidFill>
              <a:prstDash val="solid"/>
              <a:miter lim="800000"/>
              <a:tailEnd type="none"/>
            </a:ln>
            <a:effectLst/>
          </p:spPr>
        </p:cxnSp>
        <p:cxnSp>
          <p:nvCxnSpPr>
            <p:cNvPr id="69" name="Łącznik prosty ze strzałką 68"/>
            <p:cNvCxnSpPr/>
            <p:nvPr/>
          </p:nvCxnSpPr>
          <p:spPr>
            <a:xfrm>
              <a:off x="8532440" y="585138"/>
              <a:ext cx="0" cy="5187182"/>
            </a:xfrm>
            <a:prstGeom prst="straightConnector1">
              <a:avLst/>
            </a:prstGeom>
            <a:noFill/>
            <a:ln w="25400" cap="flat" cmpd="sng" algn="ctr">
              <a:solidFill>
                <a:sysClr val="windowText" lastClr="000000"/>
              </a:solidFill>
              <a:prstDash val="solid"/>
              <a:miter lim="800000"/>
              <a:tailEnd type="none"/>
            </a:ln>
            <a:effectLst/>
          </p:spPr>
        </p:cxnSp>
        <p:cxnSp>
          <p:nvCxnSpPr>
            <p:cNvPr id="70" name="Łącznik prosty ze strzałką 69"/>
            <p:cNvCxnSpPr/>
            <p:nvPr/>
          </p:nvCxnSpPr>
          <p:spPr>
            <a:xfrm flipH="1">
              <a:off x="7883375" y="585138"/>
              <a:ext cx="649065" cy="0"/>
            </a:xfrm>
            <a:prstGeom prst="straightConnector1">
              <a:avLst/>
            </a:prstGeom>
            <a:noFill/>
            <a:ln w="25400" cap="flat" cmpd="sng" algn="ctr">
              <a:solidFill>
                <a:sysClr val="windowText" lastClr="000000"/>
              </a:solidFill>
              <a:prstDash val="solid"/>
              <a:miter lim="800000"/>
              <a:headEnd type="none"/>
              <a:tailEnd type="triangle" w="lg" len="med"/>
            </a:ln>
            <a:effectLst/>
          </p:spPr>
        </p:cxnSp>
        <p:cxnSp>
          <p:nvCxnSpPr>
            <p:cNvPr id="71" name="Łącznik prosty ze strzałką 70"/>
            <p:cNvCxnSpPr/>
            <p:nvPr/>
          </p:nvCxnSpPr>
          <p:spPr>
            <a:xfrm>
              <a:off x="7500772" y="5438452"/>
              <a:ext cx="2662" cy="309915"/>
            </a:xfrm>
            <a:prstGeom prst="straightConnector1">
              <a:avLst/>
            </a:prstGeom>
            <a:noFill/>
            <a:ln w="25400" cap="flat" cmpd="sng" algn="ctr">
              <a:solidFill>
                <a:sysClr val="windowText" lastClr="000000"/>
              </a:solidFill>
              <a:prstDash val="solid"/>
              <a:miter lim="800000"/>
              <a:tailEnd type="triangle"/>
            </a:ln>
            <a:effectLst/>
          </p:spPr>
        </p:cxnSp>
        <p:grpSp>
          <p:nvGrpSpPr>
            <p:cNvPr id="94" name="Grupa 93"/>
            <p:cNvGrpSpPr/>
            <p:nvPr/>
          </p:nvGrpSpPr>
          <p:grpSpPr>
            <a:xfrm>
              <a:off x="5803936" y="2281262"/>
              <a:ext cx="2238215" cy="648905"/>
              <a:chOff x="7232284" y="5146330"/>
              <a:chExt cx="4800725" cy="912566"/>
            </a:xfrm>
          </p:grpSpPr>
          <p:sp>
            <p:nvSpPr>
              <p:cNvPr id="98" name="Prostokąt 97"/>
              <p:cNvSpPr/>
              <p:nvPr/>
            </p:nvSpPr>
            <p:spPr>
              <a:xfrm>
                <a:off x="7232284" y="5146330"/>
                <a:ext cx="4800725" cy="912566"/>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0" u="none" strike="noStrike" kern="0" cap="none" spc="0" normalizeH="0" baseline="0" noProof="0" dirty="0">
                    <a:ln>
                      <a:noFill/>
                    </a:ln>
                    <a:solidFill>
                      <a:prstClr val="black"/>
                    </a:solidFill>
                    <a:effectLst/>
                    <a:uLnTx/>
                    <a:uFillTx/>
                    <a:latin typeface="Calibri"/>
                    <a:ea typeface="+mn-ea"/>
                    <a:cs typeface="+mn-cs"/>
                  </a:rPr>
                  <a:t> is satisfactory for rule selection from</a:t>
                </a:r>
                <a:r>
                  <a:rPr kumimoji="0" lang="en-US" sz="1400" b="0" i="1" u="none" strike="noStrike" kern="0" cap="none" spc="0" normalizeH="0" baseline="0" noProof="0" dirty="0">
                    <a:ln>
                      <a:noFill/>
                    </a:ln>
                    <a:solidFill>
                      <a:prstClr val="black"/>
                    </a:solidFill>
                    <a:effectLst/>
                    <a:uLnTx/>
                    <a:uFillTx/>
                    <a:latin typeface="Calibri"/>
                    <a:ea typeface="+mn-ea"/>
                    <a:cs typeface="+mn-cs"/>
                  </a:rPr>
                  <a:t> Rules</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100" name="Łącznik prosty 99"/>
              <p:cNvCxnSpPr/>
              <p:nvPr/>
            </p:nvCxnSpPr>
            <p:spPr>
              <a:xfrm>
                <a:off x="8924699" y="6021411"/>
                <a:ext cx="2721232" cy="0"/>
              </a:xfrm>
              <a:prstGeom prst="line">
                <a:avLst/>
              </a:prstGeom>
              <a:noFill/>
              <a:ln w="25400" cap="flat" cmpd="sng" algn="ctr">
                <a:solidFill>
                  <a:sysClr val="windowText" lastClr="000000"/>
                </a:solidFill>
                <a:prstDash val="solid"/>
                <a:miter lim="800000"/>
              </a:ln>
              <a:effectLst/>
            </p:spPr>
          </p:cxnSp>
        </p:grpSp>
        <p:grpSp>
          <p:nvGrpSpPr>
            <p:cNvPr id="95" name="Grupa 94"/>
            <p:cNvGrpSpPr/>
            <p:nvPr/>
          </p:nvGrpSpPr>
          <p:grpSpPr>
            <a:xfrm>
              <a:off x="5806967" y="2903511"/>
              <a:ext cx="2235186" cy="209898"/>
              <a:chOff x="8314034" y="-593454"/>
              <a:chExt cx="3151123" cy="335721"/>
            </a:xfrm>
          </p:grpSpPr>
          <p:sp>
            <p:nvSpPr>
              <p:cNvPr id="96" name="Prostokąt 95"/>
              <p:cNvSpPr/>
              <p:nvPr/>
            </p:nvSpPr>
            <p:spPr>
              <a:xfrm>
                <a:off x="8314034" y="-593454"/>
                <a:ext cx="1589106" cy="335721"/>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600" b="0" i="0" u="none" strike="noStrike" kern="0" cap="none" spc="0" normalizeH="0" baseline="0" noProof="0">
                    <a:ln>
                      <a:noFill/>
                    </a:ln>
                    <a:solidFill>
                      <a:prstClr val="black"/>
                    </a:solidFill>
                    <a:effectLst/>
                    <a:uLnTx/>
                    <a:uFillTx/>
                    <a:latin typeface="Calibri"/>
                    <a:ea typeface="+mn-ea"/>
                    <a:cs typeface="+mn-cs"/>
                  </a:rPr>
                  <a:t>Y</a:t>
                </a: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sp>
            <p:nvSpPr>
              <p:cNvPr id="97" name="Prostokąt 96"/>
              <p:cNvSpPr/>
              <p:nvPr/>
            </p:nvSpPr>
            <p:spPr>
              <a:xfrm>
                <a:off x="9903140" y="-588549"/>
                <a:ext cx="1562017" cy="314929"/>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600" b="0" i="0" u="none" strike="noStrike" kern="0" cap="none" spc="0" normalizeH="0" baseline="0" noProof="0">
                    <a:ln>
                      <a:noFill/>
                    </a:ln>
                    <a:solidFill>
                      <a:prstClr val="black"/>
                    </a:solidFill>
                    <a:effectLst/>
                    <a:uLnTx/>
                    <a:uFillTx/>
                    <a:latin typeface="Calibri"/>
                    <a:ea typeface="+mn-ea"/>
                    <a:cs typeface="+mn-cs"/>
                  </a:rPr>
                  <a:t>N</a:t>
                </a:r>
                <a:endParaRPr kumimoji="0" lang="en-US" sz="16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79" name="Łącznik prosty ze strzałką 78"/>
            <p:cNvCxnSpPr/>
            <p:nvPr/>
          </p:nvCxnSpPr>
          <p:spPr>
            <a:xfrm>
              <a:off x="5538274" y="3919304"/>
              <a:ext cx="5395" cy="255630"/>
            </a:xfrm>
            <a:prstGeom prst="straightConnector1">
              <a:avLst/>
            </a:prstGeom>
            <a:noFill/>
            <a:ln w="25400" cap="flat" cmpd="sng" algn="ctr">
              <a:solidFill>
                <a:sysClr val="windowText" lastClr="000000"/>
              </a:solidFill>
              <a:prstDash val="solid"/>
              <a:miter lim="800000"/>
              <a:tailEnd type="triangle"/>
            </a:ln>
            <a:effectLst/>
          </p:spPr>
        </p:cxnSp>
        <p:cxnSp>
          <p:nvCxnSpPr>
            <p:cNvPr id="80" name="Łącznik prosty ze strzałką 79"/>
            <p:cNvCxnSpPr>
              <a:stCxn id="83" idx="2"/>
              <a:endCxn id="91" idx="0"/>
            </p:cNvCxnSpPr>
            <p:nvPr/>
          </p:nvCxnSpPr>
          <p:spPr>
            <a:xfrm>
              <a:off x="5538274" y="4672281"/>
              <a:ext cx="7939" cy="158479"/>
            </a:xfrm>
            <a:prstGeom prst="straightConnector1">
              <a:avLst/>
            </a:prstGeom>
            <a:noFill/>
            <a:ln w="25400" cap="flat" cmpd="sng" algn="ctr">
              <a:solidFill>
                <a:sysClr val="windowText" lastClr="000000"/>
              </a:solidFill>
              <a:prstDash val="solid"/>
              <a:miter lim="800000"/>
              <a:tailEnd type="triangle"/>
            </a:ln>
            <a:effectLst/>
          </p:spPr>
        </p:cxnSp>
        <p:cxnSp>
          <p:nvCxnSpPr>
            <p:cNvPr id="81" name="Łącznik prosty ze strzałką 80"/>
            <p:cNvCxnSpPr/>
            <p:nvPr/>
          </p:nvCxnSpPr>
          <p:spPr>
            <a:xfrm flipH="1">
              <a:off x="4442564" y="5852950"/>
              <a:ext cx="226063" cy="0"/>
            </a:xfrm>
            <a:prstGeom prst="straightConnector1">
              <a:avLst/>
            </a:prstGeom>
            <a:noFill/>
            <a:ln w="25400" cap="flat" cmpd="sng" algn="ctr">
              <a:solidFill>
                <a:sysClr val="windowText" lastClr="000000"/>
              </a:solidFill>
              <a:prstDash val="solid"/>
              <a:miter lim="800000"/>
              <a:tailEnd type="triangle"/>
            </a:ln>
            <a:effectLst/>
          </p:spPr>
        </p:cxnSp>
        <p:sp>
          <p:nvSpPr>
            <p:cNvPr id="82" name="Prostokąt 81"/>
            <p:cNvSpPr/>
            <p:nvPr/>
          </p:nvSpPr>
          <p:spPr>
            <a:xfrm>
              <a:off x="4788023" y="3391191"/>
              <a:ext cx="1548216" cy="523892"/>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select</a:t>
              </a:r>
              <a:r>
                <a:rPr kumimoji="0" lang="en-US" sz="1400" b="0" i="1" u="none" strike="noStrike" kern="0" cap="none" spc="0" normalizeH="0" baseline="0" noProof="0" dirty="0">
                  <a:ln>
                    <a:noFill/>
                  </a:ln>
                  <a:solidFill>
                    <a:prstClr val="black"/>
                  </a:solidFill>
                  <a:effectLst/>
                  <a:uLnTx/>
                  <a:uFillTx/>
                  <a:latin typeface="Calibri"/>
                  <a:ea typeface="+mn-ea"/>
                  <a:cs typeface="+mn-cs"/>
                </a:rPr>
                <a:t> r </a:t>
              </a:r>
              <a:r>
                <a:rPr kumimoji="0" lang="en-US" sz="1400" b="0" i="0" u="none" strike="noStrike" kern="0" cap="none" spc="0" normalizeH="0" baseline="0" noProof="0" dirty="0">
                  <a:ln>
                    <a:noFill/>
                  </a:ln>
                  <a:solidFill>
                    <a:prstClr val="black"/>
                  </a:solidFill>
                  <a:effectLst/>
                  <a:uLnTx/>
                  <a:uFillTx/>
                  <a:latin typeface="Calibri"/>
                  <a:ea typeface="+mn-ea"/>
                  <a:cs typeface="+mn-cs"/>
                </a:rPr>
                <a:t>from</a:t>
              </a:r>
              <a:r>
                <a:rPr kumimoji="0" lang="en-US" sz="1400" b="0" i="1" u="none" strike="noStrike" kern="0" cap="none" spc="0" normalizeH="0" baseline="0" noProof="0" dirty="0">
                  <a:ln>
                    <a:noFill/>
                  </a:ln>
                  <a:solidFill>
                    <a:prstClr val="black"/>
                  </a:solidFill>
                  <a:effectLst/>
                  <a:uLnTx/>
                  <a:uFillTx/>
                  <a:latin typeface="Calibri"/>
                  <a:ea typeface="+mn-ea"/>
                  <a:cs typeface="+mn-cs"/>
                </a:rPr>
                <a:t> Rules </a:t>
              </a:r>
              <a:r>
                <a:rPr kumimoji="0" lang="en-US" sz="1400" b="0" i="0" u="none" strike="noStrike" kern="0" cap="none" spc="0" normalizeH="0" baseline="0" noProof="0" dirty="0">
                  <a:ln>
                    <a:noFill/>
                  </a:ln>
                  <a:solidFill>
                    <a:prstClr val="black"/>
                  </a:solidFill>
                  <a:effectLst/>
                  <a:uLnTx/>
                  <a:uFillTx/>
                  <a:latin typeface="Calibri"/>
                  <a:ea typeface="+mn-ea"/>
                  <a:cs typeface="+mn-cs"/>
                </a:rPr>
                <a:t>on the basis of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sp>
          <p:nvSpPr>
            <p:cNvPr id="83" name="Prostokąt 82"/>
            <p:cNvSpPr/>
            <p:nvPr/>
          </p:nvSpPr>
          <p:spPr>
            <a:xfrm>
              <a:off x="4640693" y="4189939"/>
              <a:ext cx="1795161" cy="482343"/>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perform </a:t>
              </a:r>
              <a:r>
                <a:rPr kumimoji="0" lang="en-US" sz="1400" b="0" i="0" u="none" strike="noStrike" kern="0" cap="none" spc="0" normalizeH="0" baseline="0" dirty="0">
                  <a:ln>
                    <a:noFill/>
                  </a:ln>
                  <a:solidFill>
                    <a:prstClr val="black"/>
                  </a:solidFill>
                  <a:effectLst/>
                  <a:uLnTx/>
                  <a:uFillTx/>
                  <a:latin typeface="Calibri"/>
                  <a:ea typeface="+mn-ea"/>
                  <a:cs typeface="+mn-cs"/>
                </a:rPr>
                <a:t>realization </a:t>
              </a:r>
              <a:r>
                <a:rPr kumimoji="0" lang="en-US" sz="1400" b="0" i="0" u="none" strike="noStrike" kern="0" cap="none" spc="0" normalizeH="0" baseline="0" noProof="0" dirty="0">
                  <a:ln>
                    <a:noFill/>
                  </a:ln>
                  <a:solidFill>
                    <a:prstClr val="black"/>
                  </a:solidFill>
                  <a:effectLst/>
                  <a:uLnTx/>
                  <a:uFillTx/>
                  <a:latin typeface="Calibri"/>
                  <a:ea typeface="+mn-ea"/>
                  <a:cs typeface="+mn-cs"/>
                </a:rPr>
                <a:t>of </a:t>
              </a:r>
              <a:r>
                <a:rPr kumimoji="0" lang="en-US" sz="1400" b="0" i="1" u="none" strike="noStrike" kern="0" cap="none" spc="0" normalizeH="0" baseline="0" noProof="0" dirty="0">
                  <a:ln>
                    <a:noFill/>
                  </a:ln>
                  <a:solidFill>
                    <a:prstClr val="black"/>
                  </a:solidFill>
                  <a:effectLst/>
                  <a:uLnTx/>
                  <a:uFillTx/>
                  <a:latin typeface="Calibri"/>
                  <a:ea typeface="+mn-ea"/>
                  <a:cs typeface="+mn-cs"/>
                </a:rPr>
                <a:t>r </a:t>
              </a:r>
              <a:r>
                <a:rPr kumimoji="0" lang="en-US" sz="1400" b="0" i="0" u="none" strike="noStrike" kern="0" cap="none" spc="0" normalizeH="0" baseline="0" noProof="0" dirty="0">
                  <a:ln>
                    <a:noFill/>
                  </a:ln>
                  <a:solidFill>
                    <a:prstClr val="black"/>
                  </a:solidFill>
                  <a:effectLst/>
                  <a:uLnTx/>
                  <a:uFillTx/>
                  <a:latin typeface="Calibri"/>
                  <a:ea typeface="+mn-ea"/>
                  <a:cs typeface="+mn-cs"/>
                </a:rPr>
                <a:t>and update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grpSp>
          <p:nvGrpSpPr>
            <p:cNvPr id="84" name="Grupa 83"/>
            <p:cNvGrpSpPr/>
            <p:nvPr/>
          </p:nvGrpSpPr>
          <p:grpSpPr>
            <a:xfrm>
              <a:off x="4668627" y="4830761"/>
              <a:ext cx="1749414" cy="1107396"/>
              <a:chOff x="-712616" y="-2375063"/>
              <a:chExt cx="3951920" cy="1565372"/>
            </a:xfrm>
          </p:grpSpPr>
          <p:sp>
            <p:nvSpPr>
              <p:cNvPr id="91" name="Prostokąt 90"/>
              <p:cNvSpPr/>
              <p:nvPr/>
            </p:nvSpPr>
            <p:spPr>
              <a:xfrm>
                <a:off x="-699608" y="-2375063"/>
                <a:ext cx="3938910" cy="1332532"/>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real results of </a:t>
                </a:r>
                <a:r>
                  <a:rPr kumimoji="0" lang="en-US" sz="1400" b="0" i="0" u="none" strike="noStrike" kern="0" cap="none" spc="0" normalizeH="0" baseline="0" dirty="0">
                    <a:ln>
                      <a:noFill/>
                    </a:ln>
                    <a:solidFill>
                      <a:prstClr val="black"/>
                    </a:solidFill>
                    <a:effectLst/>
                    <a:uLnTx/>
                    <a:uFillTx/>
                    <a:latin typeface="Calibri"/>
                    <a:ea typeface="+mn-ea"/>
                    <a:cs typeface="+mn-cs"/>
                  </a:rPr>
                  <a:t>realization </a:t>
                </a:r>
                <a:r>
                  <a:rPr kumimoji="0" lang="en-US" sz="1400" b="0" i="0" u="none" strike="noStrike" kern="0" cap="none" spc="0" normalizeH="0" baseline="0" noProof="0" dirty="0">
                    <a:ln>
                      <a:noFill/>
                    </a:ln>
                    <a:solidFill>
                      <a:prstClr val="black"/>
                    </a:solidFill>
                    <a:effectLst/>
                    <a:uLnTx/>
                    <a:uFillTx/>
                    <a:latin typeface="Calibri"/>
                    <a:ea typeface="+mn-ea"/>
                    <a:cs typeface="+mn-cs"/>
                  </a:rPr>
                  <a:t>of</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err="1">
                    <a:ln>
                      <a:noFill/>
                    </a:ln>
                    <a:solidFill>
                      <a:prstClr val="black"/>
                    </a:solidFill>
                    <a:effectLst/>
                    <a:uLnTx/>
                    <a:uFillTx/>
                    <a:latin typeface="Calibri"/>
                    <a:ea typeface="+mn-ea"/>
                    <a:cs typeface="+mn-cs"/>
                  </a:rPr>
                  <a:t>r </a:t>
                </a:r>
                <a:r>
                  <a:rPr kumimoji="0" lang="en-US" sz="1400" b="0" i="0" u="none" strike="noStrike" kern="0" cap="none" spc="0" normalizeH="0" baseline="0" noProof="0" dirty="0" err="1">
                    <a:ln>
                      <a:noFill/>
                    </a:ln>
                    <a:solidFill>
                      <a:prstClr val="black"/>
                    </a:solidFill>
                    <a:effectLst/>
                    <a:uLnTx/>
                    <a:uFillTx/>
                    <a:latin typeface="Calibri"/>
                    <a:ea typeface="+mn-ea"/>
                    <a:cs typeface="+mn-cs"/>
                  </a:rPr>
                  <a:t>are</a:t>
                </a:r>
                <a:r>
                  <a:rPr kumimoji="0" lang="en-US" sz="1400" b="0" i="0"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a:ln>
                      <a:noFill/>
                    </a:ln>
                    <a:solidFill>
                      <a:prstClr val="black"/>
                    </a:solidFill>
                    <a:effectLst/>
                    <a:uLnTx/>
                    <a:uFillTx/>
                    <a:latin typeface="Calibri"/>
                    <a:ea typeface="+mn-ea"/>
                    <a:cs typeface="+mn-cs"/>
                  </a:rPr>
                  <a:t>close enough </a:t>
                </a:r>
                <a:endParaRPr kumimoji="0" lang="pl-PL" sz="1400" b="0" i="1"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to the predicted ones</a:t>
                </a:r>
              </a:p>
            </p:txBody>
          </p:sp>
          <p:sp>
            <p:nvSpPr>
              <p:cNvPr id="92" name="Prostokąt 91"/>
              <p:cNvSpPr/>
              <p:nvPr/>
            </p:nvSpPr>
            <p:spPr>
              <a:xfrm>
                <a:off x="-712616" y="-1046715"/>
                <a:ext cx="1964526" cy="233156"/>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Y</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93" name="Prostokąt 92"/>
              <p:cNvSpPr/>
              <p:nvPr/>
            </p:nvSpPr>
            <p:spPr>
              <a:xfrm>
                <a:off x="1258478" y="-1043619"/>
                <a:ext cx="1980826" cy="233928"/>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N</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86" name="Prostokąt 85"/>
            <p:cNvSpPr/>
            <p:nvPr/>
          </p:nvSpPr>
          <p:spPr>
            <a:xfrm>
              <a:off x="4875304" y="6144603"/>
              <a:ext cx="3286738" cy="396571"/>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dirty="0">
                  <a:ln>
                    <a:noFill/>
                  </a:ln>
                  <a:solidFill>
                    <a:prstClr val="black"/>
                  </a:solidFill>
                  <a:effectLst/>
                  <a:uLnTx/>
                  <a:uFillTx/>
                  <a:latin typeface="Calibri"/>
                </a:rPr>
                <a:t>perform adaptation of </a:t>
              </a:r>
              <a:r>
                <a:rPr kumimoji="0" lang="en-US" sz="1400" b="0" i="1" u="none" strike="noStrike" kern="0" cap="none" spc="0" normalizeH="0" baseline="0" dirty="0">
                  <a:ln>
                    <a:noFill/>
                  </a:ln>
                  <a:solidFill>
                    <a:prstClr val="black"/>
                  </a:solidFill>
                  <a:effectLst/>
                  <a:uLnTx/>
                  <a:uFillTx/>
                  <a:latin typeface="Calibri"/>
                </a:rPr>
                <a:t>Rules</a:t>
              </a:r>
              <a:r>
                <a:rPr kumimoji="0" lang="pl-PL" sz="1400" b="0" i="1" u="none" strike="noStrike" kern="0" cap="none" spc="0" normalizeH="0" baseline="0" dirty="0">
                  <a:ln>
                    <a:noFill/>
                  </a:ln>
                  <a:solidFill>
                    <a:prstClr val="black"/>
                  </a:solidFill>
                  <a:effectLst/>
                  <a:uLnTx/>
                  <a:uFillTx/>
                  <a:latin typeface="Calibri"/>
                </a:rPr>
                <a:t>, </a:t>
              </a:r>
              <a:r>
                <a:rPr lang="pl-PL" sz="1400" kern="0" dirty="0" err="1">
                  <a:solidFill>
                    <a:prstClr val="black"/>
                  </a:solidFill>
                  <a:latin typeface="Calibri"/>
                </a:rPr>
                <a:t>if</a:t>
              </a:r>
              <a:r>
                <a:rPr lang="pl-PL" sz="1400" kern="0" dirty="0">
                  <a:solidFill>
                    <a:prstClr val="black"/>
                  </a:solidFill>
                  <a:latin typeface="Calibri"/>
                </a:rPr>
                <a:t> </a:t>
              </a:r>
              <a:r>
                <a:rPr lang="pl-PL" sz="1400" kern="0" dirty="0" err="1">
                  <a:solidFill>
                    <a:prstClr val="black"/>
                  </a:solidFill>
                  <a:latin typeface="Calibri"/>
                </a:rPr>
                <a:t>necessary</a:t>
              </a:r>
              <a:r>
                <a:rPr lang="pl-PL" sz="1400" kern="0" dirty="0">
                  <a:solidFill>
                    <a:prstClr val="black"/>
                  </a:solidFill>
                  <a:latin typeface="Calibri"/>
                </a:rPr>
                <a:t> </a:t>
              </a:r>
              <a:endParaRPr kumimoji="0" lang="en-US" sz="1400" b="0" i="1" u="none" strike="noStrike" kern="0" cap="none" spc="0" normalizeH="0" baseline="0" dirty="0">
                <a:ln>
                  <a:noFill/>
                </a:ln>
                <a:solidFill>
                  <a:prstClr val="black"/>
                </a:solidFill>
                <a:effectLst/>
                <a:uLnTx/>
                <a:uFillTx/>
                <a:latin typeface="Calibri"/>
              </a:endParaRPr>
            </a:p>
          </p:txBody>
        </p:sp>
        <p:cxnSp>
          <p:nvCxnSpPr>
            <p:cNvPr id="87" name="Łącznik prosty ze strzałką 86"/>
            <p:cNvCxnSpPr/>
            <p:nvPr/>
          </p:nvCxnSpPr>
          <p:spPr>
            <a:xfrm>
              <a:off x="5979610" y="5938157"/>
              <a:ext cx="0" cy="227457"/>
            </a:xfrm>
            <a:prstGeom prst="straightConnector1">
              <a:avLst/>
            </a:prstGeom>
            <a:noFill/>
            <a:ln w="25400" cap="flat" cmpd="sng" algn="ctr">
              <a:solidFill>
                <a:sysClr val="windowText" lastClr="000000"/>
              </a:solidFill>
              <a:prstDash val="solid"/>
              <a:miter lim="800000"/>
              <a:tailEnd type="triangle"/>
            </a:ln>
            <a:effectLst/>
          </p:spPr>
        </p:cxnSp>
        <p:sp>
          <p:nvSpPr>
            <p:cNvPr id="75" name="Prostokąt 74"/>
            <p:cNvSpPr/>
            <p:nvPr/>
          </p:nvSpPr>
          <p:spPr>
            <a:xfrm>
              <a:off x="6818718" y="3501192"/>
              <a:ext cx="1343324" cy="896357"/>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decide how to update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0" u="none" strike="noStrike" kern="0" cap="none" spc="0" normalizeH="0" baseline="0" noProof="0" dirty="0">
                  <a:ln>
                    <a:noFill/>
                  </a:ln>
                  <a:solidFill>
                    <a:prstClr val="black"/>
                  </a:solidFill>
                  <a:effectLst/>
                  <a:uLnTx/>
                  <a:uFillTx/>
                  <a:latin typeface="Calibri"/>
                  <a:ea typeface="+mn-ea"/>
                  <a:cs typeface="+mn-cs"/>
                </a:rPr>
                <a:t> by relevant procedure</a:t>
              </a:r>
              <a:endParaRPr kumimoji="0" lang="en-US" sz="1400" b="0" i="1" u="none" strike="noStrike" kern="0" cap="none" spc="0" normalizeH="0" baseline="0" noProof="0" dirty="0">
                <a:ln>
                  <a:noFill/>
                </a:ln>
                <a:solidFill>
                  <a:prstClr val="black"/>
                </a:solidFill>
                <a:effectLst/>
                <a:uLnTx/>
                <a:uFillTx/>
                <a:latin typeface="Calibri"/>
                <a:ea typeface="+mn-ea"/>
                <a:cs typeface="+mn-cs"/>
              </a:endParaRPr>
            </a:p>
          </p:txBody>
        </p:sp>
        <p:sp>
          <p:nvSpPr>
            <p:cNvPr id="76" name="Prostokąt 75"/>
            <p:cNvSpPr/>
            <p:nvPr/>
          </p:nvSpPr>
          <p:spPr>
            <a:xfrm>
              <a:off x="6867799" y="4750539"/>
              <a:ext cx="1263824" cy="682415"/>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a:ea typeface="+mn-ea"/>
                  <a:cs typeface="+mn-cs"/>
                </a:rPr>
                <a:t>update</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1" u="none" strike="noStrike" kern="0" cap="none" spc="0" normalizeH="0" baseline="0" noProof="0" dirty="0" err="1">
                  <a:ln>
                    <a:noFill/>
                  </a:ln>
                  <a:solidFill>
                    <a:prstClr val="black"/>
                  </a:solidFill>
                  <a:effectLst/>
                  <a:uLnTx/>
                  <a:uFillTx/>
                  <a:latin typeface="Calibri"/>
                  <a:ea typeface="+mn-ea"/>
                  <a:cs typeface="+mn-cs"/>
                </a:rPr>
                <a:t>inf</a:t>
              </a:r>
              <a:r>
                <a:rPr kumimoji="0" lang="en-US" sz="1400" b="0" i="1" u="none" strike="noStrike" kern="0" cap="none" spc="0" normalizeH="0" baseline="0" noProof="0" dirty="0">
                  <a:ln>
                    <a:noFill/>
                  </a:ln>
                  <a:solidFill>
                    <a:prstClr val="black"/>
                  </a:solidFill>
                  <a:effectLst/>
                  <a:uLnTx/>
                  <a:uFillTx/>
                  <a:latin typeface="Calibri"/>
                  <a:ea typeface="+mn-ea"/>
                  <a:cs typeface="+mn-cs"/>
                </a:rPr>
                <a:t> </a:t>
              </a:r>
              <a:r>
                <a:rPr kumimoji="0" lang="en-US" sz="1400" b="0" i="0" u="none" strike="noStrike" kern="0" cap="none" spc="0" normalizeH="0" baseline="0" noProof="0" dirty="0">
                  <a:ln>
                    <a:noFill/>
                  </a:ln>
                  <a:solidFill>
                    <a:prstClr val="black"/>
                  </a:solidFill>
                  <a:effectLst/>
                  <a:uLnTx/>
                  <a:uFillTx/>
                  <a:latin typeface="Calibri"/>
                  <a:ea typeface="+mn-ea"/>
                  <a:cs typeface="+mn-cs"/>
                </a:rPr>
                <a:t>by the selected procedure</a:t>
              </a:r>
            </a:p>
          </p:txBody>
        </p:sp>
        <p:sp>
          <p:nvSpPr>
            <p:cNvPr id="155" name="Elipsa 154"/>
            <p:cNvSpPr/>
            <p:nvPr/>
          </p:nvSpPr>
          <p:spPr>
            <a:xfrm>
              <a:off x="7561380" y="5898547"/>
              <a:ext cx="882603" cy="32676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A, At</a:t>
              </a:r>
              <a:endParaRPr lang="en-US" sz="1200" dirty="0">
                <a:solidFill>
                  <a:schemeClr val="tx1"/>
                </a:solidFill>
              </a:endParaRPr>
            </a:p>
          </p:txBody>
        </p:sp>
        <p:sp>
          <p:nvSpPr>
            <p:cNvPr id="156" name="Elipsa 155"/>
            <p:cNvSpPr/>
            <p:nvPr/>
          </p:nvSpPr>
          <p:spPr>
            <a:xfrm>
              <a:off x="5260730" y="2240566"/>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C</a:t>
              </a:r>
              <a:endParaRPr lang="en-US" sz="1200">
                <a:solidFill>
                  <a:schemeClr val="tx1"/>
                </a:solidFill>
              </a:endParaRPr>
            </a:p>
          </p:txBody>
        </p:sp>
        <p:sp>
          <p:nvSpPr>
            <p:cNvPr id="157" name="Elipsa 156"/>
            <p:cNvSpPr/>
            <p:nvPr/>
          </p:nvSpPr>
          <p:spPr>
            <a:xfrm>
              <a:off x="4555929" y="3079785"/>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R</a:t>
              </a:r>
              <a:endParaRPr lang="en-US" sz="1200">
                <a:solidFill>
                  <a:schemeClr val="tx1"/>
                </a:solidFill>
              </a:endParaRPr>
            </a:p>
          </p:txBody>
        </p:sp>
        <p:sp>
          <p:nvSpPr>
            <p:cNvPr id="158" name="Elipsa 157"/>
            <p:cNvSpPr/>
            <p:nvPr/>
          </p:nvSpPr>
          <p:spPr>
            <a:xfrm>
              <a:off x="6155168" y="4766819"/>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U</a:t>
              </a:r>
              <a:endParaRPr lang="en-US" sz="1200">
                <a:solidFill>
                  <a:schemeClr val="tx1"/>
                </a:solidFill>
              </a:endParaRPr>
            </a:p>
          </p:txBody>
        </p:sp>
        <p:sp>
          <p:nvSpPr>
            <p:cNvPr id="159" name="Elipsa 158"/>
            <p:cNvSpPr/>
            <p:nvPr/>
          </p:nvSpPr>
          <p:spPr>
            <a:xfrm>
              <a:off x="6413439" y="3243329"/>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a:solidFill>
                    <a:schemeClr val="tx1"/>
                  </a:solidFill>
                </a:rPr>
                <a:t>O</a:t>
              </a:r>
              <a:endParaRPr lang="en-US" sz="1200">
                <a:solidFill>
                  <a:schemeClr val="tx1"/>
                </a:solidFill>
              </a:endParaRPr>
            </a:p>
          </p:txBody>
        </p:sp>
        <p:sp>
          <p:nvSpPr>
            <p:cNvPr id="162" name="Elipsa 161"/>
            <p:cNvSpPr/>
            <p:nvPr/>
          </p:nvSpPr>
          <p:spPr>
            <a:xfrm>
              <a:off x="6273906" y="4372580"/>
              <a:ext cx="663549" cy="36133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I</a:t>
              </a:r>
              <a:endParaRPr lang="en-US" sz="1200" dirty="0">
                <a:solidFill>
                  <a:schemeClr val="tx1"/>
                </a:solidFill>
              </a:endParaRPr>
            </a:p>
          </p:txBody>
        </p:sp>
        <p:sp>
          <p:nvSpPr>
            <p:cNvPr id="163" name="Elipsa 162"/>
            <p:cNvSpPr/>
            <p:nvPr/>
          </p:nvSpPr>
          <p:spPr>
            <a:xfrm>
              <a:off x="6513053" y="5359617"/>
              <a:ext cx="663549" cy="347674"/>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Ag</a:t>
              </a:r>
              <a:endParaRPr lang="en-US" sz="1200" dirty="0">
                <a:solidFill>
                  <a:schemeClr val="tx1"/>
                </a:solidFill>
              </a:endParaRPr>
            </a:p>
          </p:txBody>
        </p:sp>
        <p:grpSp>
          <p:nvGrpSpPr>
            <p:cNvPr id="31" name="Grupa 30"/>
            <p:cNvGrpSpPr/>
            <p:nvPr/>
          </p:nvGrpSpPr>
          <p:grpSpPr>
            <a:xfrm>
              <a:off x="6041678" y="1513126"/>
              <a:ext cx="2311065" cy="638016"/>
              <a:chOff x="6181887" y="833434"/>
              <a:chExt cx="2311065" cy="638016"/>
            </a:xfrm>
          </p:grpSpPr>
          <p:grpSp>
            <p:nvGrpSpPr>
              <p:cNvPr id="85" name="Grupa 84"/>
              <p:cNvGrpSpPr/>
              <p:nvPr/>
            </p:nvGrpSpPr>
            <p:grpSpPr>
              <a:xfrm>
                <a:off x="6181887" y="833434"/>
                <a:ext cx="1519702" cy="606322"/>
                <a:chOff x="640613" y="-2554846"/>
                <a:chExt cx="3155268" cy="1240165"/>
              </a:xfrm>
            </p:grpSpPr>
            <p:sp>
              <p:nvSpPr>
                <p:cNvPr id="88" name="Prostokąt 87"/>
                <p:cNvSpPr/>
                <p:nvPr/>
              </p:nvSpPr>
              <p:spPr>
                <a:xfrm>
                  <a:off x="640613" y="-2554846"/>
                  <a:ext cx="3155268" cy="814511"/>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n</a:t>
                  </a:r>
                  <a:r>
                    <a:rPr kumimoji="0" lang="en-US" sz="1400" b="0" i="0" u="none" strike="noStrike" kern="0" cap="none" spc="0" normalizeH="0" baseline="0" noProof="0" dirty="0" err="1">
                      <a:ln>
                        <a:noFill/>
                      </a:ln>
                      <a:solidFill>
                        <a:prstClr val="black"/>
                      </a:solidFill>
                      <a:effectLst/>
                      <a:uLnTx/>
                      <a:uFillTx/>
                      <a:latin typeface="Calibri"/>
                    </a:rPr>
                    <a:t>eeds</a:t>
                  </a:r>
                  <a:r>
                    <a:rPr kumimoji="0" lang="en-US" sz="1400" b="0" i="0" u="none" strike="noStrike" kern="0" cap="none" spc="0" normalizeH="0" baseline="0" noProof="0" dirty="0">
                      <a:ln>
                        <a:noFill/>
                      </a:ln>
                      <a:solidFill>
                        <a:prstClr val="black"/>
                      </a:solidFill>
                      <a:effectLst/>
                      <a:uLnTx/>
                      <a:uFillTx/>
                      <a:latin typeface="Calibri"/>
                    </a:rPr>
                    <a:t> satisfied </a:t>
                  </a:r>
                </a:p>
              </p:txBody>
            </p:sp>
            <p:sp>
              <p:nvSpPr>
                <p:cNvPr id="89" name="Prostokąt 88"/>
                <p:cNvSpPr/>
                <p:nvPr/>
              </p:nvSpPr>
              <p:spPr>
                <a:xfrm>
                  <a:off x="640615" y="-1741028"/>
                  <a:ext cx="1632881" cy="426347"/>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N</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90" name="Prostokąt 89"/>
                <p:cNvSpPr/>
                <p:nvPr/>
              </p:nvSpPr>
              <p:spPr>
                <a:xfrm>
                  <a:off x="2260278" y="-1740631"/>
                  <a:ext cx="1535603" cy="419270"/>
                </a:xfrm>
                <a:prstGeom prst="rect">
                  <a:avLst/>
                </a:prstGeom>
                <a:solidFill>
                  <a:sysClr val="window" lastClr="FFFFFF"/>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Y</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77" name="Prostokąt 76"/>
              <p:cNvSpPr/>
              <p:nvPr/>
            </p:nvSpPr>
            <p:spPr>
              <a:xfrm>
                <a:off x="7870603" y="1186007"/>
                <a:ext cx="622349" cy="285443"/>
              </a:xfrm>
              <a:prstGeom prst="rect">
                <a:avLst/>
              </a:prstGeom>
              <a:no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sz="1400" b="0" i="0" u="none" strike="noStrike" kern="0" cap="none" spc="0" normalizeH="0" baseline="0" noProof="0" dirty="0">
                    <a:ln>
                      <a:noFill/>
                    </a:ln>
                    <a:solidFill>
                      <a:prstClr val="black"/>
                    </a:solidFill>
                    <a:effectLst/>
                    <a:uLnTx/>
                    <a:uFillTx/>
                    <a:latin typeface="Calibri"/>
                    <a:ea typeface="+mn-ea"/>
                    <a:cs typeface="+mn-cs"/>
                  </a:rPr>
                  <a:t>STOP</a:t>
                </a:r>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78" name="Łącznik prosty ze strzałką 77"/>
              <p:cNvCxnSpPr>
                <a:endCxn id="77" idx="1"/>
              </p:cNvCxnSpPr>
              <p:nvPr/>
            </p:nvCxnSpPr>
            <p:spPr>
              <a:xfrm flipV="1">
                <a:off x="7701589" y="1328729"/>
                <a:ext cx="169014" cy="5333"/>
              </a:xfrm>
              <a:prstGeom prst="straightConnector1">
                <a:avLst/>
              </a:prstGeom>
              <a:noFill/>
              <a:ln w="25400" cap="flat" cmpd="sng" algn="ctr">
                <a:solidFill>
                  <a:sysClr val="windowText" lastClr="000000"/>
                </a:solidFill>
                <a:prstDash val="solid"/>
                <a:miter lim="800000"/>
                <a:tailEnd type="triangle"/>
              </a:ln>
              <a:effectLst/>
            </p:spPr>
          </p:cxnSp>
        </p:grpSp>
        <p:sp>
          <p:nvSpPr>
            <p:cNvPr id="165" name="Elipsa 164"/>
            <p:cNvSpPr/>
            <p:nvPr/>
          </p:nvSpPr>
          <p:spPr>
            <a:xfrm>
              <a:off x="7340047" y="1417649"/>
              <a:ext cx="721956"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N</a:t>
              </a:r>
              <a:endParaRPr lang="en-US" sz="1200" dirty="0">
                <a:solidFill>
                  <a:schemeClr val="tx1"/>
                </a:solidFill>
              </a:endParaRPr>
            </a:p>
          </p:txBody>
        </p:sp>
        <p:sp>
          <p:nvSpPr>
            <p:cNvPr id="99" name="Prostokąt 98"/>
            <p:cNvSpPr/>
            <p:nvPr/>
          </p:nvSpPr>
          <p:spPr>
            <a:xfrm>
              <a:off x="5009008" y="407817"/>
              <a:ext cx="2855521" cy="349446"/>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needs achievable</a:t>
              </a:r>
              <a:endParaRPr kumimoji="0" lang="en-US" sz="1400" b="0" i="0" u="none" strike="noStrike" kern="0" cap="none" spc="0" normalizeH="0" baseline="0" noProof="0" dirty="0">
                <a:ln>
                  <a:noFill/>
                </a:ln>
                <a:solidFill>
                  <a:prstClr val="black"/>
                </a:solidFill>
                <a:effectLst/>
                <a:uLnTx/>
                <a:uFillTx/>
                <a:latin typeface="Calibri"/>
              </a:endParaRPr>
            </a:p>
          </p:txBody>
        </p:sp>
        <p:sp>
          <p:nvSpPr>
            <p:cNvPr id="101" name="Prostokąt 100"/>
            <p:cNvSpPr/>
            <p:nvPr/>
          </p:nvSpPr>
          <p:spPr>
            <a:xfrm>
              <a:off x="6428903" y="736845"/>
              <a:ext cx="1427761" cy="246525"/>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400" kern="0" noProof="0" dirty="0">
                  <a:solidFill>
                    <a:prstClr val="black"/>
                  </a:solidFill>
                  <a:latin typeface="Calibri"/>
                </a:rPr>
                <a:t>Y</a:t>
              </a:r>
              <a:endParaRPr kumimoji="0" lang="en-US" sz="1400" b="0" i="0" u="none" strike="noStrike" kern="0" cap="none" spc="0" normalizeH="0" baseline="0" noProof="0" dirty="0">
                <a:ln>
                  <a:noFill/>
                </a:ln>
                <a:solidFill>
                  <a:prstClr val="black"/>
                </a:solidFill>
                <a:effectLst/>
                <a:uLnTx/>
                <a:uFillTx/>
                <a:latin typeface="Calibri"/>
              </a:endParaRPr>
            </a:p>
          </p:txBody>
        </p:sp>
        <p:sp>
          <p:nvSpPr>
            <p:cNvPr id="102" name="Prostokąt 101"/>
            <p:cNvSpPr/>
            <p:nvPr/>
          </p:nvSpPr>
          <p:spPr>
            <a:xfrm>
              <a:off x="5004048" y="736084"/>
              <a:ext cx="1424855" cy="244109"/>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pl-PL" sz="1400" kern="0" dirty="0">
                  <a:solidFill>
                    <a:prstClr val="black"/>
                  </a:solidFill>
                  <a:latin typeface="Calibri"/>
                </a:rPr>
                <a:t>N</a:t>
              </a:r>
              <a:endParaRPr kumimoji="0" lang="en-US" sz="1400" b="0" i="0" u="none" strike="noStrike" kern="0" cap="none" spc="0" normalizeH="0" baseline="0" noProof="0" dirty="0">
                <a:ln>
                  <a:noFill/>
                </a:ln>
                <a:solidFill>
                  <a:prstClr val="black"/>
                </a:solidFill>
                <a:effectLst/>
                <a:uLnTx/>
                <a:uFillTx/>
                <a:latin typeface="Calibri"/>
              </a:endParaRPr>
            </a:p>
          </p:txBody>
        </p:sp>
        <p:cxnSp>
          <p:nvCxnSpPr>
            <p:cNvPr id="105" name="Łącznik prosty ze strzałką 104"/>
            <p:cNvCxnSpPr/>
            <p:nvPr/>
          </p:nvCxnSpPr>
          <p:spPr>
            <a:xfrm>
              <a:off x="5796136" y="962079"/>
              <a:ext cx="7613" cy="170898"/>
            </a:xfrm>
            <a:prstGeom prst="straightConnector1">
              <a:avLst/>
            </a:prstGeom>
            <a:noFill/>
            <a:ln w="25400" cap="flat" cmpd="sng" algn="ctr">
              <a:solidFill>
                <a:sysClr val="windowText" lastClr="000000"/>
              </a:solidFill>
              <a:prstDash val="solid"/>
              <a:miter lim="800000"/>
              <a:tailEnd type="triangle"/>
            </a:ln>
            <a:effectLst/>
          </p:spPr>
        </p:cxnSp>
        <p:sp>
          <p:nvSpPr>
            <p:cNvPr id="106" name="Prostokąt 105"/>
            <p:cNvSpPr/>
            <p:nvPr/>
          </p:nvSpPr>
          <p:spPr>
            <a:xfrm>
              <a:off x="4619153" y="1143906"/>
              <a:ext cx="2482554" cy="244884"/>
            </a:xfrm>
            <a:prstGeom prst="rect">
              <a:avLst/>
            </a:prstGeom>
            <a:solidFill>
              <a:srgbClr val="66FF66"/>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alibri"/>
                </a:rPr>
                <a:t>modify needs </a:t>
              </a:r>
              <a:r>
                <a:rPr lang="pl-PL" sz="1400" kern="0" dirty="0" err="1">
                  <a:solidFill>
                    <a:prstClr val="black"/>
                  </a:solidFill>
                  <a:latin typeface="Calibri"/>
                </a:rPr>
                <a:t>that</a:t>
              </a:r>
              <a:r>
                <a:rPr lang="pl-PL" sz="1400" kern="0" dirty="0">
                  <a:solidFill>
                    <a:prstClr val="black"/>
                  </a:solidFill>
                  <a:latin typeface="Calibri"/>
                </a:rPr>
                <a:t> </a:t>
              </a:r>
              <a:r>
                <a:rPr lang="pl-PL" sz="1400" kern="0" dirty="0" err="1">
                  <a:solidFill>
                    <a:prstClr val="black"/>
                  </a:solidFill>
                  <a:latin typeface="Calibri"/>
                </a:rPr>
                <a:t>must</a:t>
              </a:r>
              <a:r>
                <a:rPr lang="pl-PL" sz="1400" kern="0" dirty="0">
                  <a:solidFill>
                    <a:prstClr val="black"/>
                  </a:solidFill>
                  <a:latin typeface="Calibri"/>
                </a:rPr>
                <a:t> </a:t>
              </a:r>
              <a:r>
                <a:rPr lang="en-US" sz="1400" kern="0" dirty="0">
                  <a:solidFill>
                    <a:prstClr val="black"/>
                  </a:solidFill>
                  <a:latin typeface="Calibri"/>
                </a:rPr>
                <a:t>be </a:t>
              </a:r>
              <a:r>
                <a:rPr lang="pl-PL" sz="1400" kern="0" dirty="0">
                  <a:solidFill>
                    <a:prstClr val="black"/>
                  </a:solidFill>
                  <a:latin typeface="Calibri"/>
                </a:rPr>
                <a:t>met</a:t>
              </a:r>
              <a:endParaRPr kumimoji="0" lang="en-US" sz="1400" b="0" i="0" u="none" strike="noStrike" kern="0" cap="none" spc="0" normalizeH="0" baseline="0" dirty="0">
                <a:ln>
                  <a:noFill/>
                </a:ln>
                <a:solidFill>
                  <a:prstClr val="black"/>
                </a:solidFill>
                <a:effectLst/>
                <a:uLnTx/>
                <a:uFillTx/>
                <a:latin typeface="Calibri"/>
              </a:endParaRPr>
            </a:p>
          </p:txBody>
        </p:sp>
        <p:pic>
          <p:nvPicPr>
            <p:cNvPr id="109" name="Obraz 108"/>
            <p:cNvPicPr>
              <a:picLocks noChangeAspect="1"/>
            </p:cNvPicPr>
            <p:nvPr/>
          </p:nvPicPr>
          <p:blipFill>
            <a:blip r:embed="rId3"/>
            <a:stretch>
              <a:fillRect/>
            </a:stretch>
          </p:blipFill>
          <p:spPr>
            <a:xfrm>
              <a:off x="7133443" y="969055"/>
              <a:ext cx="224020" cy="663443"/>
            </a:xfrm>
            <a:prstGeom prst="rect">
              <a:avLst/>
            </a:prstGeom>
          </p:spPr>
        </p:pic>
        <p:cxnSp>
          <p:nvCxnSpPr>
            <p:cNvPr id="110" name="Łącznik prosty ze strzałką 109"/>
            <p:cNvCxnSpPr/>
            <p:nvPr/>
          </p:nvCxnSpPr>
          <p:spPr>
            <a:xfrm>
              <a:off x="6436595" y="2105974"/>
              <a:ext cx="7613" cy="170898"/>
            </a:xfrm>
            <a:prstGeom prst="straightConnector1">
              <a:avLst/>
            </a:prstGeom>
            <a:noFill/>
            <a:ln w="25400" cap="flat" cmpd="sng" algn="ctr">
              <a:solidFill>
                <a:sysClr val="windowText" lastClr="000000"/>
              </a:solidFill>
              <a:prstDash val="solid"/>
              <a:miter lim="800000"/>
              <a:tailEnd type="triangle"/>
            </a:ln>
            <a:effectLst/>
          </p:spPr>
        </p:cxnSp>
        <p:cxnSp>
          <p:nvCxnSpPr>
            <p:cNvPr id="111" name="Łącznik prosty ze strzałką 110"/>
            <p:cNvCxnSpPr/>
            <p:nvPr/>
          </p:nvCxnSpPr>
          <p:spPr>
            <a:xfrm flipH="1">
              <a:off x="4427984" y="1268760"/>
              <a:ext cx="200752" cy="0"/>
            </a:xfrm>
            <a:prstGeom prst="straightConnector1">
              <a:avLst/>
            </a:prstGeom>
            <a:noFill/>
            <a:ln w="25400" cap="flat" cmpd="sng" algn="ctr">
              <a:solidFill>
                <a:sysClr val="windowText" lastClr="000000"/>
              </a:solidFill>
              <a:prstDash val="solid"/>
              <a:miter lim="800000"/>
              <a:tailEnd type="triangle"/>
            </a:ln>
            <a:effectLst/>
          </p:spPr>
        </p:cxnSp>
      </p:grpSp>
      <p:sp>
        <p:nvSpPr>
          <p:cNvPr id="115" name="Tytuł 1">
            <a:extLst>
              <a:ext uri="{FF2B5EF4-FFF2-40B4-BE49-F238E27FC236}">
                <a16:creationId xmlns:a16="http://schemas.microsoft.com/office/drawing/2014/main" id="{77A24C56-BA1B-4E15-C5FF-52C4E76790EB}"/>
              </a:ext>
            </a:extLst>
          </p:cNvPr>
          <p:cNvSpPr txBox="1">
            <a:spLocks/>
          </p:cNvSpPr>
          <p:nvPr/>
        </p:nvSpPr>
        <p:spPr>
          <a:xfrm>
            <a:off x="45948" y="12855"/>
            <a:ext cx="2736495" cy="16993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2200" b="1" dirty="0"/>
              <a:t>REASONING SUPPORTING THE BASIC CONTROL CYCLE</a:t>
            </a:r>
            <a:r>
              <a:rPr lang="pl-PL" sz="2200" b="1" dirty="0"/>
              <a:t> </a:t>
            </a:r>
            <a:r>
              <a:rPr lang="en-US" sz="2200" b="1" dirty="0"/>
              <a:t>OF </a:t>
            </a:r>
            <a:endParaRPr lang="pl-PL" sz="2200" b="1" dirty="0"/>
          </a:p>
          <a:p>
            <a:r>
              <a:rPr lang="en-US" sz="2200" b="1" dirty="0"/>
              <a:t>BC-GRANULE</a:t>
            </a:r>
          </a:p>
          <a:p>
            <a:endParaRPr lang="en-US" sz="2000" b="1" dirty="0"/>
          </a:p>
        </p:txBody>
      </p:sp>
      <p:sp>
        <p:nvSpPr>
          <p:cNvPr id="116" name="pole tekstowe 115"/>
          <p:cNvSpPr txBox="1"/>
          <p:nvPr/>
        </p:nvSpPr>
        <p:spPr>
          <a:xfrm>
            <a:off x="68934" y="1711833"/>
            <a:ext cx="4674650" cy="3416320"/>
          </a:xfrm>
          <a:prstGeom prst="rect">
            <a:avLst/>
          </a:prstGeom>
          <a:noFill/>
        </p:spPr>
        <p:txBody>
          <a:bodyPr wrap="square" rtlCol="0">
            <a:spAutoFit/>
          </a:bodyPr>
          <a:lstStyle/>
          <a:p>
            <a:pPr algn="ctr"/>
            <a:r>
              <a:rPr lang="en-US" sz="1800" dirty="0">
                <a:solidFill>
                  <a:srgbClr val="0000CC"/>
                </a:solidFill>
              </a:rPr>
              <a:t>The basic cycle </a:t>
            </a:r>
            <a:r>
              <a:rPr lang="pl-PL" sz="1800" dirty="0">
                <a:solidFill>
                  <a:srgbClr val="0000CC"/>
                </a:solidFill>
              </a:rPr>
              <a:t>(</a:t>
            </a:r>
            <a:r>
              <a:rPr lang="en-US" sz="1800" dirty="0">
                <a:solidFill>
                  <a:srgbClr val="0000CC"/>
                </a:solidFill>
              </a:rPr>
              <a:t>without a part marked </a:t>
            </a:r>
            <a:r>
              <a:rPr lang="en-US" sz="1800" i="1" dirty="0">
                <a:solidFill>
                  <a:srgbClr val="00B050"/>
                </a:solidFill>
              </a:rPr>
              <a:t>green</a:t>
            </a:r>
            <a:r>
              <a:rPr lang="pl-PL" sz="1800" dirty="0">
                <a:solidFill>
                  <a:srgbClr val="0000CC"/>
                </a:solidFill>
              </a:rPr>
              <a:t>) </a:t>
            </a:r>
            <a:r>
              <a:rPr lang="en-US" sz="1800" dirty="0">
                <a:solidFill>
                  <a:srgbClr val="0000CC"/>
                </a:solidFill>
              </a:rPr>
              <a:t>may be more advanced in applications. For example, it may be necessary to check at the proper moment if the assigned needs are achievable. This would take into account domain knowledge concerning the perceived situation, the requirements for the solutions sought, and the resources used so far. If not, the needs should be modified accordingly, e.g., by selection less ambitious needs</a:t>
            </a:r>
            <a:r>
              <a:rPr lang="pl-PL" sz="1800" dirty="0">
                <a:solidFill>
                  <a:srgbClr val="0000CC"/>
                </a:solidFill>
              </a:rPr>
              <a:t> from the list of </a:t>
            </a:r>
            <a:r>
              <a:rPr lang="en-US" sz="1800" dirty="0">
                <a:solidFill>
                  <a:srgbClr val="0000CC"/>
                </a:solidFill>
              </a:rPr>
              <a:t>prioritized needs.</a:t>
            </a:r>
            <a:endParaRPr lang="pl-PL" sz="1800" dirty="0">
              <a:solidFill>
                <a:srgbClr val="0000CC"/>
              </a:solidFill>
            </a:endParaRPr>
          </a:p>
        </p:txBody>
      </p:sp>
      <p:sp>
        <p:nvSpPr>
          <p:cNvPr id="117" name="pole tekstowe 116"/>
          <p:cNvSpPr txBox="1"/>
          <p:nvPr/>
        </p:nvSpPr>
        <p:spPr>
          <a:xfrm>
            <a:off x="21041" y="5072805"/>
            <a:ext cx="4868566" cy="1754326"/>
          </a:xfrm>
          <a:prstGeom prst="rect">
            <a:avLst/>
          </a:prstGeom>
          <a:noFill/>
        </p:spPr>
        <p:txBody>
          <a:bodyPr wrap="square" rtlCol="0">
            <a:spAutoFit/>
          </a:bodyPr>
          <a:lstStyle/>
          <a:p>
            <a:r>
              <a:rPr lang="en-US" sz="1200" dirty="0">
                <a:solidFill>
                  <a:srgbClr val="0000CC"/>
                </a:solidFill>
              </a:rPr>
              <a:t>Aude </a:t>
            </a:r>
            <a:r>
              <a:rPr lang="en-US" sz="1200" dirty="0" err="1">
                <a:solidFill>
                  <a:srgbClr val="0000CC"/>
                </a:solidFill>
              </a:rPr>
              <a:t>Billard</a:t>
            </a:r>
            <a:r>
              <a:rPr lang="en-US" sz="1200" dirty="0">
                <a:solidFill>
                  <a:srgbClr val="0000CC"/>
                </a:solidFill>
              </a:rPr>
              <a:t>, </a:t>
            </a:r>
            <a:r>
              <a:rPr lang="en-US" sz="1200" dirty="0" err="1">
                <a:solidFill>
                  <a:srgbClr val="0000CC"/>
                </a:solidFill>
              </a:rPr>
              <a:t>Sina</a:t>
            </a:r>
            <a:r>
              <a:rPr lang="en-US" sz="1200" dirty="0">
                <a:solidFill>
                  <a:srgbClr val="0000CC"/>
                </a:solidFill>
              </a:rPr>
              <a:t> </a:t>
            </a:r>
            <a:r>
              <a:rPr lang="en-US" sz="1200" dirty="0" err="1">
                <a:solidFill>
                  <a:srgbClr val="0000CC"/>
                </a:solidFill>
              </a:rPr>
              <a:t>Mirrazavi</a:t>
            </a:r>
            <a:r>
              <a:rPr lang="en-US" sz="1200" dirty="0">
                <a:solidFill>
                  <a:srgbClr val="0000CC"/>
                </a:solidFill>
              </a:rPr>
              <a:t> and Nadia Figueroa</a:t>
            </a:r>
            <a:r>
              <a:rPr lang="pl-PL" sz="1200" dirty="0">
                <a:solidFill>
                  <a:srgbClr val="0000CC"/>
                </a:solidFill>
              </a:rPr>
              <a:t>: </a:t>
            </a:r>
            <a:r>
              <a:rPr lang="en-US" sz="1200" dirty="0">
                <a:solidFill>
                  <a:srgbClr val="0000CC"/>
                </a:solidFill>
              </a:rPr>
              <a:t>Learning for Adaptive and Reactive Robot Control: A Dynamical Systems Approach</a:t>
            </a:r>
            <a:r>
              <a:rPr lang="pl-PL" sz="1200" dirty="0">
                <a:solidFill>
                  <a:srgbClr val="0000CC"/>
                </a:solidFill>
              </a:rPr>
              <a:t>. MIT Press (2022)</a:t>
            </a:r>
            <a:endParaRPr lang="en-US" sz="1200" dirty="0">
              <a:solidFill>
                <a:srgbClr val="0000CC"/>
              </a:solidFill>
            </a:endParaRPr>
          </a:p>
          <a:p>
            <a:r>
              <a:rPr lang="pl-PL" sz="1200" dirty="0">
                <a:solidFill>
                  <a:srgbClr val="0000CC"/>
                </a:solidFill>
              </a:rPr>
              <a:t>Daniel </a:t>
            </a:r>
            <a:r>
              <a:rPr lang="pl-PL" sz="1200" dirty="0" err="1">
                <a:solidFill>
                  <a:srgbClr val="0000CC"/>
                </a:solidFill>
              </a:rPr>
              <a:t>Kahneman</a:t>
            </a:r>
            <a:r>
              <a:rPr lang="pl-PL" sz="1200" dirty="0">
                <a:solidFill>
                  <a:srgbClr val="0000CC"/>
                </a:solidFill>
              </a:rPr>
              <a:t>: </a:t>
            </a:r>
            <a:r>
              <a:rPr lang="en-US" sz="1200" dirty="0">
                <a:solidFill>
                  <a:srgbClr val="0000CC"/>
                </a:solidFill>
              </a:rPr>
              <a:t>Thinking, fast and slow. Farrar, Straus and Giroux </a:t>
            </a:r>
            <a:r>
              <a:rPr lang="pl-PL" sz="1200" dirty="0">
                <a:solidFill>
                  <a:srgbClr val="0000CC"/>
                </a:solidFill>
              </a:rPr>
              <a:t>(1013)</a:t>
            </a:r>
          </a:p>
          <a:p>
            <a:r>
              <a:rPr lang="en-US" sz="1200" dirty="0">
                <a:solidFill>
                  <a:srgbClr val="0000CC"/>
                </a:solidFill>
              </a:rPr>
              <a:t>Ashish </a:t>
            </a:r>
            <a:r>
              <a:rPr lang="en-US" sz="1200" dirty="0" err="1">
                <a:solidFill>
                  <a:srgbClr val="0000CC"/>
                </a:solidFill>
              </a:rPr>
              <a:t>Vaswani</a:t>
            </a:r>
            <a:r>
              <a:rPr lang="en-US" sz="1200" dirty="0">
                <a:solidFill>
                  <a:srgbClr val="0000CC"/>
                </a:solidFill>
              </a:rPr>
              <a:t> et al: Attention is All you Need. In: I. </a:t>
            </a:r>
            <a:r>
              <a:rPr lang="en-US" sz="1200" dirty="0" err="1">
                <a:solidFill>
                  <a:srgbClr val="0000CC"/>
                </a:solidFill>
              </a:rPr>
              <a:t>Guyon</a:t>
            </a:r>
            <a:r>
              <a:rPr lang="en-US" sz="1200" dirty="0">
                <a:solidFill>
                  <a:srgbClr val="0000CC"/>
                </a:solidFill>
              </a:rPr>
              <a:t> </a:t>
            </a:r>
            <a:r>
              <a:rPr lang="en-US" sz="1200" dirty="0" err="1">
                <a:solidFill>
                  <a:srgbClr val="0000CC"/>
                </a:solidFill>
              </a:rPr>
              <a:t>st</a:t>
            </a:r>
            <a:r>
              <a:rPr lang="en-US" sz="1200" dirty="0">
                <a:solidFill>
                  <a:srgbClr val="0000CC"/>
                </a:solidFill>
              </a:rPr>
              <a:t> al (eds.): Advances in Neural Information Processing Systems</a:t>
            </a:r>
            <a:r>
              <a:rPr lang="pl-PL" sz="1200" dirty="0">
                <a:solidFill>
                  <a:srgbClr val="0000CC"/>
                </a:solidFill>
              </a:rPr>
              <a:t> (</a:t>
            </a:r>
            <a:r>
              <a:rPr lang="pl-PL" sz="1200" dirty="0" err="1">
                <a:solidFill>
                  <a:srgbClr val="0000CC"/>
                </a:solidFill>
              </a:rPr>
              <a:t>NIPS</a:t>
            </a:r>
            <a:r>
              <a:rPr lang="pl-PL" sz="1200" dirty="0">
                <a:solidFill>
                  <a:srgbClr val="0000CC"/>
                </a:solidFill>
              </a:rPr>
              <a:t>)</a:t>
            </a:r>
            <a:r>
              <a:rPr lang="en-US" sz="1200" dirty="0">
                <a:solidFill>
                  <a:srgbClr val="0000CC"/>
                </a:solidFill>
              </a:rPr>
              <a:t> vol.30. Curran Associates, Inc. (2017)</a:t>
            </a:r>
            <a:r>
              <a:rPr lang="pl-PL" sz="1200" dirty="0">
                <a:solidFill>
                  <a:srgbClr val="0000CC"/>
                </a:solidFill>
              </a:rPr>
              <a:t> https://arxiv.org/abs/1706.03762</a:t>
            </a:r>
            <a:endParaRPr lang="en-US" sz="1200" dirty="0">
              <a:solidFill>
                <a:srgbClr val="0000CC"/>
              </a:solidFill>
            </a:endParaRPr>
          </a:p>
        </p:txBody>
      </p:sp>
      <p:sp>
        <p:nvSpPr>
          <p:cNvPr id="65" name="Elipsa 64"/>
          <p:cNvSpPr/>
          <p:nvPr/>
        </p:nvSpPr>
        <p:spPr>
          <a:xfrm>
            <a:off x="5074514" y="809316"/>
            <a:ext cx="1055163" cy="391318"/>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tx1"/>
                </a:solidFill>
              </a:rPr>
              <a:t>Di, R, At</a:t>
            </a:r>
            <a:endParaRPr lang="en-US" sz="1200" dirty="0">
              <a:solidFill>
                <a:schemeClr val="tx1"/>
              </a:solidFill>
            </a:endParaRPr>
          </a:p>
        </p:txBody>
      </p:sp>
    </p:spTree>
    <p:extLst>
      <p:ext uri="{BB962C8B-B14F-4D97-AF65-F5344CB8AC3E}">
        <p14:creationId xmlns:p14="http://schemas.microsoft.com/office/powerpoint/2010/main" val="389913857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C8967-B253-6A9B-1D9E-3DA2669298D7}"/>
            </a:ext>
          </a:extLst>
        </p:cNvPr>
        <p:cNvGrpSpPr/>
        <p:nvPr/>
      </p:nvGrpSpPr>
      <p:grpSpPr>
        <a:xfrm>
          <a:off x="0" y="0"/>
          <a:ext cx="0" cy="0"/>
          <a:chOff x="0" y="0"/>
          <a:chExt cx="0" cy="0"/>
        </a:xfrm>
      </p:grpSpPr>
      <p:sp>
        <p:nvSpPr>
          <p:cNvPr id="5" name="Tytuł 1">
            <a:extLst>
              <a:ext uri="{FF2B5EF4-FFF2-40B4-BE49-F238E27FC236}">
                <a16:creationId xmlns:a16="http://schemas.microsoft.com/office/drawing/2014/main" id="{163E6EEA-727E-D308-3A19-1C616A60502E}"/>
              </a:ext>
            </a:extLst>
          </p:cNvPr>
          <p:cNvSpPr txBox="1">
            <a:spLocks/>
          </p:cNvSpPr>
          <p:nvPr/>
        </p:nvSpPr>
        <p:spPr>
          <a:xfrm>
            <a:off x="0" y="1"/>
            <a:ext cx="9144000" cy="50461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3200" b="1" i="0" u="none" strike="noStrike" kern="1200" cap="none" spc="0" normalizeH="0" baseline="0" noProof="0" dirty="0">
                <a:ln>
                  <a:noFill/>
                </a:ln>
                <a:solidFill>
                  <a:srgbClr val="0070C0"/>
                </a:solidFill>
                <a:effectLst/>
                <a:uLnTx/>
                <a:uFillTx/>
                <a:latin typeface="Arial" charset="0"/>
                <a:ea typeface="+mj-ea"/>
                <a:cs typeface="+mj-cs"/>
              </a:rPr>
              <a:t>C-GRANULE WITH CONTROL: </a:t>
            </a:r>
            <a:r>
              <a:rPr kumimoji="0" lang="pl-PL" sz="3200" b="1" i="0" u="none" strike="noStrike" kern="1200" cap="none" spc="0" normalizeH="0" baseline="0" noProof="0" dirty="0" err="1">
                <a:ln>
                  <a:noFill/>
                </a:ln>
                <a:solidFill>
                  <a:srgbClr val="0070C0"/>
                </a:solidFill>
                <a:effectLst/>
                <a:uLnTx/>
                <a:uFillTx/>
                <a:latin typeface="Arial" charset="0"/>
                <a:ea typeface="+mj-ea"/>
                <a:cs typeface="+mj-cs"/>
              </a:rPr>
              <a:t>COMMENTS</a:t>
            </a:r>
            <a:endParaRPr kumimoji="0" lang="pl-PL" sz="3200" b="1" i="0" u="none" strike="noStrike" kern="1200" cap="none" spc="0" normalizeH="0" baseline="0" noProof="0" dirty="0">
              <a:ln>
                <a:noFill/>
              </a:ln>
              <a:solidFill>
                <a:srgbClr val="0070C0"/>
              </a:solidFill>
              <a:effectLst/>
              <a:uLnTx/>
              <a:uFillTx/>
              <a:latin typeface="Arial" charset="0"/>
              <a:ea typeface="+mj-ea"/>
              <a:cs typeface="+mj-cs"/>
            </a:endParaRPr>
          </a:p>
        </p:txBody>
      </p:sp>
      <p:sp>
        <p:nvSpPr>
          <p:cNvPr id="21" name="pole tekstowe 20">
            <a:extLst>
              <a:ext uri="{FF2B5EF4-FFF2-40B4-BE49-F238E27FC236}">
                <a16:creationId xmlns:a16="http://schemas.microsoft.com/office/drawing/2014/main" id="{AF44167B-ABB4-9F9C-AA84-0F142E19FB3C}"/>
              </a:ext>
            </a:extLst>
          </p:cNvPr>
          <p:cNvSpPr txBox="1"/>
          <p:nvPr/>
        </p:nvSpPr>
        <p:spPr>
          <a:xfrm>
            <a:off x="54350" y="548680"/>
            <a:ext cx="9001000" cy="7478970"/>
          </a:xfrm>
          <a:prstGeom prst="rect">
            <a:avLst/>
          </a:prstGeom>
          <a:noFill/>
        </p:spPr>
        <p:txBody>
          <a:bodyPr wrap="square" rtlCol="0">
            <a:spAutoFit/>
          </a:bodyPr>
          <a:lstStyle/>
          <a:p>
            <a:pPr marL="179388" indent="-179388">
              <a:buFont typeface="Arial" panose="020B0604020202020204" pitchFamily="34" charset="0"/>
              <a:buChar char="•"/>
            </a:pPr>
            <a:r>
              <a:rPr lang="en-US" sz="2000" dirty="0">
                <a:solidFill>
                  <a:srgbClr val="0000FF"/>
                </a:solidFill>
              </a:rPr>
              <a:t>A c-granules is a dynamic object that changes over time. Its dynamics is steered by the control of c-granule (special sub-granule of given c-granules), which aims to select and realize transformations (associations) of abstract and physical objects to satisfy goals (needs or specifications of the problem to be solved). This is based on perceived information about these objects as well as their interactions.</a:t>
            </a:r>
            <a:endParaRPr lang="pl-PL" sz="2000" dirty="0">
              <a:solidFill>
                <a:srgbClr val="0000FF"/>
              </a:solidFill>
            </a:endParaRPr>
          </a:p>
          <a:p>
            <a:pPr marL="285750" indent="-285750">
              <a:buFont typeface="Arial" panose="020B0604020202020204" pitchFamily="34" charset="0"/>
              <a:buChar char="•"/>
            </a:pPr>
            <a:endParaRPr lang="pl-PL" sz="2000" dirty="0">
              <a:solidFill>
                <a:srgbClr val="0000FF"/>
              </a:solidFill>
            </a:endParaRPr>
          </a:p>
          <a:p>
            <a:pPr marL="179388" indent="-179388">
              <a:buFont typeface="Arial" panose="020B0604020202020204" pitchFamily="34" charset="0"/>
              <a:buChar char="•"/>
            </a:pPr>
            <a:r>
              <a:rPr lang="en-US" sz="2000" dirty="0">
                <a:solidFill>
                  <a:srgbClr val="0000FF"/>
                </a:solidFill>
              </a:rPr>
              <a:t>Control of c-granule is using the </a:t>
            </a:r>
            <a:r>
              <a:rPr lang="pl-PL" sz="2000" dirty="0" err="1">
                <a:solidFill>
                  <a:srgbClr val="0000FF"/>
                </a:solidFill>
              </a:rPr>
              <a:t>bc</a:t>
            </a:r>
            <a:r>
              <a:rPr lang="pl-PL" sz="2000" dirty="0">
                <a:solidFill>
                  <a:srgbClr val="0000FF"/>
                </a:solidFill>
              </a:rPr>
              <a:t>-</a:t>
            </a:r>
            <a:r>
              <a:rPr lang="en-US" sz="2000" dirty="0">
                <a:solidFill>
                  <a:srgbClr val="0000FF"/>
                </a:solidFill>
              </a:rPr>
              <a:t>granule to supervise the behavior of the control to select and realize transformations (associations). </a:t>
            </a:r>
            <a:r>
              <a:rPr lang="en-US" sz="2000" dirty="0" err="1">
                <a:solidFill>
                  <a:srgbClr val="0000FF"/>
                </a:solidFill>
              </a:rPr>
              <a:t>Th</a:t>
            </a:r>
            <a:r>
              <a:rPr lang="pl-PL" sz="2000" dirty="0">
                <a:solidFill>
                  <a:srgbClr val="0000FF"/>
                </a:solidFill>
              </a:rPr>
              <a:t>e </a:t>
            </a:r>
            <a:r>
              <a:rPr lang="en-US" sz="2000" dirty="0">
                <a:solidFill>
                  <a:srgbClr val="0000FF"/>
                </a:solidFill>
              </a:rPr>
              <a:t>realization concerns generation of </a:t>
            </a:r>
            <a:r>
              <a:rPr lang="pl-PL" sz="2000" dirty="0">
                <a:solidFill>
                  <a:srgbClr val="0000FF"/>
                </a:solidFill>
              </a:rPr>
              <a:t>the </a:t>
            </a:r>
            <a:r>
              <a:rPr lang="en-US" sz="2000" dirty="0">
                <a:solidFill>
                  <a:srgbClr val="0000FF"/>
                </a:solidFill>
              </a:rPr>
              <a:t>network of relevant sub-granules</a:t>
            </a:r>
            <a:r>
              <a:rPr lang="pl-PL" sz="2000" dirty="0">
                <a:solidFill>
                  <a:srgbClr val="0000FF"/>
                </a:solidFill>
              </a:rPr>
              <a:t> from </a:t>
            </a:r>
            <a:r>
              <a:rPr lang="en-US" sz="2000" dirty="0">
                <a:solidFill>
                  <a:srgbClr val="0000FF"/>
                </a:solidFill>
              </a:rPr>
              <a:t>the current</a:t>
            </a:r>
            <a:r>
              <a:rPr lang="pl-PL" sz="2000" dirty="0" err="1">
                <a:solidFill>
                  <a:srgbClr val="0000FF"/>
                </a:solidFill>
              </a:rPr>
              <a:t>ly</a:t>
            </a:r>
            <a:r>
              <a:rPr lang="en-US" sz="2000" dirty="0">
                <a:solidFill>
                  <a:srgbClr val="0000FF"/>
                </a:solidFill>
              </a:rPr>
              <a:t> perceived one.</a:t>
            </a:r>
            <a:endParaRPr lang="pl-PL" sz="2000" dirty="0">
              <a:solidFill>
                <a:srgbClr val="0000FF"/>
              </a:solidFill>
            </a:endParaRPr>
          </a:p>
          <a:p>
            <a:pPr marL="179388" indent="-179388"/>
            <a:endParaRPr lang="en-US" sz="2000" dirty="0">
              <a:solidFill>
                <a:srgbClr val="0000FF"/>
              </a:solidFill>
            </a:endParaRPr>
          </a:p>
          <a:p>
            <a:pPr marL="179388" indent="-179388">
              <a:buFont typeface="Arial" panose="020B0604020202020204" pitchFamily="34" charset="0"/>
              <a:buChar char="•"/>
            </a:pPr>
            <a:r>
              <a:rPr lang="en-US" sz="2000" dirty="0">
                <a:solidFill>
                  <a:srgbClr val="0000FF"/>
                </a:solidFill>
              </a:rPr>
              <a:t>In the network of sub-granules</a:t>
            </a:r>
            <a:r>
              <a:rPr lang="pl-PL" sz="2000" dirty="0">
                <a:solidFill>
                  <a:srgbClr val="0000FF"/>
                </a:solidFill>
              </a:rPr>
              <a:t>,</a:t>
            </a:r>
            <a:r>
              <a:rPr lang="en-US" sz="2000" dirty="0">
                <a:solidFill>
                  <a:srgbClr val="0000FF"/>
                </a:solidFill>
              </a:rPr>
              <a:t> supervised by the control of c-granule are also sub-granules realizing of the basic cycle of control.</a:t>
            </a:r>
            <a:endParaRPr lang="pl-PL" sz="2000" dirty="0">
              <a:solidFill>
                <a:srgbClr val="0000FF"/>
              </a:solidFill>
            </a:endParaRPr>
          </a:p>
          <a:p>
            <a:pPr marL="179388" indent="-179388"/>
            <a:endParaRPr lang="en-US" sz="2000" dirty="0">
              <a:solidFill>
                <a:srgbClr val="0000FF"/>
              </a:solidFill>
            </a:endParaRPr>
          </a:p>
          <a:p>
            <a:pPr marL="179388" indent="-179388">
              <a:buFont typeface="Arial" panose="020B0604020202020204" pitchFamily="34" charset="0"/>
              <a:buChar char="•"/>
            </a:pPr>
            <a:r>
              <a:rPr lang="pl-PL" sz="2000" dirty="0" err="1">
                <a:solidFill>
                  <a:srgbClr val="0000FF"/>
                </a:solidFill>
              </a:rPr>
              <a:t>cb</a:t>
            </a:r>
            <a:r>
              <a:rPr lang="en-US" sz="2000" dirty="0">
                <a:solidFill>
                  <a:srgbClr val="0000FF"/>
                </a:solidFill>
              </a:rPr>
              <a:t>-granule of control uses the context in which physical objects appear in networks of sub-granules, qualifying them for different regions: </a:t>
            </a:r>
            <a:r>
              <a:rPr lang="en-US" sz="2000" i="1" dirty="0" err="1">
                <a:solidFill>
                  <a:srgbClr val="0000FF"/>
                </a:solidFill>
              </a:rPr>
              <a:t>soft_suit</a:t>
            </a:r>
            <a:r>
              <a:rPr lang="en-US" sz="2000" i="1" dirty="0">
                <a:solidFill>
                  <a:srgbClr val="0000FF"/>
                </a:solidFill>
              </a:rPr>
              <a:t>, </a:t>
            </a:r>
            <a:r>
              <a:rPr lang="en-US" sz="2000" i="1" dirty="0" err="1">
                <a:solidFill>
                  <a:srgbClr val="0000FF"/>
                </a:solidFill>
              </a:rPr>
              <a:t>link_suit</a:t>
            </a:r>
            <a:r>
              <a:rPr lang="en-US" sz="2000" i="1" dirty="0">
                <a:solidFill>
                  <a:srgbClr val="0000FF"/>
                </a:solidFill>
              </a:rPr>
              <a:t>, or </a:t>
            </a:r>
            <a:r>
              <a:rPr lang="en-US" sz="2000" i="1" dirty="0" err="1">
                <a:solidFill>
                  <a:srgbClr val="0000FF"/>
                </a:solidFill>
              </a:rPr>
              <a:t>hard_suit</a:t>
            </a:r>
            <a:r>
              <a:rPr lang="en-US" sz="2000" dirty="0">
                <a:solidFill>
                  <a:srgbClr val="0000FF"/>
                </a:solidFill>
              </a:rPr>
              <a:t>. For example, in one sub-granule, the considered objects may be in the </a:t>
            </a:r>
            <a:r>
              <a:rPr lang="en-US" sz="2000" i="1" dirty="0" err="1">
                <a:solidFill>
                  <a:srgbClr val="0000FF"/>
                </a:solidFill>
              </a:rPr>
              <a:t>link_suit</a:t>
            </a:r>
            <a:r>
              <a:rPr lang="en-US" sz="2000" dirty="0">
                <a:solidFill>
                  <a:srgbClr val="0000FF"/>
                </a:solidFill>
              </a:rPr>
              <a:t> category, while in another, they may be in the </a:t>
            </a:r>
            <a:r>
              <a:rPr lang="en-US" sz="2000" i="1" dirty="0" err="1">
                <a:solidFill>
                  <a:srgbClr val="0000FF"/>
                </a:solidFill>
              </a:rPr>
              <a:t>hard_suit</a:t>
            </a:r>
            <a:r>
              <a:rPr lang="en-US" sz="2000" dirty="0">
                <a:solidFill>
                  <a:srgbClr val="0000FF"/>
                </a:solidFill>
              </a:rPr>
              <a:t> category.</a:t>
            </a:r>
            <a:endParaRPr lang="pl-PL" sz="2000" dirty="0">
              <a:solidFill>
                <a:srgbClr val="0000FF"/>
              </a:solidFill>
            </a:endParaRPr>
          </a:p>
          <a:p>
            <a:pPr marL="179388" indent="-179388"/>
            <a:endParaRPr lang="pl-PL" sz="2000" dirty="0">
              <a:solidFill>
                <a:srgbClr val="0000FF"/>
              </a:solidFill>
            </a:endParaRPr>
          </a:p>
          <a:p>
            <a:pPr marL="179388" indent="-179388">
              <a:buFont typeface="Arial" panose="020B0604020202020204" pitchFamily="34" charset="0"/>
              <a:buChar char="•"/>
            </a:pPr>
            <a:r>
              <a:rPr lang="en-US" sz="2000" dirty="0" err="1">
                <a:solidFill>
                  <a:srgbClr val="0000FF"/>
                </a:solidFill>
              </a:rPr>
              <a:t>cb</a:t>
            </a:r>
            <a:r>
              <a:rPr lang="en-US" sz="2000" dirty="0">
                <a:solidFill>
                  <a:srgbClr val="0000FF"/>
                </a:solidFill>
              </a:rPr>
              <a:t>-granule often consists of an information </a:t>
            </a:r>
            <a:r>
              <a:rPr lang="pl-PL" sz="2000" dirty="0" err="1">
                <a:solidFill>
                  <a:srgbClr val="0000FF"/>
                </a:solidFill>
              </a:rPr>
              <a:t>sub</a:t>
            </a:r>
            <a:r>
              <a:rPr lang="pl-PL" sz="2000" dirty="0">
                <a:solidFill>
                  <a:srgbClr val="0000FF"/>
                </a:solidFill>
              </a:rPr>
              <a:t>-</a:t>
            </a:r>
            <a:r>
              <a:rPr lang="en-US" sz="2000" dirty="0">
                <a:solidFill>
                  <a:srgbClr val="0000FF"/>
                </a:solidFill>
              </a:rPr>
              <a:t>granule </a:t>
            </a:r>
            <a:r>
              <a:rPr lang="pl-PL" sz="2000" dirty="0">
                <a:solidFill>
                  <a:srgbClr val="0000FF"/>
                </a:solidFill>
              </a:rPr>
              <a:t>with </a:t>
            </a:r>
            <a:r>
              <a:rPr lang="en-US" sz="2000" dirty="0">
                <a:solidFill>
                  <a:srgbClr val="0000FF"/>
                </a:solidFill>
              </a:rPr>
              <a:t>the information about the currently perceived situation on the basis of which the control of c-granule aims to select transformations for realization. </a:t>
            </a:r>
          </a:p>
        </p:txBody>
      </p:sp>
      <p:sp>
        <p:nvSpPr>
          <p:cNvPr id="23" name="Symbol zastępczy numeru slajdu 22">
            <a:extLst>
              <a:ext uri="{FF2B5EF4-FFF2-40B4-BE49-F238E27FC236}">
                <a16:creationId xmlns:a16="http://schemas.microsoft.com/office/drawing/2014/main" id="{8806A156-A905-610F-E75E-66D393447105}"/>
              </a:ext>
            </a:extLst>
          </p:cNvPr>
          <p:cNvSpPr>
            <a:spLocks noGrp="1"/>
          </p:cNvSpPr>
          <p:nvPr>
            <p:ph type="sldNum" sz="quarter" idx="12"/>
          </p:nvPr>
        </p:nvSpPr>
        <p:spPr/>
        <p:txBody>
          <a:bodyPr/>
          <a:lstStyle/>
          <a:p>
            <a:pPr>
              <a:defRPr/>
            </a:pPr>
            <a:fld id="{D02E777F-298D-4C96-825C-3DC57E52C55E}" type="slidenum">
              <a:rPr lang="pl-PL" smtClean="0"/>
              <a:pPr>
                <a:defRPr/>
              </a:pPr>
              <a:t>107</a:t>
            </a:fld>
            <a:endParaRPr lang="pl-PL"/>
          </a:p>
        </p:txBody>
      </p:sp>
    </p:spTree>
    <p:extLst>
      <p:ext uri="{BB962C8B-B14F-4D97-AF65-F5344CB8AC3E}">
        <p14:creationId xmlns:p14="http://schemas.microsoft.com/office/powerpoint/2010/main" val="31872645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DE753-8504-C53E-9B38-5E0808BC4375}"/>
            </a:ext>
          </a:extLst>
        </p:cNvPr>
        <p:cNvGrpSpPr/>
        <p:nvPr/>
      </p:nvGrpSpPr>
      <p:grpSpPr>
        <a:xfrm>
          <a:off x="0" y="0"/>
          <a:ext cx="0" cy="0"/>
          <a:chOff x="0" y="0"/>
          <a:chExt cx="0" cy="0"/>
        </a:xfrm>
      </p:grpSpPr>
      <p:grpSp>
        <p:nvGrpSpPr>
          <p:cNvPr id="13" name="Grupa 12">
            <a:extLst>
              <a:ext uri="{FF2B5EF4-FFF2-40B4-BE49-F238E27FC236}">
                <a16:creationId xmlns:a16="http://schemas.microsoft.com/office/drawing/2014/main" id="{94EE6914-F5E3-A755-3F37-496A3E2CE5D2}"/>
              </a:ext>
            </a:extLst>
          </p:cNvPr>
          <p:cNvGrpSpPr/>
          <p:nvPr/>
        </p:nvGrpSpPr>
        <p:grpSpPr>
          <a:xfrm>
            <a:off x="483213" y="2775307"/>
            <a:ext cx="2482234" cy="2863280"/>
            <a:chOff x="1262869" y="2557409"/>
            <a:chExt cx="3474162" cy="3817706"/>
          </a:xfrm>
          <a:solidFill>
            <a:srgbClr val="FFC000">
              <a:alpha val="28000"/>
            </a:srgbClr>
          </a:solidFill>
        </p:grpSpPr>
        <p:sp>
          <p:nvSpPr>
            <p:cNvPr id="2" name="Prostokąt 1">
              <a:extLst>
                <a:ext uri="{FF2B5EF4-FFF2-40B4-BE49-F238E27FC236}">
                  <a16:creationId xmlns:a16="http://schemas.microsoft.com/office/drawing/2014/main" id="{6C20BA56-15FA-5A0F-6B99-92F24D3C3ADA}"/>
                </a:ext>
              </a:extLst>
            </p:cNvPr>
            <p:cNvSpPr/>
            <p:nvPr/>
          </p:nvSpPr>
          <p:spPr>
            <a:xfrm>
              <a:off x="1274639" y="2557409"/>
              <a:ext cx="3462391" cy="3817706"/>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sp>
          <p:nvSpPr>
            <p:cNvPr id="3" name="Prostokąt 2">
              <a:extLst>
                <a:ext uri="{FF2B5EF4-FFF2-40B4-BE49-F238E27FC236}">
                  <a16:creationId xmlns:a16="http://schemas.microsoft.com/office/drawing/2014/main" id="{D2AE079E-7DF1-0864-3ABE-A6E546DB66AE}"/>
                </a:ext>
              </a:extLst>
            </p:cNvPr>
            <p:cNvSpPr/>
            <p:nvPr/>
          </p:nvSpPr>
          <p:spPr>
            <a:xfrm>
              <a:off x="1262870" y="2557409"/>
              <a:ext cx="3462391" cy="1272284"/>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sp>
          <p:nvSpPr>
            <p:cNvPr id="10" name="Prostokąt 9">
              <a:extLst>
                <a:ext uri="{FF2B5EF4-FFF2-40B4-BE49-F238E27FC236}">
                  <a16:creationId xmlns:a16="http://schemas.microsoft.com/office/drawing/2014/main" id="{B8FAA414-EA13-B25E-D071-6E40BD157634}"/>
                </a:ext>
              </a:extLst>
            </p:cNvPr>
            <p:cNvSpPr/>
            <p:nvPr/>
          </p:nvSpPr>
          <p:spPr>
            <a:xfrm>
              <a:off x="1262869" y="5101976"/>
              <a:ext cx="3474162" cy="1253447"/>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sp>
          <p:nvSpPr>
            <p:cNvPr id="12" name="Prostokąt 11">
              <a:extLst>
                <a:ext uri="{FF2B5EF4-FFF2-40B4-BE49-F238E27FC236}">
                  <a16:creationId xmlns:a16="http://schemas.microsoft.com/office/drawing/2014/main" id="{F56A26E7-A357-973E-AEC2-3C21CBD050F0}"/>
                </a:ext>
              </a:extLst>
            </p:cNvPr>
            <p:cNvSpPr/>
            <p:nvPr/>
          </p:nvSpPr>
          <p:spPr>
            <a:xfrm>
              <a:off x="1262870" y="3829693"/>
              <a:ext cx="3474161" cy="1272284"/>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grpSp>
      <p:sp>
        <p:nvSpPr>
          <p:cNvPr id="6" name="Prostokąt 5">
            <a:extLst>
              <a:ext uri="{FF2B5EF4-FFF2-40B4-BE49-F238E27FC236}">
                <a16:creationId xmlns:a16="http://schemas.microsoft.com/office/drawing/2014/main" id="{ACCED7C8-9DFA-6E67-AE06-AD12D34EADD1}"/>
              </a:ext>
            </a:extLst>
          </p:cNvPr>
          <p:cNvSpPr/>
          <p:nvPr/>
        </p:nvSpPr>
        <p:spPr>
          <a:xfrm>
            <a:off x="368654" y="1256820"/>
            <a:ext cx="2596793" cy="1101904"/>
          </a:xfrm>
          <a:prstGeom prst="rect">
            <a:avLst/>
          </a:prstGeom>
          <a:solidFill>
            <a:srgbClr val="FFC000">
              <a:alpha val="2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sp>
        <p:nvSpPr>
          <p:cNvPr id="15" name="Prostokąt 14">
            <a:extLst>
              <a:ext uri="{FF2B5EF4-FFF2-40B4-BE49-F238E27FC236}">
                <a16:creationId xmlns:a16="http://schemas.microsoft.com/office/drawing/2014/main" id="{8D91628C-1A49-2B8E-95C2-DA22806A0C50}"/>
              </a:ext>
            </a:extLst>
          </p:cNvPr>
          <p:cNvSpPr/>
          <p:nvPr/>
        </p:nvSpPr>
        <p:spPr>
          <a:xfrm>
            <a:off x="3658160" y="4049363"/>
            <a:ext cx="971552" cy="333910"/>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25" dirty="0">
                <a:solidFill>
                  <a:schemeClr val="tx1"/>
                </a:solidFill>
              </a:rPr>
              <a:t>p-layer</a:t>
            </a:r>
          </a:p>
        </p:txBody>
      </p:sp>
      <p:sp>
        <p:nvSpPr>
          <p:cNvPr id="16" name="Prostokąt 15">
            <a:extLst>
              <a:ext uri="{FF2B5EF4-FFF2-40B4-BE49-F238E27FC236}">
                <a16:creationId xmlns:a16="http://schemas.microsoft.com/office/drawing/2014/main" id="{28FF6145-A3C7-D140-38E0-9CBC12B6EAC7}"/>
              </a:ext>
            </a:extLst>
          </p:cNvPr>
          <p:cNvSpPr/>
          <p:nvPr/>
        </p:nvSpPr>
        <p:spPr>
          <a:xfrm>
            <a:off x="730741" y="1484784"/>
            <a:ext cx="1885382" cy="487698"/>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25" dirty="0">
                <a:solidFill>
                  <a:schemeClr val="tx1"/>
                </a:solidFill>
              </a:rPr>
              <a:t>i-</a:t>
            </a:r>
            <a:r>
              <a:rPr lang="pl-PL" sz="2025" dirty="0" err="1">
                <a:solidFill>
                  <a:schemeClr val="tx1"/>
                </a:solidFill>
              </a:rPr>
              <a:t>granules</a:t>
            </a:r>
            <a:endParaRPr lang="pl-PL" sz="2025" dirty="0">
              <a:solidFill>
                <a:schemeClr val="tx1"/>
              </a:solidFill>
            </a:endParaRPr>
          </a:p>
        </p:txBody>
      </p:sp>
      <p:sp>
        <p:nvSpPr>
          <p:cNvPr id="18" name="Prostokąt 17">
            <a:extLst>
              <a:ext uri="{FF2B5EF4-FFF2-40B4-BE49-F238E27FC236}">
                <a16:creationId xmlns:a16="http://schemas.microsoft.com/office/drawing/2014/main" id="{27DE4638-1939-A373-584E-4C2AC6AC5D9E}"/>
              </a:ext>
            </a:extLst>
          </p:cNvPr>
          <p:cNvSpPr/>
          <p:nvPr/>
        </p:nvSpPr>
        <p:spPr>
          <a:xfrm>
            <a:off x="3621536" y="1638572"/>
            <a:ext cx="907421" cy="333910"/>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25" dirty="0" err="1">
                <a:solidFill>
                  <a:schemeClr val="tx1"/>
                </a:solidFill>
              </a:rPr>
              <a:t>i</a:t>
            </a:r>
            <a:r>
              <a:rPr lang="en-US" sz="2025" dirty="0">
                <a:solidFill>
                  <a:schemeClr val="tx1"/>
                </a:solidFill>
              </a:rPr>
              <a:t>-layer</a:t>
            </a:r>
          </a:p>
        </p:txBody>
      </p:sp>
      <p:sp>
        <p:nvSpPr>
          <p:cNvPr id="25" name="Prostokąt 24">
            <a:extLst>
              <a:ext uri="{FF2B5EF4-FFF2-40B4-BE49-F238E27FC236}">
                <a16:creationId xmlns:a16="http://schemas.microsoft.com/office/drawing/2014/main" id="{B9C72EAC-B576-A208-8FAF-4715124641A7}"/>
              </a:ext>
            </a:extLst>
          </p:cNvPr>
          <p:cNvSpPr/>
          <p:nvPr/>
        </p:nvSpPr>
        <p:spPr>
          <a:xfrm>
            <a:off x="1213717" y="4034473"/>
            <a:ext cx="1144614" cy="333910"/>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25" dirty="0" err="1">
                <a:solidFill>
                  <a:schemeClr val="tx1"/>
                </a:solidFill>
              </a:rPr>
              <a:t>link_suit</a:t>
            </a:r>
            <a:endParaRPr lang="pl-PL" sz="2025" dirty="0">
              <a:solidFill>
                <a:schemeClr val="tx1"/>
              </a:solidFill>
            </a:endParaRPr>
          </a:p>
        </p:txBody>
      </p:sp>
      <p:sp>
        <p:nvSpPr>
          <p:cNvPr id="26" name="Prostokąt 25">
            <a:extLst>
              <a:ext uri="{FF2B5EF4-FFF2-40B4-BE49-F238E27FC236}">
                <a16:creationId xmlns:a16="http://schemas.microsoft.com/office/drawing/2014/main" id="{EEEEA5F1-AAB3-BD16-57EE-E5DE4BBB4F17}"/>
              </a:ext>
            </a:extLst>
          </p:cNvPr>
          <p:cNvSpPr/>
          <p:nvPr/>
        </p:nvSpPr>
        <p:spPr>
          <a:xfrm>
            <a:off x="1187624" y="3157882"/>
            <a:ext cx="1223443" cy="333910"/>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25" dirty="0" err="1">
                <a:solidFill>
                  <a:schemeClr val="tx1"/>
                </a:solidFill>
              </a:rPr>
              <a:t>soft_suit</a:t>
            </a:r>
            <a:endParaRPr lang="pl-PL" sz="2025" dirty="0">
              <a:solidFill>
                <a:schemeClr val="tx1"/>
              </a:solidFill>
            </a:endParaRPr>
          </a:p>
        </p:txBody>
      </p:sp>
      <p:sp>
        <p:nvSpPr>
          <p:cNvPr id="27" name="Prostokąt 26">
            <a:extLst>
              <a:ext uri="{FF2B5EF4-FFF2-40B4-BE49-F238E27FC236}">
                <a16:creationId xmlns:a16="http://schemas.microsoft.com/office/drawing/2014/main" id="{EE15432F-EFD7-7070-91D0-1AAB1F2326F8}"/>
              </a:ext>
            </a:extLst>
          </p:cNvPr>
          <p:cNvSpPr/>
          <p:nvPr/>
        </p:nvSpPr>
        <p:spPr>
          <a:xfrm>
            <a:off x="1115616" y="4971813"/>
            <a:ext cx="1516775" cy="307818"/>
          </a:xfrm>
          <a:prstGeom prst="rect">
            <a:avLst/>
          </a:prstGeom>
          <a:solidFill>
            <a:schemeClr val="accent5">
              <a:lumMod val="20000"/>
              <a:lumOff val="80000"/>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25" dirty="0" err="1">
                <a:solidFill>
                  <a:schemeClr val="tx1"/>
                </a:solidFill>
              </a:rPr>
              <a:t>hard_suit</a:t>
            </a:r>
            <a:endParaRPr lang="pl-PL" sz="2025" dirty="0">
              <a:solidFill>
                <a:schemeClr val="tx1"/>
              </a:solidFill>
            </a:endParaRPr>
          </a:p>
        </p:txBody>
      </p:sp>
      <p:sp>
        <p:nvSpPr>
          <p:cNvPr id="21" name="Nawias klamrowy zamykający 20">
            <a:extLst>
              <a:ext uri="{FF2B5EF4-FFF2-40B4-BE49-F238E27FC236}">
                <a16:creationId xmlns:a16="http://schemas.microsoft.com/office/drawing/2014/main" id="{2FB24DD9-09E6-B08E-89D5-9D488ECCFADF}"/>
              </a:ext>
            </a:extLst>
          </p:cNvPr>
          <p:cNvSpPr/>
          <p:nvPr/>
        </p:nvSpPr>
        <p:spPr>
          <a:xfrm>
            <a:off x="2987824" y="2772835"/>
            <a:ext cx="579667" cy="2865752"/>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pl-PL" sz="2025"/>
          </a:p>
        </p:txBody>
      </p:sp>
      <p:sp>
        <p:nvSpPr>
          <p:cNvPr id="22" name="Nawias klamrowy zamykający 21">
            <a:extLst>
              <a:ext uri="{FF2B5EF4-FFF2-40B4-BE49-F238E27FC236}">
                <a16:creationId xmlns:a16="http://schemas.microsoft.com/office/drawing/2014/main" id="{9A040C60-E44C-3E00-0767-3AF36B9CCE96}"/>
              </a:ext>
            </a:extLst>
          </p:cNvPr>
          <p:cNvSpPr/>
          <p:nvPr/>
        </p:nvSpPr>
        <p:spPr>
          <a:xfrm>
            <a:off x="2879648" y="1256820"/>
            <a:ext cx="783111" cy="1101904"/>
          </a:xfrm>
          <a:prstGeom prst="rightBrace">
            <a:avLst>
              <a:gd name="adj1" fmla="val 8333"/>
              <a:gd name="adj2" fmla="val 53569"/>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pl-PL" sz="2025"/>
          </a:p>
        </p:txBody>
      </p:sp>
      <p:sp>
        <p:nvSpPr>
          <p:cNvPr id="5" name="pole tekstowe 4"/>
          <p:cNvSpPr txBox="1"/>
          <p:nvPr/>
        </p:nvSpPr>
        <p:spPr>
          <a:xfrm>
            <a:off x="4572000" y="2423213"/>
            <a:ext cx="4248472" cy="4143442"/>
          </a:xfrm>
          <a:prstGeom prst="rect">
            <a:avLst/>
          </a:prstGeom>
          <a:noFill/>
        </p:spPr>
        <p:txBody>
          <a:bodyPr wrap="square" rtlCol="0">
            <a:spAutoFit/>
          </a:bodyPr>
          <a:lstStyle/>
          <a:p>
            <a:pPr algn="ctr"/>
            <a:r>
              <a:rPr lang="en-US" sz="2025" dirty="0">
                <a:solidFill>
                  <a:srgbClr val="0070C0"/>
                </a:solidFill>
              </a:rPr>
              <a:t>STATE </a:t>
            </a:r>
            <a:r>
              <a:rPr lang="pl-PL" sz="2025" dirty="0">
                <a:solidFill>
                  <a:srgbClr val="0070C0"/>
                </a:solidFill>
              </a:rPr>
              <a:t>(</a:t>
            </a:r>
            <a:r>
              <a:rPr lang="en-US" sz="2025" dirty="0">
                <a:solidFill>
                  <a:srgbClr val="0070C0"/>
                </a:solidFill>
              </a:rPr>
              <a:t>AT A GIVEN MOMENT</a:t>
            </a:r>
            <a:r>
              <a:rPr lang="pl-PL" sz="2025" dirty="0">
                <a:solidFill>
                  <a:srgbClr val="0070C0"/>
                </a:solidFill>
              </a:rPr>
              <a:t>)</a:t>
            </a:r>
          </a:p>
          <a:p>
            <a:pPr algn="ctr"/>
            <a:r>
              <a:rPr lang="en-US" sz="2025" dirty="0">
                <a:solidFill>
                  <a:srgbClr val="0070C0"/>
                </a:solidFill>
              </a:rPr>
              <a:t> OF THE CONTROL </a:t>
            </a:r>
            <a:endParaRPr lang="pl-PL" sz="2025" dirty="0">
              <a:solidFill>
                <a:srgbClr val="0070C0"/>
              </a:solidFill>
            </a:endParaRPr>
          </a:p>
          <a:p>
            <a:pPr algn="ctr"/>
            <a:r>
              <a:rPr lang="en-US" sz="2025" dirty="0">
                <a:solidFill>
                  <a:srgbClr val="0070C0"/>
                </a:solidFill>
              </a:rPr>
              <a:t>OF C-GRANULE</a:t>
            </a:r>
            <a:endParaRPr lang="pl-PL" sz="2025" dirty="0">
              <a:solidFill>
                <a:srgbClr val="0070C0"/>
              </a:solidFill>
            </a:endParaRPr>
          </a:p>
          <a:p>
            <a:pPr algn="ctr"/>
            <a:r>
              <a:rPr lang="en-US" sz="2025" dirty="0">
                <a:solidFill>
                  <a:srgbClr val="0070C0"/>
                </a:solidFill>
              </a:rPr>
              <a:t>co</a:t>
            </a:r>
            <a:r>
              <a:rPr lang="pl-PL" sz="2025" dirty="0" err="1">
                <a:solidFill>
                  <a:srgbClr val="0070C0"/>
                </a:solidFill>
              </a:rPr>
              <a:t>ntains</a:t>
            </a:r>
            <a:r>
              <a:rPr lang="en-US" sz="2025" dirty="0">
                <a:solidFill>
                  <a:srgbClr val="0070C0"/>
                </a:solidFill>
              </a:rPr>
              <a:t> of all sub-granules </a:t>
            </a:r>
            <a:endParaRPr lang="pl-PL" sz="2025" dirty="0">
              <a:solidFill>
                <a:srgbClr val="0070C0"/>
              </a:solidFill>
            </a:endParaRPr>
          </a:p>
          <a:p>
            <a:pPr algn="ctr"/>
            <a:r>
              <a:rPr lang="en-US" sz="2025" dirty="0">
                <a:solidFill>
                  <a:srgbClr val="0070C0"/>
                </a:solidFill>
              </a:rPr>
              <a:t>(with abstract and physical objects) existing at this moment </a:t>
            </a:r>
          </a:p>
          <a:p>
            <a:pPr algn="ctr"/>
            <a:r>
              <a:rPr lang="en-US" sz="2025" dirty="0">
                <a:solidFill>
                  <a:srgbClr val="0070C0"/>
                </a:solidFill>
              </a:rPr>
              <a:t>as the result of realization of the control specification. </a:t>
            </a:r>
          </a:p>
          <a:p>
            <a:endParaRPr lang="en-US" sz="2025" dirty="0">
              <a:solidFill>
                <a:srgbClr val="0070C0"/>
              </a:solidFill>
            </a:endParaRPr>
          </a:p>
          <a:p>
            <a:pPr algn="ctr"/>
            <a:r>
              <a:rPr lang="en-US" sz="2025" dirty="0">
                <a:solidFill>
                  <a:srgbClr val="0070C0"/>
                </a:solidFill>
              </a:rPr>
              <a:t>State should be distinguished from the specification of control behavior by an </a:t>
            </a:r>
            <a:r>
              <a:rPr lang="en-US" sz="2025" dirty="0" err="1">
                <a:solidFill>
                  <a:srgbClr val="0070C0"/>
                </a:solidFill>
              </a:rPr>
              <a:t>i</a:t>
            </a:r>
            <a:r>
              <a:rPr lang="en-US" sz="2025" dirty="0">
                <a:solidFill>
                  <a:srgbClr val="0070C0"/>
                </a:solidFill>
              </a:rPr>
              <a:t>-granule being a part of the state.</a:t>
            </a:r>
          </a:p>
        </p:txBody>
      </p:sp>
      <p:sp>
        <p:nvSpPr>
          <p:cNvPr id="4" name="Prostokąt 3"/>
          <p:cNvSpPr/>
          <p:nvPr/>
        </p:nvSpPr>
        <p:spPr>
          <a:xfrm>
            <a:off x="694712" y="1972482"/>
            <a:ext cx="2149096" cy="1028879"/>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25" dirty="0">
                <a:solidFill>
                  <a:srgbClr val="0000CC"/>
                </a:solidFill>
              </a:rPr>
              <a:t>CONTROL SPECIFICATION</a:t>
            </a:r>
          </a:p>
        </p:txBody>
      </p:sp>
      <p:cxnSp>
        <p:nvCxnSpPr>
          <p:cNvPr id="11" name="Łącznik prosty ze strzałką 10"/>
          <p:cNvCxnSpPr/>
          <p:nvPr/>
        </p:nvCxnSpPr>
        <p:spPr>
          <a:xfrm flipH="1">
            <a:off x="3128526" y="2636912"/>
            <a:ext cx="1659498"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Tytuł 1">
            <a:extLst>
              <a:ext uri="{FF2B5EF4-FFF2-40B4-BE49-F238E27FC236}">
                <a16:creationId xmlns:a16="http://schemas.microsoft.com/office/drawing/2014/main" id="{163E6EEA-727E-D308-3A19-1C616A60502E}"/>
              </a:ext>
            </a:extLst>
          </p:cNvPr>
          <p:cNvSpPr txBox="1">
            <a:spLocks/>
          </p:cNvSpPr>
          <p:nvPr/>
        </p:nvSpPr>
        <p:spPr>
          <a:xfrm>
            <a:off x="0" y="1"/>
            <a:ext cx="9144000" cy="50461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3200" b="1" i="0" u="none" strike="noStrike" kern="1200" cap="none" spc="0" normalizeH="0" baseline="0" noProof="0" dirty="0">
                <a:ln>
                  <a:noFill/>
                </a:ln>
                <a:solidFill>
                  <a:srgbClr val="0070C0"/>
                </a:solidFill>
                <a:effectLst/>
                <a:uLnTx/>
                <a:uFillTx/>
                <a:latin typeface="Arial" charset="0"/>
                <a:ea typeface="+mj-ea"/>
                <a:cs typeface="+mj-cs"/>
              </a:rPr>
              <a:t>C-GRANULE WITH CONTROL</a:t>
            </a:r>
            <a:r>
              <a:rPr kumimoji="0" lang="en-US" sz="3200" b="1" i="0" u="none" strike="noStrike" kern="1200" cap="none" spc="0" normalizeH="0" baseline="0" dirty="0">
                <a:ln>
                  <a:noFill/>
                </a:ln>
                <a:solidFill>
                  <a:srgbClr val="0070C0"/>
                </a:solidFill>
                <a:effectLst/>
                <a:uLnTx/>
                <a:uFillTx/>
                <a:latin typeface="Arial" charset="0"/>
                <a:ea typeface="+mj-ea"/>
                <a:cs typeface="+mj-cs"/>
              </a:rPr>
              <a:t>: STATE</a:t>
            </a:r>
          </a:p>
        </p:txBody>
      </p:sp>
      <p:sp>
        <p:nvSpPr>
          <p:cNvPr id="7" name="Prostokąt 6">
            <a:extLst>
              <a:ext uri="{FF2B5EF4-FFF2-40B4-BE49-F238E27FC236}">
                <a16:creationId xmlns:a16="http://schemas.microsoft.com/office/drawing/2014/main" id="{B66535A0-B105-E33D-A2B0-47AD45087907}"/>
              </a:ext>
            </a:extLst>
          </p:cNvPr>
          <p:cNvSpPr/>
          <p:nvPr/>
        </p:nvSpPr>
        <p:spPr>
          <a:xfrm>
            <a:off x="293297" y="1206108"/>
            <a:ext cx="2853657" cy="4571367"/>
          </a:xfrm>
          <a:prstGeom prst="rect">
            <a:avLst/>
          </a:prstGeom>
          <a:solidFill>
            <a:srgbClr val="00B0F0">
              <a:alpha val="17000"/>
            </a:srgb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25" dirty="0"/>
          </a:p>
        </p:txBody>
      </p:sp>
    </p:spTree>
    <p:extLst>
      <p:ext uri="{BB962C8B-B14F-4D97-AF65-F5344CB8AC3E}">
        <p14:creationId xmlns:p14="http://schemas.microsoft.com/office/powerpoint/2010/main" val="35944245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03AA4-1D9A-311A-89AD-033D03CC957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0D57DED-C666-822C-C710-7208D27BACEA}"/>
              </a:ext>
            </a:extLst>
          </p:cNvPr>
          <p:cNvSpPr txBox="1">
            <a:spLocks noChangeArrowheads="1"/>
          </p:cNvSpPr>
          <p:nvPr/>
        </p:nvSpPr>
        <p:spPr bwMode="auto">
          <a:xfrm>
            <a:off x="0" y="548680"/>
            <a:ext cx="9144000" cy="52565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a:solidFill>
                  <a:srgbClr val="0000FF"/>
                </a:solidFill>
                <a:latin typeface="+mn-lt"/>
              </a:rPr>
              <a:t>PHYSICAL SEMANTICS IS REALIZED BY IMPLEMENTATIONAL MODULE (IM)</a:t>
            </a:r>
          </a:p>
          <a:p>
            <a:pPr eaLnBrk="1" hangingPunct="1">
              <a:defRPr/>
            </a:pPr>
            <a:r>
              <a:rPr lang="pl-PL" sz="2800" b="1">
                <a:solidFill>
                  <a:srgbClr val="0000FF"/>
                </a:solidFill>
                <a:latin typeface="+mn-lt"/>
              </a:rPr>
              <a:t>A SUB-GRANULE </a:t>
            </a:r>
          </a:p>
          <a:p>
            <a:pPr eaLnBrk="1" hangingPunct="1">
              <a:defRPr/>
            </a:pPr>
            <a:r>
              <a:rPr lang="pl-PL" sz="2800" b="1">
                <a:solidFill>
                  <a:srgbClr val="0000FF"/>
                </a:solidFill>
                <a:latin typeface="+mn-lt"/>
              </a:rPr>
              <a:t>OF </a:t>
            </a:r>
          </a:p>
          <a:p>
            <a:pPr eaLnBrk="1" hangingPunct="1">
              <a:defRPr/>
            </a:pPr>
            <a:r>
              <a:rPr lang="pl-PL" sz="2800" b="1">
                <a:solidFill>
                  <a:srgbClr val="0000FF"/>
                </a:solidFill>
                <a:latin typeface="+mn-lt"/>
              </a:rPr>
              <a:t>C-GRANULE CONTROL</a:t>
            </a:r>
          </a:p>
          <a:p>
            <a:pPr eaLnBrk="1" hangingPunct="1">
              <a:defRPr/>
            </a:pPr>
            <a:endParaRPr lang="pl-PL" sz="2800" b="1">
              <a:solidFill>
                <a:srgbClr val="0000FF"/>
              </a:solidFill>
              <a:latin typeface="+mn-lt"/>
            </a:endParaRPr>
          </a:p>
          <a:p>
            <a:pPr eaLnBrk="1" hangingPunct="1">
              <a:defRPr/>
            </a:pPr>
            <a:r>
              <a:rPr lang="pl-PL" sz="2400" b="1">
                <a:solidFill>
                  <a:srgbClr val="0000FF"/>
                </a:solidFill>
                <a:latin typeface="+mn-lt"/>
              </a:rPr>
              <a:t>IM IS ABLE TO GENERATE OF NEW</a:t>
            </a:r>
          </a:p>
          <a:p>
            <a:pPr eaLnBrk="1" hangingPunct="1">
              <a:defRPr/>
            </a:pPr>
            <a:r>
              <a:rPr lang="pl-PL" sz="2400" b="1">
                <a:solidFill>
                  <a:srgbClr val="0000FF"/>
                </a:solidFill>
                <a:latin typeface="+mn-lt"/>
              </a:rPr>
              <a:t>C-GRANULES WITH LINKS (POINTERS) BETWEEN ABSTRACT AND PHYSICAL OBJECTS. </a:t>
            </a:r>
          </a:p>
          <a:p>
            <a:pPr eaLnBrk="1" hangingPunct="1">
              <a:defRPr/>
            </a:pPr>
            <a:r>
              <a:rPr lang="pl-PL" sz="2400" b="1">
                <a:solidFill>
                  <a:srgbClr val="0000FF"/>
                </a:solidFill>
                <a:latin typeface="+mn-lt"/>
              </a:rPr>
              <a:t>BY </a:t>
            </a:r>
            <a:r>
              <a:rPr lang="pl-PL" sz="2400" b="1">
                <a:solidFill>
                  <a:srgbClr val="0000FF"/>
                </a:solidFill>
              </a:rPr>
              <a:t>USING THESE C-GRANULES </a:t>
            </a:r>
            <a:r>
              <a:rPr lang="pl-PL" sz="2400" b="1">
                <a:solidFill>
                  <a:srgbClr val="0000FF"/>
                </a:solidFill>
                <a:latin typeface="+mn-lt"/>
              </a:rPr>
              <a:t>THE CONTROL  PERCEIVES PROPERTIES OF PHYSCAL OBJECTS AND THEIR INTERACTIONS (BELONGING TO THE SCOPE OF THESE C-GRANULES) IN THE PHYSICAL WORLD</a:t>
            </a:r>
          </a:p>
        </p:txBody>
      </p:sp>
      <p:sp>
        <p:nvSpPr>
          <p:cNvPr id="2" name="Symbol zastępczy numeru slajdu 1">
            <a:extLst>
              <a:ext uri="{FF2B5EF4-FFF2-40B4-BE49-F238E27FC236}">
                <a16:creationId xmlns:a16="http://schemas.microsoft.com/office/drawing/2014/main" id="{6AEA26DD-B6BB-C816-9ABF-73E30614AAF5}"/>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109</a:t>
            </a:fld>
            <a:endParaRPr lang="pl-PL"/>
          </a:p>
        </p:txBody>
      </p:sp>
    </p:spTree>
    <p:extLst>
      <p:ext uri="{BB962C8B-B14F-4D97-AF65-F5344CB8AC3E}">
        <p14:creationId xmlns:p14="http://schemas.microsoft.com/office/powerpoint/2010/main" val="2906508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0E57C-BE22-B5C1-B9DF-66AF459A637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3FAE40F-688A-767F-41D6-F285553BB079}"/>
              </a:ext>
            </a:extLst>
          </p:cNvPr>
          <p:cNvSpPr>
            <a:spLocks noGrp="1"/>
          </p:cNvSpPr>
          <p:nvPr>
            <p:ph type="title"/>
          </p:nvPr>
        </p:nvSpPr>
        <p:spPr>
          <a:xfrm>
            <a:off x="72008" y="0"/>
            <a:ext cx="9036496" cy="6858000"/>
          </a:xfrm>
        </p:spPr>
        <p:txBody>
          <a:bodyPr/>
          <a:lstStyle/>
          <a:p>
            <a:br>
              <a:rPr lang="pl-PL" b="1" dirty="0"/>
            </a:br>
            <a:br>
              <a:rPr lang="pl-PL" b="1" dirty="0"/>
            </a:br>
            <a:br>
              <a:rPr lang="pl-PL" b="1" dirty="0"/>
            </a:br>
            <a:br>
              <a:rPr lang="en-GB" b="1" dirty="0"/>
            </a:br>
            <a:br>
              <a:rPr lang="pl-PL" b="1" dirty="0"/>
            </a:br>
            <a:br>
              <a:rPr lang="en-GB" sz="4000" b="1" dirty="0"/>
            </a:br>
            <a:br>
              <a:rPr lang="pl-PL" b="1" dirty="0"/>
            </a:br>
            <a:endParaRPr lang="en-US" b="1" dirty="0"/>
          </a:p>
        </p:txBody>
      </p:sp>
      <p:sp>
        <p:nvSpPr>
          <p:cNvPr id="32" name="pole tekstowe 31">
            <a:extLst>
              <a:ext uri="{FF2B5EF4-FFF2-40B4-BE49-F238E27FC236}">
                <a16:creationId xmlns:a16="http://schemas.microsoft.com/office/drawing/2014/main" id="{29ED1B8C-AE92-9B0E-D856-361376988C87}"/>
              </a:ext>
            </a:extLst>
          </p:cNvPr>
          <p:cNvSpPr txBox="1"/>
          <p:nvPr/>
        </p:nvSpPr>
        <p:spPr>
          <a:xfrm>
            <a:off x="214768" y="4803196"/>
            <a:ext cx="1456430" cy="598554"/>
          </a:xfrm>
          <a:prstGeom prst="rect">
            <a:avLst/>
          </a:prstGeom>
          <a:noFill/>
        </p:spPr>
        <p:txBody>
          <a:bodyPr wrap="square" rtlCol="0">
            <a:spAutoFit/>
          </a:bodyPr>
          <a:lstStyle/>
          <a:p>
            <a:r>
              <a:rPr lang="en-GB" sz="1400"/>
              <a:t>knowledge bases about particular units</a:t>
            </a:r>
          </a:p>
        </p:txBody>
      </p:sp>
      <p:sp>
        <p:nvSpPr>
          <p:cNvPr id="46" name="pole tekstowe 45">
            <a:extLst>
              <a:ext uri="{FF2B5EF4-FFF2-40B4-BE49-F238E27FC236}">
                <a16:creationId xmlns:a16="http://schemas.microsoft.com/office/drawing/2014/main" id="{CEDD2EEB-EDC9-7DE4-BE25-281F4FBA2D12}"/>
              </a:ext>
            </a:extLst>
          </p:cNvPr>
          <p:cNvSpPr txBox="1"/>
          <p:nvPr/>
        </p:nvSpPr>
        <p:spPr>
          <a:xfrm>
            <a:off x="7049408" y="2905780"/>
            <a:ext cx="1983187" cy="523220"/>
          </a:xfrm>
          <a:prstGeom prst="rect">
            <a:avLst/>
          </a:prstGeom>
          <a:noFill/>
        </p:spPr>
        <p:txBody>
          <a:bodyPr wrap="square" rtlCol="0">
            <a:spAutoFit/>
          </a:bodyPr>
          <a:lstStyle/>
          <a:p>
            <a:pPr algn="ctr"/>
            <a:r>
              <a:rPr lang="en-US" sz="1400" b="1"/>
              <a:t>Human-in-the loop, Human Centered AI</a:t>
            </a:r>
            <a:endParaRPr lang="en-US" sz="2000" b="1"/>
          </a:p>
        </p:txBody>
      </p:sp>
      <p:sp>
        <p:nvSpPr>
          <p:cNvPr id="51" name="Tytuł 1">
            <a:extLst>
              <a:ext uri="{FF2B5EF4-FFF2-40B4-BE49-F238E27FC236}">
                <a16:creationId xmlns:a16="http://schemas.microsoft.com/office/drawing/2014/main" id="{6F977126-A532-DDFD-D964-731FCF7A0277}"/>
              </a:ext>
            </a:extLst>
          </p:cNvPr>
          <p:cNvSpPr txBox="1">
            <a:spLocks/>
          </p:cNvSpPr>
          <p:nvPr/>
        </p:nvSpPr>
        <p:spPr bwMode="auto">
          <a:xfrm>
            <a:off x="-16740" y="55888"/>
            <a:ext cx="9129724" cy="12848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sz="2000" b="1" dirty="0"/>
          </a:p>
          <a:p>
            <a:r>
              <a:rPr lang="en-US" sz="2400" b="1" dirty="0"/>
              <a:t>COMPLEX INTELLIGENT SYSTEM (IS) i.e. INTELLIGENT SYSTEM DEALING WITH COMPLEX PHENOMENA IN THE REAL WORLD: EXEMPLARY PROJECT </a:t>
            </a:r>
            <a:r>
              <a:rPr lang="en-US" sz="2400" b="1" dirty="0" err="1"/>
              <a:t>OncoBot</a:t>
            </a:r>
            <a:endParaRPr lang="en-US" sz="2400" b="1" dirty="0"/>
          </a:p>
          <a:p>
            <a:endParaRPr lang="en-US" sz="2000" b="1" dirty="0"/>
          </a:p>
        </p:txBody>
      </p:sp>
      <p:grpSp>
        <p:nvGrpSpPr>
          <p:cNvPr id="3" name="Grupa 2"/>
          <p:cNvGrpSpPr/>
          <p:nvPr/>
        </p:nvGrpSpPr>
        <p:grpSpPr>
          <a:xfrm>
            <a:off x="310952" y="1484784"/>
            <a:ext cx="8558608" cy="5282117"/>
            <a:chOff x="407136" y="595155"/>
            <a:chExt cx="8558608" cy="5282117"/>
          </a:xfrm>
        </p:grpSpPr>
        <p:sp>
          <p:nvSpPr>
            <p:cNvPr id="27" name="pole tekstowe 26">
              <a:extLst>
                <a:ext uri="{FF2B5EF4-FFF2-40B4-BE49-F238E27FC236}">
                  <a16:creationId xmlns:a16="http://schemas.microsoft.com/office/drawing/2014/main" id="{D61648F0-E52B-731F-E082-B23104411684}"/>
                </a:ext>
              </a:extLst>
            </p:cNvPr>
            <p:cNvSpPr txBox="1"/>
            <p:nvPr/>
          </p:nvSpPr>
          <p:spPr>
            <a:xfrm>
              <a:off x="898168" y="1328583"/>
              <a:ext cx="1153552" cy="307777"/>
            </a:xfrm>
            <a:prstGeom prst="rect">
              <a:avLst/>
            </a:prstGeom>
            <a:noFill/>
          </p:spPr>
          <p:txBody>
            <a:bodyPr wrap="square" rtlCol="0">
              <a:spAutoFit/>
            </a:bodyPr>
            <a:lstStyle/>
            <a:p>
              <a:r>
                <a:rPr lang="en-US" sz="1400" b="1" err="1"/>
                <a:t>chatboots</a:t>
              </a:r>
              <a:endParaRPr lang="en-US" sz="1400" b="1"/>
            </a:p>
          </p:txBody>
        </p:sp>
        <p:sp>
          <p:nvSpPr>
            <p:cNvPr id="4" name="Prostokąt zaokrąglony 3">
              <a:extLst>
                <a:ext uri="{FF2B5EF4-FFF2-40B4-BE49-F238E27FC236}">
                  <a16:creationId xmlns:a16="http://schemas.microsoft.com/office/drawing/2014/main" id="{EFCADE53-90C4-5DC3-29A3-D3A770A999BE}"/>
                </a:ext>
              </a:extLst>
            </p:cNvPr>
            <p:cNvSpPr/>
            <p:nvPr/>
          </p:nvSpPr>
          <p:spPr>
            <a:xfrm>
              <a:off x="2635822" y="2214298"/>
              <a:ext cx="1680496" cy="86594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ole tekstowe 4">
              <a:extLst>
                <a:ext uri="{FF2B5EF4-FFF2-40B4-BE49-F238E27FC236}">
                  <a16:creationId xmlns:a16="http://schemas.microsoft.com/office/drawing/2014/main" id="{E1CC55A3-1C1B-3B44-2705-E92BCC8B8681}"/>
                </a:ext>
              </a:extLst>
            </p:cNvPr>
            <p:cNvSpPr txBox="1"/>
            <p:nvPr/>
          </p:nvSpPr>
          <p:spPr>
            <a:xfrm>
              <a:off x="2696548" y="2219254"/>
              <a:ext cx="1581017" cy="830997"/>
            </a:xfrm>
            <a:prstGeom prst="rect">
              <a:avLst/>
            </a:prstGeom>
            <a:noFill/>
          </p:spPr>
          <p:txBody>
            <a:bodyPr wrap="square" rtlCol="0">
              <a:spAutoFit/>
            </a:bodyPr>
            <a:lstStyle/>
            <a:p>
              <a:pPr algn="ctr"/>
              <a:r>
                <a:rPr lang="pl-PL" sz="2400" b="1" err="1">
                  <a:solidFill>
                    <a:srgbClr val="0000FF"/>
                  </a:solidFill>
                </a:rPr>
                <a:t>OncoBot</a:t>
              </a:r>
              <a:endParaRPr lang="pl-PL" sz="2400" b="1">
                <a:solidFill>
                  <a:srgbClr val="0000FF"/>
                </a:solidFill>
              </a:endParaRPr>
            </a:p>
            <a:p>
              <a:pPr algn="ctr"/>
              <a:r>
                <a:rPr lang="pl-PL" sz="2400" b="1">
                  <a:solidFill>
                    <a:srgbClr val="0000FF"/>
                  </a:solidFill>
                </a:rPr>
                <a:t>(IS) </a:t>
              </a:r>
            </a:p>
          </p:txBody>
        </p:sp>
        <p:sp>
          <p:nvSpPr>
            <p:cNvPr id="6" name="Strzałka w lewo i prawo 5">
              <a:extLst>
                <a:ext uri="{FF2B5EF4-FFF2-40B4-BE49-F238E27FC236}">
                  <a16:creationId xmlns:a16="http://schemas.microsoft.com/office/drawing/2014/main" id="{1A235C05-D3B2-B150-2516-663A5BC95DC0}"/>
                </a:ext>
              </a:extLst>
            </p:cNvPr>
            <p:cNvSpPr/>
            <p:nvPr/>
          </p:nvSpPr>
          <p:spPr>
            <a:xfrm>
              <a:off x="1976668" y="2474637"/>
              <a:ext cx="659154" cy="265855"/>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rzałka w lewo i prawo 6">
              <a:extLst>
                <a:ext uri="{FF2B5EF4-FFF2-40B4-BE49-F238E27FC236}">
                  <a16:creationId xmlns:a16="http://schemas.microsoft.com/office/drawing/2014/main" id="{1A0A55F4-CADE-169B-7C84-F9D6B39AA6A5}"/>
                </a:ext>
              </a:extLst>
            </p:cNvPr>
            <p:cNvSpPr/>
            <p:nvPr/>
          </p:nvSpPr>
          <p:spPr>
            <a:xfrm>
              <a:off x="4323528" y="2558152"/>
              <a:ext cx="1260178" cy="228597"/>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rzałka w lewo i prawo 7">
              <a:extLst>
                <a:ext uri="{FF2B5EF4-FFF2-40B4-BE49-F238E27FC236}">
                  <a16:creationId xmlns:a16="http://schemas.microsoft.com/office/drawing/2014/main" id="{D8A759C9-2004-419D-7557-14CB9456447C}"/>
                </a:ext>
              </a:extLst>
            </p:cNvPr>
            <p:cNvSpPr/>
            <p:nvPr/>
          </p:nvSpPr>
          <p:spPr>
            <a:xfrm rot="2880079">
              <a:off x="1808048" y="1564421"/>
              <a:ext cx="1418930" cy="268844"/>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chemat blokowy: dysk magnetyczny 9">
              <a:extLst>
                <a:ext uri="{FF2B5EF4-FFF2-40B4-BE49-F238E27FC236}">
                  <a16:creationId xmlns:a16="http://schemas.microsoft.com/office/drawing/2014/main" id="{128E4A74-A0F0-3C7F-B648-12C9B88E8FF3}"/>
                </a:ext>
              </a:extLst>
            </p:cNvPr>
            <p:cNvSpPr/>
            <p:nvPr/>
          </p:nvSpPr>
          <p:spPr>
            <a:xfrm>
              <a:off x="843293" y="2214298"/>
              <a:ext cx="896265" cy="83994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chemat blokowy: dysk magnetyczny 10">
              <a:extLst>
                <a:ext uri="{FF2B5EF4-FFF2-40B4-BE49-F238E27FC236}">
                  <a16:creationId xmlns:a16="http://schemas.microsoft.com/office/drawing/2014/main" id="{5F624194-4987-12A3-0D58-AF503D593DEC}"/>
                </a:ext>
              </a:extLst>
            </p:cNvPr>
            <p:cNvSpPr/>
            <p:nvPr/>
          </p:nvSpPr>
          <p:spPr>
            <a:xfrm>
              <a:off x="961848" y="2316116"/>
              <a:ext cx="896265" cy="83994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chemat blokowy: dysk magnetyczny 11">
              <a:extLst>
                <a:ext uri="{FF2B5EF4-FFF2-40B4-BE49-F238E27FC236}">
                  <a16:creationId xmlns:a16="http://schemas.microsoft.com/office/drawing/2014/main" id="{0186DDB5-FD11-AD28-4BBA-ED4F650B272B}"/>
                </a:ext>
              </a:extLst>
            </p:cNvPr>
            <p:cNvSpPr/>
            <p:nvPr/>
          </p:nvSpPr>
          <p:spPr>
            <a:xfrm>
              <a:off x="1080404" y="2417933"/>
              <a:ext cx="896265" cy="83994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ole tekstowe 12">
              <a:extLst>
                <a:ext uri="{FF2B5EF4-FFF2-40B4-BE49-F238E27FC236}">
                  <a16:creationId xmlns:a16="http://schemas.microsoft.com/office/drawing/2014/main" id="{85232D82-FF87-6D43-4B76-5707089AE72A}"/>
                </a:ext>
              </a:extLst>
            </p:cNvPr>
            <p:cNvSpPr txBox="1"/>
            <p:nvPr/>
          </p:nvSpPr>
          <p:spPr>
            <a:xfrm>
              <a:off x="407136" y="3227601"/>
              <a:ext cx="1759684" cy="512808"/>
            </a:xfrm>
            <a:prstGeom prst="rect">
              <a:avLst/>
            </a:prstGeom>
            <a:noFill/>
          </p:spPr>
          <p:txBody>
            <a:bodyPr wrap="square" rtlCol="0">
              <a:spAutoFit/>
            </a:bodyPr>
            <a:lstStyle/>
            <a:p>
              <a:r>
                <a:rPr lang="en-GB" sz="1400"/>
                <a:t>domain databases of cases</a:t>
              </a:r>
              <a:r>
                <a:rPr lang="pl-PL" sz="1400"/>
                <a:t> and </a:t>
              </a:r>
              <a:r>
                <a:rPr lang="pl-PL" sz="1400" b="1" err="1"/>
                <a:t>rules</a:t>
              </a:r>
              <a:r>
                <a:rPr lang="pl-PL" sz="1400" b="1"/>
                <a:t> </a:t>
              </a:r>
              <a:endParaRPr lang="en-GB" sz="1400" b="1"/>
            </a:p>
          </p:txBody>
        </p:sp>
        <p:sp>
          <p:nvSpPr>
            <p:cNvPr id="18" name="pole tekstowe 17">
              <a:extLst>
                <a:ext uri="{FF2B5EF4-FFF2-40B4-BE49-F238E27FC236}">
                  <a16:creationId xmlns:a16="http://schemas.microsoft.com/office/drawing/2014/main" id="{FB812896-02A2-2B89-DEFF-69896275DAF6}"/>
                </a:ext>
              </a:extLst>
            </p:cNvPr>
            <p:cNvSpPr txBox="1"/>
            <p:nvPr/>
          </p:nvSpPr>
          <p:spPr>
            <a:xfrm>
              <a:off x="7212978" y="2667837"/>
              <a:ext cx="1567083" cy="301652"/>
            </a:xfrm>
            <a:prstGeom prst="rect">
              <a:avLst/>
            </a:prstGeom>
            <a:noFill/>
          </p:spPr>
          <p:txBody>
            <a:bodyPr wrap="square" rtlCol="0">
              <a:spAutoFit/>
            </a:bodyPr>
            <a:lstStyle/>
            <a:p>
              <a:r>
                <a:rPr lang="pl-PL" sz="1400" b="1" err="1"/>
                <a:t>medical</a:t>
              </a:r>
              <a:r>
                <a:rPr lang="pl-PL" sz="1400" b="1"/>
                <a:t> </a:t>
              </a:r>
              <a:r>
                <a:rPr lang="pl-PL" sz="1400" b="1" err="1"/>
                <a:t>experts</a:t>
              </a:r>
              <a:endParaRPr lang="en-GB" altLang="pl-PL" sz="3200" b="1">
                <a:latin typeface="Arial" panose="020B0604020202020204" pitchFamily="34" charset="0"/>
              </a:endParaRPr>
            </a:p>
          </p:txBody>
        </p:sp>
        <p:sp>
          <p:nvSpPr>
            <p:cNvPr id="19" name="pole tekstowe 18">
              <a:extLst>
                <a:ext uri="{FF2B5EF4-FFF2-40B4-BE49-F238E27FC236}">
                  <a16:creationId xmlns:a16="http://schemas.microsoft.com/office/drawing/2014/main" id="{5A1D9F12-E7F8-E77D-21BD-6FD73C8B502D}"/>
                </a:ext>
              </a:extLst>
            </p:cNvPr>
            <p:cNvSpPr txBox="1"/>
            <p:nvPr/>
          </p:nvSpPr>
          <p:spPr>
            <a:xfrm>
              <a:off x="1311008" y="1556792"/>
              <a:ext cx="1297911" cy="723965"/>
            </a:xfrm>
            <a:prstGeom prst="rect">
              <a:avLst/>
            </a:prstGeom>
            <a:noFill/>
          </p:spPr>
          <p:txBody>
            <a:bodyPr wrap="square" rtlCol="0">
              <a:spAutoFit/>
            </a:bodyPr>
            <a:lstStyle/>
            <a:p>
              <a:r>
                <a:rPr lang="en-GB" sz="1400"/>
                <a:t>interactions: dialogue, queries</a:t>
              </a:r>
            </a:p>
          </p:txBody>
        </p:sp>
        <p:cxnSp>
          <p:nvCxnSpPr>
            <p:cNvPr id="21" name="Łącznik prosty ze strzałką 20">
              <a:extLst>
                <a:ext uri="{FF2B5EF4-FFF2-40B4-BE49-F238E27FC236}">
                  <a16:creationId xmlns:a16="http://schemas.microsoft.com/office/drawing/2014/main" id="{D0BA34AE-7321-DCBF-DFB7-67C27AA0B4F3}"/>
                </a:ext>
              </a:extLst>
            </p:cNvPr>
            <p:cNvCxnSpPr/>
            <p:nvPr/>
          </p:nvCxnSpPr>
          <p:spPr>
            <a:xfrm>
              <a:off x="2138195" y="2164873"/>
              <a:ext cx="161527" cy="253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pole tekstowe 23">
              <a:extLst>
                <a:ext uri="{FF2B5EF4-FFF2-40B4-BE49-F238E27FC236}">
                  <a16:creationId xmlns:a16="http://schemas.microsoft.com/office/drawing/2014/main" id="{05C2D101-E1DB-AACF-E24E-662FA9F5284C}"/>
                </a:ext>
              </a:extLst>
            </p:cNvPr>
            <p:cNvSpPr txBox="1"/>
            <p:nvPr/>
          </p:nvSpPr>
          <p:spPr>
            <a:xfrm>
              <a:off x="4652418" y="2905780"/>
              <a:ext cx="1174543" cy="769441"/>
            </a:xfrm>
            <a:prstGeom prst="rect">
              <a:avLst/>
            </a:prstGeom>
            <a:noFill/>
          </p:spPr>
          <p:txBody>
            <a:bodyPr wrap="square" rtlCol="0">
              <a:spAutoFit/>
            </a:bodyPr>
            <a:lstStyle/>
            <a:p>
              <a:r>
                <a:rPr lang="en-GB" sz="1400"/>
                <a:t>interactions: dialogue</a:t>
              </a:r>
              <a:r>
                <a:rPr lang="pl-PL" sz="1400"/>
                <a:t>s</a:t>
              </a:r>
              <a:r>
                <a:rPr lang="en-GB" sz="1400"/>
                <a:t>, queries</a:t>
              </a:r>
              <a:r>
                <a:rPr lang="pl-PL" sz="1600"/>
                <a:t>, …</a:t>
              </a:r>
              <a:endParaRPr lang="en-GB" sz="2000"/>
            </a:p>
          </p:txBody>
        </p:sp>
        <p:pic>
          <p:nvPicPr>
            <p:cNvPr id="25" name="Obraz 24">
              <a:extLst>
                <a:ext uri="{FF2B5EF4-FFF2-40B4-BE49-F238E27FC236}">
                  <a16:creationId xmlns:a16="http://schemas.microsoft.com/office/drawing/2014/main" id="{7F52AED2-8CC2-E546-42A2-C63B1A242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316" y="666414"/>
              <a:ext cx="1110396" cy="698192"/>
            </a:xfrm>
            <a:prstGeom prst="rect">
              <a:avLst/>
            </a:prstGeom>
          </p:spPr>
        </p:pic>
        <p:sp>
          <p:nvSpPr>
            <p:cNvPr id="26" name="Strzałka w lewo i prawo 25">
              <a:extLst>
                <a:ext uri="{FF2B5EF4-FFF2-40B4-BE49-F238E27FC236}">
                  <a16:creationId xmlns:a16="http://schemas.microsoft.com/office/drawing/2014/main" id="{6B2ACB63-6903-705E-DE0F-00BC239DCACC}"/>
                </a:ext>
              </a:extLst>
            </p:cNvPr>
            <p:cNvSpPr/>
            <p:nvPr/>
          </p:nvSpPr>
          <p:spPr>
            <a:xfrm rot="5400000">
              <a:off x="2476613" y="3462604"/>
              <a:ext cx="1006498" cy="244173"/>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trzałka w lewo i prawo 27">
              <a:extLst>
                <a:ext uri="{FF2B5EF4-FFF2-40B4-BE49-F238E27FC236}">
                  <a16:creationId xmlns:a16="http://schemas.microsoft.com/office/drawing/2014/main" id="{B65596BD-1504-61BF-7E15-FCAB76123CEF}"/>
                </a:ext>
              </a:extLst>
            </p:cNvPr>
            <p:cNvSpPr/>
            <p:nvPr/>
          </p:nvSpPr>
          <p:spPr>
            <a:xfrm rot="18451655">
              <a:off x="1699775" y="3359871"/>
              <a:ext cx="1160600" cy="277211"/>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chemat blokowy: dysk magnetyczny 28">
              <a:extLst>
                <a:ext uri="{FF2B5EF4-FFF2-40B4-BE49-F238E27FC236}">
                  <a16:creationId xmlns:a16="http://schemas.microsoft.com/office/drawing/2014/main" id="{EBC9DADD-C69A-7852-BF12-48284E05AC43}"/>
                </a:ext>
              </a:extLst>
            </p:cNvPr>
            <p:cNvSpPr/>
            <p:nvPr/>
          </p:nvSpPr>
          <p:spPr>
            <a:xfrm>
              <a:off x="982883" y="3788835"/>
              <a:ext cx="896265" cy="83994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chemat blokowy: dysk magnetyczny 29">
              <a:extLst>
                <a:ext uri="{FF2B5EF4-FFF2-40B4-BE49-F238E27FC236}">
                  <a16:creationId xmlns:a16="http://schemas.microsoft.com/office/drawing/2014/main" id="{D3293FF2-9CE2-3348-C692-3B9C84C2CA80}"/>
                </a:ext>
              </a:extLst>
            </p:cNvPr>
            <p:cNvSpPr/>
            <p:nvPr/>
          </p:nvSpPr>
          <p:spPr>
            <a:xfrm>
              <a:off x="890787" y="3875552"/>
              <a:ext cx="896265" cy="83994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chemat blokowy: dysk magnetyczny 30">
              <a:extLst>
                <a:ext uri="{FF2B5EF4-FFF2-40B4-BE49-F238E27FC236}">
                  <a16:creationId xmlns:a16="http://schemas.microsoft.com/office/drawing/2014/main" id="{753DB029-0572-BA3B-AAA1-642F432F24E5}"/>
                </a:ext>
              </a:extLst>
            </p:cNvPr>
            <p:cNvSpPr/>
            <p:nvPr/>
          </p:nvSpPr>
          <p:spPr>
            <a:xfrm>
              <a:off x="778088" y="3991449"/>
              <a:ext cx="896265" cy="83994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chemat blokowy: dysk magnetyczny 33">
              <a:extLst>
                <a:ext uri="{FF2B5EF4-FFF2-40B4-BE49-F238E27FC236}">
                  <a16:creationId xmlns:a16="http://schemas.microsoft.com/office/drawing/2014/main" id="{150DCA6C-C842-FC0B-6095-AD9F441888C1}"/>
                </a:ext>
              </a:extLst>
            </p:cNvPr>
            <p:cNvSpPr/>
            <p:nvPr/>
          </p:nvSpPr>
          <p:spPr>
            <a:xfrm>
              <a:off x="4085970" y="4082173"/>
              <a:ext cx="896264" cy="839949"/>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chemat blokowy: dysk magnetyczny 34">
              <a:extLst>
                <a:ext uri="{FF2B5EF4-FFF2-40B4-BE49-F238E27FC236}">
                  <a16:creationId xmlns:a16="http://schemas.microsoft.com/office/drawing/2014/main" id="{6C5D515A-0392-CECA-1F87-206EB20019C3}"/>
                </a:ext>
              </a:extLst>
            </p:cNvPr>
            <p:cNvSpPr/>
            <p:nvPr/>
          </p:nvSpPr>
          <p:spPr>
            <a:xfrm>
              <a:off x="4563893" y="4082171"/>
              <a:ext cx="896264" cy="839949"/>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chemat blokowy: dysk magnetyczny 35">
              <a:extLst>
                <a:ext uri="{FF2B5EF4-FFF2-40B4-BE49-F238E27FC236}">
                  <a16:creationId xmlns:a16="http://schemas.microsoft.com/office/drawing/2014/main" id="{35F6ED64-795B-2CC4-9D92-0EAD61950F32}"/>
                </a:ext>
              </a:extLst>
            </p:cNvPr>
            <p:cNvSpPr/>
            <p:nvPr/>
          </p:nvSpPr>
          <p:spPr>
            <a:xfrm>
              <a:off x="4010924" y="3827174"/>
              <a:ext cx="896264" cy="839949"/>
            </a:xfrm>
            <a:prstGeom prst="flowChartMagneticDisk">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trzałka w lewo i prawo 36">
              <a:extLst>
                <a:ext uri="{FF2B5EF4-FFF2-40B4-BE49-F238E27FC236}">
                  <a16:creationId xmlns:a16="http://schemas.microsoft.com/office/drawing/2014/main" id="{48D0F935-3687-4D3D-C419-E44D5C8C9E76}"/>
                </a:ext>
              </a:extLst>
            </p:cNvPr>
            <p:cNvSpPr/>
            <p:nvPr/>
          </p:nvSpPr>
          <p:spPr>
            <a:xfrm rot="3093228">
              <a:off x="3072782" y="3437500"/>
              <a:ext cx="1136566" cy="211784"/>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pole tekstowe 37">
              <a:extLst>
                <a:ext uri="{FF2B5EF4-FFF2-40B4-BE49-F238E27FC236}">
                  <a16:creationId xmlns:a16="http://schemas.microsoft.com/office/drawing/2014/main" id="{E64CFA10-F640-F497-2A70-24BB2194DD12}"/>
                </a:ext>
              </a:extLst>
            </p:cNvPr>
            <p:cNvSpPr txBox="1"/>
            <p:nvPr/>
          </p:nvSpPr>
          <p:spPr>
            <a:xfrm>
              <a:off x="3786340" y="4923165"/>
              <a:ext cx="3162285" cy="954107"/>
            </a:xfrm>
            <a:prstGeom prst="rect">
              <a:avLst/>
            </a:prstGeom>
            <a:noFill/>
          </p:spPr>
          <p:txBody>
            <a:bodyPr wrap="square" rtlCol="0">
              <a:spAutoFit/>
            </a:bodyPr>
            <a:lstStyle/>
            <a:p>
              <a:r>
                <a:rPr lang="en-GB" sz="1400"/>
                <a:t>general knowledge bases, e.g., guides, </a:t>
              </a:r>
              <a:r>
                <a:rPr lang="en-US" sz="1400"/>
                <a:t>risk management standards</a:t>
              </a:r>
              <a:r>
                <a:rPr lang="pl-PL" sz="1400"/>
                <a:t>, </a:t>
              </a:r>
              <a:r>
                <a:rPr lang="en-US" sz="1400"/>
                <a:t>physical laws, </a:t>
              </a:r>
              <a:r>
                <a:rPr lang="en-GB" sz="1400"/>
                <a:t>principles often expressed in natural language </a:t>
              </a:r>
            </a:p>
          </p:txBody>
        </p:sp>
        <p:sp>
          <p:nvSpPr>
            <p:cNvPr id="39" name="pole tekstowe 38">
              <a:extLst>
                <a:ext uri="{FF2B5EF4-FFF2-40B4-BE49-F238E27FC236}">
                  <a16:creationId xmlns:a16="http://schemas.microsoft.com/office/drawing/2014/main" id="{9F864B17-A732-8CBD-D33D-5A5146FEF05F}"/>
                </a:ext>
              </a:extLst>
            </p:cNvPr>
            <p:cNvSpPr txBox="1"/>
            <p:nvPr/>
          </p:nvSpPr>
          <p:spPr>
            <a:xfrm>
              <a:off x="2190040" y="4931818"/>
              <a:ext cx="1432893" cy="301652"/>
            </a:xfrm>
            <a:prstGeom prst="rect">
              <a:avLst/>
            </a:prstGeom>
            <a:noFill/>
          </p:spPr>
          <p:txBody>
            <a:bodyPr wrap="square" rtlCol="0">
              <a:spAutoFit/>
            </a:bodyPr>
            <a:lstStyle/>
            <a:p>
              <a:r>
                <a:rPr lang="pl-PL" sz="1400"/>
                <a:t>business </a:t>
              </a:r>
              <a:r>
                <a:rPr lang="pl-PL" sz="1400" err="1"/>
                <a:t>units</a:t>
              </a:r>
              <a:endParaRPr lang="en-GB" sz="1400"/>
            </a:p>
          </p:txBody>
        </p:sp>
        <p:sp>
          <p:nvSpPr>
            <p:cNvPr id="42" name="Schemat blokowy: dysk magnetyczny 41">
              <a:extLst>
                <a:ext uri="{FF2B5EF4-FFF2-40B4-BE49-F238E27FC236}">
                  <a16:creationId xmlns:a16="http://schemas.microsoft.com/office/drawing/2014/main" id="{620D2133-92CF-E8DA-6B2F-8BBC6A61BC6E}"/>
                </a:ext>
              </a:extLst>
            </p:cNvPr>
            <p:cNvSpPr/>
            <p:nvPr/>
          </p:nvSpPr>
          <p:spPr>
            <a:xfrm>
              <a:off x="2991873" y="786839"/>
              <a:ext cx="611556" cy="535804"/>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trzałka w lewo i prawo 42">
              <a:extLst>
                <a:ext uri="{FF2B5EF4-FFF2-40B4-BE49-F238E27FC236}">
                  <a16:creationId xmlns:a16="http://schemas.microsoft.com/office/drawing/2014/main" id="{BDEFE3AB-D768-AD5E-9C1E-2F2145CB5EA3}"/>
                </a:ext>
              </a:extLst>
            </p:cNvPr>
            <p:cNvSpPr/>
            <p:nvPr/>
          </p:nvSpPr>
          <p:spPr>
            <a:xfrm rot="5400000">
              <a:off x="2869326" y="1651906"/>
              <a:ext cx="892648" cy="229745"/>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pole tekstowe 43">
              <a:extLst>
                <a:ext uri="{FF2B5EF4-FFF2-40B4-BE49-F238E27FC236}">
                  <a16:creationId xmlns:a16="http://schemas.microsoft.com/office/drawing/2014/main" id="{B0E6DEEF-E6C3-3CDE-2BE2-FD907FBEC010}"/>
                </a:ext>
              </a:extLst>
            </p:cNvPr>
            <p:cNvSpPr txBox="1"/>
            <p:nvPr/>
          </p:nvSpPr>
          <p:spPr>
            <a:xfrm>
              <a:off x="3571321" y="595155"/>
              <a:ext cx="1067706" cy="934761"/>
            </a:xfrm>
            <a:prstGeom prst="rect">
              <a:avLst/>
            </a:prstGeom>
            <a:noFill/>
          </p:spPr>
          <p:txBody>
            <a:bodyPr wrap="square" rtlCol="0">
              <a:spAutoFit/>
            </a:bodyPr>
            <a:lstStyle/>
            <a:p>
              <a:r>
                <a:rPr lang="en-US" sz="1400" b="1"/>
                <a:t>sensors,</a:t>
              </a:r>
            </a:p>
            <a:p>
              <a:r>
                <a:rPr lang="en-US" sz="1400" b="1"/>
                <a:t>actuators </a:t>
              </a:r>
            </a:p>
            <a:p>
              <a:r>
                <a:rPr lang="en-US" sz="1400"/>
                <a:t>softbots, robots,…</a:t>
              </a:r>
            </a:p>
          </p:txBody>
        </p:sp>
        <p:sp>
          <p:nvSpPr>
            <p:cNvPr id="45" name="Dowolny kształt 44">
              <a:extLst>
                <a:ext uri="{FF2B5EF4-FFF2-40B4-BE49-F238E27FC236}">
                  <a16:creationId xmlns:a16="http://schemas.microsoft.com/office/drawing/2014/main" id="{1BE29B01-C7E3-0108-2DD3-56E843243933}"/>
                </a:ext>
              </a:extLst>
            </p:cNvPr>
            <p:cNvSpPr/>
            <p:nvPr/>
          </p:nvSpPr>
          <p:spPr>
            <a:xfrm>
              <a:off x="4690287" y="630350"/>
              <a:ext cx="1525406" cy="790993"/>
            </a:xfrm>
            <a:custGeom>
              <a:avLst/>
              <a:gdLst>
                <a:gd name="connsiteX0" fmla="*/ 407927 w 1641824"/>
                <a:gd name="connsiteY0" fmla="*/ 0 h 928914"/>
                <a:gd name="connsiteX1" fmla="*/ 407927 w 1641824"/>
                <a:gd name="connsiteY1" fmla="*/ 0 h 928914"/>
                <a:gd name="connsiteX2" fmla="*/ 669184 w 1641824"/>
                <a:gd name="connsiteY2" fmla="*/ 14514 h 928914"/>
                <a:gd name="connsiteX3" fmla="*/ 843355 w 1641824"/>
                <a:gd name="connsiteY3" fmla="*/ 43543 h 928914"/>
                <a:gd name="connsiteX4" fmla="*/ 973984 w 1641824"/>
                <a:gd name="connsiteY4" fmla="*/ 58057 h 928914"/>
                <a:gd name="connsiteX5" fmla="*/ 1235241 w 1641824"/>
                <a:gd name="connsiteY5" fmla="*/ 87086 h 928914"/>
                <a:gd name="connsiteX6" fmla="*/ 1307812 w 1641824"/>
                <a:gd name="connsiteY6" fmla="*/ 101600 h 928914"/>
                <a:gd name="connsiteX7" fmla="*/ 1365870 w 1641824"/>
                <a:gd name="connsiteY7" fmla="*/ 130628 h 928914"/>
                <a:gd name="connsiteX8" fmla="*/ 1409412 w 1641824"/>
                <a:gd name="connsiteY8" fmla="*/ 145143 h 928914"/>
                <a:gd name="connsiteX9" fmla="*/ 1496498 w 1641824"/>
                <a:gd name="connsiteY9" fmla="*/ 232228 h 928914"/>
                <a:gd name="connsiteX10" fmla="*/ 1554555 w 1641824"/>
                <a:gd name="connsiteY10" fmla="*/ 319314 h 928914"/>
                <a:gd name="connsiteX11" fmla="*/ 1583584 w 1641824"/>
                <a:gd name="connsiteY11" fmla="*/ 362857 h 928914"/>
                <a:gd name="connsiteX12" fmla="*/ 1627127 w 1641824"/>
                <a:gd name="connsiteY12" fmla="*/ 391886 h 928914"/>
                <a:gd name="connsiteX13" fmla="*/ 1641641 w 1641824"/>
                <a:gd name="connsiteY13" fmla="*/ 435428 h 928914"/>
                <a:gd name="connsiteX14" fmla="*/ 1598098 w 1641824"/>
                <a:gd name="connsiteY14" fmla="*/ 667657 h 928914"/>
                <a:gd name="connsiteX15" fmla="*/ 1554555 w 1641824"/>
                <a:gd name="connsiteY15" fmla="*/ 725714 h 928914"/>
                <a:gd name="connsiteX16" fmla="*/ 1467470 w 1641824"/>
                <a:gd name="connsiteY16" fmla="*/ 754743 h 928914"/>
                <a:gd name="connsiteX17" fmla="*/ 1365870 w 1641824"/>
                <a:gd name="connsiteY17" fmla="*/ 783771 h 928914"/>
                <a:gd name="connsiteX18" fmla="*/ 1307812 w 1641824"/>
                <a:gd name="connsiteY18" fmla="*/ 812800 h 928914"/>
                <a:gd name="connsiteX19" fmla="*/ 1264270 w 1641824"/>
                <a:gd name="connsiteY19" fmla="*/ 827314 h 928914"/>
                <a:gd name="connsiteX20" fmla="*/ 1177184 w 1641824"/>
                <a:gd name="connsiteY20" fmla="*/ 870857 h 928914"/>
                <a:gd name="connsiteX21" fmla="*/ 1133641 w 1641824"/>
                <a:gd name="connsiteY21" fmla="*/ 899886 h 928914"/>
                <a:gd name="connsiteX22" fmla="*/ 1046555 w 1641824"/>
                <a:gd name="connsiteY22" fmla="*/ 928914 h 928914"/>
                <a:gd name="connsiteX23" fmla="*/ 683698 w 1641824"/>
                <a:gd name="connsiteY23" fmla="*/ 914400 h 928914"/>
                <a:gd name="connsiteX24" fmla="*/ 611127 w 1641824"/>
                <a:gd name="connsiteY24" fmla="*/ 827314 h 928914"/>
                <a:gd name="connsiteX25" fmla="*/ 567584 w 1641824"/>
                <a:gd name="connsiteY25" fmla="*/ 798286 h 928914"/>
                <a:gd name="connsiteX26" fmla="*/ 509527 w 1641824"/>
                <a:gd name="connsiteY26" fmla="*/ 711200 h 928914"/>
                <a:gd name="connsiteX27" fmla="*/ 480498 w 1641824"/>
                <a:gd name="connsiteY27" fmla="*/ 667657 h 928914"/>
                <a:gd name="connsiteX28" fmla="*/ 436955 w 1641824"/>
                <a:gd name="connsiteY28" fmla="*/ 653143 h 928914"/>
                <a:gd name="connsiteX29" fmla="*/ 248270 w 1641824"/>
                <a:gd name="connsiteY29" fmla="*/ 682171 h 928914"/>
                <a:gd name="connsiteX30" fmla="*/ 132155 w 1641824"/>
                <a:gd name="connsiteY30" fmla="*/ 667657 h 928914"/>
                <a:gd name="connsiteX31" fmla="*/ 88612 w 1641824"/>
                <a:gd name="connsiteY31" fmla="*/ 638628 h 928914"/>
                <a:gd name="connsiteX32" fmla="*/ 59584 w 1641824"/>
                <a:gd name="connsiteY32" fmla="*/ 595086 h 928914"/>
                <a:gd name="connsiteX33" fmla="*/ 1527 w 1641824"/>
                <a:gd name="connsiteY33" fmla="*/ 333828 h 928914"/>
                <a:gd name="connsiteX34" fmla="*/ 16041 w 1641824"/>
                <a:gd name="connsiteY34" fmla="*/ 101600 h 928914"/>
                <a:gd name="connsiteX35" fmla="*/ 103127 w 1641824"/>
                <a:gd name="connsiteY35" fmla="*/ 72571 h 928914"/>
                <a:gd name="connsiteX36" fmla="*/ 146670 w 1641824"/>
                <a:gd name="connsiteY36" fmla="*/ 43543 h 928914"/>
                <a:gd name="connsiteX37" fmla="*/ 407927 w 1641824"/>
                <a:gd name="connsiteY37" fmla="*/ 0 h 9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41824" h="928914">
                  <a:moveTo>
                    <a:pt x="407927" y="0"/>
                  </a:moveTo>
                  <a:lnTo>
                    <a:pt x="407927" y="0"/>
                  </a:lnTo>
                  <a:cubicBezTo>
                    <a:pt x="495013" y="4838"/>
                    <a:pt x="582242" y="7559"/>
                    <a:pt x="669184" y="14514"/>
                  </a:cubicBezTo>
                  <a:cubicBezTo>
                    <a:pt x="802987" y="25218"/>
                    <a:pt x="731626" y="27582"/>
                    <a:pt x="843355" y="43543"/>
                  </a:cubicBezTo>
                  <a:cubicBezTo>
                    <a:pt x="886726" y="49739"/>
                    <a:pt x="930511" y="52623"/>
                    <a:pt x="973984" y="58057"/>
                  </a:cubicBezTo>
                  <a:cubicBezTo>
                    <a:pt x="1209431" y="87487"/>
                    <a:pt x="915072" y="57978"/>
                    <a:pt x="1235241" y="87086"/>
                  </a:cubicBezTo>
                  <a:cubicBezTo>
                    <a:pt x="1259431" y="91924"/>
                    <a:pt x="1284409" y="93799"/>
                    <a:pt x="1307812" y="101600"/>
                  </a:cubicBezTo>
                  <a:cubicBezTo>
                    <a:pt x="1328339" y="108442"/>
                    <a:pt x="1345983" y="122105"/>
                    <a:pt x="1365870" y="130628"/>
                  </a:cubicBezTo>
                  <a:cubicBezTo>
                    <a:pt x="1379932" y="136655"/>
                    <a:pt x="1394898" y="140305"/>
                    <a:pt x="1409412" y="145143"/>
                  </a:cubicBezTo>
                  <a:cubicBezTo>
                    <a:pt x="1438441" y="174171"/>
                    <a:pt x="1473726" y="198070"/>
                    <a:pt x="1496498" y="232228"/>
                  </a:cubicBezTo>
                  <a:lnTo>
                    <a:pt x="1554555" y="319314"/>
                  </a:lnTo>
                  <a:cubicBezTo>
                    <a:pt x="1564231" y="333828"/>
                    <a:pt x="1569070" y="353181"/>
                    <a:pt x="1583584" y="362857"/>
                  </a:cubicBezTo>
                  <a:lnTo>
                    <a:pt x="1627127" y="391886"/>
                  </a:lnTo>
                  <a:cubicBezTo>
                    <a:pt x="1631965" y="406400"/>
                    <a:pt x="1641641" y="420129"/>
                    <a:pt x="1641641" y="435428"/>
                  </a:cubicBezTo>
                  <a:cubicBezTo>
                    <a:pt x="1641641" y="545741"/>
                    <a:pt x="1647124" y="589217"/>
                    <a:pt x="1598098" y="667657"/>
                  </a:cubicBezTo>
                  <a:cubicBezTo>
                    <a:pt x="1585277" y="688170"/>
                    <a:pt x="1574683" y="712295"/>
                    <a:pt x="1554555" y="725714"/>
                  </a:cubicBezTo>
                  <a:cubicBezTo>
                    <a:pt x="1529095" y="742687"/>
                    <a:pt x="1496498" y="745067"/>
                    <a:pt x="1467470" y="754743"/>
                  </a:cubicBezTo>
                  <a:cubicBezTo>
                    <a:pt x="1405010" y="775563"/>
                    <a:pt x="1438760" y="765549"/>
                    <a:pt x="1365870" y="783771"/>
                  </a:cubicBezTo>
                  <a:cubicBezTo>
                    <a:pt x="1346517" y="793447"/>
                    <a:pt x="1327699" y="804277"/>
                    <a:pt x="1307812" y="812800"/>
                  </a:cubicBezTo>
                  <a:cubicBezTo>
                    <a:pt x="1293750" y="818827"/>
                    <a:pt x="1277954" y="820472"/>
                    <a:pt x="1264270" y="827314"/>
                  </a:cubicBezTo>
                  <a:cubicBezTo>
                    <a:pt x="1151728" y="883586"/>
                    <a:pt x="1286627" y="834377"/>
                    <a:pt x="1177184" y="870857"/>
                  </a:cubicBezTo>
                  <a:cubicBezTo>
                    <a:pt x="1162670" y="880533"/>
                    <a:pt x="1149582" y="892801"/>
                    <a:pt x="1133641" y="899886"/>
                  </a:cubicBezTo>
                  <a:cubicBezTo>
                    <a:pt x="1105679" y="912313"/>
                    <a:pt x="1046555" y="928914"/>
                    <a:pt x="1046555" y="928914"/>
                  </a:cubicBezTo>
                  <a:cubicBezTo>
                    <a:pt x="925603" y="924076"/>
                    <a:pt x="803530" y="931519"/>
                    <a:pt x="683698" y="914400"/>
                  </a:cubicBezTo>
                  <a:cubicBezTo>
                    <a:pt x="655956" y="910437"/>
                    <a:pt x="627631" y="843818"/>
                    <a:pt x="611127" y="827314"/>
                  </a:cubicBezTo>
                  <a:cubicBezTo>
                    <a:pt x="598792" y="814979"/>
                    <a:pt x="582098" y="807962"/>
                    <a:pt x="567584" y="798286"/>
                  </a:cubicBezTo>
                  <a:lnTo>
                    <a:pt x="509527" y="711200"/>
                  </a:lnTo>
                  <a:cubicBezTo>
                    <a:pt x="499851" y="696686"/>
                    <a:pt x="497047" y="673173"/>
                    <a:pt x="480498" y="667657"/>
                  </a:cubicBezTo>
                  <a:lnTo>
                    <a:pt x="436955" y="653143"/>
                  </a:lnTo>
                  <a:cubicBezTo>
                    <a:pt x="362423" y="677986"/>
                    <a:pt x="360525" y="682171"/>
                    <a:pt x="248270" y="682171"/>
                  </a:cubicBezTo>
                  <a:cubicBezTo>
                    <a:pt x="209264" y="682171"/>
                    <a:pt x="170860" y="672495"/>
                    <a:pt x="132155" y="667657"/>
                  </a:cubicBezTo>
                  <a:cubicBezTo>
                    <a:pt x="117641" y="657981"/>
                    <a:pt x="100947" y="650963"/>
                    <a:pt x="88612" y="638628"/>
                  </a:cubicBezTo>
                  <a:cubicBezTo>
                    <a:pt x="76277" y="626293"/>
                    <a:pt x="66669" y="611026"/>
                    <a:pt x="59584" y="595086"/>
                  </a:cubicBezTo>
                  <a:cubicBezTo>
                    <a:pt x="22947" y="512654"/>
                    <a:pt x="14105" y="421878"/>
                    <a:pt x="1527" y="333828"/>
                  </a:cubicBezTo>
                  <a:cubicBezTo>
                    <a:pt x="6365" y="256419"/>
                    <a:pt x="-12070" y="173887"/>
                    <a:pt x="16041" y="101600"/>
                  </a:cubicBezTo>
                  <a:cubicBezTo>
                    <a:pt x="27131" y="73082"/>
                    <a:pt x="77667" y="89544"/>
                    <a:pt x="103127" y="72571"/>
                  </a:cubicBezTo>
                  <a:cubicBezTo>
                    <a:pt x="117641" y="62895"/>
                    <a:pt x="130730" y="50628"/>
                    <a:pt x="146670" y="43543"/>
                  </a:cubicBezTo>
                  <a:cubicBezTo>
                    <a:pt x="249852" y="-2316"/>
                    <a:pt x="364384" y="7257"/>
                    <a:pt x="407927" y="0"/>
                  </a:cubicBezTo>
                  <a:close/>
                </a:path>
              </a:pathLst>
            </a:custGeom>
            <a:solidFill>
              <a:srgbClr val="92D05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a:solidFill>
                    <a:schemeClr val="tx1"/>
                  </a:solidFill>
                </a:rPr>
                <a:t>Internet</a:t>
              </a:r>
              <a:endParaRPr lang="en-GB" sz="2000">
                <a:solidFill>
                  <a:schemeClr val="tx1"/>
                </a:solidFill>
              </a:endParaRPr>
            </a:p>
          </p:txBody>
        </p:sp>
        <p:sp>
          <p:nvSpPr>
            <p:cNvPr id="47" name="Strzałka w lewo i prawo 46">
              <a:extLst>
                <a:ext uri="{FF2B5EF4-FFF2-40B4-BE49-F238E27FC236}">
                  <a16:creationId xmlns:a16="http://schemas.microsoft.com/office/drawing/2014/main" id="{4FFE8175-BA30-F832-D40C-AA867005C48F}"/>
                </a:ext>
              </a:extLst>
            </p:cNvPr>
            <p:cNvSpPr/>
            <p:nvPr/>
          </p:nvSpPr>
          <p:spPr>
            <a:xfrm rot="19620497">
              <a:off x="3401797" y="1598331"/>
              <a:ext cx="1714056" cy="251285"/>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pole tekstowe 47">
              <a:extLst>
                <a:ext uri="{FF2B5EF4-FFF2-40B4-BE49-F238E27FC236}">
                  <a16:creationId xmlns:a16="http://schemas.microsoft.com/office/drawing/2014/main" id="{BECF2A09-161A-DAFC-9E2E-D248B42DEAB3}"/>
                </a:ext>
              </a:extLst>
            </p:cNvPr>
            <p:cNvSpPr txBox="1"/>
            <p:nvPr/>
          </p:nvSpPr>
          <p:spPr>
            <a:xfrm>
              <a:off x="5016179" y="1639571"/>
              <a:ext cx="3383298" cy="723965"/>
            </a:xfrm>
            <a:prstGeom prst="rect">
              <a:avLst/>
            </a:prstGeom>
            <a:noFill/>
          </p:spPr>
          <p:txBody>
            <a:bodyPr wrap="square" rtlCol="0">
              <a:spAutoFit/>
            </a:bodyPr>
            <a:lstStyle/>
            <a:p>
              <a:r>
                <a:rPr lang="en-GB" sz="1400"/>
                <a:t>some interactions can be implemented through Internet, some through cellular (mobile) networks</a:t>
              </a:r>
            </a:p>
          </p:txBody>
        </p:sp>
        <p:pic>
          <p:nvPicPr>
            <p:cNvPr id="49" name="Obraz 48">
              <a:extLst>
                <a:ext uri="{FF2B5EF4-FFF2-40B4-BE49-F238E27FC236}">
                  <a16:creationId xmlns:a16="http://schemas.microsoft.com/office/drawing/2014/main" id="{CF8B2AC8-8D49-EDA4-D208-CB83549CA6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266953" y="599340"/>
              <a:ext cx="1781605" cy="1114615"/>
            </a:xfrm>
            <a:prstGeom prst="rect">
              <a:avLst/>
            </a:prstGeom>
          </p:spPr>
        </p:pic>
        <p:sp>
          <p:nvSpPr>
            <p:cNvPr id="54" name="pole tekstowe 53">
              <a:extLst>
                <a:ext uri="{FF2B5EF4-FFF2-40B4-BE49-F238E27FC236}">
                  <a16:creationId xmlns:a16="http://schemas.microsoft.com/office/drawing/2014/main" id="{1EA33D67-A8F7-04FD-0728-546776910916}"/>
                </a:ext>
              </a:extLst>
            </p:cNvPr>
            <p:cNvSpPr txBox="1"/>
            <p:nvPr/>
          </p:nvSpPr>
          <p:spPr>
            <a:xfrm>
              <a:off x="7950737" y="815196"/>
              <a:ext cx="1015007" cy="512611"/>
            </a:xfrm>
            <a:prstGeom prst="rect">
              <a:avLst/>
            </a:prstGeom>
            <a:noFill/>
          </p:spPr>
          <p:txBody>
            <a:bodyPr wrap="square" rtlCol="0">
              <a:spAutoFit/>
            </a:bodyPr>
            <a:lstStyle/>
            <a:p>
              <a:pPr algn="ctr"/>
              <a:r>
                <a:rPr lang="pl-PL" sz="1400"/>
                <a:t>mobile </a:t>
              </a:r>
            </a:p>
            <a:p>
              <a:pPr algn="ctr"/>
              <a:r>
                <a:rPr lang="pl-PL" sz="1400"/>
                <a:t>networks</a:t>
              </a:r>
              <a:endParaRPr lang="en-GB" sz="1400"/>
            </a:p>
          </p:txBody>
        </p:sp>
        <p:pic>
          <p:nvPicPr>
            <p:cNvPr id="16" name="Obraz 15">
              <a:extLst>
                <a:ext uri="{FF2B5EF4-FFF2-40B4-BE49-F238E27FC236}">
                  <a16:creationId xmlns:a16="http://schemas.microsoft.com/office/drawing/2014/main" id="{BF483C46-386F-7B90-C0D2-6BEB1F1D47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8716" y="4087939"/>
              <a:ext cx="1801125" cy="893469"/>
            </a:xfrm>
            <a:prstGeom prst="rect">
              <a:avLst/>
            </a:prstGeom>
          </p:spPr>
        </p:pic>
        <p:sp>
          <p:nvSpPr>
            <p:cNvPr id="50" name="Strzałka w lewo i prawo 49">
              <a:extLst>
                <a:ext uri="{FF2B5EF4-FFF2-40B4-BE49-F238E27FC236}">
                  <a16:creationId xmlns:a16="http://schemas.microsoft.com/office/drawing/2014/main" id="{D0FBC158-F0A3-547F-CA1B-D85D408C8646}"/>
                </a:ext>
              </a:extLst>
            </p:cNvPr>
            <p:cNvSpPr/>
            <p:nvPr/>
          </p:nvSpPr>
          <p:spPr>
            <a:xfrm rot="19937844" flipV="1">
              <a:off x="3842313" y="1421123"/>
              <a:ext cx="2928042" cy="197836"/>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Łącznik prosty ze strzałką 52">
              <a:extLst>
                <a:ext uri="{FF2B5EF4-FFF2-40B4-BE49-F238E27FC236}">
                  <a16:creationId xmlns:a16="http://schemas.microsoft.com/office/drawing/2014/main" id="{D0BA34AE-7321-DCBF-DFB7-67C27AA0B4F3}"/>
                </a:ext>
              </a:extLst>
            </p:cNvPr>
            <p:cNvCxnSpPr>
              <a:endCxn id="19" idx="3"/>
            </p:cNvCxnSpPr>
            <p:nvPr/>
          </p:nvCxnSpPr>
          <p:spPr>
            <a:xfrm flipV="1">
              <a:off x="2094057" y="1918774"/>
              <a:ext cx="514862" cy="147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5" name="Obraz 54" descr="5 Ways Hospitals Can Improve Patient Engagement in 201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3105" y="3727313"/>
              <a:ext cx="1523251" cy="1306761"/>
            </a:xfrm>
            <a:prstGeom prst="rect">
              <a:avLst/>
            </a:prstGeom>
            <a:noFill/>
            <a:ln>
              <a:noFill/>
            </a:ln>
          </p:spPr>
        </p:pic>
        <p:sp>
          <p:nvSpPr>
            <p:cNvPr id="56" name="Strzałka w lewo i prawo 55">
              <a:extLst>
                <a:ext uri="{FF2B5EF4-FFF2-40B4-BE49-F238E27FC236}">
                  <a16:creationId xmlns:a16="http://schemas.microsoft.com/office/drawing/2014/main" id="{48D0F935-3687-4D3D-C419-E44D5C8C9E76}"/>
                </a:ext>
              </a:extLst>
            </p:cNvPr>
            <p:cNvSpPr/>
            <p:nvPr/>
          </p:nvSpPr>
          <p:spPr>
            <a:xfrm rot="1708222">
              <a:off x="3552489" y="3830675"/>
              <a:ext cx="3604801" cy="262432"/>
            </a:xfrm>
            <a:prstGeom prst="lef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pole tekstowe 56">
              <a:extLst>
                <a:ext uri="{FF2B5EF4-FFF2-40B4-BE49-F238E27FC236}">
                  <a16:creationId xmlns:a16="http://schemas.microsoft.com/office/drawing/2014/main" id="{9F864B17-A732-8CBD-D33D-5A5146FEF05F}"/>
                </a:ext>
              </a:extLst>
            </p:cNvPr>
            <p:cNvSpPr txBox="1"/>
            <p:nvPr/>
          </p:nvSpPr>
          <p:spPr>
            <a:xfrm>
              <a:off x="7074511" y="5088612"/>
              <a:ext cx="1097349" cy="307777"/>
            </a:xfrm>
            <a:prstGeom prst="rect">
              <a:avLst/>
            </a:prstGeom>
            <a:noFill/>
          </p:spPr>
          <p:txBody>
            <a:bodyPr wrap="square" rtlCol="0">
              <a:spAutoFit/>
            </a:bodyPr>
            <a:lstStyle/>
            <a:p>
              <a:r>
                <a:rPr lang="en-US" sz="1400" b="1"/>
                <a:t>patients</a:t>
              </a:r>
            </a:p>
          </p:txBody>
        </p:sp>
        <p:pic>
          <p:nvPicPr>
            <p:cNvPr id="58" name="Obraz 57" descr="Doctors PNG Image - PurePNG | Free transparent CC0 PNG Image Library"/>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3301" y="2313295"/>
              <a:ext cx="1410987" cy="1326682"/>
            </a:xfrm>
            <a:prstGeom prst="rect">
              <a:avLst/>
            </a:prstGeom>
            <a:noFill/>
            <a:ln>
              <a:noFill/>
            </a:ln>
          </p:spPr>
        </p:pic>
        <p:sp>
          <p:nvSpPr>
            <p:cNvPr id="33" name="pole tekstowe 32"/>
            <p:cNvSpPr txBox="1"/>
            <p:nvPr/>
          </p:nvSpPr>
          <p:spPr>
            <a:xfrm>
              <a:off x="1911958" y="5213645"/>
              <a:ext cx="1714814" cy="523220"/>
            </a:xfrm>
            <a:prstGeom prst="rect">
              <a:avLst/>
            </a:prstGeom>
            <a:noFill/>
          </p:spPr>
          <p:txBody>
            <a:bodyPr wrap="square" rtlCol="0">
              <a:spAutoFit/>
            </a:bodyPr>
            <a:lstStyle/>
            <a:p>
              <a:r>
                <a:rPr lang="en-US" sz="1400"/>
                <a:t>links to experts, domain centers</a:t>
              </a:r>
              <a:r>
                <a:rPr lang="pl-PL" sz="1400"/>
                <a:t>,</a:t>
              </a:r>
              <a:r>
                <a:rPr lang="en-GB" altLang="pl-PL" sz="1400"/>
                <a:t> … </a:t>
              </a:r>
            </a:p>
          </p:txBody>
        </p:sp>
        <p:cxnSp>
          <p:nvCxnSpPr>
            <p:cNvPr id="52" name="Łącznik prosty ze strzałką 51">
              <a:extLst>
                <a:ext uri="{FF2B5EF4-FFF2-40B4-BE49-F238E27FC236}">
                  <a16:creationId xmlns:a16="http://schemas.microsoft.com/office/drawing/2014/main" id="{D0BA34AE-7321-DCBF-DFB7-67C27AA0B4F3}"/>
                </a:ext>
              </a:extLst>
            </p:cNvPr>
            <p:cNvCxnSpPr/>
            <p:nvPr/>
          </p:nvCxnSpPr>
          <p:spPr>
            <a:xfrm flipH="1" flipV="1">
              <a:off x="4797108" y="2770169"/>
              <a:ext cx="206940" cy="212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Łącznik prosty ze strzałką 58">
              <a:extLst>
                <a:ext uri="{FF2B5EF4-FFF2-40B4-BE49-F238E27FC236}">
                  <a16:creationId xmlns:a16="http://schemas.microsoft.com/office/drawing/2014/main" id="{D0BA34AE-7321-DCBF-DFB7-67C27AA0B4F3}"/>
                </a:ext>
              </a:extLst>
            </p:cNvPr>
            <p:cNvCxnSpPr/>
            <p:nvPr/>
          </p:nvCxnSpPr>
          <p:spPr>
            <a:xfrm flipH="1">
              <a:off x="4412681" y="3081441"/>
              <a:ext cx="340517" cy="257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02585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B5A976B9-E5A4-C596-6DD7-819D921D13D7}"/>
              </a:ext>
            </a:extLst>
          </p:cNvPr>
          <p:cNvSpPr txBox="1">
            <a:spLocks/>
          </p:cNvSpPr>
          <p:nvPr/>
        </p:nvSpPr>
        <p:spPr>
          <a:xfrm>
            <a:off x="469305" y="116632"/>
            <a:ext cx="8208912" cy="848730"/>
          </a:xfrm>
          <a:prstGeom prst="rect">
            <a:avLst/>
          </a:prstGeom>
        </p:spPr>
        <p:txBody>
          <a:bodyPr/>
          <a:lstStyle/>
          <a:p>
            <a:pPr algn="ctr" eaLnBrk="0" fontAlgn="base" hangingPunct="0">
              <a:spcBef>
                <a:spcPct val="0"/>
              </a:spcBef>
              <a:spcAft>
                <a:spcPct val="0"/>
              </a:spcAft>
              <a:defRPr/>
            </a:pPr>
            <a:r>
              <a:rPr lang="pl-PL" sz="3200" b="1">
                <a:solidFill>
                  <a:srgbClr val="0070C0"/>
                </a:solidFill>
                <a:ea typeface="+mj-ea"/>
                <a:cs typeface="+mj-cs"/>
              </a:rPr>
              <a:t>PHYSICAL SEMANTICS: INTUITION</a:t>
            </a:r>
          </a:p>
        </p:txBody>
      </p:sp>
      <p:grpSp>
        <p:nvGrpSpPr>
          <p:cNvPr id="47" name="Grupa 46"/>
          <p:cNvGrpSpPr/>
          <p:nvPr/>
        </p:nvGrpSpPr>
        <p:grpSpPr>
          <a:xfrm>
            <a:off x="226460" y="1113499"/>
            <a:ext cx="8691080" cy="5220101"/>
            <a:chOff x="107504" y="1713758"/>
            <a:chExt cx="8424936" cy="4884211"/>
          </a:xfrm>
        </p:grpSpPr>
        <p:sp>
          <p:nvSpPr>
            <p:cNvPr id="10" name="Elipsa 15">
              <a:extLst>
                <a:ext uri="{FF2B5EF4-FFF2-40B4-BE49-F238E27FC236}">
                  <a16:creationId xmlns:a16="http://schemas.microsoft.com/office/drawing/2014/main" id="{9E1124DA-F301-A3BC-7101-5DDE2AC129B8}"/>
                </a:ext>
              </a:extLst>
            </p:cNvPr>
            <p:cNvSpPr/>
            <p:nvPr/>
          </p:nvSpPr>
          <p:spPr>
            <a:xfrm>
              <a:off x="4094224" y="3481775"/>
              <a:ext cx="415280" cy="41528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olny kształt 10">
              <a:extLst>
                <a:ext uri="{FF2B5EF4-FFF2-40B4-BE49-F238E27FC236}">
                  <a16:creationId xmlns:a16="http://schemas.microsoft.com/office/drawing/2014/main" id="{00A1E05F-43F4-1E0A-9EEF-E4F45B77E2AD}"/>
                </a:ext>
              </a:extLst>
            </p:cNvPr>
            <p:cNvSpPr/>
            <p:nvPr/>
          </p:nvSpPr>
          <p:spPr>
            <a:xfrm>
              <a:off x="3831352" y="2665563"/>
              <a:ext cx="1696065" cy="1430593"/>
            </a:xfrm>
            <a:custGeom>
              <a:avLst/>
              <a:gdLst>
                <a:gd name="connsiteX0" fmla="*/ 88490 w 1696065"/>
                <a:gd name="connsiteY0" fmla="*/ 398206 h 1430593"/>
                <a:gd name="connsiteX1" fmla="*/ 88490 w 1696065"/>
                <a:gd name="connsiteY1" fmla="*/ 398206 h 1430593"/>
                <a:gd name="connsiteX2" fmla="*/ 235974 w 1696065"/>
                <a:gd name="connsiteY2" fmla="*/ 353961 h 1430593"/>
                <a:gd name="connsiteX3" fmla="*/ 294968 w 1696065"/>
                <a:gd name="connsiteY3" fmla="*/ 339213 h 1430593"/>
                <a:gd name="connsiteX4" fmla="*/ 339213 w 1696065"/>
                <a:gd name="connsiteY4" fmla="*/ 309716 h 1430593"/>
                <a:gd name="connsiteX5" fmla="*/ 442452 w 1696065"/>
                <a:gd name="connsiteY5" fmla="*/ 280219 h 1430593"/>
                <a:gd name="connsiteX6" fmla="*/ 486697 w 1696065"/>
                <a:gd name="connsiteY6" fmla="*/ 265471 h 1430593"/>
                <a:gd name="connsiteX7" fmla="*/ 530942 w 1696065"/>
                <a:gd name="connsiteY7" fmla="*/ 235974 h 1430593"/>
                <a:gd name="connsiteX8" fmla="*/ 575187 w 1696065"/>
                <a:gd name="connsiteY8" fmla="*/ 221226 h 1430593"/>
                <a:gd name="connsiteX9" fmla="*/ 619432 w 1696065"/>
                <a:gd name="connsiteY9" fmla="*/ 176981 h 1430593"/>
                <a:gd name="connsiteX10" fmla="*/ 663678 w 1696065"/>
                <a:gd name="connsiteY10" fmla="*/ 117987 h 1430593"/>
                <a:gd name="connsiteX11" fmla="*/ 722671 w 1696065"/>
                <a:gd name="connsiteY11" fmla="*/ 29497 h 1430593"/>
                <a:gd name="connsiteX12" fmla="*/ 766916 w 1696065"/>
                <a:gd name="connsiteY12" fmla="*/ 0 h 1430593"/>
                <a:gd name="connsiteX13" fmla="*/ 1002890 w 1696065"/>
                <a:gd name="connsiteY13" fmla="*/ 14748 h 1430593"/>
                <a:gd name="connsiteX14" fmla="*/ 1091381 w 1696065"/>
                <a:gd name="connsiteY14" fmla="*/ 29497 h 1430593"/>
                <a:gd name="connsiteX15" fmla="*/ 1312607 w 1696065"/>
                <a:gd name="connsiteY15" fmla="*/ 44245 h 1430593"/>
                <a:gd name="connsiteX16" fmla="*/ 1371600 w 1696065"/>
                <a:gd name="connsiteY16" fmla="*/ 58993 h 1430593"/>
                <a:gd name="connsiteX17" fmla="*/ 1504336 w 1696065"/>
                <a:gd name="connsiteY17" fmla="*/ 73742 h 1430593"/>
                <a:gd name="connsiteX18" fmla="*/ 1592826 w 1696065"/>
                <a:gd name="connsiteY18" fmla="*/ 103239 h 1430593"/>
                <a:gd name="connsiteX19" fmla="*/ 1666568 w 1696065"/>
                <a:gd name="connsiteY19" fmla="*/ 250723 h 1430593"/>
                <a:gd name="connsiteX20" fmla="*/ 1681316 w 1696065"/>
                <a:gd name="connsiteY20" fmla="*/ 294968 h 1430593"/>
                <a:gd name="connsiteX21" fmla="*/ 1696065 w 1696065"/>
                <a:gd name="connsiteY21" fmla="*/ 339213 h 1430593"/>
                <a:gd name="connsiteX22" fmla="*/ 1681316 w 1696065"/>
                <a:gd name="connsiteY22" fmla="*/ 663677 h 1430593"/>
                <a:gd name="connsiteX23" fmla="*/ 1666568 w 1696065"/>
                <a:gd name="connsiteY23" fmla="*/ 707923 h 1430593"/>
                <a:gd name="connsiteX24" fmla="*/ 1637071 w 1696065"/>
                <a:gd name="connsiteY24" fmla="*/ 752168 h 1430593"/>
                <a:gd name="connsiteX25" fmla="*/ 1489587 w 1696065"/>
                <a:gd name="connsiteY25" fmla="*/ 884903 h 1430593"/>
                <a:gd name="connsiteX26" fmla="*/ 1445342 w 1696065"/>
                <a:gd name="connsiteY26" fmla="*/ 929148 h 1430593"/>
                <a:gd name="connsiteX27" fmla="*/ 1356852 w 1696065"/>
                <a:gd name="connsiteY27" fmla="*/ 958645 h 1430593"/>
                <a:gd name="connsiteX28" fmla="*/ 1283110 w 1696065"/>
                <a:gd name="connsiteY28" fmla="*/ 1032387 h 1430593"/>
                <a:gd name="connsiteX29" fmla="*/ 1165123 w 1696065"/>
                <a:gd name="connsiteY29" fmla="*/ 1165123 h 1430593"/>
                <a:gd name="connsiteX30" fmla="*/ 1106129 w 1696065"/>
                <a:gd name="connsiteY30" fmla="*/ 1194619 h 1430593"/>
                <a:gd name="connsiteX31" fmla="*/ 1047136 w 1696065"/>
                <a:gd name="connsiteY31" fmla="*/ 1209368 h 1430593"/>
                <a:gd name="connsiteX32" fmla="*/ 1002890 w 1696065"/>
                <a:gd name="connsiteY32" fmla="*/ 1224116 h 1430593"/>
                <a:gd name="connsiteX33" fmla="*/ 884903 w 1696065"/>
                <a:gd name="connsiteY33" fmla="*/ 1356852 h 1430593"/>
                <a:gd name="connsiteX34" fmla="*/ 811161 w 1696065"/>
                <a:gd name="connsiteY34" fmla="*/ 1371600 h 1430593"/>
                <a:gd name="connsiteX35" fmla="*/ 752168 w 1696065"/>
                <a:gd name="connsiteY35" fmla="*/ 1401097 h 1430593"/>
                <a:gd name="connsiteX36" fmla="*/ 648929 w 1696065"/>
                <a:gd name="connsiteY36" fmla="*/ 1415845 h 1430593"/>
                <a:gd name="connsiteX37" fmla="*/ 604684 w 1696065"/>
                <a:gd name="connsiteY37" fmla="*/ 1430593 h 1430593"/>
                <a:gd name="connsiteX38" fmla="*/ 486697 w 1696065"/>
                <a:gd name="connsiteY38" fmla="*/ 1415845 h 1430593"/>
                <a:gd name="connsiteX39" fmla="*/ 442452 w 1696065"/>
                <a:gd name="connsiteY39" fmla="*/ 1401097 h 1430593"/>
                <a:gd name="connsiteX40" fmla="*/ 368710 w 1696065"/>
                <a:gd name="connsiteY40" fmla="*/ 1386348 h 1430593"/>
                <a:gd name="connsiteX41" fmla="*/ 309716 w 1696065"/>
                <a:gd name="connsiteY41" fmla="*/ 1342103 h 1430593"/>
                <a:gd name="connsiteX42" fmla="*/ 265471 w 1696065"/>
                <a:gd name="connsiteY42" fmla="*/ 1312606 h 1430593"/>
                <a:gd name="connsiteX43" fmla="*/ 206478 w 1696065"/>
                <a:gd name="connsiteY43" fmla="*/ 1209368 h 1430593"/>
                <a:gd name="connsiteX44" fmla="*/ 162232 w 1696065"/>
                <a:gd name="connsiteY44" fmla="*/ 1120877 h 1430593"/>
                <a:gd name="connsiteX45" fmla="*/ 206478 w 1696065"/>
                <a:gd name="connsiteY45" fmla="*/ 988142 h 1430593"/>
                <a:gd name="connsiteX46" fmla="*/ 250723 w 1696065"/>
                <a:gd name="connsiteY46" fmla="*/ 973393 h 1430593"/>
                <a:gd name="connsiteX47" fmla="*/ 235974 w 1696065"/>
                <a:gd name="connsiteY47" fmla="*/ 811161 h 1430593"/>
                <a:gd name="connsiteX48" fmla="*/ 191729 w 1696065"/>
                <a:gd name="connsiteY48" fmla="*/ 796413 h 1430593"/>
                <a:gd name="connsiteX49" fmla="*/ 88490 w 1696065"/>
                <a:gd name="connsiteY49" fmla="*/ 752168 h 1430593"/>
                <a:gd name="connsiteX50" fmla="*/ 44245 w 1696065"/>
                <a:gd name="connsiteY50" fmla="*/ 722671 h 1430593"/>
                <a:gd name="connsiteX51" fmla="*/ 0 w 1696065"/>
                <a:gd name="connsiteY51" fmla="*/ 634181 h 1430593"/>
                <a:gd name="connsiteX52" fmla="*/ 73742 w 1696065"/>
                <a:gd name="connsiteY52" fmla="*/ 442452 h 1430593"/>
                <a:gd name="connsiteX53" fmla="*/ 88490 w 1696065"/>
                <a:gd name="connsiteY53" fmla="*/ 398206 h 143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696065" h="1430593">
                  <a:moveTo>
                    <a:pt x="88490" y="398206"/>
                  </a:moveTo>
                  <a:lnTo>
                    <a:pt x="88490" y="398206"/>
                  </a:lnTo>
                  <a:lnTo>
                    <a:pt x="235974" y="353961"/>
                  </a:lnTo>
                  <a:cubicBezTo>
                    <a:pt x="255464" y="348393"/>
                    <a:pt x="276337" y="347198"/>
                    <a:pt x="294968" y="339213"/>
                  </a:cubicBezTo>
                  <a:cubicBezTo>
                    <a:pt x="311260" y="332231"/>
                    <a:pt x="323359" y="317643"/>
                    <a:pt x="339213" y="309716"/>
                  </a:cubicBezTo>
                  <a:cubicBezTo>
                    <a:pt x="362783" y="297931"/>
                    <a:pt x="420406" y="286518"/>
                    <a:pt x="442452" y="280219"/>
                  </a:cubicBezTo>
                  <a:cubicBezTo>
                    <a:pt x="457400" y="275948"/>
                    <a:pt x="471949" y="270387"/>
                    <a:pt x="486697" y="265471"/>
                  </a:cubicBezTo>
                  <a:cubicBezTo>
                    <a:pt x="501445" y="255639"/>
                    <a:pt x="515088" y="243901"/>
                    <a:pt x="530942" y="235974"/>
                  </a:cubicBezTo>
                  <a:cubicBezTo>
                    <a:pt x="544847" y="229022"/>
                    <a:pt x="562252" y="229849"/>
                    <a:pt x="575187" y="221226"/>
                  </a:cubicBezTo>
                  <a:cubicBezTo>
                    <a:pt x="592541" y="209657"/>
                    <a:pt x="605858" y="192817"/>
                    <a:pt x="619432" y="176981"/>
                  </a:cubicBezTo>
                  <a:cubicBezTo>
                    <a:pt x="635429" y="158318"/>
                    <a:pt x="649582" y="138124"/>
                    <a:pt x="663678" y="117987"/>
                  </a:cubicBezTo>
                  <a:cubicBezTo>
                    <a:pt x="684008" y="88945"/>
                    <a:pt x="693174" y="49162"/>
                    <a:pt x="722671" y="29497"/>
                  </a:cubicBezTo>
                  <a:lnTo>
                    <a:pt x="766916" y="0"/>
                  </a:lnTo>
                  <a:cubicBezTo>
                    <a:pt x="845574" y="4916"/>
                    <a:pt x="924402" y="7613"/>
                    <a:pt x="1002890" y="14748"/>
                  </a:cubicBezTo>
                  <a:cubicBezTo>
                    <a:pt x="1032671" y="17455"/>
                    <a:pt x="1061612" y="26662"/>
                    <a:pt x="1091381" y="29497"/>
                  </a:cubicBezTo>
                  <a:cubicBezTo>
                    <a:pt x="1164954" y="36504"/>
                    <a:pt x="1238865" y="39329"/>
                    <a:pt x="1312607" y="44245"/>
                  </a:cubicBezTo>
                  <a:cubicBezTo>
                    <a:pt x="1332271" y="49161"/>
                    <a:pt x="1351566" y="55911"/>
                    <a:pt x="1371600" y="58993"/>
                  </a:cubicBezTo>
                  <a:cubicBezTo>
                    <a:pt x="1415600" y="65762"/>
                    <a:pt x="1460683" y="65011"/>
                    <a:pt x="1504336" y="73742"/>
                  </a:cubicBezTo>
                  <a:cubicBezTo>
                    <a:pt x="1534824" y="79840"/>
                    <a:pt x="1592826" y="103239"/>
                    <a:pt x="1592826" y="103239"/>
                  </a:cubicBezTo>
                  <a:cubicBezTo>
                    <a:pt x="1655726" y="187105"/>
                    <a:pt x="1629298" y="138914"/>
                    <a:pt x="1666568" y="250723"/>
                  </a:cubicBezTo>
                  <a:lnTo>
                    <a:pt x="1681316" y="294968"/>
                  </a:lnTo>
                  <a:lnTo>
                    <a:pt x="1696065" y="339213"/>
                  </a:lnTo>
                  <a:cubicBezTo>
                    <a:pt x="1691149" y="447368"/>
                    <a:pt x="1689950" y="555755"/>
                    <a:pt x="1681316" y="663677"/>
                  </a:cubicBezTo>
                  <a:cubicBezTo>
                    <a:pt x="1680076" y="679174"/>
                    <a:pt x="1673520" y="694018"/>
                    <a:pt x="1666568" y="707923"/>
                  </a:cubicBezTo>
                  <a:cubicBezTo>
                    <a:pt x="1658641" y="723777"/>
                    <a:pt x="1648847" y="738920"/>
                    <a:pt x="1637071" y="752168"/>
                  </a:cubicBezTo>
                  <a:cubicBezTo>
                    <a:pt x="1517904" y="886231"/>
                    <a:pt x="1589788" y="799017"/>
                    <a:pt x="1489587" y="884903"/>
                  </a:cubicBezTo>
                  <a:cubicBezTo>
                    <a:pt x="1473751" y="898477"/>
                    <a:pt x="1463575" y="919019"/>
                    <a:pt x="1445342" y="929148"/>
                  </a:cubicBezTo>
                  <a:cubicBezTo>
                    <a:pt x="1418163" y="944248"/>
                    <a:pt x="1356852" y="958645"/>
                    <a:pt x="1356852" y="958645"/>
                  </a:cubicBezTo>
                  <a:cubicBezTo>
                    <a:pt x="1278193" y="1076632"/>
                    <a:pt x="1381433" y="934064"/>
                    <a:pt x="1283110" y="1032387"/>
                  </a:cubicBezTo>
                  <a:cubicBezTo>
                    <a:pt x="1220768" y="1094729"/>
                    <a:pt x="1288987" y="1103193"/>
                    <a:pt x="1165123" y="1165123"/>
                  </a:cubicBezTo>
                  <a:cubicBezTo>
                    <a:pt x="1145458" y="1174955"/>
                    <a:pt x="1126715" y="1186899"/>
                    <a:pt x="1106129" y="1194619"/>
                  </a:cubicBezTo>
                  <a:cubicBezTo>
                    <a:pt x="1087150" y="1201736"/>
                    <a:pt x="1066626" y="1203799"/>
                    <a:pt x="1047136" y="1209368"/>
                  </a:cubicBezTo>
                  <a:cubicBezTo>
                    <a:pt x="1032188" y="1213639"/>
                    <a:pt x="1017639" y="1219200"/>
                    <a:pt x="1002890" y="1224116"/>
                  </a:cubicBezTo>
                  <a:cubicBezTo>
                    <a:pt x="976671" y="1263446"/>
                    <a:pt x="923760" y="1349081"/>
                    <a:pt x="884903" y="1356852"/>
                  </a:cubicBezTo>
                  <a:lnTo>
                    <a:pt x="811161" y="1371600"/>
                  </a:lnTo>
                  <a:cubicBezTo>
                    <a:pt x="791497" y="1381432"/>
                    <a:pt x="773379" y="1395312"/>
                    <a:pt x="752168" y="1401097"/>
                  </a:cubicBezTo>
                  <a:cubicBezTo>
                    <a:pt x="718631" y="1410244"/>
                    <a:pt x="683016" y="1409028"/>
                    <a:pt x="648929" y="1415845"/>
                  </a:cubicBezTo>
                  <a:cubicBezTo>
                    <a:pt x="633685" y="1418894"/>
                    <a:pt x="619432" y="1425677"/>
                    <a:pt x="604684" y="1430593"/>
                  </a:cubicBezTo>
                  <a:cubicBezTo>
                    <a:pt x="565355" y="1425677"/>
                    <a:pt x="525693" y="1422935"/>
                    <a:pt x="486697" y="1415845"/>
                  </a:cubicBezTo>
                  <a:cubicBezTo>
                    <a:pt x="471402" y="1413064"/>
                    <a:pt x="457534" y="1404868"/>
                    <a:pt x="442452" y="1401097"/>
                  </a:cubicBezTo>
                  <a:cubicBezTo>
                    <a:pt x="418133" y="1395017"/>
                    <a:pt x="393291" y="1391264"/>
                    <a:pt x="368710" y="1386348"/>
                  </a:cubicBezTo>
                  <a:cubicBezTo>
                    <a:pt x="349045" y="1371600"/>
                    <a:pt x="329718" y="1356390"/>
                    <a:pt x="309716" y="1342103"/>
                  </a:cubicBezTo>
                  <a:cubicBezTo>
                    <a:pt x="295292" y="1331800"/>
                    <a:pt x="278005" y="1325140"/>
                    <a:pt x="265471" y="1312606"/>
                  </a:cubicBezTo>
                  <a:cubicBezTo>
                    <a:pt x="241514" y="1288649"/>
                    <a:pt x="221903" y="1236362"/>
                    <a:pt x="206478" y="1209368"/>
                  </a:cubicBezTo>
                  <a:cubicBezTo>
                    <a:pt x="160732" y="1129312"/>
                    <a:pt x="189274" y="1202002"/>
                    <a:pt x="162232" y="1120877"/>
                  </a:cubicBezTo>
                  <a:cubicBezTo>
                    <a:pt x="169429" y="1077697"/>
                    <a:pt x="166597" y="1020047"/>
                    <a:pt x="206478" y="988142"/>
                  </a:cubicBezTo>
                  <a:cubicBezTo>
                    <a:pt x="218617" y="978430"/>
                    <a:pt x="235975" y="978309"/>
                    <a:pt x="250723" y="973393"/>
                  </a:cubicBezTo>
                  <a:cubicBezTo>
                    <a:pt x="245807" y="919316"/>
                    <a:pt x="253145" y="862675"/>
                    <a:pt x="235974" y="811161"/>
                  </a:cubicBezTo>
                  <a:cubicBezTo>
                    <a:pt x="231058" y="796413"/>
                    <a:pt x="206018" y="802537"/>
                    <a:pt x="191729" y="796413"/>
                  </a:cubicBezTo>
                  <a:cubicBezTo>
                    <a:pt x="64161" y="741741"/>
                    <a:pt x="192251" y="786754"/>
                    <a:pt x="88490" y="752168"/>
                  </a:cubicBezTo>
                  <a:cubicBezTo>
                    <a:pt x="73742" y="742336"/>
                    <a:pt x="56779" y="735205"/>
                    <a:pt x="44245" y="722671"/>
                  </a:cubicBezTo>
                  <a:cubicBezTo>
                    <a:pt x="15657" y="694082"/>
                    <a:pt x="11995" y="670165"/>
                    <a:pt x="0" y="634181"/>
                  </a:cubicBezTo>
                  <a:cubicBezTo>
                    <a:pt x="3314" y="610983"/>
                    <a:pt x="12240" y="442452"/>
                    <a:pt x="73742" y="442452"/>
                  </a:cubicBezTo>
                  <a:lnTo>
                    <a:pt x="88490" y="398206"/>
                  </a:lnTo>
                  <a:close/>
                </a:path>
              </a:pathLst>
            </a:custGeom>
            <a:solidFill>
              <a:srgbClr val="FFFF00">
                <a:alpha val="6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2809954A-C0B2-B808-34C1-48FB43358367}"/>
                    </a:ext>
                  </a:extLst>
                </p:cNvPr>
                <p:cNvSpPr txBox="1"/>
                <p:nvPr/>
              </p:nvSpPr>
              <p:spPr>
                <a:xfrm>
                  <a:off x="1259632" y="2708920"/>
                  <a:ext cx="1296144" cy="907113"/>
                </a:xfrm>
                <a:prstGeom prst="rect">
                  <a:avLst/>
                </a:prstGeom>
                <a:noFill/>
              </p:spPr>
              <p:txBody>
                <a:bodyPr wrap="square" lIns="0" tIns="0" rIns="0" bIns="0" rtlCol="0">
                  <a:spAutoFit/>
                </a:bodyPr>
                <a:lstStyle/>
                <a:p>
                  <a:r>
                    <a:rPr lang="pl-PL" i="1"/>
                    <a:t>  </a:t>
                  </a:r>
                  <a:r>
                    <a:rPr lang="pl-PL" sz="3600" i="1">
                      <a:solidFill>
                        <a:srgbClr val="0000FF"/>
                      </a:solidFill>
                    </a:rPr>
                    <a:t>r</a:t>
                  </a:r>
                  <a14:m>
                    <m:oMath xmlns:m="http://schemas.openxmlformats.org/officeDocument/2006/math">
                      <m:r>
                        <a:rPr lang="pl-PL" sz="3600" b="0" i="1" smtClean="0">
                          <a:solidFill>
                            <a:srgbClr val="0000FF"/>
                          </a:solidFill>
                          <a:latin typeface="Cambria Math" panose="02040503050406030204" pitchFamily="18" charset="0"/>
                          <a:ea typeface="Cambria Math" panose="02040503050406030204" pitchFamily="18" charset="0"/>
                        </a:rPr>
                        <m:t> </m:t>
                      </m:r>
                      <m:r>
                        <a:rPr lang="pl-PL" sz="3600" i="1" smtClean="0">
                          <a:solidFill>
                            <a:srgbClr val="0000FF"/>
                          </a:solidFill>
                          <a:latin typeface="Cambria Math" panose="02040503050406030204" pitchFamily="18" charset="0"/>
                          <a:ea typeface="Cambria Math" panose="02040503050406030204" pitchFamily="18" charset="0"/>
                        </a:rPr>
                        <m:t>⨂</m:t>
                      </m:r>
                      <m:r>
                        <a:rPr lang="pl-PL" sz="3600" b="0" i="1" smtClean="0">
                          <a:solidFill>
                            <a:srgbClr val="0000FF"/>
                          </a:solidFill>
                          <a:latin typeface="Cambria Math" panose="02040503050406030204" pitchFamily="18" charset="0"/>
                          <a:ea typeface="Cambria Math" panose="02040503050406030204" pitchFamily="18" charset="0"/>
                        </a:rPr>
                        <m:t>𝐼𝑀</m:t>
                      </m:r>
                    </m:oMath>
                  </a14:m>
                  <a:endParaRPr lang="en-GB" sz="3600"/>
                </a:p>
              </p:txBody>
            </p:sp>
          </mc:Choice>
          <mc:Fallback xmlns="">
            <p:sp>
              <p:nvSpPr>
                <p:cNvPr id="5" name="pole tekstowe 4">
                  <a:extLst>
                    <a:ext uri="{FF2B5EF4-FFF2-40B4-BE49-F238E27FC236}">
                      <a16:creationId xmlns:a16="http://schemas.microsoft.com/office/drawing/2014/main" id="{2809954A-C0B2-B808-34C1-48FB43358367}"/>
                    </a:ext>
                  </a:extLst>
                </p:cNvPr>
                <p:cNvSpPr txBox="1">
                  <a:spLocks noRot="1" noChangeAspect="1" noMove="1" noResize="1" noEditPoints="1" noAdjustHandles="1" noChangeArrowheads="1" noChangeShapeType="1" noTextEdit="1"/>
                </p:cNvSpPr>
                <p:nvPr/>
              </p:nvSpPr>
              <p:spPr>
                <a:xfrm>
                  <a:off x="1259632" y="2708920"/>
                  <a:ext cx="1296144" cy="907113"/>
                </a:xfrm>
                <a:prstGeom prst="rect">
                  <a:avLst/>
                </a:prstGeom>
                <a:blipFill>
                  <a:blip r:embed="rId2"/>
                  <a:stretch>
                    <a:fillRect l="-20548" b="-27673"/>
                  </a:stretch>
                </a:blipFill>
              </p:spPr>
              <p:txBody>
                <a:bodyPr/>
                <a:lstStyle/>
                <a:p>
                  <a:r>
                    <a:rPr lang="en-US">
                      <a:noFill/>
                    </a:rPr>
                    <a:t> </a:t>
                  </a:r>
                </a:p>
              </p:txBody>
            </p:sp>
          </mc:Fallback>
        </mc:AlternateContent>
        <p:sp>
          <p:nvSpPr>
            <p:cNvPr id="6" name="Strzałka w prawo 7">
              <a:extLst>
                <a:ext uri="{FF2B5EF4-FFF2-40B4-BE49-F238E27FC236}">
                  <a16:creationId xmlns:a16="http://schemas.microsoft.com/office/drawing/2014/main" id="{3EF6F0AB-BB66-7B91-3A0D-96480F4AD6DA}"/>
                </a:ext>
              </a:extLst>
            </p:cNvPr>
            <p:cNvSpPr/>
            <p:nvPr/>
          </p:nvSpPr>
          <p:spPr>
            <a:xfrm>
              <a:off x="2843808" y="3140968"/>
              <a:ext cx="792088" cy="50405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lipsa 11">
              <a:extLst>
                <a:ext uri="{FF2B5EF4-FFF2-40B4-BE49-F238E27FC236}">
                  <a16:creationId xmlns:a16="http://schemas.microsoft.com/office/drawing/2014/main" id="{D2864000-448B-91F8-DCEB-3E42B1012819}"/>
                </a:ext>
              </a:extLst>
            </p:cNvPr>
            <p:cNvSpPr/>
            <p:nvPr/>
          </p:nvSpPr>
          <p:spPr>
            <a:xfrm>
              <a:off x="4230490" y="3678416"/>
              <a:ext cx="188548" cy="144016"/>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lipsa 14">
              <a:extLst>
                <a:ext uri="{FF2B5EF4-FFF2-40B4-BE49-F238E27FC236}">
                  <a16:creationId xmlns:a16="http://schemas.microsoft.com/office/drawing/2014/main" id="{BC37D355-3C46-1BB1-2F87-38F673240301}"/>
                </a:ext>
              </a:extLst>
            </p:cNvPr>
            <p:cNvSpPr/>
            <p:nvPr/>
          </p:nvSpPr>
          <p:spPr>
            <a:xfrm>
              <a:off x="4954906" y="3115358"/>
              <a:ext cx="351656" cy="42366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a 17">
              <a:extLst>
                <a:ext uri="{FF2B5EF4-FFF2-40B4-BE49-F238E27FC236}">
                  <a16:creationId xmlns:a16="http://schemas.microsoft.com/office/drawing/2014/main" id="{FBBD4A9B-879E-A90A-6D09-D283A570A573}"/>
                </a:ext>
              </a:extLst>
            </p:cNvPr>
            <p:cNvSpPr/>
            <p:nvPr/>
          </p:nvSpPr>
          <p:spPr>
            <a:xfrm>
              <a:off x="4532262" y="3167007"/>
              <a:ext cx="296169" cy="225989"/>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rzałka w lewo i prawo 18">
              <a:extLst>
                <a:ext uri="{FF2B5EF4-FFF2-40B4-BE49-F238E27FC236}">
                  <a16:creationId xmlns:a16="http://schemas.microsoft.com/office/drawing/2014/main" id="{4F802CBF-4D7C-EBE4-4CF8-83E62F52202D}"/>
                </a:ext>
              </a:extLst>
            </p:cNvPr>
            <p:cNvSpPr/>
            <p:nvPr/>
          </p:nvSpPr>
          <p:spPr>
            <a:xfrm>
              <a:off x="5580112" y="3193668"/>
              <a:ext cx="864096" cy="461850"/>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id="{FDEEDCAA-4AC7-C144-AB45-60AC730CD8BC}"/>
                    </a:ext>
                  </a:extLst>
                </p:cNvPr>
                <p:cNvSpPr txBox="1"/>
                <p:nvPr/>
              </p:nvSpPr>
              <p:spPr>
                <a:xfrm>
                  <a:off x="6494610" y="3091026"/>
                  <a:ext cx="1296144" cy="518351"/>
                </a:xfrm>
                <a:prstGeom prst="rect">
                  <a:avLst/>
                </a:prstGeom>
                <a:noFill/>
              </p:spPr>
              <p:txBody>
                <a:bodyPr wrap="square" lIns="0" tIns="0" rIns="0" bIns="0" rtlCol="0">
                  <a:spAutoFit/>
                </a:bodyPr>
                <a:lstStyle/>
                <a:p>
                  <a:r>
                    <a:rPr lang="pl-PL" i="1"/>
                    <a:t>  </a:t>
                  </a:r>
                  <a14:m>
                    <m:oMath xmlns:m="http://schemas.openxmlformats.org/officeDocument/2006/math">
                      <m:r>
                        <a:rPr lang="pl-PL" sz="3600" b="0" i="1" smtClean="0">
                          <a:solidFill>
                            <a:srgbClr val="0000FF"/>
                          </a:solidFill>
                          <a:latin typeface="Cambria Math" panose="02040503050406030204" pitchFamily="18" charset="0"/>
                        </a:rPr>
                        <m:t>𝑖𝑛𝑓</m:t>
                      </m:r>
                    </m:oMath>
                  </a14:m>
                  <a:endParaRPr lang="en-GB" sz="3600" i="1">
                    <a:latin typeface="+mj-lt"/>
                  </a:endParaRPr>
                </a:p>
              </p:txBody>
            </p:sp>
          </mc:Choice>
          <mc:Fallback xmlns="">
            <p:sp>
              <p:nvSpPr>
                <p:cNvPr id="13" name="pole tekstowe 12">
                  <a:extLst>
                    <a:ext uri="{FF2B5EF4-FFF2-40B4-BE49-F238E27FC236}">
                      <a16:creationId xmlns:a16="http://schemas.microsoft.com/office/drawing/2014/main" id="{FDEEDCAA-4AC7-C144-AB45-60AC730CD8BC}"/>
                    </a:ext>
                  </a:extLst>
                </p:cNvPr>
                <p:cNvSpPr txBox="1">
                  <a:spLocks noRot="1" noChangeAspect="1" noMove="1" noResize="1" noEditPoints="1" noAdjustHandles="1" noChangeArrowheads="1" noChangeShapeType="1" noTextEdit="1"/>
                </p:cNvSpPr>
                <p:nvPr/>
              </p:nvSpPr>
              <p:spPr>
                <a:xfrm>
                  <a:off x="6494610" y="3091026"/>
                  <a:ext cx="1296144" cy="518351"/>
                </a:xfrm>
                <a:prstGeom prst="rect">
                  <a:avLst/>
                </a:prstGeom>
                <a:blipFill>
                  <a:blip r:embed="rId3"/>
                  <a:stretch>
                    <a:fillRect/>
                  </a:stretch>
                </a:blipFill>
              </p:spPr>
              <p:txBody>
                <a:bodyPr/>
                <a:lstStyle/>
                <a:p>
                  <a:r>
                    <a:rPr lang="en-US">
                      <a:noFill/>
                    </a:rPr>
                    <a:t> </a:t>
                  </a:r>
                </a:p>
              </p:txBody>
            </p:sp>
          </mc:Fallback>
        </mc:AlternateContent>
        <p:sp>
          <p:nvSpPr>
            <p:cNvPr id="14" name="pole tekstowe 13">
              <a:extLst>
                <a:ext uri="{FF2B5EF4-FFF2-40B4-BE49-F238E27FC236}">
                  <a16:creationId xmlns:a16="http://schemas.microsoft.com/office/drawing/2014/main" id="{D8B4095E-0986-54C9-E295-20A101A51F78}"/>
                </a:ext>
              </a:extLst>
            </p:cNvPr>
            <p:cNvSpPr txBox="1"/>
            <p:nvPr/>
          </p:nvSpPr>
          <p:spPr>
            <a:xfrm>
              <a:off x="5978398" y="3678416"/>
              <a:ext cx="2554042" cy="1900618"/>
            </a:xfrm>
            <a:prstGeom prst="rect">
              <a:avLst/>
            </a:prstGeom>
            <a:noFill/>
          </p:spPr>
          <p:txBody>
            <a:bodyPr wrap="square" rtlCol="0">
              <a:spAutoFit/>
            </a:bodyPr>
            <a:lstStyle/>
            <a:p>
              <a:pPr algn="ctr"/>
              <a:r>
                <a:rPr lang="en-US" sz="1800">
                  <a:solidFill>
                    <a:srgbClr val="0000FF"/>
                  </a:solidFill>
                </a:rPr>
                <a:t>information </a:t>
              </a:r>
              <a:endParaRPr lang="pl-PL" sz="1800">
                <a:solidFill>
                  <a:srgbClr val="0000FF"/>
                </a:solidFill>
              </a:endParaRPr>
            </a:p>
            <a:p>
              <a:pPr algn="ctr"/>
              <a:r>
                <a:rPr lang="en-US" sz="1800">
                  <a:solidFill>
                    <a:srgbClr val="0000FF"/>
                  </a:solidFill>
                </a:rPr>
                <a:t>(e.g., in the form of information systems</a:t>
              </a:r>
              <a:r>
                <a:rPr lang="pl-PL" sz="1800">
                  <a:solidFill>
                    <a:srgbClr val="0000FF"/>
                  </a:solidFill>
                </a:rPr>
                <a:t> </a:t>
              </a:r>
              <a:r>
                <a:rPr lang="pl-PL" sz="1800" err="1">
                  <a:solidFill>
                    <a:srgbClr val="0000FF"/>
                  </a:solidFill>
                </a:rPr>
                <a:t>or</a:t>
              </a:r>
              <a:r>
                <a:rPr lang="en-US" sz="1800">
                  <a:solidFill>
                    <a:srgbClr val="0000FF"/>
                  </a:solidFill>
                </a:rPr>
                <a:t> </a:t>
              </a:r>
              <a:r>
                <a:rPr lang="en-US" sz="1800" noProof="0">
                  <a:solidFill>
                    <a:srgbClr val="0000FF"/>
                  </a:solidFill>
                </a:rPr>
                <a:t>time series) perceived by IM and stored into the </a:t>
              </a:r>
              <a:r>
                <a:rPr lang="en-US" sz="1800" noProof="0" err="1">
                  <a:solidFill>
                    <a:srgbClr val="0000FF"/>
                  </a:solidFill>
                </a:rPr>
                <a:t>i</a:t>
              </a:r>
              <a:r>
                <a:rPr lang="en-US" sz="1800" noProof="0">
                  <a:solidFill>
                    <a:srgbClr val="0000FF"/>
                  </a:solidFill>
                </a:rPr>
                <a:t>-layer using</a:t>
              </a:r>
            </a:p>
            <a:p>
              <a:pPr algn="ctr"/>
              <a:r>
                <a:rPr lang="en-US" sz="1800" noProof="0">
                  <a:solidFill>
                    <a:srgbClr val="0000FF"/>
                  </a:solidFill>
                </a:rPr>
                <a:t>c-granules</a:t>
              </a:r>
            </a:p>
          </p:txBody>
        </p:sp>
        <p:sp>
          <p:nvSpPr>
            <p:cNvPr id="15" name="pole tekstowe 14">
              <a:extLst>
                <a:ext uri="{FF2B5EF4-FFF2-40B4-BE49-F238E27FC236}">
                  <a16:creationId xmlns:a16="http://schemas.microsoft.com/office/drawing/2014/main" id="{5C64B2B7-B9B5-49BE-5FC5-C65BCBD96637}"/>
                </a:ext>
              </a:extLst>
            </p:cNvPr>
            <p:cNvSpPr txBox="1"/>
            <p:nvPr/>
          </p:nvSpPr>
          <p:spPr>
            <a:xfrm>
              <a:off x="3808720" y="1713758"/>
              <a:ext cx="2088232" cy="863918"/>
            </a:xfrm>
            <a:prstGeom prst="rect">
              <a:avLst/>
            </a:prstGeom>
            <a:noFill/>
          </p:spPr>
          <p:txBody>
            <a:bodyPr wrap="square" rtlCol="0">
              <a:spAutoFit/>
            </a:bodyPr>
            <a:lstStyle/>
            <a:p>
              <a:pPr algn="ctr"/>
              <a:r>
                <a:rPr lang="en-GB" sz="1800" i="1" err="1">
                  <a:solidFill>
                    <a:srgbClr val="0000FF"/>
                  </a:solidFill>
                </a:rPr>
                <a:t>conf</a:t>
              </a:r>
              <a:endParaRPr lang="en-GB" sz="1800">
                <a:solidFill>
                  <a:srgbClr val="0000FF"/>
                </a:solidFill>
              </a:endParaRPr>
            </a:p>
            <a:p>
              <a:pPr algn="ctr"/>
              <a:r>
                <a:rPr lang="en-GB" sz="1800">
                  <a:solidFill>
                    <a:srgbClr val="0000FF"/>
                  </a:solidFill>
                </a:rPr>
                <a:t>configuration of physical objects</a:t>
              </a:r>
            </a:p>
          </p:txBody>
        </p:sp>
        <p:sp>
          <p:nvSpPr>
            <p:cNvPr id="16" name="pole tekstowe 15">
              <a:extLst>
                <a:ext uri="{FF2B5EF4-FFF2-40B4-BE49-F238E27FC236}">
                  <a16:creationId xmlns:a16="http://schemas.microsoft.com/office/drawing/2014/main" id="{14C516BA-37E0-9ED1-3B61-DD97DC127620}"/>
                </a:ext>
              </a:extLst>
            </p:cNvPr>
            <p:cNvSpPr txBox="1"/>
            <p:nvPr/>
          </p:nvSpPr>
          <p:spPr>
            <a:xfrm>
              <a:off x="2171979" y="4697351"/>
              <a:ext cx="3794584" cy="1900618"/>
            </a:xfrm>
            <a:prstGeom prst="rect">
              <a:avLst/>
            </a:prstGeom>
            <a:noFill/>
          </p:spPr>
          <p:txBody>
            <a:bodyPr wrap="square" rtlCol="0">
              <a:spAutoFit/>
            </a:bodyPr>
            <a:lstStyle/>
            <a:p>
              <a:pPr algn="ctr"/>
              <a:r>
                <a:rPr lang="en-US" sz="1800">
                  <a:solidFill>
                    <a:srgbClr val="0000FF"/>
                  </a:solidFill>
                </a:rPr>
                <a:t>physical objects</a:t>
              </a:r>
            </a:p>
            <a:p>
              <a:pPr algn="ctr"/>
              <a:r>
                <a:rPr lang="en-US" sz="1800">
                  <a:solidFill>
                    <a:srgbClr val="0000FF"/>
                  </a:solidFill>
                </a:rPr>
                <a:t>corresponding to specifications </a:t>
              </a:r>
            </a:p>
            <a:p>
              <a:pPr algn="ctr"/>
              <a:r>
                <a:rPr lang="en-US" sz="1800">
                  <a:solidFill>
                    <a:srgbClr val="0000FF"/>
                  </a:solidFill>
                </a:rPr>
                <a:t>of </a:t>
              </a:r>
              <a:r>
                <a:rPr lang="en-US" sz="1800" err="1">
                  <a:solidFill>
                    <a:srgbClr val="0000FF"/>
                  </a:solidFill>
                </a:rPr>
                <a:t>spatio</a:t>
              </a:r>
              <a:r>
                <a:rPr lang="en-US" sz="1800">
                  <a:solidFill>
                    <a:srgbClr val="0000FF"/>
                  </a:solidFill>
                </a:rPr>
                <a:t>-temporal windows </a:t>
              </a:r>
            </a:p>
            <a:p>
              <a:pPr algn="ctr"/>
              <a:r>
                <a:rPr lang="en-US" sz="1800">
                  <a:solidFill>
                    <a:srgbClr val="0000FF"/>
                  </a:solidFill>
                </a:rPr>
                <a:t>of c-granules; </a:t>
              </a:r>
            </a:p>
            <a:p>
              <a:pPr algn="ctr"/>
              <a:r>
                <a:rPr lang="en-US" sz="1800">
                  <a:solidFill>
                    <a:srgbClr val="0000FF"/>
                  </a:solidFill>
                </a:rPr>
                <a:t>physical objects</a:t>
              </a:r>
              <a:r>
                <a:rPr lang="pl-PL" sz="1800">
                  <a:solidFill>
                    <a:srgbClr val="0000FF"/>
                  </a:solidFill>
                </a:rPr>
                <a:t> </a:t>
              </a:r>
              <a:r>
                <a:rPr lang="pl-PL" sz="1800" err="1">
                  <a:solidFill>
                    <a:srgbClr val="0000FF"/>
                  </a:solidFill>
                </a:rPr>
                <a:t>are</a:t>
              </a:r>
              <a:endParaRPr lang="en-US" sz="1800">
                <a:solidFill>
                  <a:srgbClr val="0000FF"/>
                </a:solidFill>
              </a:endParaRPr>
            </a:p>
            <a:p>
              <a:pPr algn="ctr"/>
              <a:r>
                <a:rPr lang="en-US" sz="1800">
                  <a:solidFill>
                    <a:srgbClr val="0000FF"/>
                  </a:solidFill>
                </a:rPr>
                <a:t>linked by these c-granules </a:t>
              </a:r>
            </a:p>
            <a:p>
              <a:pPr algn="ctr"/>
              <a:r>
                <a:rPr lang="pl-PL" sz="1800">
                  <a:solidFill>
                    <a:srgbClr val="0000FF"/>
                  </a:solidFill>
                </a:rPr>
                <a:t>with</a:t>
              </a:r>
              <a:r>
                <a:rPr lang="en-US" sz="1800">
                  <a:solidFill>
                    <a:srgbClr val="0000FF"/>
                  </a:solidFill>
                </a:rPr>
                <a:t> the </a:t>
              </a:r>
              <a:r>
                <a:rPr lang="pl-PL" sz="1800">
                  <a:solidFill>
                    <a:srgbClr val="0000FF"/>
                  </a:solidFill>
                </a:rPr>
                <a:t>i-</a:t>
              </a:r>
              <a:r>
                <a:rPr lang="en-US" sz="1800">
                  <a:solidFill>
                    <a:srgbClr val="0000FF"/>
                  </a:solidFill>
                </a:rPr>
                <a:t>layer</a:t>
              </a:r>
            </a:p>
          </p:txBody>
        </p:sp>
        <p:cxnSp>
          <p:nvCxnSpPr>
            <p:cNvPr id="17" name="Łącznik prosty ze strzałką 16">
              <a:extLst>
                <a:ext uri="{FF2B5EF4-FFF2-40B4-BE49-F238E27FC236}">
                  <a16:creationId xmlns:a16="http://schemas.microsoft.com/office/drawing/2014/main" id="{C1D74EB5-66C2-7A7A-32B1-5CA505BA80DD}"/>
                </a:ext>
              </a:extLst>
            </p:cNvPr>
            <p:cNvCxnSpPr>
              <a:stCxn id="16" idx="0"/>
              <a:endCxn id="10" idx="3"/>
            </p:cNvCxnSpPr>
            <p:nvPr/>
          </p:nvCxnSpPr>
          <p:spPr>
            <a:xfrm flipV="1">
              <a:off x="4069272" y="3836239"/>
              <a:ext cx="85770" cy="86111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a:extLst>
                <a:ext uri="{FF2B5EF4-FFF2-40B4-BE49-F238E27FC236}">
                  <a16:creationId xmlns:a16="http://schemas.microsoft.com/office/drawing/2014/main" id="{23EF4D94-F6F5-7D03-8A42-880B0D5EB0B0}"/>
                </a:ext>
              </a:extLst>
            </p:cNvPr>
            <p:cNvCxnSpPr>
              <a:stCxn id="16" idx="0"/>
              <a:endCxn id="9" idx="3"/>
            </p:cNvCxnSpPr>
            <p:nvPr/>
          </p:nvCxnSpPr>
          <p:spPr>
            <a:xfrm flipV="1">
              <a:off x="4069272" y="3476978"/>
              <a:ext cx="937134" cy="122037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Łącznik prosty ze strzałką 18">
              <a:extLst>
                <a:ext uri="{FF2B5EF4-FFF2-40B4-BE49-F238E27FC236}">
                  <a16:creationId xmlns:a16="http://schemas.microsoft.com/office/drawing/2014/main" id="{DD9A5D41-55D4-CD19-0DA9-5F31A4CB5104}"/>
                </a:ext>
              </a:extLst>
            </p:cNvPr>
            <p:cNvCxnSpPr>
              <a:cxnSpLocks/>
              <a:stCxn id="16" idx="0"/>
            </p:cNvCxnSpPr>
            <p:nvPr/>
          </p:nvCxnSpPr>
          <p:spPr>
            <a:xfrm flipV="1">
              <a:off x="4069272" y="3368025"/>
              <a:ext cx="585257" cy="1329326"/>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 name="pole tekstowe 19">
              <a:extLst>
                <a:ext uri="{FF2B5EF4-FFF2-40B4-BE49-F238E27FC236}">
                  <a16:creationId xmlns:a16="http://schemas.microsoft.com/office/drawing/2014/main" id="{97444C42-EA16-0D55-3BCC-74F44BF9D443}"/>
                </a:ext>
              </a:extLst>
            </p:cNvPr>
            <p:cNvSpPr txBox="1"/>
            <p:nvPr/>
          </p:nvSpPr>
          <p:spPr>
            <a:xfrm>
              <a:off x="227098" y="2297662"/>
              <a:ext cx="1531078" cy="604742"/>
            </a:xfrm>
            <a:prstGeom prst="rect">
              <a:avLst/>
            </a:prstGeom>
            <a:noFill/>
          </p:spPr>
          <p:txBody>
            <a:bodyPr wrap="square" rtlCol="0">
              <a:spAutoFit/>
            </a:bodyPr>
            <a:lstStyle/>
            <a:p>
              <a:pPr algn="ctr"/>
              <a:r>
                <a:rPr lang="en-GB" sz="1800">
                  <a:solidFill>
                    <a:srgbClr val="0000FF"/>
                  </a:solidFill>
                </a:rPr>
                <a:t>specification of rule</a:t>
              </a:r>
            </a:p>
          </p:txBody>
        </p:sp>
        <p:sp>
          <p:nvSpPr>
            <p:cNvPr id="21" name="pole tekstowe 20">
              <a:extLst>
                <a:ext uri="{FF2B5EF4-FFF2-40B4-BE49-F238E27FC236}">
                  <a16:creationId xmlns:a16="http://schemas.microsoft.com/office/drawing/2014/main" id="{1ACB432A-5593-5D4A-6B20-FCA51B9A2877}"/>
                </a:ext>
              </a:extLst>
            </p:cNvPr>
            <p:cNvSpPr txBox="1"/>
            <p:nvPr/>
          </p:nvSpPr>
          <p:spPr>
            <a:xfrm>
              <a:off x="1497812" y="2056664"/>
              <a:ext cx="2039133" cy="604742"/>
            </a:xfrm>
            <a:prstGeom prst="rect">
              <a:avLst/>
            </a:prstGeom>
            <a:noFill/>
          </p:spPr>
          <p:txBody>
            <a:bodyPr wrap="square" rtlCol="0">
              <a:spAutoFit/>
            </a:bodyPr>
            <a:lstStyle/>
            <a:p>
              <a:pPr algn="ctr"/>
              <a:r>
                <a:rPr lang="pl-PL" sz="1800" err="1">
                  <a:solidFill>
                    <a:srgbClr val="0000FF"/>
                  </a:solidFill>
                </a:rPr>
                <a:t>implementational</a:t>
              </a:r>
              <a:r>
                <a:rPr lang="pl-PL" sz="1800">
                  <a:solidFill>
                    <a:srgbClr val="0000FF"/>
                  </a:solidFill>
                </a:rPr>
                <a:t> module</a:t>
              </a:r>
              <a:endParaRPr lang="en-GB" sz="1800">
                <a:solidFill>
                  <a:srgbClr val="0000FF"/>
                </a:solidFill>
              </a:endParaRPr>
            </a:p>
          </p:txBody>
        </p:sp>
        <p:cxnSp>
          <p:nvCxnSpPr>
            <p:cNvPr id="22" name="Łącznik prosty ze strzałką 21">
              <a:extLst>
                <a:ext uri="{FF2B5EF4-FFF2-40B4-BE49-F238E27FC236}">
                  <a16:creationId xmlns:a16="http://schemas.microsoft.com/office/drawing/2014/main" id="{6B6B6AD1-FFDA-2E44-5B7D-2CFBD0CABE71}"/>
                </a:ext>
              </a:extLst>
            </p:cNvPr>
            <p:cNvCxnSpPr>
              <a:stCxn id="20" idx="2"/>
              <a:endCxn id="5" idx="1"/>
            </p:cNvCxnSpPr>
            <p:nvPr/>
          </p:nvCxnSpPr>
          <p:spPr>
            <a:xfrm>
              <a:off x="992638" y="2902403"/>
              <a:ext cx="266995" cy="26007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a:extLst>
                <a:ext uri="{FF2B5EF4-FFF2-40B4-BE49-F238E27FC236}">
                  <a16:creationId xmlns:a16="http://schemas.microsoft.com/office/drawing/2014/main" id="{87B1B135-7836-D622-6718-C50B360985C1}"/>
                </a:ext>
              </a:extLst>
            </p:cNvPr>
            <p:cNvCxnSpPr/>
            <p:nvPr/>
          </p:nvCxnSpPr>
          <p:spPr>
            <a:xfrm flipH="1">
              <a:off x="2260597" y="2686502"/>
              <a:ext cx="304194" cy="529118"/>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pole tekstowe 23">
              <a:extLst>
                <a:ext uri="{FF2B5EF4-FFF2-40B4-BE49-F238E27FC236}">
                  <a16:creationId xmlns:a16="http://schemas.microsoft.com/office/drawing/2014/main" id="{1ACB432A-5593-5D4A-6B20-FCA51B9A2877}"/>
                </a:ext>
              </a:extLst>
            </p:cNvPr>
            <p:cNvSpPr txBox="1"/>
            <p:nvPr/>
          </p:nvSpPr>
          <p:spPr>
            <a:xfrm>
              <a:off x="2258329" y="3963386"/>
              <a:ext cx="1288174" cy="604742"/>
            </a:xfrm>
            <a:prstGeom prst="rect">
              <a:avLst/>
            </a:prstGeom>
            <a:noFill/>
          </p:spPr>
          <p:txBody>
            <a:bodyPr wrap="square" rtlCol="0">
              <a:spAutoFit/>
            </a:bodyPr>
            <a:lstStyle/>
            <a:p>
              <a:pPr algn="ctr"/>
              <a:r>
                <a:rPr lang="en-GB" sz="1800">
                  <a:solidFill>
                    <a:srgbClr val="0000FF"/>
                  </a:solidFill>
                </a:rPr>
                <a:t>physical semantics</a:t>
              </a:r>
            </a:p>
          </p:txBody>
        </p:sp>
        <p:cxnSp>
          <p:nvCxnSpPr>
            <p:cNvPr id="25" name="Łącznik prosty ze strzałką 24">
              <a:extLst>
                <a:ext uri="{FF2B5EF4-FFF2-40B4-BE49-F238E27FC236}">
                  <a16:creationId xmlns:a16="http://schemas.microsoft.com/office/drawing/2014/main" id="{6B6B6AD1-FFDA-2E44-5B7D-2CFBD0CABE71}"/>
                </a:ext>
              </a:extLst>
            </p:cNvPr>
            <p:cNvCxnSpPr/>
            <p:nvPr/>
          </p:nvCxnSpPr>
          <p:spPr>
            <a:xfrm flipV="1">
              <a:off x="3088694" y="3573016"/>
              <a:ext cx="20949" cy="35053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0" name="pole tekstowe 39">
              <a:extLst>
                <a:ext uri="{FF2B5EF4-FFF2-40B4-BE49-F238E27FC236}">
                  <a16:creationId xmlns:a16="http://schemas.microsoft.com/office/drawing/2014/main" id="{1ACB432A-5593-5D4A-6B20-FCA51B9A2877}"/>
                </a:ext>
              </a:extLst>
            </p:cNvPr>
            <p:cNvSpPr txBox="1"/>
            <p:nvPr/>
          </p:nvSpPr>
          <p:spPr>
            <a:xfrm>
              <a:off x="107504" y="4150049"/>
              <a:ext cx="2150825" cy="1123093"/>
            </a:xfrm>
            <a:prstGeom prst="rect">
              <a:avLst/>
            </a:prstGeom>
            <a:noFill/>
          </p:spPr>
          <p:txBody>
            <a:bodyPr wrap="square" rtlCol="0">
              <a:spAutoFit/>
            </a:bodyPr>
            <a:lstStyle/>
            <a:p>
              <a:pPr algn="ctr"/>
              <a:r>
                <a:rPr lang="en-US" sz="1800">
                  <a:solidFill>
                    <a:srgbClr val="0000FF"/>
                  </a:solidFill>
                </a:rPr>
                <a:t>embedding </a:t>
              </a:r>
              <a:r>
                <a:rPr lang="en-GB" sz="1800">
                  <a:solidFill>
                    <a:srgbClr val="0000FF"/>
                  </a:solidFill>
                </a:rPr>
                <a:t>of </a:t>
              </a:r>
              <a:r>
                <a:rPr lang="en-GB" sz="1800" i="1">
                  <a:solidFill>
                    <a:srgbClr val="0000FF"/>
                  </a:solidFill>
                </a:rPr>
                <a:t>r </a:t>
              </a:r>
              <a:r>
                <a:rPr lang="en-GB" sz="1800">
                  <a:solidFill>
                    <a:srgbClr val="0000FF"/>
                  </a:solidFill>
                </a:rPr>
                <a:t>in</a:t>
              </a:r>
              <a:r>
                <a:rPr lang="en-GB" sz="1800" i="1">
                  <a:solidFill>
                    <a:srgbClr val="0000FF"/>
                  </a:solidFill>
                </a:rPr>
                <a:t> IM </a:t>
              </a:r>
              <a:r>
                <a:rPr lang="en-GB" sz="1800">
                  <a:solidFill>
                    <a:srgbClr val="0000FF"/>
                  </a:solidFill>
                </a:rPr>
                <a:t>realised, e.g., by encoding</a:t>
              </a:r>
              <a:r>
                <a:rPr lang="en-GB" sz="1800" i="1">
                  <a:solidFill>
                    <a:srgbClr val="0000FF"/>
                  </a:solidFill>
                </a:rPr>
                <a:t> r </a:t>
              </a:r>
              <a:r>
                <a:rPr lang="en-GB" sz="1800">
                  <a:solidFill>
                    <a:srgbClr val="0000FF"/>
                  </a:solidFill>
                </a:rPr>
                <a:t>in a buffer </a:t>
              </a:r>
              <a:r>
                <a:rPr lang="pl-PL" sz="1800">
                  <a:solidFill>
                    <a:srgbClr val="0000FF"/>
                  </a:solidFill>
                </a:rPr>
                <a:t>of </a:t>
              </a:r>
              <a:r>
                <a:rPr lang="pl-PL" sz="1800" i="1">
                  <a:solidFill>
                    <a:srgbClr val="0000FF"/>
                  </a:solidFill>
                </a:rPr>
                <a:t>IM </a:t>
              </a:r>
              <a:endParaRPr lang="en-GB" sz="1800" i="1">
                <a:solidFill>
                  <a:srgbClr val="0000FF"/>
                </a:solidFill>
              </a:endParaRPr>
            </a:p>
          </p:txBody>
        </p:sp>
        <p:cxnSp>
          <p:nvCxnSpPr>
            <p:cNvPr id="41" name="Łącznik prosty ze strzałką 40">
              <a:extLst>
                <a:ext uri="{FF2B5EF4-FFF2-40B4-BE49-F238E27FC236}">
                  <a16:creationId xmlns:a16="http://schemas.microsoft.com/office/drawing/2014/main" id="{6B6B6AD1-FFDA-2E44-5B7D-2CFBD0CABE71}"/>
                </a:ext>
              </a:extLst>
            </p:cNvPr>
            <p:cNvCxnSpPr>
              <a:stCxn id="40" idx="0"/>
            </p:cNvCxnSpPr>
            <p:nvPr/>
          </p:nvCxnSpPr>
          <p:spPr>
            <a:xfrm flipV="1">
              <a:off x="1182917" y="3678417"/>
              <a:ext cx="405143" cy="47163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40538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B5A976B9-E5A4-C596-6DD7-819D921D13D7}"/>
              </a:ext>
            </a:extLst>
          </p:cNvPr>
          <p:cNvSpPr txBox="1">
            <a:spLocks/>
          </p:cNvSpPr>
          <p:nvPr/>
        </p:nvSpPr>
        <p:spPr>
          <a:xfrm>
            <a:off x="35496" y="116632"/>
            <a:ext cx="8999984" cy="1006212"/>
          </a:xfrm>
          <a:prstGeom prst="rect">
            <a:avLst/>
          </a:prstGeom>
        </p:spPr>
        <p:txBody>
          <a:bodyPr/>
          <a:lstStyle/>
          <a:p>
            <a:pPr algn="ctr" eaLnBrk="0" fontAlgn="base" hangingPunct="0">
              <a:spcBef>
                <a:spcPct val="0"/>
              </a:spcBef>
              <a:spcAft>
                <a:spcPct val="0"/>
              </a:spcAft>
              <a:defRPr/>
            </a:pPr>
            <a:r>
              <a:rPr lang="pl-PL" sz="2800" b="1">
                <a:solidFill>
                  <a:srgbClr val="0070C0"/>
                </a:solidFill>
                <a:ea typeface="+mj-ea"/>
                <a:cs typeface="+mj-cs"/>
              </a:rPr>
              <a:t>INTUITION OF RULES IN RULE MODULE (</a:t>
            </a:r>
            <a:r>
              <a:rPr lang="pl-PL" sz="2800" b="1" err="1">
                <a:solidFill>
                  <a:srgbClr val="0070C0"/>
                </a:solidFill>
                <a:ea typeface="+mj-ea"/>
                <a:cs typeface="+mj-cs"/>
              </a:rPr>
              <a:t>RulM</a:t>
            </a:r>
            <a:r>
              <a:rPr lang="pl-PL" sz="2800" b="1">
                <a:solidFill>
                  <a:srgbClr val="0070C0"/>
                </a:solidFill>
                <a:ea typeface="+mj-ea"/>
                <a:cs typeface="+mj-cs"/>
              </a:rPr>
              <a:t>),  </a:t>
            </a:r>
          </a:p>
          <a:p>
            <a:pPr algn="ctr" eaLnBrk="0" fontAlgn="base" hangingPunct="0">
              <a:spcBef>
                <a:spcPct val="0"/>
              </a:spcBef>
              <a:spcAft>
                <a:spcPct val="0"/>
              </a:spcAft>
              <a:defRPr/>
            </a:pPr>
            <a:r>
              <a:rPr lang="pl-PL" sz="2800" b="1">
                <a:solidFill>
                  <a:srgbClr val="0070C0"/>
                </a:solidFill>
                <a:ea typeface="+mj-ea"/>
                <a:cs typeface="+mj-cs"/>
              </a:rPr>
              <a:t>A SUBGRANULE  OF CONTROL OF C-GRANULE </a:t>
            </a:r>
          </a:p>
        </p:txBody>
      </p:sp>
      <mc:AlternateContent xmlns:mc="http://schemas.openxmlformats.org/markup-compatibility/2006" xmlns:a14="http://schemas.microsoft.com/office/drawing/2010/main">
        <mc:Choice Requires="a14">
          <p:sp>
            <p:nvSpPr>
              <p:cNvPr id="27" name="pole tekstowe 26">
                <a:extLst>
                  <a:ext uri="{FF2B5EF4-FFF2-40B4-BE49-F238E27FC236}">
                    <a16:creationId xmlns:a16="http://schemas.microsoft.com/office/drawing/2014/main" id="{572CF4DA-0208-E55D-879A-0934E0E06800}"/>
                  </a:ext>
                </a:extLst>
              </p:cNvPr>
              <p:cNvSpPr txBox="1"/>
              <p:nvPr/>
            </p:nvSpPr>
            <p:spPr>
              <a:xfrm>
                <a:off x="3347864" y="1072820"/>
                <a:ext cx="2478201" cy="492443"/>
              </a:xfrm>
              <a:prstGeom prst="rect">
                <a:avLst/>
              </a:prstGeom>
              <a:noFill/>
            </p:spPr>
            <p:txBody>
              <a:bodyPr wrap="square" lIns="0" tIns="0" rIns="0" bIns="0" rtlCol="0">
                <a:spAutoFit/>
              </a:bodyPr>
              <a:lstStyle/>
              <a:p>
                <a:r>
                  <a:rPr lang="pl-PL" i="1" dirty="0">
                    <a:ea typeface="Cambria Math" panose="02040503050406030204" pitchFamily="18" charset="0"/>
                  </a:rPr>
                  <a:t>  </a:t>
                </a:r>
                <a:r>
                  <a:rPr lang="pl-PL" sz="3200" i="1" dirty="0">
                    <a:solidFill>
                      <a:srgbClr val="0000CC"/>
                    </a:solidFill>
                    <a:latin typeface="Cambria Math" panose="02040503050406030204" pitchFamily="18" charset="0"/>
                    <a:ea typeface="Cambria Math" panose="02040503050406030204" pitchFamily="18" charset="0"/>
                  </a:rPr>
                  <a:t>r</a:t>
                </a:r>
                <a:r>
                  <a:rPr lang="pl-PL" sz="3200" dirty="0">
                    <a:solidFill>
                      <a:srgbClr val="0000CC"/>
                    </a:solidFill>
                    <a:ea typeface="Cambria Math" panose="02040503050406030204" pitchFamily="18" charset="0"/>
                  </a:rPr>
                  <a:t> : </a:t>
                </a:r>
                <a14:m>
                  <m:oMath xmlns:m="http://schemas.openxmlformats.org/officeDocument/2006/math">
                    <m:r>
                      <a:rPr lang="en-GB" sz="3200" i="1" smtClean="0">
                        <a:solidFill>
                          <a:srgbClr val="0000CC"/>
                        </a:solidFill>
                        <a:latin typeface="Cambria Math" panose="02040503050406030204" pitchFamily="18" charset="0"/>
                        <a:ea typeface="Cambria Math" panose="02040503050406030204" pitchFamily="18" charset="0"/>
                      </a:rPr>
                      <m:t>𝛼</m:t>
                    </m:r>
                    <m:sSub>
                      <m:sSubPr>
                        <m:ctrlPr>
                          <a:rPr lang="en-GB" sz="3200" i="1" smtClean="0">
                            <a:solidFill>
                              <a:srgbClr val="0000CC"/>
                            </a:solidFill>
                            <a:latin typeface="Cambria Math" panose="02040503050406030204" pitchFamily="18" charset="0"/>
                            <a:ea typeface="Cambria Math" panose="02040503050406030204" pitchFamily="18" charset="0"/>
                          </a:rPr>
                        </m:ctrlPr>
                      </m:sSubPr>
                      <m:e>
                        <m:r>
                          <a:rPr lang="en-GB" sz="3200" i="1" smtClean="0">
                            <a:solidFill>
                              <a:srgbClr val="0000CC"/>
                            </a:solidFill>
                            <a:latin typeface="Cambria Math" panose="02040503050406030204" pitchFamily="18" charset="0"/>
                            <a:ea typeface="Cambria Math" panose="02040503050406030204" pitchFamily="18" charset="0"/>
                          </a:rPr>
                          <m:t>⇒</m:t>
                        </m:r>
                      </m:e>
                      <m:sub>
                        <m:r>
                          <a:rPr lang="pl-PL" sz="3200" b="0" i="1" smtClean="0">
                            <a:solidFill>
                              <a:srgbClr val="0000CC"/>
                            </a:solidFill>
                            <a:latin typeface="Cambria Math" panose="02040503050406030204" pitchFamily="18" charset="0"/>
                            <a:ea typeface="Cambria Math" panose="02040503050406030204" pitchFamily="18" charset="0"/>
                          </a:rPr>
                          <m:t>𝑡𝑟</m:t>
                        </m:r>
                      </m:sub>
                    </m:sSub>
                    <m:r>
                      <a:rPr lang="en-GB" sz="3200" i="1" smtClean="0">
                        <a:solidFill>
                          <a:srgbClr val="0000CC"/>
                        </a:solidFill>
                        <a:latin typeface="Cambria Math" panose="02040503050406030204" pitchFamily="18" charset="0"/>
                        <a:ea typeface="Cambria Math" panose="02040503050406030204" pitchFamily="18" charset="0"/>
                      </a:rPr>
                      <m:t>𝛽</m:t>
                    </m:r>
                  </m:oMath>
                </a14:m>
                <a:endParaRPr lang="en-GB" sz="3200" dirty="0">
                  <a:solidFill>
                    <a:srgbClr val="0000CC"/>
                  </a:solidFill>
                </a:endParaRPr>
              </a:p>
            </p:txBody>
          </p:sp>
        </mc:Choice>
        <mc:Fallback xmlns="">
          <p:sp>
            <p:nvSpPr>
              <p:cNvPr id="27" name="pole tekstowe 26">
                <a:extLst>
                  <a:ext uri="{FF2B5EF4-FFF2-40B4-BE49-F238E27FC236}">
                    <a16:creationId xmlns:a16="http://schemas.microsoft.com/office/drawing/2014/main" xmlns="" xmlns:a14="http://schemas.microsoft.com/office/drawing/2010/main" id="{572CF4DA-0208-E55D-879A-0934E0E06800}"/>
                  </a:ext>
                </a:extLst>
              </p:cNvPr>
              <p:cNvSpPr txBox="1">
                <a:spLocks noRot="1" noChangeAspect="1" noMove="1" noResize="1" noEditPoints="1" noAdjustHandles="1" noChangeArrowheads="1" noChangeShapeType="1" noTextEdit="1"/>
              </p:cNvSpPr>
              <p:nvPr/>
            </p:nvSpPr>
            <p:spPr>
              <a:xfrm>
                <a:off x="3347864" y="1072820"/>
                <a:ext cx="2478201" cy="492443"/>
              </a:xfrm>
              <a:prstGeom prst="rect">
                <a:avLst/>
              </a:prstGeom>
              <a:blipFill rotWithShape="0">
                <a:blip r:embed="rId2"/>
                <a:stretch>
                  <a:fillRect l="-2211" t="-25926" b="-48148"/>
                </a:stretch>
              </a:blipFill>
            </p:spPr>
            <p:txBody>
              <a:bodyPr/>
              <a:lstStyle/>
              <a:p>
                <a:r>
                  <a:rPr lang="en-US">
                    <a:noFill/>
                  </a:rPr>
                  <a:t> </a:t>
                </a:r>
              </a:p>
            </p:txBody>
          </p:sp>
        </mc:Fallback>
      </mc:AlternateContent>
      <p:sp>
        <p:nvSpPr>
          <p:cNvPr id="2" name="Strzałka w dół 1"/>
          <p:cNvSpPr/>
          <p:nvPr/>
        </p:nvSpPr>
        <p:spPr>
          <a:xfrm>
            <a:off x="4076328" y="1696546"/>
            <a:ext cx="432046" cy="154679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le tekstowe 2"/>
          <p:cNvSpPr txBox="1"/>
          <p:nvPr/>
        </p:nvSpPr>
        <p:spPr>
          <a:xfrm>
            <a:off x="91480" y="3243342"/>
            <a:ext cx="8728992" cy="3508653"/>
          </a:xfrm>
          <a:prstGeom prst="rect">
            <a:avLst/>
          </a:prstGeom>
          <a:noFill/>
        </p:spPr>
        <p:txBody>
          <a:bodyPr wrap="square" rtlCol="0">
            <a:spAutoFit/>
          </a:bodyPr>
          <a:lstStyle/>
          <a:p>
            <a:r>
              <a:rPr lang="pl-PL" sz="2000" b="1" err="1">
                <a:solidFill>
                  <a:srgbClr val="0000CC"/>
                </a:solidFill>
              </a:rPr>
              <a:t>If</a:t>
            </a:r>
            <a:r>
              <a:rPr lang="pl-PL" sz="2000">
                <a:solidFill>
                  <a:srgbClr val="0000CC"/>
                </a:solidFill>
              </a:rPr>
              <a:t> </a:t>
            </a:r>
          </a:p>
          <a:p>
            <a:pPr marL="895350"/>
            <a:r>
              <a:rPr lang="en-US" sz="2000" noProof="0">
                <a:solidFill>
                  <a:srgbClr val="0000CC"/>
                </a:solidFill>
                <a:sym typeface="Symbol" panose="05050102010706020507" pitchFamily="18" charset="2"/>
              </a:rPr>
              <a:t>at the actual moment of local time of the c-granule,</a:t>
            </a:r>
          </a:p>
          <a:p>
            <a:pPr marL="895350"/>
            <a:r>
              <a:rPr lang="en-US" sz="2000" noProof="0">
                <a:solidFill>
                  <a:srgbClr val="0000CC"/>
                </a:solidFill>
                <a:sym typeface="Symbol" panose="05050102010706020507" pitchFamily="18" charset="2"/>
              </a:rPr>
              <a:t>the currently realized specification of associations by the physical semantics leads to the storage of information satisfying the property encoded in </a:t>
            </a:r>
            <a:r>
              <a:rPr lang="en-US" sz="2200" noProof="0">
                <a:solidFill>
                  <a:srgbClr val="0000CC"/>
                </a:solidFill>
                <a:sym typeface="Symbol" panose="05050102010706020507" pitchFamily="18" charset="2"/>
              </a:rPr>
              <a:t></a:t>
            </a:r>
            <a:r>
              <a:rPr lang="en-US" sz="2000" noProof="0">
                <a:solidFill>
                  <a:srgbClr val="0000CC"/>
                </a:solidFill>
                <a:sym typeface="Symbol" panose="05050102010706020507" pitchFamily="18" charset="2"/>
              </a:rPr>
              <a:t> in the </a:t>
            </a:r>
            <a:r>
              <a:rPr lang="en-US" sz="2000" noProof="0" err="1">
                <a:solidFill>
                  <a:srgbClr val="0000CC"/>
                </a:solidFill>
                <a:sym typeface="Symbol" panose="05050102010706020507" pitchFamily="18" charset="2"/>
              </a:rPr>
              <a:t>i</a:t>
            </a:r>
            <a:r>
              <a:rPr lang="en-US" sz="2000" noProof="0">
                <a:solidFill>
                  <a:srgbClr val="0000CC"/>
                </a:solidFill>
                <a:sym typeface="Symbol" panose="05050102010706020507" pitchFamily="18" charset="2"/>
              </a:rPr>
              <a:t>-layer </a:t>
            </a:r>
          </a:p>
          <a:p>
            <a:r>
              <a:rPr lang="en-US" sz="2000" b="1" noProof="0">
                <a:solidFill>
                  <a:srgbClr val="0000CC"/>
                </a:solidFill>
                <a:sym typeface="Symbol" panose="05050102010706020507" pitchFamily="18" charset="2"/>
              </a:rPr>
              <a:t>then </a:t>
            </a:r>
          </a:p>
          <a:p>
            <a:pPr marL="809625"/>
            <a:r>
              <a:rPr lang="en-US" sz="2000" noProof="0">
                <a:solidFill>
                  <a:srgbClr val="0000CC"/>
                </a:solidFill>
              </a:rPr>
              <a:t>starting at a specified moment after that actual moment, the realization of specification of the transformation </a:t>
            </a:r>
            <a:r>
              <a:rPr lang="en-US" sz="2000" i="1" noProof="0">
                <a:solidFill>
                  <a:srgbClr val="0000CC"/>
                </a:solidFill>
              </a:rPr>
              <a:t>tr</a:t>
            </a:r>
            <a:r>
              <a:rPr lang="en-US" sz="2000" noProof="0">
                <a:solidFill>
                  <a:srgbClr val="0000CC"/>
                </a:solidFill>
              </a:rPr>
              <a:t> (treated as an association) by the physical semantics is expected to lead to the storage of information in the </a:t>
            </a:r>
            <a:r>
              <a:rPr lang="en-US" sz="2000" noProof="0" err="1">
                <a:solidFill>
                  <a:srgbClr val="0000CC"/>
                </a:solidFill>
              </a:rPr>
              <a:t>i</a:t>
            </a:r>
            <a:r>
              <a:rPr lang="en-US" sz="2000" noProof="0">
                <a:solidFill>
                  <a:srgbClr val="0000CC"/>
                </a:solidFill>
              </a:rPr>
              <a:t>-layer that satisfies the property encoded in </a:t>
            </a:r>
            <a:r>
              <a:rPr lang="en-US" sz="2000" i="1" noProof="0">
                <a:solidFill>
                  <a:srgbClr val="0000CC"/>
                </a:solidFill>
              </a:rPr>
              <a:t>β</a:t>
            </a:r>
            <a:r>
              <a:rPr lang="en-US" sz="2000" noProof="0">
                <a:solidFill>
                  <a:srgbClr val="0000CC"/>
                </a:solidFill>
              </a:rPr>
              <a:t> after a given period of time.</a:t>
            </a:r>
          </a:p>
        </p:txBody>
      </p:sp>
      <p:sp>
        <p:nvSpPr>
          <p:cNvPr id="26" name="pole tekstowe 25"/>
          <p:cNvSpPr txBox="1"/>
          <p:nvPr/>
        </p:nvSpPr>
        <p:spPr>
          <a:xfrm>
            <a:off x="4460776" y="2100035"/>
            <a:ext cx="3279576" cy="507831"/>
          </a:xfrm>
          <a:prstGeom prst="rect">
            <a:avLst/>
          </a:prstGeom>
          <a:noFill/>
        </p:spPr>
        <p:txBody>
          <a:bodyPr wrap="square" rtlCol="0">
            <a:spAutoFit/>
          </a:bodyPr>
          <a:lstStyle/>
          <a:p>
            <a:r>
              <a:rPr lang="en-US">
                <a:solidFill>
                  <a:srgbClr val="0000CC"/>
                </a:solidFill>
              </a:rPr>
              <a:t>intuition of meaning</a:t>
            </a:r>
          </a:p>
        </p:txBody>
      </p:sp>
      <p:sp>
        <p:nvSpPr>
          <p:cNvPr id="29" name="pole tekstowe 28"/>
          <p:cNvSpPr txBox="1"/>
          <p:nvPr/>
        </p:nvSpPr>
        <p:spPr>
          <a:xfrm>
            <a:off x="115888" y="1736290"/>
            <a:ext cx="3960440" cy="1200329"/>
          </a:xfrm>
          <a:prstGeom prst="rect">
            <a:avLst/>
          </a:prstGeom>
          <a:noFill/>
        </p:spPr>
        <p:txBody>
          <a:bodyPr wrap="square" rtlCol="0">
            <a:spAutoFit/>
          </a:bodyPr>
          <a:lstStyle/>
          <a:p>
            <a:pPr algn="ctr"/>
            <a:r>
              <a:rPr lang="en-US" sz="1800" i="1">
                <a:solidFill>
                  <a:srgbClr val="00B050"/>
                </a:solidFill>
                <a:sym typeface="Symbol" panose="05050102010706020507" pitchFamily="18" charset="2"/>
              </a:rPr>
              <a:t></a:t>
            </a:r>
            <a:r>
              <a:rPr lang="en-US" sz="1800">
                <a:solidFill>
                  <a:srgbClr val="00B050"/>
                </a:solidFill>
                <a:sym typeface="Symbol" panose="05050102010706020507" pitchFamily="18" charset="2"/>
              </a:rPr>
              <a:t>, </a:t>
            </a:r>
            <a:r>
              <a:rPr lang="en-US" sz="1800" i="1">
                <a:solidFill>
                  <a:srgbClr val="00B050"/>
                </a:solidFill>
              </a:rPr>
              <a:t>β</a:t>
            </a:r>
            <a:r>
              <a:rPr lang="en-US" sz="1800">
                <a:solidFill>
                  <a:srgbClr val="00B050"/>
                </a:solidFill>
              </a:rPr>
              <a:t> may have different components related, in particular to properties of</a:t>
            </a:r>
            <a:r>
              <a:rPr lang="pl-PL" sz="1800">
                <a:solidFill>
                  <a:srgbClr val="00B050"/>
                </a:solidFill>
              </a:rPr>
              <a:t> </a:t>
            </a:r>
            <a:r>
              <a:rPr lang="en-US" sz="1800">
                <a:solidFill>
                  <a:srgbClr val="00B050"/>
                </a:solidFill>
              </a:rPr>
              <a:t>stored</a:t>
            </a:r>
            <a:r>
              <a:rPr lang="pl-PL" sz="1800">
                <a:solidFill>
                  <a:srgbClr val="00B050"/>
                </a:solidFill>
              </a:rPr>
              <a:t> in i-</a:t>
            </a:r>
            <a:r>
              <a:rPr lang="en-US" sz="1800">
                <a:solidFill>
                  <a:srgbClr val="00B050"/>
                </a:solidFill>
              </a:rPr>
              <a:t>layer</a:t>
            </a:r>
            <a:r>
              <a:rPr lang="pl-PL" sz="1800">
                <a:solidFill>
                  <a:srgbClr val="00B050"/>
                </a:solidFill>
              </a:rPr>
              <a:t> </a:t>
            </a:r>
            <a:r>
              <a:rPr lang="en-US" sz="1800">
                <a:solidFill>
                  <a:srgbClr val="00B050"/>
                </a:solidFill>
              </a:rPr>
              <a:t>information or local time of c-granule</a:t>
            </a:r>
          </a:p>
        </p:txBody>
      </p:sp>
    </p:spTree>
    <p:extLst>
      <p:ext uri="{BB962C8B-B14F-4D97-AF65-F5344CB8AC3E}">
        <p14:creationId xmlns:p14="http://schemas.microsoft.com/office/powerpoint/2010/main" val="25938662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p:cNvSpPr txBox="1"/>
          <p:nvPr/>
        </p:nvSpPr>
        <p:spPr>
          <a:xfrm>
            <a:off x="1403648" y="332656"/>
            <a:ext cx="5984639" cy="507831"/>
          </a:xfrm>
          <a:prstGeom prst="rect">
            <a:avLst/>
          </a:prstGeom>
          <a:noFill/>
        </p:spPr>
        <p:txBody>
          <a:bodyPr wrap="square" rtlCol="0">
            <a:spAutoFit/>
          </a:bodyPr>
          <a:lstStyle/>
          <a:p>
            <a:r>
              <a:rPr lang="pl-PL" b="1">
                <a:solidFill>
                  <a:srgbClr val="0070C0"/>
                </a:solidFill>
                <a:ea typeface="+mj-ea"/>
                <a:cs typeface="+mj-cs"/>
              </a:rPr>
              <a:t>IMPLEMENTATIONAL MODULE (IM)</a:t>
            </a:r>
            <a:endParaRPr lang="en-GB" b="1">
              <a:solidFill>
                <a:srgbClr val="0070C0"/>
              </a:solidFill>
              <a:ea typeface="+mj-ea"/>
              <a:cs typeface="+mj-cs"/>
            </a:endParaRPr>
          </a:p>
        </p:txBody>
      </p:sp>
      <p:sp>
        <p:nvSpPr>
          <p:cNvPr id="5" name="pole tekstowe 4"/>
          <p:cNvSpPr txBox="1"/>
          <p:nvPr/>
        </p:nvSpPr>
        <p:spPr>
          <a:xfrm>
            <a:off x="204920" y="1081038"/>
            <a:ext cx="8517913" cy="1200329"/>
          </a:xfrm>
          <a:prstGeom prst="rect">
            <a:avLst/>
          </a:prstGeom>
          <a:noFill/>
        </p:spPr>
        <p:txBody>
          <a:bodyPr wrap="square" rtlCol="0">
            <a:spAutoFit/>
          </a:bodyPr>
          <a:lstStyle/>
          <a:p>
            <a:pPr algn="ctr"/>
            <a:r>
              <a:rPr lang="en-US" sz="2400" b="1">
                <a:solidFill>
                  <a:srgbClr val="0000CC"/>
                </a:solidFill>
              </a:rPr>
              <a:t>IM plays a crucial role in interaction </a:t>
            </a:r>
          </a:p>
          <a:p>
            <a:pPr algn="ctr"/>
            <a:r>
              <a:rPr lang="en-US" sz="2400" b="1">
                <a:solidFill>
                  <a:srgbClr val="0000CC"/>
                </a:solidFill>
              </a:rPr>
              <a:t>of abstract and physical objects</a:t>
            </a:r>
            <a:r>
              <a:rPr lang="pl-PL" sz="2400" b="1">
                <a:solidFill>
                  <a:srgbClr val="0000CC"/>
                </a:solidFill>
              </a:rPr>
              <a:t>;</a:t>
            </a:r>
            <a:r>
              <a:rPr lang="en-US" sz="2400" b="1">
                <a:solidFill>
                  <a:srgbClr val="0000CC"/>
                </a:solidFill>
              </a:rPr>
              <a:t> </a:t>
            </a:r>
            <a:endParaRPr lang="pl-PL" sz="2400" b="1">
              <a:solidFill>
                <a:srgbClr val="0000CC"/>
              </a:solidFill>
            </a:endParaRPr>
          </a:p>
          <a:p>
            <a:pPr algn="ctr"/>
            <a:r>
              <a:rPr lang="pl-PL" sz="2400" b="1">
                <a:solidFill>
                  <a:srgbClr val="0000CC"/>
                </a:solidFill>
              </a:rPr>
              <a:t>IM </a:t>
            </a:r>
            <a:r>
              <a:rPr lang="en-US" sz="2400" b="1">
                <a:solidFill>
                  <a:srgbClr val="0000CC"/>
                </a:solidFill>
              </a:rPr>
              <a:t>realizes physical semantics</a:t>
            </a:r>
            <a:endParaRPr lang="en-US" sz="2025"/>
          </a:p>
        </p:txBody>
      </p:sp>
      <p:sp>
        <p:nvSpPr>
          <p:cNvPr id="6" name="Prostokąt zaokrąglony 5"/>
          <p:cNvSpPr/>
          <p:nvPr/>
        </p:nvSpPr>
        <p:spPr>
          <a:xfrm>
            <a:off x="2788869" y="2536476"/>
            <a:ext cx="2749924" cy="121023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a:solidFill>
                  <a:schemeClr val="tx1"/>
                </a:solidFill>
              </a:rPr>
              <a:t>IM</a:t>
            </a:r>
            <a:endParaRPr lang="en-GB" sz="2400" b="1">
              <a:solidFill>
                <a:schemeClr val="tx1"/>
              </a:solidFill>
            </a:endParaRPr>
          </a:p>
        </p:txBody>
      </p:sp>
      <p:cxnSp>
        <p:nvCxnSpPr>
          <p:cNvPr id="8" name="Łącznik prosty ze strzałką 7"/>
          <p:cNvCxnSpPr>
            <a:endCxn id="6" idx="1"/>
          </p:cNvCxnSpPr>
          <p:nvPr/>
        </p:nvCxnSpPr>
        <p:spPr>
          <a:xfrm>
            <a:off x="1551740" y="3141593"/>
            <a:ext cx="1237129"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flipV="1">
            <a:off x="5538793" y="2467535"/>
            <a:ext cx="1035424" cy="6521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a:off x="5538793" y="3167112"/>
            <a:ext cx="1102659" cy="47064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pole tekstowe 15"/>
          <p:cNvSpPr txBox="1"/>
          <p:nvPr/>
        </p:nvSpPr>
        <p:spPr>
          <a:xfrm>
            <a:off x="66984" y="2783802"/>
            <a:ext cx="1886772" cy="715581"/>
          </a:xfrm>
          <a:prstGeom prst="rect">
            <a:avLst/>
          </a:prstGeom>
          <a:noFill/>
        </p:spPr>
        <p:txBody>
          <a:bodyPr wrap="square" rtlCol="0">
            <a:spAutoFit/>
          </a:bodyPr>
          <a:lstStyle/>
          <a:p>
            <a:pPr algn="ctr"/>
            <a:r>
              <a:rPr lang="en-US" sz="2025"/>
              <a:t>specification of transformation</a:t>
            </a:r>
          </a:p>
        </p:txBody>
      </p:sp>
      <p:sp>
        <p:nvSpPr>
          <p:cNvPr id="17" name="pole tekstowe 16"/>
          <p:cNvSpPr txBox="1"/>
          <p:nvPr/>
        </p:nvSpPr>
        <p:spPr>
          <a:xfrm>
            <a:off x="6168226" y="2240417"/>
            <a:ext cx="2518573" cy="715581"/>
          </a:xfrm>
          <a:prstGeom prst="rect">
            <a:avLst/>
          </a:prstGeom>
          <a:noFill/>
        </p:spPr>
        <p:txBody>
          <a:bodyPr wrap="square" rtlCol="0">
            <a:spAutoFit/>
          </a:bodyPr>
          <a:lstStyle/>
          <a:p>
            <a:pPr algn="ctr"/>
            <a:r>
              <a:rPr lang="en-US" sz="2025"/>
              <a:t>results of implementation</a:t>
            </a:r>
          </a:p>
        </p:txBody>
      </p:sp>
      <p:sp>
        <p:nvSpPr>
          <p:cNvPr id="18" name="pole tekstowe 17"/>
          <p:cNvSpPr txBox="1"/>
          <p:nvPr/>
        </p:nvSpPr>
        <p:spPr>
          <a:xfrm>
            <a:off x="6448222" y="3309530"/>
            <a:ext cx="2259105" cy="715581"/>
          </a:xfrm>
          <a:prstGeom prst="rect">
            <a:avLst/>
          </a:prstGeom>
          <a:noFill/>
        </p:spPr>
        <p:txBody>
          <a:bodyPr wrap="square" rtlCol="0">
            <a:spAutoFit/>
          </a:bodyPr>
          <a:lstStyle/>
          <a:p>
            <a:pPr algn="ctr"/>
            <a:r>
              <a:rPr lang="en-US" sz="2025"/>
              <a:t>requirement of decomposition</a:t>
            </a:r>
          </a:p>
        </p:txBody>
      </p:sp>
      <p:pic>
        <p:nvPicPr>
          <p:cNvPr id="3" name="Obraz 2"/>
          <p:cNvPicPr>
            <a:picLocks noChangeAspect="1"/>
          </p:cNvPicPr>
          <p:nvPr/>
        </p:nvPicPr>
        <p:blipFill>
          <a:blip r:embed="rId3"/>
          <a:stretch>
            <a:fillRect/>
          </a:stretch>
        </p:blipFill>
        <p:spPr>
          <a:xfrm>
            <a:off x="5148064" y="4100243"/>
            <a:ext cx="3273246" cy="2427416"/>
          </a:xfrm>
          <a:prstGeom prst="rect">
            <a:avLst/>
          </a:prstGeom>
        </p:spPr>
      </p:pic>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112</a:t>
            </a:fld>
            <a:endParaRPr lang="pl-PL"/>
          </a:p>
        </p:txBody>
      </p:sp>
    </p:spTree>
    <p:extLst>
      <p:ext uri="{BB962C8B-B14F-4D97-AF65-F5344CB8AC3E}">
        <p14:creationId xmlns:p14="http://schemas.microsoft.com/office/powerpoint/2010/main" val="4908636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D78CC-5756-01C8-FC25-1A25E39AB2E2}"/>
            </a:ext>
          </a:extLst>
        </p:cNvPr>
        <p:cNvGrpSpPr/>
        <p:nvPr/>
      </p:nvGrpSpPr>
      <p:grpSpPr>
        <a:xfrm>
          <a:off x="0" y="0"/>
          <a:ext cx="0" cy="0"/>
          <a:chOff x="0" y="0"/>
          <a:chExt cx="0" cy="0"/>
        </a:xfrm>
      </p:grpSpPr>
      <p:sp>
        <p:nvSpPr>
          <p:cNvPr id="33" name="Tytuł 1">
            <a:extLst>
              <a:ext uri="{FF2B5EF4-FFF2-40B4-BE49-F238E27FC236}">
                <a16:creationId xmlns:a16="http://schemas.microsoft.com/office/drawing/2014/main" id="{72D00714-7AB4-E290-82E3-D339B898A8BC}"/>
              </a:ext>
            </a:extLst>
          </p:cNvPr>
          <p:cNvSpPr txBox="1">
            <a:spLocks/>
          </p:cNvSpPr>
          <p:nvPr/>
        </p:nvSpPr>
        <p:spPr>
          <a:xfrm>
            <a:off x="107504" y="174726"/>
            <a:ext cx="9036496" cy="573342"/>
          </a:xfrm>
          <a:prstGeom prst="rect">
            <a:avLst/>
          </a:prstGeom>
        </p:spPr>
        <p:txBody>
          <a:bodyPr/>
          <a:lstStyle/>
          <a:p>
            <a:pPr lvl="0" algn="ctr" eaLnBrk="0" hangingPunct="0">
              <a:defRPr/>
            </a:pPr>
            <a:r>
              <a:rPr lang="pl-PL" sz="3200" b="1">
                <a:solidFill>
                  <a:srgbClr val="0070C0"/>
                </a:solidFill>
                <a:ea typeface="+mj-ea"/>
                <a:cs typeface="+mj-cs"/>
              </a:rPr>
              <a:t>C-GRANULE </a:t>
            </a:r>
            <a:r>
              <a:rPr lang="pl-PL" sz="3200" b="1">
                <a:solidFill>
                  <a:srgbClr val="0070C0"/>
                </a:solidFill>
              </a:rPr>
              <a:t>CONTROL</a:t>
            </a:r>
            <a:endParaRPr kumimoji="0" lang="pl-PL" sz="3200" b="1" i="0" u="none" strike="noStrike" kern="1200" cap="none" spc="0" normalizeH="0" baseline="0" noProof="0">
              <a:ln>
                <a:noFill/>
              </a:ln>
              <a:solidFill>
                <a:srgbClr val="0070C0"/>
              </a:solidFill>
              <a:effectLst/>
              <a:uLnTx/>
              <a:uFillTx/>
              <a:ea typeface="+mj-ea"/>
              <a:cs typeface="+mj-cs"/>
            </a:endParaRPr>
          </a:p>
        </p:txBody>
      </p:sp>
      <p:sp>
        <p:nvSpPr>
          <p:cNvPr id="2" name="Symbol zastępczy numeru slajdu 1">
            <a:extLst>
              <a:ext uri="{FF2B5EF4-FFF2-40B4-BE49-F238E27FC236}">
                <a16:creationId xmlns:a16="http://schemas.microsoft.com/office/drawing/2014/main" id="{A2D87EE2-85C6-7925-8A4B-B691F586CFA6}"/>
              </a:ext>
            </a:extLst>
          </p:cNvPr>
          <p:cNvSpPr>
            <a:spLocks noGrp="1"/>
          </p:cNvSpPr>
          <p:nvPr>
            <p:ph type="sldNum" sz="quarter" idx="12"/>
          </p:nvPr>
        </p:nvSpPr>
        <p:spPr>
          <a:xfrm>
            <a:off x="6818219" y="6230855"/>
            <a:ext cx="2133600" cy="476250"/>
          </a:xfrm>
        </p:spPr>
        <p:txBody>
          <a:bodyPr/>
          <a:lstStyle/>
          <a:p>
            <a:pPr>
              <a:defRPr/>
            </a:pPr>
            <a:fld id="{D02E777F-298D-4C96-825C-3DC57E52C55E}" type="slidenum">
              <a:rPr lang="pl-PL" smtClean="0"/>
              <a:pPr>
                <a:defRPr/>
              </a:pPr>
              <a:t>113</a:t>
            </a:fld>
            <a:endParaRPr lang="pl-PL"/>
          </a:p>
        </p:txBody>
      </p:sp>
      <p:sp>
        <p:nvSpPr>
          <p:cNvPr id="4" name="pole tekstowe 3"/>
          <p:cNvSpPr txBox="1"/>
          <p:nvPr/>
        </p:nvSpPr>
        <p:spPr>
          <a:xfrm>
            <a:off x="683568" y="1988840"/>
            <a:ext cx="7488832" cy="3000821"/>
          </a:xfrm>
          <a:prstGeom prst="rect">
            <a:avLst/>
          </a:prstGeom>
          <a:noFill/>
        </p:spPr>
        <p:txBody>
          <a:bodyPr wrap="square" rtlCol="0">
            <a:spAutoFit/>
          </a:bodyPr>
          <a:lstStyle/>
          <a:p>
            <a:pPr algn="just"/>
            <a:r>
              <a:rPr lang="en-US">
                <a:solidFill>
                  <a:srgbClr val="0000FF"/>
                </a:solidFill>
              </a:rPr>
              <a:t>The structure of the control sub-granules, referred to as the control module (RM) of the c-granules, </a:t>
            </a:r>
            <a:r>
              <a:rPr lang="pl-PL" err="1">
                <a:solidFill>
                  <a:srgbClr val="0000FF"/>
                </a:solidFill>
              </a:rPr>
              <a:t>may</a:t>
            </a:r>
            <a:r>
              <a:rPr lang="pl-PL">
                <a:solidFill>
                  <a:srgbClr val="0000FF"/>
                </a:solidFill>
              </a:rPr>
              <a:t> be</a:t>
            </a:r>
            <a:r>
              <a:rPr lang="en-US">
                <a:solidFill>
                  <a:srgbClr val="0000FF"/>
                </a:solidFill>
              </a:rPr>
              <a:t> extremely complex. The RM has many submodules (sub-granules) responsible for supporting various aspects of inference through control, interconnected by different dependencies. </a:t>
            </a:r>
            <a:endParaRPr lang="en-US"/>
          </a:p>
        </p:txBody>
      </p:sp>
    </p:spTree>
    <p:extLst>
      <p:ext uri="{BB962C8B-B14F-4D97-AF65-F5344CB8AC3E}">
        <p14:creationId xmlns:p14="http://schemas.microsoft.com/office/powerpoint/2010/main" val="32845228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D78CC-5756-01C8-FC25-1A25E39AB2E2}"/>
            </a:ext>
          </a:extLst>
        </p:cNvPr>
        <p:cNvGrpSpPr/>
        <p:nvPr/>
      </p:nvGrpSpPr>
      <p:grpSpPr>
        <a:xfrm>
          <a:off x="0" y="0"/>
          <a:ext cx="0" cy="0"/>
          <a:chOff x="0" y="0"/>
          <a:chExt cx="0" cy="0"/>
        </a:xfrm>
      </p:grpSpPr>
      <p:sp>
        <p:nvSpPr>
          <p:cNvPr id="75" name="Strzałka w dół 63">
            <a:extLst>
              <a:ext uri="{FF2B5EF4-FFF2-40B4-BE49-F238E27FC236}">
                <a16:creationId xmlns:a16="http://schemas.microsoft.com/office/drawing/2014/main" id="{08722E6A-D88A-FEF3-59B4-EFA78A797BA5}"/>
              </a:ext>
            </a:extLst>
          </p:cNvPr>
          <p:cNvSpPr/>
          <p:nvPr/>
        </p:nvSpPr>
        <p:spPr>
          <a:xfrm rot="9935083">
            <a:off x="3287887" y="1218977"/>
            <a:ext cx="411047" cy="2407148"/>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3" name="Tytuł 1">
            <a:extLst>
              <a:ext uri="{FF2B5EF4-FFF2-40B4-BE49-F238E27FC236}">
                <a16:creationId xmlns:a16="http://schemas.microsoft.com/office/drawing/2014/main" id="{72D00714-7AB4-E290-82E3-D339B898A8BC}"/>
              </a:ext>
            </a:extLst>
          </p:cNvPr>
          <p:cNvSpPr txBox="1">
            <a:spLocks/>
          </p:cNvSpPr>
          <p:nvPr/>
        </p:nvSpPr>
        <p:spPr>
          <a:xfrm>
            <a:off x="107504" y="-74355"/>
            <a:ext cx="9036496" cy="573342"/>
          </a:xfrm>
          <a:prstGeom prst="rect">
            <a:avLst/>
          </a:prstGeom>
        </p:spPr>
        <p:txBody>
          <a:bodyPr/>
          <a:lstStyle/>
          <a:p>
            <a:pPr lvl="0" algn="ctr" eaLnBrk="0" hangingPunct="0">
              <a:defRPr/>
            </a:pPr>
            <a:r>
              <a:rPr lang="pl-PL" sz="3200" b="1">
                <a:solidFill>
                  <a:srgbClr val="0070C0"/>
                </a:solidFill>
                <a:ea typeface="+mj-ea"/>
                <a:cs typeface="+mj-cs"/>
              </a:rPr>
              <a:t>MODULES OF C-GRANULE </a:t>
            </a:r>
            <a:r>
              <a:rPr lang="pl-PL" sz="3200" b="1">
                <a:solidFill>
                  <a:srgbClr val="0070C0"/>
                </a:solidFill>
              </a:rPr>
              <a:t>CONTROL</a:t>
            </a:r>
            <a:endParaRPr kumimoji="0" lang="pl-PL" sz="3200" b="1" i="0" u="none" strike="noStrike" kern="1200" cap="none" spc="0" normalizeH="0" baseline="0" noProof="0">
              <a:ln>
                <a:noFill/>
              </a:ln>
              <a:solidFill>
                <a:srgbClr val="0070C0"/>
              </a:solidFill>
              <a:effectLst/>
              <a:uLnTx/>
              <a:uFillTx/>
              <a:ea typeface="+mj-ea"/>
              <a:cs typeface="+mj-cs"/>
            </a:endParaRPr>
          </a:p>
        </p:txBody>
      </p:sp>
      <p:sp>
        <p:nvSpPr>
          <p:cNvPr id="39" name="Elipsa 62">
            <a:extLst>
              <a:ext uri="{FF2B5EF4-FFF2-40B4-BE49-F238E27FC236}">
                <a16:creationId xmlns:a16="http://schemas.microsoft.com/office/drawing/2014/main" id="{89422D5A-6AAB-B062-6C35-16603E6DE0E4}"/>
              </a:ext>
            </a:extLst>
          </p:cNvPr>
          <p:cNvSpPr/>
          <p:nvPr/>
        </p:nvSpPr>
        <p:spPr>
          <a:xfrm>
            <a:off x="6743005" y="1905922"/>
            <a:ext cx="2020870" cy="77802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reasoning module</a:t>
            </a:r>
          </a:p>
        </p:txBody>
      </p:sp>
      <mc:AlternateContent xmlns:mc="http://schemas.openxmlformats.org/markup-compatibility/2006" xmlns:a14="http://schemas.microsoft.com/office/drawing/2010/main">
        <mc:Choice Requires="a14">
          <p:sp>
            <p:nvSpPr>
              <p:cNvPr id="62" name="pole tekstowe 61">
                <a:extLst>
                  <a:ext uri="{FF2B5EF4-FFF2-40B4-BE49-F238E27FC236}">
                    <a16:creationId xmlns:a16="http://schemas.microsoft.com/office/drawing/2014/main" id="{572CF4DA-0208-E55D-879A-0934E0E06800}"/>
                  </a:ext>
                </a:extLst>
              </p:cNvPr>
              <p:cNvSpPr txBox="1"/>
              <p:nvPr/>
            </p:nvSpPr>
            <p:spPr>
              <a:xfrm>
                <a:off x="-81602" y="3035897"/>
                <a:ext cx="1712521" cy="415498"/>
              </a:xfrm>
              <a:prstGeom prst="rect">
                <a:avLst/>
              </a:prstGeom>
              <a:noFill/>
            </p:spPr>
            <p:txBody>
              <a:bodyPr wrap="square" lIns="0" tIns="0" rIns="0" bIns="0" rtlCol="0">
                <a:spAutoFit/>
              </a:bodyPr>
              <a:lstStyle/>
              <a:p>
                <a:r>
                  <a:rPr lang="pl-PL" i="1">
                    <a:ea typeface="Cambria Math" panose="02040503050406030204" pitchFamily="18" charset="0"/>
                  </a:rPr>
                  <a:t>  </a:t>
                </a:r>
                <a:r>
                  <a:rPr lang="pl-PL" sz="2400" i="1">
                    <a:latin typeface="Cambria Math" panose="02040503050406030204" pitchFamily="18" charset="0"/>
                    <a:ea typeface="Cambria Math" panose="02040503050406030204" pitchFamily="18" charset="0"/>
                  </a:rPr>
                  <a:t>r</a:t>
                </a:r>
                <a:r>
                  <a:rPr lang="pl-PL" sz="2400">
                    <a:ea typeface="Cambria Math" panose="02040503050406030204" pitchFamily="18" charset="0"/>
                  </a:rPr>
                  <a:t> : </a:t>
                </a:r>
                <a14:m>
                  <m:oMath xmlns:m="http://schemas.openxmlformats.org/officeDocument/2006/math">
                    <m:r>
                      <a:rPr lang="en-GB" sz="2400" i="1" smtClean="0">
                        <a:latin typeface="Cambria Math" panose="02040503050406030204" pitchFamily="18" charset="0"/>
                        <a:ea typeface="Cambria Math" panose="02040503050406030204" pitchFamily="18" charset="0"/>
                      </a:rPr>
                      <m:t>𝛼</m:t>
                    </m:r>
                    <m:sSub>
                      <m:sSubPr>
                        <m:ctrlPr>
                          <a:rPr lang="en-GB" sz="2400" i="1" smtClean="0">
                            <a:latin typeface="Cambria Math" panose="02040503050406030204" pitchFamily="18" charset="0"/>
                            <a:ea typeface="Cambria Math" panose="02040503050406030204" pitchFamily="18" charset="0"/>
                          </a:rPr>
                        </m:ctrlPr>
                      </m:sSubPr>
                      <m:e>
                        <m:r>
                          <a:rPr lang="en-GB" sz="2400" i="1" smtClean="0">
                            <a:latin typeface="Cambria Math" panose="02040503050406030204" pitchFamily="18" charset="0"/>
                            <a:ea typeface="Cambria Math" panose="02040503050406030204" pitchFamily="18" charset="0"/>
                          </a:rPr>
                          <m:t>⇒</m:t>
                        </m:r>
                      </m:e>
                      <m:sub>
                        <m:r>
                          <a:rPr lang="pl-PL" sz="2400" b="0" i="1" smtClean="0">
                            <a:latin typeface="Cambria Math" panose="02040503050406030204" pitchFamily="18" charset="0"/>
                            <a:ea typeface="Cambria Math" panose="02040503050406030204" pitchFamily="18" charset="0"/>
                          </a:rPr>
                          <m:t>𝑡𝑟</m:t>
                        </m:r>
                      </m:sub>
                    </m:sSub>
                    <m:r>
                      <a:rPr lang="en-GB" sz="2400" i="1" smtClean="0">
                        <a:latin typeface="Cambria Math" panose="02040503050406030204" pitchFamily="18" charset="0"/>
                        <a:ea typeface="Cambria Math" panose="02040503050406030204" pitchFamily="18" charset="0"/>
                      </a:rPr>
                      <m:t>𝛽</m:t>
                    </m:r>
                  </m:oMath>
                </a14:m>
                <a:endParaRPr lang="en-GB" sz="2400"/>
              </a:p>
            </p:txBody>
          </p:sp>
        </mc:Choice>
        <mc:Fallback xmlns="">
          <p:sp>
            <p:nvSpPr>
              <p:cNvPr id="62" name="pole tekstowe 61">
                <a:extLst>
                  <a:ext uri="{FF2B5EF4-FFF2-40B4-BE49-F238E27FC236}">
                    <a16:creationId xmlns="" xmlns:a16="http://schemas.microsoft.com/office/drawing/2014/main" xmlns:a14="http://schemas.microsoft.com/office/drawing/2010/main" id="{572CF4DA-0208-E55D-879A-0934E0E06800}"/>
                  </a:ext>
                </a:extLst>
              </p:cNvPr>
              <p:cNvSpPr txBox="1">
                <a:spLocks noRot="1" noChangeAspect="1" noMove="1" noResize="1" noEditPoints="1" noAdjustHandles="1" noChangeArrowheads="1" noChangeShapeType="1" noTextEdit="1"/>
              </p:cNvSpPr>
              <p:nvPr/>
            </p:nvSpPr>
            <p:spPr>
              <a:xfrm>
                <a:off x="-81602" y="3035897"/>
                <a:ext cx="1712521" cy="415498"/>
              </a:xfrm>
              <a:prstGeom prst="rect">
                <a:avLst/>
              </a:prstGeom>
              <a:blipFill rotWithShape="0">
                <a:blip r:embed="rId2"/>
                <a:stretch>
                  <a:fillRect t="-13235" b="-44118"/>
                </a:stretch>
              </a:blipFill>
            </p:spPr>
            <p:txBody>
              <a:bodyPr/>
              <a:lstStyle/>
              <a:p>
                <a:r>
                  <a:rPr lang="en-US">
                    <a:noFill/>
                  </a:rPr>
                  <a:t> </a:t>
                </a:r>
              </a:p>
            </p:txBody>
          </p:sp>
        </mc:Fallback>
      </mc:AlternateContent>
      <p:sp>
        <p:nvSpPr>
          <p:cNvPr id="2" name="Symbol zastępczy numeru slajdu 1">
            <a:extLst>
              <a:ext uri="{FF2B5EF4-FFF2-40B4-BE49-F238E27FC236}">
                <a16:creationId xmlns:a16="http://schemas.microsoft.com/office/drawing/2014/main" id="{A2D87EE2-85C6-7925-8A4B-B691F586CFA6}"/>
              </a:ext>
            </a:extLst>
          </p:cNvPr>
          <p:cNvSpPr>
            <a:spLocks noGrp="1"/>
          </p:cNvSpPr>
          <p:nvPr>
            <p:ph type="sldNum" sz="quarter" idx="12"/>
          </p:nvPr>
        </p:nvSpPr>
        <p:spPr>
          <a:xfrm>
            <a:off x="8460431" y="6230855"/>
            <a:ext cx="491387" cy="476250"/>
          </a:xfrm>
        </p:spPr>
        <p:txBody>
          <a:bodyPr/>
          <a:lstStyle/>
          <a:p>
            <a:pPr>
              <a:defRPr/>
            </a:pPr>
            <a:fld id="{D02E777F-298D-4C96-825C-3DC57E52C55E}" type="slidenum">
              <a:rPr lang="pl-PL" smtClean="0"/>
              <a:pPr>
                <a:defRPr/>
              </a:pPr>
              <a:t>114</a:t>
            </a:fld>
            <a:endParaRPr lang="pl-PL"/>
          </a:p>
        </p:txBody>
      </p:sp>
      <p:grpSp>
        <p:nvGrpSpPr>
          <p:cNvPr id="3" name="Grupa 2"/>
          <p:cNvGrpSpPr/>
          <p:nvPr/>
        </p:nvGrpSpPr>
        <p:grpSpPr>
          <a:xfrm>
            <a:off x="406198" y="333154"/>
            <a:ext cx="8383068" cy="6387693"/>
            <a:chOff x="329147" y="115091"/>
            <a:chExt cx="8383068" cy="6387693"/>
          </a:xfrm>
        </p:grpSpPr>
        <p:sp>
          <p:nvSpPr>
            <p:cNvPr id="61" name="Strzałka w dół 64">
              <a:extLst>
                <a:ext uri="{FF2B5EF4-FFF2-40B4-BE49-F238E27FC236}">
                  <a16:creationId xmlns:a16="http://schemas.microsoft.com/office/drawing/2014/main" id="{A205588E-8826-2129-C158-30A7657A94F7}"/>
                </a:ext>
              </a:extLst>
            </p:cNvPr>
            <p:cNvSpPr/>
            <p:nvPr/>
          </p:nvSpPr>
          <p:spPr>
            <a:xfrm rot="13772958">
              <a:off x="5971171" y="2086813"/>
              <a:ext cx="420947" cy="1874112"/>
            </a:xfrm>
            <a:prstGeom prst="down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1" name="pole tekstowe 50">
              <a:extLst>
                <a:ext uri="{FF2B5EF4-FFF2-40B4-BE49-F238E27FC236}">
                  <a16:creationId xmlns:a16="http://schemas.microsoft.com/office/drawing/2014/main" id="{B9EFE58E-8707-5C68-F50D-5B69A1F61FBF}"/>
                </a:ext>
              </a:extLst>
            </p:cNvPr>
            <p:cNvSpPr txBox="1"/>
            <p:nvPr/>
          </p:nvSpPr>
          <p:spPr>
            <a:xfrm>
              <a:off x="2794485" y="543404"/>
              <a:ext cx="808348" cy="444859"/>
            </a:xfrm>
            <a:prstGeom prst="rect">
              <a:avLst/>
            </a:prstGeom>
            <a:solidFill>
              <a:schemeClr val="bg1"/>
            </a:solidFill>
          </p:spPr>
          <p:txBody>
            <a:bodyPr wrap="square" rtlCol="0">
              <a:spAutoFit/>
            </a:bodyPr>
            <a:lstStyle/>
            <a:p>
              <a:r>
                <a:rPr lang="pl-PL" sz="2400" b="1"/>
                <a:t>…</a:t>
              </a:r>
              <a:endParaRPr lang="en-GB" sz="2400" b="1"/>
            </a:p>
          </p:txBody>
        </p:sp>
        <p:sp>
          <p:nvSpPr>
            <p:cNvPr id="34" name="Prostokąt zaokrąglony 10">
              <a:extLst>
                <a:ext uri="{FF2B5EF4-FFF2-40B4-BE49-F238E27FC236}">
                  <a16:creationId xmlns:a16="http://schemas.microsoft.com/office/drawing/2014/main" id="{F6BD2349-88C1-C881-7668-3C8F91171D20}"/>
                </a:ext>
              </a:extLst>
            </p:cNvPr>
            <p:cNvSpPr/>
            <p:nvPr/>
          </p:nvSpPr>
          <p:spPr>
            <a:xfrm>
              <a:off x="3497261" y="3444589"/>
              <a:ext cx="2035609" cy="1191779"/>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a:solidFill>
                    <a:schemeClr val="tx1"/>
                  </a:solidFill>
                </a:rPr>
                <a:t>CONTROL</a:t>
              </a:r>
            </a:p>
            <a:p>
              <a:pPr algn="ctr"/>
              <a:r>
                <a:rPr lang="pl-PL" sz="2000" b="1">
                  <a:solidFill>
                    <a:schemeClr val="tx1"/>
                  </a:solidFill>
                </a:rPr>
                <a:t>with</a:t>
              </a:r>
            </a:p>
            <a:p>
              <a:pPr algn="ctr"/>
              <a:r>
                <a:rPr lang="en-US" sz="2000" b="1">
                  <a:solidFill>
                    <a:schemeClr val="tx1"/>
                  </a:solidFill>
                </a:rPr>
                <a:t>cycle </a:t>
              </a:r>
              <a:r>
                <a:rPr lang="pl-PL" sz="2000" b="1">
                  <a:solidFill>
                    <a:schemeClr val="tx1"/>
                  </a:solidFill>
                </a:rPr>
                <a:t>module</a:t>
              </a:r>
              <a:endParaRPr lang="en-GB" sz="2000" b="1">
                <a:solidFill>
                  <a:schemeClr val="tx1"/>
                </a:solidFill>
              </a:endParaRPr>
            </a:p>
          </p:txBody>
        </p:sp>
        <p:sp>
          <p:nvSpPr>
            <p:cNvPr id="35" name="Strzałka w dół 13">
              <a:extLst>
                <a:ext uri="{FF2B5EF4-FFF2-40B4-BE49-F238E27FC236}">
                  <a16:creationId xmlns:a16="http://schemas.microsoft.com/office/drawing/2014/main" id="{22CCF7D2-FADD-7634-A970-868647BFB3EB}"/>
                </a:ext>
              </a:extLst>
            </p:cNvPr>
            <p:cNvSpPr/>
            <p:nvPr/>
          </p:nvSpPr>
          <p:spPr>
            <a:xfrm rot="10800000">
              <a:off x="4589561" y="1785198"/>
              <a:ext cx="435567" cy="1652552"/>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6" name="Elipsa 48">
              <a:extLst>
                <a:ext uri="{FF2B5EF4-FFF2-40B4-BE49-F238E27FC236}">
                  <a16:creationId xmlns:a16="http://schemas.microsoft.com/office/drawing/2014/main" id="{FB9C11AB-92E2-AD14-9F86-AD0612F734AB}"/>
                </a:ext>
              </a:extLst>
            </p:cNvPr>
            <p:cNvSpPr/>
            <p:nvPr/>
          </p:nvSpPr>
          <p:spPr>
            <a:xfrm>
              <a:off x="485575" y="3296258"/>
              <a:ext cx="2394496" cy="8370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err="1">
                  <a:solidFill>
                    <a:schemeClr val="tx1"/>
                  </a:solidFill>
                </a:rPr>
                <a:t>rule</a:t>
              </a:r>
              <a:r>
                <a:rPr lang="pl-PL" sz="1600">
                  <a:solidFill>
                    <a:schemeClr val="tx1"/>
                  </a:solidFill>
                </a:rPr>
                <a:t> module</a:t>
              </a:r>
            </a:p>
            <a:p>
              <a:pPr algn="ctr"/>
              <a:r>
                <a:rPr lang="pl-PL" sz="1600">
                  <a:solidFill>
                    <a:schemeClr val="tx1"/>
                  </a:solidFill>
                </a:rPr>
                <a:t>(</a:t>
              </a:r>
              <a:r>
                <a:rPr lang="en-US" sz="1600">
                  <a:solidFill>
                    <a:schemeClr val="tx1"/>
                  </a:solidFill>
                </a:rPr>
                <a:t>complex game:</a:t>
              </a:r>
            </a:p>
            <a:p>
              <a:pPr algn="ctr"/>
              <a:r>
                <a:rPr lang="en-US" sz="1600">
                  <a:solidFill>
                    <a:schemeClr val="tx1"/>
                  </a:solidFill>
                </a:rPr>
                <a:t>set of rules</a:t>
              </a:r>
              <a:r>
                <a:rPr lang="pl-PL" sz="1600">
                  <a:solidFill>
                    <a:schemeClr val="tx1"/>
                  </a:solidFill>
                </a:rPr>
                <a:t>)</a:t>
              </a:r>
              <a:endParaRPr lang="en-US" sz="1600">
                <a:solidFill>
                  <a:schemeClr val="tx1"/>
                </a:solidFill>
              </a:endParaRPr>
            </a:p>
          </p:txBody>
        </p:sp>
        <p:cxnSp>
          <p:nvCxnSpPr>
            <p:cNvPr id="37" name="Łącznik prosty ze strzałką 36">
              <a:extLst>
                <a:ext uri="{FF2B5EF4-FFF2-40B4-BE49-F238E27FC236}">
                  <a16:creationId xmlns:a16="http://schemas.microsoft.com/office/drawing/2014/main" id="{342AC8E0-F789-EDB8-2BDE-2B2B132AE819}"/>
                </a:ext>
              </a:extLst>
            </p:cNvPr>
            <p:cNvCxnSpPr>
              <a:cxnSpLocks/>
            </p:cNvCxnSpPr>
            <p:nvPr/>
          </p:nvCxnSpPr>
          <p:spPr>
            <a:xfrm flipH="1" flipV="1">
              <a:off x="656609" y="3180586"/>
              <a:ext cx="9692" cy="2972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Elipsa 55">
              <a:extLst>
                <a:ext uri="{FF2B5EF4-FFF2-40B4-BE49-F238E27FC236}">
                  <a16:creationId xmlns:a16="http://schemas.microsoft.com/office/drawing/2014/main" id="{136751F9-1CAA-DEB9-DB4D-D162FE8E649F}"/>
                </a:ext>
              </a:extLst>
            </p:cNvPr>
            <p:cNvSpPr/>
            <p:nvPr/>
          </p:nvSpPr>
          <p:spPr>
            <a:xfrm>
              <a:off x="3275197" y="1158524"/>
              <a:ext cx="2203521" cy="6347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decomposition </a:t>
              </a:r>
              <a:r>
                <a:rPr lang="pl-PL" sz="1600">
                  <a:solidFill>
                    <a:schemeClr val="tx1"/>
                  </a:solidFill>
                </a:rPr>
                <a:t>module</a:t>
              </a:r>
              <a:endParaRPr lang="en-US" sz="1600">
                <a:solidFill>
                  <a:schemeClr val="tx1"/>
                </a:solidFill>
              </a:endParaRPr>
            </a:p>
          </p:txBody>
        </p:sp>
        <p:sp>
          <p:nvSpPr>
            <p:cNvPr id="40" name="Strzałka w dół 63">
              <a:extLst>
                <a:ext uri="{FF2B5EF4-FFF2-40B4-BE49-F238E27FC236}">
                  <a16:creationId xmlns:a16="http://schemas.microsoft.com/office/drawing/2014/main" id="{08722E6A-D88A-FEF3-59B4-EFA78A797BA5}"/>
                </a:ext>
              </a:extLst>
            </p:cNvPr>
            <p:cNvSpPr/>
            <p:nvPr/>
          </p:nvSpPr>
          <p:spPr>
            <a:xfrm rot="10800000">
              <a:off x="3731682" y="2779189"/>
              <a:ext cx="424792" cy="651813"/>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1" name="Strzałka w dół 66">
              <a:extLst>
                <a:ext uri="{FF2B5EF4-FFF2-40B4-BE49-F238E27FC236}">
                  <a16:creationId xmlns:a16="http://schemas.microsoft.com/office/drawing/2014/main" id="{A2873E2F-FA21-AE0D-BBA5-F8F45890A7EF}"/>
                </a:ext>
              </a:extLst>
            </p:cNvPr>
            <p:cNvSpPr/>
            <p:nvPr/>
          </p:nvSpPr>
          <p:spPr>
            <a:xfrm rot="7737686">
              <a:off x="2968094" y="2706780"/>
              <a:ext cx="451454" cy="957204"/>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2" name="Elipsa 67">
              <a:extLst>
                <a:ext uri="{FF2B5EF4-FFF2-40B4-BE49-F238E27FC236}">
                  <a16:creationId xmlns:a16="http://schemas.microsoft.com/office/drawing/2014/main" id="{15059D9F-D1DD-1186-3707-DBCA1A416F6F}"/>
                </a:ext>
              </a:extLst>
            </p:cNvPr>
            <p:cNvSpPr/>
            <p:nvPr/>
          </p:nvSpPr>
          <p:spPr>
            <a:xfrm>
              <a:off x="1343738" y="2220543"/>
              <a:ext cx="1616696" cy="83264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a:solidFill>
                    <a:schemeClr val="tx1"/>
                  </a:solidFill>
                </a:rPr>
                <a:t>learning module</a:t>
              </a:r>
              <a:endParaRPr lang="en-GB" sz="1600">
                <a:solidFill>
                  <a:schemeClr val="tx1"/>
                </a:solidFill>
              </a:endParaRPr>
            </a:p>
          </p:txBody>
        </p:sp>
        <p:sp>
          <p:nvSpPr>
            <p:cNvPr id="44" name="Elipsa 70">
              <a:extLst>
                <a:ext uri="{FF2B5EF4-FFF2-40B4-BE49-F238E27FC236}">
                  <a16:creationId xmlns:a16="http://schemas.microsoft.com/office/drawing/2014/main" id="{25BB960F-2266-2A06-7CF5-3E79A761A233}"/>
                </a:ext>
              </a:extLst>
            </p:cNvPr>
            <p:cNvSpPr/>
            <p:nvPr/>
          </p:nvSpPr>
          <p:spPr>
            <a:xfrm>
              <a:off x="3034750" y="1943416"/>
              <a:ext cx="1616696" cy="8326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adaptation module</a:t>
              </a:r>
            </a:p>
          </p:txBody>
        </p:sp>
        <p:cxnSp>
          <p:nvCxnSpPr>
            <p:cNvPr id="46" name="Łącznik prosty ze strzałką 45">
              <a:extLst>
                <a:ext uri="{FF2B5EF4-FFF2-40B4-BE49-F238E27FC236}">
                  <a16:creationId xmlns:a16="http://schemas.microsoft.com/office/drawing/2014/main" id="{DE0D01C6-4BB0-65EC-E83F-581B3D598752}"/>
                </a:ext>
              </a:extLst>
            </p:cNvPr>
            <p:cNvCxnSpPr/>
            <p:nvPr/>
          </p:nvCxnSpPr>
          <p:spPr>
            <a:xfrm flipH="1" flipV="1">
              <a:off x="990126" y="2082168"/>
              <a:ext cx="404174" cy="41632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7" name="Prostokąt 46">
              <a:extLst>
                <a:ext uri="{FF2B5EF4-FFF2-40B4-BE49-F238E27FC236}">
                  <a16:creationId xmlns:a16="http://schemas.microsoft.com/office/drawing/2014/main" id="{4DC7E31F-1C79-BF64-75A0-0003330A77C8}"/>
                </a:ext>
              </a:extLst>
            </p:cNvPr>
            <p:cNvSpPr/>
            <p:nvPr/>
          </p:nvSpPr>
          <p:spPr>
            <a:xfrm>
              <a:off x="329147" y="597652"/>
              <a:ext cx="1481971" cy="2775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for new rules</a:t>
              </a:r>
            </a:p>
          </p:txBody>
        </p:sp>
        <p:sp>
          <p:nvSpPr>
            <p:cNvPr id="48" name="Prostokąt 47">
              <a:extLst>
                <a:ext uri="{FF2B5EF4-FFF2-40B4-BE49-F238E27FC236}">
                  <a16:creationId xmlns:a16="http://schemas.microsoft.com/office/drawing/2014/main" id="{D5E28754-8A29-4281-7335-B1CBA4264ECA}"/>
                </a:ext>
              </a:extLst>
            </p:cNvPr>
            <p:cNvSpPr/>
            <p:nvPr/>
          </p:nvSpPr>
          <p:spPr>
            <a:xfrm>
              <a:off x="485576" y="870203"/>
              <a:ext cx="1739545" cy="6477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for new decomposition strategies</a:t>
              </a:r>
            </a:p>
          </p:txBody>
        </p:sp>
        <p:sp>
          <p:nvSpPr>
            <p:cNvPr id="49" name="Prostokąt 48">
              <a:extLst>
                <a:ext uri="{FF2B5EF4-FFF2-40B4-BE49-F238E27FC236}">
                  <a16:creationId xmlns:a16="http://schemas.microsoft.com/office/drawing/2014/main" id="{596A1CFC-3303-96CA-01C9-B0D05124EEE7}"/>
                </a:ext>
              </a:extLst>
            </p:cNvPr>
            <p:cNvSpPr/>
            <p:nvPr/>
          </p:nvSpPr>
          <p:spPr>
            <a:xfrm>
              <a:off x="629591" y="1581950"/>
              <a:ext cx="2155595" cy="4936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for new granules and their aggregation</a:t>
              </a:r>
            </a:p>
          </p:txBody>
        </p:sp>
        <p:sp>
          <p:nvSpPr>
            <p:cNvPr id="50" name="pole tekstowe 49">
              <a:extLst>
                <a:ext uri="{FF2B5EF4-FFF2-40B4-BE49-F238E27FC236}">
                  <a16:creationId xmlns:a16="http://schemas.microsoft.com/office/drawing/2014/main" id="{89CD7DED-978E-B0F3-A99A-0B3C2F4A10B5}"/>
                </a:ext>
              </a:extLst>
            </p:cNvPr>
            <p:cNvSpPr txBox="1"/>
            <p:nvPr/>
          </p:nvSpPr>
          <p:spPr>
            <a:xfrm>
              <a:off x="485575" y="115091"/>
              <a:ext cx="808348" cy="444859"/>
            </a:xfrm>
            <a:prstGeom prst="rect">
              <a:avLst/>
            </a:prstGeom>
            <a:noFill/>
          </p:spPr>
          <p:txBody>
            <a:bodyPr wrap="square" rtlCol="0">
              <a:spAutoFit/>
            </a:bodyPr>
            <a:lstStyle/>
            <a:p>
              <a:r>
                <a:rPr lang="pl-PL" sz="2400" b="1"/>
                <a:t>…</a:t>
              </a:r>
              <a:endParaRPr lang="en-GB" sz="2400" b="1"/>
            </a:p>
          </p:txBody>
        </p:sp>
        <p:sp>
          <p:nvSpPr>
            <p:cNvPr id="53" name="Strzałka w dół 82">
              <a:extLst>
                <a:ext uri="{FF2B5EF4-FFF2-40B4-BE49-F238E27FC236}">
                  <a16:creationId xmlns:a16="http://schemas.microsoft.com/office/drawing/2014/main" id="{0650A030-5D23-97DA-2435-FBC1C4700FCA}"/>
                </a:ext>
              </a:extLst>
            </p:cNvPr>
            <p:cNvSpPr/>
            <p:nvPr/>
          </p:nvSpPr>
          <p:spPr>
            <a:xfrm rot="5400000">
              <a:off x="2746646" y="5115600"/>
              <a:ext cx="292402" cy="836265"/>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4" name="Strzałka w dół 80">
              <a:extLst>
                <a:ext uri="{FF2B5EF4-FFF2-40B4-BE49-F238E27FC236}">
                  <a16:creationId xmlns:a16="http://schemas.microsoft.com/office/drawing/2014/main" id="{16C510FA-4523-C0B5-530F-3ED149FB92BA}"/>
                </a:ext>
              </a:extLst>
            </p:cNvPr>
            <p:cNvSpPr/>
            <p:nvPr/>
          </p:nvSpPr>
          <p:spPr>
            <a:xfrm rot="16200000">
              <a:off x="5631445" y="5376348"/>
              <a:ext cx="351443" cy="530122"/>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5" name="Prostokąt 54">
              <a:extLst>
                <a:ext uri="{FF2B5EF4-FFF2-40B4-BE49-F238E27FC236}">
                  <a16:creationId xmlns:a16="http://schemas.microsoft.com/office/drawing/2014/main" id="{8CD38C0A-40D0-7F33-B668-00BC26F9ACE8}"/>
                </a:ext>
              </a:extLst>
            </p:cNvPr>
            <p:cNvSpPr/>
            <p:nvPr/>
          </p:nvSpPr>
          <p:spPr>
            <a:xfrm>
              <a:off x="348083" y="4997113"/>
              <a:ext cx="2104613" cy="7855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links to representation of current c-granules</a:t>
              </a:r>
            </a:p>
          </p:txBody>
        </p:sp>
        <p:sp>
          <p:nvSpPr>
            <p:cNvPr id="56" name="Prostokąt 55">
              <a:extLst>
                <a:ext uri="{FF2B5EF4-FFF2-40B4-BE49-F238E27FC236}">
                  <a16:creationId xmlns:a16="http://schemas.microsoft.com/office/drawing/2014/main" id="{AE9E53F0-97C8-9ABA-334A-A8BCED96F246}"/>
                </a:ext>
              </a:extLst>
            </p:cNvPr>
            <p:cNvSpPr/>
            <p:nvPr/>
          </p:nvSpPr>
          <p:spPr>
            <a:xfrm>
              <a:off x="329147" y="5857407"/>
              <a:ext cx="2239338" cy="5013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links to domain knowledge</a:t>
              </a:r>
              <a:r>
                <a:rPr lang="pl-PL" sz="1600">
                  <a:solidFill>
                    <a:schemeClr val="tx1"/>
                  </a:solidFill>
                </a:rPr>
                <a:t> </a:t>
              </a:r>
              <a:r>
                <a:rPr lang="pl-PL" sz="1600" err="1">
                  <a:solidFill>
                    <a:schemeClr val="tx1"/>
                  </a:solidFill>
                </a:rPr>
                <a:t>bases</a:t>
              </a:r>
              <a:endParaRPr lang="en-US" sz="1600">
                <a:solidFill>
                  <a:schemeClr val="tx1"/>
                </a:solidFill>
              </a:endParaRPr>
            </a:p>
          </p:txBody>
        </p:sp>
        <p:sp>
          <p:nvSpPr>
            <p:cNvPr id="57" name="pole tekstowe 56">
              <a:extLst>
                <a:ext uri="{FF2B5EF4-FFF2-40B4-BE49-F238E27FC236}">
                  <a16:creationId xmlns:a16="http://schemas.microsoft.com/office/drawing/2014/main" id="{B0B632AB-88E1-0935-EC6A-91591884D0BE}"/>
                </a:ext>
              </a:extLst>
            </p:cNvPr>
            <p:cNvSpPr txBox="1"/>
            <p:nvPr/>
          </p:nvSpPr>
          <p:spPr>
            <a:xfrm>
              <a:off x="4118386" y="6057925"/>
              <a:ext cx="808348" cy="444859"/>
            </a:xfrm>
            <a:prstGeom prst="rect">
              <a:avLst/>
            </a:prstGeom>
            <a:noFill/>
          </p:spPr>
          <p:txBody>
            <a:bodyPr wrap="square" rtlCol="0">
              <a:spAutoFit/>
            </a:bodyPr>
            <a:lstStyle/>
            <a:p>
              <a:r>
                <a:rPr lang="pl-PL" sz="2400" b="1"/>
                <a:t>…</a:t>
              </a:r>
              <a:endParaRPr lang="en-GB" sz="2400" b="1"/>
            </a:p>
          </p:txBody>
        </p:sp>
        <p:sp>
          <p:nvSpPr>
            <p:cNvPr id="59" name="Strzałka w dół 54">
              <a:extLst>
                <a:ext uri="{FF2B5EF4-FFF2-40B4-BE49-F238E27FC236}">
                  <a16:creationId xmlns:a16="http://schemas.microsoft.com/office/drawing/2014/main" id="{A9736C7A-EBE7-75B2-F874-F36980C83666}"/>
                </a:ext>
              </a:extLst>
            </p:cNvPr>
            <p:cNvSpPr/>
            <p:nvPr/>
          </p:nvSpPr>
          <p:spPr>
            <a:xfrm rot="5400000">
              <a:off x="2999320" y="3500432"/>
              <a:ext cx="379172" cy="620853"/>
            </a:xfrm>
            <a:prstGeom prst="down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8" name="Strzałka w dół 68">
              <a:extLst>
                <a:ext uri="{FF2B5EF4-FFF2-40B4-BE49-F238E27FC236}">
                  <a16:creationId xmlns:a16="http://schemas.microsoft.com/office/drawing/2014/main" id="{602400FF-0283-CE9A-5264-611E5657386D}"/>
                </a:ext>
              </a:extLst>
            </p:cNvPr>
            <p:cNvSpPr/>
            <p:nvPr/>
          </p:nvSpPr>
          <p:spPr>
            <a:xfrm>
              <a:off x="4307295" y="4649954"/>
              <a:ext cx="380820" cy="434322"/>
            </a:xfrm>
            <a:prstGeom prst="down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Elipsa 7"/>
            <p:cNvSpPr/>
            <p:nvPr/>
          </p:nvSpPr>
          <p:spPr>
            <a:xfrm>
              <a:off x="3275198" y="5097862"/>
              <a:ext cx="2266906" cy="108142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module of links </a:t>
              </a:r>
              <a:r>
                <a:rPr lang="pl-PL" sz="1600">
                  <a:solidFill>
                    <a:schemeClr val="tx1"/>
                  </a:solidFill>
                </a:rPr>
                <a:t>to </a:t>
              </a:r>
              <a:r>
                <a:rPr lang="en-US" sz="1600">
                  <a:solidFill>
                    <a:schemeClr val="tx1"/>
                  </a:solidFill>
                </a:rPr>
                <a:t>information granules</a:t>
              </a:r>
            </a:p>
          </p:txBody>
        </p:sp>
        <p:sp>
          <p:nvSpPr>
            <p:cNvPr id="63" name="Strzałka w dół 80">
              <a:extLst>
                <a:ext uri="{FF2B5EF4-FFF2-40B4-BE49-F238E27FC236}">
                  <a16:creationId xmlns:a16="http://schemas.microsoft.com/office/drawing/2014/main" id="{16C510FA-4523-C0B5-530F-3ED149FB92BA}"/>
                </a:ext>
              </a:extLst>
            </p:cNvPr>
            <p:cNvSpPr/>
            <p:nvPr/>
          </p:nvSpPr>
          <p:spPr>
            <a:xfrm rot="13274824">
              <a:off x="5571175" y="4581517"/>
              <a:ext cx="302676" cy="895490"/>
            </a:xfrm>
            <a:prstGeom prst="downArrow">
              <a:avLst>
                <a:gd name="adj1" fmla="val 57819"/>
                <a:gd name="adj2" fmla="val 50000"/>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4" name="Strzałka w dół 82">
              <a:extLst>
                <a:ext uri="{FF2B5EF4-FFF2-40B4-BE49-F238E27FC236}">
                  <a16:creationId xmlns:a16="http://schemas.microsoft.com/office/drawing/2014/main" id="{0650A030-5D23-97DA-2435-FBC1C4700FCA}"/>
                </a:ext>
              </a:extLst>
            </p:cNvPr>
            <p:cNvSpPr/>
            <p:nvPr/>
          </p:nvSpPr>
          <p:spPr>
            <a:xfrm rot="4239289">
              <a:off x="2840906" y="5632858"/>
              <a:ext cx="333450" cy="917553"/>
            </a:xfrm>
            <a:prstGeom prst="downArrow">
              <a:avLst>
                <a:gd name="adj1" fmla="val 50000"/>
                <a:gd name="adj2" fmla="val 47550"/>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43" name="Elipsa 55">
              <a:extLst>
                <a:ext uri="{FF2B5EF4-FFF2-40B4-BE49-F238E27FC236}">
                  <a16:creationId xmlns:a16="http://schemas.microsoft.com/office/drawing/2014/main" id="{136751F9-1CAA-DEB9-DB4D-D162FE8E649F}"/>
                </a:ext>
              </a:extLst>
            </p:cNvPr>
            <p:cNvSpPr/>
            <p:nvPr/>
          </p:nvSpPr>
          <p:spPr>
            <a:xfrm>
              <a:off x="6072226" y="452920"/>
              <a:ext cx="2637133" cy="8209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implementational </a:t>
              </a:r>
              <a:r>
                <a:rPr lang="pl-PL" sz="1600">
                  <a:solidFill>
                    <a:schemeClr val="tx1"/>
                  </a:solidFill>
                </a:rPr>
                <a:t>module</a:t>
              </a:r>
              <a:endParaRPr lang="en-US" sz="1600">
                <a:solidFill>
                  <a:schemeClr val="tx1"/>
                </a:solidFill>
              </a:endParaRPr>
            </a:p>
          </p:txBody>
        </p:sp>
        <p:sp>
          <p:nvSpPr>
            <p:cNvPr id="45" name="Strzałka w dół 13">
              <a:extLst>
                <a:ext uri="{FF2B5EF4-FFF2-40B4-BE49-F238E27FC236}">
                  <a16:creationId xmlns:a16="http://schemas.microsoft.com/office/drawing/2014/main" id="{22CCF7D2-FADD-7634-A970-868647BFB3EB}"/>
                </a:ext>
              </a:extLst>
            </p:cNvPr>
            <p:cNvSpPr/>
            <p:nvPr/>
          </p:nvSpPr>
          <p:spPr>
            <a:xfrm rot="12419170">
              <a:off x="5626343" y="1015097"/>
              <a:ext cx="460387" cy="2561042"/>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6" name="Elipsa 62">
              <a:extLst>
                <a:ext uri="{FF2B5EF4-FFF2-40B4-BE49-F238E27FC236}">
                  <a16:creationId xmlns:a16="http://schemas.microsoft.com/office/drawing/2014/main" id="{89422D5A-6AAB-B062-6C35-16603E6DE0E4}"/>
                </a:ext>
              </a:extLst>
            </p:cNvPr>
            <p:cNvSpPr/>
            <p:nvPr/>
          </p:nvSpPr>
          <p:spPr>
            <a:xfrm>
              <a:off x="6691345" y="1100992"/>
              <a:ext cx="2020870" cy="6842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module of goal</a:t>
              </a:r>
              <a:r>
                <a:rPr lang="pl-PL" sz="1600">
                  <a:solidFill>
                    <a:schemeClr val="tx1"/>
                  </a:solidFill>
                </a:rPr>
                <a:t>s</a:t>
              </a:r>
              <a:r>
                <a:rPr lang="en-US" sz="1600">
                  <a:solidFill>
                    <a:schemeClr val="tx1"/>
                  </a:solidFill>
                </a:rPr>
                <a:t> (needs) </a:t>
              </a:r>
            </a:p>
          </p:txBody>
        </p:sp>
      </p:grpSp>
      <p:sp>
        <p:nvSpPr>
          <p:cNvPr id="67" name="Strzałka w dół 13">
            <a:extLst>
              <a:ext uri="{FF2B5EF4-FFF2-40B4-BE49-F238E27FC236}">
                <a16:creationId xmlns:a16="http://schemas.microsoft.com/office/drawing/2014/main" id="{22CCF7D2-FADD-7634-A970-868647BFB3EB}"/>
              </a:ext>
            </a:extLst>
          </p:cNvPr>
          <p:cNvSpPr/>
          <p:nvPr/>
        </p:nvSpPr>
        <p:spPr>
          <a:xfrm rot="13279245">
            <a:off x="5953333" y="1614666"/>
            <a:ext cx="449926" cy="2329331"/>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8" name="Elipsa 55">
            <a:extLst>
              <a:ext uri="{FF2B5EF4-FFF2-40B4-BE49-F238E27FC236}">
                <a16:creationId xmlns:a16="http://schemas.microsoft.com/office/drawing/2014/main" id="{136751F9-1CAA-DEB9-DB4D-D162FE8E649F}"/>
              </a:ext>
            </a:extLst>
          </p:cNvPr>
          <p:cNvSpPr/>
          <p:nvPr/>
        </p:nvSpPr>
        <p:spPr>
          <a:xfrm>
            <a:off x="603424" y="4312693"/>
            <a:ext cx="2203521" cy="7356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err="1">
                <a:solidFill>
                  <a:schemeClr val="tx1"/>
                </a:solidFill>
              </a:rPr>
              <a:t>risk</a:t>
            </a:r>
            <a:r>
              <a:rPr lang="pl-PL" sz="1600">
                <a:solidFill>
                  <a:schemeClr val="tx1"/>
                </a:solidFill>
              </a:rPr>
              <a:t> management module</a:t>
            </a:r>
            <a:endParaRPr lang="en-US" sz="1600">
              <a:solidFill>
                <a:schemeClr val="tx1"/>
              </a:solidFill>
            </a:endParaRPr>
          </a:p>
        </p:txBody>
      </p:sp>
      <p:sp>
        <p:nvSpPr>
          <p:cNvPr id="69" name="Strzałka w dół 66">
            <a:extLst>
              <a:ext uri="{FF2B5EF4-FFF2-40B4-BE49-F238E27FC236}">
                <a16:creationId xmlns:a16="http://schemas.microsoft.com/office/drawing/2014/main" id="{A2873E2F-FA21-AE0D-BBA5-F8F45890A7EF}"/>
              </a:ext>
            </a:extLst>
          </p:cNvPr>
          <p:cNvSpPr/>
          <p:nvPr/>
        </p:nvSpPr>
        <p:spPr>
          <a:xfrm rot="5400000">
            <a:off x="2955556" y="4123824"/>
            <a:ext cx="400610" cy="815997"/>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0" name="Elipsa 55">
            <a:extLst>
              <a:ext uri="{FF2B5EF4-FFF2-40B4-BE49-F238E27FC236}">
                <a16:creationId xmlns:a16="http://schemas.microsoft.com/office/drawing/2014/main" id="{136751F9-1CAA-DEB9-DB4D-D162FE8E649F}"/>
              </a:ext>
            </a:extLst>
          </p:cNvPr>
          <p:cNvSpPr/>
          <p:nvPr/>
        </p:nvSpPr>
        <p:spPr>
          <a:xfrm>
            <a:off x="3978023" y="520597"/>
            <a:ext cx="2637133" cy="8209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management of constraints module</a:t>
            </a:r>
          </a:p>
        </p:txBody>
      </p:sp>
      <p:sp>
        <p:nvSpPr>
          <p:cNvPr id="71" name="Strzałka w dół 13">
            <a:extLst>
              <a:ext uri="{FF2B5EF4-FFF2-40B4-BE49-F238E27FC236}">
                <a16:creationId xmlns:a16="http://schemas.microsoft.com/office/drawing/2014/main" id="{22CCF7D2-FADD-7634-A970-868647BFB3EB}"/>
              </a:ext>
            </a:extLst>
          </p:cNvPr>
          <p:cNvSpPr/>
          <p:nvPr/>
        </p:nvSpPr>
        <p:spPr>
          <a:xfrm rot="11499524">
            <a:off x="5317386" y="1280599"/>
            <a:ext cx="508418" cy="2428847"/>
          </a:xfrm>
          <a:prstGeom prst="downArrow">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3" name="Elipsa 62">
            <a:extLst>
              <a:ext uri="{FF2B5EF4-FFF2-40B4-BE49-F238E27FC236}">
                <a16:creationId xmlns:a16="http://schemas.microsoft.com/office/drawing/2014/main" id="{89422D5A-6AAB-B062-6C35-16603E6DE0E4}"/>
              </a:ext>
            </a:extLst>
          </p:cNvPr>
          <p:cNvSpPr/>
          <p:nvPr/>
        </p:nvSpPr>
        <p:spPr>
          <a:xfrm>
            <a:off x="6728411" y="2630037"/>
            <a:ext cx="2259894" cy="12840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a:solidFill>
                  <a:schemeClr val="tx1"/>
                </a:solidFill>
              </a:rPr>
              <a:t>m</a:t>
            </a:r>
            <a:r>
              <a:rPr lang="en-US" sz="1600" err="1">
                <a:solidFill>
                  <a:schemeClr val="tx1"/>
                </a:solidFill>
              </a:rPr>
              <a:t>odule</a:t>
            </a:r>
            <a:r>
              <a:rPr lang="pl-PL" sz="1600">
                <a:solidFill>
                  <a:schemeClr val="tx1"/>
                </a:solidFill>
              </a:rPr>
              <a:t> of</a:t>
            </a:r>
            <a:endParaRPr lang="en-US" sz="1600">
              <a:solidFill>
                <a:schemeClr val="tx1"/>
              </a:solidFill>
            </a:endParaRPr>
          </a:p>
          <a:p>
            <a:pPr algn="ctr"/>
            <a:r>
              <a:rPr lang="en-US" sz="1600">
                <a:solidFill>
                  <a:schemeClr val="tx1"/>
                </a:solidFill>
              </a:rPr>
              <a:t>management of interactions with physical objects</a:t>
            </a:r>
          </a:p>
        </p:txBody>
      </p:sp>
      <p:sp>
        <p:nvSpPr>
          <p:cNvPr id="4" name="Prostokąt 3"/>
          <p:cNvSpPr/>
          <p:nvPr/>
        </p:nvSpPr>
        <p:spPr>
          <a:xfrm>
            <a:off x="5984618" y="4062892"/>
            <a:ext cx="2823723" cy="8062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links to representation of information about the current configuration of  c-granules  </a:t>
            </a:r>
          </a:p>
        </p:txBody>
      </p:sp>
      <p:sp>
        <p:nvSpPr>
          <p:cNvPr id="5" name="Prostokąt 4"/>
          <p:cNvSpPr/>
          <p:nvPr/>
        </p:nvSpPr>
        <p:spPr>
          <a:xfrm>
            <a:off x="6145854" y="5049390"/>
            <a:ext cx="2386586" cy="13319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rostokąt 6"/>
          <p:cNvSpPr/>
          <p:nvPr/>
        </p:nvSpPr>
        <p:spPr>
          <a:xfrm>
            <a:off x="5984618" y="5000946"/>
            <a:ext cx="2632042" cy="1323439"/>
          </a:xfrm>
          <a:prstGeom prst="rect">
            <a:avLst/>
          </a:prstGeom>
        </p:spPr>
        <p:txBody>
          <a:bodyPr wrap="square">
            <a:spAutoFit/>
          </a:bodyPr>
          <a:lstStyle/>
          <a:p>
            <a:pPr algn="ctr"/>
            <a:r>
              <a:rPr lang="en-US" sz="1600"/>
              <a:t>links to specifications of generic c-granules and transformations of configurations of c-granules</a:t>
            </a:r>
          </a:p>
        </p:txBody>
      </p:sp>
      <p:sp>
        <p:nvSpPr>
          <p:cNvPr id="74" name="Strzałka w dół 64">
            <a:extLst>
              <a:ext uri="{FF2B5EF4-FFF2-40B4-BE49-F238E27FC236}">
                <a16:creationId xmlns:a16="http://schemas.microsoft.com/office/drawing/2014/main" id="{A205588E-8826-2129-C158-30A7657A94F7}"/>
              </a:ext>
            </a:extLst>
          </p:cNvPr>
          <p:cNvSpPr/>
          <p:nvPr/>
        </p:nvSpPr>
        <p:spPr>
          <a:xfrm rot="15152061">
            <a:off x="6047461" y="3117911"/>
            <a:ext cx="389408" cy="1357928"/>
          </a:xfrm>
          <a:prstGeom prst="down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7864655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D78CC-5756-01C8-FC25-1A25E39AB2E2}"/>
            </a:ext>
          </a:extLst>
        </p:cNvPr>
        <p:cNvGrpSpPr/>
        <p:nvPr/>
      </p:nvGrpSpPr>
      <p:grpSpPr>
        <a:xfrm>
          <a:off x="0" y="0"/>
          <a:ext cx="0" cy="0"/>
          <a:chOff x="0" y="0"/>
          <a:chExt cx="0" cy="0"/>
        </a:xfrm>
      </p:grpSpPr>
      <p:sp>
        <p:nvSpPr>
          <p:cNvPr id="33" name="Tytuł 1">
            <a:extLst>
              <a:ext uri="{FF2B5EF4-FFF2-40B4-BE49-F238E27FC236}">
                <a16:creationId xmlns:a16="http://schemas.microsoft.com/office/drawing/2014/main" id="{72D00714-7AB4-E290-82E3-D339B898A8BC}"/>
              </a:ext>
            </a:extLst>
          </p:cNvPr>
          <p:cNvSpPr txBox="1">
            <a:spLocks/>
          </p:cNvSpPr>
          <p:nvPr/>
        </p:nvSpPr>
        <p:spPr>
          <a:xfrm>
            <a:off x="107504" y="174726"/>
            <a:ext cx="9036496" cy="573342"/>
          </a:xfrm>
          <a:prstGeom prst="rect">
            <a:avLst/>
          </a:prstGeom>
        </p:spPr>
        <p:txBody>
          <a:bodyPr/>
          <a:lstStyle/>
          <a:p>
            <a:pPr lvl="0" algn="ctr" eaLnBrk="0" hangingPunct="0">
              <a:defRPr/>
            </a:pPr>
            <a:r>
              <a:rPr lang="pl-PL" sz="3200" b="1">
                <a:solidFill>
                  <a:srgbClr val="0070C0"/>
                </a:solidFill>
                <a:ea typeface="+mj-ea"/>
                <a:cs typeface="+mj-cs"/>
              </a:rPr>
              <a:t>C-GRANULE </a:t>
            </a:r>
            <a:r>
              <a:rPr lang="pl-PL" sz="3200" b="1">
                <a:solidFill>
                  <a:srgbClr val="0070C0"/>
                </a:solidFill>
              </a:rPr>
              <a:t>CONTROL</a:t>
            </a:r>
            <a:endParaRPr kumimoji="0" lang="pl-PL" sz="3200" b="1" i="0" u="none" strike="noStrike" kern="1200" cap="none" spc="0" normalizeH="0" baseline="0" noProof="0">
              <a:ln>
                <a:noFill/>
              </a:ln>
              <a:solidFill>
                <a:srgbClr val="0070C0"/>
              </a:solidFill>
              <a:effectLst/>
              <a:uLnTx/>
              <a:uFillTx/>
              <a:ea typeface="+mj-ea"/>
              <a:cs typeface="+mj-cs"/>
            </a:endParaRPr>
          </a:p>
        </p:txBody>
      </p:sp>
      <p:sp>
        <p:nvSpPr>
          <p:cNvPr id="2" name="Symbol zastępczy numeru slajdu 1">
            <a:extLst>
              <a:ext uri="{FF2B5EF4-FFF2-40B4-BE49-F238E27FC236}">
                <a16:creationId xmlns:a16="http://schemas.microsoft.com/office/drawing/2014/main" id="{A2D87EE2-85C6-7925-8A4B-B691F586CFA6}"/>
              </a:ext>
            </a:extLst>
          </p:cNvPr>
          <p:cNvSpPr>
            <a:spLocks noGrp="1"/>
          </p:cNvSpPr>
          <p:nvPr>
            <p:ph type="sldNum" sz="quarter" idx="12"/>
          </p:nvPr>
        </p:nvSpPr>
        <p:spPr>
          <a:xfrm>
            <a:off x="6818219" y="6230855"/>
            <a:ext cx="2133600" cy="476250"/>
          </a:xfrm>
        </p:spPr>
        <p:txBody>
          <a:bodyPr/>
          <a:lstStyle/>
          <a:p>
            <a:pPr>
              <a:defRPr/>
            </a:pPr>
            <a:fld id="{D02E777F-298D-4C96-825C-3DC57E52C55E}" type="slidenum">
              <a:rPr lang="pl-PL" smtClean="0"/>
              <a:pPr>
                <a:defRPr/>
              </a:pPr>
              <a:t>115</a:t>
            </a:fld>
            <a:endParaRPr lang="pl-PL"/>
          </a:p>
        </p:txBody>
      </p:sp>
      <p:sp>
        <p:nvSpPr>
          <p:cNvPr id="4" name="pole tekstowe 3"/>
          <p:cNvSpPr txBox="1"/>
          <p:nvPr/>
        </p:nvSpPr>
        <p:spPr>
          <a:xfrm>
            <a:off x="755576" y="2420888"/>
            <a:ext cx="7488832" cy="1338828"/>
          </a:xfrm>
          <a:prstGeom prst="rect">
            <a:avLst/>
          </a:prstGeom>
          <a:noFill/>
        </p:spPr>
        <p:txBody>
          <a:bodyPr wrap="square" rtlCol="0">
            <a:spAutoFit/>
          </a:bodyPr>
          <a:lstStyle/>
          <a:p>
            <a:pPr algn="just"/>
            <a:r>
              <a:rPr lang="en-US">
                <a:solidFill>
                  <a:srgbClr val="0000FF"/>
                </a:solidFill>
              </a:rPr>
              <a:t>For instance, the structure of the control sub-granule known as the inference module (RM) is very intricate.</a:t>
            </a:r>
            <a:r>
              <a:rPr lang="pl-PL">
                <a:solidFill>
                  <a:srgbClr val="0000FF"/>
                </a:solidFill>
              </a:rPr>
              <a:t> </a:t>
            </a:r>
          </a:p>
        </p:txBody>
      </p:sp>
    </p:spTree>
    <p:extLst>
      <p:ext uri="{BB962C8B-B14F-4D97-AF65-F5344CB8AC3E}">
        <p14:creationId xmlns:p14="http://schemas.microsoft.com/office/powerpoint/2010/main" val="21728411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1176" y="50899"/>
            <a:ext cx="8579296" cy="641797"/>
          </a:xfrm>
        </p:spPr>
        <p:txBody>
          <a:bodyPr/>
          <a:lstStyle/>
          <a:p>
            <a:r>
              <a:rPr lang="pl-PL" sz="3600" b="1"/>
              <a:t>JUDGMENT IN </a:t>
            </a:r>
            <a:r>
              <a:rPr lang="pl-PL" sz="3600" b="1" err="1"/>
              <a:t>IS’s</a:t>
            </a:r>
            <a:r>
              <a:rPr lang="pl-PL" sz="3600" b="1"/>
              <a:t> BASED ON </a:t>
            </a:r>
            <a:r>
              <a:rPr lang="pl-PL" sz="3600" b="1" err="1"/>
              <a:t>IGrC</a:t>
            </a:r>
            <a:endParaRPr lang="en-US" sz="3600" b="1"/>
          </a:p>
        </p:txBody>
      </p:sp>
      <p:sp>
        <p:nvSpPr>
          <p:cNvPr id="4" name="pole tekstowe 3"/>
          <p:cNvSpPr txBox="1"/>
          <p:nvPr/>
        </p:nvSpPr>
        <p:spPr>
          <a:xfrm>
            <a:off x="227409" y="908720"/>
            <a:ext cx="8856984" cy="5816977"/>
          </a:xfrm>
          <a:prstGeom prst="rect">
            <a:avLst/>
          </a:prstGeom>
          <a:noFill/>
        </p:spPr>
        <p:txBody>
          <a:bodyPr wrap="square" rtlCol="0">
            <a:spAutoFit/>
          </a:bodyPr>
          <a:lstStyle/>
          <a:p>
            <a:pPr algn="ctr"/>
            <a:r>
              <a:rPr lang="pl-PL" sz="3200" b="1">
                <a:solidFill>
                  <a:srgbClr val="0000FF"/>
                </a:solidFill>
              </a:rPr>
              <a:t>CHALLENGE FOR CONTROL OF </a:t>
            </a:r>
            <a:r>
              <a:rPr lang="pl-PL" sz="3200" b="1" err="1">
                <a:solidFill>
                  <a:srgbClr val="0000FF"/>
                </a:solidFill>
              </a:rPr>
              <a:t>IS’s</a:t>
            </a:r>
            <a:r>
              <a:rPr lang="pl-PL" sz="3200" b="1">
                <a:solidFill>
                  <a:srgbClr val="0000FF"/>
                </a:solidFill>
              </a:rPr>
              <a:t>:</a:t>
            </a:r>
            <a:r>
              <a:rPr lang="pl-PL" sz="2400" b="1">
                <a:solidFill>
                  <a:srgbClr val="0000FF"/>
                </a:solidFill>
              </a:rPr>
              <a:t> </a:t>
            </a:r>
          </a:p>
          <a:p>
            <a:pPr algn="ctr"/>
            <a:r>
              <a:rPr lang="pl-PL" sz="2400" b="1">
                <a:solidFill>
                  <a:srgbClr val="0000FF"/>
                </a:solidFill>
              </a:rPr>
              <a:t>DEVELOPMENT OF REASONING METHODS SUPPORTING GENERATION &amp; COORDINATION OF DIFFERENT KINDS OF INTERACTIONS AND REASONING ABOUT THEIR RESULTS FOR MAKING THE RIGHT DECISIONS </a:t>
            </a:r>
          </a:p>
          <a:p>
            <a:pPr algn="ctr"/>
            <a:r>
              <a:rPr lang="pl-PL" sz="2400" b="1">
                <a:solidFill>
                  <a:srgbClr val="0000FF"/>
                </a:solidFill>
              </a:rPr>
              <a:t>(I.E. FOR JUDGMENT)</a:t>
            </a:r>
          </a:p>
          <a:p>
            <a:pPr algn="ctr"/>
            <a:endParaRPr lang="pl-PL" sz="2400" b="1">
              <a:solidFill>
                <a:srgbClr val="0000FF"/>
              </a:solidFill>
            </a:endParaRPr>
          </a:p>
          <a:p>
            <a:r>
              <a:rPr lang="pl-PL" sz="2400">
                <a:solidFill>
                  <a:srgbClr val="0000FF"/>
                </a:solidFill>
              </a:rPr>
              <a:t>[…] </a:t>
            </a:r>
            <a:r>
              <a:rPr lang="en-US" sz="2400">
                <a:solidFill>
                  <a:srgbClr val="0000FF"/>
                </a:solidFill>
              </a:rPr>
              <a:t>starting with Aristotle there was in fact a long tradition of trying to use logic as a framework for </a:t>
            </a:r>
            <a:r>
              <a:rPr lang="en-US" sz="2400" b="1">
                <a:solidFill>
                  <a:srgbClr val="0000FF"/>
                </a:solidFill>
              </a:rPr>
              <a:t>drawing conclusions about nature</a:t>
            </a:r>
            <a:r>
              <a:rPr lang="en-US" sz="2400" b="1"/>
              <a:t>.</a:t>
            </a:r>
            <a:r>
              <a:rPr lang="pl-PL" sz="2400" b="1"/>
              <a:t> </a:t>
            </a:r>
          </a:p>
          <a:p>
            <a:r>
              <a:rPr lang="en-US" sz="2400">
                <a:solidFill>
                  <a:srgbClr val="0000FF"/>
                </a:solidFill>
              </a:rPr>
              <a:t>[… ] And indeed by this point logic was viewed mostly as a possible representation of human </a:t>
            </a:r>
            <a:r>
              <a:rPr lang="en-US" sz="2400" b="1">
                <a:solidFill>
                  <a:srgbClr val="0000FF"/>
                </a:solidFill>
              </a:rPr>
              <a:t>thought—and not as a formal system relevant to nature. </a:t>
            </a:r>
            <a:endParaRPr lang="pl-PL" sz="2400" b="1">
              <a:solidFill>
                <a:srgbClr val="0000FF"/>
              </a:solidFill>
            </a:endParaRPr>
          </a:p>
          <a:p>
            <a:endParaRPr lang="pl-PL" sz="1600" i="1">
              <a:solidFill>
                <a:srgbClr val="0000FF"/>
              </a:solidFill>
            </a:endParaRPr>
          </a:p>
          <a:p>
            <a:r>
              <a:rPr lang="en-US" sz="2000" i="1"/>
              <a:t>Stephen Wolfram:</a:t>
            </a:r>
            <a:endParaRPr lang="en-US" sz="2000"/>
          </a:p>
          <a:p>
            <a:r>
              <a:rPr lang="en-US" sz="1600" i="1">
                <a:hlinkClick r:id="rId2"/>
              </a:rPr>
              <a:t>https://publications.stephenwolfram.com/foundations-mathematics-mathematica/</a:t>
            </a:r>
            <a:endParaRPr lang="pl-PL" sz="1600" i="1"/>
          </a:p>
        </p:txBody>
      </p:sp>
    </p:spTree>
    <p:extLst>
      <p:ext uri="{BB962C8B-B14F-4D97-AF65-F5344CB8AC3E}">
        <p14:creationId xmlns:p14="http://schemas.microsoft.com/office/powerpoint/2010/main" val="24172781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zaokrąglony 5"/>
          <p:cNvSpPr/>
          <p:nvPr/>
        </p:nvSpPr>
        <p:spPr>
          <a:xfrm>
            <a:off x="160658" y="53154"/>
            <a:ext cx="8928992" cy="6741368"/>
          </a:xfrm>
          <a:prstGeom prst="roundRect">
            <a:avLst/>
          </a:prstGeom>
          <a:solidFill>
            <a:srgbClr val="00FFFF"/>
          </a:solid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Elipsa 1"/>
          <p:cNvSpPr/>
          <p:nvPr/>
        </p:nvSpPr>
        <p:spPr>
          <a:xfrm>
            <a:off x="2699792" y="2593724"/>
            <a:ext cx="3258801" cy="1872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b="1">
                <a:solidFill>
                  <a:schemeClr val="tx1"/>
                </a:solidFill>
              </a:rPr>
              <a:t>RM</a:t>
            </a:r>
          </a:p>
        </p:txBody>
      </p:sp>
      <p:sp>
        <p:nvSpPr>
          <p:cNvPr id="4" name="Prostokąt zaokrąglony 3"/>
          <p:cNvSpPr/>
          <p:nvPr/>
        </p:nvSpPr>
        <p:spPr>
          <a:xfrm>
            <a:off x="2195736" y="951335"/>
            <a:ext cx="2039184"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DECOMPO-SITION</a:t>
            </a:r>
          </a:p>
        </p:txBody>
      </p:sp>
      <p:sp>
        <p:nvSpPr>
          <p:cNvPr id="28" name="Prostokąt zaokrąglony 27"/>
          <p:cNvSpPr/>
          <p:nvPr/>
        </p:nvSpPr>
        <p:spPr>
          <a:xfrm>
            <a:off x="6498515" y="3460488"/>
            <a:ext cx="2519819" cy="1774667"/>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INTERACTION WITH THE PHYSICAL  WORLD</a:t>
            </a:r>
          </a:p>
        </p:txBody>
      </p:sp>
      <p:sp>
        <p:nvSpPr>
          <p:cNvPr id="29" name="Prostokąt zaokrąglony 28"/>
          <p:cNvSpPr/>
          <p:nvPr/>
        </p:nvSpPr>
        <p:spPr>
          <a:xfrm>
            <a:off x="435855" y="5235156"/>
            <a:ext cx="2592288"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OPTIMIZATION</a:t>
            </a:r>
          </a:p>
        </p:txBody>
      </p:sp>
      <p:sp>
        <p:nvSpPr>
          <p:cNvPr id="30" name="Prostokąt zaokrąglony 29"/>
          <p:cNvSpPr/>
          <p:nvPr/>
        </p:nvSpPr>
        <p:spPr>
          <a:xfrm>
            <a:off x="251520" y="2492896"/>
            <a:ext cx="2250250"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AGGREGATION</a:t>
            </a:r>
          </a:p>
        </p:txBody>
      </p:sp>
      <p:sp>
        <p:nvSpPr>
          <p:cNvPr id="13" name="Prostokąt 12"/>
          <p:cNvSpPr/>
          <p:nvPr/>
        </p:nvSpPr>
        <p:spPr>
          <a:xfrm>
            <a:off x="179512" y="34653"/>
            <a:ext cx="8879700" cy="89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a:solidFill>
                  <a:schemeClr val="tx1"/>
                </a:solidFill>
              </a:rPr>
              <a:t>INTERRELATED SUB-GRANULES OF REASONING MODULE (RM) SUPPORTING BEHAVIOR OF CONTROL </a:t>
            </a:r>
          </a:p>
        </p:txBody>
      </p:sp>
      <p:sp>
        <p:nvSpPr>
          <p:cNvPr id="14" name="Strzałka w górę i w dół 13"/>
          <p:cNvSpPr/>
          <p:nvPr/>
        </p:nvSpPr>
        <p:spPr>
          <a:xfrm>
            <a:off x="3371734" y="2180482"/>
            <a:ext cx="358990" cy="50289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Strzałka w górę i w dół 32"/>
          <p:cNvSpPr/>
          <p:nvPr/>
        </p:nvSpPr>
        <p:spPr>
          <a:xfrm rot="2676143">
            <a:off x="3075079" y="4227976"/>
            <a:ext cx="345503" cy="113775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Strzałka w lewo i prawo 19"/>
          <p:cNvSpPr/>
          <p:nvPr/>
        </p:nvSpPr>
        <p:spPr>
          <a:xfrm rot="1647477">
            <a:off x="2483574" y="2859200"/>
            <a:ext cx="438484" cy="2907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Strzałka w lewo i prawo 37"/>
          <p:cNvSpPr/>
          <p:nvPr/>
        </p:nvSpPr>
        <p:spPr>
          <a:xfrm rot="1806342">
            <a:off x="5723932" y="3997257"/>
            <a:ext cx="793588" cy="3676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Prostokąt zaokrąglony 38"/>
          <p:cNvSpPr/>
          <p:nvPr/>
        </p:nvSpPr>
        <p:spPr>
          <a:xfrm>
            <a:off x="251520" y="3861048"/>
            <a:ext cx="2250250"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ADAPTATION</a:t>
            </a:r>
          </a:p>
        </p:txBody>
      </p:sp>
      <p:sp>
        <p:nvSpPr>
          <p:cNvPr id="40" name="Strzałka w lewo i prawo 39"/>
          <p:cNvSpPr/>
          <p:nvPr/>
        </p:nvSpPr>
        <p:spPr>
          <a:xfrm rot="20206305">
            <a:off x="2485791" y="4221773"/>
            <a:ext cx="797759" cy="31125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zaokrąglony 40"/>
          <p:cNvSpPr/>
          <p:nvPr/>
        </p:nvSpPr>
        <p:spPr>
          <a:xfrm>
            <a:off x="6498515" y="2180481"/>
            <a:ext cx="2376264"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APPROXIMATON AND LEARNING</a:t>
            </a:r>
          </a:p>
        </p:txBody>
      </p:sp>
      <p:sp>
        <p:nvSpPr>
          <p:cNvPr id="42" name="Strzałka w lewo i prawo 41"/>
          <p:cNvSpPr/>
          <p:nvPr/>
        </p:nvSpPr>
        <p:spPr>
          <a:xfrm rot="20032971">
            <a:off x="5735355" y="2737311"/>
            <a:ext cx="775803" cy="3201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3" name="Prostokąt zaokrąglony 42"/>
          <p:cNvSpPr/>
          <p:nvPr/>
        </p:nvSpPr>
        <p:spPr>
          <a:xfrm>
            <a:off x="6012160" y="5327409"/>
            <a:ext cx="2088232"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TESTING</a:t>
            </a:r>
          </a:p>
        </p:txBody>
      </p:sp>
      <p:sp>
        <p:nvSpPr>
          <p:cNvPr id="44" name="Strzałka w górę i w dół 43"/>
          <p:cNvSpPr/>
          <p:nvPr/>
        </p:nvSpPr>
        <p:spPr>
          <a:xfrm rot="19379273">
            <a:off x="5600434" y="4123973"/>
            <a:ext cx="358133" cy="132076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trzałka w lewo i prawo 18"/>
          <p:cNvSpPr/>
          <p:nvPr/>
        </p:nvSpPr>
        <p:spPr>
          <a:xfrm rot="18189259">
            <a:off x="4877176" y="2301993"/>
            <a:ext cx="677078" cy="24086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ole tekstowe 2"/>
          <p:cNvSpPr txBox="1"/>
          <p:nvPr/>
        </p:nvSpPr>
        <p:spPr>
          <a:xfrm>
            <a:off x="4858573" y="4664763"/>
            <a:ext cx="539922" cy="507831"/>
          </a:xfrm>
          <a:prstGeom prst="rect">
            <a:avLst/>
          </a:prstGeom>
          <a:noFill/>
        </p:spPr>
        <p:txBody>
          <a:bodyPr wrap="square" rtlCol="0">
            <a:spAutoFit/>
          </a:bodyPr>
          <a:lstStyle/>
          <a:p>
            <a:r>
              <a:rPr lang="pl-PL" b="1"/>
              <a:t>…</a:t>
            </a:r>
            <a:endParaRPr lang="en-US" b="1"/>
          </a:p>
        </p:txBody>
      </p:sp>
      <p:sp>
        <p:nvSpPr>
          <p:cNvPr id="21" name="Prostokąt zaokrąglony 20"/>
          <p:cNvSpPr/>
          <p:nvPr/>
        </p:nvSpPr>
        <p:spPr>
          <a:xfrm>
            <a:off x="3155730" y="5284024"/>
            <a:ext cx="2592288"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MANAGEMENT OF GOALS (NEEDS)</a:t>
            </a:r>
          </a:p>
        </p:txBody>
      </p:sp>
      <p:sp>
        <p:nvSpPr>
          <p:cNvPr id="22" name="Strzałka w lewo i prawo 21"/>
          <p:cNvSpPr/>
          <p:nvPr/>
        </p:nvSpPr>
        <p:spPr>
          <a:xfrm rot="5400000">
            <a:off x="4002788" y="4714812"/>
            <a:ext cx="818092" cy="3203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rostokąt zaokrąglony 22"/>
          <p:cNvSpPr/>
          <p:nvPr/>
        </p:nvSpPr>
        <p:spPr>
          <a:xfrm>
            <a:off x="146180" y="1062900"/>
            <a:ext cx="2173429"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RISK MANAGEMENT</a:t>
            </a:r>
          </a:p>
        </p:txBody>
      </p:sp>
      <p:sp>
        <p:nvSpPr>
          <p:cNvPr id="24" name="Strzałka w lewo i prawo 23"/>
          <p:cNvSpPr/>
          <p:nvPr/>
        </p:nvSpPr>
        <p:spPr>
          <a:xfrm rot="1751127">
            <a:off x="2325965" y="2432773"/>
            <a:ext cx="1006192" cy="2744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zaokrąglony 24"/>
          <p:cNvSpPr/>
          <p:nvPr/>
        </p:nvSpPr>
        <p:spPr>
          <a:xfrm>
            <a:off x="6390503" y="899186"/>
            <a:ext cx="2592288"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SUPPORTING MANAGEMENT OF CONSTRAINTS</a:t>
            </a:r>
          </a:p>
        </p:txBody>
      </p:sp>
      <p:sp>
        <p:nvSpPr>
          <p:cNvPr id="27" name="Prostokąt zaokrąglony 26"/>
          <p:cNvSpPr/>
          <p:nvPr/>
        </p:nvSpPr>
        <p:spPr>
          <a:xfrm>
            <a:off x="4139952" y="908720"/>
            <a:ext cx="2251650" cy="122413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a:solidFill>
                  <a:schemeClr val="tx1"/>
                </a:solidFill>
              </a:rPr>
              <a:t>METHODS</a:t>
            </a:r>
          </a:p>
          <a:p>
            <a:pPr algn="ctr"/>
            <a:r>
              <a:rPr lang="pl-PL" sz="2000" b="1">
                <a:solidFill>
                  <a:schemeClr val="tx1"/>
                </a:solidFill>
              </a:rPr>
              <a:t>FOR CONFLICTING INFORMATION</a:t>
            </a:r>
          </a:p>
        </p:txBody>
      </p:sp>
      <p:sp>
        <p:nvSpPr>
          <p:cNvPr id="26" name="Strzałka w lewo i prawo 25"/>
          <p:cNvSpPr/>
          <p:nvPr/>
        </p:nvSpPr>
        <p:spPr>
          <a:xfrm rot="19220045">
            <a:off x="5314360" y="2258589"/>
            <a:ext cx="1418691" cy="2621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Strzałka w lewo i prawo 30"/>
          <p:cNvSpPr/>
          <p:nvPr/>
        </p:nvSpPr>
        <p:spPr>
          <a:xfrm rot="4300467">
            <a:off x="4745061" y="4523712"/>
            <a:ext cx="499578" cy="25253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7285807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D78CC-5756-01C8-FC25-1A25E39AB2E2}"/>
            </a:ext>
          </a:extLst>
        </p:cNvPr>
        <p:cNvGrpSpPr/>
        <p:nvPr/>
      </p:nvGrpSpPr>
      <p:grpSpPr>
        <a:xfrm>
          <a:off x="0" y="0"/>
          <a:ext cx="0" cy="0"/>
          <a:chOff x="0" y="0"/>
          <a:chExt cx="0" cy="0"/>
        </a:xfrm>
      </p:grpSpPr>
      <p:sp>
        <p:nvSpPr>
          <p:cNvPr id="33" name="Tytuł 1">
            <a:extLst>
              <a:ext uri="{FF2B5EF4-FFF2-40B4-BE49-F238E27FC236}">
                <a16:creationId xmlns:a16="http://schemas.microsoft.com/office/drawing/2014/main" id="{72D00714-7AB4-E290-82E3-D339B898A8BC}"/>
              </a:ext>
            </a:extLst>
          </p:cNvPr>
          <p:cNvSpPr txBox="1">
            <a:spLocks/>
          </p:cNvSpPr>
          <p:nvPr/>
        </p:nvSpPr>
        <p:spPr>
          <a:xfrm>
            <a:off x="107504" y="174726"/>
            <a:ext cx="9036496" cy="573342"/>
          </a:xfrm>
          <a:prstGeom prst="rect">
            <a:avLst/>
          </a:prstGeom>
        </p:spPr>
        <p:txBody>
          <a:bodyPr/>
          <a:lstStyle/>
          <a:p>
            <a:pPr lvl="0" algn="ctr" eaLnBrk="0" hangingPunct="0">
              <a:defRPr/>
            </a:pPr>
            <a:r>
              <a:rPr lang="pl-PL" sz="3200" b="1">
                <a:solidFill>
                  <a:srgbClr val="0070C0"/>
                </a:solidFill>
                <a:ea typeface="+mj-ea"/>
                <a:cs typeface="+mj-cs"/>
              </a:rPr>
              <a:t>C-GRANULE </a:t>
            </a:r>
            <a:r>
              <a:rPr lang="pl-PL" sz="3200" b="1">
                <a:solidFill>
                  <a:srgbClr val="0070C0"/>
                </a:solidFill>
              </a:rPr>
              <a:t>CONTROL</a:t>
            </a:r>
            <a:endParaRPr kumimoji="0" lang="pl-PL" sz="3200" b="1" i="0" u="none" strike="noStrike" kern="1200" cap="none" spc="0" normalizeH="0" baseline="0" noProof="0">
              <a:ln>
                <a:noFill/>
              </a:ln>
              <a:solidFill>
                <a:srgbClr val="0070C0"/>
              </a:solidFill>
              <a:effectLst/>
              <a:uLnTx/>
              <a:uFillTx/>
              <a:ea typeface="+mj-ea"/>
              <a:cs typeface="+mj-cs"/>
            </a:endParaRPr>
          </a:p>
        </p:txBody>
      </p:sp>
      <p:sp>
        <p:nvSpPr>
          <p:cNvPr id="2" name="Symbol zastępczy numeru slajdu 1">
            <a:extLst>
              <a:ext uri="{FF2B5EF4-FFF2-40B4-BE49-F238E27FC236}">
                <a16:creationId xmlns:a16="http://schemas.microsoft.com/office/drawing/2014/main" id="{A2D87EE2-85C6-7925-8A4B-B691F586CFA6}"/>
              </a:ext>
            </a:extLst>
          </p:cNvPr>
          <p:cNvSpPr>
            <a:spLocks noGrp="1"/>
          </p:cNvSpPr>
          <p:nvPr>
            <p:ph type="sldNum" sz="quarter" idx="12"/>
          </p:nvPr>
        </p:nvSpPr>
        <p:spPr>
          <a:xfrm>
            <a:off x="6818219" y="6230855"/>
            <a:ext cx="2133600" cy="476250"/>
          </a:xfrm>
        </p:spPr>
        <p:txBody>
          <a:bodyPr/>
          <a:lstStyle/>
          <a:p>
            <a:pPr>
              <a:defRPr/>
            </a:pPr>
            <a:fld id="{D02E777F-298D-4C96-825C-3DC57E52C55E}" type="slidenum">
              <a:rPr lang="pl-PL" smtClean="0"/>
              <a:pPr>
                <a:defRPr/>
              </a:pPr>
              <a:t>118</a:t>
            </a:fld>
            <a:endParaRPr lang="pl-PL"/>
          </a:p>
        </p:txBody>
      </p:sp>
      <p:sp>
        <p:nvSpPr>
          <p:cNvPr id="4" name="pole tekstowe 3"/>
          <p:cNvSpPr txBox="1"/>
          <p:nvPr/>
        </p:nvSpPr>
        <p:spPr>
          <a:xfrm>
            <a:off x="107504" y="748068"/>
            <a:ext cx="9036496" cy="1938992"/>
          </a:xfrm>
          <a:prstGeom prst="rect">
            <a:avLst/>
          </a:prstGeom>
          <a:noFill/>
        </p:spPr>
        <p:txBody>
          <a:bodyPr wrap="square" rtlCol="0">
            <a:spAutoFit/>
          </a:bodyPr>
          <a:lstStyle/>
          <a:p>
            <a:pPr algn="just"/>
            <a:r>
              <a:rPr lang="en-US" sz="2400" dirty="0">
                <a:solidFill>
                  <a:srgbClr val="0000FF"/>
                </a:solidFill>
              </a:rPr>
              <a:t>In particular, one of its sub-granules </a:t>
            </a:r>
            <a:r>
              <a:rPr lang="pl-PL" sz="2400" dirty="0">
                <a:solidFill>
                  <a:srgbClr val="0000FF"/>
                </a:solidFill>
              </a:rPr>
              <a:t>(module of </a:t>
            </a:r>
            <a:r>
              <a:rPr lang="pl-PL" sz="2400" dirty="0" err="1">
                <a:solidFill>
                  <a:srgbClr val="0000FF"/>
                </a:solidFill>
              </a:rPr>
              <a:t>control</a:t>
            </a:r>
            <a:r>
              <a:rPr lang="pl-PL" sz="2400" dirty="0">
                <a:solidFill>
                  <a:srgbClr val="0000FF"/>
                </a:solidFill>
              </a:rPr>
              <a:t>) </a:t>
            </a:r>
            <a:r>
              <a:rPr lang="en-US" sz="2400" dirty="0">
                <a:solidFill>
                  <a:srgbClr val="0000FF"/>
                </a:solidFill>
              </a:rPr>
              <a:t>is responsible for supporting the management of goals (needs)</a:t>
            </a:r>
            <a:r>
              <a:rPr lang="pl-PL" sz="2400" dirty="0">
                <a:solidFill>
                  <a:srgbClr val="0000FF"/>
                </a:solidFill>
              </a:rPr>
              <a:t> (</a:t>
            </a:r>
            <a:r>
              <a:rPr lang="en-US" sz="2400" noProof="0" dirty="0">
                <a:solidFill>
                  <a:srgbClr val="0000FF"/>
                </a:solidFill>
              </a:rPr>
              <a:t>including their adaptation according to the properties of perceived objects/situations</a:t>
            </a:r>
            <a:r>
              <a:rPr lang="pl-PL" sz="2400" dirty="0">
                <a:solidFill>
                  <a:srgbClr val="0000FF"/>
                </a:solidFill>
              </a:rPr>
              <a:t>)</a:t>
            </a:r>
            <a:r>
              <a:rPr lang="en-US" sz="2400" dirty="0">
                <a:solidFill>
                  <a:srgbClr val="0000FF"/>
                </a:solidFill>
              </a:rPr>
              <a:t>, taking into account the idea of Maslow's hierarchy of needs.</a:t>
            </a:r>
          </a:p>
        </p:txBody>
      </p:sp>
      <p:pic>
        <p:nvPicPr>
          <p:cNvPr id="7" name="Obraz 6"/>
          <p:cNvPicPr/>
          <p:nvPr/>
        </p:nvPicPr>
        <p:blipFill>
          <a:blip r:embed="rId2"/>
          <a:stretch>
            <a:fillRect/>
          </a:stretch>
        </p:blipFill>
        <p:spPr>
          <a:xfrm>
            <a:off x="2051720" y="2276141"/>
            <a:ext cx="4248472" cy="4286217"/>
          </a:xfrm>
          <a:prstGeom prst="rect">
            <a:avLst/>
          </a:prstGeom>
        </p:spPr>
      </p:pic>
      <p:sp>
        <p:nvSpPr>
          <p:cNvPr id="6" name="pole tekstowe 5"/>
          <p:cNvSpPr txBox="1"/>
          <p:nvPr/>
        </p:nvSpPr>
        <p:spPr>
          <a:xfrm>
            <a:off x="1097360" y="6436801"/>
            <a:ext cx="7056784" cy="400110"/>
          </a:xfrm>
          <a:prstGeom prst="rect">
            <a:avLst/>
          </a:prstGeom>
          <a:noFill/>
        </p:spPr>
        <p:txBody>
          <a:bodyPr wrap="square" rtlCol="0">
            <a:spAutoFit/>
          </a:bodyPr>
          <a:lstStyle/>
          <a:p>
            <a:r>
              <a:rPr lang="pl-PL" sz="2000" dirty="0">
                <a:solidFill>
                  <a:srgbClr val="0000FF"/>
                </a:solidFill>
              </a:rPr>
              <a:t>https://www.projectmaslow.org/maslows-hierarchy-of-needs</a:t>
            </a:r>
            <a:r>
              <a:rPr lang="pl-PL" sz="2000" dirty="0"/>
              <a:t>/</a:t>
            </a:r>
            <a:endParaRPr lang="pl-PL" sz="2000" dirty="0">
              <a:solidFill>
                <a:srgbClr val="0000FF"/>
              </a:solidFill>
            </a:endParaRPr>
          </a:p>
        </p:txBody>
      </p:sp>
    </p:spTree>
    <p:extLst>
      <p:ext uri="{BB962C8B-B14F-4D97-AF65-F5344CB8AC3E}">
        <p14:creationId xmlns:p14="http://schemas.microsoft.com/office/powerpoint/2010/main" val="10245990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7C7BE5A3-E702-CC1C-DB22-DC02FA15AA55}"/>
              </a:ext>
            </a:extLst>
          </p:cNvPr>
          <p:cNvSpPr txBox="1">
            <a:spLocks/>
          </p:cNvSpPr>
          <p:nvPr/>
        </p:nvSpPr>
        <p:spPr>
          <a:xfrm>
            <a:off x="302840" y="0"/>
            <a:ext cx="8517632" cy="5085184"/>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200" b="1"/>
              <a:t>REASONING </a:t>
            </a:r>
          </a:p>
          <a:p>
            <a:r>
              <a:rPr lang="pl-PL" sz="3200" b="1"/>
              <a:t>(JUDGMENT SUPPORTING CONTROL OF C-GRANULES IN MAKING THE RIGHT DECISIONS) </a:t>
            </a:r>
          </a:p>
          <a:p>
            <a:r>
              <a:rPr lang="pl-PL" sz="3200" b="1"/>
              <a:t>REALIZED OVER INTERACTIVE COMPUTATIONS COMPOSED OF NETWORKS OF C-GRANULES</a:t>
            </a:r>
          </a:p>
          <a:p>
            <a:endParaRPr lang="pl-PL" sz="3200" b="1"/>
          </a:p>
          <a:p>
            <a:r>
              <a:rPr lang="pl-PL" sz="3200" b="1"/>
              <a:t>IN PARTICULAR, JUDGMENT SUPPORTS REALIZATION OF PERCEPTION </a:t>
            </a:r>
          </a:p>
          <a:p>
            <a:endParaRPr lang="en-US" b="1"/>
          </a:p>
        </p:txBody>
      </p:sp>
      <p:sp>
        <p:nvSpPr>
          <p:cNvPr id="5" name="pole tekstowe 4">
            <a:extLst>
              <a:ext uri="{FF2B5EF4-FFF2-40B4-BE49-F238E27FC236}">
                <a16:creationId xmlns:a16="http://schemas.microsoft.com/office/drawing/2014/main" id="{4C716C8F-86D5-A3CF-FAA1-02275467D841}"/>
              </a:ext>
            </a:extLst>
          </p:cNvPr>
          <p:cNvSpPr txBox="1"/>
          <p:nvPr/>
        </p:nvSpPr>
        <p:spPr>
          <a:xfrm>
            <a:off x="2123728" y="5445224"/>
            <a:ext cx="5811502" cy="1200329"/>
          </a:xfrm>
          <a:prstGeom prst="rect">
            <a:avLst/>
          </a:prstGeom>
          <a:noFill/>
        </p:spPr>
        <p:txBody>
          <a:bodyPr wrap="square" rtlCol="0">
            <a:spAutoFit/>
          </a:bodyPr>
          <a:lstStyle/>
          <a:p>
            <a:r>
              <a:rPr lang="en-GB" sz="2400">
                <a:solidFill>
                  <a:srgbClr val="0000FF"/>
                </a:solidFill>
              </a:rPr>
              <a:t>i.e. understanding the perceived situation to satisfactory degree for making the right decisions</a:t>
            </a:r>
          </a:p>
        </p:txBody>
      </p:sp>
      <p:cxnSp>
        <p:nvCxnSpPr>
          <p:cNvPr id="6" name="Łącznik prosty ze strzałką 5">
            <a:extLst>
              <a:ext uri="{FF2B5EF4-FFF2-40B4-BE49-F238E27FC236}">
                <a16:creationId xmlns:a16="http://schemas.microsoft.com/office/drawing/2014/main" id="{0B641703-9D2F-74FE-2BBD-A436D547A0B2}"/>
              </a:ext>
            </a:extLst>
          </p:cNvPr>
          <p:cNvCxnSpPr>
            <a:cxnSpLocks/>
          </p:cNvCxnSpPr>
          <p:nvPr/>
        </p:nvCxnSpPr>
        <p:spPr>
          <a:xfrm flipV="1">
            <a:off x="4067944" y="4873116"/>
            <a:ext cx="1035285" cy="64411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119</a:t>
            </a:fld>
            <a:endParaRPr lang="pl-PL"/>
          </a:p>
        </p:txBody>
      </p:sp>
    </p:spTree>
    <p:extLst>
      <p:ext uri="{BB962C8B-B14F-4D97-AF65-F5344CB8AC3E}">
        <p14:creationId xmlns:p14="http://schemas.microsoft.com/office/powerpoint/2010/main" val="865548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0E57C-BE22-B5C1-B9DF-66AF459A637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3FAE40F-688A-767F-41D6-F285553BB079}"/>
              </a:ext>
            </a:extLst>
          </p:cNvPr>
          <p:cNvSpPr>
            <a:spLocks noGrp="1"/>
          </p:cNvSpPr>
          <p:nvPr>
            <p:ph type="title"/>
          </p:nvPr>
        </p:nvSpPr>
        <p:spPr>
          <a:xfrm>
            <a:off x="72008" y="0"/>
            <a:ext cx="9036496" cy="6858000"/>
          </a:xfrm>
        </p:spPr>
        <p:txBody>
          <a:bodyPr/>
          <a:lstStyle/>
          <a:p>
            <a:br>
              <a:rPr lang="pl-PL" b="1" dirty="0"/>
            </a:br>
            <a:br>
              <a:rPr lang="pl-PL" b="1" dirty="0"/>
            </a:br>
            <a:br>
              <a:rPr lang="pl-PL" b="1" dirty="0"/>
            </a:br>
            <a:br>
              <a:rPr lang="en-GB" b="1" dirty="0"/>
            </a:br>
            <a:br>
              <a:rPr lang="pl-PL" b="1" dirty="0"/>
            </a:br>
            <a:br>
              <a:rPr lang="en-GB" sz="4000" b="1" dirty="0"/>
            </a:br>
            <a:br>
              <a:rPr lang="pl-PL" b="1" dirty="0"/>
            </a:br>
            <a:endParaRPr lang="en-US" b="1" dirty="0"/>
          </a:p>
        </p:txBody>
      </p:sp>
      <p:sp>
        <p:nvSpPr>
          <p:cNvPr id="51" name="Tytuł 1">
            <a:extLst>
              <a:ext uri="{FF2B5EF4-FFF2-40B4-BE49-F238E27FC236}">
                <a16:creationId xmlns:a16="http://schemas.microsoft.com/office/drawing/2014/main" id="{6F977126-A532-DDFD-D964-731FCF7A0277}"/>
              </a:ext>
            </a:extLst>
          </p:cNvPr>
          <p:cNvSpPr txBox="1">
            <a:spLocks/>
          </p:cNvSpPr>
          <p:nvPr/>
        </p:nvSpPr>
        <p:spPr bwMode="auto">
          <a:xfrm>
            <a:off x="-16740" y="55888"/>
            <a:ext cx="9129724" cy="11408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sz="2000" b="1" dirty="0"/>
          </a:p>
          <a:p>
            <a:r>
              <a:rPr lang="en-US" sz="3600" b="1" dirty="0"/>
              <a:t>WEB INTELLIGENCE</a:t>
            </a:r>
            <a:r>
              <a:rPr lang="pl-PL" sz="3600" b="1" dirty="0"/>
              <a:t> 3.0</a:t>
            </a:r>
          </a:p>
          <a:p>
            <a:r>
              <a:rPr lang="en-US" sz="2400" b="1" dirty="0"/>
              <a:t>THE SOCIAL-CYBER-PHYSICAL-THINKING SPACE</a:t>
            </a:r>
            <a:r>
              <a:rPr lang="pl-PL" sz="2400" b="1" dirty="0"/>
              <a:t>:</a:t>
            </a:r>
          </a:p>
          <a:p>
            <a:r>
              <a:rPr lang="en-US" sz="2400" b="1" dirty="0"/>
              <a:t>COMPLEX NETWORK OF SOCIETIES OF C-GRANULES</a:t>
            </a:r>
          </a:p>
          <a:p>
            <a:endParaRPr lang="en-US" sz="2400" b="1" dirty="0"/>
          </a:p>
        </p:txBody>
      </p:sp>
      <p:sp>
        <p:nvSpPr>
          <p:cNvPr id="14" name="pole tekstowe 13"/>
          <p:cNvSpPr txBox="1"/>
          <p:nvPr/>
        </p:nvSpPr>
        <p:spPr>
          <a:xfrm>
            <a:off x="6517850" y="2497583"/>
            <a:ext cx="2446638" cy="2554545"/>
          </a:xfrm>
          <a:prstGeom prst="rect">
            <a:avLst/>
          </a:prstGeom>
          <a:noFill/>
        </p:spPr>
        <p:txBody>
          <a:bodyPr wrap="square" rtlCol="0">
            <a:spAutoFit/>
          </a:bodyPr>
          <a:lstStyle/>
          <a:p>
            <a:pPr algn="ctr"/>
            <a:r>
              <a:rPr lang="en-US" sz="1600" dirty="0" err="1">
                <a:solidFill>
                  <a:srgbClr val="0000FF"/>
                </a:solidFill>
              </a:rPr>
              <a:t>Kuai</a:t>
            </a:r>
            <a:r>
              <a:rPr lang="en-US" sz="1600" dirty="0">
                <a:solidFill>
                  <a:srgbClr val="0000FF"/>
                </a:solidFill>
              </a:rPr>
              <a:t>, H., Huang, </a:t>
            </a:r>
            <a:r>
              <a:rPr lang="en-US" sz="1600" dirty="0" err="1">
                <a:solidFill>
                  <a:srgbClr val="0000FF"/>
                </a:solidFill>
              </a:rPr>
              <a:t>J.X</a:t>
            </a:r>
            <a:r>
              <a:rPr lang="en-US" sz="1600" dirty="0">
                <a:solidFill>
                  <a:srgbClr val="0000FF"/>
                </a:solidFill>
              </a:rPr>
              <a:t>., Tao, X. </a:t>
            </a:r>
            <a:r>
              <a:rPr lang="en-US" sz="1600" i="1" dirty="0">
                <a:solidFill>
                  <a:srgbClr val="0000FF"/>
                </a:solidFill>
              </a:rPr>
              <a:t>et al.</a:t>
            </a:r>
            <a:r>
              <a:rPr lang="pl-PL" sz="1600" i="1" dirty="0">
                <a:solidFill>
                  <a:srgbClr val="0000FF"/>
                </a:solidFill>
              </a:rPr>
              <a:t>:</a:t>
            </a:r>
            <a:r>
              <a:rPr lang="en-US" sz="1600" dirty="0">
                <a:solidFill>
                  <a:srgbClr val="0000FF"/>
                </a:solidFill>
              </a:rPr>
              <a:t> Web Intelligence (WI) 3.0: in search of a better-connected world to create a future intelligent society. </a:t>
            </a:r>
            <a:r>
              <a:rPr lang="en-US" sz="1600" i="1" dirty="0" err="1">
                <a:solidFill>
                  <a:srgbClr val="0000FF"/>
                </a:solidFill>
              </a:rPr>
              <a:t>Artif</a:t>
            </a:r>
            <a:r>
              <a:rPr lang="en-US" sz="1600" i="1" dirty="0">
                <a:solidFill>
                  <a:srgbClr val="0000FF"/>
                </a:solidFill>
              </a:rPr>
              <a:t> </a:t>
            </a:r>
            <a:r>
              <a:rPr lang="en-US" sz="1600" i="1" dirty="0" err="1">
                <a:solidFill>
                  <a:srgbClr val="0000FF"/>
                </a:solidFill>
              </a:rPr>
              <a:t>Intell</a:t>
            </a:r>
            <a:r>
              <a:rPr lang="en-US" sz="1600" i="1" dirty="0">
                <a:solidFill>
                  <a:srgbClr val="0000FF"/>
                </a:solidFill>
              </a:rPr>
              <a:t> Rev</a:t>
            </a:r>
            <a:r>
              <a:rPr lang="en-US" sz="1600" dirty="0">
                <a:solidFill>
                  <a:srgbClr val="0000FF"/>
                </a:solidFill>
              </a:rPr>
              <a:t> </a:t>
            </a:r>
            <a:r>
              <a:rPr lang="en-US" sz="1600" b="1" dirty="0">
                <a:solidFill>
                  <a:srgbClr val="0000FF"/>
                </a:solidFill>
              </a:rPr>
              <a:t>58</a:t>
            </a:r>
            <a:r>
              <a:rPr lang="en-US" sz="1600" dirty="0">
                <a:solidFill>
                  <a:srgbClr val="0000FF"/>
                </a:solidFill>
              </a:rPr>
              <a:t>, 265 (2025). https://doi.org/10.1007/s10462-025-11203-z</a:t>
            </a:r>
          </a:p>
        </p:txBody>
      </p:sp>
      <p:pic>
        <p:nvPicPr>
          <p:cNvPr id="17" name="Obraz 16"/>
          <p:cNvPicPr>
            <a:picLocks noChangeAspect="1"/>
          </p:cNvPicPr>
          <p:nvPr/>
        </p:nvPicPr>
        <p:blipFill>
          <a:blip r:embed="rId3"/>
          <a:stretch>
            <a:fillRect/>
          </a:stretch>
        </p:blipFill>
        <p:spPr>
          <a:xfrm>
            <a:off x="67527" y="1223115"/>
            <a:ext cx="6450323" cy="5634885"/>
          </a:xfrm>
          <a:prstGeom prst="rect">
            <a:avLst/>
          </a:prstGeom>
        </p:spPr>
      </p:pic>
    </p:spTree>
    <p:extLst>
      <p:ext uri="{BB962C8B-B14F-4D97-AF65-F5344CB8AC3E}">
        <p14:creationId xmlns:p14="http://schemas.microsoft.com/office/powerpoint/2010/main" val="4854241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a16="http://schemas.microsoft.com/office/drawing/2014/main" id="{1C71AAF7-9D55-4C94-9989-A87F88BF23CD}"/>
              </a:ext>
            </a:extLst>
          </p:cNvPr>
          <p:cNvSpPr txBox="1">
            <a:spLocks/>
          </p:cNvSpPr>
          <p:nvPr/>
        </p:nvSpPr>
        <p:spPr>
          <a:xfrm>
            <a:off x="179512" y="628653"/>
            <a:ext cx="9144000" cy="1512168"/>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SOME CHALLENGES CONCERNING REASONING</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120</a:t>
            </a:fld>
            <a:endParaRPr lang="pl-PL"/>
          </a:p>
        </p:txBody>
      </p:sp>
      <p:sp>
        <p:nvSpPr>
          <p:cNvPr id="6" name="pole tekstowe 5">
            <a:extLst>
              <a:ext uri="{FF2B5EF4-FFF2-40B4-BE49-F238E27FC236}">
                <a16:creationId xmlns:a16="http://schemas.microsoft.com/office/drawing/2014/main" id="{676B7BB2-AF14-B275-CAD4-3D37CACE4EF7}"/>
              </a:ext>
            </a:extLst>
          </p:cNvPr>
          <p:cNvSpPr txBox="1"/>
          <p:nvPr/>
        </p:nvSpPr>
        <p:spPr>
          <a:xfrm>
            <a:off x="302840" y="2686469"/>
            <a:ext cx="8517632" cy="2954655"/>
          </a:xfrm>
          <a:prstGeom prst="rect">
            <a:avLst/>
          </a:prstGeom>
          <a:noFill/>
        </p:spPr>
        <p:txBody>
          <a:bodyPr wrap="square" rtlCol="0">
            <a:spAutoFit/>
          </a:bodyPr>
          <a:lstStyle/>
          <a:p>
            <a:pPr marL="457200" indent="-457200" algn="just">
              <a:buFont typeface="Arial" panose="020B0604020202020204" pitchFamily="34" charset="0"/>
              <a:buChar char="•"/>
            </a:pPr>
            <a:r>
              <a:rPr lang="en-US" sz="2800" noProof="0" dirty="0">
                <a:solidFill>
                  <a:srgbClr val="0000FF"/>
                </a:solidFill>
                <a:latin typeface="Arial" panose="020B0604020202020204" pitchFamily="34" charset="0"/>
                <a:cs typeface="Arial" panose="020B0604020202020204" pitchFamily="34" charset="0"/>
              </a:rPr>
              <a:t>Associative memory</a:t>
            </a:r>
          </a:p>
          <a:p>
            <a:pPr marL="457200" indent="-457200" algn="just">
              <a:buFont typeface="Arial" panose="020B0604020202020204" pitchFamily="34" charset="0"/>
              <a:buChar char="•"/>
            </a:pPr>
            <a:r>
              <a:rPr lang="en-US" sz="2800" dirty="0">
                <a:solidFill>
                  <a:srgbClr val="0000FF"/>
                </a:solidFill>
                <a:latin typeface="Arial" panose="020B0604020202020204" pitchFamily="34" charset="0"/>
                <a:cs typeface="Arial" panose="020B0604020202020204" pitchFamily="34" charset="0"/>
              </a:rPr>
              <a:t>Practical judgment</a:t>
            </a:r>
            <a:endParaRPr lang="pl-PL" sz="2800" dirty="0">
              <a:solidFill>
                <a:srgbClr val="0000FF"/>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800" dirty="0">
                <a:solidFill>
                  <a:srgbClr val="0000FF"/>
                </a:solidFill>
                <a:latin typeface="Arial" panose="020B0604020202020204" pitchFamily="34" charset="0"/>
                <a:cs typeface="Arial" panose="020B0604020202020204" pitchFamily="34" charset="0"/>
              </a:rPr>
              <a:t>Analogy based reasoning</a:t>
            </a:r>
          </a:p>
          <a:p>
            <a:pPr marL="457200" indent="-457200" algn="just">
              <a:buFont typeface="Arial" panose="020B0604020202020204" pitchFamily="34" charset="0"/>
              <a:buChar char="•"/>
            </a:pPr>
            <a:r>
              <a:rPr lang="en-US" sz="2800" dirty="0">
                <a:solidFill>
                  <a:srgbClr val="0000FF"/>
                </a:solidFill>
                <a:latin typeface="Arial" panose="020B0604020202020204" pitchFamily="34" charset="0"/>
                <a:cs typeface="Arial" panose="020B0604020202020204" pitchFamily="34" charset="0"/>
              </a:rPr>
              <a:t>Experience based reasoning</a:t>
            </a:r>
          </a:p>
          <a:p>
            <a:pPr marL="457200" indent="-457200" algn="just">
              <a:buFont typeface="Arial" panose="020B0604020202020204" pitchFamily="34" charset="0"/>
              <a:buChar char="•"/>
            </a:pPr>
            <a:r>
              <a:rPr lang="en-US" sz="2800" dirty="0">
                <a:solidFill>
                  <a:srgbClr val="0000FF"/>
                </a:solidFill>
                <a:latin typeface="Arial" panose="020B0604020202020204" pitchFamily="34" charset="0"/>
                <a:cs typeface="Arial" panose="020B0604020202020204" pitchFamily="34" charset="0"/>
              </a:rPr>
              <a:t>Perception based reasoning</a:t>
            </a:r>
            <a:endParaRPr lang="pl-PL" sz="2800" dirty="0">
              <a:solidFill>
                <a:srgbClr val="0000FF"/>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800" dirty="0">
                <a:solidFill>
                  <a:srgbClr val="0000FF"/>
                </a:solidFill>
                <a:latin typeface="Arial" panose="020B0604020202020204" pitchFamily="34" charset="0"/>
                <a:cs typeface="Arial" panose="020B0604020202020204" pitchFamily="34" charset="0"/>
              </a:rPr>
              <a:t>Common sense reasoning</a:t>
            </a:r>
          </a:p>
          <a:p>
            <a:pPr algn="just"/>
            <a:endParaRPr lang="en-GB" sz="18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34621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0C5D4C-F2AB-9549-50A3-A37F41432C64}"/>
              </a:ext>
            </a:extLst>
          </p:cNvPr>
          <p:cNvSpPr>
            <a:spLocks noGrp="1"/>
          </p:cNvSpPr>
          <p:nvPr>
            <p:ph type="title"/>
          </p:nvPr>
        </p:nvSpPr>
        <p:spPr>
          <a:xfrm>
            <a:off x="0" y="-1"/>
            <a:ext cx="9144000" cy="432407"/>
          </a:xfrm>
        </p:spPr>
        <p:txBody>
          <a:bodyPr/>
          <a:lstStyle/>
          <a:p>
            <a:br>
              <a:rPr lang="pl-PL" sz="3600" b="1" dirty="0"/>
            </a:br>
            <a:r>
              <a:rPr lang="en-US" sz="2800" b="1" dirty="0"/>
              <a:t>INTERACTIONS WITH KB: ASSOCIATIVE MEMORY</a:t>
            </a:r>
            <a:br>
              <a:rPr lang="pl-PL" sz="2800" b="1" dirty="0"/>
            </a:br>
            <a:endParaRPr lang="en-US" sz="2800" b="1" dirty="0"/>
          </a:p>
        </p:txBody>
      </p:sp>
      <p:sp>
        <p:nvSpPr>
          <p:cNvPr id="3" name="Symbol zastępczy numeru slajdu 2">
            <a:extLst>
              <a:ext uri="{FF2B5EF4-FFF2-40B4-BE49-F238E27FC236}">
                <a16:creationId xmlns:a16="http://schemas.microsoft.com/office/drawing/2014/main" id="{06EC38E9-6242-0899-189F-9F3A6EA06FA6}"/>
              </a:ext>
            </a:extLst>
          </p:cNvPr>
          <p:cNvSpPr>
            <a:spLocks noGrp="1"/>
          </p:cNvSpPr>
          <p:nvPr>
            <p:ph type="sldNum" sz="quarter" idx="12"/>
          </p:nvPr>
        </p:nvSpPr>
        <p:spPr>
          <a:xfrm>
            <a:off x="8532440" y="6568626"/>
            <a:ext cx="520530" cy="248535"/>
          </a:xfrm>
        </p:spPr>
        <p:txBody>
          <a:bodyPr/>
          <a:lstStyle/>
          <a:p>
            <a:pPr>
              <a:defRPr/>
            </a:pPr>
            <a:fld id="{D02E777F-298D-4C96-825C-3DC57E52C55E}" type="slidenum">
              <a:rPr lang="pl-PL" smtClean="0"/>
              <a:pPr>
                <a:defRPr/>
              </a:pPr>
              <a:t>121</a:t>
            </a:fld>
            <a:endParaRPr lang="pl-PL"/>
          </a:p>
        </p:txBody>
      </p:sp>
      <p:grpSp>
        <p:nvGrpSpPr>
          <p:cNvPr id="4" name="Grupa 3">
            <a:extLst>
              <a:ext uri="{FF2B5EF4-FFF2-40B4-BE49-F238E27FC236}">
                <a16:creationId xmlns:a16="http://schemas.microsoft.com/office/drawing/2014/main" id="{7B99719E-D369-0071-092D-B29358F702FF}"/>
              </a:ext>
            </a:extLst>
          </p:cNvPr>
          <p:cNvGrpSpPr/>
          <p:nvPr/>
        </p:nvGrpSpPr>
        <p:grpSpPr>
          <a:xfrm>
            <a:off x="251520" y="1668862"/>
            <a:ext cx="8153378" cy="4227927"/>
            <a:chOff x="809055" y="1437921"/>
            <a:chExt cx="8954622" cy="4708541"/>
          </a:xfrm>
        </p:grpSpPr>
        <p:sp>
          <p:nvSpPr>
            <p:cNvPr id="5" name="Schemat blokowy: dysk magnetyczny 4">
              <a:extLst>
                <a:ext uri="{FF2B5EF4-FFF2-40B4-BE49-F238E27FC236}">
                  <a16:creationId xmlns:a16="http://schemas.microsoft.com/office/drawing/2014/main" id="{7674E84A-8ABD-8912-F87E-FB4D0170160F}"/>
                </a:ext>
              </a:extLst>
            </p:cNvPr>
            <p:cNvSpPr/>
            <p:nvPr/>
          </p:nvSpPr>
          <p:spPr>
            <a:xfrm>
              <a:off x="809055" y="1437921"/>
              <a:ext cx="1759702" cy="2503368"/>
            </a:xfrm>
            <a:prstGeom prst="flowChartMagneticDisk">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noProof="0" dirty="0">
                  <a:solidFill>
                    <a:schemeClr val="tx1"/>
                  </a:solidFill>
                </a:rPr>
                <a:t>Representation</a:t>
              </a:r>
              <a:endParaRPr lang="pl-PL" sz="1600" noProof="0" dirty="0">
                <a:solidFill>
                  <a:schemeClr val="tx1"/>
                </a:solidFill>
              </a:endParaRPr>
            </a:p>
            <a:p>
              <a:pPr algn="ctr"/>
              <a:r>
                <a:rPr lang="pl-PL" sz="1600" dirty="0">
                  <a:solidFill>
                    <a:schemeClr val="tx1"/>
                  </a:solidFill>
                </a:rPr>
                <a:t>of </a:t>
              </a:r>
              <a:r>
                <a:rPr lang="en-US" sz="1600" b="1" dirty="0">
                  <a:solidFill>
                    <a:schemeClr val="tx1"/>
                  </a:solidFill>
                </a:rPr>
                <a:t>KB</a:t>
              </a:r>
              <a:r>
                <a:rPr lang="pl-PL" sz="1600" b="1" dirty="0">
                  <a:solidFill>
                    <a:schemeClr val="tx1"/>
                  </a:solidFill>
                </a:rPr>
                <a:t> </a:t>
              </a:r>
              <a:r>
                <a:rPr lang="pl-PL" sz="1600" dirty="0">
                  <a:solidFill>
                    <a:schemeClr val="tx1"/>
                  </a:solidFill>
                </a:rPr>
                <a:t>with</a:t>
              </a:r>
            </a:p>
            <a:p>
              <a:pPr algn="ctr"/>
              <a:r>
                <a:rPr lang="en-US" sz="1600" b="1" noProof="0" dirty="0">
                  <a:solidFill>
                    <a:schemeClr val="tx1"/>
                  </a:solidFill>
                </a:rPr>
                <a:t>ASSOCIATIVE MEMORY</a:t>
              </a:r>
              <a:endParaRPr lang="pl-PL" sz="1600" b="1" noProof="0" dirty="0">
                <a:solidFill>
                  <a:schemeClr val="tx1"/>
                </a:solidFill>
              </a:endParaRPr>
            </a:p>
            <a:p>
              <a:pPr algn="ctr"/>
              <a:r>
                <a:rPr lang="pl-PL" sz="1600" b="1" dirty="0">
                  <a:solidFill>
                    <a:schemeClr val="tx1"/>
                  </a:solidFill>
                </a:rPr>
                <a:t>(</a:t>
              </a:r>
              <a:r>
                <a:rPr lang="pl-PL" sz="1600" b="1" dirty="0" err="1">
                  <a:solidFill>
                    <a:schemeClr val="tx1"/>
                  </a:solidFill>
                </a:rPr>
                <a:t>AssM</a:t>
              </a:r>
              <a:r>
                <a:rPr lang="pl-PL" sz="1600" b="1" dirty="0">
                  <a:solidFill>
                    <a:schemeClr val="tx1"/>
                  </a:solidFill>
                </a:rPr>
                <a:t>)</a:t>
              </a:r>
              <a:endParaRPr lang="en-US" sz="1600" noProof="0" dirty="0">
                <a:solidFill>
                  <a:schemeClr val="tx1"/>
                </a:solidFill>
              </a:endParaRPr>
            </a:p>
          </p:txBody>
        </p:sp>
        <p:sp>
          <p:nvSpPr>
            <p:cNvPr id="6" name="Prostokąt zaokrąglony 4">
              <a:extLst>
                <a:ext uri="{FF2B5EF4-FFF2-40B4-BE49-F238E27FC236}">
                  <a16:creationId xmlns:a16="http://schemas.microsoft.com/office/drawing/2014/main" id="{65E562BB-BD08-415A-B2F5-D1106F4D3E4A}"/>
                </a:ext>
              </a:extLst>
            </p:cNvPr>
            <p:cNvSpPr/>
            <p:nvPr/>
          </p:nvSpPr>
          <p:spPr>
            <a:xfrm>
              <a:off x="2993659" y="2623307"/>
              <a:ext cx="1534122" cy="275000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noProof="0" dirty="0">
                  <a:solidFill>
                    <a:schemeClr val="tx1"/>
                  </a:solidFill>
                </a:rPr>
                <a:t>Reasoning</a:t>
              </a:r>
            </a:p>
            <a:p>
              <a:pPr algn="ctr"/>
              <a:r>
                <a:rPr lang="en-US" sz="1600" dirty="0">
                  <a:solidFill>
                    <a:schemeClr val="tx1"/>
                  </a:solidFill>
                </a:rPr>
                <a:t>relative to </a:t>
              </a:r>
              <a:r>
                <a:rPr lang="en-US" sz="1600" b="1" i="1" dirty="0" err="1">
                  <a:solidFill>
                    <a:schemeClr val="tx1"/>
                  </a:solidFill>
                </a:rPr>
                <a:t>inf</a:t>
              </a:r>
              <a:r>
                <a:rPr lang="en-US" sz="1600" b="1" i="1" noProof="0" dirty="0">
                  <a:solidFill>
                    <a:schemeClr val="tx1"/>
                  </a:solidFill>
                </a:rPr>
                <a:t> </a:t>
              </a:r>
              <a:r>
                <a:rPr lang="en-US" sz="1600" noProof="0" dirty="0">
                  <a:solidFill>
                    <a:schemeClr val="tx1"/>
                  </a:solidFill>
                </a:rPr>
                <a:t>for extraction of the relevant fragment from </a:t>
              </a:r>
              <a:r>
                <a:rPr lang="en-US" sz="1600" b="1" dirty="0" err="1">
                  <a:solidFill>
                    <a:schemeClr val="tx1"/>
                  </a:solidFill>
                </a:rPr>
                <a:t>AssM</a:t>
              </a:r>
              <a:endParaRPr lang="en-US" sz="1600" b="1" i="1" noProof="0" dirty="0">
                <a:solidFill>
                  <a:schemeClr val="tx1"/>
                </a:solidFill>
              </a:endParaRPr>
            </a:p>
          </p:txBody>
        </p:sp>
        <p:sp>
          <p:nvSpPr>
            <p:cNvPr id="7" name="Prostokąt 6">
              <a:extLst>
                <a:ext uri="{FF2B5EF4-FFF2-40B4-BE49-F238E27FC236}">
                  <a16:creationId xmlns:a16="http://schemas.microsoft.com/office/drawing/2014/main" id="{BD90C0DC-A94C-7A92-81F1-CBA5954BD863}"/>
                </a:ext>
              </a:extLst>
            </p:cNvPr>
            <p:cNvSpPr/>
            <p:nvPr/>
          </p:nvSpPr>
          <p:spPr>
            <a:xfrm>
              <a:off x="841193" y="4227043"/>
              <a:ext cx="1695425" cy="1919419"/>
            </a:xfrm>
            <a:prstGeom prst="rect">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i="1" dirty="0">
                  <a:solidFill>
                    <a:schemeClr val="tx1"/>
                  </a:solidFill>
                </a:rPr>
                <a:t>i</a:t>
              </a:r>
              <a:r>
                <a:rPr lang="en-US" sz="1600" b="1" i="1" noProof="0" dirty="0" err="1">
                  <a:solidFill>
                    <a:schemeClr val="tx1"/>
                  </a:solidFill>
                </a:rPr>
                <a:t>nf</a:t>
              </a:r>
              <a:r>
                <a:rPr lang="pl-PL" sz="1600" b="1" i="1" noProof="0" dirty="0">
                  <a:solidFill>
                    <a:schemeClr val="tx1"/>
                  </a:solidFill>
                </a:rPr>
                <a:t>:</a:t>
              </a:r>
              <a:endParaRPr lang="en-US" sz="1600" b="1" i="1" noProof="0" dirty="0">
                <a:solidFill>
                  <a:schemeClr val="tx1"/>
                </a:solidFill>
              </a:endParaRPr>
            </a:p>
            <a:p>
              <a:pPr algn="ctr"/>
              <a:r>
                <a:rPr lang="en-US" sz="1600" noProof="0" dirty="0">
                  <a:solidFill>
                    <a:schemeClr val="tx1"/>
                  </a:solidFill>
                </a:rPr>
                <a:t> information about the current situation</a:t>
              </a:r>
            </a:p>
          </p:txBody>
        </p:sp>
        <p:sp>
          <p:nvSpPr>
            <p:cNvPr id="8" name="Strzałka w prawo 6">
              <a:extLst>
                <a:ext uri="{FF2B5EF4-FFF2-40B4-BE49-F238E27FC236}">
                  <a16:creationId xmlns:a16="http://schemas.microsoft.com/office/drawing/2014/main" id="{589D8F95-C79E-A322-872A-EB546B5A4086}"/>
                </a:ext>
              </a:extLst>
            </p:cNvPr>
            <p:cNvSpPr/>
            <p:nvPr/>
          </p:nvSpPr>
          <p:spPr>
            <a:xfrm rot="2267414">
              <a:off x="2551955" y="2866866"/>
              <a:ext cx="458507"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rzałka w prawo 9">
              <a:extLst>
                <a:ext uri="{FF2B5EF4-FFF2-40B4-BE49-F238E27FC236}">
                  <a16:creationId xmlns:a16="http://schemas.microsoft.com/office/drawing/2014/main" id="{FDA89008-7932-0F42-EDF9-EB62AF06E4C7}"/>
                </a:ext>
              </a:extLst>
            </p:cNvPr>
            <p:cNvSpPr/>
            <p:nvPr/>
          </p:nvSpPr>
          <p:spPr>
            <a:xfrm rot="20274876">
              <a:off x="2546816" y="4835704"/>
              <a:ext cx="458507" cy="314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rzałka w prawo 10">
              <a:extLst>
                <a:ext uri="{FF2B5EF4-FFF2-40B4-BE49-F238E27FC236}">
                  <a16:creationId xmlns:a16="http://schemas.microsoft.com/office/drawing/2014/main" id="{517B829D-7B0C-DEB9-A884-D93352DB6BFD}"/>
                </a:ext>
              </a:extLst>
            </p:cNvPr>
            <p:cNvSpPr/>
            <p:nvPr/>
          </p:nvSpPr>
          <p:spPr>
            <a:xfrm>
              <a:off x="4530265" y="3944590"/>
              <a:ext cx="360168" cy="326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rostokąt 10">
              <a:extLst>
                <a:ext uri="{FF2B5EF4-FFF2-40B4-BE49-F238E27FC236}">
                  <a16:creationId xmlns:a16="http://schemas.microsoft.com/office/drawing/2014/main" id="{6D0554B2-FD54-97D1-4624-4D62A0C0D299}"/>
                </a:ext>
              </a:extLst>
            </p:cNvPr>
            <p:cNvSpPr/>
            <p:nvPr/>
          </p:nvSpPr>
          <p:spPr>
            <a:xfrm>
              <a:off x="4879294" y="3162162"/>
              <a:ext cx="1366837" cy="1809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600" b="1" i="1" dirty="0">
                  <a:solidFill>
                    <a:schemeClr val="tx1"/>
                  </a:solidFill>
                </a:rPr>
                <a:t>f</a:t>
              </a:r>
              <a:r>
                <a:rPr lang="pl-PL" sz="1600" b="1" i="1" noProof="0" dirty="0">
                  <a:solidFill>
                    <a:schemeClr val="tx1"/>
                  </a:solidFill>
                </a:rPr>
                <a:t>r:</a:t>
              </a:r>
              <a:endParaRPr lang="en-US" sz="1600" b="1" i="1" noProof="0" dirty="0">
                <a:solidFill>
                  <a:schemeClr val="tx1"/>
                </a:solidFill>
              </a:endParaRPr>
            </a:p>
            <a:p>
              <a:pPr algn="ctr"/>
              <a:r>
                <a:rPr lang="en-US" sz="1600" dirty="0">
                  <a:solidFill>
                    <a:schemeClr val="tx1"/>
                  </a:solidFill>
                </a:rPr>
                <a:t>information</a:t>
              </a:r>
              <a:r>
                <a:rPr lang="en-US" sz="1600" noProof="0" dirty="0">
                  <a:solidFill>
                    <a:schemeClr val="tx1"/>
                  </a:solidFill>
                </a:rPr>
                <a:t> from </a:t>
              </a:r>
              <a:r>
                <a:rPr lang="pl-PL" sz="1600" b="1" dirty="0" err="1">
                  <a:solidFill>
                    <a:schemeClr val="tx1"/>
                  </a:solidFill>
                </a:rPr>
                <a:t>AssM</a:t>
              </a:r>
              <a:r>
                <a:rPr lang="en-US" sz="1600" b="1" noProof="0" dirty="0">
                  <a:solidFill>
                    <a:schemeClr val="tx1"/>
                  </a:solidFill>
                </a:rPr>
                <a:t> </a:t>
              </a:r>
              <a:r>
                <a:rPr lang="en-US" sz="1600" noProof="0" dirty="0">
                  <a:solidFill>
                    <a:schemeClr val="tx1"/>
                  </a:solidFill>
                </a:rPr>
                <a:t>relevant for extension of </a:t>
              </a:r>
              <a:r>
                <a:rPr lang="en-US" sz="1600" b="1" i="1" noProof="0" dirty="0">
                  <a:solidFill>
                    <a:schemeClr val="tx1"/>
                  </a:solidFill>
                </a:rPr>
                <a:t>inf</a:t>
              </a:r>
            </a:p>
          </p:txBody>
        </p:sp>
        <p:sp>
          <p:nvSpPr>
            <p:cNvPr id="12" name="Strzałka w prawo 12">
              <a:extLst>
                <a:ext uri="{FF2B5EF4-FFF2-40B4-BE49-F238E27FC236}">
                  <a16:creationId xmlns:a16="http://schemas.microsoft.com/office/drawing/2014/main" id="{266A8756-A524-7744-568C-AD819070BAA4}"/>
                </a:ext>
              </a:extLst>
            </p:cNvPr>
            <p:cNvSpPr/>
            <p:nvPr/>
          </p:nvSpPr>
          <p:spPr>
            <a:xfrm rot="1671482">
              <a:off x="6248348" y="4001664"/>
              <a:ext cx="319744" cy="265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rzałka w prawo 15">
              <a:extLst>
                <a:ext uri="{FF2B5EF4-FFF2-40B4-BE49-F238E27FC236}">
                  <a16:creationId xmlns:a16="http://schemas.microsoft.com/office/drawing/2014/main" id="{B88B6698-0CEA-0FA3-B8E2-00D42D22B406}"/>
                </a:ext>
              </a:extLst>
            </p:cNvPr>
            <p:cNvSpPr/>
            <p:nvPr/>
          </p:nvSpPr>
          <p:spPr>
            <a:xfrm>
              <a:off x="2568758" y="5448440"/>
              <a:ext cx="3994591" cy="310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rostokąt zaokrąglony 16">
              <a:extLst>
                <a:ext uri="{FF2B5EF4-FFF2-40B4-BE49-F238E27FC236}">
                  <a16:creationId xmlns:a16="http://schemas.microsoft.com/office/drawing/2014/main" id="{470E90A1-5CE3-FB7D-BE9A-5AABDC98E44B}"/>
                </a:ext>
              </a:extLst>
            </p:cNvPr>
            <p:cNvSpPr/>
            <p:nvPr/>
          </p:nvSpPr>
          <p:spPr>
            <a:xfrm>
              <a:off x="6584714" y="3866161"/>
              <a:ext cx="1534122" cy="2055075"/>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Reasoning using </a:t>
              </a:r>
              <a:r>
                <a:rPr lang="en-US" sz="1600" b="1" i="1" dirty="0" err="1">
                  <a:solidFill>
                    <a:schemeClr val="tx1"/>
                  </a:solidFill>
                </a:rPr>
                <a:t>fr</a:t>
              </a:r>
              <a:r>
                <a:rPr lang="en-US" sz="1600" dirty="0">
                  <a:solidFill>
                    <a:schemeClr val="tx1"/>
                  </a:solidFill>
                </a:rPr>
                <a:t> for </a:t>
              </a:r>
              <a:r>
                <a:rPr lang="en-US" sz="1600" noProof="0" dirty="0">
                  <a:solidFill>
                    <a:schemeClr val="tx1"/>
                  </a:solidFill>
                </a:rPr>
                <a:t>extension of </a:t>
              </a:r>
              <a:r>
                <a:rPr lang="en-US" sz="1600" b="1" i="1" noProof="0" dirty="0" err="1">
                  <a:solidFill>
                    <a:schemeClr val="tx1"/>
                  </a:solidFill>
                </a:rPr>
                <a:t>inf</a:t>
              </a:r>
              <a:endParaRPr lang="en-US" sz="1600" b="1" i="1" noProof="0" dirty="0">
                <a:solidFill>
                  <a:schemeClr val="tx1"/>
                </a:solidFill>
              </a:endParaRPr>
            </a:p>
          </p:txBody>
        </p:sp>
        <p:sp>
          <p:nvSpPr>
            <p:cNvPr id="16" name="Prostokąt 15">
              <a:extLst>
                <a:ext uri="{FF2B5EF4-FFF2-40B4-BE49-F238E27FC236}">
                  <a16:creationId xmlns:a16="http://schemas.microsoft.com/office/drawing/2014/main" id="{32973628-3BC5-D4F9-08B0-190425E40208}"/>
                </a:ext>
              </a:extLst>
            </p:cNvPr>
            <p:cNvSpPr/>
            <p:nvPr/>
          </p:nvSpPr>
          <p:spPr>
            <a:xfrm>
              <a:off x="8430736" y="3758333"/>
              <a:ext cx="1332941" cy="205507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noProof="0" dirty="0">
                  <a:solidFill>
                    <a:schemeClr val="tx1"/>
                  </a:solidFill>
                </a:rPr>
                <a:t>inf’</a:t>
              </a:r>
              <a:r>
                <a:rPr lang="pl-PL" sz="1600" b="1" i="1" noProof="0" dirty="0">
                  <a:solidFill>
                    <a:schemeClr val="tx1"/>
                  </a:solidFill>
                </a:rPr>
                <a:t>:</a:t>
              </a:r>
              <a:endParaRPr lang="en-US" sz="1600" b="1" i="1" noProof="0" dirty="0">
                <a:solidFill>
                  <a:schemeClr val="tx1"/>
                </a:solidFill>
              </a:endParaRPr>
            </a:p>
            <a:p>
              <a:pPr algn="ctr"/>
              <a:r>
                <a:rPr lang="en-US" sz="1600" noProof="0" dirty="0">
                  <a:solidFill>
                    <a:schemeClr val="tx1"/>
                  </a:solidFill>
                </a:rPr>
                <a:t>extended information about the current situation</a:t>
              </a:r>
            </a:p>
          </p:txBody>
        </p:sp>
        <p:sp>
          <p:nvSpPr>
            <p:cNvPr id="17" name="Strzałka w prawo 18">
              <a:extLst>
                <a:ext uri="{FF2B5EF4-FFF2-40B4-BE49-F238E27FC236}">
                  <a16:creationId xmlns:a16="http://schemas.microsoft.com/office/drawing/2014/main" id="{02C05324-6BC8-38BB-9282-AF3ABAB65D3E}"/>
                </a:ext>
              </a:extLst>
            </p:cNvPr>
            <p:cNvSpPr/>
            <p:nvPr/>
          </p:nvSpPr>
          <p:spPr>
            <a:xfrm>
              <a:off x="8140200" y="4705377"/>
              <a:ext cx="290536" cy="266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pole tekstowe 12">
            <a:extLst>
              <a:ext uri="{FF2B5EF4-FFF2-40B4-BE49-F238E27FC236}">
                <a16:creationId xmlns:a16="http://schemas.microsoft.com/office/drawing/2014/main" id="{513C0CB1-86B6-5386-6FA4-07A846F3D6E5}"/>
              </a:ext>
            </a:extLst>
          </p:cNvPr>
          <p:cNvSpPr txBox="1"/>
          <p:nvPr/>
        </p:nvSpPr>
        <p:spPr>
          <a:xfrm>
            <a:off x="63403" y="5991656"/>
            <a:ext cx="8989567" cy="830997"/>
          </a:xfrm>
          <a:prstGeom prst="rect">
            <a:avLst/>
          </a:prstGeom>
          <a:noFill/>
        </p:spPr>
        <p:txBody>
          <a:bodyPr wrap="square" rtlCol="0">
            <a:spAutoFit/>
          </a:bodyPr>
          <a:lstStyle/>
          <a:p>
            <a:r>
              <a:rPr lang="en-US" sz="1600" i="1" dirty="0">
                <a:solidFill>
                  <a:srgbClr val="0000FF"/>
                </a:solidFill>
              </a:rPr>
              <a:t>Q. Zheng, H. Liu, X. Zhang, C. Yan, X. Cao, T. Gong, Y.-J. Liu, B. Shi, Z. Peng, X. Fan, Y. Cai,  J. Liu: Machine Memory Intelligence: Inspired by Human Memory Mechanisms., 28 January 2025, Engineering. </a:t>
            </a:r>
            <a:r>
              <a:rPr lang="en-US" sz="1600" i="1" dirty="0">
                <a:solidFill>
                  <a:srgbClr val="0000FF"/>
                </a:solidFill>
                <a:hlinkClick r:id="rId3">
                  <a:extLst>
                    <a:ext uri="{A12FA001-AC4F-418D-AE19-62706E023703}">
                      <ahyp:hlinkClr xmlns:ahyp="http://schemas.microsoft.com/office/drawing/2018/hyperlinkcolor" val="tx"/>
                    </a:ext>
                  </a:extLst>
                </a:hlinkClick>
              </a:rPr>
              <a:t>DOI: 10.1016/j.eng.2025.01.012</a:t>
            </a:r>
            <a:endParaRPr lang="pl-PL" sz="1600" i="1" dirty="0">
              <a:solidFill>
                <a:srgbClr val="0000FF"/>
              </a:solidFill>
            </a:endParaRPr>
          </a:p>
        </p:txBody>
      </p:sp>
      <p:sp>
        <p:nvSpPr>
          <p:cNvPr id="18" name="pole tekstowe 17">
            <a:extLst>
              <a:ext uri="{FF2B5EF4-FFF2-40B4-BE49-F238E27FC236}">
                <a16:creationId xmlns:a16="http://schemas.microsoft.com/office/drawing/2014/main" id="{060AB26D-6369-E140-B2B5-F51310098E79}"/>
              </a:ext>
            </a:extLst>
          </p:cNvPr>
          <p:cNvSpPr txBox="1"/>
          <p:nvPr/>
        </p:nvSpPr>
        <p:spPr>
          <a:xfrm>
            <a:off x="2398170" y="506929"/>
            <a:ext cx="6654800" cy="2123658"/>
          </a:xfrm>
          <a:prstGeom prst="rect">
            <a:avLst/>
          </a:prstGeom>
          <a:noFill/>
        </p:spPr>
        <p:txBody>
          <a:bodyPr wrap="square" rtlCol="0">
            <a:spAutoFit/>
          </a:bodyPr>
          <a:lstStyle/>
          <a:p>
            <a:pPr algn="ctr"/>
            <a:r>
              <a:rPr lang="en-US" sz="2000" b="1" dirty="0">
                <a:solidFill>
                  <a:srgbClr val="0000FF"/>
                </a:solidFill>
              </a:rPr>
              <a:t>Machine Memory Intelligence (M</a:t>
            </a:r>
            <a:r>
              <a:rPr lang="pl-PL" sz="2000" b="1" baseline="30000" dirty="0">
                <a:solidFill>
                  <a:srgbClr val="0000FF"/>
                </a:solidFill>
              </a:rPr>
              <a:t>2</a:t>
            </a:r>
            <a:r>
              <a:rPr lang="en-US" sz="2000" b="1" dirty="0">
                <a:solidFill>
                  <a:srgbClr val="0000FF"/>
                </a:solidFill>
              </a:rPr>
              <a:t>I</a:t>
            </a:r>
            <a:r>
              <a:rPr lang="pl-PL" sz="2000" b="1" i="1" dirty="0">
                <a:solidFill>
                  <a:srgbClr val="0000FF"/>
                </a:solidFill>
              </a:rPr>
              <a:t>)</a:t>
            </a:r>
            <a:endParaRPr lang="pl-PL" sz="1600" b="1" i="1" dirty="0">
              <a:solidFill>
                <a:srgbClr val="0000FF"/>
              </a:solidFill>
            </a:endParaRPr>
          </a:p>
          <a:p>
            <a:pPr algn="ctr"/>
            <a:r>
              <a:rPr lang="en-US" sz="1600" b="1" dirty="0">
                <a:solidFill>
                  <a:srgbClr val="0000FF"/>
                </a:solidFill>
              </a:rPr>
              <a:t>framework encompass</a:t>
            </a:r>
            <a:r>
              <a:rPr lang="pl-PL" sz="1600" b="1" dirty="0" err="1">
                <a:solidFill>
                  <a:srgbClr val="0000FF"/>
                </a:solidFill>
              </a:rPr>
              <a:t>ing</a:t>
            </a:r>
            <a:r>
              <a:rPr lang="en-US" sz="1600" b="1" dirty="0">
                <a:solidFill>
                  <a:srgbClr val="0000FF"/>
                </a:solidFill>
              </a:rPr>
              <a:t> </a:t>
            </a:r>
            <a:endParaRPr lang="pl-PL" sz="1600" b="1" dirty="0">
              <a:solidFill>
                <a:srgbClr val="0000FF"/>
              </a:solidFill>
            </a:endParaRPr>
          </a:p>
          <a:p>
            <a:pPr algn="ctr"/>
            <a:r>
              <a:rPr lang="en-US" sz="1600" b="1" dirty="0">
                <a:solidFill>
                  <a:srgbClr val="0000FF"/>
                </a:solidFill>
              </a:rPr>
              <a:t>representation,</a:t>
            </a:r>
            <a:r>
              <a:rPr lang="pl-PL" sz="1600" b="1" dirty="0">
                <a:solidFill>
                  <a:srgbClr val="0000FF"/>
                </a:solidFill>
              </a:rPr>
              <a:t> </a:t>
            </a:r>
            <a:r>
              <a:rPr lang="en-US" sz="1600" b="1" dirty="0">
                <a:solidFill>
                  <a:srgbClr val="0000FF"/>
                </a:solidFill>
              </a:rPr>
              <a:t>learning, and reasoning modules and loops</a:t>
            </a:r>
            <a:endParaRPr lang="pl-PL" sz="1600" b="1" dirty="0">
              <a:solidFill>
                <a:srgbClr val="0000FF"/>
              </a:solidFill>
            </a:endParaRPr>
          </a:p>
          <a:p>
            <a:pPr algn="ctr"/>
            <a:endParaRPr lang="pl-PL" sz="1600" i="1" dirty="0">
              <a:solidFill>
                <a:srgbClr val="0000FF"/>
              </a:solidFill>
            </a:endParaRPr>
          </a:p>
          <a:p>
            <a:r>
              <a:rPr lang="en-US" sz="1600" i="1" dirty="0">
                <a:solidFill>
                  <a:srgbClr val="0000FF"/>
                </a:solidFill>
              </a:rPr>
              <a:t>Q. Zheng, H. Liu, X. Zhang, C. Yan, X. Cao, T. Gong, Y.-J. Liu, B. Shi, Z. Peng, X. Fan, Y. Cai,  J. Liu: Machine Memory Intelligence: Inspired by Human Memory Mechanisms., 28 January 2025, Engineering. </a:t>
            </a:r>
            <a:r>
              <a:rPr lang="en-US" sz="1600" i="1" dirty="0">
                <a:solidFill>
                  <a:srgbClr val="0000FF"/>
                </a:solidFill>
                <a:hlinkClick r:id="rId3">
                  <a:extLst>
                    <a:ext uri="{A12FA001-AC4F-418D-AE19-62706E023703}">
                      <ahyp:hlinkClr xmlns:ahyp="http://schemas.microsoft.com/office/drawing/2018/hyperlinkcolor" val="tx"/>
                    </a:ext>
                  </a:extLst>
                </a:hlinkClick>
              </a:rPr>
              <a:t>DOI: 10.1016/j.eng.2025.01.012</a:t>
            </a:r>
            <a:endParaRPr lang="pl-PL" sz="1600" i="1" dirty="0">
              <a:solidFill>
                <a:srgbClr val="0000FF"/>
              </a:solidFill>
            </a:endParaRPr>
          </a:p>
        </p:txBody>
      </p:sp>
    </p:spTree>
    <p:extLst>
      <p:ext uri="{BB962C8B-B14F-4D97-AF65-F5344CB8AC3E}">
        <p14:creationId xmlns:p14="http://schemas.microsoft.com/office/powerpoint/2010/main" val="111861373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0C5D4C-F2AB-9549-50A3-A37F41432C64}"/>
              </a:ext>
            </a:extLst>
          </p:cNvPr>
          <p:cNvSpPr>
            <a:spLocks noGrp="1"/>
          </p:cNvSpPr>
          <p:nvPr>
            <p:ph type="title"/>
          </p:nvPr>
        </p:nvSpPr>
        <p:spPr>
          <a:xfrm>
            <a:off x="-33032" y="28606"/>
            <a:ext cx="9144000" cy="370080"/>
          </a:xfrm>
        </p:spPr>
        <p:txBody>
          <a:bodyPr/>
          <a:lstStyle/>
          <a:p>
            <a:br>
              <a:rPr lang="pl-PL" sz="3600" b="1" dirty="0"/>
            </a:br>
            <a:r>
              <a:rPr lang="en-US" sz="2800" b="1" dirty="0"/>
              <a:t>ASSOCIATIVE MEMORY</a:t>
            </a:r>
            <a:br>
              <a:rPr lang="pl-PL" sz="2800" b="1" dirty="0"/>
            </a:br>
            <a:endParaRPr lang="en-US" sz="2800" b="1" dirty="0"/>
          </a:p>
        </p:txBody>
      </p:sp>
      <p:sp>
        <p:nvSpPr>
          <p:cNvPr id="3" name="Symbol zastępczy numeru slajdu 2">
            <a:extLst>
              <a:ext uri="{FF2B5EF4-FFF2-40B4-BE49-F238E27FC236}">
                <a16:creationId xmlns:a16="http://schemas.microsoft.com/office/drawing/2014/main" id="{06EC38E9-6242-0899-189F-9F3A6EA06FA6}"/>
              </a:ext>
            </a:extLst>
          </p:cNvPr>
          <p:cNvSpPr>
            <a:spLocks noGrp="1"/>
          </p:cNvSpPr>
          <p:nvPr>
            <p:ph type="sldNum" sz="quarter" idx="12"/>
          </p:nvPr>
        </p:nvSpPr>
        <p:spPr>
          <a:xfrm>
            <a:off x="8532440" y="6568626"/>
            <a:ext cx="520530" cy="248535"/>
          </a:xfrm>
        </p:spPr>
        <p:txBody>
          <a:bodyPr/>
          <a:lstStyle/>
          <a:p>
            <a:pPr>
              <a:defRPr/>
            </a:pPr>
            <a:fld id="{D02E777F-298D-4C96-825C-3DC57E52C55E}" type="slidenum">
              <a:rPr lang="pl-PL" smtClean="0"/>
              <a:pPr>
                <a:defRPr/>
              </a:pPr>
              <a:t>122</a:t>
            </a:fld>
            <a:endParaRPr lang="pl-PL"/>
          </a:p>
        </p:txBody>
      </p:sp>
      <p:sp>
        <p:nvSpPr>
          <p:cNvPr id="18" name="pole tekstowe 17"/>
          <p:cNvSpPr txBox="1"/>
          <p:nvPr/>
        </p:nvSpPr>
        <p:spPr>
          <a:xfrm>
            <a:off x="2447762" y="1628800"/>
            <a:ext cx="4473663" cy="4031873"/>
          </a:xfrm>
          <a:prstGeom prst="rect">
            <a:avLst/>
          </a:prstGeom>
          <a:noFill/>
        </p:spPr>
        <p:txBody>
          <a:bodyPr wrap="square" rtlCol="0">
            <a:spAutoFit/>
          </a:bodyPr>
          <a:lstStyle/>
          <a:p>
            <a:pPr algn="ctr"/>
            <a:r>
              <a:rPr lang="pl-PL" sz="1600" dirty="0">
                <a:solidFill>
                  <a:srgbClr val="0000FF"/>
                </a:solidFill>
              </a:rPr>
              <a:t>T. </a:t>
            </a:r>
            <a:r>
              <a:rPr lang="pl-PL" sz="1600" dirty="0" err="1">
                <a:solidFill>
                  <a:srgbClr val="0000FF"/>
                </a:solidFill>
              </a:rPr>
              <a:t>Kohonen</a:t>
            </a:r>
            <a:r>
              <a:rPr lang="pl-PL" sz="1600" dirty="0">
                <a:solidFill>
                  <a:srgbClr val="0000FF"/>
                </a:solidFill>
              </a:rPr>
              <a:t>: </a:t>
            </a:r>
            <a:r>
              <a:rPr lang="en-US" sz="1600" dirty="0">
                <a:solidFill>
                  <a:srgbClr val="0000FF"/>
                </a:solidFill>
              </a:rPr>
              <a:t>Self-organization and associative memory</a:t>
            </a:r>
            <a:r>
              <a:rPr lang="pl-PL" sz="1600" dirty="0">
                <a:solidFill>
                  <a:srgbClr val="0000FF"/>
                </a:solidFill>
              </a:rPr>
              <a:t>. Springer (1989)</a:t>
            </a:r>
          </a:p>
          <a:p>
            <a:pPr algn="ctr"/>
            <a:endParaRPr lang="pl-PL" sz="1600" dirty="0">
              <a:solidFill>
                <a:srgbClr val="0000FF"/>
              </a:solidFill>
            </a:endParaRPr>
          </a:p>
          <a:p>
            <a:pPr algn="ctr"/>
            <a:r>
              <a:rPr lang="pl-PL" sz="1600" dirty="0">
                <a:solidFill>
                  <a:srgbClr val="0000FF"/>
                </a:solidFill>
              </a:rPr>
              <a:t>T.F. Burns, T. </a:t>
            </a:r>
            <a:r>
              <a:rPr lang="pl-PL" sz="1600" dirty="0" err="1">
                <a:solidFill>
                  <a:srgbClr val="0000FF"/>
                </a:solidFill>
              </a:rPr>
              <a:t>Fukai</a:t>
            </a:r>
            <a:r>
              <a:rPr lang="pl-PL" sz="1600" dirty="0">
                <a:solidFill>
                  <a:srgbClr val="0000FF"/>
                </a:solidFill>
              </a:rPr>
              <a:t>, </a:t>
            </a:r>
            <a:r>
              <a:rPr lang="pl-PL" sz="1600" dirty="0" err="1">
                <a:solidFill>
                  <a:srgbClr val="0000FF"/>
                </a:solidFill>
              </a:rPr>
              <a:t>Ch.J</a:t>
            </a:r>
            <a:r>
              <a:rPr lang="pl-PL" sz="1600" dirty="0">
                <a:solidFill>
                  <a:srgbClr val="0000FF"/>
                </a:solidFill>
              </a:rPr>
              <a:t>. </a:t>
            </a:r>
            <a:r>
              <a:rPr lang="pl-PL" sz="1600" dirty="0" err="1">
                <a:solidFill>
                  <a:srgbClr val="0000FF"/>
                </a:solidFill>
              </a:rPr>
              <a:t>Earls</a:t>
            </a:r>
            <a:r>
              <a:rPr lang="pl-PL" sz="1600" dirty="0">
                <a:solidFill>
                  <a:srgbClr val="0000FF"/>
                </a:solidFill>
              </a:rPr>
              <a:t>: </a:t>
            </a:r>
            <a:r>
              <a:rPr lang="en-US" sz="1600" dirty="0">
                <a:solidFill>
                  <a:srgbClr val="0000FF"/>
                </a:solidFill>
              </a:rPr>
              <a:t>Associative memory inspires improvements for in-context</a:t>
            </a:r>
            <a:r>
              <a:rPr lang="pl-PL" sz="1600" dirty="0">
                <a:solidFill>
                  <a:srgbClr val="0000FF"/>
                </a:solidFill>
              </a:rPr>
              <a:t> </a:t>
            </a:r>
            <a:r>
              <a:rPr lang="en-US" sz="1600" dirty="0">
                <a:solidFill>
                  <a:srgbClr val="0000FF"/>
                </a:solidFill>
              </a:rPr>
              <a:t>learning using a novel attention residual stream architecture</a:t>
            </a:r>
            <a:r>
              <a:rPr lang="pl-PL" sz="1600" dirty="0">
                <a:solidFill>
                  <a:srgbClr val="0000FF"/>
                </a:solidFill>
              </a:rPr>
              <a:t>. </a:t>
            </a:r>
            <a:r>
              <a:rPr lang="en-US" sz="1600" dirty="0">
                <a:solidFill>
                  <a:srgbClr val="0000FF"/>
                </a:solidFill>
              </a:rPr>
              <a:t>Transactions on Machine Learning Research (07/2025)</a:t>
            </a:r>
            <a:r>
              <a:rPr lang="pl-PL" sz="1600" dirty="0">
                <a:solidFill>
                  <a:srgbClr val="0000FF"/>
                </a:solidFill>
              </a:rPr>
              <a:t> </a:t>
            </a:r>
          </a:p>
          <a:p>
            <a:pPr algn="ctr"/>
            <a:endParaRPr lang="pl-PL" sz="1600" dirty="0">
              <a:solidFill>
                <a:srgbClr val="0000FF"/>
              </a:solidFill>
            </a:endParaRPr>
          </a:p>
          <a:p>
            <a:pPr algn="ctr"/>
            <a:r>
              <a:rPr lang="en-US" sz="1600" dirty="0">
                <a:solidFill>
                  <a:srgbClr val="0000FF"/>
                </a:solidFill>
              </a:rPr>
              <a:t>H</a:t>
            </a:r>
            <a:r>
              <a:rPr lang="pl-PL" sz="1600" dirty="0">
                <a:solidFill>
                  <a:srgbClr val="0000FF"/>
                </a:solidFill>
              </a:rPr>
              <a:t>.</a:t>
            </a:r>
            <a:r>
              <a:rPr lang="en-US" sz="1600" dirty="0">
                <a:solidFill>
                  <a:srgbClr val="0000FF"/>
                </a:solidFill>
              </a:rPr>
              <a:t> </a:t>
            </a:r>
            <a:r>
              <a:rPr lang="en-US" sz="1600" dirty="0" err="1">
                <a:solidFill>
                  <a:srgbClr val="0000FF"/>
                </a:solidFill>
              </a:rPr>
              <a:t>Ramsauer</a:t>
            </a:r>
            <a:r>
              <a:rPr lang="en-US" sz="1600" dirty="0">
                <a:solidFill>
                  <a:srgbClr val="0000FF"/>
                </a:solidFill>
              </a:rPr>
              <a:t>, B</a:t>
            </a:r>
            <a:r>
              <a:rPr lang="pl-PL" sz="1600" dirty="0">
                <a:solidFill>
                  <a:srgbClr val="0000FF"/>
                </a:solidFill>
              </a:rPr>
              <a:t>.</a:t>
            </a:r>
            <a:r>
              <a:rPr lang="en-US" sz="1600" dirty="0">
                <a:solidFill>
                  <a:srgbClr val="0000FF"/>
                </a:solidFill>
              </a:rPr>
              <a:t> </a:t>
            </a:r>
            <a:r>
              <a:rPr lang="en-US" sz="1600" dirty="0" err="1">
                <a:solidFill>
                  <a:srgbClr val="0000FF"/>
                </a:solidFill>
              </a:rPr>
              <a:t>Schäfl</a:t>
            </a:r>
            <a:r>
              <a:rPr lang="en-US" sz="1600" dirty="0">
                <a:solidFill>
                  <a:srgbClr val="0000FF"/>
                </a:solidFill>
              </a:rPr>
              <a:t>, J</a:t>
            </a:r>
            <a:r>
              <a:rPr lang="pl-PL" sz="1600" dirty="0">
                <a:solidFill>
                  <a:srgbClr val="0000FF"/>
                </a:solidFill>
              </a:rPr>
              <a:t>.</a:t>
            </a:r>
            <a:r>
              <a:rPr lang="en-US" sz="1600" dirty="0">
                <a:solidFill>
                  <a:srgbClr val="0000FF"/>
                </a:solidFill>
              </a:rPr>
              <a:t> </a:t>
            </a:r>
            <a:r>
              <a:rPr lang="en-US" sz="1600" dirty="0" err="1">
                <a:solidFill>
                  <a:srgbClr val="0000FF"/>
                </a:solidFill>
              </a:rPr>
              <a:t>Lehner</a:t>
            </a:r>
            <a:r>
              <a:rPr lang="en-US" sz="1600" dirty="0">
                <a:solidFill>
                  <a:srgbClr val="0000FF"/>
                </a:solidFill>
              </a:rPr>
              <a:t>, P</a:t>
            </a:r>
            <a:r>
              <a:rPr lang="pl-PL" sz="1600" dirty="0">
                <a:solidFill>
                  <a:srgbClr val="0000FF"/>
                </a:solidFill>
              </a:rPr>
              <a:t>.</a:t>
            </a:r>
            <a:r>
              <a:rPr lang="en-US" sz="1600" dirty="0">
                <a:solidFill>
                  <a:srgbClr val="0000FF"/>
                </a:solidFill>
              </a:rPr>
              <a:t> </a:t>
            </a:r>
            <a:r>
              <a:rPr lang="en-US" sz="1600" dirty="0" err="1">
                <a:solidFill>
                  <a:srgbClr val="0000FF"/>
                </a:solidFill>
              </a:rPr>
              <a:t>Seidl</a:t>
            </a:r>
            <a:r>
              <a:rPr lang="en-US" sz="1600" dirty="0">
                <a:solidFill>
                  <a:srgbClr val="0000FF"/>
                </a:solidFill>
              </a:rPr>
              <a:t>, M</a:t>
            </a:r>
            <a:r>
              <a:rPr lang="pl-PL" sz="1600" dirty="0">
                <a:solidFill>
                  <a:srgbClr val="0000FF"/>
                </a:solidFill>
              </a:rPr>
              <a:t>.</a:t>
            </a:r>
            <a:r>
              <a:rPr lang="en-US" sz="1600" dirty="0">
                <a:solidFill>
                  <a:srgbClr val="0000FF"/>
                </a:solidFill>
              </a:rPr>
              <a:t> </a:t>
            </a:r>
            <a:r>
              <a:rPr lang="en-US" sz="1600" dirty="0" err="1">
                <a:solidFill>
                  <a:srgbClr val="0000FF"/>
                </a:solidFill>
              </a:rPr>
              <a:t>Widrich</a:t>
            </a:r>
            <a:r>
              <a:rPr lang="en-US" sz="1600" dirty="0">
                <a:solidFill>
                  <a:srgbClr val="0000FF"/>
                </a:solidFill>
              </a:rPr>
              <a:t>, L</a:t>
            </a:r>
            <a:r>
              <a:rPr lang="pl-PL" sz="1600" dirty="0">
                <a:solidFill>
                  <a:srgbClr val="0000FF"/>
                </a:solidFill>
              </a:rPr>
              <a:t>.</a:t>
            </a:r>
            <a:r>
              <a:rPr lang="en-US" sz="1600" dirty="0">
                <a:solidFill>
                  <a:srgbClr val="0000FF"/>
                </a:solidFill>
              </a:rPr>
              <a:t>Gruber, M</a:t>
            </a:r>
            <a:r>
              <a:rPr lang="pl-PL" sz="1600" dirty="0">
                <a:solidFill>
                  <a:srgbClr val="0000FF"/>
                </a:solidFill>
              </a:rPr>
              <a:t>. </a:t>
            </a:r>
            <a:r>
              <a:rPr lang="en-US" sz="1600" dirty="0" err="1">
                <a:solidFill>
                  <a:srgbClr val="0000FF"/>
                </a:solidFill>
              </a:rPr>
              <a:t>Holzleitner</a:t>
            </a:r>
            <a:r>
              <a:rPr lang="en-US" sz="1600" dirty="0">
                <a:solidFill>
                  <a:srgbClr val="0000FF"/>
                </a:solidFill>
              </a:rPr>
              <a:t>, T</a:t>
            </a:r>
            <a:r>
              <a:rPr lang="pl-PL" sz="1600" dirty="0">
                <a:solidFill>
                  <a:srgbClr val="0000FF"/>
                </a:solidFill>
              </a:rPr>
              <a:t>. </a:t>
            </a:r>
            <a:r>
              <a:rPr lang="en-US" sz="1600" dirty="0">
                <a:solidFill>
                  <a:srgbClr val="0000FF"/>
                </a:solidFill>
              </a:rPr>
              <a:t>Adler, D</a:t>
            </a:r>
            <a:r>
              <a:rPr lang="pl-PL" sz="1600" dirty="0">
                <a:solidFill>
                  <a:srgbClr val="0000FF"/>
                </a:solidFill>
              </a:rPr>
              <a:t>.</a:t>
            </a:r>
            <a:r>
              <a:rPr lang="en-US" sz="1600" dirty="0">
                <a:solidFill>
                  <a:srgbClr val="0000FF"/>
                </a:solidFill>
              </a:rPr>
              <a:t> </a:t>
            </a:r>
            <a:r>
              <a:rPr lang="en-US" sz="1600" dirty="0" err="1">
                <a:solidFill>
                  <a:srgbClr val="0000FF"/>
                </a:solidFill>
              </a:rPr>
              <a:t>Kreil</a:t>
            </a:r>
            <a:r>
              <a:rPr lang="en-US" sz="1600" dirty="0">
                <a:solidFill>
                  <a:srgbClr val="0000FF"/>
                </a:solidFill>
              </a:rPr>
              <a:t>, M</a:t>
            </a:r>
            <a:r>
              <a:rPr lang="pl-PL" sz="1600" dirty="0">
                <a:solidFill>
                  <a:srgbClr val="0000FF"/>
                </a:solidFill>
              </a:rPr>
              <a:t>.</a:t>
            </a:r>
            <a:r>
              <a:rPr lang="en-US" sz="1600" dirty="0">
                <a:solidFill>
                  <a:srgbClr val="0000FF"/>
                </a:solidFill>
              </a:rPr>
              <a:t> K</a:t>
            </a:r>
            <a:r>
              <a:rPr lang="pl-PL" sz="1600" dirty="0">
                <a:solidFill>
                  <a:srgbClr val="0000FF"/>
                </a:solidFill>
              </a:rPr>
              <a:t>.</a:t>
            </a:r>
            <a:r>
              <a:rPr lang="en-US" sz="1600" dirty="0">
                <a:solidFill>
                  <a:srgbClr val="0000FF"/>
                </a:solidFill>
              </a:rPr>
              <a:t> Kopp, G</a:t>
            </a:r>
            <a:r>
              <a:rPr lang="pl-PL" sz="1600" dirty="0">
                <a:solidFill>
                  <a:srgbClr val="0000FF"/>
                </a:solidFill>
              </a:rPr>
              <a:t>.</a:t>
            </a:r>
            <a:r>
              <a:rPr lang="en-US" sz="1600" dirty="0">
                <a:solidFill>
                  <a:srgbClr val="0000FF"/>
                </a:solidFill>
              </a:rPr>
              <a:t> </a:t>
            </a:r>
            <a:r>
              <a:rPr lang="en-US" sz="1600" dirty="0" err="1">
                <a:solidFill>
                  <a:srgbClr val="0000FF"/>
                </a:solidFill>
              </a:rPr>
              <a:t>Klambauer</a:t>
            </a:r>
            <a:r>
              <a:rPr lang="en-US" sz="1600" dirty="0">
                <a:solidFill>
                  <a:srgbClr val="0000FF"/>
                </a:solidFill>
              </a:rPr>
              <a:t>, J</a:t>
            </a:r>
            <a:r>
              <a:rPr lang="pl-PL" sz="1600" dirty="0">
                <a:solidFill>
                  <a:srgbClr val="0000FF"/>
                </a:solidFill>
              </a:rPr>
              <a:t>.</a:t>
            </a:r>
            <a:r>
              <a:rPr lang="en-US" sz="1600" dirty="0">
                <a:solidFill>
                  <a:srgbClr val="0000FF"/>
                </a:solidFill>
              </a:rPr>
              <a:t> </a:t>
            </a:r>
            <a:r>
              <a:rPr lang="en-US" sz="1600" dirty="0" err="1">
                <a:solidFill>
                  <a:srgbClr val="0000FF"/>
                </a:solidFill>
              </a:rPr>
              <a:t>Brandstetter</a:t>
            </a:r>
            <a:r>
              <a:rPr lang="en-US" sz="1600" dirty="0">
                <a:solidFill>
                  <a:srgbClr val="0000FF"/>
                </a:solidFill>
              </a:rPr>
              <a:t>, S</a:t>
            </a:r>
            <a:r>
              <a:rPr lang="pl-PL" sz="1600" dirty="0">
                <a:solidFill>
                  <a:srgbClr val="0000FF"/>
                </a:solidFill>
              </a:rPr>
              <a:t>, </a:t>
            </a:r>
            <a:r>
              <a:rPr lang="en-US" sz="1600" dirty="0" err="1">
                <a:solidFill>
                  <a:srgbClr val="0000FF"/>
                </a:solidFill>
              </a:rPr>
              <a:t>Hochreiter</a:t>
            </a:r>
            <a:r>
              <a:rPr lang="pl-PL" sz="1600" dirty="0">
                <a:solidFill>
                  <a:srgbClr val="0000FF"/>
                </a:solidFill>
              </a:rPr>
              <a:t>:</a:t>
            </a:r>
            <a:r>
              <a:rPr lang="en-US" sz="1600" dirty="0">
                <a:solidFill>
                  <a:srgbClr val="0000FF"/>
                </a:solidFill>
              </a:rPr>
              <a:t> Hopfield networks is all you need. In International Conference on Learning Representations,</a:t>
            </a:r>
            <a:r>
              <a:rPr lang="pl-PL" sz="1600" dirty="0">
                <a:solidFill>
                  <a:srgbClr val="0000FF"/>
                </a:solidFill>
              </a:rPr>
              <a:t> </a:t>
            </a:r>
            <a:r>
              <a:rPr lang="en-US" sz="1600" dirty="0">
                <a:solidFill>
                  <a:srgbClr val="0000FF"/>
                </a:solidFill>
              </a:rPr>
              <a:t>2021. URL https://openreview.net/forum?id=tL89RnzIiCd.</a:t>
            </a:r>
          </a:p>
        </p:txBody>
      </p:sp>
      <p:sp>
        <p:nvSpPr>
          <p:cNvPr id="13" name="pole tekstowe 12"/>
          <p:cNvSpPr txBox="1"/>
          <p:nvPr/>
        </p:nvSpPr>
        <p:spPr>
          <a:xfrm>
            <a:off x="3169458" y="752423"/>
            <a:ext cx="3030273" cy="400110"/>
          </a:xfrm>
          <a:prstGeom prst="rect">
            <a:avLst/>
          </a:prstGeom>
          <a:noFill/>
        </p:spPr>
        <p:txBody>
          <a:bodyPr wrap="square" rtlCol="0">
            <a:spAutoFit/>
          </a:bodyPr>
          <a:lstStyle/>
          <a:p>
            <a:pPr algn="ctr"/>
            <a:r>
              <a:rPr lang="en-US" sz="2000" b="1" dirty="0">
                <a:solidFill>
                  <a:srgbClr val="0000FF"/>
                </a:solidFill>
              </a:rPr>
              <a:t>HOPFIELD NETWORKS</a:t>
            </a:r>
          </a:p>
        </p:txBody>
      </p:sp>
    </p:spTree>
    <p:extLst>
      <p:ext uri="{BB962C8B-B14F-4D97-AF65-F5344CB8AC3E}">
        <p14:creationId xmlns:p14="http://schemas.microsoft.com/office/powerpoint/2010/main" val="301181819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0C5D4C-F2AB-9549-50A3-A37F41432C64}"/>
              </a:ext>
            </a:extLst>
          </p:cNvPr>
          <p:cNvSpPr>
            <a:spLocks noGrp="1"/>
          </p:cNvSpPr>
          <p:nvPr>
            <p:ph type="title"/>
          </p:nvPr>
        </p:nvSpPr>
        <p:spPr>
          <a:xfrm>
            <a:off x="-33032" y="28606"/>
            <a:ext cx="9144000" cy="370080"/>
          </a:xfrm>
        </p:spPr>
        <p:txBody>
          <a:bodyPr/>
          <a:lstStyle/>
          <a:p>
            <a:br>
              <a:rPr lang="pl-PL" sz="3600" b="1" dirty="0"/>
            </a:br>
            <a:r>
              <a:rPr lang="en-US" sz="2800" b="1" dirty="0"/>
              <a:t>ASSOCIATIVE MEMORY</a:t>
            </a:r>
            <a:br>
              <a:rPr lang="pl-PL" sz="2800" b="1" dirty="0"/>
            </a:br>
            <a:endParaRPr lang="en-US" sz="2800" b="1" dirty="0"/>
          </a:p>
        </p:txBody>
      </p:sp>
      <p:sp>
        <p:nvSpPr>
          <p:cNvPr id="19" name="pole tekstowe 18"/>
          <p:cNvSpPr txBox="1"/>
          <p:nvPr/>
        </p:nvSpPr>
        <p:spPr>
          <a:xfrm>
            <a:off x="251520" y="423690"/>
            <a:ext cx="8556075" cy="707886"/>
          </a:xfrm>
          <a:prstGeom prst="rect">
            <a:avLst/>
          </a:prstGeom>
          <a:noFill/>
        </p:spPr>
        <p:txBody>
          <a:bodyPr wrap="square" rtlCol="0">
            <a:spAutoFit/>
          </a:bodyPr>
          <a:lstStyle/>
          <a:p>
            <a:pPr algn="ctr"/>
            <a:r>
              <a:rPr lang="en-US" sz="2000" b="1" dirty="0">
                <a:solidFill>
                  <a:srgbClr val="0000FF"/>
                </a:solidFill>
              </a:rPr>
              <a:t>REASONING BASED ON RULES DERIVED FROM INFORMATION SYSTEMS AND INCOMPLETE VECTORS OF ATTRIBUTE VALUES</a:t>
            </a:r>
          </a:p>
        </p:txBody>
      </p:sp>
      <p:sp>
        <p:nvSpPr>
          <p:cNvPr id="42" name="pole tekstowe 41"/>
          <p:cNvSpPr txBox="1"/>
          <p:nvPr/>
        </p:nvSpPr>
        <p:spPr>
          <a:xfrm>
            <a:off x="98142" y="5242200"/>
            <a:ext cx="8960616" cy="1631216"/>
          </a:xfrm>
          <a:prstGeom prst="rect">
            <a:avLst/>
          </a:prstGeom>
          <a:noFill/>
        </p:spPr>
        <p:txBody>
          <a:bodyPr wrap="square" rtlCol="0">
            <a:spAutoFit/>
          </a:bodyPr>
          <a:lstStyle/>
          <a:p>
            <a:r>
              <a:rPr lang="en-US" sz="1600" dirty="0"/>
              <a:t>Sets of rules derived from information systems </a:t>
            </a:r>
            <a:r>
              <a:rPr lang="pl-PL" sz="1600" dirty="0"/>
              <a:t>(</a:t>
            </a:r>
            <a:r>
              <a:rPr lang="en-US" sz="1600" dirty="0"/>
              <a:t>for discovery of concurrent models from data</a:t>
            </a:r>
            <a:r>
              <a:rPr lang="pl-PL" sz="1600" dirty="0"/>
              <a:t>)</a:t>
            </a:r>
            <a:r>
              <a:rPr lang="en-US" sz="1600" dirty="0"/>
              <a:t>:</a:t>
            </a:r>
            <a:r>
              <a:rPr lang="pl-PL" sz="1600" dirty="0"/>
              <a:t> </a:t>
            </a:r>
          </a:p>
          <a:p>
            <a:r>
              <a:rPr lang="en-US" sz="1200" i="1" dirty="0">
                <a:solidFill>
                  <a:srgbClr val="0000FF"/>
                </a:solidFill>
              </a:rPr>
              <a:t>M. </a:t>
            </a:r>
            <a:r>
              <a:rPr lang="en-US" sz="1200" i="1" dirty="0" err="1">
                <a:solidFill>
                  <a:srgbClr val="0000FF"/>
                </a:solidFill>
              </a:rPr>
              <a:t>Moshkov</a:t>
            </a:r>
            <a:r>
              <a:rPr lang="en-US" sz="1200" i="1" dirty="0">
                <a:solidFill>
                  <a:srgbClr val="0000FF"/>
                </a:solidFill>
              </a:rPr>
              <a:t>, A. Skowron, Z. </a:t>
            </a:r>
            <a:r>
              <a:rPr lang="en-US" sz="1200" i="1" dirty="0" err="1">
                <a:solidFill>
                  <a:srgbClr val="0000FF"/>
                </a:solidFill>
              </a:rPr>
              <a:t>Suraj</a:t>
            </a:r>
            <a:r>
              <a:rPr lang="en-US" sz="1200" i="1" dirty="0">
                <a:solidFill>
                  <a:srgbClr val="0000FF"/>
                </a:solidFill>
              </a:rPr>
              <a:t>: Maximal consistent extensions of information systems relative to their theories. Information Sciences 178(12) (2008) 2600-2620. doi.org/10.1016/j.ins.2008.01.018</a:t>
            </a:r>
            <a:endParaRPr lang="pl-PL" sz="1200" i="1" dirty="0">
              <a:solidFill>
                <a:srgbClr val="0000FF"/>
              </a:solidFill>
            </a:endParaRPr>
          </a:p>
          <a:p>
            <a:r>
              <a:rPr lang="pl-PL" sz="1200" i="1" dirty="0">
                <a:solidFill>
                  <a:srgbClr val="0000FF"/>
                </a:solidFill>
              </a:rPr>
              <a:t>A. </a:t>
            </a:r>
            <a:r>
              <a:rPr lang="en-US" sz="1200" i="1" dirty="0">
                <a:solidFill>
                  <a:srgbClr val="0000FF"/>
                </a:solidFill>
              </a:rPr>
              <a:t>Skowron, Z. </a:t>
            </a:r>
            <a:r>
              <a:rPr lang="en-US" sz="1200" i="1" dirty="0" err="1">
                <a:solidFill>
                  <a:srgbClr val="0000FF"/>
                </a:solidFill>
              </a:rPr>
              <a:t>Suraj</a:t>
            </a:r>
            <a:r>
              <a:rPr lang="en-US" sz="1200" i="1" dirty="0">
                <a:solidFill>
                  <a:srgbClr val="0000FF"/>
                </a:solidFill>
              </a:rPr>
              <a:t> (1995). Discovery of concurrent data models from experimental data tables: A rough set approach, Proceedings of the First International Conference on Knowledge Discovery and Data Mining, Montreal, August, 1995, </a:t>
            </a:r>
            <a:r>
              <a:rPr lang="en-US" sz="1200" i="1" dirty="0" err="1">
                <a:solidFill>
                  <a:srgbClr val="0000FF"/>
                </a:solidFill>
              </a:rPr>
              <a:t>AAAI</a:t>
            </a:r>
            <a:r>
              <a:rPr lang="en-US" sz="1200" i="1" dirty="0">
                <a:solidFill>
                  <a:srgbClr val="0000FF"/>
                </a:solidFill>
              </a:rPr>
              <a:t> Press, Menlo Park CA 1995, 288-293</a:t>
            </a:r>
            <a:endParaRPr lang="pl-PL" sz="1200" i="1" dirty="0">
              <a:solidFill>
                <a:srgbClr val="0000FF"/>
              </a:solidFill>
            </a:endParaRPr>
          </a:p>
          <a:p>
            <a:r>
              <a:rPr lang="en-US" sz="1200" i="1" dirty="0">
                <a:solidFill>
                  <a:srgbClr val="0000FF"/>
                </a:solidFill>
              </a:rPr>
              <a:t>J. </a:t>
            </a:r>
            <a:r>
              <a:rPr lang="en-US" sz="1200" i="1" dirty="0" err="1">
                <a:solidFill>
                  <a:srgbClr val="0000FF"/>
                </a:solidFill>
              </a:rPr>
              <a:t>Barwise</a:t>
            </a:r>
            <a:r>
              <a:rPr lang="en-US" sz="1200" i="1" dirty="0">
                <a:solidFill>
                  <a:srgbClr val="0000FF"/>
                </a:solidFill>
              </a:rPr>
              <a:t>, J. Seligman, Information Flow: The Logic of Distributed</a:t>
            </a:r>
            <a:r>
              <a:rPr lang="pl-PL" sz="1200" i="1" dirty="0">
                <a:solidFill>
                  <a:srgbClr val="0000FF"/>
                </a:solidFill>
              </a:rPr>
              <a:t> </a:t>
            </a:r>
            <a:r>
              <a:rPr lang="en-US" sz="1200" i="1" dirty="0">
                <a:solidFill>
                  <a:srgbClr val="0000FF"/>
                </a:solidFill>
              </a:rPr>
              <a:t>2339 Systems, Cambridge University Press, Cambridge, 1997. doi:10.2340 1017/CBO9780511895968.</a:t>
            </a:r>
          </a:p>
        </p:txBody>
      </p:sp>
      <p:grpSp>
        <p:nvGrpSpPr>
          <p:cNvPr id="66" name="Grupa 65"/>
          <p:cNvGrpSpPr/>
          <p:nvPr/>
        </p:nvGrpSpPr>
        <p:grpSpPr>
          <a:xfrm>
            <a:off x="107504" y="1124744"/>
            <a:ext cx="8750889" cy="4148121"/>
            <a:chOff x="-312410" y="671777"/>
            <a:chExt cx="8750889" cy="4148121"/>
          </a:xfrm>
        </p:grpSpPr>
        <p:sp>
          <p:nvSpPr>
            <p:cNvPr id="8" name="pole tekstowe 7"/>
            <p:cNvSpPr txBox="1"/>
            <p:nvPr/>
          </p:nvSpPr>
          <p:spPr>
            <a:xfrm>
              <a:off x="6759033" y="4481344"/>
              <a:ext cx="413578" cy="338554"/>
            </a:xfrm>
            <a:prstGeom prst="rect">
              <a:avLst/>
            </a:prstGeom>
            <a:noFill/>
          </p:spPr>
          <p:txBody>
            <a:bodyPr wrap="square" rtlCol="0">
              <a:spAutoFit/>
            </a:bodyPr>
            <a:lstStyle/>
            <a:p>
              <a:r>
                <a:rPr lang="pl-PL" sz="1600" b="1" i="1" dirty="0">
                  <a:solidFill>
                    <a:srgbClr val="0000FF"/>
                  </a:solidFill>
                </a:rPr>
                <a:t>W </a:t>
              </a:r>
            </a:p>
          </p:txBody>
        </p:sp>
        <p:cxnSp>
          <p:nvCxnSpPr>
            <p:cNvPr id="5" name="Łącznik prosty ze strzałką 4"/>
            <p:cNvCxnSpPr>
              <a:endCxn id="20" idx="1"/>
            </p:cNvCxnSpPr>
            <p:nvPr/>
          </p:nvCxnSpPr>
          <p:spPr>
            <a:xfrm flipV="1">
              <a:off x="4368110" y="1650984"/>
              <a:ext cx="1530404" cy="25825"/>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1" name="Grupa 30"/>
            <p:cNvGrpSpPr/>
            <p:nvPr/>
          </p:nvGrpSpPr>
          <p:grpSpPr>
            <a:xfrm>
              <a:off x="5783610" y="1380906"/>
              <a:ext cx="2654869" cy="2895837"/>
              <a:chOff x="5364487" y="2309926"/>
              <a:chExt cx="2717688" cy="3565810"/>
            </a:xfrm>
          </p:grpSpPr>
          <p:sp>
            <p:nvSpPr>
              <p:cNvPr id="20" name="Prostokąt zaokrąglony 19"/>
              <p:cNvSpPr/>
              <p:nvPr/>
            </p:nvSpPr>
            <p:spPr>
              <a:xfrm>
                <a:off x="5482110" y="2354456"/>
                <a:ext cx="864096" cy="57606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i="1" dirty="0">
                    <a:solidFill>
                      <a:srgbClr val="0000FF"/>
                    </a:solidFill>
                  </a:rPr>
                  <a:t>IS</a:t>
                </a:r>
                <a:r>
                  <a:rPr lang="pl-PL" sz="2000" i="1" baseline="-25000" dirty="0">
                    <a:solidFill>
                      <a:srgbClr val="0000FF"/>
                    </a:solidFill>
                  </a:rPr>
                  <a:t>1</a:t>
                </a:r>
                <a:endParaRPr lang="en-US" sz="2000" i="1" dirty="0"/>
              </a:p>
            </p:txBody>
          </p:sp>
          <p:sp>
            <p:nvSpPr>
              <p:cNvPr id="21" name="Prostokąt zaokrąglony 20"/>
              <p:cNvSpPr/>
              <p:nvPr/>
            </p:nvSpPr>
            <p:spPr>
              <a:xfrm>
                <a:off x="6989820" y="2392340"/>
                <a:ext cx="864095" cy="57606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i="1" dirty="0" err="1">
                    <a:solidFill>
                      <a:srgbClr val="0000FF"/>
                    </a:solidFill>
                  </a:rPr>
                  <a:t>IS</a:t>
                </a:r>
                <a:r>
                  <a:rPr lang="pl-PL" sz="2000" i="1" baseline="-25000" dirty="0" err="1">
                    <a:solidFill>
                      <a:srgbClr val="0000FF"/>
                    </a:solidFill>
                  </a:rPr>
                  <a:t>k</a:t>
                </a:r>
                <a:endParaRPr lang="en-US" sz="2000" i="1" dirty="0"/>
              </a:p>
            </p:txBody>
          </p:sp>
          <p:sp>
            <p:nvSpPr>
              <p:cNvPr id="22" name="pole tekstowe 21"/>
              <p:cNvSpPr txBox="1"/>
              <p:nvPr/>
            </p:nvSpPr>
            <p:spPr>
              <a:xfrm>
                <a:off x="6376242" y="2309926"/>
                <a:ext cx="576064" cy="507831"/>
              </a:xfrm>
              <a:prstGeom prst="rect">
                <a:avLst/>
              </a:prstGeom>
              <a:noFill/>
            </p:spPr>
            <p:txBody>
              <a:bodyPr wrap="square" rtlCol="0">
                <a:spAutoFit/>
              </a:bodyPr>
              <a:lstStyle/>
              <a:p>
                <a:r>
                  <a:rPr lang="pl-PL" b="1" dirty="0"/>
                  <a:t>…</a:t>
                </a:r>
                <a:endParaRPr lang="en-US" b="1" dirty="0"/>
              </a:p>
            </p:txBody>
          </p:sp>
          <p:sp>
            <p:nvSpPr>
              <p:cNvPr id="23" name="Prostokąt zaokrąglony 22"/>
              <p:cNvSpPr/>
              <p:nvPr/>
            </p:nvSpPr>
            <p:spPr>
              <a:xfrm>
                <a:off x="5364487" y="4126447"/>
                <a:ext cx="1080120" cy="57606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i="1" dirty="0">
                    <a:solidFill>
                      <a:srgbClr val="0000FF"/>
                    </a:solidFill>
                  </a:rPr>
                  <a:t>Th</a:t>
                </a:r>
                <a:r>
                  <a:rPr lang="pl-PL" sz="2000" dirty="0">
                    <a:solidFill>
                      <a:srgbClr val="0000FF"/>
                    </a:solidFill>
                  </a:rPr>
                  <a:t>(</a:t>
                </a:r>
                <a:r>
                  <a:rPr lang="pl-PL" sz="2000" i="1" dirty="0">
                    <a:solidFill>
                      <a:srgbClr val="0000FF"/>
                    </a:solidFill>
                  </a:rPr>
                  <a:t>IS</a:t>
                </a:r>
                <a:r>
                  <a:rPr lang="pl-PL" sz="2000" i="1" baseline="-25000" dirty="0">
                    <a:solidFill>
                      <a:srgbClr val="0000FF"/>
                    </a:solidFill>
                  </a:rPr>
                  <a:t>1</a:t>
                </a:r>
                <a:r>
                  <a:rPr lang="pl-PL" sz="1800" dirty="0">
                    <a:solidFill>
                      <a:srgbClr val="0000FF"/>
                    </a:solidFill>
                  </a:rPr>
                  <a:t>)</a:t>
                </a:r>
                <a:endParaRPr lang="en-US" sz="1800" dirty="0"/>
              </a:p>
            </p:txBody>
          </p:sp>
          <p:sp>
            <p:nvSpPr>
              <p:cNvPr id="24" name="Prostokąt zaokrąglony 23"/>
              <p:cNvSpPr/>
              <p:nvPr/>
            </p:nvSpPr>
            <p:spPr>
              <a:xfrm>
                <a:off x="6959668" y="4141370"/>
                <a:ext cx="1122507" cy="57606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i="1" dirty="0">
                    <a:solidFill>
                      <a:srgbClr val="0000FF"/>
                    </a:solidFill>
                  </a:rPr>
                  <a:t>Th</a:t>
                </a:r>
                <a:r>
                  <a:rPr lang="pl-PL" sz="2000" dirty="0">
                    <a:solidFill>
                      <a:srgbClr val="0000FF"/>
                    </a:solidFill>
                  </a:rPr>
                  <a:t>(</a:t>
                </a:r>
                <a:r>
                  <a:rPr lang="pl-PL" sz="2000" i="1" dirty="0" err="1">
                    <a:solidFill>
                      <a:srgbClr val="0000FF"/>
                    </a:solidFill>
                  </a:rPr>
                  <a:t>IS</a:t>
                </a:r>
                <a:r>
                  <a:rPr lang="pl-PL" sz="2000" i="1" baseline="-25000" dirty="0" err="1">
                    <a:solidFill>
                      <a:srgbClr val="0000FF"/>
                    </a:solidFill>
                  </a:rPr>
                  <a:t>k</a:t>
                </a:r>
                <a:r>
                  <a:rPr lang="pl-PL" sz="2000" dirty="0">
                    <a:solidFill>
                      <a:srgbClr val="0000FF"/>
                    </a:solidFill>
                  </a:rPr>
                  <a:t>)</a:t>
                </a:r>
                <a:endParaRPr lang="en-US" sz="2000" dirty="0"/>
              </a:p>
            </p:txBody>
          </p:sp>
          <p:sp>
            <p:nvSpPr>
              <p:cNvPr id="25" name="pole tekstowe 24"/>
              <p:cNvSpPr txBox="1"/>
              <p:nvPr/>
            </p:nvSpPr>
            <p:spPr>
              <a:xfrm>
                <a:off x="6435300" y="3992242"/>
                <a:ext cx="576064" cy="507831"/>
              </a:xfrm>
              <a:prstGeom prst="rect">
                <a:avLst/>
              </a:prstGeom>
              <a:noFill/>
            </p:spPr>
            <p:txBody>
              <a:bodyPr wrap="square" rtlCol="0">
                <a:spAutoFit/>
              </a:bodyPr>
              <a:lstStyle/>
              <a:p>
                <a:r>
                  <a:rPr lang="pl-PL" b="1" dirty="0"/>
                  <a:t>…</a:t>
                </a:r>
                <a:endParaRPr lang="en-US" b="1" dirty="0"/>
              </a:p>
            </p:txBody>
          </p:sp>
          <p:sp>
            <p:nvSpPr>
              <p:cNvPr id="26" name="Strzałka w dół 25"/>
              <p:cNvSpPr/>
              <p:nvPr/>
            </p:nvSpPr>
            <p:spPr>
              <a:xfrm>
                <a:off x="5719975" y="2930519"/>
                <a:ext cx="310620" cy="117278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rzałka w dół 26"/>
              <p:cNvSpPr/>
              <p:nvPr/>
            </p:nvSpPr>
            <p:spPr>
              <a:xfrm>
                <a:off x="7273377" y="2968404"/>
                <a:ext cx="327709" cy="1142569"/>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rostokąt zaokrąglony 27"/>
              <p:cNvSpPr/>
              <p:nvPr/>
            </p:nvSpPr>
            <p:spPr>
              <a:xfrm>
                <a:off x="5680639" y="5087895"/>
                <a:ext cx="1972162" cy="78784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FF"/>
                    </a:solidFill>
                  </a:rPr>
                  <a:t>reasoning module</a:t>
                </a:r>
              </a:p>
            </p:txBody>
          </p:sp>
        </p:grpSp>
        <p:sp>
          <p:nvSpPr>
            <p:cNvPr id="32" name="Strzałka w dół 31"/>
            <p:cNvSpPr/>
            <p:nvPr/>
          </p:nvSpPr>
          <p:spPr>
            <a:xfrm rot="16200000">
              <a:off x="5689169" y="3755571"/>
              <a:ext cx="304142" cy="517237"/>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rzałka w dół 32"/>
            <p:cNvSpPr/>
            <p:nvPr/>
          </p:nvSpPr>
          <p:spPr>
            <a:xfrm>
              <a:off x="6771980" y="4282466"/>
              <a:ext cx="299552" cy="22852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ole tekstowe 33"/>
            <p:cNvSpPr txBox="1"/>
            <p:nvPr/>
          </p:nvSpPr>
          <p:spPr>
            <a:xfrm>
              <a:off x="-312410" y="4156065"/>
              <a:ext cx="6210925" cy="646331"/>
            </a:xfrm>
            <a:prstGeom prst="rect">
              <a:avLst/>
            </a:prstGeom>
            <a:noFill/>
          </p:spPr>
          <p:txBody>
            <a:bodyPr wrap="square" rtlCol="0">
              <a:spAutoFit/>
            </a:bodyPr>
            <a:lstStyle/>
            <a:p>
              <a:pPr algn="ctr"/>
              <a:r>
                <a:rPr lang="en-US" sz="1800" dirty="0"/>
                <a:t>extension of </a:t>
              </a:r>
              <a:r>
                <a:rPr lang="en-US" sz="1800" b="1" i="1" dirty="0">
                  <a:solidFill>
                    <a:srgbClr val="0000CC"/>
                  </a:solidFill>
                </a:rPr>
                <a:t>v</a:t>
              </a:r>
              <a:r>
                <a:rPr lang="en-US" sz="1800" b="1" i="1" dirty="0"/>
                <a:t> </a:t>
              </a:r>
              <a:r>
                <a:rPr lang="en-US" sz="1800" dirty="0"/>
                <a:t>consistent (to the required degree) with (some/all) sets of rules derived from </a:t>
              </a:r>
              <a:r>
                <a:rPr lang="en-US" sz="1800" b="1" i="1" dirty="0">
                  <a:solidFill>
                    <a:srgbClr val="0000CC"/>
                  </a:solidFill>
                </a:rPr>
                <a:t>v</a:t>
              </a:r>
              <a:r>
                <a:rPr lang="en-US" sz="1800" b="1" i="1" dirty="0"/>
                <a:t>  </a:t>
              </a:r>
              <a:r>
                <a:rPr lang="en-US" sz="1800" dirty="0"/>
                <a:t>and </a:t>
              </a:r>
              <a:r>
                <a:rPr lang="pl-PL" sz="1800" dirty="0"/>
                <a:t>the </a:t>
              </a:r>
              <a:r>
                <a:rPr lang="en-US" sz="1800" dirty="0"/>
                <a:t>sets of rules  </a:t>
              </a:r>
            </a:p>
          </p:txBody>
        </p:sp>
        <p:sp>
          <p:nvSpPr>
            <p:cNvPr id="35" name="pole tekstowe 34"/>
            <p:cNvSpPr txBox="1"/>
            <p:nvPr/>
          </p:nvSpPr>
          <p:spPr>
            <a:xfrm>
              <a:off x="5237854" y="3818479"/>
              <a:ext cx="359059" cy="400110"/>
            </a:xfrm>
            <a:prstGeom prst="rect">
              <a:avLst/>
            </a:prstGeom>
            <a:noFill/>
          </p:spPr>
          <p:txBody>
            <a:bodyPr wrap="square" rtlCol="0">
              <a:spAutoFit/>
            </a:bodyPr>
            <a:lstStyle/>
            <a:p>
              <a:r>
                <a:rPr lang="pl-PL" sz="2000" b="1" i="1" dirty="0">
                  <a:solidFill>
                    <a:srgbClr val="0000FF"/>
                  </a:solidFill>
                </a:rPr>
                <a:t>v</a:t>
              </a:r>
            </a:p>
          </p:txBody>
        </p:sp>
        <p:sp>
          <p:nvSpPr>
            <p:cNvPr id="38" name="pole tekstowe 37"/>
            <p:cNvSpPr txBox="1"/>
            <p:nvPr/>
          </p:nvSpPr>
          <p:spPr>
            <a:xfrm>
              <a:off x="-294633" y="671777"/>
              <a:ext cx="5799813" cy="2185214"/>
            </a:xfrm>
            <a:prstGeom prst="rect">
              <a:avLst/>
            </a:prstGeom>
            <a:noFill/>
          </p:spPr>
          <p:txBody>
            <a:bodyPr wrap="square" rtlCol="0">
              <a:spAutoFit/>
            </a:bodyPr>
            <a:lstStyle/>
            <a:p>
              <a:pPr algn="ctr"/>
              <a:r>
                <a:rPr lang="en-US" sz="1800" dirty="0"/>
                <a:t>interaction with the environment </a:t>
              </a:r>
              <a:endParaRPr lang="pl-PL" sz="1800" dirty="0"/>
            </a:p>
            <a:p>
              <a:pPr algn="ctr"/>
              <a:r>
                <a:rPr lang="en-US" sz="1800" dirty="0"/>
                <a:t>(physical world, data</a:t>
              </a:r>
              <a:r>
                <a:rPr lang="pl-PL" sz="1800" dirty="0"/>
                <a:t> </a:t>
              </a:r>
              <a:r>
                <a:rPr lang="en-US" sz="1800" dirty="0"/>
                <a:t>or knowledge bases, experts, …)</a:t>
              </a:r>
            </a:p>
            <a:p>
              <a:pPr algn="ctr"/>
              <a:endParaRPr lang="pl-PL" sz="1800" dirty="0"/>
            </a:p>
            <a:p>
              <a:pPr algn="ctr"/>
              <a:r>
                <a:rPr lang="en-US" sz="1800" dirty="0"/>
                <a:t>(dynamic) information systems </a:t>
              </a:r>
              <a:endParaRPr lang="pl-PL" sz="1800" dirty="0"/>
            </a:p>
            <a:p>
              <a:pPr algn="ctr"/>
              <a:r>
                <a:rPr lang="pl-PL" sz="1600" dirty="0"/>
                <a:t>(</a:t>
              </a:r>
              <a:r>
                <a:rPr lang="en-US" sz="1600" dirty="0"/>
                <a:t>obtained</a:t>
              </a:r>
              <a:r>
                <a:rPr lang="pl-PL" sz="1600" dirty="0"/>
                <a:t>:  (i) by </a:t>
              </a:r>
              <a:r>
                <a:rPr lang="en-US" sz="1600" dirty="0"/>
                <a:t>decomposition of large datasets</a:t>
              </a:r>
              <a:r>
                <a:rPr lang="pl-PL" sz="1600" dirty="0"/>
                <a:t> for paralel </a:t>
              </a:r>
              <a:r>
                <a:rPr lang="en-US" sz="1600" dirty="0"/>
                <a:t>processing or relative to functionality,  </a:t>
              </a:r>
              <a:endParaRPr lang="pl-PL" sz="1600" dirty="0"/>
            </a:p>
            <a:p>
              <a:pPr defTabSz="990600"/>
              <a:r>
                <a:rPr lang="pl-PL" sz="1600" dirty="0"/>
                <a:t>                    (ii) from </a:t>
              </a:r>
              <a:r>
                <a:rPr lang="en-US" sz="1600" dirty="0"/>
                <a:t>distributed data sources,</a:t>
              </a:r>
            </a:p>
            <a:p>
              <a:pPr defTabSz="990600"/>
              <a:r>
                <a:rPr lang="pl-PL" sz="1600" dirty="0"/>
                <a:t>                    </a:t>
              </a:r>
              <a:r>
                <a:rPr lang="en-US" sz="1600" dirty="0"/>
                <a:t>(iii) by interaction with the physical world</a:t>
              </a:r>
              <a:r>
                <a:rPr lang="pl-PL" sz="1600" dirty="0"/>
                <a:t> …</a:t>
              </a:r>
              <a:endParaRPr lang="en-US" sz="1600" dirty="0"/>
            </a:p>
          </p:txBody>
        </p:sp>
        <p:sp>
          <p:nvSpPr>
            <p:cNvPr id="39" name="pole tekstowe 38"/>
            <p:cNvSpPr txBox="1"/>
            <p:nvPr/>
          </p:nvSpPr>
          <p:spPr>
            <a:xfrm>
              <a:off x="-239655" y="2884734"/>
              <a:ext cx="5247838" cy="861774"/>
            </a:xfrm>
            <a:prstGeom prst="rect">
              <a:avLst/>
            </a:prstGeom>
            <a:noFill/>
          </p:spPr>
          <p:txBody>
            <a:bodyPr wrap="square" rtlCol="0">
              <a:spAutoFit/>
            </a:bodyPr>
            <a:lstStyle/>
            <a:p>
              <a:pPr algn="ctr"/>
              <a:r>
                <a:rPr lang="en-US" sz="1800" dirty="0"/>
                <a:t>(adaptive) theories of</a:t>
              </a:r>
              <a:r>
                <a:rPr lang="pl-PL" sz="1800" dirty="0"/>
                <a:t> </a:t>
              </a:r>
              <a:r>
                <a:rPr lang="en-US" sz="1800" dirty="0"/>
                <a:t>information systems: </a:t>
              </a:r>
            </a:p>
            <a:p>
              <a:pPr algn="ctr"/>
              <a:r>
                <a:rPr lang="en-US" sz="1600" dirty="0"/>
                <a:t>sets of (probabilistic) rules derived from information systems</a:t>
              </a:r>
            </a:p>
          </p:txBody>
        </p:sp>
        <p:sp>
          <p:nvSpPr>
            <p:cNvPr id="43" name="pole tekstowe 42"/>
            <p:cNvSpPr txBox="1"/>
            <p:nvPr/>
          </p:nvSpPr>
          <p:spPr>
            <a:xfrm>
              <a:off x="712625" y="3834041"/>
              <a:ext cx="4036576" cy="369332"/>
            </a:xfrm>
            <a:prstGeom prst="rect">
              <a:avLst/>
            </a:prstGeom>
            <a:noFill/>
          </p:spPr>
          <p:txBody>
            <a:bodyPr wrap="square" rtlCol="0">
              <a:spAutoFit/>
            </a:bodyPr>
            <a:lstStyle/>
            <a:p>
              <a:r>
                <a:rPr lang="en-US" sz="1800" dirty="0"/>
                <a:t>incomplete vector of attribute values</a:t>
              </a:r>
            </a:p>
          </p:txBody>
        </p:sp>
        <p:cxnSp>
          <p:nvCxnSpPr>
            <p:cNvPr id="37" name="Łącznik prosty ze strzałką 36"/>
            <p:cNvCxnSpPr/>
            <p:nvPr/>
          </p:nvCxnSpPr>
          <p:spPr>
            <a:xfrm flipV="1">
              <a:off x="4816564" y="3108893"/>
              <a:ext cx="967047" cy="1450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Łącznik prosty ze strzałką 40"/>
            <p:cNvCxnSpPr>
              <a:stCxn id="43" idx="3"/>
            </p:cNvCxnSpPr>
            <p:nvPr/>
          </p:nvCxnSpPr>
          <p:spPr>
            <a:xfrm flipV="1">
              <a:off x="4749201" y="4009107"/>
              <a:ext cx="488653" cy="960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Łącznik prosty ze strzałką 44"/>
            <p:cNvCxnSpPr/>
            <p:nvPr/>
          </p:nvCxnSpPr>
          <p:spPr>
            <a:xfrm>
              <a:off x="5924942" y="4630100"/>
              <a:ext cx="794184" cy="878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2" name="Strzałka w dół 51"/>
            <p:cNvSpPr/>
            <p:nvPr/>
          </p:nvSpPr>
          <p:spPr>
            <a:xfrm>
              <a:off x="6148845" y="3332353"/>
              <a:ext cx="285476" cy="315739"/>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trzałka w dół 53"/>
            <p:cNvSpPr/>
            <p:nvPr/>
          </p:nvSpPr>
          <p:spPr>
            <a:xfrm>
              <a:off x="7643312" y="3352178"/>
              <a:ext cx="302911" cy="307194"/>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Strzałka w górę i w dół 85"/>
          <p:cNvSpPr/>
          <p:nvPr/>
        </p:nvSpPr>
        <p:spPr>
          <a:xfrm>
            <a:off x="6578241" y="1261129"/>
            <a:ext cx="334615" cy="625105"/>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Strzałka w górę i w dół 97"/>
          <p:cNvSpPr/>
          <p:nvPr/>
        </p:nvSpPr>
        <p:spPr>
          <a:xfrm>
            <a:off x="8025528" y="1269062"/>
            <a:ext cx="334615" cy="625105"/>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pole tekstowe 98"/>
          <p:cNvSpPr txBox="1"/>
          <p:nvPr/>
        </p:nvSpPr>
        <p:spPr>
          <a:xfrm>
            <a:off x="7195477" y="1167549"/>
            <a:ext cx="562748" cy="412416"/>
          </a:xfrm>
          <a:prstGeom prst="rect">
            <a:avLst/>
          </a:prstGeom>
          <a:noFill/>
        </p:spPr>
        <p:txBody>
          <a:bodyPr wrap="square" rtlCol="0">
            <a:spAutoFit/>
          </a:bodyPr>
          <a:lstStyle/>
          <a:p>
            <a:r>
              <a:rPr lang="pl-PL" b="1" dirty="0"/>
              <a:t>…</a:t>
            </a:r>
            <a:endParaRPr lang="en-US" b="1" dirty="0"/>
          </a:p>
        </p:txBody>
      </p:sp>
      <p:cxnSp>
        <p:nvCxnSpPr>
          <p:cNvPr id="101" name="Łącznik prosty ze strzałką 100"/>
          <p:cNvCxnSpPr/>
          <p:nvPr/>
        </p:nvCxnSpPr>
        <p:spPr>
          <a:xfrm flipV="1">
            <a:off x="5861708" y="1552471"/>
            <a:ext cx="727759" cy="666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1660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332656"/>
            <a:ext cx="8229600" cy="785813"/>
          </a:xfrm>
        </p:spPr>
        <p:txBody>
          <a:bodyPr/>
          <a:lstStyle/>
          <a:p>
            <a:r>
              <a:rPr lang="pl-PL" b="1"/>
              <a:t>PRACTICAL JUDGMENT</a:t>
            </a:r>
            <a:endParaRPr lang="en-US" b="1"/>
          </a:p>
        </p:txBody>
      </p:sp>
      <p:sp>
        <p:nvSpPr>
          <p:cNvPr id="4" name="Prostokąt 3"/>
          <p:cNvSpPr/>
          <p:nvPr/>
        </p:nvSpPr>
        <p:spPr>
          <a:xfrm>
            <a:off x="395536" y="1628800"/>
            <a:ext cx="8496944" cy="3416320"/>
          </a:xfrm>
          <a:prstGeom prst="rect">
            <a:avLst/>
          </a:prstGeom>
        </p:spPr>
        <p:txBody>
          <a:bodyPr wrap="square">
            <a:spAutoFit/>
          </a:bodyPr>
          <a:lstStyle/>
          <a:p>
            <a:pPr algn="ctr"/>
            <a:r>
              <a:rPr lang="en-US">
                <a:solidFill>
                  <a:srgbClr val="0000FF"/>
                </a:solidFill>
              </a:rPr>
              <a:t>Practical judgment is not algebraic calculation. Prior to any deductive or inductive reckoning, the judge is involved in selecting objects and relationships for attention and assessing their interactions. Identifying things of importance from a potentially endless pool of candidates, assessing their relative significance, and evaluating their relationships is well beyond the jurisdiction of reason</a:t>
            </a:r>
          </a:p>
        </p:txBody>
      </p:sp>
      <p:sp>
        <p:nvSpPr>
          <p:cNvPr id="5" name="pole tekstowe 4"/>
          <p:cNvSpPr txBox="1"/>
          <p:nvPr/>
        </p:nvSpPr>
        <p:spPr>
          <a:xfrm>
            <a:off x="2123728" y="5373216"/>
            <a:ext cx="6696744" cy="646331"/>
          </a:xfrm>
          <a:prstGeom prst="rect">
            <a:avLst/>
          </a:prstGeom>
          <a:noFill/>
        </p:spPr>
        <p:txBody>
          <a:bodyPr wrap="square" rtlCol="0">
            <a:spAutoFit/>
          </a:bodyPr>
          <a:lstStyle/>
          <a:p>
            <a:r>
              <a:rPr lang="en-US" sz="1800" i="1" dirty="0">
                <a:solidFill>
                  <a:srgbClr val="0033CC"/>
                </a:solidFill>
              </a:rPr>
              <a:t>Leslie</a:t>
            </a:r>
            <a:r>
              <a:rPr lang="pl-PL" sz="1800" i="1" dirty="0">
                <a:solidFill>
                  <a:srgbClr val="0033CC"/>
                </a:solidFill>
              </a:rPr>
              <a:t> </a:t>
            </a:r>
            <a:r>
              <a:rPr lang="en-US" sz="1800" i="1" dirty="0">
                <a:solidFill>
                  <a:srgbClr val="0033CC"/>
                </a:solidFill>
              </a:rPr>
              <a:t>Paul</a:t>
            </a:r>
            <a:r>
              <a:rPr lang="pl-PL" sz="1800" i="1" dirty="0">
                <a:solidFill>
                  <a:srgbClr val="0033CC"/>
                </a:solidFill>
              </a:rPr>
              <a:t> </a:t>
            </a:r>
            <a:r>
              <a:rPr lang="en-US" sz="1800" i="1" dirty="0">
                <a:solidFill>
                  <a:srgbClr val="0033CC"/>
                </a:solidFill>
              </a:rPr>
              <a:t>Thiele</a:t>
            </a:r>
            <a:r>
              <a:rPr lang="pl-PL" sz="1800" i="1" dirty="0">
                <a:solidFill>
                  <a:srgbClr val="0033CC"/>
                </a:solidFill>
              </a:rPr>
              <a:t>: </a:t>
            </a:r>
            <a:r>
              <a:rPr lang="en-US" sz="1800" i="1" dirty="0">
                <a:solidFill>
                  <a:srgbClr val="0033CC"/>
                </a:solidFill>
              </a:rPr>
              <a:t>The</a:t>
            </a:r>
            <a:r>
              <a:rPr lang="pl-PL" sz="1800" i="1" dirty="0">
                <a:solidFill>
                  <a:srgbClr val="0033CC"/>
                </a:solidFill>
              </a:rPr>
              <a:t> </a:t>
            </a:r>
            <a:r>
              <a:rPr lang="en-US" sz="1800" i="1" dirty="0">
                <a:solidFill>
                  <a:srgbClr val="0033CC"/>
                </a:solidFill>
              </a:rPr>
              <a:t>Heart</a:t>
            </a:r>
            <a:r>
              <a:rPr lang="pl-PL" sz="1800" i="1" dirty="0">
                <a:solidFill>
                  <a:srgbClr val="0033CC"/>
                </a:solidFill>
              </a:rPr>
              <a:t> </a:t>
            </a:r>
            <a:r>
              <a:rPr lang="en-US" sz="1800" i="1" dirty="0">
                <a:solidFill>
                  <a:srgbClr val="0033CC"/>
                </a:solidFill>
              </a:rPr>
              <a:t>of</a:t>
            </a:r>
            <a:r>
              <a:rPr lang="pl-PL" sz="1800" i="1" dirty="0">
                <a:solidFill>
                  <a:srgbClr val="0033CC"/>
                </a:solidFill>
              </a:rPr>
              <a:t> </a:t>
            </a:r>
            <a:r>
              <a:rPr lang="en-US" sz="1800" i="1" dirty="0">
                <a:solidFill>
                  <a:srgbClr val="0033CC"/>
                </a:solidFill>
              </a:rPr>
              <a:t>Judgment</a:t>
            </a:r>
            <a:r>
              <a:rPr lang="pl-PL" sz="1800" i="1" dirty="0">
                <a:solidFill>
                  <a:srgbClr val="0033CC"/>
                </a:solidFill>
              </a:rPr>
              <a:t> </a:t>
            </a:r>
            <a:r>
              <a:rPr lang="en-US" sz="1800" i="1" dirty="0">
                <a:solidFill>
                  <a:srgbClr val="0033CC"/>
                </a:solidFill>
              </a:rPr>
              <a:t>Practical</a:t>
            </a:r>
            <a:r>
              <a:rPr lang="pl-PL" sz="1800" i="1" dirty="0">
                <a:solidFill>
                  <a:srgbClr val="0033CC"/>
                </a:solidFill>
              </a:rPr>
              <a:t> </a:t>
            </a:r>
            <a:r>
              <a:rPr lang="en-US" sz="1800" i="1" dirty="0">
                <a:solidFill>
                  <a:srgbClr val="0033CC"/>
                </a:solidFill>
              </a:rPr>
              <a:t>Wisdom,</a:t>
            </a:r>
            <a:r>
              <a:rPr lang="pl-PL" sz="1800" i="1" dirty="0">
                <a:solidFill>
                  <a:srgbClr val="0033CC"/>
                </a:solidFill>
              </a:rPr>
              <a:t> </a:t>
            </a:r>
            <a:r>
              <a:rPr lang="en-US" sz="1800" i="1" dirty="0">
                <a:solidFill>
                  <a:srgbClr val="0033CC"/>
                </a:solidFill>
              </a:rPr>
              <a:t>Neuroscience,</a:t>
            </a:r>
            <a:r>
              <a:rPr lang="pl-PL" sz="1800" i="1" dirty="0">
                <a:solidFill>
                  <a:srgbClr val="0033CC"/>
                </a:solidFill>
              </a:rPr>
              <a:t> </a:t>
            </a:r>
            <a:r>
              <a:rPr lang="en-US" sz="1800" i="1" dirty="0">
                <a:solidFill>
                  <a:srgbClr val="0033CC"/>
                </a:solidFill>
              </a:rPr>
              <a:t>and</a:t>
            </a:r>
            <a:r>
              <a:rPr lang="pl-PL" sz="1800" i="1" dirty="0">
                <a:solidFill>
                  <a:srgbClr val="0033CC"/>
                </a:solidFill>
              </a:rPr>
              <a:t> </a:t>
            </a:r>
            <a:r>
              <a:rPr lang="en-US" sz="1800" i="1" dirty="0">
                <a:solidFill>
                  <a:srgbClr val="0033CC"/>
                </a:solidFill>
              </a:rPr>
              <a:t>Narrative</a:t>
            </a:r>
            <a:r>
              <a:rPr lang="pl-PL" sz="1800" i="1" dirty="0">
                <a:solidFill>
                  <a:srgbClr val="0033CC"/>
                </a:solidFill>
              </a:rPr>
              <a:t>. Cambridge University Press </a:t>
            </a:r>
            <a:r>
              <a:rPr lang="en-US" sz="1800" i="1" dirty="0">
                <a:solidFill>
                  <a:srgbClr val="0033CC"/>
                </a:solidFill>
              </a:rPr>
              <a:t>2006</a:t>
            </a:r>
            <a:endParaRPr lang="en-US" sz="1800" i="1" dirty="0"/>
          </a:p>
        </p:txBody>
      </p:sp>
      <p:sp>
        <p:nvSpPr>
          <p:cNvPr id="6" name="Symbol zastępczy numeru slajdu 5"/>
          <p:cNvSpPr>
            <a:spLocks noGrp="1"/>
          </p:cNvSpPr>
          <p:nvPr>
            <p:ph type="sldNum" sz="quarter" idx="12"/>
          </p:nvPr>
        </p:nvSpPr>
        <p:spPr/>
        <p:txBody>
          <a:bodyPr/>
          <a:lstStyle/>
          <a:p>
            <a:pPr>
              <a:defRPr/>
            </a:pPr>
            <a:fld id="{D02E777F-298D-4C96-825C-3DC57E52C55E}" type="slidenum">
              <a:rPr lang="pl-PL" smtClean="0"/>
              <a:pPr>
                <a:defRPr/>
              </a:pPr>
              <a:t>124</a:t>
            </a:fld>
            <a:endParaRPr lang="pl-PL"/>
          </a:p>
        </p:txBody>
      </p:sp>
    </p:spTree>
    <p:extLst>
      <p:ext uri="{BB962C8B-B14F-4D97-AF65-F5344CB8AC3E}">
        <p14:creationId xmlns:p14="http://schemas.microsoft.com/office/powerpoint/2010/main" val="173335769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a16="http://schemas.microsoft.com/office/drawing/2014/main" id="{1C71AAF7-9D55-4C94-9989-A87F88BF23CD}"/>
              </a:ext>
            </a:extLst>
          </p:cNvPr>
          <p:cNvSpPr txBox="1">
            <a:spLocks/>
          </p:cNvSpPr>
          <p:nvPr/>
        </p:nvSpPr>
        <p:spPr>
          <a:xfrm>
            <a:off x="0" y="192420"/>
            <a:ext cx="9144000" cy="1196975"/>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MELANIE MITCHELL  </a:t>
            </a:r>
          </a:p>
          <a:p>
            <a:r>
              <a:rPr lang="pl-PL" sz="2800" b="1"/>
              <a:t>Santa Fe </a:t>
            </a:r>
            <a:r>
              <a:rPr lang="en-GB" sz="2800" b="1"/>
              <a:t>Institute</a:t>
            </a:r>
          </a:p>
        </p:txBody>
      </p:sp>
      <p:sp>
        <p:nvSpPr>
          <p:cNvPr id="6" name="pole tekstowe 5">
            <a:extLst>
              <a:ext uri="{FF2B5EF4-FFF2-40B4-BE49-F238E27FC236}">
                <a16:creationId xmlns:a16="http://schemas.microsoft.com/office/drawing/2014/main" id="{676B7BB2-AF14-B275-CAD4-3D37CACE4EF7}"/>
              </a:ext>
            </a:extLst>
          </p:cNvPr>
          <p:cNvSpPr txBox="1"/>
          <p:nvPr/>
        </p:nvSpPr>
        <p:spPr>
          <a:xfrm>
            <a:off x="180774" y="2492896"/>
            <a:ext cx="8517632" cy="2369880"/>
          </a:xfrm>
          <a:prstGeom prst="rect">
            <a:avLst/>
          </a:prstGeom>
          <a:noFill/>
        </p:spPr>
        <p:txBody>
          <a:bodyPr wrap="square" rtlCol="0">
            <a:spAutoFit/>
          </a:bodyPr>
          <a:lstStyle/>
          <a:p>
            <a:pPr algn="just"/>
            <a:r>
              <a:rPr lang="en-GB" sz="2800" dirty="0">
                <a:solidFill>
                  <a:srgbClr val="0000FF"/>
                </a:solidFill>
                <a:latin typeface="Arial" panose="020B0604020202020204" pitchFamily="34" charset="0"/>
                <a:cs typeface="Arial" panose="020B0604020202020204" pitchFamily="34" charset="0"/>
              </a:rPr>
              <a:t>The quest for machines that can make abstractions and analogies is as old as the AI field itself, but the problem remains almost completely open.</a:t>
            </a:r>
          </a:p>
          <a:p>
            <a:endParaRPr lang="en-GB" sz="2800" dirty="0">
              <a:latin typeface="Arial" panose="020B0604020202020204" pitchFamily="34" charset="0"/>
              <a:cs typeface="Arial" panose="020B0604020202020204" pitchFamily="34" charset="0"/>
            </a:endParaRPr>
          </a:p>
          <a:p>
            <a:pPr algn="r"/>
            <a:r>
              <a:rPr lang="en-GB" sz="1800" dirty="0">
                <a:solidFill>
                  <a:srgbClr val="0000FF"/>
                </a:solidFill>
                <a:latin typeface="Arial" panose="020B0604020202020204" pitchFamily="34" charset="0"/>
                <a:cs typeface="Arial" panose="020B0604020202020204" pitchFamily="34" charset="0"/>
              </a:rPr>
              <a:t>Melanie Mitchell: Abstraction and Analogy-Making in Artificial Intelligence, Annals Reports of the New York Academy of Sciences 1505(1) 79-101 (2021)</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125</a:t>
            </a:fld>
            <a:endParaRPr lang="pl-PL"/>
          </a:p>
        </p:txBody>
      </p:sp>
    </p:spTree>
    <p:extLst>
      <p:ext uri="{BB962C8B-B14F-4D97-AF65-F5344CB8AC3E}">
        <p14:creationId xmlns:p14="http://schemas.microsoft.com/office/powerpoint/2010/main" val="379116621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8C90328B-9D13-855B-C90F-02A3AE6C9733}"/>
              </a:ext>
            </a:extLst>
          </p:cNvPr>
          <p:cNvSpPr txBox="1">
            <a:spLocks/>
          </p:cNvSpPr>
          <p:nvPr/>
        </p:nvSpPr>
        <p:spPr>
          <a:xfrm>
            <a:off x="179512" y="188640"/>
            <a:ext cx="8740643" cy="666936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GB" sz="4000" b="1" dirty="0"/>
              <a:t>We do not have yet formal reasoning for experience based reasoning working in </a:t>
            </a:r>
            <a:r>
              <a:rPr lang="en-GB" sz="4000" b="1" dirty="0" err="1"/>
              <a:t>IS’s</a:t>
            </a:r>
            <a:endParaRPr lang="en-GB" sz="4000" b="1" dirty="0"/>
          </a:p>
          <a:p>
            <a:r>
              <a:rPr lang="en-GB" sz="3200" b="1" dirty="0"/>
              <a:t>However,</a:t>
            </a:r>
          </a:p>
          <a:p>
            <a:r>
              <a:rPr lang="en-GB" sz="3200" b="1" dirty="0" err="1"/>
              <a:t>IS’s</a:t>
            </a:r>
            <a:r>
              <a:rPr lang="en-GB" sz="3200" b="1" dirty="0"/>
              <a:t> on the basis of data analysis can help domain expert in </a:t>
            </a:r>
            <a:r>
              <a:rPr lang="pl-PL" sz="3200" b="1" dirty="0"/>
              <a:t>t</a:t>
            </a:r>
            <a:r>
              <a:rPr lang="en-GB" sz="3200" b="1" dirty="0"/>
              <a:t>his kind of reasoning.</a:t>
            </a:r>
          </a:p>
          <a:p>
            <a:endParaRPr lang="en-GB" sz="3200" b="1" dirty="0"/>
          </a:p>
          <a:p>
            <a:r>
              <a:rPr lang="en-GB" sz="3200" b="1" dirty="0"/>
              <a:t>Human experts </a:t>
            </a:r>
            <a:r>
              <a:rPr lang="pl-PL" sz="3200" b="1" dirty="0"/>
              <a:t>and/</a:t>
            </a:r>
            <a:r>
              <a:rPr lang="pl-PL" sz="3200" b="1" dirty="0" err="1"/>
              <a:t>or</a:t>
            </a:r>
            <a:r>
              <a:rPr lang="pl-PL" sz="3200" b="1" dirty="0"/>
              <a:t> </a:t>
            </a:r>
            <a:r>
              <a:rPr lang="pl-PL" sz="3200" b="1" dirty="0" err="1"/>
              <a:t>chatbots</a:t>
            </a:r>
            <a:r>
              <a:rPr lang="pl-PL" sz="3200" b="1" dirty="0"/>
              <a:t> </a:t>
            </a:r>
            <a:r>
              <a:rPr lang="en-GB" sz="3200" b="1" dirty="0"/>
              <a:t>can help I</a:t>
            </a:r>
            <a:r>
              <a:rPr lang="pl-PL" sz="3200" b="1" dirty="0"/>
              <a:t>S</a:t>
            </a:r>
            <a:r>
              <a:rPr lang="en-GB" sz="3200" b="1" dirty="0"/>
              <a:t>’s to improve reasoning, e.g., in inducing classifiers</a:t>
            </a:r>
            <a:r>
              <a:rPr lang="pl-PL" sz="3200" b="1" dirty="0"/>
              <a:t>.</a:t>
            </a:r>
          </a:p>
          <a:p>
            <a:r>
              <a:rPr lang="en-US" sz="4000" b="1" dirty="0"/>
              <a:t>Human-Centered AI, </a:t>
            </a:r>
          </a:p>
          <a:p>
            <a:r>
              <a:rPr lang="en-US" sz="4000" b="1" dirty="0"/>
              <a:t>Human-in-the-Loop ML</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126</a:t>
            </a:fld>
            <a:endParaRPr lang="pl-PL"/>
          </a:p>
        </p:txBody>
      </p:sp>
    </p:spTree>
    <p:extLst>
      <p:ext uri="{BB962C8B-B14F-4D97-AF65-F5344CB8AC3E}">
        <p14:creationId xmlns:p14="http://schemas.microsoft.com/office/powerpoint/2010/main" val="113004511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a16="http://schemas.microsoft.com/office/drawing/2014/main" id="{1C71AAF7-9D55-4C94-9989-A87F88BF23CD}"/>
              </a:ext>
            </a:extLst>
          </p:cNvPr>
          <p:cNvSpPr txBox="1">
            <a:spLocks/>
          </p:cNvSpPr>
          <p:nvPr/>
        </p:nvSpPr>
        <p:spPr>
          <a:xfrm>
            <a:off x="-30290" y="42527"/>
            <a:ext cx="9144000" cy="111822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SOME CHALLENGES CONCERNING REASONING (</a:t>
            </a:r>
            <a:r>
              <a:rPr lang="pl-PL" sz="3600" b="1" err="1"/>
              <a:t>cont</a:t>
            </a:r>
            <a:r>
              <a:rPr lang="pl-PL" sz="3600" b="1"/>
              <a:t>.)</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127</a:t>
            </a:fld>
            <a:endParaRPr lang="pl-PL"/>
          </a:p>
        </p:txBody>
      </p:sp>
      <p:sp>
        <p:nvSpPr>
          <p:cNvPr id="3" name="pole tekstowe 2"/>
          <p:cNvSpPr txBox="1"/>
          <p:nvPr/>
        </p:nvSpPr>
        <p:spPr>
          <a:xfrm>
            <a:off x="189856" y="1089164"/>
            <a:ext cx="8784976" cy="5632311"/>
          </a:xfrm>
          <a:prstGeom prst="rect">
            <a:avLst/>
          </a:prstGeom>
          <a:noFill/>
        </p:spPr>
        <p:txBody>
          <a:bodyPr wrap="square" rtlCol="0">
            <a:spAutoFit/>
          </a:bodyPr>
          <a:lstStyle/>
          <a:p>
            <a:r>
              <a:rPr lang="en-US" sz="2400">
                <a:solidFill>
                  <a:srgbClr val="0000FF"/>
                </a:solidFill>
              </a:rPr>
              <a:t>Reasoning supporting </a:t>
            </a:r>
          </a:p>
          <a:p>
            <a:pPr marL="457200" indent="-457200">
              <a:buFont typeface="Arial" panose="020B0604020202020204" pitchFamily="34" charset="0"/>
              <a:buChar char="•"/>
            </a:pPr>
            <a:r>
              <a:rPr lang="en-US" sz="2400">
                <a:solidFill>
                  <a:srgbClr val="0000FF"/>
                </a:solidFill>
              </a:rPr>
              <a:t>optimization </a:t>
            </a:r>
          </a:p>
          <a:p>
            <a:pPr marL="457200" indent="-457200">
              <a:buFont typeface="Arial" panose="020B0604020202020204" pitchFamily="34" charset="0"/>
              <a:buChar char="•"/>
            </a:pPr>
            <a:r>
              <a:rPr lang="en-US" sz="2400">
                <a:solidFill>
                  <a:srgbClr val="0000FF"/>
                </a:solidFill>
              </a:rPr>
              <a:t>decomposition</a:t>
            </a:r>
          </a:p>
          <a:p>
            <a:pPr marL="457200" indent="-457200">
              <a:buFont typeface="Arial" panose="020B0604020202020204" pitchFamily="34" charset="0"/>
              <a:buChar char="•"/>
            </a:pPr>
            <a:r>
              <a:rPr lang="en-US" sz="2400">
                <a:solidFill>
                  <a:srgbClr val="0000FF"/>
                </a:solidFill>
              </a:rPr>
              <a:t>Adaptation</a:t>
            </a:r>
            <a:r>
              <a:rPr lang="pl-PL" sz="2400">
                <a:solidFill>
                  <a:srgbClr val="0000FF"/>
                </a:solidFill>
              </a:rPr>
              <a:t> (</a:t>
            </a:r>
            <a:r>
              <a:rPr lang="en-US" sz="2400" noProof="0">
                <a:solidFill>
                  <a:srgbClr val="0000FF"/>
                </a:solidFill>
              </a:rPr>
              <a:t>see co-evolution in the book by Holland</a:t>
            </a:r>
            <a:r>
              <a:rPr lang="pl-PL" sz="2400">
                <a:solidFill>
                  <a:srgbClr val="0000FF"/>
                </a:solidFill>
              </a:rPr>
              <a:t>)</a:t>
            </a:r>
            <a:endParaRPr lang="en-US" sz="2400">
              <a:solidFill>
                <a:srgbClr val="0000FF"/>
              </a:solidFill>
            </a:endParaRPr>
          </a:p>
          <a:p>
            <a:pPr marL="457200" indent="-457200">
              <a:buFont typeface="Arial" panose="020B0604020202020204" pitchFamily="34" charset="0"/>
              <a:buChar char="•"/>
            </a:pPr>
            <a:r>
              <a:rPr lang="en-US" sz="2400">
                <a:solidFill>
                  <a:srgbClr val="0000FF"/>
                </a:solidFill>
              </a:rPr>
              <a:t>negotiation </a:t>
            </a:r>
            <a:r>
              <a:rPr lang="pl-PL" sz="2400">
                <a:solidFill>
                  <a:srgbClr val="0000FF"/>
                </a:solidFill>
              </a:rPr>
              <a:t>and </a:t>
            </a:r>
            <a:r>
              <a:rPr lang="en-US" sz="2400">
                <a:solidFill>
                  <a:srgbClr val="0000FF"/>
                </a:solidFill>
              </a:rPr>
              <a:t>conflict resolving</a:t>
            </a:r>
          </a:p>
          <a:p>
            <a:pPr marL="457200" indent="-457200">
              <a:buFont typeface="Arial" panose="020B0604020202020204" pitchFamily="34" charset="0"/>
              <a:buChar char="•"/>
            </a:pPr>
            <a:r>
              <a:rPr lang="en-US" sz="2400">
                <a:solidFill>
                  <a:srgbClr val="0000FF"/>
                </a:solidFill>
              </a:rPr>
              <a:t>searching for new relevant data and knowledge (</a:t>
            </a:r>
            <a:r>
              <a:rPr lang="en-US" sz="2400" i="1">
                <a:solidFill>
                  <a:srgbClr val="0000FF"/>
                </a:solidFill>
              </a:rPr>
              <a:t>where</a:t>
            </a:r>
            <a:r>
              <a:rPr lang="en-US" sz="2400">
                <a:solidFill>
                  <a:srgbClr val="0000FF"/>
                </a:solidFill>
              </a:rPr>
              <a:t>?, </a:t>
            </a:r>
            <a:r>
              <a:rPr lang="en-US" sz="2400" i="1">
                <a:solidFill>
                  <a:srgbClr val="0000FF"/>
                </a:solidFill>
              </a:rPr>
              <a:t>what</a:t>
            </a:r>
            <a:r>
              <a:rPr lang="en-US" sz="2400">
                <a:solidFill>
                  <a:srgbClr val="0000FF"/>
                </a:solidFill>
              </a:rPr>
              <a:t>?, </a:t>
            </a:r>
            <a:r>
              <a:rPr lang="en-US" sz="2400" i="1">
                <a:solidFill>
                  <a:srgbClr val="0000FF"/>
                </a:solidFill>
              </a:rPr>
              <a:t>when</a:t>
            </a:r>
            <a:r>
              <a:rPr lang="en-US" sz="2400">
                <a:solidFill>
                  <a:srgbClr val="0000FF"/>
                </a:solidFill>
              </a:rPr>
              <a:t>?, </a:t>
            </a:r>
            <a:r>
              <a:rPr lang="en-US" sz="2400" i="1">
                <a:solidFill>
                  <a:srgbClr val="0000FF"/>
                </a:solidFill>
              </a:rPr>
              <a:t>how</a:t>
            </a:r>
            <a:r>
              <a:rPr lang="en-US" sz="2400">
                <a:solidFill>
                  <a:srgbClr val="0000FF"/>
                </a:solidFill>
              </a:rPr>
              <a:t>?)</a:t>
            </a:r>
          </a:p>
          <a:p>
            <a:pPr marL="457200" indent="-457200">
              <a:buFont typeface="Arial" panose="020B0604020202020204" pitchFamily="34" charset="0"/>
              <a:buChar char="•"/>
            </a:pPr>
            <a:r>
              <a:rPr lang="en-US" sz="2400">
                <a:solidFill>
                  <a:srgbClr val="0000FF"/>
                </a:solidFill>
              </a:rPr>
              <a:t>discovery of granular computations according to given specifications (drug discovery, automatic design of robots, discovery of strategies on financial markets etc.)</a:t>
            </a:r>
            <a:endParaRPr lang="pl-PL" sz="2400">
              <a:solidFill>
                <a:srgbClr val="0000FF"/>
              </a:solidFill>
            </a:endParaRPr>
          </a:p>
          <a:p>
            <a:pPr marL="457200" indent="-457200">
              <a:buFont typeface="Arial" panose="020B0604020202020204" pitchFamily="34" charset="0"/>
              <a:buChar char="•"/>
            </a:pPr>
            <a:r>
              <a:rPr lang="en-US" sz="2400">
                <a:solidFill>
                  <a:srgbClr val="0000FF"/>
                </a:solidFill>
              </a:rPr>
              <a:t>construction of quality measures over granular computations</a:t>
            </a:r>
            <a:endParaRPr lang="pl-PL" sz="2400">
              <a:solidFill>
                <a:srgbClr val="0000FF"/>
              </a:solidFill>
            </a:endParaRPr>
          </a:p>
          <a:p>
            <a:pPr marL="457200" indent="-457200">
              <a:buFont typeface="Arial" panose="020B0604020202020204" pitchFamily="34" charset="0"/>
              <a:buChar char="•"/>
            </a:pPr>
            <a:r>
              <a:rPr lang="en-US" sz="2400">
                <a:solidFill>
                  <a:srgbClr val="0000FF"/>
                </a:solidFill>
              </a:rPr>
              <a:t>risk management in generation of approximate solutions</a:t>
            </a:r>
            <a:r>
              <a:rPr lang="pl-PL" sz="2400">
                <a:solidFill>
                  <a:srgbClr val="0000FF"/>
                </a:solidFill>
              </a:rPr>
              <a:t> of high </a:t>
            </a:r>
            <a:r>
              <a:rPr lang="en-US" sz="2400">
                <a:solidFill>
                  <a:srgbClr val="0000FF"/>
                </a:solidFill>
              </a:rPr>
              <a:t>quality</a:t>
            </a:r>
          </a:p>
          <a:p>
            <a:pPr marL="457200" indent="-457200">
              <a:buFont typeface="Arial" panose="020B0604020202020204" pitchFamily="34" charset="0"/>
              <a:buChar char="•"/>
            </a:pPr>
            <a:r>
              <a:rPr lang="en-US" sz="2400">
                <a:solidFill>
                  <a:srgbClr val="0000FF"/>
                </a:solidFill>
              </a:rPr>
              <a:t>…</a:t>
            </a:r>
          </a:p>
        </p:txBody>
      </p:sp>
    </p:spTree>
    <p:extLst>
      <p:ext uri="{BB962C8B-B14F-4D97-AF65-F5344CB8AC3E}">
        <p14:creationId xmlns:p14="http://schemas.microsoft.com/office/powerpoint/2010/main" val="198922416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2"/>
          </p:nvPr>
        </p:nvSpPr>
        <p:spPr>
          <a:noFill/>
        </p:spPr>
        <p:txBody>
          <a:bodyPr/>
          <a:lstStyle/>
          <a:p>
            <a:fld id="{A4A9F3A8-2AB1-46C0-A304-0B31163DBE4E}" type="slidenum">
              <a:rPr lang="pl-PL" smtClean="0"/>
              <a:pPr/>
              <a:t>128</a:t>
            </a:fld>
            <a:endParaRPr lang="pl-PL"/>
          </a:p>
        </p:txBody>
      </p:sp>
      <p:sp>
        <p:nvSpPr>
          <p:cNvPr id="9" name="pole tekstowe 8"/>
          <p:cNvSpPr txBox="1"/>
          <p:nvPr/>
        </p:nvSpPr>
        <p:spPr>
          <a:xfrm>
            <a:off x="148805" y="332656"/>
            <a:ext cx="8818353" cy="1015663"/>
          </a:xfrm>
          <a:prstGeom prst="rect">
            <a:avLst/>
          </a:prstGeom>
          <a:noFill/>
        </p:spPr>
        <p:txBody>
          <a:bodyPr wrap="square" rtlCol="0">
            <a:spAutoFit/>
          </a:bodyPr>
          <a:lstStyle/>
          <a:p>
            <a:pPr algn="ctr"/>
            <a:r>
              <a:rPr lang="pl-PL" sz="3000" b="1" dirty="0">
                <a:solidFill>
                  <a:srgbClr val="0070C0"/>
                </a:solidFill>
                <a:ea typeface="+mj-ea"/>
                <a:cs typeface="+mj-cs"/>
              </a:rPr>
              <a:t>INFORMATION </a:t>
            </a:r>
            <a:r>
              <a:rPr lang="pl-PL" sz="3000" b="1" dirty="0" err="1">
                <a:solidFill>
                  <a:srgbClr val="0070C0"/>
                </a:solidFill>
                <a:ea typeface="+mj-ea"/>
                <a:cs typeface="+mj-cs"/>
              </a:rPr>
              <a:t>GRANULATION</a:t>
            </a:r>
            <a:r>
              <a:rPr lang="pl-PL" sz="3000" b="1" dirty="0">
                <a:solidFill>
                  <a:srgbClr val="0070C0"/>
                </a:solidFill>
                <a:ea typeface="+mj-ea"/>
                <a:cs typeface="+mj-cs"/>
              </a:rPr>
              <a:t> &amp; COMPUTING WITH </a:t>
            </a:r>
            <a:r>
              <a:rPr lang="pl-PL" sz="3000" b="1" dirty="0" err="1">
                <a:solidFill>
                  <a:srgbClr val="0070C0"/>
                </a:solidFill>
                <a:ea typeface="+mj-ea"/>
                <a:cs typeface="+mj-cs"/>
              </a:rPr>
              <a:t>WORDS</a:t>
            </a:r>
            <a:r>
              <a:rPr lang="pl-PL" sz="3000" b="1" dirty="0">
                <a:solidFill>
                  <a:srgbClr val="0070C0"/>
                </a:solidFill>
                <a:ea typeface="+mj-ea"/>
                <a:cs typeface="+mj-cs"/>
              </a:rPr>
              <a:t> – </a:t>
            </a:r>
            <a:r>
              <a:rPr lang="pl-PL" sz="3000" b="1" dirty="0" err="1">
                <a:solidFill>
                  <a:srgbClr val="0070C0"/>
                </a:solidFill>
                <a:ea typeface="+mj-ea"/>
                <a:cs typeface="+mj-cs"/>
              </a:rPr>
              <a:t>LOTFI</a:t>
            </a:r>
            <a:r>
              <a:rPr lang="pl-PL" sz="3000" b="1" dirty="0">
                <a:solidFill>
                  <a:srgbClr val="0070C0"/>
                </a:solidFill>
                <a:ea typeface="+mj-ea"/>
                <a:cs typeface="+mj-cs"/>
              </a:rPr>
              <a:t> A. </a:t>
            </a:r>
            <a:r>
              <a:rPr lang="pl-PL" sz="3000" b="1" dirty="0" err="1">
                <a:solidFill>
                  <a:srgbClr val="0070C0"/>
                </a:solidFill>
                <a:ea typeface="+mj-ea"/>
                <a:cs typeface="+mj-cs"/>
              </a:rPr>
              <a:t>ZADEH</a:t>
            </a:r>
            <a:endParaRPr lang="pl-PL" sz="3000" b="1" dirty="0">
              <a:solidFill>
                <a:srgbClr val="0070C0"/>
              </a:solidFill>
              <a:ea typeface="+mj-ea"/>
              <a:cs typeface="+mj-cs"/>
            </a:endParaRPr>
          </a:p>
        </p:txBody>
      </p:sp>
      <p:sp>
        <p:nvSpPr>
          <p:cNvPr id="8" name="Prostokąt 7"/>
          <p:cNvSpPr/>
          <p:nvPr/>
        </p:nvSpPr>
        <p:spPr>
          <a:xfrm>
            <a:off x="74401" y="2967405"/>
            <a:ext cx="8967159" cy="3277820"/>
          </a:xfrm>
          <a:prstGeom prst="rect">
            <a:avLst/>
          </a:prstGeom>
        </p:spPr>
        <p:txBody>
          <a:bodyPr wrap="square">
            <a:spAutoFit/>
          </a:bodyPr>
          <a:lstStyle/>
          <a:p>
            <a:r>
              <a:rPr lang="en-US" sz="1800" dirty="0">
                <a:solidFill>
                  <a:srgbClr val="0000FF"/>
                </a:solidFill>
              </a:rPr>
              <a:t>[</a:t>
            </a:r>
            <a:r>
              <a:rPr lang="pl-PL" sz="1800" dirty="0">
                <a:solidFill>
                  <a:srgbClr val="0000FF"/>
                </a:solidFill>
              </a:rPr>
              <a:t>…</a:t>
            </a:r>
            <a:r>
              <a:rPr lang="en-US" sz="1800" dirty="0">
                <a:solidFill>
                  <a:srgbClr val="0000FF"/>
                </a:solidFill>
              </a:rPr>
              <a:t>] Manipulation of perceptions plays a key role in human recognition,</a:t>
            </a:r>
            <a:r>
              <a:rPr lang="pl-PL" sz="1800" dirty="0">
                <a:solidFill>
                  <a:srgbClr val="0000FF"/>
                </a:solidFill>
              </a:rPr>
              <a:t> </a:t>
            </a:r>
            <a:r>
              <a:rPr lang="en-US" sz="1800" dirty="0">
                <a:solidFill>
                  <a:srgbClr val="0000FF"/>
                </a:solidFill>
              </a:rPr>
              <a:t>decision and execution processes. As a methodology, computing with words</a:t>
            </a:r>
            <a:r>
              <a:rPr lang="pl-PL" sz="1800" dirty="0">
                <a:solidFill>
                  <a:srgbClr val="0000FF"/>
                </a:solidFill>
              </a:rPr>
              <a:t> </a:t>
            </a:r>
            <a:r>
              <a:rPr lang="en-US" sz="1800" dirty="0">
                <a:solidFill>
                  <a:srgbClr val="0000FF"/>
                </a:solidFill>
              </a:rPr>
              <a:t>provides a foundation for a computational theory of perceptions - a theory</a:t>
            </a:r>
            <a:r>
              <a:rPr lang="pl-PL" sz="1800" dirty="0">
                <a:solidFill>
                  <a:srgbClr val="0000FF"/>
                </a:solidFill>
              </a:rPr>
              <a:t> </a:t>
            </a:r>
            <a:r>
              <a:rPr lang="en-US" sz="1800" dirty="0">
                <a:solidFill>
                  <a:srgbClr val="0000FF"/>
                </a:solidFill>
              </a:rPr>
              <a:t>which may have an important bearing on how humans make</a:t>
            </a:r>
            <a:r>
              <a:rPr lang="pl-PL" sz="1800" dirty="0">
                <a:solidFill>
                  <a:srgbClr val="0000FF"/>
                </a:solidFill>
              </a:rPr>
              <a:t> </a:t>
            </a:r>
            <a:r>
              <a:rPr lang="en-US" sz="1800" dirty="0">
                <a:solidFill>
                  <a:srgbClr val="0000FF"/>
                </a:solidFill>
              </a:rPr>
              <a:t>- and machines</a:t>
            </a:r>
            <a:r>
              <a:rPr lang="pl-PL" sz="1800" dirty="0">
                <a:solidFill>
                  <a:srgbClr val="0000FF"/>
                </a:solidFill>
              </a:rPr>
              <a:t> </a:t>
            </a:r>
            <a:r>
              <a:rPr lang="en-US" sz="1800" dirty="0">
                <a:solidFill>
                  <a:srgbClr val="0000FF"/>
                </a:solidFill>
              </a:rPr>
              <a:t>might make – perception</a:t>
            </a:r>
            <a:r>
              <a:rPr lang="pl-PL" sz="1800" dirty="0">
                <a:solidFill>
                  <a:srgbClr val="0000FF"/>
                </a:solidFill>
              </a:rPr>
              <a:t> </a:t>
            </a:r>
            <a:r>
              <a:rPr lang="en-US" sz="1800" dirty="0">
                <a:solidFill>
                  <a:srgbClr val="0000FF"/>
                </a:solidFill>
              </a:rPr>
              <a:t>-</a:t>
            </a:r>
            <a:r>
              <a:rPr lang="pl-PL" sz="1800" dirty="0">
                <a:solidFill>
                  <a:srgbClr val="0000FF"/>
                </a:solidFill>
              </a:rPr>
              <a:t> </a:t>
            </a:r>
            <a:r>
              <a:rPr lang="en-US" sz="1800" dirty="0">
                <a:solidFill>
                  <a:srgbClr val="0000FF"/>
                </a:solidFill>
              </a:rPr>
              <a:t>based rational decisions in an environment of</a:t>
            </a:r>
            <a:r>
              <a:rPr lang="pl-PL" sz="1800" dirty="0">
                <a:solidFill>
                  <a:srgbClr val="0000FF"/>
                </a:solidFill>
              </a:rPr>
              <a:t> </a:t>
            </a:r>
            <a:r>
              <a:rPr lang="en-US" sz="1800" dirty="0">
                <a:solidFill>
                  <a:srgbClr val="0000FF"/>
                </a:solidFill>
              </a:rPr>
              <a:t>imprecision, uncertainty and partial truth.</a:t>
            </a:r>
          </a:p>
          <a:p>
            <a:endParaRPr lang="pl-PL" sz="1800" dirty="0">
              <a:solidFill>
                <a:srgbClr val="0000FF"/>
              </a:solidFill>
            </a:endParaRPr>
          </a:p>
          <a:p>
            <a:r>
              <a:rPr lang="en-US" sz="1800" dirty="0">
                <a:solidFill>
                  <a:srgbClr val="0000FF"/>
                </a:solidFill>
              </a:rPr>
              <a:t>[</a:t>
            </a:r>
            <a:r>
              <a:rPr lang="pl-PL" sz="1800" dirty="0">
                <a:solidFill>
                  <a:srgbClr val="0000FF"/>
                </a:solidFill>
              </a:rPr>
              <a:t>…</a:t>
            </a:r>
            <a:r>
              <a:rPr lang="en-US" sz="1800" dirty="0">
                <a:solidFill>
                  <a:srgbClr val="0000FF"/>
                </a:solidFill>
              </a:rPr>
              <a:t>] computing with words, or CW for short, is a methodology in which</a:t>
            </a:r>
            <a:r>
              <a:rPr lang="pl-PL" sz="1800" dirty="0">
                <a:solidFill>
                  <a:srgbClr val="0000FF"/>
                </a:solidFill>
              </a:rPr>
              <a:t> </a:t>
            </a:r>
            <a:r>
              <a:rPr lang="en-US" sz="1800" dirty="0">
                <a:solidFill>
                  <a:srgbClr val="0000FF"/>
                </a:solidFill>
              </a:rPr>
              <a:t>the objects of computation are words and propositions drawn from a natural</a:t>
            </a:r>
            <a:r>
              <a:rPr lang="pl-PL" sz="1800" dirty="0">
                <a:solidFill>
                  <a:srgbClr val="0000FF"/>
                </a:solidFill>
              </a:rPr>
              <a:t> </a:t>
            </a:r>
            <a:r>
              <a:rPr lang="en-US" sz="1800" dirty="0">
                <a:solidFill>
                  <a:srgbClr val="0000FF"/>
                </a:solidFill>
              </a:rPr>
              <a:t>language.</a:t>
            </a:r>
            <a:endParaRPr lang="pl-PL" sz="1800" dirty="0">
              <a:solidFill>
                <a:srgbClr val="0000FF"/>
              </a:solidFill>
            </a:endParaRPr>
          </a:p>
          <a:p>
            <a:endParaRPr lang="en-US" sz="1800" dirty="0">
              <a:solidFill>
                <a:srgbClr val="0000FF"/>
              </a:solidFill>
            </a:endParaRPr>
          </a:p>
          <a:p>
            <a:pPr algn="r"/>
            <a:r>
              <a:rPr lang="en-US" sz="1500" i="1" dirty="0">
                <a:solidFill>
                  <a:srgbClr val="0000FF"/>
                </a:solidFill>
              </a:rPr>
              <a:t>Lotfi A. Zadeh: From computing with numbers to computing with</a:t>
            </a:r>
            <a:r>
              <a:rPr lang="pl-PL" sz="1500" i="1" dirty="0">
                <a:solidFill>
                  <a:srgbClr val="0000FF"/>
                </a:solidFill>
              </a:rPr>
              <a:t> </a:t>
            </a:r>
            <a:r>
              <a:rPr lang="en-US" sz="1500" i="1" dirty="0">
                <a:solidFill>
                  <a:srgbClr val="0000FF"/>
                </a:solidFill>
              </a:rPr>
              <a:t>words – </a:t>
            </a:r>
            <a:endParaRPr lang="pl-PL" sz="1500" i="1" dirty="0">
              <a:solidFill>
                <a:srgbClr val="0000FF"/>
              </a:solidFill>
            </a:endParaRPr>
          </a:p>
          <a:p>
            <a:pPr algn="r"/>
            <a:r>
              <a:rPr lang="pl-PL" sz="1500" i="1" dirty="0">
                <a:solidFill>
                  <a:srgbClr val="0000FF"/>
                </a:solidFill>
              </a:rPr>
              <a:t> 		   </a:t>
            </a:r>
            <a:r>
              <a:rPr lang="en-US" sz="1500" i="1" dirty="0">
                <a:solidFill>
                  <a:srgbClr val="0000FF"/>
                </a:solidFill>
              </a:rPr>
              <a:t>From manipulation of measurements to</a:t>
            </a:r>
            <a:r>
              <a:rPr lang="pl-PL" sz="1500" i="1" dirty="0">
                <a:solidFill>
                  <a:srgbClr val="0000FF"/>
                </a:solidFill>
              </a:rPr>
              <a:t> </a:t>
            </a:r>
            <a:r>
              <a:rPr lang="en-US" sz="1500" i="1" dirty="0">
                <a:solidFill>
                  <a:srgbClr val="0000FF"/>
                </a:solidFill>
              </a:rPr>
              <a:t>manipulation of perceptions.</a:t>
            </a:r>
            <a:r>
              <a:rPr lang="pl-PL" sz="1500" i="1" dirty="0">
                <a:solidFill>
                  <a:srgbClr val="0000FF"/>
                </a:solidFill>
              </a:rPr>
              <a:t> </a:t>
            </a:r>
          </a:p>
          <a:p>
            <a:pPr algn="r"/>
            <a:r>
              <a:rPr lang="en-US" sz="1500" i="1" dirty="0">
                <a:solidFill>
                  <a:srgbClr val="0000FF"/>
                </a:solidFill>
              </a:rPr>
              <a:t>IEEE Transactions on Circuits and Systems 45(1),</a:t>
            </a:r>
            <a:r>
              <a:rPr lang="pl-PL" sz="1500" i="1" dirty="0">
                <a:solidFill>
                  <a:srgbClr val="0000FF"/>
                </a:solidFill>
              </a:rPr>
              <a:t> </a:t>
            </a:r>
            <a:r>
              <a:rPr lang="en-US" sz="1500" i="1" dirty="0">
                <a:solidFill>
                  <a:srgbClr val="0000FF"/>
                </a:solidFill>
              </a:rPr>
              <a:t>105–119 (1999)</a:t>
            </a:r>
          </a:p>
        </p:txBody>
      </p:sp>
      <p:sp>
        <p:nvSpPr>
          <p:cNvPr id="5" name="Prostokąt 3"/>
          <p:cNvSpPr>
            <a:spLocks noChangeArrowheads="1"/>
          </p:cNvSpPr>
          <p:nvPr/>
        </p:nvSpPr>
        <p:spPr bwMode="auto">
          <a:xfrm>
            <a:off x="143738" y="1556792"/>
            <a:ext cx="8892758" cy="1297278"/>
          </a:xfrm>
          <a:prstGeom prst="rect">
            <a:avLst/>
          </a:prstGeom>
          <a:noFill/>
          <a:ln w="9525">
            <a:noFill/>
            <a:miter lim="800000"/>
            <a:headEnd/>
            <a:tailEnd/>
          </a:ln>
        </p:spPr>
        <p:txBody>
          <a:bodyPr wrap="square">
            <a:spAutoFit/>
          </a:bodyPr>
          <a:lstStyle/>
          <a:p>
            <a:pPr>
              <a:lnSpc>
                <a:spcPct val="90000"/>
              </a:lnSpc>
            </a:pPr>
            <a:r>
              <a:rPr lang="pl-PL" sz="1800" dirty="0">
                <a:solidFill>
                  <a:srgbClr val="0000FF"/>
                </a:solidFill>
              </a:rPr>
              <a:t>[…] </a:t>
            </a:r>
            <a:r>
              <a:rPr lang="en-US" sz="1800" b="1" dirty="0">
                <a:solidFill>
                  <a:srgbClr val="0000FF"/>
                </a:solidFill>
              </a:rPr>
              <a:t>Information granulation </a:t>
            </a:r>
            <a:r>
              <a:rPr lang="pl-PL" sz="1800" b="1" dirty="0">
                <a:solidFill>
                  <a:srgbClr val="0000FF"/>
                </a:solidFill>
              </a:rPr>
              <a:t>p</a:t>
            </a:r>
            <a:r>
              <a:rPr lang="en-US" sz="1800" b="1" dirty="0">
                <a:solidFill>
                  <a:srgbClr val="0000FF"/>
                </a:solidFill>
              </a:rPr>
              <a:t>lays a key role in implementation of the strategy</a:t>
            </a:r>
            <a:r>
              <a:rPr lang="pl-PL" sz="1800" b="1" dirty="0">
                <a:solidFill>
                  <a:srgbClr val="0000FF"/>
                </a:solidFill>
              </a:rPr>
              <a:t> </a:t>
            </a:r>
            <a:r>
              <a:rPr lang="en-US" sz="1800" b="1" dirty="0">
                <a:solidFill>
                  <a:srgbClr val="0000FF"/>
                </a:solidFill>
              </a:rPr>
              <a:t>of divide-and-conquer in human problem-solving</a:t>
            </a:r>
            <a:r>
              <a:rPr lang="pl-PL" sz="1800" b="1" dirty="0">
                <a:solidFill>
                  <a:srgbClr val="0000FF"/>
                </a:solidFill>
              </a:rPr>
              <a:t>. </a:t>
            </a:r>
          </a:p>
          <a:p>
            <a:pPr>
              <a:lnSpc>
                <a:spcPct val="90000"/>
              </a:lnSpc>
            </a:pPr>
            <a:endParaRPr lang="pl-PL" sz="1800" i="1" dirty="0">
              <a:solidFill>
                <a:srgbClr val="0000FF"/>
              </a:solidFill>
            </a:endParaRPr>
          </a:p>
          <a:p>
            <a:pPr>
              <a:lnSpc>
                <a:spcPct val="90000"/>
              </a:lnSpc>
            </a:pPr>
            <a:r>
              <a:rPr lang="pl-PL" sz="1500" i="1" dirty="0">
                <a:solidFill>
                  <a:srgbClr val="0000FF"/>
                </a:solidFill>
              </a:rPr>
              <a:t>		</a:t>
            </a:r>
            <a:r>
              <a:rPr lang="en-US" sz="1500" i="1" dirty="0" err="1">
                <a:solidFill>
                  <a:srgbClr val="0000FF"/>
                </a:solidFill>
              </a:rPr>
              <a:t>Lotfi</a:t>
            </a:r>
            <a:r>
              <a:rPr lang="en-US" sz="1500" i="1" dirty="0">
                <a:solidFill>
                  <a:srgbClr val="0000FF"/>
                </a:solidFill>
              </a:rPr>
              <a:t> A. </a:t>
            </a:r>
            <a:r>
              <a:rPr lang="en-US" sz="1500" i="1" dirty="0" err="1">
                <a:solidFill>
                  <a:srgbClr val="0000FF"/>
                </a:solidFill>
              </a:rPr>
              <a:t>Zadeh</a:t>
            </a:r>
            <a:r>
              <a:rPr lang="en-US" sz="1500" i="1" dirty="0">
                <a:solidFill>
                  <a:srgbClr val="0000FF"/>
                </a:solidFill>
              </a:rPr>
              <a:t>:</a:t>
            </a:r>
            <a:r>
              <a:rPr lang="pl-PL" sz="1500" i="1" dirty="0">
                <a:solidFill>
                  <a:srgbClr val="0000FF"/>
                </a:solidFill>
              </a:rPr>
              <a:t> </a:t>
            </a:r>
            <a:r>
              <a:rPr lang="pl-PL" sz="1500" i="1" dirty="0" err="1">
                <a:solidFill>
                  <a:srgbClr val="0000FF"/>
                </a:solidFill>
              </a:rPr>
              <a:t>Foreword</a:t>
            </a:r>
            <a:r>
              <a:rPr lang="pl-PL" sz="1500" i="1" dirty="0">
                <a:solidFill>
                  <a:srgbClr val="0000FF"/>
                </a:solidFill>
              </a:rPr>
              <a:t>. In: </a:t>
            </a:r>
            <a:r>
              <a:rPr lang="pl-PL" sz="1500" i="1" dirty="0" err="1">
                <a:solidFill>
                  <a:srgbClr val="0000FF"/>
                </a:solidFill>
              </a:rPr>
              <a:t>S.K</a:t>
            </a:r>
            <a:r>
              <a:rPr lang="pl-PL" sz="1500" i="1" dirty="0">
                <a:solidFill>
                  <a:srgbClr val="0000FF"/>
                </a:solidFill>
              </a:rPr>
              <a:t>. Pal, </a:t>
            </a:r>
            <a:r>
              <a:rPr lang="pl-PL" sz="1500" i="1" dirty="0" err="1">
                <a:solidFill>
                  <a:srgbClr val="0000FF"/>
                </a:solidFill>
              </a:rPr>
              <a:t>L.Polkowski</a:t>
            </a:r>
            <a:r>
              <a:rPr lang="pl-PL" sz="1500" i="1" dirty="0">
                <a:solidFill>
                  <a:srgbClr val="0000FF"/>
                </a:solidFill>
              </a:rPr>
              <a:t>, A. Skowron (</a:t>
            </a:r>
            <a:r>
              <a:rPr lang="pl-PL" sz="1500" i="1" dirty="0" err="1">
                <a:solidFill>
                  <a:srgbClr val="0000FF"/>
                </a:solidFill>
              </a:rPr>
              <a:t>eds</a:t>
            </a:r>
            <a:r>
              <a:rPr lang="pl-PL" sz="1500" i="1" dirty="0">
                <a:solidFill>
                  <a:srgbClr val="0000FF"/>
                </a:solidFill>
              </a:rPr>
              <a:t>.) </a:t>
            </a:r>
            <a:r>
              <a:rPr lang="pl-PL" sz="1500" i="1" dirty="0" err="1">
                <a:solidFill>
                  <a:srgbClr val="0000FF"/>
                </a:solidFill>
              </a:rPr>
              <a:t>Rough</a:t>
            </a:r>
            <a:r>
              <a:rPr lang="pl-PL" sz="1500" i="1" dirty="0">
                <a:solidFill>
                  <a:srgbClr val="0000FF"/>
                </a:solidFill>
              </a:rPr>
              <a:t>-		</a:t>
            </a:r>
            <a:r>
              <a:rPr lang="pl-PL" sz="1500" i="1" dirty="0" err="1">
                <a:solidFill>
                  <a:srgbClr val="0000FF"/>
                </a:solidFill>
              </a:rPr>
              <a:t>Neural</a:t>
            </a:r>
            <a:r>
              <a:rPr lang="pl-PL" sz="1500" i="1" dirty="0">
                <a:solidFill>
                  <a:srgbClr val="0000FF"/>
                </a:solidFill>
              </a:rPr>
              <a:t> Computing. </a:t>
            </a:r>
            <a:r>
              <a:rPr lang="pl-PL" sz="1500" i="1" dirty="0" err="1">
                <a:solidFill>
                  <a:srgbClr val="0000FF"/>
                </a:solidFill>
              </a:rPr>
              <a:t>Techniques</a:t>
            </a:r>
            <a:r>
              <a:rPr lang="pl-PL" sz="1500" i="1" dirty="0">
                <a:solidFill>
                  <a:srgbClr val="0000FF"/>
                </a:solidFill>
              </a:rPr>
              <a:t> for Computing with </a:t>
            </a:r>
            <a:r>
              <a:rPr lang="pl-PL" sz="1500" i="1" dirty="0" err="1">
                <a:solidFill>
                  <a:srgbClr val="0000FF"/>
                </a:solidFill>
              </a:rPr>
              <a:t>Words</a:t>
            </a:r>
            <a:r>
              <a:rPr lang="pl-PL" sz="1500" i="1" dirty="0">
                <a:solidFill>
                  <a:srgbClr val="0000FF"/>
                </a:solidFill>
              </a:rPr>
              <a:t>. Springer 2004.</a:t>
            </a:r>
            <a:r>
              <a:rPr lang="pl-PL" sz="1800" dirty="0">
                <a:solidFill>
                  <a:srgbClr val="0000FF"/>
                </a:solidFill>
              </a:rPr>
              <a:t>               </a:t>
            </a:r>
            <a:endParaRPr lang="en-US" sz="1800" dirty="0">
              <a:solidFill>
                <a:srgbClr val="0000FF"/>
              </a:solidFill>
            </a:endParaRPr>
          </a:p>
        </p:txBody>
      </p:sp>
    </p:spTree>
    <p:extLst>
      <p:ext uri="{BB962C8B-B14F-4D97-AF65-F5344CB8AC3E}">
        <p14:creationId xmlns:p14="http://schemas.microsoft.com/office/powerpoint/2010/main" val="5601993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285A935-B482-A803-0651-5916DA207685}"/>
              </a:ext>
            </a:extLst>
          </p:cNvPr>
          <p:cNvSpPr txBox="1">
            <a:spLocks noChangeArrowheads="1"/>
          </p:cNvSpPr>
          <p:nvPr/>
        </p:nvSpPr>
        <p:spPr bwMode="auto">
          <a:xfrm>
            <a:off x="50942" y="66089"/>
            <a:ext cx="9036496" cy="12706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en-US" sz="2400" b="1" dirty="0"/>
              <a:t>DECOMPOSITION OF COMPLEX VAGUE CONCEPTS IN DIALOGUE WITH HUMANS &amp; </a:t>
            </a:r>
            <a:r>
              <a:rPr lang="en-US" sz="2400" b="1" dirty="0" err="1"/>
              <a:t>CHATBOTS</a:t>
            </a:r>
            <a:r>
              <a:rPr lang="en-US" sz="2400" b="1" dirty="0"/>
              <a:t>: </a:t>
            </a:r>
          </a:p>
          <a:p>
            <a:pPr eaLnBrk="1" hangingPunct="1">
              <a:defRPr/>
            </a:pPr>
            <a:r>
              <a:rPr lang="en-US" sz="2400" b="1" dirty="0"/>
              <a:t>EXAMPLES FROM LOGISTICS 5.0</a:t>
            </a:r>
          </a:p>
          <a:p>
            <a:pPr algn="l" eaLnBrk="1" hangingPunct="1">
              <a:defRPr/>
            </a:pPr>
            <a:endParaRPr lang="en-US" sz="2400" b="1" dirty="0">
              <a:latin typeface="+mn-lt"/>
            </a:endParaRPr>
          </a:p>
        </p:txBody>
      </p:sp>
      <p:sp>
        <p:nvSpPr>
          <p:cNvPr id="2" name="Symbol zastępczy numeru slajdu 1">
            <a:extLst>
              <a:ext uri="{FF2B5EF4-FFF2-40B4-BE49-F238E27FC236}">
                <a16:creationId xmlns:a16="http://schemas.microsoft.com/office/drawing/2014/main"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129</a:t>
            </a:fld>
            <a:endParaRPr lang="pl-PL"/>
          </a:p>
        </p:txBody>
      </p:sp>
      <p:grpSp>
        <p:nvGrpSpPr>
          <p:cNvPr id="46" name="Grupa 45"/>
          <p:cNvGrpSpPr/>
          <p:nvPr/>
        </p:nvGrpSpPr>
        <p:grpSpPr>
          <a:xfrm>
            <a:off x="663832" y="1776150"/>
            <a:ext cx="7124949" cy="1488681"/>
            <a:chOff x="560074" y="1484784"/>
            <a:chExt cx="7124949" cy="1752991"/>
          </a:xfrm>
        </p:grpSpPr>
        <p:sp>
          <p:nvSpPr>
            <p:cNvPr id="5" name="Prostokąt 4">
              <a:extLst>
                <a:ext uri="{FF2B5EF4-FFF2-40B4-BE49-F238E27FC236}">
                  <a16:creationId xmlns:a16="http://schemas.microsoft.com/office/drawing/2014/main" id="{E60D2865-6CC2-245C-5C7D-E6843EB58598}"/>
                </a:ext>
              </a:extLst>
            </p:cNvPr>
            <p:cNvSpPr/>
            <p:nvPr/>
          </p:nvSpPr>
          <p:spPr>
            <a:xfrm>
              <a:off x="3566598" y="1484784"/>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800" dirty="0">
                  <a:solidFill>
                    <a:schemeClr val="tx1"/>
                  </a:solidFill>
                </a:rPr>
                <a:t>How?</a:t>
              </a:r>
            </a:p>
            <a:p>
              <a:pPr algn="ctr"/>
              <a:r>
                <a:rPr lang="pl-PL" sz="1800" dirty="0">
                  <a:solidFill>
                    <a:schemeClr val="tx1"/>
                  </a:solidFill>
                </a:rPr>
                <a:t>Solutions</a:t>
              </a:r>
              <a:endParaRPr lang="en-US" sz="1800" dirty="0">
                <a:solidFill>
                  <a:schemeClr val="tx1"/>
                </a:solidFill>
              </a:endParaRPr>
            </a:p>
          </p:txBody>
        </p:sp>
        <p:sp>
          <p:nvSpPr>
            <p:cNvPr id="8" name="Prostokąt 7"/>
            <p:cNvSpPr/>
            <p:nvPr/>
          </p:nvSpPr>
          <p:spPr>
            <a:xfrm>
              <a:off x="1691679" y="2404849"/>
              <a:ext cx="749279" cy="3704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Agents</a:t>
              </a:r>
              <a:endParaRPr lang="en-US" sz="1200" dirty="0">
                <a:solidFill>
                  <a:schemeClr val="tx1"/>
                </a:solidFill>
                <a:latin typeface="Calibri22"/>
              </a:endParaRPr>
            </a:p>
          </p:txBody>
        </p:sp>
        <p:sp>
          <p:nvSpPr>
            <p:cNvPr id="9" name="Prostokąt 8"/>
            <p:cNvSpPr/>
            <p:nvPr/>
          </p:nvSpPr>
          <p:spPr>
            <a:xfrm>
              <a:off x="560074" y="2381869"/>
              <a:ext cx="927721" cy="3934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Functional</a:t>
              </a:r>
              <a:r>
                <a:rPr lang="pl-PL" sz="1200" dirty="0">
                  <a:solidFill>
                    <a:schemeClr val="tx1"/>
                  </a:solidFill>
                  <a:latin typeface="Arial" panose="020B0604020202020204" pitchFamily="34" charset="0"/>
                  <a:cs typeface="Arial" panose="020B0604020202020204" pitchFamily="34" charset="0"/>
                </a:rPr>
                <a:t> </a:t>
              </a:r>
            </a:p>
            <a:p>
              <a:r>
                <a:rPr lang="en-US" sz="1200" dirty="0" err="1">
                  <a:solidFill>
                    <a:schemeClr val="tx1"/>
                  </a:solidFill>
                  <a:latin typeface="Calibri22"/>
                </a:rPr>
                <a:t>Moels</a:t>
              </a:r>
              <a:endParaRPr lang="en-US" sz="1200" dirty="0">
                <a:solidFill>
                  <a:schemeClr val="tx1"/>
                </a:solidFill>
                <a:latin typeface="Calibri22"/>
              </a:endParaRPr>
            </a:p>
          </p:txBody>
        </p:sp>
        <p:sp>
          <p:nvSpPr>
            <p:cNvPr id="10" name="Prostokąt 9"/>
            <p:cNvSpPr/>
            <p:nvPr/>
          </p:nvSpPr>
          <p:spPr>
            <a:xfrm>
              <a:off x="2531187" y="2415857"/>
              <a:ext cx="711930" cy="392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Visual</a:t>
              </a:r>
              <a:endParaRPr lang="en-US" sz="1200" dirty="0">
                <a:solidFill>
                  <a:schemeClr val="tx1"/>
                </a:solidFill>
                <a:latin typeface="Calibri22"/>
              </a:endParaRPr>
            </a:p>
          </p:txBody>
        </p:sp>
        <p:sp>
          <p:nvSpPr>
            <p:cNvPr id="11" name="Prostokąt 10"/>
            <p:cNvSpPr/>
            <p:nvPr/>
          </p:nvSpPr>
          <p:spPr>
            <a:xfrm>
              <a:off x="3379497" y="2404848"/>
              <a:ext cx="848834" cy="394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Robotics</a:t>
              </a:r>
              <a:endParaRPr lang="en-US" sz="1200" dirty="0">
                <a:solidFill>
                  <a:schemeClr val="tx1"/>
                </a:solidFill>
                <a:latin typeface="Calibri22"/>
              </a:endParaRPr>
            </a:p>
          </p:txBody>
        </p:sp>
        <p:sp>
          <p:nvSpPr>
            <p:cNvPr id="12" name="Prostokąt 11"/>
            <p:cNvSpPr/>
            <p:nvPr/>
          </p:nvSpPr>
          <p:spPr>
            <a:xfrm>
              <a:off x="4324149" y="2436585"/>
              <a:ext cx="987320" cy="371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a:solidFill>
                    <a:schemeClr val="tx1"/>
                  </a:solidFill>
                  <a:latin typeface="Arial" panose="020B0604020202020204" pitchFamily="34" charset="0"/>
                  <a:cs typeface="Arial" panose="020B0604020202020204" pitchFamily="34" charset="0"/>
                </a:rPr>
                <a:t>Blockchain</a:t>
              </a:r>
              <a:endParaRPr lang="en-US" sz="1200" dirty="0">
                <a:solidFill>
                  <a:schemeClr val="tx1"/>
                </a:solidFill>
                <a:latin typeface="Calibri22"/>
              </a:endParaRPr>
            </a:p>
          </p:txBody>
        </p:sp>
        <p:sp>
          <p:nvSpPr>
            <p:cNvPr id="13" name="Prostokąt 12"/>
            <p:cNvSpPr/>
            <p:nvPr/>
          </p:nvSpPr>
          <p:spPr>
            <a:xfrm>
              <a:off x="5473154" y="2471129"/>
              <a:ext cx="645362" cy="3934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Digital Twins</a:t>
              </a:r>
              <a:endParaRPr lang="en-US" sz="1200" dirty="0">
                <a:solidFill>
                  <a:schemeClr val="tx1"/>
                </a:solidFill>
                <a:latin typeface="Calibri22"/>
              </a:endParaRPr>
            </a:p>
          </p:txBody>
        </p:sp>
        <p:sp>
          <p:nvSpPr>
            <p:cNvPr id="14" name="Prostokąt 13"/>
            <p:cNvSpPr/>
            <p:nvPr/>
          </p:nvSpPr>
          <p:spPr>
            <a:xfrm>
              <a:off x="6241197" y="2471129"/>
              <a:ext cx="645362" cy="347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WMS</a:t>
              </a:r>
              <a:endParaRPr lang="en-US" sz="1200" dirty="0">
                <a:solidFill>
                  <a:schemeClr val="tx1"/>
                </a:solidFill>
                <a:latin typeface="Calibri22"/>
              </a:endParaRPr>
            </a:p>
          </p:txBody>
        </p:sp>
        <p:sp>
          <p:nvSpPr>
            <p:cNvPr id="15" name="Prostokąt 14"/>
            <p:cNvSpPr/>
            <p:nvPr/>
          </p:nvSpPr>
          <p:spPr>
            <a:xfrm>
              <a:off x="7039661" y="2496846"/>
              <a:ext cx="645362" cy="3513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TMS</a:t>
              </a:r>
              <a:endParaRPr lang="en-US" sz="1200" dirty="0">
                <a:solidFill>
                  <a:schemeClr val="tx1"/>
                </a:solidFill>
                <a:latin typeface="Calibri22"/>
              </a:endParaRPr>
            </a:p>
          </p:txBody>
        </p:sp>
        <p:cxnSp>
          <p:nvCxnSpPr>
            <p:cNvPr id="17" name="Łącznik prosty ze strzałką 16"/>
            <p:cNvCxnSpPr>
              <a:stCxn id="5" idx="1"/>
            </p:cNvCxnSpPr>
            <p:nvPr/>
          </p:nvCxnSpPr>
          <p:spPr>
            <a:xfrm flipH="1">
              <a:off x="984612" y="1777172"/>
              <a:ext cx="2581986" cy="565548"/>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p:cNvCxnSpPr>
              <a:stCxn id="5" idx="1"/>
            </p:cNvCxnSpPr>
            <p:nvPr/>
          </p:nvCxnSpPr>
          <p:spPr>
            <a:xfrm flipH="1">
              <a:off x="2066318" y="1777172"/>
              <a:ext cx="1500280" cy="630092"/>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p:cNvCxnSpPr>
              <a:stCxn id="5" idx="1"/>
            </p:cNvCxnSpPr>
            <p:nvPr/>
          </p:nvCxnSpPr>
          <p:spPr>
            <a:xfrm flipH="1">
              <a:off x="2999712" y="1777172"/>
              <a:ext cx="566886" cy="638498"/>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p:cNvCxnSpPr>
              <a:endCxn id="11" idx="0"/>
            </p:cNvCxnSpPr>
            <p:nvPr/>
          </p:nvCxnSpPr>
          <p:spPr>
            <a:xfrm flipH="1">
              <a:off x="3803914" y="2086272"/>
              <a:ext cx="562836" cy="318576"/>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Łącznik prosty ze strzałką 28"/>
            <p:cNvCxnSpPr>
              <a:endCxn id="12" idx="0"/>
            </p:cNvCxnSpPr>
            <p:nvPr/>
          </p:nvCxnSpPr>
          <p:spPr>
            <a:xfrm>
              <a:off x="4415185" y="2104080"/>
              <a:ext cx="402624" cy="332505"/>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Łącznik prosty ze strzałką 31"/>
            <p:cNvCxnSpPr>
              <a:endCxn id="13" idx="0"/>
            </p:cNvCxnSpPr>
            <p:nvPr/>
          </p:nvCxnSpPr>
          <p:spPr>
            <a:xfrm>
              <a:off x="5330341" y="1852857"/>
              <a:ext cx="465494" cy="618272"/>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p:cNvCxnSpPr>
              <a:stCxn id="5" idx="3"/>
              <a:endCxn id="14" idx="0"/>
            </p:cNvCxnSpPr>
            <p:nvPr/>
          </p:nvCxnSpPr>
          <p:spPr>
            <a:xfrm>
              <a:off x="5294790" y="1777172"/>
              <a:ext cx="1269088" cy="693956"/>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p:cNvCxnSpPr>
              <a:stCxn id="5" idx="3"/>
              <a:endCxn id="15" idx="0"/>
            </p:cNvCxnSpPr>
            <p:nvPr/>
          </p:nvCxnSpPr>
          <p:spPr>
            <a:xfrm>
              <a:off x="5294790" y="1777172"/>
              <a:ext cx="2067552" cy="719674"/>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pole tekstowe 40"/>
            <p:cNvSpPr txBox="1"/>
            <p:nvPr/>
          </p:nvSpPr>
          <p:spPr>
            <a:xfrm>
              <a:off x="1267936" y="2814642"/>
              <a:ext cx="581844" cy="400110"/>
            </a:xfrm>
            <a:prstGeom prst="rect">
              <a:avLst/>
            </a:prstGeom>
            <a:noFill/>
          </p:spPr>
          <p:txBody>
            <a:bodyPr wrap="square" rtlCol="0">
              <a:spAutoFit/>
            </a:bodyPr>
            <a:lstStyle/>
            <a:p>
              <a:r>
                <a:rPr lang="pl-PL" sz="2000" b="1" dirty="0"/>
                <a:t>…</a:t>
              </a:r>
              <a:endParaRPr lang="en-US" sz="2000" b="1" dirty="0"/>
            </a:p>
          </p:txBody>
        </p:sp>
        <p:sp>
          <p:nvSpPr>
            <p:cNvPr id="43" name="pole tekstowe 42"/>
            <p:cNvSpPr txBox="1"/>
            <p:nvPr/>
          </p:nvSpPr>
          <p:spPr>
            <a:xfrm>
              <a:off x="3742305" y="2799477"/>
              <a:ext cx="581844" cy="400110"/>
            </a:xfrm>
            <a:prstGeom prst="rect">
              <a:avLst/>
            </a:prstGeom>
            <a:noFill/>
          </p:spPr>
          <p:txBody>
            <a:bodyPr wrap="square" rtlCol="0">
              <a:spAutoFit/>
            </a:bodyPr>
            <a:lstStyle/>
            <a:p>
              <a:r>
                <a:rPr lang="pl-PL" sz="2000" b="1" dirty="0"/>
                <a:t>…</a:t>
              </a:r>
              <a:endParaRPr lang="en-US" sz="2000" b="1" dirty="0"/>
            </a:p>
          </p:txBody>
        </p:sp>
        <p:sp>
          <p:nvSpPr>
            <p:cNvPr id="45" name="pole tekstowe 44"/>
            <p:cNvSpPr txBox="1"/>
            <p:nvPr/>
          </p:nvSpPr>
          <p:spPr>
            <a:xfrm>
              <a:off x="6515259" y="2837665"/>
              <a:ext cx="497221" cy="400110"/>
            </a:xfrm>
            <a:prstGeom prst="rect">
              <a:avLst/>
            </a:prstGeom>
            <a:noFill/>
          </p:spPr>
          <p:txBody>
            <a:bodyPr wrap="square" rtlCol="0">
              <a:spAutoFit/>
            </a:bodyPr>
            <a:lstStyle/>
            <a:p>
              <a:r>
                <a:rPr lang="pl-PL" sz="2000" b="1" dirty="0"/>
                <a:t>…</a:t>
              </a:r>
              <a:endParaRPr lang="en-US" sz="2000" b="1" dirty="0"/>
            </a:p>
          </p:txBody>
        </p:sp>
      </p:grpSp>
      <p:grpSp>
        <p:nvGrpSpPr>
          <p:cNvPr id="3" name="Grupa 2"/>
          <p:cNvGrpSpPr/>
          <p:nvPr/>
        </p:nvGrpSpPr>
        <p:grpSpPr>
          <a:xfrm>
            <a:off x="604498" y="3927724"/>
            <a:ext cx="7458543" cy="1824006"/>
            <a:chOff x="534373" y="3833717"/>
            <a:chExt cx="7458543" cy="1778132"/>
          </a:xfrm>
        </p:grpSpPr>
        <p:sp>
          <p:nvSpPr>
            <p:cNvPr id="48" name="Prostokąt 47">
              <a:extLst>
                <a:ext uri="{FF2B5EF4-FFF2-40B4-BE49-F238E27FC236}">
                  <a16:creationId xmlns:a16="http://schemas.microsoft.com/office/drawing/2014/main" id="{E60D2865-6CC2-245C-5C7D-E6843EB58598}"/>
                </a:ext>
              </a:extLst>
            </p:cNvPr>
            <p:cNvSpPr/>
            <p:nvPr/>
          </p:nvSpPr>
          <p:spPr>
            <a:xfrm>
              <a:off x="3593148" y="3833717"/>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Where?</a:t>
              </a:r>
            </a:p>
            <a:p>
              <a:pPr algn="ctr"/>
              <a:r>
                <a:rPr lang="en-US" sz="1800" dirty="0">
                  <a:solidFill>
                    <a:schemeClr val="tx1"/>
                  </a:solidFill>
                </a:rPr>
                <a:t>Ecosystem</a:t>
              </a:r>
            </a:p>
          </p:txBody>
        </p:sp>
        <p:sp>
          <p:nvSpPr>
            <p:cNvPr id="49" name="Prostokąt 48"/>
            <p:cNvSpPr/>
            <p:nvPr/>
          </p:nvSpPr>
          <p:spPr>
            <a:xfrm>
              <a:off x="1960058" y="4823637"/>
              <a:ext cx="1055454" cy="3235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Intralogistics</a:t>
              </a:r>
              <a:endParaRPr lang="en-US" sz="1200" dirty="0">
                <a:solidFill>
                  <a:schemeClr val="tx1"/>
                </a:solidFill>
                <a:latin typeface="Calibri22"/>
              </a:endParaRPr>
            </a:p>
          </p:txBody>
        </p:sp>
        <p:sp>
          <p:nvSpPr>
            <p:cNvPr id="50" name="Prostokąt 49"/>
            <p:cNvSpPr/>
            <p:nvPr/>
          </p:nvSpPr>
          <p:spPr>
            <a:xfrm>
              <a:off x="534373" y="4794679"/>
              <a:ext cx="1007813" cy="3234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Warehouse</a:t>
              </a:r>
              <a:endParaRPr lang="en-US" sz="1200" dirty="0">
                <a:solidFill>
                  <a:schemeClr val="tx1"/>
                </a:solidFill>
                <a:latin typeface="Calibri22"/>
              </a:endParaRPr>
            </a:p>
          </p:txBody>
        </p:sp>
        <p:sp>
          <p:nvSpPr>
            <p:cNvPr id="52" name="Prostokąt 51"/>
            <p:cNvSpPr/>
            <p:nvPr/>
          </p:nvSpPr>
          <p:spPr>
            <a:xfrm>
              <a:off x="3340296" y="4803641"/>
              <a:ext cx="916638" cy="3144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200" dirty="0">
                  <a:solidFill>
                    <a:schemeClr val="tx1"/>
                  </a:solidFill>
                  <a:latin typeface="Arial" panose="020B0604020202020204" pitchFamily="34" charset="0"/>
                  <a:cs typeface="Arial" panose="020B0604020202020204" pitchFamily="34" charset="0"/>
                </a:rPr>
                <a:t>Transport</a:t>
              </a:r>
              <a:endParaRPr lang="en-US" sz="1200" dirty="0">
                <a:solidFill>
                  <a:schemeClr val="tx1"/>
                </a:solidFill>
                <a:latin typeface="Calibri22"/>
              </a:endParaRPr>
            </a:p>
          </p:txBody>
        </p:sp>
        <p:sp>
          <p:nvSpPr>
            <p:cNvPr id="53" name="Prostokąt 52"/>
            <p:cNvSpPr/>
            <p:nvPr/>
          </p:nvSpPr>
          <p:spPr>
            <a:xfrm>
              <a:off x="4588951" y="4803641"/>
              <a:ext cx="581341" cy="3144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200" dirty="0">
                  <a:solidFill>
                    <a:schemeClr val="tx1"/>
                  </a:solidFill>
                  <a:latin typeface="Arial" panose="020B0604020202020204" pitchFamily="34" charset="0"/>
                  <a:cs typeface="Arial" panose="020B0604020202020204" pitchFamily="34" charset="0"/>
                </a:rPr>
                <a:t>City</a:t>
              </a:r>
              <a:endParaRPr lang="en-US" sz="1200" dirty="0">
                <a:solidFill>
                  <a:schemeClr val="tx1"/>
                </a:solidFill>
                <a:latin typeface="Calibri22"/>
              </a:endParaRPr>
            </a:p>
          </p:txBody>
        </p:sp>
        <p:sp>
          <p:nvSpPr>
            <p:cNvPr id="55" name="Prostokąt 54"/>
            <p:cNvSpPr/>
            <p:nvPr/>
          </p:nvSpPr>
          <p:spPr>
            <a:xfrm>
              <a:off x="5612010" y="4766002"/>
              <a:ext cx="1305430" cy="3582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a:solidFill>
                    <a:schemeClr val="tx1"/>
                  </a:solidFill>
                  <a:latin typeface="Arial" panose="020B0604020202020204" pitchFamily="34" charset="0"/>
                  <a:cs typeface="Arial" panose="020B0604020202020204" pitchFamily="34" charset="0"/>
                </a:rPr>
                <a:t>Synchromodality</a:t>
              </a:r>
              <a:endParaRPr lang="en-US" sz="1200" dirty="0">
                <a:solidFill>
                  <a:schemeClr val="tx1"/>
                </a:solidFill>
                <a:latin typeface="Calibri22"/>
              </a:endParaRPr>
            </a:p>
          </p:txBody>
        </p:sp>
        <p:sp>
          <p:nvSpPr>
            <p:cNvPr id="56" name="Prostokąt 55"/>
            <p:cNvSpPr/>
            <p:nvPr/>
          </p:nvSpPr>
          <p:spPr>
            <a:xfrm>
              <a:off x="7064165" y="4794595"/>
              <a:ext cx="928751" cy="3235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200" dirty="0">
                  <a:solidFill>
                    <a:schemeClr val="tx1"/>
                  </a:solidFill>
                  <a:latin typeface="Arial" panose="020B0604020202020204" pitchFamily="34" charset="0"/>
                  <a:cs typeface="Arial" panose="020B0604020202020204" pitchFamily="34" charset="0"/>
                </a:rPr>
                <a:t>Partners</a:t>
              </a:r>
              <a:endParaRPr lang="en-US" sz="1200" dirty="0">
                <a:solidFill>
                  <a:schemeClr val="tx1"/>
                </a:solidFill>
                <a:latin typeface="Calibri22"/>
              </a:endParaRPr>
            </a:p>
          </p:txBody>
        </p:sp>
        <p:cxnSp>
          <p:nvCxnSpPr>
            <p:cNvPr id="57" name="Łącznik prosty ze strzałką 56"/>
            <p:cNvCxnSpPr>
              <a:stCxn id="48" idx="1"/>
              <a:endCxn id="50" idx="0"/>
            </p:cNvCxnSpPr>
            <p:nvPr/>
          </p:nvCxnSpPr>
          <p:spPr>
            <a:xfrm flipH="1">
              <a:off x="1038280" y="4126105"/>
              <a:ext cx="2554868" cy="668574"/>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Łącznik prosty ze strzałką 57"/>
            <p:cNvCxnSpPr>
              <a:stCxn id="48" idx="1"/>
              <a:endCxn id="49" idx="0"/>
            </p:cNvCxnSpPr>
            <p:nvPr/>
          </p:nvCxnSpPr>
          <p:spPr>
            <a:xfrm flipH="1">
              <a:off x="2487785" y="4126105"/>
              <a:ext cx="1105363" cy="697532"/>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Łącznik prosty ze strzałką 59"/>
            <p:cNvCxnSpPr>
              <a:endCxn id="52" idx="0"/>
            </p:cNvCxnSpPr>
            <p:nvPr/>
          </p:nvCxnSpPr>
          <p:spPr>
            <a:xfrm flipH="1">
              <a:off x="3798615" y="4444840"/>
              <a:ext cx="653234" cy="35880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1" name="Łącznik prosty ze strzałką 60"/>
            <p:cNvCxnSpPr>
              <a:stCxn id="48" idx="2"/>
              <a:endCxn id="53" idx="0"/>
            </p:cNvCxnSpPr>
            <p:nvPr/>
          </p:nvCxnSpPr>
          <p:spPr>
            <a:xfrm>
              <a:off x="4457244" y="4418492"/>
              <a:ext cx="422378" cy="385149"/>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3" name="Łącznik prosty ze strzałką 62"/>
            <p:cNvCxnSpPr>
              <a:stCxn id="48" idx="3"/>
              <a:endCxn id="55" idx="0"/>
            </p:cNvCxnSpPr>
            <p:nvPr/>
          </p:nvCxnSpPr>
          <p:spPr>
            <a:xfrm>
              <a:off x="5321340" y="4126105"/>
              <a:ext cx="943385" cy="639897"/>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4" name="Łącznik prosty ze strzałką 63"/>
            <p:cNvCxnSpPr>
              <a:stCxn id="48" idx="3"/>
              <a:endCxn id="56" idx="0"/>
            </p:cNvCxnSpPr>
            <p:nvPr/>
          </p:nvCxnSpPr>
          <p:spPr>
            <a:xfrm>
              <a:off x="5321340" y="4126105"/>
              <a:ext cx="2207201" cy="66849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5" name="pole tekstowe 64"/>
            <p:cNvSpPr txBox="1"/>
            <p:nvPr/>
          </p:nvSpPr>
          <p:spPr>
            <a:xfrm>
              <a:off x="1220157" y="5119625"/>
              <a:ext cx="581844" cy="400110"/>
            </a:xfrm>
            <a:prstGeom prst="rect">
              <a:avLst/>
            </a:prstGeom>
            <a:noFill/>
          </p:spPr>
          <p:txBody>
            <a:bodyPr wrap="square" rtlCol="0">
              <a:spAutoFit/>
            </a:bodyPr>
            <a:lstStyle/>
            <a:p>
              <a:r>
                <a:rPr lang="pl-PL" sz="2000" b="1" dirty="0"/>
                <a:t>…</a:t>
              </a:r>
              <a:endParaRPr lang="en-US" sz="2000" b="1" dirty="0"/>
            </a:p>
          </p:txBody>
        </p:sp>
        <p:sp>
          <p:nvSpPr>
            <p:cNvPr id="66" name="pole tekstowe 65"/>
            <p:cNvSpPr txBox="1"/>
            <p:nvPr/>
          </p:nvSpPr>
          <p:spPr>
            <a:xfrm>
              <a:off x="3681801" y="5168545"/>
              <a:ext cx="581844" cy="400110"/>
            </a:xfrm>
            <a:prstGeom prst="rect">
              <a:avLst/>
            </a:prstGeom>
            <a:noFill/>
          </p:spPr>
          <p:txBody>
            <a:bodyPr wrap="square" rtlCol="0">
              <a:spAutoFit/>
            </a:bodyPr>
            <a:lstStyle/>
            <a:p>
              <a:r>
                <a:rPr lang="pl-PL" sz="2000" b="1" dirty="0"/>
                <a:t>…</a:t>
              </a:r>
              <a:endParaRPr lang="en-US" sz="2000" b="1" dirty="0"/>
            </a:p>
          </p:txBody>
        </p:sp>
        <p:sp>
          <p:nvSpPr>
            <p:cNvPr id="67" name="pole tekstowe 66"/>
            <p:cNvSpPr txBox="1"/>
            <p:nvPr/>
          </p:nvSpPr>
          <p:spPr>
            <a:xfrm>
              <a:off x="6519125" y="5211739"/>
              <a:ext cx="497221" cy="400110"/>
            </a:xfrm>
            <a:prstGeom prst="rect">
              <a:avLst/>
            </a:prstGeom>
            <a:noFill/>
          </p:spPr>
          <p:txBody>
            <a:bodyPr wrap="square" rtlCol="0">
              <a:spAutoFit/>
            </a:bodyPr>
            <a:lstStyle/>
            <a:p>
              <a:r>
                <a:rPr lang="pl-PL" sz="2000" b="1" dirty="0"/>
                <a:t>…</a:t>
              </a:r>
              <a:endParaRPr lang="en-US" sz="2000" b="1" dirty="0"/>
            </a:p>
          </p:txBody>
        </p:sp>
      </p:grpSp>
      <p:sp>
        <p:nvSpPr>
          <p:cNvPr id="42" name="pole tekstowe 41">
            <a:extLst>
              <a:ext uri="{FF2B5EF4-FFF2-40B4-BE49-F238E27FC236}">
                <a16:creationId xmlns:a16="http://schemas.microsoft.com/office/drawing/2014/main" id="{07B17D0F-F584-C597-01F8-A81405D914C7}"/>
              </a:ext>
            </a:extLst>
          </p:cNvPr>
          <p:cNvSpPr txBox="1"/>
          <p:nvPr/>
        </p:nvSpPr>
        <p:spPr>
          <a:xfrm>
            <a:off x="20439" y="6146816"/>
            <a:ext cx="8943193" cy="584775"/>
          </a:xfrm>
          <a:prstGeom prst="rect">
            <a:avLst/>
          </a:prstGeom>
          <a:noFill/>
        </p:spPr>
        <p:txBody>
          <a:bodyPr wrap="square" rtlCol="0">
            <a:spAutoFit/>
          </a:bodyPr>
          <a:lstStyle/>
          <a:p>
            <a:r>
              <a:rPr lang="pl-PL" sz="1600" i="1" dirty="0">
                <a:solidFill>
                  <a:srgbClr val="0000CC"/>
                </a:solidFill>
              </a:rPr>
              <a:t>		Bernardo </a:t>
            </a:r>
            <a:r>
              <a:rPr lang="pl-PL" sz="1600" i="1" dirty="0" err="1">
                <a:solidFill>
                  <a:srgbClr val="0000CC"/>
                </a:solidFill>
              </a:rPr>
              <a:t>Nicoletti</a:t>
            </a:r>
            <a:r>
              <a:rPr lang="pl-PL" sz="1600" i="1" dirty="0">
                <a:solidFill>
                  <a:srgbClr val="0000CC"/>
                </a:solidFill>
              </a:rPr>
              <a:t>: </a:t>
            </a:r>
            <a:r>
              <a:rPr lang="en-US" sz="1600" i="1" dirty="0">
                <a:solidFill>
                  <a:srgbClr val="0000CC"/>
                </a:solidFill>
              </a:rPr>
              <a:t>Artificial Intelligence for Logistics 5.0</a:t>
            </a:r>
            <a:r>
              <a:rPr lang="pl-PL" sz="1600" i="1" dirty="0">
                <a:solidFill>
                  <a:srgbClr val="0000CC"/>
                </a:solidFill>
              </a:rPr>
              <a:t>.  </a:t>
            </a:r>
            <a:r>
              <a:rPr lang="en-US" sz="1600" i="1" dirty="0">
                <a:solidFill>
                  <a:srgbClr val="0000CC"/>
                </a:solidFill>
              </a:rPr>
              <a:t>From Foundation </a:t>
            </a:r>
            <a:endParaRPr lang="pl-PL" sz="1600" i="1" dirty="0">
              <a:solidFill>
                <a:srgbClr val="0000CC"/>
              </a:solidFill>
            </a:endParaRPr>
          </a:p>
          <a:p>
            <a:r>
              <a:rPr lang="pl-PL" sz="1600" i="1" dirty="0">
                <a:solidFill>
                  <a:srgbClr val="0000CC"/>
                </a:solidFill>
              </a:rPr>
              <a:t>		</a:t>
            </a:r>
            <a:r>
              <a:rPr lang="en-US" sz="1600" i="1" dirty="0">
                <a:solidFill>
                  <a:srgbClr val="0000CC"/>
                </a:solidFill>
              </a:rPr>
              <a:t>Models to Agentic AI</a:t>
            </a:r>
            <a:r>
              <a:rPr lang="pl-PL" sz="1600" i="1" dirty="0">
                <a:solidFill>
                  <a:srgbClr val="0000CC"/>
                </a:solidFill>
              </a:rPr>
              <a:t>. Springer (2025)</a:t>
            </a:r>
            <a:endParaRPr lang="en-US" sz="1600" i="1" dirty="0">
              <a:solidFill>
                <a:srgbClr val="0000CC"/>
              </a:solidFill>
            </a:endParaRPr>
          </a:p>
        </p:txBody>
      </p:sp>
      <p:sp>
        <p:nvSpPr>
          <p:cNvPr id="6" name="pole tekstowe 5"/>
          <p:cNvSpPr txBox="1"/>
          <p:nvPr/>
        </p:nvSpPr>
        <p:spPr>
          <a:xfrm>
            <a:off x="6690999" y="1421802"/>
            <a:ext cx="1243010" cy="738664"/>
          </a:xfrm>
          <a:prstGeom prst="rect">
            <a:avLst/>
          </a:prstGeom>
          <a:noFill/>
        </p:spPr>
        <p:txBody>
          <a:bodyPr wrap="square" rtlCol="0">
            <a:spAutoFit/>
          </a:bodyPr>
          <a:lstStyle/>
          <a:p>
            <a:pPr algn="ctr"/>
            <a:r>
              <a:rPr lang="en-US" sz="1400" dirty="0"/>
              <a:t>Warehouse Management </a:t>
            </a:r>
          </a:p>
          <a:p>
            <a:pPr algn="ctr"/>
            <a:r>
              <a:rPr lang="en-US" sz="1400" dirty="0"/>
              <a:t>Systems</a:t>
            </a:r>
          </a:p>
        </p:txBody>
      </p:sp>
      <p:cxnSp>
        <p:nvCxnSpPr>
          <p:cNvPr id="16" name="Łącznik prosty ze strzałką 15"/>
          <p:cNvCxnSpPr>
            <a:endCxn id="14" idx="0"/>
          </p:cNvCxnSpPr>
          <p:nvPr/>
        </p:nvCxnSpPr>
        <p:spPr>
          <a:xfrm flipH="1">
            <a:off x="6667636" y="1998102"/>
            <a:ext cx="147842" cy="615675"/>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7" name="pole tekstowe 46"/>
          <p:cNvSpPr txBox="1"/>
          <p:nvPr/>
        </p:nvSpPr>
        <p:spPr>
          <a:xfrm>
            <a:off x="7651627" y="3086070"/>
            <a:ext cx="1376218" cy="738664"/>
          </a:xfrm>
          <a:prstGeom prst="rect">
            <a:avLst/>
          </a:prstGeom>
          <a:noFill/>
        </p:spPr>
        <p:txBody>
          <a:bodyPr wrap="square" rtlCol="0">
            <a:spAutoFit/>
          </a:bodyPr>
          <a:lstStyle/>
          <a:p>
            <a:pPr algn="ctr"/>
            <a:r>
              <a:rPr lang="en-US" sz="1400" dirty="0"/>
              <a:t>Transportation Management </a:t>
            </a:r>
          </a:p>
          <a:p>
            <a:pPr algn="ctr"/>
            <a:r>
              <a:rPr lang="en-US" sz="1400" dirty="0"/>
              <a:t>Systems</a:t>
            </a:r>
          </a:p>
        </p:txBody>
      </p:sp>
      <p:cxnSp>
        <p:nvCxnSpPr>
          <p:cNvPr id="51" name="Łącznik prosty ze strzałką 50"/>
          <p:cNvCxnSpPr/>
          <p:nvPr/>
        </p:nvCxnSpPr>
        <p:spPr>
          <a:xfrm flipH="1" flipV="1">
            <a:off x="7390326" y="2901294"/>
            <a:ext cx="388879" cy="356980"/>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2" name="pole tekstowe 61"/>
          <p:cNvSpPr txBox="1"/>
          <p:nvPr/>
        </p:nvSpPr>
        <p:spPr>
          <a:xfrm>
            <a:off x="321512" y="3455402"/>
            <a:ext cx="1376218" cy="738664"/>
          </a:xfrm>
          <a:prstGeom prst="rect">
            <a:avLst/>
          </a:prstGeom>
          <a:noFill/>
        </p:spPr>
        <p:txBody>
          <a:bodyPr wrap="square" rtlCol="0">
            <a:spAutoFit/>
          </a:bodyPr>
          <a:lstStyle/>
          <a:p>
            <a:pPr algn="ctr"/>
            <a:r>
              <a:rPr lang="pl-PL" sz="1400" dirty="0"/>
              <a:t>f</a:t>
            </a:r>
            <a:r>
              <a:rPr lang="en-US" sz="1400" dirty="0" err="1"/>
              <a:t>urther</a:t>
            </a:r>
            <a:r>
              <a:rPr lang="en-US" sz="1400" dirty="0"/>
              <a:t> decomposition</a:t>
            </a:r>
            <a:endParaRPr lang="pl-PL" sz="1400" dirty="0"/>
          </a:p>
          <a:p>
            <a:pPr algn="ctr"/>
            <a:r>
              <a:rPr lang="en-US" sz="1400" dirty="0"/>
              <a:t>required</a:t>
            </a:r>
          </a:p>
        </p:txBody>
      </p:sp>
      <p:cxnSp>
        <p:nvCxnSpPr>
          <p:cNvPr id="68" name="Łącznik prosty ze strzałką 67"/>
          <p:cNvCxnSpPr/>
          <p:nvPr/>
        </p:nvCxnSpPr>
        <p:spPr>
          <a:xfrm flipV="1">
            <a:off x="1020902" y="3211552"/>
            <a:ext cx="323611" cy="235326"/>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Łącznik prosty ze strzałką 68"/>
          <p:cNvCxnSpPr/>
          <p:nvPr/>
        </p:nvCxnSpPr>
        <p:spPr>
          <a:xfrm flipV="1">
            <a:off x="1034493" y="3210025"/>
            <a:ext cx="2635863" cy="241008"/>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472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A32A1-5908-878F-4178-B52032070857}"/>
            </a:ext>
          </a:extLst>
        </p:cNvPr>
        <p:cNvGrpSpPr/>
        <p:nvPr/>
      </p:nvGrpSpPr>
      <p:grpSpPr>
        <a:xfrm>
          <a:off x="0" y="0"/>
          <a:ext cx="0" cy="0"/>
          <a:chOff x="0" y="0"/>
          <a:chExt cx="0" cy="0"/>
        </a:xfrm>
      </p:grpSpPr>
      <p:sp>
        <p:nvSpPr>
          <p:cNvPr id="4" name="pole tekstowe 3">
            <a:extLst>
              <a:ext uri="{FF2B5EF4-FFF2-40B4-BE49-F238E27FC236}">
                <a16:creationId xmlns:a16="http://schemas.microsoft.com/office/drawing/2014/main" id="{5E8879E2-CC7F-9FC2-45D4-93EF86FF2E82}"/>
              </a:ext>
            </a:extLst>
          </p:cNvPr>
          <p:cNvSpPr txBox="1"/>
          <p:nvPr/>
        </p:nvSpPr>
        <p:spPr>
          <a:xfrm>
            <a:off x="137606" y="622730"/>
            <a:ext cx="5735389" cy="5262979"/>
          </a:xfrm>
          <a:prstGeom prst="rect">
            <a:avLst/>
          </a:prstGeom>
          <a:noFill/>
        </p:spPr>
        <p:txBody>
          <a:bodyPr wrap="square" rtlCol="0">
            <a:spAutoFit/>
          </a:bodyPr>
          <a:lstStyle/>
          <a:p>
            <a:pPr algn="just"/>
            <a:r>
              <a:rPr lang="en-US" sz="2400">
                <a:solidFill>
                  <a:srgbClr val="0000FF"/>
                </a:solidFill>
              </a:rPr>
              <a:t>Mathematics and the physical sciences made great strides for three centuries by constructing simplified models of complex phenomena, deriving, properties from the models, and verifying those properties experimentally.</a:t>
            </a:r>
          </a:p>
          <a:p>
            <a:pPr algn="just"/>
            <a:r>
              <a:rPr lang="pl-PL" sz="2400">
                <a:solidFill>
                  <a:srgbClr val="0000FF"/>
                </a:solidFill>
              </a:rPr>
              <a:t>	</a:t>
            </a:r>
            <a:r>
              <a:rPr lang="en-US" sz="2400">
                <a:solidFill>
                  <a:srgbClr val="0000FF"/>
                </a:solidFill>
              </a:rPr>
              <a:t>This worked because the complexities ignored in the models were not the essential properties of the phenomena.</a:t>
            </a:r>
            <a:r>
              <a:rPr lang="pl-PL" sz="2400">
                <a:solidFill>
                  <a:srgbClr val="0000FF"/>
                </a:solidFill>
              </a:rPr>
              <a:t> </a:t>
            </a:r>
            <a:r>
              <a:rPr lang="en-US" sz="2400" b="1">
                <a:solidFill>
                  <a:srgbClr val="0000FF"/>
                </a:solidFill>
              </a:rPr>
              <a:t>It does not work when the complexities are the essence</a:t>
            </a:r>
            <a:r>
              <a:rPr lang="en-US" sz="2400">
                <a:solidFill>
                  <a:srgbClr val="0000FF"/>
                </a:solidFill>
              </a:rPr>
              <a:t>.</a:t>
            </a:r>
          </a:p>
          <a:p>
            <a:endParaRPr lang="pl-PL" sz="1800" i="1">
              <a:solidFill>
                <a:srgbClr val="0000FF"/>
              </a:solidFill>
            </a:endParaRPr>
          </a:p>
          <a:p>
            <a:r>
              <a:rPr lang="en-US" sz="1800" i="1">
                <a:solidFill>
                  <a:srgbClr val="0000FF"/>
                </a:solidFill>
              </a:rPr>
              <a:t>Fr</a:t>
            </a:r>
            <a:r>
              <a:rPr lang="pl-PL" sz="1800" i="1">
                <a:solidFill>
                  <a:srgbClr val="0000FF"/>
                </a:solidFill>
              </a:rPr>
              <a:t>e</a:t>
            </a:r>
            <a:r>
              <a:rPr lang="en-US" sz="1800" i="1" err="1">
                <a:solidFill>
                  <a:srgbClr val="0000FF"/>
                </a:solidFill>
              </a:rPr>
              <a:t>deric</a:t>
            </a:r>
            <a:r>
              <a:rPr lang="pl-PL" sz="1800" i="1">
                <a:solidFill>
                  <a:srgbClr val="0000FF"/>
                </a:solidFill>
              </a:rPr>
              <a:t>k</a:t>
            </a:r>
            <a:r>
              <a:rPr lang="en-US" sz="1800" i="1">
                <a:solidFill>
                  <a:srgbClr val="0000FF"/>
                </a:solidFill>
              </a:rPr>
              <a:t> Brooks:  The Mythical Man-Month: Essays on Software</a:t>
            </a:r>
            <a:r>
              <a:rPr lang="pl-PL" sz="1800" i="1">
                <a:solidFill>
                  <a:srgbClr val="0000FF"/>
                </a:solidFill>
              </a:rPr>
              <a:t> </a:t>
            </a:r>
            <a:r>
              <a:rPr lang="en-US" sz="1800" i="1">
                <a:solidFill>
                  <a:srgbClr val="0000FF"/>
                </a:solidFill>
              </a:rPr>
              <a:t>Engineering. Addison-Wesley, Boston, 1975. (extended Anniversary </a:t>
            </a:r>
            <a:r>
              <a:rPr lang="pl-PL" sz="1800" i="1">
                <a:solidFill>
                  <a:srgbClr val="0000FF"/>
                </a:solidFill>
              </a:rPr>
              <a:t> </a:t>
            </a:r>
            <a:r>
              <a:rPr lang="en-US" sz="1800" i="1">
                <a:solidFill>
                  <a:srgbClr val="0000FF"/>
                </a:solidFill>
              </a:rPr>
              <a:t>Edition in 1995).</a:t>
            </a:r>
          </a:p>
        </p:txBody>
      </p:sp>
      <p:pic>
        <p:nvPicPr>
          <p:cNvPr id="3542018" name="Picture 2" descr="https://upload.wikimedia.org/wikipedia/commons/9/91/Fred_Brooks.jpg">
            <a:extLst>
              <a:ext uri="{FF2B5EF4-FFF2-40B4-BE49-F238E27FC236}">
                <a16:creationId xmlns:a16="http://schemas.microsoft.com/office/drawing/2014/main" id="{E21D2017-32C7-47BE-F937-AEACB56291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196752"/>
            <a:ext cx="2569468" cy="3862767"/>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a:extLst>
              <a:ext uri="{FF2B5EF4-FFF2-40B4-BE49-F238E27FC236}">
                <a16:creationId xmlns:a16="http://schemas.microsoft.com/office/drawing/2014/main" id="{B53940AB-5B8E-6A7D-FE0E-C3783AFAD7DF}"/>
              </a:ext>
            </a:extLst>
          </p:cNvPr>
          <p:cNvSpPr txBox="1">
            <a:spLocks/>
          </p:cNvSpPr>
          <p:nvPr/>
        </p:nvSpPr>
        <p:spPr>
          <a:xfrm>
            <a:off x="107504" y="15788"/>
            <a:ext cx="9036496" cy="74891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DEALING WITH COMPLEX PHENOMENA</a:t>
            </a:r>
          </a:p>
        </p:txBody>
      </p:sp>
      <p:sp>
        <p:nvSpPr>
          <p:cNvPr id="2" name="Symbol zastępczy numeru slajdu 1">
            <a:extLst>
              <a:ext uri="{FF2B5EF4-FFF2-40B4-BE49-F238E27FC236}">
                <a16:creationId xmlns:a16="http://schemas.microsoft.com/office/drawing/2014/main" id="{59D378B4-630D-4222-9F37-F84DFB032D4B}"/>
              </a:ext>
            </a:extLst>
          </p:cNvPr>
          <p:cNvSpPr>
            <a:spLocks noGrp="1"/>
          </p:cNvSpPr>
          <p:nvPr>
            <p:ph type="sldNum" sz="quarter" idx="12"/>
          </p:nvPr>
        </p:nvSpPr>
        <p:spPr/>
        <p:txBody>
          <a:bodyPr/>
          <a:lstStyle/>
          <a:p>
            <a:pPr>
              <a:defRPr/>
            </a:pPr>
            <a:fld id="{D02E777F-298D-4C96-825C-3DC57E52C55E}" type="slidenum">
              <a:rPr lang="pl-PL" smtClean="0"/>
              <a:pPr>
                <a:defRPr/>
              </a:pPr>
              <a:t>13</a:t>
            </a:fld>
            <a:endParaRPr lang="pl-PL"/>
          </a:p>
        </p:txBody>
      </p:sp>
      <p:sp>
        <p:nvSpPr>
          <p:cNvPr id="3" name="pole tekstowe 2"/>
          <p:cNvSpPr txBox="1"/>
          <p:nvPr/>
        </p:nvSpPr>
        <p:spPr>
          <a:xfrm>
            <a:off x="251520" y="5809925"/>
            <a:ext cx="8546132" cy="1015663"/>
          </a:xfrm>
          <a:prstGeom prst="rect">
            <a:avLst/>
          </a:prstGeom>
          <a:noFill/>
        </p:spPr>
        <p:txBody>
          <a:bodyPr wrap="square" rtlCol="0">
            <a:spAutoFit/>
          </a:bodyPr>
          <a:lstStyle/>
          <a:p>
            <a:r>
              <a:rPr lang="en-US" sz="2000">
                <a:solidFill>
                  <a:srgbClr val="0000FF"/>
                </a:solidFill>
              </a:rPr>
              <a:t>Frederick Brooks introduced the distinction between:</a:t>
            </a:r>
          </a:p>
          <a:p>
            <a:r>
              <a:rPr lang="pl-PL" sz="2000" b="1">
                <a:solidFill>
                  <a:srgbClr val="0000FF"/>
                </a:solidFill>
              </a:rPr>
              <a:t>   </a:t>
            </a:r>
            <a:r>
              <a:rPr lang="en-US" sz="2000" b="1">
                <a:solidFill>
                  <a:srgbClr val="0000FF"/>
                </a:solidFill>
              </a:rPr>
              <a:t>Essential complexity </a:t>
            </a:r>
            <a:r>
              <a:rPr lang="en-US" sz="2000">
                <a:solidFill>
                  <a:srgbClr val="0000FF"/>
                </a:solidFill>
              </a:rPr>
              <a:t>— inherent to the problem’s nature; irreducible.</a:t>
            </a:r>
          </a:p>
          <a:p>
            <a:r>
              <a:rPr lang="pl-PL" sz="2000" b="1">
                <a:solidFill>
                  <a:srgbClr val="0000FF"/>
                </a:solidFill>
              </a:rPr>
              <a:t>   </a:t>
            </a:r>
            <a:r>
              <a:rPr lang="en-US" sz="2000" b="1">
                <a:solidFill>
                  <a:srgbClr val="0000FF"/>
                </a:solidFill>
              </a:rPr>
              <a:t>Accidental complexity</a:t>
            </a:r>
            <a:r>
              <a:rPr lang="en-US" sz="2000">
                <a:solidFill>
                  <a:srgbClr val="0000FF"/>
                </a:solidFill>
              </a:rPr>
              <a:t> — due to imperfect tools; reducible.</a:t>
            </a:r>
          </a:p>
        </p:txBody>
      </p:sp>
    </p:spTree>
    <p:extLst>
      <p:ext uri="{BB962C8B-B14F-4D97-AF65-F5344CB8AC3E}">
        <p14:creationId xmlns:p14="http://schemas.microsoft.com/office/powerpoint/2010/main" val="252878316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285A935-B482-A803-0651-5916DA207685}"/>
              </a:ext>
            </a:extLst>
          </p:cNvPr>
          <p:cNvSpPr txBox="1">
            <a:spLocks noChangeArrowheads="1"/>
          </p:cNvSpPr>
          <p:nvPr/>
        </p:nvSpPr>
        <p:spPr bwMode="auto">
          <a:xfrm>
            <a:off x="50942" y="66089"/>
            <a:ext cx="9036496" cy="9860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en-US" sz="2400" b="1" dirty="0"/>
              <a:t>DECOMPOSITION OF COMPLEX VAGUE CONCEPTS IN DIALOGUE WITH HUMANS &amp; </a:t>
            </a:r>
            <a:r>
              <a:rPr lang="en-US" sz="2400" b="1" dirty="0" err="1"/>
              <a:t>CHATBOTS</a:t>
            </a:r>
            <a:r>
              <a:rPr lang="en-US" sz="2400" b="1" dirty="0"/>
              <a:t>: </a:t>
            </a:r>
          </a:p>
          <a:p>
            <a:pPr eaLnBrk="1" hangingPunct="1">
              <a:defRPr/>
            </a:pPr>
            <a:r>
              <a:rPr lang="pl-PL" sz="2400" b="1" dirty="0" err="1"/>
              <a:t>TRUSTWORTHINESS</a:t>
            </a:r>
            <a:endParaRPr lang="en-US" sz="2400" b="1" dirty="0"/>
          </a:p>
          <a:p>
            <a:pPr algn="l" eaLnBrk="1" hangingPunct="1">
              <a:defRPr/>
            </a:pPr>
            <a:endParaRPr lang="en-US" sz="2400" b="1" dirty="0">
              <a:latin typeface="+mn-lt"/>
            </a:endParaRPr>
          </a:p>
        </p:txBody>
      </p:sp>
      <p:sp>
        <p:nvSpPr>
          <p:cNvPr id="2" name="Symbol zastępczy numeru slajdu 1">
            <a:extLst>
              <a:ext uri="{FF2B5EF4-FFF2-40B4-BE49-F238E27FC236}">
                <a16:creationId xmlns:a16="http://schemas.microsoft.com/office/drawing/2014/main"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130</a:t>
            </a:fld>
            <a:endParaRPr lang="pl-PL"/>
          </a:p>
        </p:txBody>
      </p:sp>
      <p:sp>
        <p:nvSpPr>
          <p:cNvPr id="42" name="pole tekstowe 41">
            <a:extLst>
              <a:ext uri="{FF2B5EF4-FFF2-40B4-BE49-F238E27FC236}">
                <a16:creationId xmlns:a16="http://schemas.microsoft.com/office/drawing/2014/main" id="{07B17D0F-F584-C597-01F8-A81405D914C7}"/>
              </a:ext>
            </a:extLst>
          </p:cNvPr>
          <p:cNvSpPr txBox="1"/>
          <p:nvPr/>
        </p:nvSpPr>
        <p:spPr>
          <a:xfrm>
            <a:off x="1076747" y="6498554"/>
            <a:ext cx="7560840" cy="338554"/>
          </a:xfrm>
          <a:prstGeom prst="rect">
            <a:avLst/>
          </a:prstGeom>
          <a:noFill/>
        </p:spPr>
        <p:txBody>
          <a:bodyPr wrap="square" rtlCol="0">
            <a:spAutoFit/>
          </a:bodyPr>
          <a:lstStyle/>
          <a:p>
            <a:r>
              <a:rPr lang="pl-PL" sz="1600" i="1" dirty="0">
                <a:solidFill>
                  <a:srgbClr val="0000CC"/>
                </a:solidFill>
              </a:rPr>
              <a:t>	</a:t>
            </a:r>
            <a:r>
              <a:rPr lang="en-US" sz="1400" i="1" dirty="0">
                <a:solidFill>
                  <a:srgbClr val="0000CC"/>
                </a:solidFill>
              </a:rPr>
              <a:t>R. </a:t>
            </a:r>
            <a:r>
              <a:rPr lang="en-US" sz="1400" i="1" dirty="0" err="1">
                <a:solidFill>
                  <a:srgbClr val="0000CC"/>
                </a:solidFill>
              </a:rPr>
              <a:t>Mariani</a:t>
            </a:r>
            <a:r>
              <a:rPr lang="en-US" sz="1400" i="1" dirty="0">
                <a:solidFill>
                  <a:srgbClr val="0000CC"/>
                </a:solidFill>
              </a:rPr>
              <a:t> et al.: Trustworthy AI. Part I. Computer  </a:t>
            </a:r>
            <a:r>
              <a:rPr lang="pl-PL" sz="1400" i="1" dirty="0">
                <a:solidFill>
                  <a:srgbClr val="0000CC"/>
                </a:solidFill>
              </a:rPr>
              <a:t>56(2) 14-18 (</a:t>
            </a:r>
            <a:r>
              <a:rPr lang="pl-PL" sz="1400" i="1" dirty="0" err="1">
                <a:solidFill>
                  <a:srgbClr val="0000CC"/>
                </a:solidFill>
              </a:rPr>
              <a:t>February</a:t>
            </a:r>
            <a:r>
              <a:rPr lang="pl-PL" sz="1400" i="1" dirty="0">
                <a:solidFill>
                  <a:srgbClr val="0000CC"/>
                </a:solidFill>
              </a:rPr>
              <a:t> 2022)</a:t>
            </a:r>
          </a:p>
        </p:txBody>
      </p:sp>
      <p:sp>
        <p:nvSpPr>
          <p:cNvPr id="18" name="pole tekstowe 17"/>
          <p:cNvSpPr txBox="1"/>
          <p:nvPr/>
        </p:nvSpPr>
        <p:spPr>
          <a:xfrm>
            <a:off x="145034" y="1058122"/>
            <a:ext cx="8664785" cy="2769989"/>
          </a:xfrm>
          <a:prstGeom prst="rect">
            <a:avLst/>
          </a:prstGeom>
          <a:noFill/>
        </p:spPr>
        <p:txBody>
          <a:bodyPr wrap="square" rtlCol="0">
            <a:spAutoFit/>
          </a:bodyPr>
          <a:lstStyle/>
          <a:p>
            <a:r>
              <a:rPr lang="en-US" sz="1600" dirty="0">
                <a:solidFill>
                  <a:srgbClr val="0000CC"/>
                </a:solidFill>
              </a:rPr>
              <a:t>Trustworthiness</a:t>
            </a:r>
            <a:r>
              <a:rPr lang="pl-PL" sz="1600" dirty="0">
                <a:solidFill>
                  <a:srgbClr val="0000CC"/>
                </a:solidFill>
              </a:rPr>
              <a:t> </a:t>
            </a:r>
            <a:r>
              <a:rPr lang="en-US" sz="1600" dirty="0">
                <a:solidFill>
                  <a:srgbClr val="0000CC"/>
                </a:solidFill>
              </a:rPr>
              <a:t>dimensions:</a:t>
            </a:r>
            <a:r>
              <a:rPr lang="en-US" sz="1200" dirty="0"/>
              <a:t> </a:t>
            </a:r>
          </a:p>
          <a:p>
            <a:r>
              <a:rPr lang="en-US" sz="1200" dirty="0">
                <a:solidFill>
                  <a:srgbClr val="0000CC"/>
                </a:solidFill>
              </a:rPr>
              <a:t>	</a:t>
            </a:r>
            <a:r>
              <a:rPr lang="pl-PL" sz="1200" dirty="0">
                <a:solidFill>
                  <a:srgbClr val="0000CC"/>
                </a:solidFill>
              </a:rPr>
              <a:t>-  </a:t>
            </a:r>
            <a:r>
              <a:rPr lang="en-US" sz="1600" dirty="0">
                <a:solidFill>
                  <a:srgbClr val="0000CC"/>
                </a:solidFill>
              </a:rPr>
              <a:t>human agency and oversight, fairness and non-discrimination, transparency</a:t>
            </a:r>
          </a:p>
          <a:p>
            <a:r>
              <a:rPr lang="en-US" sz="1600" dirty="0">
                <a:solidFill>
                  <a:srgbClr val="0000CC"/>
                </a:solidFill>
              </a:rPr>
              <a:t>                  and </a:t>
            </a:r>
            <a:r>
              <a:rPr lang="en-US" sz="1600" dirty="0" err="1">
                <a:solidFill>
                  <a:srgbClr val="0000CC"/>
                </a:solidFill>
              </a:rPr>
              <a:t>explainability</a:t>
            </a:r>
            <a:r>
              <a:rPr lang="en-US" sz="1600" dirty="0">
                <a:solidFill>
                  <a:srgbClr val="0000CC"/>
                </a:solidFill>
              </a:rPr>
              <a:t>, robustness and accuracy, privacy and security, and   </a:t>
            </a:r>
          </a:p>
          <a:p>
            <a:r>
              <a:rPr lang="en-US" sz="1600" dirty="0">
                <a:solidFill>
                  <a:srgbClr val="0000CC"/>
                </a:solidFill>
              </a:rPr>
              <a:t>                  accountability</a:t>
            </a:r>
            <a:endParaRPr lang="pl-PL" sz="1600" dirty="0">
              <a:solidFill>
                <a:srgbClr val="0000CC"/>
              </a:solidFill>
            </a:endParaRPr>
          </a:p>
          <a:p>
            <a:r>
              <a:rPr lang="pl-PL" sz="1600" i="1" dirty="0">
                <a:solidFill>
                  <a:srgbClr val="0000CC"/>
                </a:solidFill>
              </a:rPr>
              <a:t>		</a:t>
            </a:r>
            <a:r>
              <a:rPr lang="en-US" sz="1400" i="1" dirty="0">
                <a:solidFill>
                  <a:srgbClr val="0000CC"/>
                </a:solidFill>
              </a:rPr>
              <a:t>D. </a:t>
            </a:r>
            <a:r>
              <a:rPr lang="en-US" sz="1400" i="1" dirty="0" err="1">
                <a:solidFill>
                  <a:srgbClr val="0000CC"/>
                </a:solidFill>
              </a:rPr>
              <a:t>Kowald</a:t>
            </a:r>
            <a:r>
              <a:rPr lang="en-US" sz="1400" i="1" dirty="0">
                <a:solidFill>
                  <a:srgbClr val="0000CC"/>
                </a:solidFill>
              </a:rPr>
              <a:t> et al</a:t>
            </a:r>
            <a:r>
              <a:rPr lang="pl-PL" sz="1400" i="1" dirty="0">
                <a:solidFill>
                  <a:srgbClr val="0000CC"/>
                </a:solidFill>
              </a:rPr>
              <a:t>.</a:t>
            </a:r>
            <a:r>
              <a:rPr lang="en-US" sz="1400" i="1" dirty="0">
                <a:solidFill>
                  <a:srgbClr val="0000CC"/>
                </a:solidFill>
              </a:rPr>
              <a:t>: Establishing and evaluating trustworthy AI: overview and research</a:t>
            </a:r>
            <a:endParaRPr lang="pl-PL" sz="1400" i="1" dirty="0">
              <a:solidFill>
                <a:srgbClr val="0000CC"/>
              </a:solidFill>
            </a:endParaRPr>
          </a:p>
          <a:p>
            <a:r>
              <a:rPr lang="pl-PL" sz="1400" i="1" dirty="0">
                <a:solidFill>
                  <a:srgbClr val="0000CC"/>
                </a:solidFill>
              </a:rPr>
              <a:t>		</a:t>
            </a:r>
            <a:r>
              <a:rPr lang="en-US" sz="1400" i="1" dirty="0">
                <a:solidFill>
                  <a:srgbClr val="0000CC"/>
                </a:solidFill>
              </a:rPr>
              <a:t>challenges. Frontiers </a:t>
            </a:r>
            <a:r>
              <a:rPr lang="pl-PL" sz="1400" i="1" dirty="0">
                <a:solidFill>
                  <a:srgbClr val="0000CC"/>
                </a:solidFill>
              </a:rPr>
              <a:t>of Big Data 7: </a:t>
            </a:r>
            <a:r>
              <a:rPr lang="en-US" sz="1400" i="1" dirty="0">
                <a:solidFill>
                  <a:srgbClr val="0000CC"/>
                </a:solidFill>
              </a:rPr>
              <a:t>1467222</a:t>
            </a:r>
            <a:r>
              <a:rPr lang="pl-PL" sz="1400" i="1" dirty="0">
                <a:solidFill>
                  <a:srgbClr val="0000CC"/>
                </a:solidFill>
              </a:rPr>
              <a:t>, (2024)</a:t>
            </a:r>
            <a:endParaRPr lang="en-US" sz="1400" i="1" dirty="0">
              <a:solidFill>
                <a:srgbClr val="0000CC"/>
              </a:solidFill>
            </a:endParaRPr>
          </a:p>
          <a:p>
            <a:r>
              <a:rPr lang="en-US" sz="1200" dirty="0">
                <a:solidFill>
                  <a:srgbClr val="0000CC"/>
                </a:solidFill>
              </a:rPr>
              <a:t>	- </a:t>
            </a:r>
            <a:r>
              <a:rPr lang="en-US" sz="1600" dirty="0">
                <a:solidFill>
                  <a:srgbClr val="0000CC"/>
                </a:solidFill>
              </a:rPr>
              <a:t>reliability, security, privacy, accountability, transparency, ethical standards and</a:t>
            </a:r>
          </a:p>
          <a:p>
            <a:r>
              <a:rPr lang="en-US" sz="1600" dirty="0">
                <a:solidFill>
                  <a:srgbClr val="0000CC"/>
                </a:solidFill>
              </a:rPr>
              <a:t>	  societal values, adaptability</a:t>
            </a:r>
            <a:endParaRPr lang="pl-PL" sz="1600" dirty="0">
              <a:solidFill>
                <a:srgbClr val="0000CC"/>
              </a:solidFill>
            </a:endParaRPr>
          </a:p>
          <a:p>
            <a:r>
              <a:rPr lang="pl-PL" sz="1600" dirty="0">
                <a:solidFill>
                  <a:srgbClr val="0000CC"/>
                </a:solidFill>
              </a:rPr>
              <a:t>		</a:t>
            </a:r>
            <a:r>
              <a:rPr lang="en-US" sz="1600" dirty="0">
                <a:solidFill>
                  <a:srgbClr val="0000CC"/>
                </a:solidFill>
              </a:rPr>
              <a:t> </a:t>
            </a:r>
            <a:r>
              <a:rPr lang="en-US" sz="1400" i="1" dirty="0" err="1">
                <a:solidFill>
                  <a:srgbClr val="0000CC"/>
                </a:solidFill>
              </a:rPr>
              <a:t>chatbot</a:t>
            </a:r>
            <a:r>
              <a:rPr lang="en-US" sz="1400" i="1" dirty="0">
                <a:solidFill>
                  <a:srgbClr val="0000CC"/>
                </a:solidFill>
              </a:rPr>
              <a:t> </a:t>
            </a:r>
            <a:r>
              <a:rPr lang="en-US" sz="1400" i="1" dirty="0" err="1">
                <a:solidFill>
                  <a:srgbClr val="0000CC"/>
                </a:solidFill>
              </a:rPr>
              <a:t>poe</a:t>
            </a:r>
            <a:endParaRPr lang="en-US" sz="1400" i="1" dirty="0">
              <a:solidFill>
                <a:srgbClr val="0000CC"/>
              </a:solidFill>
            </a:endParaRPr>
          </a:p>
          <a:p>
            <a:r>
              <a:rPr lang="pl-PL" sz="1400" i="1" dirty="0">
                <a:solidFill>
                  <a:srgbClr val="0000CC"/>
                </a:solidFill>
              </a:rPr>
              <a:t>	</a:t>
            </a:r>
            <a:r>
              <a:rPr lang="en-US" sz="1600" dirty="0">
                <a:solidFill>
                  <a:srgbClr val="0000CC"/>
                </a:solidFill>
              </a:rPr>
              <a:t>- authenticity, fulfillment, value, reliability, safety, </a:t>
            </a:r>
            <a:r>
              <a:rPr lang="en-US" sz="1600" dirty="0" err="1">
                <a:solidFill>
                  <a:srgbClr val="0000CC"/>
                </a:solidFill>
              </a:rPr>
              <a:t>recurse</a:t>
            </a:r>
            <a:endParaRPr lang="pl-PL" sz="1600" dirty="0">
              <a:solidFill>
                <a:srgbClr val="0000CC"/>
              </a:solidFill>
            </a:endParaRPr>
          </a:p>
          <a:p>
            <a:r>
              <a:rPr lang="pl-PL" sz="1600" i="1" dirty="0">
                <a:solidFill>
                  <a:srgbClr val="0000CC"/>
                </a:solidFill>
              </a:rPr>
              <a:t>	                 </a:t>
            </a:r>
            <a:r>
              <a:rPr lang="en-US" sz="1400" i="1" dirty="0">
                <a:solidFill>
                  <a:srgbClr val="0000CC"/>
                </a:solidFill>
              </a:rPr>
              <a:t>https://www.linkedin.com/pulse/six-dimensions-trustworthiness-4grader-fokuf</a:t>
            </a:r>
          </a:p>
        </p:txBody>
      </p:sp>
      <p:grpSp>
        <p:nvGrpSpPr>
          <p:cNvPr id="103" name="Grupa 102"/>
          <p:cNvGrpSpPr/>
          <p:nvPr/>
        </p:nvGrpSpPr>
        <p:grpSpPr>
          <a:xfrm>
            <a:off x="438002" y="3863930"/>
            <a:ext cx="8054362" cy="2780633"/>
            <a:chOff x="539552" y="3078938"/>
            <a:chExt cx="8054362" cy="2780633"/>
          </a:xfrm>
        </p:grpSpPr>
        <p:sp>
          <p:nvSpPr>
            <p:cNvPr id="41" name="pole tekstowe 40"/>
            <p:cNvSpPr txBox="1"/>
            <p:nvPr/>
          </p:nvSpPr>
          <p:spPr>
            <a:xfrm>
              <a:off x="1132135" y="5306263"/>
              <a:ext cx="573362" cy="468837"/>
            </a:xfrm>
            <a:prstGeom prst="rect">
              <a:avLst/>
            </a:prstGeom>
            <a:noFill/>
          </p:spPr>
          <p:txBody>
            <a:bodyPr wrap="square" rtlCol="0">
              <a:spAutoFit/>
            </a:bodyPr>
            <a:lstStyle/>
            <a:p>
              <a:r>
                <a:rPr lang="pl-PL" sz="2000" b="1" dirty="0"/>
                <a:t>…</a:t>
              </a:r>
              <a:endParaRPr lang="en-US" sz="2000" b="1" dirty="0"/>
            </a:p>
          </p:txBody>
        </p:sp>
        <p:sp>
          <p:nvSpPr>
            <p:cNvPr id="5" name="Prostokąt 4">
              <a:extLst>
                <a:ext uri="{FF2B5EF4-FFF2-40B4-BE49-F238E27FC236}">
                  <a16:creationId xmlns:a16="http://schemas.microsoft.com/office/drawing/2014/main" id="{E60D2865-6CC2-245C-5C7D-E6843EB58598}"/>
                </a:ext>
              </a:extLst>
            </p:cNvPr>
            <p:cNvSpPr/>
            <p:nvPr/>
          </p:nvSpPr>
          <p:spPr>
            <a:xfrm>
              <a:off x="3312852" y="3078938"/>
              <a:ext cx="1827364" cy="6852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Trustworthiness</a:t>
              </a:r>
            </a:p>
          </p:txBody>
        </p:sp>
        <p:sp>
          <p:nvSpPr>
            <p:cNvPr id="8" name="Prostokąt 7"/>
            <p:cNvSpPr/>
            <p:nvPr/>
          </p:nvSpPr>
          <p:spPr>
            <a:xfrm>
              <a:off x="1388717" y="4641640"/>
              <a:ext cx="1075292" cy="6646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Functionality and performance</a:t>
              </a:r>
              <a:endParaRPr lang="en-US" sz="1200" dirty="0">
                <a:solidFill>
                  <a:schemeClr val="tx1"/>
                </a:solidFill>
                <a:latin typeface="Calibri22"/>
              </a:endParaRPr>
            </a:p>
          </p:txBody>
        </p:sp>
        <p:sp>
          <p:nvSpPr>
            <p:cNvPr id="9" name="Prostokąt 8"/>
            <p:cNvSpPr/>
            <p:nvPr/>
          </p:nvSpPr>
          <p:spPr>
            <a:xfrm>
              <a:off x="575738" y="4083106"/>
              <a:ext cx="1127073" cy="3781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Transparency</a:t>
              </a:r>
              <a:endParaRPr lang="en-US" sz="1200" dirty="0">
                <a:solidFill>
                  <a:schemeClr val="tx1"/>
                </a:solidFill>
                <a:latin typeface="Calibri22"/>
              </a:endParaRPr>
            </a:p>
          </p:txBody>
        </p:sp>
        <p:sp>
          <p:nvSpPr>
            <p:cNvPr id="10" name="Prostokąt 9"/>
            <p:cNvSpPr/>
            <p:nvPr/>
          </p:nvSpPr>
          <p:spPr>
            <a:xfrm>
              <a:off x="2576562" y="4180149"/>
              <a:ext cx="1087525" cy="3554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a:solidFill>
                    <a:schemeClr val="tx1"/>
                  </a:solidFill>
                </a:rPr>
                <a:t>Explainability</a:t>
              </a:r>
              <a:endParaRPr lang="en-US" sz="1200" dirty="0">
                <a:solidFill>
                  <a:schemeClr val="tx1"/>
                </a:solidFill>
                <a:latin typeface="Calibri22"/>
              </a:endParaRPr>
            </a:p>
          </p:txBody>
        </p:sp>
        <p:sp>
          <p:nvSpPr>
            <p:cNvPr id="11" name="Prostokąt 10"/>
            <p:cNvSpPr/>
            <p:nvPr/>
          </p:nvSpPr>
          <p:spPr>
            <a:xfrm>
              <a:off x="3127119" y="4934692"/>
              <a:ext cx="940625" cy="3257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Verifiability</a:t>
              </a:r>
              <a:endParaRPr lang="en-US" sz="1200" dirty="0">
                <a:solidFill>
                  <a:schemeClr val="tx1"/>
                </a:solidFill>
                <a:latin typeface="Calibri22"/>
              </a:endParaRPr>
            </a:p>
          </p:txBody>
        </p:sp>
        <p:sp>
          <p:nvSpPr>
            <p:cNvPr id="12" name="Prostokąt 11"/>
            <p:cNvSpPr/>
            <p:nvPr/>
          </p:nvSpPr>
          <p:spPr>
            <a:xfrm>
              <a:off x="4024487" y="4357385"/>
              <a:ext cx="784010" cy="278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1200" dirty="0">
                <a:solidFill>
                  <a:schemeClr val="tx1"/>
                </a:solidFill>
              </a:endParaRPr>
            </a:p>
            <a:p>
              <a:r>
                <a:rPr lang="en-US" sz="1200" dirty="0" err="1">
                  <a:solidFill>
                    <a:schemeClr val="tx1"/>
                  </a:solidFill>
                </a:rPr>
                <a:t>Security</a:t>
              </a:r>
              <a:r>
                <a:rPr lang="en-US" sz="1200" dirty="0" err="1"/>
                <a:t>y</a:t>
              </a:r>
              <a:endParaRPr lang="en-US" sz="1200" dirty="0">
                <a:solidFill>
                  <a:schemeClr val="tx1"/>
                </a:solidFill>
                <a:latin typeface="Calibri22"/>
              </a:endParaRPr>
            </a:p>
          </p:txBody>
        </p:sp>
        <p:sp>
          <p:nvSpPr>
            <p:cNvPr id="13" name="Prostokąt 12"/>
            <p:cNvSpPr/>
            <p:nvPr/>
          </p:nvSpPr>
          <p:spPr>
            <a:xfrm>
              <a:off x="5052513" y="4374688"/>
              <a:ext cx="701157" cy="2855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Privacy</a:t>
              </a:r>
              <a:endParaRPr lang="en-US" sz="1200" dirty="0">
                <a:solidFill>
                  <a:schemeClr val="tx1"/>
                </a:solidFill>
                <a:latin typeface="Calibri22"/>
              </a:endParaRPr>
            </a:p>
          </p:txBody>
        </p:sp>
        <p:sp>
          <p:nvSpPr>
            <p:cNvPr id="14" name="Prostokąt 13"/>
            <p:cNvSpPr/>
            <p:nvPr/>
          </p:nvSpPr>
          <p:spPr>
            <a:xfrm>
              <a:off x="5753670" y="4942697"/>
              <a:ext cx="1248963" cy="461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Autonomy </a:t>
              </a:r>
              <a:endParaRPr lang="pl-PL" sz="1200" dirty="0">
                <a:solidFill>
                  <a:schemeClr val="tx1"/>
                </a:solidFill>
              </a:endParaRPr>
            </a:p>
            <a:p>
              <a:pPr algn="ctr"/>
              <a:r>
                <a:rPr lang="en-US" sz="1200" dirty="0">
                  <a:solidFill>
                    <a:schemeClr val="tx1"/>
                  </a:solidFill>
                </a:rPr>
                <a:t>and control</a:t>
              </a:r>
              <a:endParaRPr lang="en-US" sz="1200" dirty="0">
                <a:solidFill>
                  <a:schemeClr val="tx1"/>
                </a:solidFill>
                <a:latin typeface="Calibri22"/>
              </a:endParaRPr>
            </a:p>
          </p:txBody>
        </p:sp>
        <p:sp>
          <p:nvSpPr>
            <p:cNvPr id="15" name="Prostokąt 14"/>
            <p:cNvSpPr/>
            <p:nvPr/>
          </p:nvSpPr>
          <p:spPr>
            <a:xfrm>
              <a:off x="6038109" y="4089633"/>
              <a:ext cx="706632" cy="3026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Safety</a:t>
              </a:r>
              <a:r>
                <a:rPr lang="en-US" sz="1200" dirty="0" err="1"/>
                <a:t>y</a:t>
              </a:r>
              <a:endParaRPr lang="en-US" sz="1200" dirty="0">
                <a:solidFill>
                  <a:schemeClr val="tx1"/>
                </a:solidFill>
                <a:latin typeface="Calibri22"/>
              </a:endParaRPr>
            </a:p>
          </p:txBody>
        </p:sp>
        <p:cxnSp>
          <p:nvCxnSpPr>
            <p:cNvPr id="17" name="Łącznik prosty ze strzałką 16"/>
            <p:cNvCxnSpPr>
              <a:stCxn id="5" idx="1"/>
              <a:endCxn id="9" idx="0"/>
            </p:cNvCxnSpPr>
            <p:nvPr/>
          </p:nvCxnSpPr>
          <p:spPr>
            <a:xfrm flipH="1">
              <a:off x="1139275" y="3421549"/>
              <a:ext cx="2173577" cy="661557"/>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p:cNvCxnSpPr>
              <a:stCxn id="5" idx="1"/>
              <a:endCxn id="8" idx="0"/>
            </p:cNvCxnSpPr>
            <p:nvPr/>
          </p:nvCxnSpPr>
          <p:spPr>
            <a:xfrm flipH="1">
              <a:off x="1926363" y="3421549"/>
              <a:ext cx="1386489" cy="122009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p:cNvCxnSpPr>
              <a:stCxn id="5" idx="1"/>
              <a:endCxn id="10" idx="0"/>
            </p:cNvCxnSpPr>
            <p:nvPr/>
          </p:nvCxnSpPr>
          <p:spPr>
            <a:xfrm flipH="1">
              <a:off x="3120325" y="3421549"/>
              <a:ext cx="192527" cy="758600"/>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p:cNvCxnSpPr>
              <a:stCxn id="5" idx="2"/>
              <a:endCxn id="11" idx="0"/>
            </p:cNvCxnSpPr>
            <p:nvPr/>
          </p:nvCxnSpPr>
          <p:spPr>
            <a:xfrm flipH="1">
              <a:off x="3597432" y="3764160"/>
              <a:ext cx="629102" cy="1170532"/>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Łącznik prosty ze strzałką 28"/>
            <p:cNvCxnSpPr>
              <a:stCxn id="5" idx="2"/>
              <a:endCxn id="12" idx="0"/>
            </p:cNvCxnSpPr>
            <p:nvPr/>
          </p:nvCxnSpPr>
          <p:spPr>
            <a:xfrm>
              <a:off x="4226534" y="3764160"/>
              <a:ext cx="189958" cy="593225"/>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Łącznik prosty ze strzałką 31"/>
            <p:cNvCxnSpPr>
              <a:stCxn id="5" idx="2"/>
              <a:endCxn id="13" idx="0"/>
            </p:cNvCxnSpPr>
            <p:nvPr/>
          </p:nvCxnSpPr>
          <p:spPr>
            <a:xfrm>
              <a:off x="4226534" y="3764160"/>
              <a:ext cx="1176558" cy="610528"/>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Łącznik prosty ze strzałką 34"/>
            <p:cNvCxnSpPr>
              <a:stCxn id="5" idx="3"/>
              <a:endCxn id="14" idx="0"/>
            </p:cNvCxnSpPr>
            <p:nvPr/>
          </p:nvCxnSpPr>
          <p:spPr>
            <a:xfrm>
              <a:off x="5140216" y="3421549"/>
              <a:ext cx="1237936" cy="1521148"/>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p:cNvCxnSpPr>
              <a:stCxn id="5" idx="3"/>
              <a:endCxn id="15" idx="0"/>
            </p:cNvCxnSpPr>
            <p:nvPr/>
          </p:nvCxnSpPr>
          <p:spPr>
            <a:xfrm>
              <a:off x="5140216" y="3421549"/>
              <a:ext cx="1251209" cy="668084"/>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3" name="pole tekstowe 42"/>
            <p:cNvSpPr txBox="1"/>
            <p:nvPr/>
          </p:nvSpPr>
          <p:spPr>
            <a:xfrm>
              <a:off x="3626072" y="5232496"/>
              <a:ext cx="573362" cy="468837"/>
            </a:xfrm>
            <a:prstGeom prst="rect">
              <a:avLst/>
            </a:prstGeom>
            <a:noFill/>
          </p:spPr>
          <p:txBody>
            <a:bodyPr wrap="square" rtlCol="0">
              <a:spAutoFit/>
            </a:bodyPr>
            <a:lstStyle/>
            <a:p>
              <a:r>
                <a:rPr lang="pl-PL" sz="2000" b="1" dirty="0"/>
                <a:t>…</a:t>
              </a:r>
              <a:endParaRPr lang="en-US" sz="2000" b="1" dirty="0"/>
            </a:p>
          </p:txBody>
        </p:sp>
        <p:sp>
          <p:nvSpPr>
            <p:cNvPr id="45" name="pole tekstowe 44"/>
            <p:cNvSpPr txBox="1"/>
            <p:nvPr/>
          </p:nvSpPr>
          <p:spPr>
            <a:xfrm>
              <a:off x="6024877" y="5390734"/>
              <a:ext cx="489973" cy="468837"/>
            </a:xfrm>
            <a:prstGeom prst="rect">
              <a:avLst/>
            </a:prstGeom>
            <a:noFill/>
          </p:spPr>
          <p:txBody>
            <a:bodyPr wrap="square" rtlCol="0">
              <a:spAutoFit/>
            </a:bodyPr>
            <a:lstStyle/>
            <a:p>
              <a:r>
                <a:rPr lang="pl-PL" sz="2000" b="1" dirty="0"/>
                <a:t>…</a:t>
              </a:r>
              <a:endParaRPr lang="en-US" sz="2000" b="1" dirty="0"/>
            </a:p>
          </p:txBody>
        </p:sp>
        <p:sp>
          <p:nvSpPr>
            <p:cNvPr id="75" name="Prostokąt 74"/>
            <p:cNvSpPr/>
            <p:nvPr/>
          </p:nvSpPr>
          <p:spPr>
            <a:xfrm>
              <a:off x="6526706" y="3254015"/>
              <a:ext cx="1591281" cy="461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Robustness </a:t>
              </a:r>
              <a:endParaRPr lang="pl-PL" sz="1200" dirty="0">
                <a:solidFill>
                  <a:schemeClr val="tx1"/>
                </a:solidFill>
              </a:endParaRPr>
            </a:p>
            <a:p>
              <a:pPr algn="ctr"/>
              <a:r>
                <a:rPr lang="en-US" sz="1200" dirty="0">
                  <a:solidFill>
                    <a:schemeClr val="tx1"/>
                  </a:solidFill>
                </a:rPr>
                <a:t>and reliability</a:t>
              </a:r>
              <a:endParaRPr lang="en-US" sz="1200" dirty="0">
                <a:solidFill>
                  <a:schemeClr val="tx1"/>
                </a:solidFill>
                <a:latin typeface="Calibri22"/>
              </a:endParaRPr>
            </a:p>
          </p:txBody>
        </p:sp>
        <p:cxnSp>
          <p:nvCxnSpPr>
            <p:cNvPr id="76" name="Łącznik prosty ze strzałką 75"/>
            <p:cNvCxnSpPr>
              <a:stCxn id="5" idx="3"/>
              <a:endCxn id="75" idx="1"/>
            </p:cNvCxnSpPr>
            <p:nvPr/>
          </p:nvCxnSpPr>
          <p:spPr>
            <a:xfrm>
              <a:off x="5140216" y="3421549"/>
              <a:ext cx="1386490" cy="62989"/>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6" name="Prostokąt 85"/>
            <p:cNvSpPr/>
            <p:nvPr/>
          </p:nvSpPr>
          <p:spPr>
            <a:xfrm>
              <a:off x="7002633" y="4265480"/>
              <a:ext cx="1591281" cy="4610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Nondiscrimination, bias, and fairness</a:t>
              </a:r>
              <a:endParaRPr lang="en-US" sz="1200" dirty="0">
                <a:solidFill>
                  <a:schemeClr val="tx1"/>
                </a:solidFill>
                <a:latin typeface="Calibri22"/>
              </a:endParaRPr>
            </a:p>
          </p:txBody>
        </p:sp>
        <p:cxnSp>
          <p:nvCxnSpPr>
            <p:cNvPr id="89" name="Łącznik prosty ze strzałką 88"/>
            <p:cNvCxnSpPr>
              <a:stCxn id="5" idx="3"/>
              <a:endCxn id="86" idx="0"/>
            </p:cNvCxnSpPr>
            <p:nvPr/>
          </p:nvCxnSpPr>
          <p:spPr>
            <a:xfrm>
              <a:off x="5140216" y="3421549"/>
              <a:ext cx="2658058" cy="84393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2" name="Prostokąt 91"/>
            <p:cNvSpPr/>
            <p:nvPr/>
          </p:nvSpPr>
          <p:spPr>
            <a:xfrm>
              <a:off x="539552" y="3146497"/>
              <a:ext cx="1163259" cy="3380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Sustainability</a:t>
              </a:r>
              <a:endParaRPr lang="en-US" sz="1200" dirty="0">
                <a:solidFill>
                  <a:schemeClr val="tx1"/>
                </a:solidFill>
                <a:latin typeface="Calibri22"/>
              </a:endParaRPr>
            </a:p>
          </p:txBody>
        </p:sp>
        <p:cxnSp>
          <p:nvCxnSpPr>
            <p:cNvPr id="94" name="Łącznik prosty ze strzałką 93"/>
            <p:cNvCxnSpPr>
              <a:stCxn id="5" idx="1"/>
              <a:endCxn id="92" idx="3"/>
            </p:cNvCxnSpPr>
            <p:nvPr/>
          </p:nvCxnSpPr>
          <p:spPr>
            <a:xfrm flipH="1" flipV="1">
              <a:off x="1702811" y="3315518"/>
              <a:ext cx="1610041" cy="106031"/>
            </a:xfrm>
            <a:prstGeom prst="straightConnector1">
              <a:avLst/>
            </a:prstGeom>
            <a:ln w="158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723239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ytuł 1"/>
          <p:cNvSpPr>
            <a:spLocks noGrp="1"/>
          </p:cNvSpPr>
          <p:nvPr>
            <p:ph type="title"/>
          </p:nvPr>
        </p:nvSpPr>
        <p:spPr>
          <a:xfrm>
            <a:off x="107157" y="1017986"/>
            <a:ext cx="9036844" cy="1462489"/>
          </a:xfrm>
        </p:spPr>
        <p:txBody>
          <a:bodyPr>
            <a:noAutofit/>
          </a:bodyPr>
          <a:lstStyle/>
          <a:p>
            <a:pPr algn="ctr"/>
            <a:r>
              <a:rPr lang="pl-PL" sz="3000" b="1"/>
              <a:t>JUDEA PEARL- TURING AWARD 2011</a:t>
            </a:r>
            <a:br>
              <a:rPr lang="pl-PL" sz="3000" b="1"/>
            </a:br>
            <a:r>
              <a:rPr lang="en-US" sz="1800" b="1"/>
              <a:t>for fundamental contributions to artificial intelligence through the development of a calculus for probabilistic and causal reasoning</a:t>
            </a:r>
            <a:endParaRPr lang="en-US" sz="3000" b="1"/>
          </a:p>
        </p:txBody>
      </p:sp>
      <p:sp>
        <p:nvSpPr>
          <p:cNvPr id="47107" name="Symbol zastępczy numeru slajdu 2"/>
          <p:cNvSpPr>
            <a:spLocks noGrp="1"/>
          </p:cNvSpPr>
          <p:nvPr>
            <p:ph type="sldNum" sz="quarter" idx="12"/>
          </p:nvPr>
        </p:nvSpPr>
        <p:spPr>
          <a:noFill/>
        </p:spPr>
        <p:txBody>
          <a:bodyPr/>
          <a:lstStyle/>
          <a:p>
            <a:fld id="{386F3F3F-2036-40FA-8F26-81AB4E451274}" type="slidenum">
              <a:rPr lang="pl-PL" smtClean="0">
                <a:solidFill>
                  <a:prstClr val="black"/>
                </a:solidFill>
              </a:rPr>
              <a:pPr/>
              <a:t>131</a:t>
            </a:fld>
            <a:endParaRPr lang="pl-PL">
              <a:solidFill>
                <a:prstClr val="black"/>
              </a:solidFill>
            </a:endParaRPr>
          </a:p>
        </p:txBody>
      </p:sp>
      <p:sp>
        <p:nvSpPr>
          <p:cNvPr id="47108" name="pole tekstowe 4"/>
          <p:cNvSpPr txBox="1">
            <a:spLocks noChangeArrowheads="1"/>
          </p:cNvSpPr>
          <p:nvPr/>
        </p:nvSpPr>
        <p:spPr bwMode="auto">
          <a:xfrm>
            <a:off x="1251348" y="2712869"/>
            <a:ext cx="6535340" cy="2585323"/>
          </a:xfrm>
          <a:prstGeom prst="rect">
            <a:avLst/>
          </a:prstGeom>
          <a:noFill/>
          <a:ln w="9525">
            <a:noFill/>
            <a:miter lim="800000"/>
            <a:headEnd/>
            <a:tailEnd/>
          </a:ln>
        </p:spPr>
        <p:txBody>
          <a:bodyPr>
            <a:spAutoFit/>
          </a:bodyPr>
          <a:lstStyle/>
          <a:p>
            <a:r>
              <a:rPr lang="en-US" sz="1800">
                <a:solidFill>
                  <a:srgbClr val="0000FF"/>
                </a:solidFill>
              </a:rPr>
              <a:t>Traditional statistics is strong in devising ways of describing</a:t>
            </a:r>
            <a:r>
              <a:rPr lang="pl-PL" sz="1800">
                <a:solidFill>
                  <a:srgbClr val="0000FF"/>
                </a:solidFill>
              </a:rPr>
              <a:t> </a:t>
            </a:r>
            <a:r>
              <a:rPr lang="en-US" sz="1800">
                <a:solidFill>
                  <a:srgbClr val="0000FF"/>
                </a:solidFill>
              </a:rPr>
              <a:t>data and inferring distributional parameters from sample.</a:t>
            </a:r>
            <a:r>
              <a:rPr lang="pl-PL" sz="1800">
                <a:solidFill>
                  <a:srgbClr val="0000FF"/>
                </a:solidFill>
              </a:rPr>
              <a:t> </a:t>
            </a:r>
            <a:endParaRPr lang="en-US" sz="1800">
              <a:solidFill>
                <a:srgbClr val="0000FF"/>
              </a:solidFill>
            </a:endParaRPr>
          </a:p>
          <a:p>
            <a:r>
              <a:rPr lang="en-US" sz="1800">
                <a:solidFill>
                  <a:srgbClr val="0000FF"/>
                </a:solidFill>
              </a:rPr>
              <a:t>Causal inference requires two additional ingredients:</a:t>
            </a:r>
          </a:p>
          <a:p>
            <a:r>
              <a:rPr lang="pl-PL" sz="1800">
                <a:solidFill>
                  <a:srgbClr val="0000FF"/>
                </a:solidFill>
              </a:rPr>
              <a:t>     -  </a:t>
            </a:r>
            <a:r>
              <a:rPr lang="en-US" sz="1800" i="1">
                <a:solidFill>
                  <a:srgbClr val="0000FF"/>
                </a:solidFill>
              </a:rPr>
              <a:t>a science-friendly language for articulating</a:t>
            </a:r>
            <a:endParaRPr lang="pl-PL" sz="1800" i="1">
              <a:solidFill>
                <a:srgbClr val="0000FF"/>
              </a:solidFill>
            </a:endParaRPr>
          </a:p>
          <a:p>
            <a:r>
              <a:rPr lang="pl-PL" sz="1800" i="1">
                <a:solidFill>
                  <a:srgbClr val="0000FF"/>
                </a:solidFill>
              </a:rPr>
              <a:t>        </a:t>
            </a:r>
            <a:r>
              <a:rPr lang="en-US" sz="1800" i="1">
                <a:solidFill>
                  <a:srgbClr val="0000FF"/>
                </a:solidFill>
              </a:rPr>
              <a:t>causal</a:t>
            </a:r>
            <a:r>
              <a:rPr lang="pl-PL" sz="1800" i="1">
                <a:solidFill>
                  <a:srgbClr val="0000FF"/>
                </a:solidFill>
              </a:rPr>
              <a:t> </a:t>
            </a:r>
            <a:r>
              <a:rPr lang="en-US" sz="1800" i="1">
                <a:solidFill>
                  <a:srgbClr val="0000FF"/>
                </a:solidFill>
              </a:rPr>
              <a:t>knowledge</a:t>
            </a:r>
            <a:r>
              <a:rPr lang="en-US" sz="1800">
                <a:solidFill>
                  <a:srgbClr val="0000FF"/>
                </a:solidFill>
              </a:rPr>
              <a:t>,</a:t>
            </a:r>
            <a:endParaRPr lang="pl-PL" sz="1800">
              <a:solidFill>
                <a:srgbClr val="0000FF"/>
              </a:solidFill>
            </a:endParaRPr>
          </a:p>
          <a:p>
            <a:r>
              <a:rPr lang="en-US" sz="1800">
                <a:solidFill>
                  <a:srgbClr val="0000FF"/>
                </a:solidFill>
              </a:rPr>
              <a:t>and</a:t>
            </a:r>
          </a:p>
          <a:p>
            <a:r>
              <a:rPr lang="pl-PL" sz="1800">
                <a:solidFill>
                  <a:srgbClr val="0000FF"/>
                </a:solidFill>
              </a:rPr>
              <a:t>     -  </a:t>
            </a:r>
            <a:r>
              <a:rPr lang="en-US" sz="1800" i="1">
                <a:solidFill>
                  <a:srgbClr val="0000FF"/>
                </a:solidFill>
              </a:rPr>
              <a:t>a mathematical machinery for processing that</a:t>
            </a:r>
            <a:endParaRPr lang="pl-PL" sz="1800" i="1">
              <a:solidFill>
                <a:srgbClr val="0000FF"/>
              </a:solidFill>
            </a:endParaRPr>
          </a:p>
          <a:p>
            <a:r>
              <a:rPr lang="pl-PL" sz="1800" i="1">
                <a:solidFill>
                  <a:srgbClr val="0000FF"/>
                </a:solidFill>
              </a:rPr>
              <a:t>       </a:t>
            </a:r>
            <a:r>
              <a:rPr lang="en-US" sz="1800" i="1">
                <a:solidFill>
                  <a:srgbClr val="0000FF"/>
                </a:solidFill>
              </a:rPr>
              <a:t> knowledge,</a:t>
            </a:r>
            <a:r>
              <a:rPr lang="pl-PL" sz="1800" i="1">
                <a:solidFill>
                  <a:srgbClr val="0000FF"/>
                </a:solidFill>
              </a:rPr>
              <a:t> </a:t>
            </a:r>
            <a:r>
              <a:rPr lang="en-US" sz="1800" i="1">
                <a:solidFill>
                  <a:srgbClr val="0000FF"/>
                </a:solidFill>
              </a:rPr>
              <a:t>combining it with data and drawing </a:t>
            </a:r>
            <a:endParaRPr lang="pl-PL" sz="1800" i="1">
              <a:solidFill>
                <a:srgbClr val="0000FF"/>
              </a:solidFill>
            </a:endParaRPr>
          </a:p>
          <a:p>
            <a:r>
              <a:rPr lang="pl-PL" sz="1800" i="1">
                <a:solidFill>
                  <a:srgbClr val="0000FF"/>
                </a:solidFill>
              </a:rPr>
              <a:t>        </a:t>
            </a:r>
            <a:r>
              <a:rPr lang="en-US" sz="1800" i="1">
                <a:solidFill>
                  <a:srgbClr val="0000FF"/>
                </a:solidFill>
              </a:rPr>
              <a:t>new causal conclusions</a:t>
            </a:r>
            <a:r>
              <a:rPr lang="pl-PL" sz="1800" i="1">
                <a:solidFill>
                  <a:srgbClr val="0000FF"/>
                </a:solidFill>
              </a:rPr>
              <a:t> </a:t>
            </a:r>
            <a:r>
              <a:rPr lang="en-US" sz="1800" i="1">
                <a:solidFill>
                  <a:srgbClr val="0000FF"/>
                </a:solidFill>
              </a:rPr>
              <a:t>about a phenomenon</a:t>
            </a:r>
            <a:r>
              <a:rPr lang="en-US" sz="1800">
                <a:solidFill>
                  <a:srgbClr val="0000FF"/>
                </a:solidFill>
              </a:rPr>
              <a:t>.</a:t>
            </a:r>
          </a:p>
        </p:txBody>
      </p:sp>
      <p:sp>
        <p:nvSpPr>
          <p:cNvPr id="47109" name="pole tekstowe 5"/>
          <p:cNvSpPr txBox="1">
            <a:spLocks noChangeArrowheads="1"/>
          </p:cNvSpPr>
          <p:nvPr/>
        </p:nvSpPr>
        <p:spPr bwMode="auto">
          <a:xfrm>
            <a:off x="760810" y="5319713"/>
            <a:ext cx="7479506" cy="600164"/>
          </a:xfrm>
          <a:prstGeom prst="rect">
            <a:avLst/>
          </a:prstGeom>
          <a:noFill/>
          <a:ln w="9525">
            <a:noFill/>
            <a:miter lim="800000"/>
            <a:headEnd/>
            <a:tailEnd/>
          </a:ln>
        </p:spPr>
        <p:txBody>
          <a:bodyPr wrap="square">
            <a:spAutoFit/>
          </a:bodyPr>
          <a:lstStyle/>
          <a:p>
            <a:pPr algn="r"/>
            <a:r>
              <a:rPr lang="pl-PL" sz="1500" i="1" dirty="0">
                <a:solidFill>
                  <a:srgbClr val="0000FF"/>
                </a:solidFill>
              </a:rPr>
              <a:t>Judea Pearl: </a:t>
            </a:r>
            <a:r>
              <a:rPr lang="en-US" sz="1500" i="1" dirty="0">
                <a:solidFill>
                  <a:srgbClr val="0000FF"/>
                </a:solidFill>
              </a:rPr>
              <a:t>Causal inference in statistics: An overview. Statistics Surveys 3, 96</a:t>
            </a:r>
            <a:r>
              <a:rPr lang="pl-PL" sz="1500" i="1" dirty="0">
                <a:solidFill>
                  <a:srgbClr val="0000FF"/>
                </a:solidFill>
              </a:rPr>
              <a:t>-</a:t>
            </a:r>
            <a:r>
              <a:rPr lang="en-US" sz="1500" i="1" dirty="0">
                <a:solidFill>
                  <a:srgbClr val="0000FF"/>
                </a:solidFill>
              </a:rPr>
              <a:t>146</a:t>
            </a:r>
            <a:r>
              <a:rPr lang="pl-PL" sz="1500" i="1" dirty="0">
                <a:solidFill>
                  <a:srgbClr val="0000FF"/>
                </a:solidFill>
              </a:rPr>
              <a:t> </a:t>
            </a:r>
            <a:r>
              <a:rPr lang="en-US" sz="1500" i="1" dirty="0">
                <a:solidFill>
                  <a:srgbClr val="0000FF"/>
                </a:solidFill>
              </a:rPr>
              <a:t>(2009</a:t>
            </a:r>
            <a:r>
              <a:rPr lang="en-US" sz="1800" i="1" dirty="0">
                <a:solidFill>
                  <a:srgbClr val="0000FF"/>
                </a:solidFill>
              </a:rPr>
              <a:t>)</a:t>
            </a:r>
          </a:p>
        </p:txBody>
      </p:sp>
    </p:spTree>
    <p:extLst>
      <p:ext uri="{BB962C8B-B14F-4D97-AF65-F5344CB8AC3E}">
        <p14:creationId xmlns:p14="http://schemas.microsoft.com/office/powerpoint/2010/main" val="139575813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0" hangingPunct="0"/>
            <a:fld id="{B37E33D6-0A8A-4D3F-8780-2E0F902EE4F7}" type="slidenum">
              <a:rPr lang="pl-PL" sz="1400">
                <a:solidFill>
                  <a:prstClr val="black"/>
                </a:solidFill>
              </a:rPr>
              <a:pPr algn="r" eaLnBrk="0" hangingPunct="0"/>
              <a:t>132</a:t>
            </a:fld>
            <a:endParaRPr lang="pl-PL" sz="1400">
              <a:solidFill>
                <a:prstClr val="black"/>
              </a:solidFill>
            </a:endParaRPr>
          </a:p>
        </p:txBody>
      </p:sp>
      <p:sp>
        <p:nvSpPr>
          <p:cNvPr id="28675" name="Text Box 2"/>
          <p:cNvSpPr txBox="1">
            <a:spLocks noChangeArrowheads="1"/>
          </p:cNvSpPr>
          <p:nvPr/>
        </p:nvSpPr>
        <p:spPr bwMode="auto">
          <a:xfrm>
            <a:off x="2786155" y="5529426"/>
            <a:ext cx="5900645" cy="707886"/>
          </a:xfrm>
          <a:prstGeom prst="rect">
            <a:avLst/>
          </a:prstGeom>
          <a:noFill/>
          <a:ln w="9525">
            <a:noFill/>
            <a:miter lim="800000"/>
            <a:headEnd/>
            <a:tailEnd/>
          </a:ln>
        </p:spPr>
        <p:txBody>
          <a:bodyPr wrap="square">
            <a:spAutoFit/>
          </a:bodyPr>
          <a:lstStyle/>
          <a:p>
            <a:r>
              <a:rPr lang="en-US" sz="2000" i="1" dirty="0" err="1">
                <a:solidFill>
                  <a:srgbClr val="0000FF"/>
                </a:solidFill>
              </a:rPr>
              <a:t>Dourish</a:t>
            </a:r>
            <a:r>
              <a:rPr lang="en-US" sz="2000" i="1" dirty="0">
                <a:solidFill>
                  <a:srgbClr val="0000FF"/>
                </a:solidFill>
              </a:rPr>
              <a:t>, P.: Where the Action Is. The Foundations of Embodied Interaction. The MIT Press</a:t>
            </a:r>
            <a:r>
              <a:rPr lang="pl-PL" sz="2000" i="1" dirty="0">
                <a:solidFill>
                  <a:srgbClr val="0000FF"/>
                </a:solidFill>
              </a:rPr>
              <a:t> </a:t>
            </a:r>
            <a:r>
              <a:rPr lang="en-US" sz="2000" i="1" dirty="0">
                <a:solidFill>
                  <a:srgbClr val="0000FF"/>
                </a:solidFill>
              </a:rPr>
              <a:t>(2004)</a:t>
            </a:r>
          </a:p>
        </p:txBody>
      </p:sp>
      <p:sp>
        <p:nvSpPr>
          <p:cNvPr id="28676" name="Text Box 3"/>
          <p:cNvSpPr txBox="1">
            <a:spLocks noChangeArrowheads="1"/>
          </p:cNvSpPr>
          <p:nvPr/>
        </p:nvSpPr>
        <p:spPr bwMode="auto">
          <a:xfrm>
            <a:off x="323528" y="2348880"/>
            <a:ext cx="8208912" cy="3354765"/>
          </a:xfrm>
          <a:prstGeom prst="rect">
            <a:avLst/>
          </a:prstGeom>
          <a:noFill/>
          <a:ln w="9525">
            <a:noFill/>
            <a:miter lim="800000"/>
            <a:headEnd/>
            <a:tailEnd/>
          </a:ln>
        </p:spPr>
        <p:txBody>
          <a:bodyPr wrap="square">
            <a:spAutoFit/>
          </a:bodyPr>
          <a:lstStyle/>
          <a:p>
            <a:pPr algn="just"/>
            <a:r>
              <a:rPr lang="en-US" sz="2400">
                <a:solidFill>
                  <a:srgbClr val="0000FF"/>
                </a:solidFill>
              </a:rPr>
              <a:t>Husserl was frustrated by the idea that science and mathematics were</a:t>
            </a:r>
            <a:r>
              <a:rPr lang="pl-PL" sz="2400">
                <a:solidFill>
                  <a:srgbClr val="0000FF"/>
                </a:solidFill>
              </a:rPr>
              <a:t> </a:t>
            </a:r>
            <a:r>
              <a:rPr lang="en-US" sz="2400">
                <a:solidFill>
                  <a:srgbClr val="0000FF"/>
                </a:solidFill>
              </a:rPr>
              <a:t>increasingly conducted on an abstract plane [treating nature itself as a mathematical manifold] that was disconnected from human</a:t>
            </a:r>
            <a:r>
              <a:rPr lang="pl-PL" sz="2400">
                <a:solidFill>
                  <a:srgbClr val="0000FF"/>
                </a:solidFill>
              </a:rPr>
              <a:t> </a:t>
            </a:r>
            <a:r>
              <a:rPr lang="en-US" sz="2400">
                <a:solidFill>
                  <a:srgbClr val="0000FF"/>
                </a:solidFill>
              </a:rPr>
              <a:t>experience and human understanding, independently of questions of truth and</a:t>
            </a:r>
            <a:r>
              <a:rPr lang="pl-PL" sz="2400">
                <a:solidFill>
                  <a:srgbClr val="0000FF"/>
                </a:solidFill>
              </a:rPr>
              <a:t> </a:t>
            </a:r>
            <a:r>
              <a:rPr lang="en-US" sz="2400">
                <a:solidFill>
                  <a:srgbClr val="0000FF"/>
                </a:solidFill>
              </a:rPr>
              <a:t>applicability. He felt that the sciences increasingly dealt with idealized entities</a:t>
            </a:r>
            <a:r>
              <a:rPr lang="pl-PL" sz="2400">
                <a:solidFill>
                  <a:srgbClr val="0000FF"/>
                </a:solidFill>
              </a:rPr>
              <a:t> </a:t>
            </a:r>
            <a:r>
              <a:rPr lang="en-US" sz="2400">
                <a:solidFill>
                  <a:srgbClr val="0000FF"/>
                </a:solidFill>
              </a:rPr>
              <a:t>and internal abstractions a world apart from the concrete phenomena of daily</a:t>
            </a:r>
            <a:r>
              <a:rPr lang="pl-PL" sz="2400">
                <a:solidFill>
                  <a:srgbClr val="0000FF"/>
                </a:solidFill>
              </a:rPr>
              <a:t> </a:t>
            </a:r>
            <a:r>
              <a:rPr lang="en-US" sz="2400">
                <a:solidFill>
                  <a:srgbClr val="0000FF"/>
                </a:solidFill>
              </a:rPr>
              <a:t>life.</a:t>
            </a:r>
          </a:p>
          <a:p>
            <a:endParaRPr lang="pl-PL" sz="2000">
              <a:solidFill>
                <a:srgbClr val="0000FF"/>
              </a:solidFill>
            </a:endParaRPr>
          </a:p>
        </p:txBody>
      </p:sp>
      <p:sp>
        <p:nvSpPr>
          <p:cNvPr id="5" name="Tytuł 1"/>
          <p:cNvSpPr txBox="1">
            <a:spLocks/>
          </p:cNvSpPr>
          <p:nvPr/>
        </p:nvSpPr>
        <p:spPr>
          <a:xfrm>
            <a:off x="0" y="65442"/>
            <a:ext cx="9144000" cy="194421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200" b="1"/>
              <a:t>P</a:t>
            </a:r>
            <a:r>
              <a:rPr lang="en-US" sz="3200" b="1"/>
              <a:t>HENOMENOLOGY </a:t>
            </a:r>
            <a:endParaRPr lang="pl-PL" sz="3200" b="1"/>
          </a:p>
          <a:p>
            <a:r>
              <a:rPr lang="en-US" sz="3200" b="1"/>
              <a:t>originated by Edmund Husserl</a:t>
            </a:r>
            <a:r>
              <a:rPr lang="pl-PL" sz="3200" b="1"/>
              <a:t> </a:t>
            </a:r>
          </a:p>
          <a:p>
            <a:r>
              <a:rPr lang="en-US" sz="3200" b="1"/>
              <a:t>as a method for exploring the nature of human experience and</a:t>
            </a:r>
            <a:r>
              <a:rPr lang="pl-PL" sz="3200" b="1"/>
              <a:t> </a:t>
            </a:r>
            <a:r>
              <a:rPr lang="en-US" sz="3200" b="1"/>
              <a:t>perception</a:t>
            </a:r>
          </a:p>
          <a:p>
            <a:r>
              <a:rPr lang="pl-PL" sz="3600" b="1"/>
              <a:t> </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132</a:t>
            </a:fld>
            <a:endParaRPr lang="pl-PL"/>
          </a:p>
        </p:txBody>
      </p:sp>
    </p:spTree>
    <p:extLst>
      <p:ext uri="{BB962C8B-B14F-4D97-AF65-F5344CB8AC3E}">
        <p14:creationId xmlns:p14="http://schemas.microsoft.com/office/powerpoint/2010/main" val="158776857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id="{E62D70A9-15E9-7805-5232-C42774D77DD9}"/>
              </a:ext>
            </a:extLst>
          </p:cNvPr>
          <p:cNvSpPr>
            <a:spLocks noGrp="1" noChangeArrowheads="1"/>
          </p:cNvSpPr>
          <p:nvPr>
            <p:ph type="title"/>
          </p:nvPr>
        </p:nvSpPr>
        <p:spPr>
          <a:xfrm>
            <a:off x="-36512" y="2060848"/>
            <a:ext cx="9144000" cy="1296144"/>
          </a:xfrm>
        </p:spPr>
        <p:txBody>
          <a:bodyPr/>
          <a:lstStyle/>
          <a:p>
            <a:pPr eaLnBrk="1" hangingPunct="1"/>
            <a:r>
              <a:rPr lang="pl-PL" sz="3600" b="1"/>
              <a:t>GRANLAR COMPUTATIONS</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133</a:t>
            </a:fld>
            <a:endParaRPr lang="pl-PL"/>
          </a:p>
        </p:txBody>
      </p:sp>
    </p:spTree>
    <p:extLst>
      <p:ext uri="{BB962C8B-B14F-4D97-AF65-F5344CB8AC3E}">
        <p14:creationId xmlns:p14="http://schemas.microsoft.com/office/powerpoint/2010/main" val="24912587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a 8"/>
          <p:cNvGrpSpPr/>
          <p:nvPr/>
        </p:nvGrpSpPr>
        <p:grpSpPr>
          <a:xfrm>
            <a:off x="1688674" y="3227802"/>
            <a:ext cx="5492928" cy="990441"/>
            <a:chOff x="1115616" y="1288683"/>
            <a:chExt cx="5184576" cy="844173"/>
          </a:xfrm>
        </p:grpSpPr>
        <mc:AlternateContent xmlns:mc="http://schemas.openxmlformats.org/markup-compatibility/2006" xmlns:a14="http://schemas.microsoft.com/office/drawing/2010/main">
          <mc:Choice Requires="a14">
            <p:sp>
              <p:nvSpPr>
                <p:cNvPr id="2" name="Równoległobok 1"/>
                <p:cNvSpPr/>
                <p:nvPr/>
              </p:nvSpPr>
              <p:spPr>
                <a:xfrm>
                  <a:off x="1115616" y="1325545"/>
                  <a:ext cx="1002673" cy="792037"/>
                </a:xfrm>
                <a:prstGeom prst="parallelogram">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pl-PL" i="1" smtClean="0">
                                <a:solidFill>
                                  <a:schemeClr val="tx1"/>
                                </a:solidFill>
                                <a:latin typeface="Cambria Math" panose="02040503050406030204" pitchFamily="18" charset="0"/>
                              </a:rPr>
                            </m:ctrlPr>
                          </m:sSubPr>
                          <m:e>
                            <m:r>
                              <a:rPr lang="pl-PL" b="0" i="1" smtClean="0">
                                <a:solidFill>
                                  <a:schemeClr val="tx1"/>
                                </a:solidFill>
                                <a:latin typeface="Cambria Math" panose="02040503050406030204" pitchFamily="18" charset="0"/>
                              </a:rPr>
                              <m:t>𝑁</m:t>
                            </m:r>
                          </m:e>
                          <m:sub>
                            <m:r>
                              <a:rPr lang="pl-PL" b="0" i="0" smtClean="0">
                                <a:solidFill>
                                  <a:schemeClr val="tx1"/>
                                </a:solidFill>
                                <a:latin typeface="Cambria Math" panose="02040503050406030204" pitchFamily="18" charset="0"/>
                              </a:rPr>
                              <m:t>1</m:t>
                            </m:r>
                          </m:sub>
                        </m:sSub>
                      </m:oMath>
                    </m:oMathPara>
                  </a14:m>
                  <a:endParaRPr lang="pl-PL"/>
                </a:p>
              </p:txBody>
            </p:sp>
          </mc:Choice>
          <mc:Fallback xmlns="">
            <p:sp>
              <p:nvSpPr>
                <p:cNvPr id="2" name="Równoległobok 1"/>
                <p:cNvSpPr>
                  <a:spLocks noRot="1" noChangeAspect="1" noMove="1" noResize="1" noEditPoints="1" noAdjustHandles="1" noChangeArrowheads="1" noChangeShapeType="1" noTextEdit="1"/>
                </p:cNvSpPr>
                <p:nvPr/>
              </p:nvSpPr>
              <p:spPr>
                <a:xfrm>
                  <a:off x="1115616" y="1325545"/>
                  <a:ext cx="1002673" cy="792037"/>
                </a:xfrm>
                <a:prstGeom prst="parallelogram">
                  <a:avLst/>
                </a:prstGeom>
                <a:blipFill rotWithShape="0">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ównoległobok 14"/>
                <p:cNvSpPr/>
                <p:nvPr/>
              </p:nvSpPr>
              <p:spPr>
                <a:xfrm>
                  <a:off x="2452514" y="1340819"/>
                  <a:ext cx="1145912" cy="792037"/>
                </a:xfrm>
                <a:prstGeom prst="parallelogram">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pl-PL" i="1" smtClean="0">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𝑁</m:t>
                            </m:r>
                          </m:e>
                          <m:sub>
                            <m:r>
                              <a:rPr lang="pl-PL" b="0" i="1" smtClean="0">
                                <a:solidFill>
                                  <a:schemeClr val="tx1"/>
                                </a:solidFill>
                                <a:latin typeface="Cambria Math" panose="02040503050406030204" pitchFamily="18" charset="0"/>
                              </a:rPr>
                              <m:t>2</m:t>
                            </m:r>
                          </m:sub>
                        </m:sSub>
                      </m:oMath>
                    </m:oMathPara>
                  </a14:m>
                  <a:endParaRPr lang="pl-PL"/>
                </a:p>
              </p:txBody>
            </p:sp>
          </mc:Choice>
          <mc:Fallback xmlns="">
            <p:sp>
              <p:nvSpPr>
                <p:cNvPr id="15" name="Równoległobok 14"/>
                <p:cNvSpPr>
                  <a:spLocks noRot="1" noChangeAspect="1" noMove="1" noResize="1" noEditPoints="1" noAdjustHandles="1" noChangeArrowheads="1" noChangeShapeType="1" noTextEdit="1"/>
                </p:cNvSpPr>
                <p:nvPr/>
              </p:nvSpPr>
              <p:spPr>
                <a:xfrm>
                  <a:off x="2452514" y="1340819"/>
                  <a:ext cx="1145912" cy="792037"/>
                </a:xfrm>
                <a:prstGeom prst="parallelogram">
                  <a:avLst/>
                </a:prstGeom>
                <a:blipFill rotWithShape="0">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ównoległobok 16"/>
                <p:cNvSpPr/>
                <p:nvPr/>
              </p:nvSpPr>
              <p:spPr>
                <a:xfrm>
                  <a:off x="4404974" y="1310424"/>
                  <a:ext cx="1003255" cy="792037"/>
                </a:xfrm>
                <a:prstGeom prst="parallelogram">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pl-PL" i="1" smtClean="0">
                                <a:solidFill>
                                  <a:schemeClr val="tx1"/>
                                </a:solidFill>
                                <a:latin typeface="Cambria Math" panose="02040503050406030204" pitchFamily="18" charset="0"/>
                              </a:rPr>
                            </m:ctrlPr>
                          </m:sSubPr>
                          <m:e>
                            <m:r>
                              <a:rPr lang="pl-PL" i="1">
                                <a:solidFill>
                                  <a:schemeClr val="tx1"/>
                                </a:solidFill>
                                <a:latin typeface="Cambria Math" panose="02040503050406030204" pitchFamily="18" charset="0"/>
                              </a:rPr>
                              <m:t>𝑁</m:t>
                            </m:r>
                          </m:e>
                          <m:sub>
                            <m:r>
                              <a:rPr lang="pl-PL" b="0" i="1" smtClean="0">
                                <a:solidFill>
                                  <a:schemeClr val="tx1"/>
                                </a:solidFill>
                                <a:latin typeface="Cambria Math" panose="02040503050406030204" pitchFamily="18" charset="0"/>
                              </a:rPr>
                              <m:t>𝑘</m:t>
                            </m:r>
                          </m:sub>
                        </m:sSub>
                      </m:oMath>
                    </m:oMathPara>
                  </a14:m>
                  <a:endParaRPr lang="pl-PL"/>
                </a:p>
              </p:txBody>
            </p:sp>
          </mc:Choice>
          <mc:Fallback xmlns="">
            <p:sp>
              <p:nvSpPr>
                <p:cNvPr id="17" name="Równoległobok 16"/>
                <p:cNvSpPr>
                  <a:spLocks noRot="1" noChangeAspect="1" noMove="1" noResize="1" noEditPoints="1" noAdjustHandles="1" noChangeArrowheads="1" noChangeShapeType="1" noTextEdit="1"/>
                </p:cNvSpPr>
                <p:nvPr/>
              </p:nvSpPr>
              <p:spPr>
                <a:xfrm>
                  <a:off x="4404974" y="1310424"/>
                  <a:ext cx="1003255" cy="792037"/>
                </a:xfrm>
                <a:prstGeom prst="parallelogram">
                  <a:avLst/>
                </a:prstGeom>
                <a:blipFill rotWithShape="0">
                  <a:blip r:embed="rId4"/>
                  <a:stretch>
                    <a:fillRect/>
                  </a:stretch>
                </a:blipFill>
                <a:ln>
                  <a:solidFill>
                    <a:schemeClr val="tx1"/>
                  </a:solidFill>
                </a:ln>
              </p:spPr>
              <p:txBody>
                <a:bodyPr/>
                <a:lstStyle/>
                <a:p>
                  <a:r>
                    <a:rPr lang="en-US">
                      <a:noFill/>
                    </a:rPr>
                    <a:t> </a:t>
                  </a:r>
                </a:p>
              </p:txBody>
            </p:sp>
          </mc:Fallback>
        </mc:AlternateContent>
        <p:sp>
          <p:nvSpPr>
            <p:cNvPr id="18" name="pole tekstowe 17"/>
            <p:cNvSpPr txBox="1"/>
            <p:nvPr/>
          </p:nvSpPr>
          <p:spPr>
            <a:xfrm>
              <a:off x="5822729" y="1321963"/>
              <a:ext cx="477463" cy="573369"/>
            </a:xfrm>
            <a:prstGeom prst="rect">
              <a:avLst/>
            </a:prstGeom>
            <a:noFill/>
          </p:spPr>
          <p:txBody>
            <a:bodyPr wrap="square" rtlCol="0">
              <a:spAutoFit/>
            </a:bodyPr>
            <a:lstStyle/>
            <a:p>
              <a:r>
                <a:rPr lang="pl-PL" sz="3200" b="1"/>
                <a:t>…</a:t>
              </a:r>
            </a:p>
          </p:txBody>
        </p:sp>
        <p:sp>
          <p:nvSpPr>
            <p:cNvPr id="6" name="Strzałka w prawo 5"/>
            <p:cNvSpPr/>
            <p:nvPr/>
          </p:nvSpPr>
          <p:spPr>
            <a:xfrm>
              <a:off x="2070543" y="1608417"/>
              <a:ext cx="477463" cy="169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19" name="Prostokąt 18"/>
                <p:cNvSpPr/>
                <p:nvPr/>
              </p:nvSpPr>
              <p:spPr>
                <a:xfrm>
                  <a:off x="2059385" y="1324824"/>
                  <a:ext cx="618930" cy="392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𝑡𝑟</m:t>
                            </m:r>
                          </m:e>
                          <m:sub>
                            <m:r>
                              <a:rPr lang="pl-PL" sz="2000" b="0" i="1" smtClean="0">
                                <a:latin typeface="Cambria Math" panose="02040503050406030204" pitchFamily="18" charset="0"/>
                              </a:rPr>
                              <m:t>1</m:t>
                            </m:r>
                          </m:sub>
                        </m:sSub>
                      </m:oMath>
                    </m:oMathPara>
                  </a14:m>
                  <a:endParaRPr lang="pl-PL" sz="2000"/>
                </a:p>
              </p:txBody>
            </p:sp>
          </mc:Choice>
          <mc:Fallback xmlns="">
            <p:sp>
              <p:nvSpPr>
                <p:cNvPr id="19" name="Prostokąt 18"/>
                <p:cNvSpPr>
                  <a:spLocks noRot="1" noChangeAspect="1" noMove="1" noResize="1" noEditPoints="1" noAdjustHandles="1" noChangeArrowheads="1" noChangeShapeType="1" noTextEdit="1"/>
                </p:cNvSpPr>
                <p:nvPr/>
              </p:nvSpPr>
              <p:spPr>
                <a:xfrm>
                  <a:off x="2059385" y="1324824"/>
                  <a:ext cx="618930" cy="39230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Prostokąt 21"/>
                <p:cNvSpPr/>
                <p:nvPr/>
              </p:nvSpPr>
              <p:spPr>
                <a:xfrm>
                  <a:off x="3583599" y="1297495"/>
                  <a:ext cx="625479" cy="392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𝑡𝑟</m:t>
                            </m:r>
                          </m:e>
                          <m:sub>
                            <m:r>
                              <a:rPr lang="pl-PL" sz="2000" b="0" i="1" smtClean="0">
                                <a:latin typeface="Cambria Math" panose="02040503050406030204" pitchFamily="18" charset="0"/>
                              </a:rPr>
                              <m:t>2</m:t>
                            </m:r>
                          </m:sub>
                        </m:sSub>
                      </m:oMath>
                    </m:oMathPara>
                  </a14:m>
                  <a:endParaRPr lang="pl-PL" sz="2000"/>
                </a:p>
              </p:txBody>
            </p:sp>
          </mc:Choice>
          <mc:Fallback xmlns="">
            <p:sp>
              <p:nvSpPr>
                <p:cNvPr id="22" name="Prostokąt 21"/>
                <p:cNvSpPr>
                  <a:spLocks noRot="1" noChangeAspect="1" noMove="1" noResize="1" noEditPoints="1" noAdjustHandles="1" noChangeArrowheads="1" noChangeShapeType="1" noTextEdit="1"/>
                </p:cNvSpPr>
                <p:nvPr/>
              </p:nvSpPr>
              <p:spPr>
                <a:xfrm>
                  <a:off x="3583599" y="1297495"/>
                  <a:ext cx="625479" cy="392306"/>
                </a:xfrm>
                <a:prstGeom prst="rect">
                  <a:avLst/>
                </a:prstGeom>
                <a:blipFill rotWithShape="0">
                  <a:blip r:embed="rId6"/>
                  <a:stretch>
                    <a:fillRect/>
                  </a:stretch>
                </a:blipFill>
              </p:spPr>
              <p:txBody>
                <a:bodyPr/>
                <a:lstStyle/>
                <a:p>
                  <a:r>
                    <a:rPr lang="en-US">
                      <a:noFill/>
                    </a:rPr>
                    <a:t> </a:t>
                  </a:r>
                </a:p>
              </p:txBody>
            </p:sp>
          </mc:Fallback>
        </mc:AlternateContent>
        <p:sp>
          <p:nvSpPr>
            <p:cNvPr id="23" name="Strzałka w prawo 22"/>
            <p:cNvSpPr/>
            <p:nvPr/>
          </p:nvSpPr>
          <p:spPr>
            <a:xfrm>
              <a:off x="3524290" y="1648969"/>
              <a:ext cx="477463" cy="125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4" name="Prostokąt 23"/>
                <p:cNvSpPr/>
                <p:nvPr/>
              </p:nvSpPr>
              <p:spPr>
                <a:xfrm>
                  <a:off x="5307066" y="1288683"/>
                  <a:ext cx="636818" cy="392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𝑡𝑟</m:t>
                            </m:r>
                          </m:e>
                          <m:sub>
                            <m:r>
                              <a:rPr lang="pl-PL" sz="2000" b="0" i="1" smtClean="0">
                                <a:latin typeface="Cambria Math" panose="02040503050406030204" pitchFamily="18" charset="0"/>
                              </a:rPr>
                              <m:t>𝑘</m:t>
                            </m:r>
                          </m:sub>
                        </m:sSub>
                      </m:oMath>
                    </m:oMathPara>
                  </a14:m>
                  <a:endParaRPr lang="pl-PL" sz="2000"/>
                </a:p>
              </p:txBody>
            </p:sp>
          </mc:Choice>
          <mc:Fallback xmlns="">
            <p:sp>
              <p:nvSpPr>
                <p:cNvPr id="24" name="Prostokąt 23"/>
                <p:cNvSpPr>
                  <a:spLocks noRot="1" noChangeAspect="1" noMove="1" noResize="1" noEditPoints="1" noAdjustHandles="1" noChangeArrowheads="1" noChangeShapeType="1" noTextEdit="1"/>
                </p:cNvSpPr>
                <p:nvPr/>
              </p:nvSpPr>
              <p:spPr>
                <a:xfrm>
                  <a:off x="5307066" y="1288683"/>
                  <a:ext cx="636818" cy="392306"/>
                </a:xfrm>
                <a:prstGeom prst="rect">
                  <a:avLst/>
                </a:prstGeom>
                <a:blipFill rotWithShape="0">
                  <a:blip r:embed="rId7"/>
                  <a:stretch>
                    <a:fillRect/>
                  </a:stretch>
                </a:blipFill>
              </p:spPr>
              <p:txBody>
                <a:bodyPr/>
                <a:lstStyle/>
                <a:p>
                  <a:r>
                    <a:rPr lang="en-US">
                      <a:noFill/>
                    </a:rPr>
                    <a:t> </a:t>
                  </a:r>
                </a:p>
              </p:txBody>
            </p:sp>
          </mc:Fallback>
        </mc:AlternateContent>
        <p:sp>
          <p:nvSpPr>
            <p:cNvPr id="25" name="Strzałka w prawo 24"/>
            <p:cNvSpPr/>
            <p:nvPr/>
          </p:nvSpPr>
          <p:spPr>
            <a:xfrm>
              <a:off x="5345265" y="1669852"/>
              <a:ext cx="477463" cy="125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ole tekstowe 25"/>
            <p:cNvSpPr txBox="1"/>
            <p:nvPr/>
          </p:nvSpPr>
          <p:spPr>
            <a:xfrm>
              <a:off x="3927512" y="1328111"/>
              <a:ext cx="477463" cy="573369"/>
            </a:xfrm>
            <a:prstGeom prst="rect">
              <a:avLst/>
            </a:prstGeom>
            <a:noFill/>
          </p:spPr>
          <p:txBody>
            <a:bodyPr wrap="square" rtlCol="0">
              <a:spAutoFit/>
            </a:bodyPr>
            <a:lstStyle/>
            <a:p>
              <a:r>
                <a:rPr lang="pl-PL" sz="3200" b="1"/>
                <a:t>…</a:t>
              </a:r>
            </a:p>
          </p:txBody>
        </p:sp>
      </p:grpSp>
      <mc:AlternateContent xmlns:mc="http://schemas.openxmlformats.org/markup-compatibility/2006" xmlns:a14="http://schemas.microsoft.com/office/drawing/2010/main">
        <mc:Choice Requires="a14">
          <p:sp>
            <p:nvSpPr>
              <p:cNvPr id="36" name="pole tekstowe 35"/>
              <p:cNvSpPr txBox="1"/>
              <p:nvPr/>
            </p:nvSpPr>
            <p:spPr>
              <a:xfrm>
                <a:off x="322705" y="4950675"/>
                <a:ext cx="8256637" cy="369332"/>
              </a:xfrm>
              <a:prstGeom prst="rect">
                <a:avLst/>
              </a:prstGeom>
              <a:noFill/>
            </p:spPr>
            <p:txBody>
              <a:bodyPr wrap="square" rtlCol="0">
                <a:spAutoFit/>
              </a:bodyPr>
              <a:lstStyle/>
              <a:p>
                <a:r>
                  <a:rPr lang="pl-PL" sz="1800">
                    <a:latin typeface="+mj-lt"/>
                  </a:rPr>
                  <a:t> </a:t>
                </a:r>
                <a14:m>
                  <m:oMath xmlns:m="http://schemas.openxmlformats.org/officeDocument/2006/math">
                    <m:sSub>
                      <m:sSubPr>
                        <m:ctrlPr>
                          <a:rPr lang="pl-PL" sz="1800" i="1" smtClean="0">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1</m:t>
                        </m:r>
                      </m:sub>
                    </m:sSub>
                  </m:oMath>
                </a14:m>
                <a:r>
                  <a:rPr lang="pl-PL" sz="1800">
                    <a:solidFill>
                      <a:srgbClr val="0070C0"/>
                    </a:solidFill>
                    <a:latin typeface="+mj-lt"/>
                  </a:rPr>
                  <a:t>,</a:t>
                </a:r>
                <a14:m>
                  <m:oMath xmlns:m="http://schemas.openxmlformats.org/officeDocument/2006/math">
                    <m:sSub>
                      <m:sSubPr>
                        <m:ctrlPr>
                          <a:rPr lang="pl-PL" sz="1800" i="1">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2</m:t>
                        </m:r>
                      </m:sub>
                    </m:sSub>
                    <m:r>
                      <a:rPr lang="pl-PL" sz="1800">
                        <a:solidFill>
                          <a:srgbClr val="0070C0"/>
                        </a:solidFill>
                        <a:latin typeface="Cambria Math" panose="02040503050406030204" pitchFamily="18" charset="0"/>
                      </a:rPr>
                      <m:t>,  …,  </m:t>
                    </m:r>
                    <m:sSub>
                      <m:sSubPr>
                        <m:ctrlPr>
                          <a:rPr lang="pl-PL" sz="1800" i="1">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𝑘</m:t>
                        </m:r>
                      </m:sub>
                    </m:sSub>
                  </m:oMath>
                </a14:m>
                <a:r>
                  <a:rPr lang="pl-PL" sz="1800">
                    <a:solidFill>
                      <a:srgbClr val="0070C0"/>
                    </a:solidFill>
                  </a:rPr>
                  <a:t> </a:t>
                </a:r>
                <a:r>
                  <a:rPr lang="en-US" sz="1800">
                    <a:solidFill>
                      <a:srgbClr val="0070C0"/>
                    </a:solidFill>
                  </a:rPr>
                  <a:t>-- transformations realized in the abstract and physical </a:t>
                </a:r>
                <a:r>
                  <a:rPr lang="pl-PL" sz="1800" err="1">
                    <a:solidFill>
                      <a:srgbClr val="0070C0"/>
                    </a:solidFill>
                  </a:rPr>
                  <a:t>spaces</a:t>
                </a:r>
                <a:endParaRPr lang="en-US" sz="1800">
                  <a:solidFill>
                    <a:srgbClr val="0070C0"/>
                  </a:solidFill>
                </a:endParaRPr>
              </a:p>
            </p:txBody>
          </p:sp>
        </mc:Choice>
        <mc:Fallback xmlns="">
          <p:sp>
            <p:nvSpPr>
              <p:cNvPr id="36" name="pole tekstowe 35"/>
              <p:cNvSpPr txBox="1">
                <a:spLocks noRot="1" noChangeAspect="1" noMove="1" noResize="1" noEditPoints="1" noAdjustHandles="1" noChangeArrowheads="1" noChangeShapeType="1" noTextEdit="1"/>
              </p:cNvSpPr>
              <p:nvPr/>
            </p:nvSpPr>
            <p:spPr>
              <a:xfrm>
                <a:off x="322705" y="4950675"/>
                <a:ext cx="8256637" cy="369332"/>
              </a:xfrm>
              <a:prstGeom prst="rect">
                <a:avLst/>
              </a:prstGeom>
              <a:blipFill rotWithShape="0">
                <a:blip r:embed="rId8"/>
                <a:stretch>
                  <a:fillRect t="-8197" b="-24590"/>
                </a:stretch>
              </a:blipFill>
            </p:spPr>
            <p:txBody>
              <a:bodyPr/>
              <a:lstStyle/>
              <a:p>
                <a:r>
                  <a:rPr lang="en-US">
                    <a:noFill/>
                  </a:rPr>
                  <a:t> </a:t>
                </a:r>
              </a:p>
            </p:txBody>
          </p:sp>
        </mc:Fallback>
      </mc:AlternateContent>
      <p:sp>
        <p:nvSpPr>
          <p:cNvPr id="31" name="pole tekstowe 30">
            <a:extLst>
              <a:ext uri="{FF2B5EF4-FFF2-40B4-BE49-F238E27FC236}">
                <a16:creationId xmlns:a16="http://schemas.microsoft.com/office/drawing/2014/main" id="{13898277-FAF2-611C-0897-CD98372A8FB7}"/>
              </a:ext>
            </a:extLst>
          </p:cNvPr>
          <p:cNvSpPr txBox="1"/>
          <p:nvPr/>
        </p:nvSpPr>
        <p:spPr>
          <a:xfrm>
            <a:off x="257326" y="4336408"/>
            <a:ext cx="7992887" cy="677108"/>
          </a:xfrm>
          <a:prstGeom prst="rect">
            <a:avLst/>
          </a:prstGeom>
          <a:noFill/>
        </p:spPr>
        <p:txBody>
          <a:bodyPr wrap="square" rtlCol="0">
            <a:spAutoFit/>
          </a:bodyPr>
          <a:lstStyle/>
          <a:p>
            <a:pPr algn="ctr"/>
            <a:r>
              <a:rPr lang="pl-PL" sz="2000" b="1" err="1">
                <a:solidFill>
                  <a:srgbClr val="0070C0"/>
                </a:solidFill>
              </a:rPr>
              <a:t>IGrC</a:t>
            </a:r>
            <a:r>
              <a:rPr lang="pl-PL" sz="2000">
                <a:solidFill>
                  <a:srgbClr val="0070C0"/>
                </a:solidFill>
              </a:rPr>
              <a:t>:</a:t>
            </a:r>
          </a:p>
          <a:p>
            <a:pPr algn="ctr"/>
            <a:r>
              <a:rPr lang="pl-PL" sz="1800" i="1">
                <a:solidFill>
                  <a:srgbClr val="0070C0"/>
                </a:solidFill>
              </a:rPr>
              <a:t>N</a:t>
            </a:r>
            <a:r>
              <a:rPr lang="pl-PL" sz="1800" i="1" baseline="-25000">
                <a:solidFill>
                  <a:srgbClr val="0070C0"/>
                </a:solidFill>
              </a:rPr>
              <a:t>1</a:t>
            </a:r>
            <a:r>
              <a:rPr lang="pl-PL" sz="1800" i="1">
                <a:solidFill>
                  <a:srgbClr val="0070C0"/>
                </a:solidFill>
              </a:rPr>
              <a:t>, N</a:t>
            </a:r>
            <a:r>
              <a:rPr lang="pl-PL" sz="1800" i="1" baseline="-25000">
                <a:solidFill>
                  <a:srgbClr val="0070C0"/>
                </a:solidFill>
              </a:rPr>
              <a:t>2 </a:t>
            </a:r>
            <a:r>
              <a:rPr lang="pl-PL" sz="1800" i="1">
                <a:solidFill>
                  <a:srgbClr val="0070C0"/>
                </a:solidFill>
              </a:rPr>
              <a:t>…, </a:t>
            </a:r>
            <a:r>
              <a:rPr lang="pl-PL" sz="1800" i="1" err="1">
                <a:solidFill>
                  <a:srgbClr val="0070C0"/>
                </a:solidFill>
              </a:rPr>
              <a:t>N</a:t>
            </a:r>
            <a:r>
              <a:rPr lang="pl-PL" sz="1800" i="1" baseline="-25000" err="1">
                <a:solidFill>
                  <a:srgbClr val="0070C0"/>
                </a:solidFill>
              </a:rPr>
              <a:t>k</a:t>
            </a:r>
            <a:r>
              <a:rPr lang="pl-PL" sz="1800" i="1" baseline="-25000">
                <a:solidFill>
                  <a:srgbClr val="0070C0"/>
                </a:solidFill>
              </a:rPr>
              <a:t> </a:t>
            </a:r>
            <a:r>
              <a:rPr lang="pl-PL" sz="1800" i="1">
                <a:solidFill>
                  <a:srgbClr val="0070C0"/>
                </a:solidFill>
              </a:rPr>
              <a:t>-- </a:t>
            </a:r>
            <a:r>
              <a:rPr lang="en-US" sz="1800">
                <a:solidFill>
                  <a:srgbClr val="0070C0"/>
                </a:solidFill>
              </a:rPr>
              <a:t>granular networks in the abstract and physical spaces</a:t>
            </a:r>
          </a:p>
        </p:txBody>
      </p:sp>
      <p:sp>
        <p:nvSpPr>
          <p:cNvPr id="41" name="pole tekstowe 40">
            <a:extLst>
              <a:ext uri="{FF2B5EF4-FFF2-40B4-BE49-F238E27FC236}">
                <a16:creationId xmlns:a16="http://schemas.microsoft.com/office/drawing/2014/main" id="{2E14CD9A-A749-D4A2-B3CA-43A6BD3C9457}"/>
              </a:ext>
            </a:extLst>
          </p:cNvPr>
          <p:cNvSpPr txBox="1"/>
          <p:nvPr/>
        </p:nvSpPr>
        <p:spPr>
          <a:xfrm>
            <a:off x="172401" y="5321091"/>
            <a:ext cx="8525475" cy="1200329"/>
          </a:xfrm>
          <a:prstGeom prst="rect">
            <a:avLst/>
          </a:prstGeom>
          <a:noFill/>
        </p:spPr>
        <p:txBody>
          <a:bodyPr wrap="square" rtlCol="0">
            <a:spAutoFit/>
          </a:bodyPr>
          <a:lstStyle/>
          <a:p>
            <a:pPr algn="ctr"/>
            <a:r>
              <a:rPr lang="en-US" sz="1800">
                <a:solidFill>
                  <a:srgbClr val="0070C0"/>
                </a:solidFill>
              </a:rPr>
              <a:t>The control of c-granules, whether cooperating or competing with other c-granules, engages in interaction with the physical space, aiming to generate a granular computation along which is constructed an approximate solution of the problem to be solved to the required quality.</a:t>
            </a:r>
            <a:endParaRPr lang="pl-PL" sz="1800">
              <a:solidFill>
                <a:srgbClr val="0070C0"/>
              </a:solidFill>
            </a:endParaRPr>
          </a:p>
        </p:txBody>
      </p:sp>
      <p:sp>
        <p:nvSpPr>
          <p:cNvPr id="65" name="pole tekstowe 64">
            <a:extLst>
              <a:ext uri="{FF2B5EF4-FFF2-40B4-BE49-F238E27FC236}">
                <a16:creationId xmlns:a16="http://schemas.microsoft.com/office/drawing/2014/main" id="{28525AF0-059D-0CD5-97EA-C97E5B456557}"/>
              </a:ext>
            </a:extLst>
          </p:cNvPr>
          <p:cNvSpPr txBox="1"/>
          <p:nvPr/>
        </p:nvSpPr>
        <p:spPr>
          <a:xfrm>
            <a:off x="96464" y="1786199"/>
            <a:ext cx="8820472" cy="1323439"/>
          </a:xfrm>
          <a:prstGeom prst="rect">
            <a:avLst/>
          </a:prstGeom>
          <a:noFill/>
        </p:spPr>
        <p:txBody>
          <a:bodyPr wrap="square" rtlCol="0">
            <a:spAutoFit/>
          </a:bodyPr>
          <a:lstStyle/>
          <a:p>
            <a:pPr algn="ctr"/>
            <a:r>
              <a:rPr lang="en-US" sz="2000">
                <a:solidFill>
                  <a:srgbClr val="0070C0"/>
                </a:solidFill>
              </a:rPr>
              <a:t>The control of c-granules, whether cooperating or competing with other c-granules, aiming to generate a granular computation along which is constructed an approximate solution of the problem to be solved to the required quality.</a:t>
            </a:r>
          </a:p>
        </p:txBody>
      </p:sp>
      <p:sp>
        <p:nvSpPr>
          <p:cNvPr id="66" name="pole tekstowe 65">
            <a:extLst>
              <a:ext uri="{FF2B5EF4-FFF2-40B4-BE49-F238E27FC236}">
                <a16:creationId xmlns:a16="http://schemas.microsoft.com/office/drawing/2014/main" id="{13898277-FAF2-611C-0897-CD98372A8FB7}"/>
              </a:ext>
            </a:extLst>
          </p:cNvPr>
          <p:cNvSpPr txBox="1"/>
          <p:nvPr/>
        </p:nvSpPr>
        <p:spPr>
          <a:xfrm>
            <a:off x="306996" y="709183"/>
            <a:ext cx="7992887" cy="738664"/>
          </a:xfrm>
          <a:prstGeom prst="rect">
            <a:avLst/>
          </a:prstGeom>
          <a:noFill/>
        </p:spPr>
        <p:txBody>
          <a:bodyPr wrap="square" rtlCol="0">
            <a:spAutoFit/>
          </a:bodyPr>
          <a:lstStyle/>
          <a:p>
            <a:pPr algn="ctr"/>
            <a:r>
              <a:rPr lang="pl-PL" sz="2400" b="1" err="1">
                <a:solidFill>
                  <a:srgbClr val="0070C0"/>
                </a:solidFill>
              </a:rPr>
              <a:t>GrC</a:t>
            </a:r>
            <a:r>
              <a:rPr lang="pl-PL" sz="1800">
                <a:solidFill>
                  <a:srgbClr val="0070C0"/>
                </a:solidFill>
              </a:rPr>
              <a:t>:</a:t>
            </a:r>
          </a:p>
          <a:p>
            <a:pPr algn="ctr"/>
            <a:r>
              <a:rPr lang="pl-PL" sz="1800" i="1">
                <a:solidFill>
                  <a:srgbClr val="0070C0"/>
                </a:solidFill>
              </a:rPr>
              <a:t>N</a:t>
            </a:r>
            <a:r>
              <a:rPr lang="pl-PL" sz="1800" i="1" baseline="-25000">
                <a:solidFill>
                  <a:srgbClr val="0070C0"/>
                </a:solidFill>
              </a:rPr>
              <a:t>1</a:t>
            </a:r>
            <a:r>
              <a:rPr lang="pl-PL" sz="1800" i="1">
                <a:solidFill>
                  <a:srgbClr val="0070C0"/>
                </a:solidFill>
              </a:rPr>
              <a:t>, N</a:t>
            </a:r>
            <a:r>
              <a:rPr lang="pl-PL" sz="1800" i="1" baseline="-25000">
                <a:solidFill>
                  <a:srgbClr val="0070C0"/>
                </a:solidFill>
              </a:rPr>
              <a:t>2 </a:t>
            </a:r>
            <a:r>
              <a:rPr lang="pl-PL" sz="1800" i="1">
                <a:solidFill>
                  <a:srgbClr val="0070C0"/>
                </a:solidFill>
              </a:rPr>
              <a:t>…, </a:t>
            </a:r>
            <a:r>
              <a:rPr lang="pl-PL" sz="1800" i="1" err="1">
                <a:solidFill>
                  <a:srgbClr val="0070C0"/>
                </a:solidFill>
              </a:rPr>
              <a:t>N</a:t>
            </a:r>
            <a:r>
              <a:rPr lang="pl-PL" sz="1800" i="1" baseline="-25000" err="1">
                <a:solidFill>
                  <a:srgbClr val="0070C0"/>
                </a:solidFill>
              </a:rPr>
              <a:t>k</a:t>
            </a:r>
            <a:r>
              <a:rPr lang="pl-PL" sz="1800" i="1" baseline="-25000">
                <a:solidFill>
                  <a:srgbClr val="0070C0"/>
                </a:solidFill>
              </a:rPr>
              <a:t> </a:t>
            </a:r>
            <a:r>
              <a:rPr lang="pl-PL" sz="1800" i="1">
                <a:solidFill>
                  <a:srgbClr val="0070C0"/>
                </a:solidFill>
              </a:rPr>
              <a:t>-- </a:t>
            </a:r>
            <a:r>
              <a:rPr lang="en-US" sz="1800">
                <a:solidFill>
                  <a:srgbClr val="0070C0"/>
                </a:solidFill>
              </a:rPr>
              <a:t>granular networks in the abstract space</a:t>
            </a:r>
          </a:p>
        </p:txBody>
      </p:sp>
      <mc:AlternateContent xmlns:mc="http://schemas.openxmlformats.org/markup-compatibility/2006" xmlns:a14="http://schemas.microsoft.com/office/drawing/2010/main">
        <mc:Choice Requires="a14">
          <p:sp>
            <p:nvSpPr>
              <p:cNvPr id="67" name="pole tekstowe 66"/>
              <p:cNvSpPr txBox="1"/>
              <p:nvPr/>
            </p:nvSpPr>
            <p:spPr>
              <a:xfrm>
                <a:off x="1115616" y="1437109"/>
                <a:ext cx="6743968" cy="369332"/>
              </a:xfrm>
              <a:prstGeom prst="rect">
                <a:avLst/>
              </a:prstGeom>
              <a:noFill/>
            </p:spPr>
            <p:txBody>
              <a:bodyPr wrap="square" rtlCol="0">
                <a:spAutoFit/>
              </a:bodyPr>
              <a:lstStyle/>
              <a:p>
                <a:r>
                  <a:rPr lang="pl-PL" sz="1800"/>
                  <a:t> </a:t>
                </a:r>
                <a14:m>
                  <m:oMath xmlns:m="http://schemas.openxmlformats.org/officeDocument/2006/math">
                    <m:sSub>
                      <m:sSubPr>
                        <m:ctrlPr>
                          <a:rPr lang="pl-PL" sz="1800" i="1" smtClean="0">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1</m:t>
                        </m:r>
                      </m:sub>
                    </m:sSub>
                  </m:oMath>
                </a14:m>
                <a:r>
                  <a:rPr lang="pl-PL" sz="1800">
                    <a:solidFill>
                      <a:srgbClr val="0070C0"/>
                    </a:solidFill>
                    <a:latin typeface="+mj-lt"/>
                  </a:rPr>
                  <a:t>,</a:t>
                </a:r>
                <a14:m>
                  <m:oMath xmlns:m="http://schemas.openxmlformats.org/officeDocument/2006/math">
                    <m:sSub>
                      <m:sSubPr>
                        <m:ctrlPr>
                          <a:rPr lang="pl-PL" sz="1800" i="1">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2</m:t>
                        </m:r>
                      </m:sub>
                    </m:sSub>
                    <m:r>
                      <a:rPr lang="pl-PL" sz="1800">
                        <a:solidFill>
                          <a:srgbClr val="0070C0"/>
                        </a:solidFill>
                        <a:latin typeface="Cambria Math" panose="02040503050406030204" pitchFamily="18" charset="0"/>
                      </a:rPr>
                      <m:t>,  …,  </m:t>
                    </m:r>
                    <m:sSub>
                      <m:sSubPr>
                        <m:ctrlPr>
                          <a:rPr lang="pl-PL" sz="1800" i="1">
                            <a:solidFill>
                              <a:srgbClr val="0070C0"/>
                            </a:solidFill>
                            <a:latin typeface="Cambria Math" panose="02040503050406030204" pitchFamily="18" charset="0"/>
                          </a:rPr>
                        </m:ctrlPr>
                      </m:sSubPr>
                      <m:e>
                        <m:r>
                          <a:rPr lang="pl-PL" sz="1800">
                            <a:solidFill>
                              <a:srgbClr val="0070C0"/>
                            </a:solidFill>
                            <a:latin typeface="Cambria Math" panose="02040503050406030204" pitchFamily="18" charset="0"/>
                          </a:rPr>
                          <m:t>𝑡𝑟</m:t>
                        </m:r>
                      </m:e>
                      <m:sub>
                        <m:r>
                          <a:rPr lang="pl-PL" sz="1800">
                            <a:solidFill>
                              <a:srgbClr val="0070C0"/>
                            </a:solidFill>
                            <a:latin typeface="Cambria Math" panose="02040503050406030204" pitchFamily="18" charset="0"/>
                          </a:rPr>
                          <m:t>𝑘</m:t>
                        </m:r>
                      </m:sub>
                    </m:sSub>
                  </m:oMath>
                </a14:m>
                <a:r>
                  <a:rPr lang="pl-PL" sz="1800">
                    <a:solidFill>
                      <a:srgbClr val="0070C0"/>
                    </a:solidFill>
                  </a:rPr>
                  <a:t> -- </a:t>
                </a:r>
                <a:r>
                  <a:rPr lang="en-US" sz="1800">
                    <a:solidFill>
                      <a:srgbClr val="0070C0"/>
                    </a:solidFill>
                  </a:rPr>
                  <a:t>transformations realized in the abstract space</a:t>
                </a:r>
              </a:p>
            </p:txBody>
          </p:sp>
        </mc:Choice>
        <mc:Fallback xmlns="">
          <p:sp>
            <p:nvSpPr>
              <p:cNvPr id="67" name="pole tekstowe 66"/>
              <p:cNvSpPr txBox="1">
                <a:spLocks noRot="1" noChangeAspect="1" noMove="1" noResize="1" noEditPoints="1" noAdjustHandles="1" noChangeArrowheads="1" noChangeShapeType="1" noTextEdit="1"/>
              </p:cNvSpPr>
              <p:nvPr/>
            </p:nvSpPr>
            <p:spPr>
              <a:xfrm>
                <a:off x="1115616" y="1437109"/>
                <a:ext cx="6743968" cy="369332"/>
              </a:xfrm>
              <a:prstGeom prst="rect">
                <a:avLst/>
              </a:prstGeom>
              <a:blipFill rotWithShape="0">
                <a:blip r:embed="rId9"/>
                <a:stretch>
                  <a:fillRect t="-10000" b="-26667"/>
                </a:stretch>
              </a:blipFill>
            </p:spPr>
            <p:txBody>
              <a:bodyPr/>
              <a:lstStyle/>
              <a:p>
                <a:r>
                  <a:rPr lang="en-US">
                    <a:noFill/>
                  </a:rPr>
                  <a:t> </a:t>
                </a:r>
              </a:p>
            </p:txBody>
          </p:sp>
        </mc:Fallback>
      </mc:AlternateContent>
      <p:sp>
        <p:nvSpPr>
          <p:cNvPr id="68" name="Tytuł 1">
            <a:extLst>
              <a:ext uri="{FF2B5EF4-FFF2-40B4-BE49-F238E27FC236}">
                <a16:creationId xmlns:a16="http://schemas.microsoft.com/office/drawing/2014/main" id="{E7BF1C19-70D0-0268-5BE4-C13DFBA85358}"/>
              </a:ext>
            </a:extLst>
          </p:cNvPr>
          <p:cNvSpPr>
            <a:spLocks noGrp="1"/>
          </p:cNvSpPr>
          <p:nvPr>
            <p:ph type="title"/>
          </p:nvPr>
        </p:nvSpPr>
        <p:spPr>
          <a:xfrm>
            <a:off x="0" y="13677"/>
            <a:ext cx="9103115" cy="598570"/>
          </a:xfrm>
        </p:spPr>
        <p:txBody>
          <a:bodyPr/>
          <a:lstStyle/>
          <a:p>
            <a:br>
              <a:rPr lang="pl-PL" sz="3200" b="1"/>
            </a:br>
            <a:r>
              <a:rPr lang="pl-PL" sz="2800" b="1"/>
              <a:t>GRANULAR COMPUTATIONS IN </a:t>
            </a:r>
            <a:r>
              <a:rPr lang="pl-PL" sz="2800" b="1" err="1"/>
              <a:t>IGrC</a:t>
            </a:r>
            <a:r>
              <a:rPr lang="pl-PL" sz="2800" b="1"/>
              <a:t> and </a:t>
            </a:r>
            <a:r>
              <a:rPr lang="pl-PL" sz="2800" b="1" err="1"/>
              <a:t>IGrC</a:t>
            </a:r>
            <a:r>
              <a:rPr lang="pl-PL" sz="2800" b="1"/>
              <a:t> </a:t>
            </a:r>
            <a:br>
              <a:rPr lang="pl-PL" sz="2800" b="1"/>
            </a:br>
            <a:endParaRPr lang="pl-PL" sz="2800" b="1"/>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134</a:t>
            </a:fld>
            <a:endParaRPr lang="pl-PL"/>
          </a:p>
        </p:txBody>
      </p:sp>
    </p:spTree>
    <p:extLst>
      <p:ext uri="{BB962C8B-B14F-4D97-AF65-F5344CB8AC3E}">
        <p14:creationId xmlns:p14="http://schemas.microsoft.com/office/powerpoint/2010/main" val="342401630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5E65A-2DA1-84E9-EDE0-DE26384FBC0B}"/>
            </a:ext>
          </a:extLst>
        </p:cNvPr>
        <p:cNvGrpSpPr/>
        <p:nvPr/>
      </p:nvGrpSpPr>
      <p:grpSpPr>
        <a:xfrm>
          <a:off x="0" y="0"/>
          <a:ext cx="0" cy="0"/>
          <a:chOff x="0" y="0"/>
          <a:chExt cx="0" cy="0"/>
        </a:xfrm>
      </p:grpSpPr>
      <p:sp>
        <p:nvSpPr>
          <p:cNvPr id="658434" name="Rectangle 2">
            <a:extLst>
              <a:ext uri="{FF2B5EF4-FFF2-40B4-BE49-F238E27FC236}">
                <a16:creationId xmlns:a16="http://schemas.microsoft.com/office/drawing/2014/main" id="{87230383-FADF-93F7-74D8-791299979293}"/>
              </a:ext>
            </a:extLst>
          </p:cNvPr>
          <p:cNvSpPr>
            <a:spLocks noGrp="1" noChangeArrowheads="1"/>
          </p:cNvSpPr>
          <p:nvPr>
            <p:ph type="title"/>
          </p:nvPr>
        </p:nvSpPr>
        <p:spPr>
          <a:xfrm>
            <a:off x="539552" y="404664"/>
            <a:ext cx="8229600" cy="5040560"/>
          </a:xfrm>
        </p:spPr>
        <p:txBody>
          <a:bodyPr/>
          <a:lstStyle/>
          <a:p>
            <a:r>
              <a:rPr lang="pl-PL" sz="4000" b="1">
                <a:solidFill>
                  <a:srgbClr val="0000FF"/>
                </a:solidFill>
              </a:rPr>
              <a:t>ILLUSTRATIVE EXAMPLE</a:t>
            </a:r>
            <a:br>
              <a:rPr lang="pl-PL" sz="4000" b="1">
                <a:solidFill>
                  <a:srgbClr val="0000FF"/>
                </a:solidFill>
              </a:rPr>
            </a:br>
            <a:br>
              <a:rPr lang="pl-PL" sz="4000">
                <a:solidFill>
                  <a:srgbClr val="0000FF"/>
                </a:solidFill>
              </a:rPr>
            </a:br>
            <a:r>
              <a:rPr lang="pl-PL" sz="3600">
                <a:solidFill>
                  <a:srgbClr val="0000FF"/>
                </a:solidFill>
              </a:rPr>
              <a:t>SEMI-OPTIMAL DECISION TREE  CONSTRUCTED ALONG PARTITIONS GENERATED IN COMPUTATIONS REALIZED BY CONTROL OF C-GRANULE</a:t>
            </a:r>
          </a:p>
        </p:txBody>
      </p:sp>
      <p:sp>
        <p:nvSpPr>
          <p:cNvPr id="3" name="Symbol zastępczy numeru slajdu 2">
            <a:extLst>
              <a:ext uri="{FF2B5EF4-FFF2-40B4-BE49-F238E27FC236}">
                <a16:creationId xmlns:a16="http://schemas.microsoft.com/office/drawing/2014/main" id="{C84CFE45-399B-5BBB-13F8-E8C522F28E33}"/>
              </a:ext>
            </a:extLst>
          </p:cNvPr>
          <p:cNvSpPr>
            <a:spLocks noGrp="1"/>
          </p:cNvSpPr>
          <p:nvPr>
            <p:ph type="sldNum" sz="quarter" idx="12"/>
          </p:nvPr>
        </p:nvSpPr>
        <p:spPr/>
        <p:txBody>
          <a:bodyPr/>
          <a:lstStyle/>
          <a:p>
            <a:pPr>
              <a:defRPr/>
            </a:pPr>
            <a:fld id="{D02E777F-298D-4C96-825C-3DC57E52C55E}" type="slidenum">
              <a:rPr lang="pl-PL" smtClean="0"/>
              <a:pPr>
                <a:defRPr/>
              </a:pPr>
              <a:t>135</a:t>
            </a:fld>
            <a:endParaRPr lang="pl-PL"/>
          </a:p>
        </p:txBody>
      </p:sp>
    </p:spTree>
    <p:extLst>
      <p:ext uri="{BB962C8B-B14F-4D97-AF65-F5344CB8AC3E}">
        <p14:creationId xmlns:p14="http://schemas.microsoft.com/office/powerpoint/2010/main" val="278402630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A78B0-45BB-769F-967D-88A8A5EC3BA3}"/>
            </a:ext>
          </a:extLst>
        </p:cNvPr>
        <p:cNvGrpSpPr/>
        <p:nvPr/>
      </p:nvGrpSpPr>
      <p:grpSpPr>
        <a:xfrm>
          <a:off x="0" y="0"/>
          <a:ext cx="0" cy="0"/>
          <a:chOff x="0" y="0"/>
          <a:chExt cx="0" cy="0"/>
        </a:xfrm>
      </p:grpSpPr>
      <p:grpSp>
        <p:nvGrpSpPr>
          <p:cNvPr id="21" name="Grupa 20"/>
          <p:cNvGrpSpPr/>
          <p:nvPr/>
        </p:nvGrpSpPr>
        <p:grpSpPr>
          <a:xfrm>
            <a:off x="80905" y="1596624"/>
            <a:ext cx="2386920" cy="2071702"/>
            <a:chOff x="203838" y="1636742"/>
            <a:chExt cx="2386920" cy="2071702"/>
          </a:xfrm>
        </p:grpSpPr>
        <p:sp>
          <p:nvSpPr>
            <p:cNvPr id="53" name="Prostokąt 52">
              <a:extLst>
                <a:ext uri="{FF2B5EF4-FFF2-40B4-BE49-F238E27FC236}">
                  <a16:creationId xmlns:a16="http://schemas.microsoft.com/office/drawing/2014/main" id="{01036C4D-26B4-7BCA-8199-571ACC614F8F}"/>
                </a:ext>
              </a:extLst>
            </p:cNvPr>
            <p:cNvSpPr/>
            <p:nvPr/>
          </p:nvSpPr>
          <p:spPr>
            <a:xfrm>
              <a:off x="203838" y="1636742"/>
              <a:ext cx="2386920" cy="20717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4" name="Owal 43">
              <a:extLst>
                <a:ext uri="{FF2B5EF4-FFF2-40B4-BE49-F238E27FC236}">
                  <a16:creationId xmlns:a16="http://schemas.microsoft.com/office/drawing/2014/main" id="{B967483E-B5E2-70F0-CC51-5C32ED2B2746}"/>
                </a:ext>
              </a:extLst>
            </p:cNvPr>
            <p:cNvSpPr/>
            <p:nvPr/>
          </p:nvSpPr>
          <p:spPr>
            <a:xfrm>
              <a:off x="1618063" y="1920766"/>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5" name="Owal 44">
              <a:extLst>
                <a:ext uri="{FF2B5EF4-FFF2-40B4-BE49-F238E27FC236}">
                  <a16:creationId xmlns:a16="http://schemas.microsoft.com/office/drawing/2014/main" id="{0DF5CF08-28C3-96FB-3DC0-3639E68EB6C7}"/>
                </a:ext>
              </a:extLst>
            </p:cNvPr>
            <p:cNvSpPr/>
            <p:nvPr/>
          </p:nvSpPr>
          <p:spPr>
            <a:xfrm>
              <a:off x="1915920" y="2551284"/>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Owal 45">
              <a:extLst>
                <a:ext uri="{FF2B5EF4-FFF2-40B4-BE49-F238E27FC236}">
                  <a16:creationId xmlns:a16="http://schemas.microsoft.com/office/drawing/2014/main" id="{40E3E490-AF4B-60A6-8645-1C04432A2F7E}"/>
                </a:ext>
              </a:extLst>
            </p:cNvPr>
            <p:cNvSpPr/>
            <p:nvPr/>
          </p:nvSpPr>
          <p:spPr>
            <a:xfrm>
              <a:off x="2122732" y="1897621"/>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7" name="Owal 46">
              <a:extLst>
                <a:ext uri="{FF2B5EF4-FFF2-40B4-BE49-F238E27FC236}">
                  <a16:creationId xmlns:a16="http://schemas.microsoft.com/office/drawing/2014/main" id="{15354308-FE6B-CDFA-3EC8-DF3679DE5FCA}"/>
                </a:ext>
              </a:extLst>
            </p:cNvPr>
            <p:cNvSpPr/>
            <p:nvPr/>
          </p:nvSpPr>
          <p:spPr>
            <a:xfrm>
              <a:off x="586326" y="2503456"/>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8" name="Owal 47">
              <a:extLst>
                <a:ext uri="{FF2B5EF4-FFF2-40B4-BE49-F238E27FC236}">
                  <a16:creationId xmlns:a16="http://schemas.microsoft.com/office/drawing/2014/main" id="{1931A71E-4F49-15DC-4BA7-A52A47CCDE7D}"/>
                </a:ext>
              </a:extLst>
            </p:cNvPr>
            <p:cNvSpPr/>
            <p:nvPr/>
          </p:nvSpPr>
          <p:spPr>
            <a:xfrm>
              <a:off x="2291231" y="2091342"/>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9" name="Owal 48">
              <a:extLst>
                <a:ext uri="{FF2B5EF4-FFF2-40B4-BE49-F238E27FC236}">
                  <a16:creationId xmlns:a16="http://schemas.microsoft.com/office/drawing/2014/main" id="{7DA3823F-1658-6627-6E5E-8891A3818CB9}"/>
                </a:ext>
              </a:extLst>
            </p:cNvPr>
            <p:cNvSpPr/>
            <p:nvPr/>
          </p:nvSpPr>
          <p:spPr>
            <a:xfrm>
              <a:off x="997523" y="2980383"/>
              <a:ext cx="148879" cy="201419"/>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0" name="Owal 49">
              <a:extLst>
                <a:ext uri="{FF2B5EF4-FFF2-40B4-BE49-F238E27FC236}">
                  <a16:creationId xmlns:a16="http://schemas.microsoft.com/office/drawing/2014/main" id="{505A62F2-460F-EB46-46FD-3D37BD0D5CA9}"/>
                </a:ext>
              </a:extLst>
            </p:cNvPr>
            <p:cNvSpPr/>
            <p:nvPr/>
          </p:nvSpPr>
          <p:spPr>
            <a:xfrm>
              <a:off x="1629395" y="336195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1" name="Owal 50">
              <a:extLst>
                <a:ext uri="{FF2B5EF4-FFF2-40B4-BE49-F238E27FC236}">
                  <a16:creationId xmlns:a16="http://schemas.microsoft.com/office/drawing/2014/main" id="{29DD9842-AF34-C353-AF5E-CEECAEAA7D6E}"/>
                </a:ext>
              </a:extLst>
            </p:cNvPr>
            <p:cNvSpPr/>
            <p:nvPr/>
          </p:nvSpPr>
          <p:spPr>
            <a:xfrm>
              <a:off x="586275" y="1839281"/>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2" name="Owal 51">
              <a:extLst>
                <a:ext uri="{FF2B5EF4-FFF2-40B4-BE49-F238E27FC236}">
                  <a16:creationId xmlns:a16="http://schemas.microsoft.com/office/drawing/2014/main" id="{F75E0EFF-7420-C089-A2A1-27DC52F29644}"/>
                </a:ext>
              </a:extLst>
            </p:cNvPr>
            <p:cNvSpPr/>
            <p:nvPr/>
          </p:nvSpPr>
          <p:spPr>
            <a:xfrm>
              <a:off x="1143361" y="1821120"/>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8" name="Grupa 57">
            <a:extLst>
              <a:ext uri="{FF2B5EF4-FFF2-40B4-BE49-F238E27FC236}">
                <a16:creationId xmlns:a16="http://schemas.microsoft.com/office/drawing/2014/main" id="{0C07B649-C2E5-404E-B037-A7B11C15FAD8}"/>
              </a:ext>
            </a:extLst>
          </p:cNvPr>
          <p:cNvGrpSpPr/>
          <p:nvPr/>
        </p:nvGrpSpPr>
        <p:grpSpPr>
          <a:xfrm>
            <a:off x="3503998" y="1597911"/>
            <a:ext cx="2377094" cy="2081266"/>
            <a:chOff x="827333" y="3925410"/>
            <a:chExt cx="2031704" cy="1663830"/>
          </a:xfrm>
        </p:grpSpPr>
        <p:sp>
          <p:nvSpPr>
            <p:cNvPr id="69" name="Prostokąt 68">
              <a:extLst>
                <a:ext uri="{FF2B5EF4-FFF2-40B4-BE49-F238E27FC236}">
                  <a16:creationId xmlns:a16="http://schemas.microsoft.com/office/drawing/2014/main" id="{6784045E-F800-9DCF-D4DE-BD8C54D3A991}"/>
                </a:ext>
              </a:extLst>
            </p:cNvPr>
            <p:cNvSpPr/>
            <p:nvPr/>
          </p:nvSpPr>
          <p:spPr>
            <a:xfrm>
              <a:off x="827333" y="3925410"/>
              <a:ext cx="2031704" cy="16561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70" name="Łącznik prosty 69">
              <a:extLst>
                <a:ext uri="{FF2B5EF4-FFF2-40B4-BE49-F238E27FC236}">
                  <a16:creationId xmlns:a16="http://schemas.microsoft.com/office/drawing/2014/main" id="{91F9B92E-0767-C1CB-12DF-F60DEFBB239A}"/>
                </a:ext>
              </a:extLst>
            </p:cNvPr>
            <p:cNvCxnSpPr>
              <a:cxnSpLocks/>
            </p:cNvCxnSpPr>
            <p:nvPr/>
          </p:nvCxnSpPr>
          <p:spPr>
            <a:xfrm>
              <a:off x="1799692" y="3933056"/>
              <a:ext cx="0" cy="1656184"/>
            </a:xfrm>
            <a:prstGeom prst="line">
              <a:avLst/>
            </a:prstGeom>
          </p:spPr>
          <p:style>
            <a:lnRef idx="1">
              <a:schemeClr val="accent1"/>
            </a:lnRef>
            <a:fillRef idx="0">
              <a:schemeClr val="accent1"/>
            </a:fillRef>
            <a:effectRef idx="0">
              <a:schemeClr val="accent1"/>
            </a:effectRef>
            <a:fontRef idx="minor">
              <a:schemeClr val="tx1"/>
            </a:fontRef>
          </p:style>
        </p:cxnSp>
      </p:grpSp>
      <p:sp>
        <p:nvSpPr>
          <p:cNvPr id="60" name="Owal 59">
            <a:extLst>
              <a:ext uri="{FF2B5EF4-FFF2-40B4-BE49-F238E27FC236}">
                <a16:creationId xmlns:a16="http://schemas.microsoft.com/office/drawing/2014/main" id="{AE53B56F-1DB3-8D48-3D43-C6C064A60876}"/>
              </a:ext>
            </a:extLst>
          </p:cNvPr>
          <p:cNvSpPr/>
          <p:nvPr/>
        </p:nvSpPr>
        <p:spPr>
          <a:xfrm>
            <a:off x="4741902" y="1836578"/>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Owal 60">
            <a:extLst>
              <a:ext uri="{FF2B5EF4-FFF2-40B4-BE49-F238E27FC236}">
                <a16:creationId xmlns:a16="http://schemas.microsoft.com/office/drawing/2014/main" id="{31D07702-BFA1-A134-E4A5-4D2DA8FFAC20}"/>
              </a:ext>
            </a:extLst>
          </p:cNvPr>
          <p:cNvSpPr/>
          <p:nvPr/>
        </p:nvSpPr>
        <p:spPr>
          <a:xfrm>
            <a:off x="5039758" y="2467096"/>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Owal 61">
            <a:extLst>
              <a:ext uri="{FF2B5EF4-FFF2-40B4-BE49-F238E27FC236}">
                <a16:creationId xmlns:a16="http://schemas.microsoft.com/office/drawing/2014/main" id="{A8BBBF9C-5809-8490-09FA-0C816D21093C}"/>
              </a:ext>
            </a:extLst>
          </p:cNvPr>
          <p:cNvSpPr/>
          <p:nvPr/>
        </p:nvSpPr>
        <p:spPr>
          <a:xfrm>
            <a:off x="5385102" y="183657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Owal 62">
            <a:extLst>
              <a:ext uri="{FF2B5EF4-FFF2-40B4-BE49-F238E27FC236}">
                <a16:creationId xmlns:a16="http://schemas.microsoft.com/office/drawing/2014/main" id="{A0CFA784-D506-EDE5-3A1F-952B597917DC}"/>
              </a:ext>
            </a:extLst>
          </p:cNvPr>
          <p:cNvSpPr/>
          <p:nvPr/>
        </p:nvSpPr>
        <p:spPr>
          <a:xfrm>
            <a:off x="3710165" y="241926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Owal 63">
            <a:extLst>
              <a:ext uri="{FF2B5EF4-FFF2-40B4-BE49-F238E27FC236}">
                <a16:creationId xmlns:a16="http://schemas.microsoft.com/office/drawing/2014/main" id="{93317B1F-A952-E234-A959-091A828A5A25}"/>
              </a:ext>
            </a:extLst>
          </p:cNvPr>
          <p:cNvSpPr/>
          <p:nvPr/>
        </p:nvSpPr>
        <p:spPr>
          <a:xfrm>
            <a:off x="5563410" y="2027214"/>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Owal 64">
            <a:extLst>
              <a:ext uri="{FF2B5EF4-FFF2-40B4-BE49-F238E27FC236}">
                <a16:creationId xmlns:a16="http://schemas.microsoft.com/office/drawing/2014/main" id="{C8682A9E-4E81-3AC3-0F63-6B018FC42D97}"/>
              </a:ext>
            </a:extLst>
          </p:cNvPr>
          <p:cNvSpPr/>
          <p:nvPr/>
        </p:nvSpPr>
        <p:spPr>
          <a:xfrm>
            <a:off x="4121362" y="2896195"/>
            <a:ext cx="148879" cy="201419"/>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Owal 65">
            <a:extLst>
              <a:ext uri="{FF2B5EF4-FFF2-40B4-BE49-F238E27FC236}">
                <a16:creationId xmlns:a16="http://schemas.microsoft.com/office/drawing/2014/main" id="{EF1EA096-93E3-5995-98C4-24F7CD0E013B}"/>
              </a:ext>
            </a:extLst>
          </p:cNvPr>
          <p:cNvSpPr/>
          <p:nvPr/>
        </p:nvSpPr>
        <p:spPr>
          <a:xfrm>
            <a:off x="4753233" y="3277770"/>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Owal 66">
            <a:extLst>
              <a:ext uri="{FF2B5EF4-FFF2-40B4-BE49-F238E27FC236}">
                <a16:creationId xmlns:a16="http://schemas.microsoft.com/office/drawing/2014/main" id="{BE909006-155E-18B6-1BB3-6C7650A7AFB5}"/>
              </a:ext>
            </a:extLst>
          </p:cNvPr>
          <p:cNvSpPr/>
          <p:nvPr/>
        </p:nvSpPr>
        <p:spPr>
          <a:xfrm>
            <a:off x="3710114" y="1755093"/>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Owal 67">
            <a:extLst>
              <a:ext uri="{FF2B5EF4-FFF2-40B4-BE49-F238E27FC236}">
                <a16:creationId xmlns:a16="http://schemas.microsoft.com/office/drawing/2014/main" id="{1BD33ED5-3645-1CDE-446C-9133D05D41D4}"/>
              </a:ext>
            </a:extLst>
          </p:cNvPr>
          <p:cNvSpPr/>
          <p:nvPr/>
        </p:nvSpPr>
        <p:spPr>
          <a:xfrm>
            <a:off x="4267200" y="1736932"/>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74" name="Grupa 73">
            <a:extLst>
              <a:ext uri="{FF2B5EF4-FFF2-40B4-BE49-F238E27FC236}">
                <a16:creationId xmlns:a16="http://schemas.microsoft.com/office/drawing/2014/main" id="{95751F70-11E5-973E-6F4D-0AFD4110B984}"/>
              </a:ext>
            </a:extLst>
          </p:cNvPr>
          <p:cNvGrpSpPr/>
          <p:nvPr/>
        </p:nvGrpSpPr>
        <p:grpSpPr>
          <a:xfrm>
            <a:off x="6368807" y="1605499"/>
            <a:ext cx="2379657" cy="2071702"/>
            <a:chOff x="827583" y="3933056"/>
            <a:chExt cx="2033895" cy="1656184"/>
          </a:xfrm>
        </p:grpSpPr>
        <p:sp>
          <p:nvSpPr>
            <p:cNvPr id="85" name="Prostokąt 84">
              <a:extLst>
                <a:ext uri="{FF2B5EF4-FFF2-40B4-BE49-F238E27FC236}">
                  <a16:creationId xmlns:a16="http://schemas.microsoft.com/office/drawing/2014/main" id="{21C00D40-AD1C-5AC9-B07C-EB436F7748D7}"/>
                </a:ext>
              </a:extLst>
            </p:cNvPr>
            <p:cNvSpPr/>
            <p:nvPr/>
          </p:nvSpPr>
          <p:spPr>
            <a:xfrm>
              <a:off x="827583" y="3933056"/>
              <a:ext cx="2033895" cy="16561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86" name="Łącznik prosty 85">
              <a:extLst>
                <a:ext uri="{FF2B5EF4-FFF2-40B4-BE49-F238E27FC236}">
                  <a16:creationId xmlns:a16="http://schemas.microsoft.com/office/drawing/2014/main" id="{1B04AFEC-53F4-CFF7-C9E7-7E5EA570AF46}"/>
                </a:ext>
              </a:extLst>
            </p:cNvPr>
            <p:cNvCxnSpPr>
              <a:cxnSpLocks/>
            </p:cNvCxnSpPr>
            <p:nvPr/>
          </p:nvCxnSpPr>
          <p:spPr>
            <a:xfrm>
              <a:off x="1799692" y="3933056"/>
              <a:ext cx="0"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Łącznik prosty 86">
              <a:extLst>
                <a:ext uri="{FF2B5EF4-FFF2-40B4-BE49-F238E27FC236}">
                  <a16:creationId xmlns:a16="http://schemas.microsoft.com/office/drawing/2014/main" id="{C3268F05-5711-19CE-ED87-38C9A092A92E}"/>
                </a:ext>
              </a:extLst>
            </p:cNvPr>
            <p:cNvCxnSpPr/>
            <p:nvPr/>
          </p:nvCxnSpPr>
          <p:spPr>
            <a:xfrm>
              <a:off x="827584" y="4365104"/>
              <a:ext cx="97210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Owal 75">
            <a:extLst>
              <a:ext uri="{FF2B5EF4-FFF2-40B4-BE49-F238E27FC236}">
                <a16:creationId xmlns:a16="http://schemas.microsoft.com/office/drawing/2014/main" id="{D1EF8303-2829-8A94-99C1-5BEDBF343999}"/>
              </a:ext>
            </a:extLst>
          </p:cNvPr>
          <p:cNvSpPr/>
          <p:nvPr/>
        </p:nvSpPr>
        <p:spPr>
          <a:xfrm>
            <a:off x="7663343" y="1875721"/>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7" name="Owal 76">
            <a:extLst>
              <a:ext uri="{FF2B5EF4-FFF2-40B4-BE49-F238E27FC236}">
                <a16:creationId xmlns:a16="http://schemas.microsoft.com/office/drawing/2014/main" id="{2C532C92-031B-4A0A-D263-FEBA7ECE62AA}"/>
              </a:ext>
            </a:extLst>
          </p:cNvPr>
          <p:cNvSpPr/>
          <p:nvPr/>
        </p:nvSpPr>
        <p:spPr>
          <a:xfrm>
            <a:off x="7961199" y="2506239"/>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Owal 77">
            <a:extLst>
              <a:ext uri="{FF2B5EF4-FFF2-40B4-BE49-F238E27FC236}">
                <a16:creationId xmlns:a16="http://schemas.microsoft.com/office/drawing/2014/main" id="{7CE77AD2-B31E-AA16-D2E5-F224CB15BF29}"/>
              </a:ext>
            </a:extLst>
          </p:cNvPr>
          <p:cNvSpPr/>
          <p:nvPr/>
        </p:nvSpPr>
        <p:spPr>
          <a:xfrm>
            <a:off x="8306543" y="1875721"/>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Owal 78">
            <a:extLst>
              <a:ext uri="{FF2B5EF4-FFF2-40B4-BE49-F238E27FC236}">
                <a16:creationId xmlns:a16="http://schemas.microsoft.com/office/drawing/2014/main" id="{8B97FAD7-28EE-5612-CF81-D8F423D021E8}"/>
              </a:ext>
            </a:extLst>
          </p:cNvPr>
          <p:cNvSpPr/>
          <p:nvPr/>
        </p:nvSpPr>
        <p:spPr>
          <a:xfrm>
            <a:off x="6631607" y="2458411"/>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Owal 79">
            <a:extLst>
              <a:ext uri="{FF2B5EF4-FFF2-40B4-BE49-F238E27FC236}">
                <a16:creationId xmlns:a16="http://schemas.microsoft.com/office/drawing/2014/main" id="{7C6CA89C-EDFC-4CEE-6330-30951D47149C}"/>
              </a:ext>
            </a:extLst>
          </p:cNvPr>
          <p:cNvSpPr/>
          <p:nvPr/>
        </p:nvSpPr>
        <p:spPr>
          <a:xfrm>
            <a:off x="8484851" y="2066356"/>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Owal 80">
            <a:extLst>
              <a:ext uri="{FF2B5EF4-FFF2-40B4-BE49-F238E27FC236}">
                <a16:creationId xmlns:a16="http://schemas.microsoft.com/office/drawing/2014/main" id="{9F5CA935-0C95-8BF1-01C8-D31749F5CD1E}"/>
              </a:ext>
            </a:extLst>
          </p:cNvPr>
          <p:cNvSpPr/>
          <p:nvPr/>
        </p:nvSpPr>
        <p:spPr>
          <a:xfrm>
            <a:off x="7042803" y="2935338"/>
            <a:ext cx="148879" cy="201419"/>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Owal 81">
            <a:extLst>
              <a:ext uri="{FF2B5EF4-FFF2-40B4-BE49-F238E27FC236}">
                <a16:creationId xmlns:a16="http://schemas.microsoft.com/office/drawing/2014/main" id="{42E7F5EE-F542-199F-CC5E-02F91A697E50}"/>
              </a:ext>
            </a:extLst>
          </p:cNvPr>
          <p:cNvSpPr/>
          <p:nvPr/>
        </p:nvSpPr>
        <p:spPr>
          <a:xfrm>
            <a:off x="7674674" y="3316913"/>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Owal 82">
            <a:extLst>
              <a:ext uri="{FF2B5EF4-FFF2-40B4-BE49-F238E27FC236}">
                <a16:creationId xmlns:a16="http://schemas.microsoft.com/office/drawing/2014/main" id="{4E95F7F5-C3EC-52FE-996E-A5AA8E3F7849}"/>
              </a:ext>
            </a:extLst>
          </p:cNvPr>
          <p:cNvSpPr/>
          <p:nvPr/>
        </p:nvSpPr>
        <p:spPr>
          <a:xfrm>
            <a:off x="6631555" y="1794236"/>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Owal 83">
            <a:extLst>
              <a:ext uri="{FF2B5EF4-FFF2-40B4-BE49-F238E27FC236}">
                <a16:creationId xmlns:a16="http://schemas.microsoft.com/office/drawing/2014/main" id="{56DBDEC9-16A7-9742-53E2-E1A3DA6F2057}"/>
              </a:ext>
            </a:extLst>
          </p:cNvPr>
          <p:cNvSpPr/>
          <p:nvPr/>
        </p:nvSpPr>
        <p:spPr>
          <a:xfrm>
            <a:off x="7188641" y="1776075"/>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ole tekstowe 6"/>
          <p:cNvSpPr txBox="1"/>
          <p:nvPr/>
        </p:nvSpPr>
        <p:spPr>
          <a:xfrm>
            <a:off x="3526512" y="3265927"/>
            <a:ext cx="391133" cy="276999"/>
          </a:xfrm>
          <a:prstGeom prst="rect">
            <a:avLst/>
          </a:prstGeom>
          <a:noFill/>
        </p:spPr>
        <p:txBody>
          <a:bodyPr wrap="none" lIns="0" tIns="0" rIns="0" bIns="0" rtlCol="0">
            <a:spAutoFit/>
          </a:bodyPr>
          <a:lstStyle/>
          <a:p>
            <a:r>
              <a:rPr lang="pl-PL" sz="1800"/>
              <a:t>a=1</a:t>
            </a:r>
          </a:p>
        </p:txBody>
      </p:sp>
      <p:sp>
        <p:nvSpPr>
          <p:cNvPr id="88" name="pole tekstowe 87"/>
          <p:cNvSpPr txBox="1"/>
          <p:nvPr/>
        </p:nvSpPr>
        <p:spPr>
          <a:xfrm>
            <a:off x="5214374" y="3219256"/>
            <a:ext cx="391133" cy="276999"/>
          </a:xfrm>
          <a:prstGeom prst="rect">
            <a:avLst/>
          </a:prstGeom>
          <a:noFill/>
        </p:spPr>
        <p:txBody>
          <a:bodyPr wrap="none" lIns="0" tIns="0" rIns="0" bIns="0" rtlCol="0">
            <a:spAutoFit/>
          </a:bodyPr>
          <a:lstStyle/>
          <a:p>
            <a:r>
              <a:rPr lang="pl-PL" sz="1800"/>
              <a:t>a=0</a:t>
            </a:r>
          </a:p>
        </p:txBody>
      </p:sp>
      <p:sp>
        <p:nvSpPr>
          <p:cNvPr id="91" name="pole tekstowe 90"/>
          <p:cNvSpPr txBox="1"/>
          <p:nvPr/>
        </p:nvSpPr>
        <p:spPr>
          <a:xfrm>
            <a:off x="6534462" y="3390356"/>
            <a:ext cx="846386" cy="276999"/>
          </a:xfrm>
          <a:prstGeom prst="rect">
            <a:avLst/>
          </a:prstGeom>
          <a:noFill/>
        </p:spPr>
        <p:txBody>
          <a:bodyPr wrap="none" lIns="0" tIns="0" rIns="0" bIns="0" rtlCol="0">
            <a:spAutoFit/>
          </a:bodyPr>
          <a:lstStyle/>
          <a:p>
            <a:r>
              <a:rPr lang="pl-PL" sz="1800"/>
              <a:t>a=1 b=1</a:t>
            </a:r>
          </a:p>
        </p:txBody>
      </p:sp>
      <p:sp>
        <p:nvSpPr>
          <p:cNvPr id="106" name="pole tekstowe 105"/>
          <p:cNvSpPr txBox="1"/>
          <p:nvPr/>
        </p:nvSpPr>
        <p:spPr>
          <a:xfrm>
            <a:off x="8212243" y="3404426"/>
            <a:ext cx="391133" cy="276999"/>
          </a:xfrm>
          <a:prstGeom prst="rect">
            <a:avLst/>
          </a:prstGeom>
          <a:noFill/>
        </p:spPr>
        <p:txBody>
          <a:bodyPr wrap="none" lIns="0" tIns="0" rIns="0" bIns="0" rtlCol="0">
            <a:spAutoFit/>
          </a:bodyPr>
          <a:lstStyle/>
          <a:p>
            <a:r>
              <a:rPr lang="pl-PL" sz="1800"/>
              <a:t>a=0</a:t>
            </a:r>
          </a:p>
        </p:txBody>
      </p:sp>
      <p:sp>
        <p:nvSpPr>
          <p:cNvPr id="108" name="pole tekstowe 107"/>
          <p:cNvSpPr txBox="1"/>
          <p:nvPr/>
        </p:nvSpPr>
        <p:spPr>
          <a:xfrm>
            <a:off x="6383217" y="1175495"/>
            <a:ext cx="1240428" cy="246221"/>
          </a:xfrm>
          <a:prstGeom prst="rect">
            <a:avLst/>
          </a:prstGeom>
          <a:noFill/>
        </p:spPr>
        <p:txBody>
          <a:bodyPr wrap="square" lIns="0" tIns="0" rIns="0" bIns="0" rtlCol="0">
            <a:spAutoFit/>
          </a:bodyPr>
          <a:lstStyle/>
          <a:p>
            <a:r>
              <a:rPr lang="pl-PL" sz="1600"/>
              <a:t>a=1 b=0</a:t>
            </a:r>
          </a:p>
        </p:txBody>
      </p:sp>
      <p:cxnSp>
        <p:nvCxnSpPr>
          <p:cNvPr id="9" name="Łącznik prosty ze strzałką 8"/>
          <p:cNvCxnSpPr/>
          <p:nvPr/>
        </p:nvCxnSpPr>
        <p:spPr>
          <a:xfrm>
            <a:off x="6825173" y="1458945"/>
            <a:ext cx="199962" cy="296148"/>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0" name="Grupa 19"/>
          <p:cNvGrpSpPr/>
          <p:nvPr/>
        </p:nvGrpSpPr>
        <p:grpSpPr>
          <a:xfrm>
            <a:off x="75739" y="4058034"/>
            <a:ext cx="2436883" cy="2560522"/>
            <a:chOff x="372002" y="4054486"/>
            <a:chExt cx="2436883" cy="2560522"/>
          </a:xfrm>
        </p:grpSpPr>
        <p:sp>
          <p:nvSpPr>
            <p:cNvPr id="101" name="Prostokąt 100">
              <a:extLst>
                <a:ext uri="{FF2B5EF4-FFF2-40B4-BE49-F238E27FC236}">
                  <a16:creationId xmlns:a16="http://schemas.microsoft.com/office/drawing/2014/main" id="{7DD199DA-3573-7129-7140-1346A0A48198}"/>
                </a:ext>
              </a:extLst>
            </p:cNvPr>
            <p:cNvSpPr/>
            <p:nvPr/>
          </p:nvSpPr>
          <p:spPr>
            <a:xfrm>
              <a:off x="372002" y="4543306"/>
              <a:ext cx="2436883" cy="20717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02" name="Łącznik prosty 101">
              <a:extLst>
                <a:ext uri="{FF2B5EF4-FFF2-40B4-BE49-F238E27FC236}">
                  <a16:creationId xmlns:a16="http://schemas.microsoft.com/office/drawing/2014/main" id="{6C99C1D6-3FD2-C070-FEF2-D7596B7F6980}"/>
                </a:ext>
              </a:extLst>
            </p:cNvPr>
            <p:cNvCxnSpPr>
              <a:cxnSpLocks/>
            </p:cNvCxnSpPr>
            <p:nvPr/>
          </p:nvCxnSpPr>
          <p:spPr>
            <a:xfrm>
              <a:off x="1509368" y="4543306"/>
              <a:ext cx="0" cy="2071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Łącznik prosty 102">
              <a:extLst>
                <a:ext uri="{FF2B5EF4-FFF2-40B4-BE49-F238E27FC236}">
                  <a16:creationId xmlns:a16="http://schemas.microsoft.com/office/drawing/2014/main" id="{C3BB4B32-2890-B1A1-47FF-C21473B9FBDC}"/>
                </a:ext>
              </a:extLst>
            </p:cNvPr>
            <p:cNvCxnSpPr/>
            <p:nvPr/>
          </p:nvCxnSpPr>
          <p:spPr>
            <a:xfrm>
              <a:off x="372002" y="5083750"/>
              <a:ext cx="11373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Łącznik prosty 103">
              <a:extLst>
                <a:ext uri="{FF2B5EF4-FFF2-40B4-BE49-F238E27FC236}">
                  <a16:creationId xmlns:a16="http://schemas.microsoft.com/office/drawing/2014/main" id="{FBB72482-C87E-FFD5-5E22-3676F2207E22}"/>
                </a:ext>
              </a:extLst>
            </p:cNvPr>
            <p:cNvCxnSpPr/>
            <p:nvPr/>
          </p:nvCxnSpPr>
          <p:spPr>
            <a:xfrm>
              <a:off x="1509368" y="6074564"/>
              <a:ext cx="1299517" cy="0"/>
            </a:xfrm>
            <a:prstGeom prst="line">
              <a:avLst/>
            </a:prstGeom>
          </p:spPr>
          <p:style>
            <a:lnRef idx="1">
              <a:schemeClr val="accent1"/>
            </a:lnRef>
            <a:fillRef idx="0">
              <a:schemeClr val="accent1"/>
            </a:fillRef>
            <a:effectRef idx="0">
              <a:schemeClr val="accent1"/>
            </a:effectRef>
            <a:fontRef idx="minor">
              <a:schemeClr val="tx1"/>
            </a:fontRef>
          </p:style>
        </p:cxnSp>
        <p:sp>
          <p:nvSpPr>
            <p:cNvPr id="92" name="Owal 91">
              <a:extLst>
                <a:ext uri="{FF2B5EF4-FFF2-40B4-BE49-F238E27FC236}">
                  <a16:creationId xmlns:a16="http://schemas.microsoft.com/office/drawing/2014/main" id="{944E836A-B78E-00F9-AFEC-59B91A23AC9C}"/>
                </a:ext>
              </a:extLst>
            </p:cNvPr>
            <p:cNvSpPr/>
            <p:nvPr/>
          </p:nvSpPr>
          <p:spPr>
            <a:xfrm>
              <a:off x="1666537" y="4813528"/>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Owal 92">
              <a:extLst>
                <a:ext uri="{FF2B5EF4-FFF2-40B4-BE49-F238E27FC236}">
                  <a16:creationId xmlns:a16="http://schemas.microsoft.com/office/drawing/2014/main" id="{912CFDE6-9B8A-70C7-62C8-6DB1CF00A936}"/>
                </a:ext>
              </a:extLst>
            </p:cNvPr>
            <p:cNvSpPr/>
            <p:nvPr/>
          </p:nvSpPr>
          <p:spPr>
            <a:xfrm>
              <a:off x="1964393" y="5444046"/>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Owal 93">
              <a:extLst>
                <a:ext uri="{FF2B5EF4-FFF2-40B4-BE49-F238E27FC236}">
                  <a16:creationId xmlns:a16="http://schemas.microsoft.com/office/drawing/2014/main" id="{3B85E565-ACF2-F28D-FC76-874DC708CE31}"/>
                </a:ext>
              </a:extLst>
            </p:cNvPr>
            <p:cNvSpPr/>
            <p:nvPr/>
          </p:nvSpPr>
          <p:spPr>
            <a:xfrm>
              <a:off x="2309737" y="481352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Owal 94">
              <a:extLst>
                <a:ext uri="{FF2B5EF4-FFF2-40B4-BE49-F238E27FC236}">
                  <a16:creationId xmlns:a16="http://schemas.microsoft.com/office/drawing/2014/main" id="{2D819EF8-82DD-C3FC-E154-9C3EC03C8645}"/>
                </a:ext>
              </a:extLst>
            </p:cNvPr>
            <p:cNvSpPr/>
            <p:nvPr/>
          </p:nvSpPr>
          <p:spPr>
            <a:xfrm>
              <a:off x="634800" y="539621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Owal 95">
              <a:extLst>
                <a:ext uri="{FF2B5EF4-FFF2-40B4-BE49-F238E27FC236}">
                  <a16:creationId xmlns:a16="http://schemas.microsoft.com/office/drawing/2014/main" id="{5E6597A3-A059-CE26-3E6D-FF6D53D68399}"/>
                </a:ext>
              </a:extLst>
            </p:cNvPr>
            <p:cNvSpPr/>
            <p:nvPr/>
          </p:nvSpPr>
          <p:spPr>
            <a:xfrm>
              <a:off x="2488045" y="5004163"/>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7" name="Owal 96">
              <a:extLst>
                <a:ext uri="{FF2B5EF4-FFF2-40B4-BE49-F238E27FC236}">
                  <a16:creationId xmlns:a16="http://schemas.microsoft.com/office/drawing/2014/main" id="{4AC6BF1D-7511-41C5-E3E0-1C8C9D61C825}"/>
                </a:ext>
              </a:extLst>
            </p:cNvPr>
            <p:cNvSpPr/>
            <p:nvPr/>
          </p:nvSpPr>
          <p:spPr>
            <a:xfrm>
              <a:off x="1045997" y="5873145"/>
              <a:ext cx="148879" cy="201419"/>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8" name="Owal 97">
              <a:extLst>
                <a:ext uri="{FF2B5EF4-FFF2-40B4-BE49-F238E27FC236}">
                  <a16:creationId xmlns:a16="http://schemas.microsoft.com/office/drawing/2014/main" id="{E62E72B3-C81D-426C-EAC1-EC9BDD5C2052}"/>
                </a:ext>
              </a:extLst>
            </p:cNvPr>
            <p:cNvSpPr/>
            <p:nvPr/>
          </p:nvSpPr>
          <p:spPr>
            <a:xfrm>
              <a:off x="1677868" y="6254720"/>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9" name="Owal 98">
              <a:extLst>
                <a:ext uri="{FF2B5EF4-FFF2-40B4-BE49-F238E27FC236}">
                  <a16:creationId xmlns:a16="http://schemas.microsoft.com/office/drawing/2014/main" id="{6880C9B4-CFA5-FEDE-834C-1FAE3916E3B1}"/>
                </a:ext>
              </a:extLst>
            </p:cNvPr>
            <p:cNvSpPr/>
            <p:nvPr/>
          </p:nvSpPr>
          <p:spPr>
            <a:xfrm>
              <a:off x="634749" y="4732043"/>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0" name="Owal 99">
              <a:extLst>
                <a:ext uri="{FF2B5EF4-FFF2-40B4-BE49-F238E27FC236}">
                  <a16:creationId xmlns:a16="http://schemas.microsoft.com/office/drawing/2014/main" id="{7750125E-1D26-E87F-54B6-FD1BC06D2CE4}"/>
                </a:ext>
              </a:extLst>
            </p:cNvPr>
            <p:cNvSpPr/>
            <p:nvPr/>
          </p:nvSpPr>
          <p:spPr>
            <a:xfrm>
              <a:off x="1191835" y="4713882"/>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9" name="pole tekstowe 108"/>
            <p:cNvSpPr txBox="1"/>
            <p:nvPr/>
          </p:nvSpPr>
          <p:spPr>
            <a:xfrm>
              <a:off x="476361" y="6307461"/>
              <a:ext cx="753411" cy="246221"/>
            </a:xfrm>
            <a:prstGeom prst="rect">
              <a:avLst/>
            </a:prstGeom>
            <a:noFill/>
          </p:spPr>
          <p:txBody>
            <a:bodyPr wrap="none" lIns="0" tIns="0" rIns="0" bIns="0" rtlCol="0">
              <a:spAutoFit/>
            </a:bodyPr>
            <a:lstStyle/>
            <a:p>
              <a:r>
                <a:rPr lang="pl-PL" sz="1600"/>
                <a:t>a=1 b=1</a:t>
              </a:r>
            </a:p>
          </p:txBody>
        </p:sp>
        <p:sp>
          <p:nvSpPr>
            <p:cNvPr id="110" name="pole tekstowe 109"/>
            <p:cNvSpPr txBox="1"/>
            <p:nvPr/>
          </p:nvSpPr>
          <p:spPr>
            <a:xfrm>
              <a:off x="836441" y="4054486"/>
              <a:ext cx="1190046" cy="276999"/>
            </a:xfrm>
            <a:prstGeom prst="rect">
              <a:avLst/>
            </a:prstGeom>
            <a:noFill/>
          </p:spPr>
          <p:txBody>
            <a:bodyPr wrap="square" lIns="0" tIns="0" rIns="0" bIns="0" rtlCol="0">
              <a:spAutoFit/>
            </a:bodyPr>
            <a:lstStyle/>
            <a:p>
              <a:r>
                <a:rPr lang="pl-PL" sz="1800"/>
                <a:t>a=1 b=0</a:t>
              </a:r>
            </a:p>
          </p:txBody>
        </p:sp>
        <p:cxnSp>
          <p:nvCxnSpPr>
            <p:cNvPr id="111" name="Łącznik prosty ze strzałką 110"/>
            <p:cNvCxnSpPr/>
            <p:nvPr/>
          </p:nvCxnSpPr>
          <p:spPr>
            <a:xfrm flipH="1">
              <a:off x="1040085" y="4310228"/>
              <a:ext cx="237297" cy="384244"/>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2" name="pole tekstowe 111"/>
            <p:cNvSpPr txBox="1"/>
            <p:nvPr/>
          </p:nvSpPr>
          <p:spPr>
            <a:xfrm>
              <a:off x="1736045" y="4567307"/>
              <a:ext cx="742191" cy="246221"/>
            </a:xfrm>
            <a:prstGeom prst="rect">
              <a:avLst/>
            </a:prstGeom>
            <a:noFill/>
          </p:spPr>
          <p:txBody>
            <a:bodyPr wrap="none" lIns="0" tIns="0" rIns="0" bIns="0" rtlCol="0">
              <a:spAutoFit/>
            </a:bodyPr>
            <a:lstStyle/>
            <a:p>
              <a:r>
                <a:rPr lang="pl-PL" sz="1600"/>
                <a:t>a=0 c=1</a:t>
              </a:r>
            </a:p>
          </p:txBody>
        </p:sp>
        <p:sp>
          <p:nvSpPr>
            <p:cNvPr id="113" name="pole tekstowe 112"/>
            <p:cNvSpPr txBox="1"/>
            <p:nvPr/>
          </p:nvSpPr>
          <p:spPr>
            <a:xfrm>
              <a:off x="2306042" y="6098564"/>
              <a:ext cx="448318" cy="492443"/>
            </a:xfrm>
            <a:prstGeom prst="rect">
              <a:avLst/>
            </a:prstGeom>
            <a:noFill/>
          </p:spPr>
          <p:txBody>
            <a:bodyPr wrap="square" lIns="0" tIns="0" rIns="0" bIns="0" rtlCol="0">
              <a:spAutoFit/>
            </a:bodyPr>
            <a:lstStyle/>
            <a:p>
              <a:r>
                <a:rPr lang="pl-PL" sz="1600"/>
                <a:t>a=0 </a:t>
              </a:r>
            </a:p>
            <a:p>
              <a:r>
                <a:rPr lang="pl-PL" sz="1600"/>
                <a:t>c=0</a:t>
              </a:r>
            </a:p>
          </p:txBody>
        </p:sp>
      </p:grpSp>
      <p:grpSp>
        <p:nvGrpSpPr>
          <p:cNvPr id="14" name="Grupa 13"/>
          <p:cNvGrpSpPr/>
          <p:nvPr/>
        </p:nvGrpSpPr>
        <p:grpSpPr>
          <a:xfrm>
            <a:off x="4230005" y="3942175"/>
            <a:ext cx="2862275" cy="2727185"/>
            <a:chOff x="3349178" y="3942175"/>
            <a:chExt cx="2862275" cy="2727185"/>
          </a:xfrm>
        </p:grpSpPr>
        <p:grpSp>
          <p:nvGrpSpPr>
            <p:cNvPr id="24" name="Grupa 23">
              <a:extLst>
                <a:ext uri="{FF2B5EF4-FFF2-40B4-BE49-F238E27FC236}">
                  <a16:creationId xmlns:a16="http://schemas.microsoft.com/office/drawing/2014/main" id="{0E66CB8B-BF02-0FE7-12C9-E1463A0C8AF4}"/>
                </a:ext>
              </a:extLst>
            </p:cNvPr>
            <p:cNvGrpSpPr/>
            <p:nvPr/>
          </p:nvGrpSpPr>
          <p:grpSpPr>
            <a:xfrm>
              <a:off x="3440755" y="4564976"/>
              <a:ext cx="2383412" cy="2104384"/>
              <a:chOff x="827584" y="3845966"/>
              <a:chExt cx="2037104" cy="1682311"/>
            </a:xfrm>
          </p:grpSpPr>
          <p:sp>
            <p:nvSpPr>
              <p:cNvPr id="25" name="Prostokąt 24">
                <a:extLst>
                  <a:ext uri="{FF2B5EF4-FFF2-40B4-BE49-F238E27FC236}">
                    <a16:creationId xmlns:a16="http://schemas.microsoft.com/office/drawing/2014/main" id="{D1C50795-5235-2FD8-569E-8F361CEC31AA}"/>
                  </a:ext>
                </a:extLst>
              </p:cNvPr>
              <p:cNvSpPr/>
              <p:nvPr/>
            </p:nvSpPr>
            <p:spPr>
              <a:xfrm>
                <a:off x="827584" y="3845966"/>
                <a:ext cx="2037104" cy="16561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6" name="Łącznik prosty 25">
                <a:extLst>
                  <a:ext uri="{FF2B5EF4-FFF2-40B4-BE49-F238E27FC236}">
                    <a16:creationId xmlns:a16="http://schemas.microsoft.com/office/drawing/2014/main" id="{952DF042-24AB-345F-23EB-44A66B419EF2}"/>
                  </a:ext>
                </a:extLst>
              </p:cNvPr>
              <p:cNvCxnSpPr>
                <a:cxnSpLocks/>
              </p:cNvCxnSpPr>
              <p:nvPr/>
            </p:nvCxnSpPr>
            <p:spPr>
              <a:xfrm>
                <a:off x="1799692" y="3872093"/>
                <a:ext cx="0"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Łącznik prosty 26">
                <a:extLst>
                  <a:ext uri="{FF2B5EF4-FFF2-40B4-BE49-F238E27FC236}">
                    <a16:creationId xmlns:a16="http://schemas.microsoft.com/office/drawing/2014/main" id="{F1189DBC-A219-9DEE-59AF-725EBBD241D1}"/>
                  </a:ext>
                </a:extLst>
              </p:cNvPr>
              <p:cNvCxnSpPr/>
              <p:nvPr/>
            </p:nvCxnSpPr>
            <p:spPr>
              <a:xfrm>
                <a:off x="827584" y="4365104"/>
                <a:ext cx="9721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Łącznik prosty 27">
                <a:extLst>
                  <a:ext uri="{FF2B5EF4-FFF2-40B4-BE49-F238E27FC236}">
                    <a16:creationId xmlns:a16="http://schemas.microsoft.com/office/drawing/2014/main" id="{247E3C53-122E-2768-1ED3-76D275A744F1}"/>
                  </a:ext>
                </a:extLst>
              </p:cNvPr>
              <p:cNvCxnSpPr/>
              <p:nvPr/>
            </p:nvCxnSpPr>
            <p:spPr>
              <a:xfrm>
                <a:off x="1799692" y="5070102"/>
                <a:ext cx="1064996"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0" name="Łącznik prosty 29">
              <a:extLst>
                <a:ext uri="{FF2B5EF4-FFF2-40B4-BE49-F238E27FC236}">
                  <a16:creationId xmlns:a16="http://schemas.microsoft.com/office/drawing/2014/main" id="{BC754D9B-B907-4DB2-FE96-45294E3DD3E0}"/>
                </a:ext>
              </a:extLst>
            </p:cNvPr>
            <p:cNvCxnSpPr/>
            <p:nvPr/>
          </p:nvCxnSpPr>
          <p:spPr>
            <a:xfrm>
              <a:off x="5209992" y="4575870"/>
              <a:ext cx="0" cy="1531258"/>
            </a:xfrm>
            <a:prstGeom prst="line">
              <a:avLst/>
            </a:prstGeom>
          </p:spPr>
          <p:style>
            <a:lnRef idx="1">
              <a:schemeClr val="accent1"/>
            </a:lnRef>
            <a:fillRef idx="0">
              <a:schemeClr val="accent1"/>
            </a:fillRef>
            <a:effectRef idx="0">
              <a:schemeClr val="accent1"/>
            </a:effectRef>
            <a:fontRef idx="minor">
              <a:schemeClr val="tx1"/>
            </a:fontRef>
          </p:style>
        </p:cxnSp>
        <p:sp>
          <p:nvSpPr>
            <p:cNvPr id="31" name="Owal 30">
              <a:extLst>
                <a:ext uri="{FF2B5EF4-FFF2-40B4-BE49-F238E27FC236}">
                  <a16:creationId xmlns:a16="http://schemas.microsoft.com/office/drawing/2014/main" id="{D7FF7933-619F-BEE6-4747-898248F8ABD3}"/>
                </a:ext>
              </a:extLst>
            </p:cNvPr>
            <p:cNvSpPr/>
            <p:nvPr/>
          </p:nvSpPr>
          <p:spPr>
            <a:xfrm>
              <a:off x="4735290" y="4944138"/>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Owal 31">
              <a:extLst>
                <a:ext uri="{FF2B5EF4-FFF2-40B4-BE49-F238E27FC236}">
                  <a16:creationId xmlns:a16="http://schemas.microsoft.com/office/drawing/2014/main" id="{E19DFF53-3E5D-4E34-1139-AB21A110F788}"/>
                </a:ext>
              </a:extLst>
            </p:cNvPr>
            <p:cNvSpPr/>
            <p:nvPr/>
          </p:nvSpPr>
          <p:spPr>
            <a:xfrm>
              <a:off x="5033146" y="5574656"/>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Owal 32">
              <a:extLst>
                <a:ext uri="{FF2B5EF4-FFF2-40B4-BE49-F238E27FC236}">
                  <a16:creationId xmlns:a16="http://schemas.microsoft.com/office/drawing/2014/main" id="{CA97B570-0246-00F3-4D5A-162A4783B562}"/>
                </a:ext>
              </a:extLst>
            </p:cNvPr>
            <p:cNvSpPr/>
            <p:nvPr/>
          </p:nvSpPr>
          <p:spPr>
            <a:xfrm>
              <a:off x="5378491" y="494413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Owal 33">
              <a:extLst>
                <a:ext uri="{FF2B5EF4-FFF2-40B4-BE49-F238E27FC236}">
                  <a16:creationId xmlns:a16="http://schemas.microsoft.com/office/drawing/2014/main" id="{DE8EA5E6-EC86-D5E5-4C2B-7EB415DA0EC6}"/>
                </a:ext>
              </a:extLst>
            </p:cNvPr>
            <p:cNvSpPr/>
            <p:nvPr/>
          </p:nvSpPr>
          <p:spPr>
            <a:xfrm>
              <a:off x="3703553" y="5526828"/>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Owal 34">
              <a:extLst>
                <a:ext uri="{FF2B5EF4-FFF2-40B4-BE49-F238E27FC236}">
                  <a16:creationId xmlns:a16="http://schemas.microsoft.com/office/drawing/2014/main" id="{8A3B8705-511F-790B-2AD0-59A724A3AA61}"/>
                </a:ext>
              </a:extLst>
            </p:cNvPr>
            <p:cNvSpPr/>
            <p:nvPr/>
          </p:nvSpPr>
          <p:spPr>
            <a:xfrm>
              <a:off x="5556799" y="5134773"/>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Owal 35">
              <a:extLst>
                <a:ext uri="{FF2B5EF4-FFF2-40B4-BE49-F238E27FC236}">
                  <a16:creationId xmlns:a16="http://schemas.microsoft.com/office/drawing/2014/main" id="{71921EAD-55BC-8C36-CF3A-D7ACC1196BB2}"/>
                </a:ext>
              </a:extLst>
            </p:cNvPr>
            <p:cNvSpPr/>
            <p:nvPr/>
          </p:nvSpPr>
          <p:spPr>
            <a:xfrm>
              <a:off x="4114750" y="6003755"/>
              <a:ext cx="148879" cy="201419"/>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Owal 36">
              <a:extLst>
                <a:ext uri="{FF2B5EF4-FFF2-40B4-BE49-F238E27FC236}">
                  <a16:creationId xmlns:a16="http://schemas.microsoft.com/office/drawing/2014/main" id="{7C95A7E3-D7F9-0CFA-9746-8779049628CF}"/>
                </a:ext>
              </a:extLst>
            </p:cNvPr>
            <p:cNvSpPr/>
            <p:nvPr/>
          </p:nvSpPr>
          <p:spPr>
            <a:xfrm>
              <a:off x="4746621" y="6385329"/>
              <a:ext cx="168499" cy="180133"/>
            </a:xfrm>
            <a:prstGeom prst="ellipse">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Owal 37">
              <a:extLst>
                <a:ext uri="{FF2B5EF4-FFF2-40B4-BE49-F238E27FC236}">
                  <a16:creationId xmlns:a16="http://schemas.microsoft.com/office/drawing/2014/main" id="{A559F295-5DDE-96A6-D4BD-88ED72A4AA07}"/>
                </a:ext>
              </a:extLst>
            </p:cNvPr>
            <p:cNvSpPr/>
            <p:nvPr/>
          </p:nvSpPr>
          <p:spPr>
            <a:xfrm>
              <a:off x="3703502" y="4862653"/>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Owal 38">
              <a:extLst>
                <a:ext uri="{FF2B5EF4-FFF2-40B4-BE49-F238E27FC236}">
                  <a16:creationId xmlns:a16="http://schemas.microsoft.com/office/drawing/2014/main" id="{91F346A0-4958-FE0E-B958-66DE59BE88E8}"/>
                </a:ext>
              </a:extLst>
            </p:cNvPr>
            <p:cNvSpPr/>
            <p:nvPr/>
          </p:nvSpPr>
          <p:spPr>
            <a:xfrm>
              <a:off x="4260588" y="4844492"/>
              <a:ext cx="137701" cy="270222"/>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4" name="pole tekstowe 113"/>
            <p:cNvSpPr txBox="1"/>
            <p:nvPr/>
          </p:nvSpPr>
          <p:spPr>
            <a:xfrm>
              <a:off x="3349178" y="4061227"/>
              <a:ext cx="905816" cy="246221"/>
            </a:xfrm>
            <a:prstGeom prst="rect">
              <a:avLst/>
            </a:prstGeom>
            <a:noFill/>
          </p:spPr>
          <p:txBody>
            <a:bodyPr wrap="square" lIns="0" tIns="0" rIns="0" bIns="0" rtlCol="0">
              <a:spAutoFit/>
            </a:bodyPr>
            <a:lstStyle/>
            <a:p>
              <a:r>
                <a:rPr lang="pl-PL" sz="1600"/>
                <a:t>a=1 b=0</a:t>
              </a:r>
            </a:p>
          </p:txBody>
        </p:sp>
        <p:cxnSp>
          <p:nvCxnSpPr>
            <p:cNvPr id="115" name="Łącznik prosty ze strzałką 114"/>
            <p:cNvCxnSpPr>
              <a:stCxn id="114" idx="2"/>
            </p:cNvCxnSpPr>
            <p:nvPr/>
          </p:nvCxnSpPr>
          <p:spPr>
            <a:xfrm>
              <a:off x="3802086" y="4307448"/>
              <a:ext cx="214381" cy="541898"/>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6" name="pole tekstowe 115"/>
            <p:cNvSpPr txBox="1"/>
            <p:nvPr/>
          </p:nvSpPr>
          <p:spPr>
            <a:xfrm>
              <a:off x="3501958" y="6406798"/>
              <a:ext cx="753411" cy="246221"/>
            </a:xfrm>
            <a:prstGeom prst="rect">
              <a:avLst/>
            </a:prstGeom>
            <a:noFill/>
          </p:spPr>
          <p:txBody>
            <a:bodyPr wrap="none" lIns="0" tIns="0" rIns="0" bIns="0" rtlCol="0">
              <a:spAutoFit/>
            </a:bodyPr>
            <a:lstStyle/>
            <a:p>
              <a:r>
                <a:rPr lang="pl-PL" sz="1600"/>
                <a:t>a=1 b=1</a:t>
              </a:r>
            </a:p>
          </p:txBody>
        </p:sp>
        <p:sp>
          <p:nvSpPr>
            <p:cNvPr id="117" name="pole tekstowe 116"/>
            <p:cNvSpPr txBox="1"/>
            <p:nvPr/>
          </p:nvSpPr>
          <p:spPr>
            <a:xfrm>
              <a:off x="5400996" y="6131718"/>
              <a:ext cx="448318" cy="492443"/>
            </a:xfrm>
            <a:prstGeom prst="rect">
              <a:avLst/>
            </a:prstGeom>
            <a:noFill/>
          </p:spPr>
          <p:txBody>
            <a:bodyPr wrap="square" lIns="0" tIns="0" rIns="0" bIns="0" rtlCol="0">
              <a:spAutoFit/>
            </a:bodyPr>
            <a:lstStyle/>
            <a:p>
              <a:r>
                <a:rPr lang="pl-PL" sz="1600"/>
                <a:t>a=0 </a:t>
              </a:r>
            </a:p>
            <a:p>
              <a:r>
                <a:rPr lang="pl-PL" sz="1600"/>
                <a:t>c=0</a:t>
              </a:r>
            </a:p>
          </p:txBody>
        </p:sp>
        <p:sp>
          <p:nvSpPr>
            <p:cNvPr id="118" name="pole tekstowe 117"/>
            <p:cNvSpPr txBox="1"/>
            <p:nvPr/>
          </p:nvSpPr>
          <p:spPr>
            <a:xfrm>
              <a:off x="4171579" y="4186516"/>
              <a:ext cx="1342266" cy="246221"/>
            </a:xfrm>
            <a:prstGeom prst="rect">
              <a:avLst/>
            </a:prstGeom>
            <a:noFill/>
          </p:spPr>
          <p:txBody>
            <a:bodyPr wrap="square" lIns="0" tIns="0" rIns="0" bIns="0" rtlCol="0">
              <a:spAutoFit/>
            </a:bodyPr>
            <a:lstStyle/>
            <a:p>
              <a:r>
                <a:rPr lang="pl-PL" sz="1600"/>
                <a:t>a=0 c=1 e=0</a:t>
              </a:r>
            </a:p>
          </p:txBody>
        </p:sp>
        <p:cxnSp>
          <p:nvCxnSpPr>
            <p:cNvPr id="119" name="Łącznik prosty ze strzałką 118"/>
            <p:cNvCxnSpPr/>
            <p:nvPr/>
          </p:nvCxnSpPr>
          <p:spPr>
            <a:xfrm>
              <a:off x="4737759" y="4431707"/>
              <a:ext cx="146512" cy="350979"/>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0" name="pole tekstowe 119"/>
            <p:cNvSpPr txBox="1"/>
            <p:nvPr/>
          </p:nvSpPr>
          <p:spPr>
            <a:xfrm>
              <a:off x="4869187" y="3942175"/>
              <a:ext cx="1342266" cy="246221"/>
            </a:xfrm>
            <a:prstGeom prst="rect">
              <a:avLst/>
            </a:prstGeom>
            <a:noFill/>
          </p:spPr>
          <p:txBody>
            <a:bodyPr wrap="square" lIns="0" tIns="0" rIns="0" bIns="0" rtlCol="0">
              <a:spAutoFit/>
            </a:bodyPr>
            <a:lstStyle/>
            <a:p>
              <a:r>
                <a:rPr lang="pl-PL" sz="1600"/>
                <a:t>a=0 c=1 e=1</a:t>
              </a:r>
            </a:p>
          </p:txBody>
        </p:sp>
        <p:cxnSp>
          <p:nvCxnSpPr>
            <p:cNvPr id="121" name="Łącznik prosty ze strzałką 120"/>
            <p:cNvCxnSpPr/>
            <p:nvPr/>
          </p:nvCxnSpPr>
          <p:spPr>
            <a:xfrm>
              <a:off x="5465398" y="4249794"/>
              <a:ext cx="16572" cy="510286"/>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3" name="Grupa 2"/>
          <p:cNvGrpSpPr/>
          <p:nvPr/>
        </p:nvGrpSpPr>
        <p:grpSpPr>
          <a:xfrm>
            <a:off x="6749901" y="4533973"/>
            <a:ext cx="2353108" cy="1957795"/>
            <a:chOff x="6408973" y="4400063"/>
            <a:chExt cx="2353108" cy="1957795"/>
          </a:xfrm>
        </p:grpSpPr>
        <p:cxnSp>
          <p:nvCxnSpPr>
            <p:cNvPr id="17" name="Łącznik prosty ze strzałką 16"/>
            <p:cNvCxnSpPr/>
            <p:nvPr/>
          </p:nvCxnSpPr>
          <p:spPr>
            <a:xfrm flipH="1">
              <a:off x="6948264" y="4437112"/>
              <a:ext cx="379302" cy="40360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Łącznik prosty ze strzałką 121"/>
            <p:cNvCxnSpPr>
              <a:endCxn id="156" idx="5"/>
            </p:cNvCxnSpPr>
            <p:nvPr/>
          </p:nvCxnSpPr>
          <p:spPr>
            <a:xfrm>
              <a:off x="7305113" y="4425727"/>
              <a:ext cx="520876" cy="568064"/>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23" name="pole tekstowe 122"/>
            <p:cNvSpPr txBox="1"/>
            <p:nvPr/>
          </p:nvSpPr>
          <p:spPr>
            <a:xfrm>
              <a:off x="6762088" y="4417363"/>
              <a:ext cx="347852" cy="246221"/>
            </a:xfrm>
            <a:prstGeom prst="rect">
              <a:avLst/>
            </a:prstGeom>
            <a:noFill/>
          </p:spPr>
          <p:txBody>
            <a:bodyPr wrap="none" lIns="0" tIns="0" rIns="0" bIns="0" rtlCol="0">
              <a:spAutoFit/>
            </a:bodyPr>
            <a:lstStyle/>
            <a:p>
              <a:r>
                <a:rPr lang="pl-PL" sz="1600"/>
                <a:t>a=1</a:t>
              </a:r>
            </a:p>
          </p:txBody>
        </p:sp>
        <p:sp>
          <p:nvSpPr>
            <p:cNvPr id="124" name="pole tekstowe 123"/>
            <p:cNvSpPr txBox="1"/>
            <p:nvPr/>
          </p:nvSpPr>
          <p:spPr>
            <a:xfrm>
              <a:off x="7652420" y="4447479"/>
              <a:ext cx="347852" cy="246221"/>
            </a:xfrm>
            <a:prstGeom prst="rect">
              <a:avLst/>
            </a:prstGeom>
            <a:noFill/>
          </p:spPr>
          <p:txBody>
            <a:bodyPr wrap="none" lIns="0" tIns="0" rIns="0" bIns="0" rtlCol="0">
              <a:spAutoFit/>
            </a:bodyPr>
            <a:lstStyle/>
            <a:p>
              <a:r>
                <a:rPr lang="pl-PL" sz="1600"/>
                <a:t>a=0</a:t>
              </a:r>
            </a:p>
          </p:txBody>
        </p:sp>
        <p:cxnSp>
          <p:nvCxnSpPr>
            <p:cNvPr id="125" name="Łącznik prosty ze strzałką 124"/>
            <p:cNvCxnSpPr/>
            <p:nvPr/>
          </p:nvCxnSpPr>
          <p:spPr>
            <a:xfrm flipH="1">
              <a:off x="6719911" y="4869842"/>
              <a:ext cx="230027" cy="354997"/>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Łącznik prosty ze strzałką 125"/>
            <p:cNvCxnSpPr/>
            <p:nvPr/>
          </p:nvCxnSpPr>
          <p:spPr>
            <a:xfrm>
              <a:off x="6990606" y="4817950"/>
              <a:ext cx="284350" cy="422943"/>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27" name="pole tekstowe 126"/>
            <p:cNvSpPr txBox="1"/>
            <p:nvPr/>
          </p:nvSpPr>
          <p:spPr>
            <a:xfrm>
              <a:off x="6408973" y="4862653"/>
              <a:ext cx="347852" cy="246221"/>
            </a:xfrm>
            <a:prstGeom prst="rect">
              <a:avLst/>
            </a:prstGeom>
            <a:noFill/>
          </p:spPr>
          <p:txBody>
            <a:bodyPr wrap="none" lIns="0" tIns="0" rIns="0" bIns="0" rtlCol="0">
              <a:spAutoFit/>
            </a:bodyPr>
            <a:lstStyle/>
            <a:p>
              <a:r>
                <a:rPr lang="pl-PL" sz="1600"/>
                <a:t>b=1</a:t>
              </a:r>
            </a:p>
          </p:txBody>
        </p:sp>
        <p:sp>
          <p:nvSpPr>
            <p:cNvPr id="128" name="pole tekstowe 127"/>
            <p:cNvSpPr txBox="1"/>
            <p:nvPr/>
          </p:nvSpPr>
          <p:spPr>
            <a:xfrm>
              <a:off x="7170523" y="4812344"/>
              <a:ext cx="347852" cy="246221"/>
            </a:xfrm>
            <a:prstGeom prst="rect">
              <a:avLst/>
            </a:prstGeom>
            <a:noFill/>
          </p:spPr>
          <p:txBody>
            <a:bodyPr wrap="none" lIns="0" tIns="0" rIns="0" bIns="0" rtlCol="0">
              <a:spAutoFit/>
            </a:bodyPr>
            <a:lstStyle/>
            <a:p>
              <a:r>
                <a:rPr lang="pl-PL" sz="1600"/>
                <a:t>b=0</a:t>
              </a:r>
            </a:p>
          </p:txBody>
        </p:sp>
        <p:cxnSp>
          <p:nvCxnSpPr>
            <p:cNvPr id="131" name="Łącznik prosty ze strzałką 130"/>
            <p:cNvCxnSpPr/>
            <p:nvPr/>
          </p:nvCxnSpPr>
          <p:spPr>
            <a:xfrm flipH="1">
              <a:off x="7419903" y="4919150"/>
              <a:ext cx="374094" cy="844698"/>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Łącznik prosty ze strzałką 131"/>
            <p:cNvCxnSpPr/>
            <p:nvPr/>
          </p:nvCxnSpPr>
          <p:spPr>
            <a:xfrm>
              <a:off x="7802862" y="4963339"/>
              <a:ext cx="418246" cy="878450"/>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38" name="pole tekstowe 137"/>
            <p:cNvSpPr txBox="1"/>
            <p:nvPr/>
          </p:nvSpPr>
          <p:spPr>
            <a:xfrm>
              <a:off x="7145558" y="5246839"/>
              <a:ext cx="336631" cy="246221"/>
            </a:xfrm>
            <a:prstGeom prst="rect">
              <a:avLst/>
            </a:prstGeom>
            <a:noFill/>
          </p:spPr>
          <p:txBody>
            <a:bodyPr wrap="none" lIns="0" tIns="0" rIns="0" bIns="0" rtlCol="0">
              <a:spAutoFit/>
            </a:bodyPr>
            <a:lstStyle/>
            <a:p>
              <a:r>
                <a:rPr lang="pl-PL" sz="1600"/>
                <a:t>c=0</a:t>
              </a:r>
            </a:p>
          </p:txBody>
        </p:sp>
        <p:sp>
          <p:nvSpPr>
            <p:cNvPr id="139" name="pole tekstowe 138"/>
            <p:cNvSpPr txBox="1"/>
            <p:nvPr/>
          </p:nvSpPr>
          <p:spPr>
            <a:xfrm>
              <a:off x="8082174" y="5214360"/>
              <a:ext cx="336631" cy="246221"/>
            </a:xfrm>
            <a:prstGeom prst="rect">
              <a:avLst/>
            </a:prstGeom>
            <a:noFill/>
          </p:spPr>
          <p:txBody>
            <a:bodyPr wrap="none" lIns="0" tIns="0" rIns="0" bIns="0" rtlCol="0">
              <a:spAutoFit/>
            </a:bodyPr>
            <a:lstStyle/>
            <a:p>
              <a:r>
                <a:rPr lang="pl-PL" sz="1600"/>
                <a:t>c=1</a:t>
              </a:r>
            </a:p>
          </p:txBody>
        </p:sp>
        <p:cxnSp>
          <p:nvCxnSpPr>
            <p:cNvPr id="140" name="Łącznik prosty ze strzałką 139"/>
            <p:cNvCxnSpPr/>
            <p:nvPr/>
          </p:nvCxnSpPr>
          <p:spPr>
            <a:xfrm flipH="1">
              <a:off x="7674674" y="5736558"/>
              <a:ext cx="510456" cy="538110"/>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Łącznik prosty ze strzałką 141"/>
            <p:cNvCxnSpPr/>
            <p:nvPr/>
          </p:nvCxnSpPr>
          <p:spPr>
            <a:xfrm>
              <a:off x="8193676" y="5730220"/>
              <a:ext cx="441107" cy="627638"/>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47" name="pole tekstowe 146"/>
            <p:cNvSpPr txBox="1"/>
            <p:nvPr/>
          </p:nvSpPr>
          <p:spPr>
            <a:xfrm>
              <a:off x="7554355" y="5755156"/>
              <a:ext cx="347852" cy="246221"/>
            </a:xfrm>
            <a:prstGeom prst="rect">
              <a:avLst/>
            </a:prstGeom>
            <a:noFill/>
          </p:spPr>
          <p:txBody>
            <a:bodyPr wrap="none" lIns="0" tIns="0" rIns="0" bIns="0" rtlCol="0">
              <a:spAutoFit/>
            </a:bodyPr>
            <a:lstStyle/>
            <a:p>
              <a:r>
                <a:rPr lang="pl-PL" sz="1600"/>
                <a:t>e=1</a:t>
              </a:r>
            </a:p>
          </p:txBody>
        </p:sp>
        <p:sp>
          <p:nvSpPr>
            <p:cNvPr id="148" name="pole tekstowe 147"/>
            <p:cNvSpPr txBox="1"/>
            <p:nvPr/>
          </p:nvSpPr>
          <p:spPr>
            <a:xfrm>
              <a:off x="8414229" y="5737141"/>
              <a:ext cx="347852" cy="246221"/>
            </a:xfrm>
            <a:prstGeom prst="rect">
              <a:avLst/>
            </a:prstGeom>
            <a:noFill/>
          </p:spPr>
          <p:txBody>
            <a:bodyPr wrap="none" lIns="0" tIns="0" rIns="0" bIns="0" rtlCol="0">
              <a:spAutoFit/>
            </a:bodyPr>
            <a:lstStyle/>
            <a:p>
              <a:r>
                <a:rPr lang="pl-PL" sz="1600"/>
                <a:t>e=0</a:t>
              </a:r>
            </a:p>
          </p:txBody>
        </p:sp>
        <p:sp>
          <p:nvSpPr>
            <p:cNvPr id="153" name="Elipsa 152"/>
            <p:cNvSpPr/>
            <p:nvPr/>
          </p:nvSpPr>
          <p:spPr>
            <a:xfrm>
              <a:off x="6924222" y="4785374"/>
              <a:ext cx="108914" cy="77279"/>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5" name="Elipsa 154"/>
            <p:cNvSpPr/>
            <p:nvPr/>
          </p:nvSpPr>
          <p:spPr>
            <a:xfrm>
              <a:off x="7289765" y="4400063"/>
              <a:ext cx="97093" cy="102287"/>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6" name="Elipsa 155"/>
            <p:cNvSpPr/>
            <p:nvPr/>
          </p:nvSpPr>
          <p:spPr>
            <a:xfrm>
              <a:off x="7765767" y="4935574"/>
              <a:ext cx="70554" cy="6820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9" name="Elipsa 158"/>
            <p:cNvSpPr/>
            <p:nvPr/>
          </p:nvSpPr>
          <p:spPr>
            <a:xfrm>
              <a:off x="8124015" y="5698319"/>
              <a:ext cx="97093" cy="102287"/>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 name="Grupa 4"/>
          <p:cNvGrpSpPr/>
          <p:nvPr/>
        </p:nvGrpSpPr>
        <p:grpSpPr>
          <a:xfrm>
            <a:off x="4097567" y="978934"/>
            <a:ext cx="1099506" cy="492630"/>
            <a:chOff x="-866621" y="1357161"/>
            <a:chExt cx="1099506" cy="492630"/>
          </a:xfrm>
        </p:grpSpPr>
        <p:cxnSp>
          <p:nvCxnSpPr>
            <p:cNvPr id="130" name="Łącznik prosty ze strzałką 129"/>
            <p:cNvCxnSpPr/>
            <p:nvPr/>
          </p:nvCxnSpPr>
          <p:spPr>
            <a:xfrm flipH="1">
              <a:off x="-680445" y="1394210"/>
              <a:ext cx="379302" cy="40360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Łącznik prosty ze strzałką 132"/>
            <p:cNvCxnSpPr/>
            <p:nvPr/>
          </p:nvCxnSpPr>
          <p:spPr>
            <a:xfrm>
              <a:off x="-323596" y="1382825"/>
              <a:ext cx="390081" cy="43692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34" name="pole tekstowe 133"/>
            <p:cNvSpPr txBox="1"/>
            <p:nvPr/>
          </p:nvSpPr>
          <p:spPr>
            <a:xfrm>
              <a:off x="-866621" y="1374461"/>
              <a:ext cx="347852" cy="246221"/>
            </a:xfrm>
            <a:prstGeom prst="rect">
              <a:avLst/>
            </a:prstGeom>
            <a:noFill/>
          </p:spPr>
          <p:txBody>
            <a:bodyPr wrap="none" lIns="0" tIns="0" rIns="0" bIns="0" rtlCol="0">
              <a:spAutoFit/>
            </a:bodyPr>
            <a:lstStyle/>
            <a:p>
              <a:r>
                <a:rPr lang="pl-PL" sz="1600"/>
                <a:t>a=1</a:t>
              </a:r>
            </a:p>
          </p:txBody>
        </p:sp>
        <p:sp>
          <p:nvSpPr>
            <p:cNvPr id="135" name="pole tekstowe 134"/>
            <p:cNvSpPr txBox="1"/>
            <p:nvPr/>
          </p:nvSpPr>
          <p:spPr>
            <a:xfrm>
              <a:off x="-114967" y="1416622"/>
              <a:ext cx="347852" cy="246221"/>
            </a:xfrm>
            <a:prstGeom prst="rect">
              <a:avLst/>
            </a:prstGeom>
            <a:noFill/>
          </p:spPr>
          <p:txBody>
            <a:bodyPr wrap="none" lIns="0" tIns="0" rIns="0" bIns="0" rtlCol="0">
              <a:spAutoFit/>
            </a:bodyPr>
            <a:lstStyle/>
            <a:p>
              <a:r>
                <a:rPr lang="pl-PL" sz="1600"/>
                <a:t>a=0</a:t>
              </a:r>
            </a:p>
          </p:txBody>
        </p:sp>
        <p:sp>
          <p:nvSpPr>
            <p:cNvPr id="157" name="Elipsa 156"/>
            <p:cNvSpPr/>
            <p:nvPr/>
          </p:nvSpPr>
          <p:spPr>
            <a:xfrm>
              <a:off x="-704487" y="1742472"/>
              <a:ext cx="108914" cy="77279"/>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8" name="Elipsa 157"/>
            <p:cNvSpPr/>
            <p:nvPr/>
          </p:nvSpPr>
          <p:spPr>
            <a:xfrm>
              <a:off x="-338944" y="1357161"/>
              <a:ext cx="97093" cy="102287"/>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0" name="Elipsa 159"/>
            <p:cNvSpPr/>
            <p:nvPr/>
          </p:nvSpPr>
          <p:spPr>
            <a:xfrm>
              <a:off x="6358" y="1781586"/>
              <a:ext cx="70554" cy="6820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0" name="Grupa 9"/>
          <p:cNvGrpSpPr/>
          <p:nvPr/>
        </p:nvGrpSpPr>
        <p:grpSpPr>
          <a:xfrm>
            <a:off x="7311045" y="510798"/>
            <a:ext cx="1591299" cy="840830"/>
            <a:chOff x="6573108" y="145011"/>
            <a:chExt cx="1591299" cy="840830"/>
          </a:xfrm>
        </p:grpSpPr>
        <p:cxnSp>
          <p:nvCxnSpPr>
            <p:cNvPr id="163" name="Łącznik prosty ze strzałką 162"/>
            <p:cNvCxnSpPr/>
            <p:nvPr/>
          </p:nvCxnSpPr>
          <p:spPr>
            <a:xfrm flipH="1">
              <a:off x="7112399" y="182060"/>
              <a:ext cx="379302" cy="40360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Łącznik prosty ze strzałką 163"/>
            <p:cNvCxnSpPr>
              <a:endCxn id="181" idx="5"/>
            </p:cNvCxnSpPr>
            <p:nvPr/>
          </p:nvCxnSpPr>
          <p:spPr>
            <a:xfrm>
              <a:off x="7469248" y="170675"/>
              <a:ext cx="520876" cy="568064"/>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65" name="pole tekstowe 164"/>
            <p:cNvSpPr txBox="1"/>
            <p:nvPr/>
          </p:nvSpPr>
          <p:spPr>
            <a:xfrm>
              <a:off x="6926223" y="162311"/>
              <a:ext cx="347852" cy="246221"/>
            </a:xfrm>
            <a:prstGeom prst="rect">
              <a:avLst/>
            </a:prstGeom>
            <a:noFill/>
          </p:spPr>
          <p:txBody>
            <a:bodyPr wrap="none" lIns="0" tIns="0" rIns="0" bIns="0" rtlCol="0">
              <a:spAutoFit/>
            </a:bodyPr>
            <a:lstStyle/>
            <a:p>
              <a:r>
                <a:rPr lang="pl-PL" sz="1600"/>
                <a:t>a=1</a:t>
              </a:r>
            </a:p>
          </p:txBody>
        </p:sp>
        <p:sp>
          <p:nvSpPr>
            <p:cNvPr id="166" name="pole tekstowe 165"/>
            <p:cNvSpPr txBox="1"/>
            <p:nvPr/>
          </p:nvSpPr>
          <p:spPr>
            <a:xfrm>
              <a:off x="7816555" y="192427"/>
              <a:ext cx="347852" cy="246221"/>
            </a:xfrm>
            <a:prstGeom prst="rect">
              <a:avLst/>
            </a:prstGeom>
            <a:noFill/>
          </p:spPr>
          <p:txBody>
            <a:bodyPr wrap="none" lIns="0" tIns="0" rIns="0" bIns="0" rtlCol="0">
              <a:spAutoFit/>
            </a:bodyPr>
            <a:lstStyle/>
            <a:p>
              <a:r>
                <a:rPr lang="pl-PL" sz="1600"/>
                <a:t>a=0</a:t>
              </a:r>
            </a:p>
          </p:txBody>
        </p:sp>
        <p:cxnSp>
          <p:nvCxnSpPr>
            <p:cNvPr id="167" name="Łącznik prosty ze strzałką 166"/>
            <p:cNvCxnSpPr/>
            <p:nvPr/>
          </p:nvCxnSpPr>
          <p:spPr>
            <a:xfrm flipH="1">
              <a:off x="6884046" y="614790"/>
              <a:ext cx="230027" cy="354997"/>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Łącznik prosty ze strzałką 167"/>
            <p:cNvCxnSpPr/>
            <p:nvPr/>
          </p:nvCxnSpPr>
          <p:spPr>
            <a:xfrm>
              <a:off x="7154741" y="562898"/>
              <a:ext cx="284350" cy="422943"/>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69" name="pole tekstowe 168"/>
            <p:cNvSpPr txBox="1"/>
            <p:nvPr/>
          </p:nvSpPr>
          <p:spPr>
            <a:xfrm>
              <a:off x="6573108" y="607601"/>
              <a:ext cx="347852" cy="246221"/>
            </a:xfrm>
            <a:prstGeom prst="rect">
              <a:avLst/>
            </a:prstGeom>
            <a:noFill/>
          </p:spPr>
          <p:txBody>
            <a:bodyPr wrap="none" lIns="0" tIns="0" rIns="0" bIns="0" rtlCol="0">
              <a:spAutoFit/>
            </a:bodyPr>
            <a:lstStyle/>
            <a:p>
              <a:r>
                <a:rPr lang="pl-PL" sz="1600"/>
                <a:t>b=1</a:t>
              </a:r>
            </a:p>
          </p:txBody>
        </p:sp>
        <p:sp>
          <p:nvSpPr>
            <p:cNvPr id="170" name="pole tekstowe 169"/>
            <p:cNvSpPr txBox="1"/>
            <p:nvPr/>
          </p:nvSpPr>
          <p:spPr>
            <a:xfrm>
              <a:off x="7334658" y="557292"/>
              <a:ext cx="347852" cy="246221"/>
            </a:xfrm>
            <a:prstGeom prst="rect">
              <a:avLst/>
            </a:prstGeom>
            <a:noFill/>
          </p:spPr>
          <p:txBody>
            <a:bodyPr wrap="none" lIns="0" tIns="0" rIns="0" bIns="0" rtlCol="0">
              <a:spAutoFit/>
            </a:bodyPr>
            <a:lstStyle/>
            <a:p>
              <a:r>
                <a:rPr lang="pl-PL" sz="1600"/>
                <a:t>b=0</a:t>
              </a:r>
            </a:p>
          </p:txBody>
        </p:sp>
        <p:sp>
          <p:nvSpPr>
            <p:cNvPr id="179" name="Elipsa 178"/>
            <p:cNvSpPr/>
            <p:nvPr/>
          </p:nvSpPr>
          <p:spPr>
            <a:xfrm>
              <a:off x="7088357" y="530322"/>
              <a:ext cx="108914" cy="77279"/>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0" name="Elipsa 179"/>
            <p:cNvSpPr/>
            <p:nvPr/>
          </p:nvSpPr>
          <p:spPr>
            <a:xfrm>
              <a:off x="7453900" y="145011"/>
              <a:ext cx="97093" cy="102287"/>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1" name="Elipsa 180"/>
            <p:cNvSpPr/>
            <p:nvPr/>
          </p:nvSpPr>
          <p:spPr>
            <a:xfrm>
              <a:off x="7929902" y="680522"/>
              <a:ext cx="70554" cy="6820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5" name="Grupa 14"/>
          <p:cNvGrpSpPr/>
          <p:nvPr/>
        </p:nvGrpSpPr>
        <p:grpSpPr>
          <a:xfrm>
            <a:off x="2592657" y="4691802"/>
            <a:ext cx="1671529" cy="1008129"/>
            <a:chOff x="886708" y="63528"/>
            <a:chExt cx="1925686" cy="1135772"/>
          </a:xfrm>
        </p:grpSpPr>
        <p:cxnSp>
          <p:nvCxnSpPr>
            <p:cNvPr id="184" name="Łącznik prosty ze strzałką 183"/>
            <p:cNvCxnSpPr/>
            <p:nvPr/>
          </p:nvCxnSpPr>
          <p:spPr>
            <a:xfrm flipH="1">
              <a:off x="1351013" y="100577"/>
              <a:ext cx="379302" cy="40360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Łącznik prosty ze strzałką 184"/>
            <p:cNvCxnSpPr>
              <a:endCxn id="202" idx="5"/>
            </p:cNvCxnSpPr>
            <p:nvPr/>
          </p:nvCxnSpPr>
          <p:spPr>
            <a:xfrm>
              <a:off x="1707862" y="89192"/>
              <a:ext cx="520876" cy="568064"/>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86" name="pole tekstowe 185"/>
            <p:cNvSpPr txBox="1"/>
            <p:nvPr/>
          </p:nvSpPr>
          <p:spPr>
            <a:xfrm>
              <a:off x="1164837" y="80828"/>
              <a:ext cx="347852" cy="246221"/>
            </a:xfrm>
            <a:prstGeom prst="rect">
              <a:avLst/>
            </a:prstGeom>
            <a:noFill/>
          </p:spPr>
          <p:txBody>
            <a:bodyPr wrap="none" lIns="0" tIns="0" rIns="0" bIns="0" rtlCol="0">
              <a:spAutoFit/>
            </a:bodyPr>
            <a:lstStyle/>
            <a:p>
              <a:r>
                <a:rPr lang="pl-PL" sz="1600"/>
                <a:t>a=1</a:t>
              </a:r>
            </a:p>
          </p:txBody>
        </p:sp>
        <p:sp>
          <p:nvSpPr>
            <p:cNvPr id="187" name="pole tekstowe 186"/>
            <p:cNvSpPr txBox="1"/>
            <p:nvPr/>
          </p:nvSpPr>
          <p:spPr>
            <a:xfrm>
              <a:off x="2055169" y="110944"/>
              <a:ext cx="347852" cy="246221"/>
            </a:xfrm>
            <a:prstGeom prst="rect">
              <a:avLst/>
            </a:prstGeom>
            <a:noFill/>
          </p:spPr>
          <p:txBody>
            <a:bodyPr wrap="none" lIns="0" tIns="0" rIns="0" bIns="0" rtlCol="0">
              <a:spAutoFit/>
            </a:bodyPr>
            <a:lstStyle/>
            <a:p>
              <a:r>
                <a:rPr lang="pl-PL" sz="1600"/>
                <a:t>a=0</a:t>
              </a:r>
            </a:p>
          </p:txBody>
        </p:sp>
        <p:cxnSp>
          <p:nvCxnSpPr>
            <p:cNvPr id="188" name="Łącznik prosty ze strzałką 187"/>
            <p:cNvCxnSpPr/>
            <p:nvPr/>
          </p:nvCxnSpPr>
          <p:spPr>
            <a:xfrm flipH="1">
              <a:off x="1122660" y="533307"/>
              <a:ext cx="230027" cy="354997"/>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Łącznik prosty ze strzałką 188"/>
            <p:cNvCxnSpPr/>
            <p:nvPr/>
          </p:nvCxnSpPr>
          <p:spPr>
            <a:xfrm>
              <a:off x="1393355" y="481415"/>
              <a:ext cx="284350" cy="422943"/>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90" name="pole tekstowe 189"/>
            <p:cNvSpPr txBox="1"/>
            <p:nvPr/>
          </p:nvSpPr>
          <p:spPr>
            <a:xfrm>
              <a:off x="886708" y="399190"/>
              <a:ext cx="347852" cy="246221"/>
            </a:xfrm>
            <a:prstGeom prst="rect">
              <a:avLst/>
            </a:prstGeom>
            <a:noFill/>
          </p:spPr>
          <p:txBody>
            <a:bodyPr wrap="none" lIns="0" tIns="0" rIns="0" bIns="0" rtlCol="0">
              <a:spAutoFit/>
            </a:bodyPr>
            <a:lstStyle/>
            <a:p>
              <a:r>
                <a:rPr lang="pl-PL" sz="1600"/>
                <a:t>b=1</a:t>
              </a:r>
            </a:p>
          </p:txBody>
        </p:sp>
        <p:sp>
          <p:nvSpPr>
            <p:cNvPr id="191" name="pole tekstowe 190"/>
            <p:cNvSpPr txBox="1"/>
            <p:nvPr/>
          </p:nvSpPr>
          <p:spPr>
            <a:xfrm>
              <a:off x="1573272" y="475809"/>
              <a:ext cx="347852" cy="246221"/>
            </a:xfrm>
            <a:prstGeom prst="rect">
              <a:avLst/>
            </a:prstGeom>
            <a:noFill/>
          </p:spPr>
          <p:txBody>
            <a:bodyPr wrap="none" lIns="0" tIns="0" rIns="0" bIns="0" rtlCol="0">
              <a:spAutoFit/>
            </a:bodyPr>
            <a:lstStyle/>
            <a:p>
              <a:r>
                <a:rPr lang="pl-PL" sz="1600"/>
                <a:t>b=0</a:t>
              </a:r>
            </a:p>
          </p:txBody>
        </p:sp>
        <p:cxnSp>
          <p:nvCxnSpPr>
            <p:cNvPr id="192" name="Łącznik prosty ze strzałką 191"/>
            <p:cNvCxnSpPr/>
            <p:nvPr/>
          </p:nvCxnSpPr>
          <p:spPr>
            <a:xfrm flipH="1">
              <a:off x="1928606" y="582615"/>
              <a:ext cx="268140" cy="616685"/>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Łącznik prosty ze strzałką 192"/>
            <p:cNvCxnSpPr/>
            <p:nvPr/>
          </p:nvCxnSpPr>
          <p:spPr>
            <a:xfrm>
              <a:off x="2205611" y="626804"/>
              <a:ext cx="293022" cy="572496"/>
            </a:xfrm>
            <a:prstGeom prst="straightConnector1">
              <a:avLst/>
            </a:prstGeom>
            <a:ln w="254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94" name="pole tekstowe 193"/>
            <p:cNvSpPr txBox="1"/>
            <p:nvPr/>
          </p:nvSpPr>
          <p:spPr>
            <a:xfrm>
              <a:off x="1591975" y="858392"/>
              <a:ext cx="336632" cy="246221"/>
            </a:xfrm>
            <a:prstGeom prst="rect">
              <a:avLst/>
            </a:prstGeom>
            <a:noFill/>
          </p:spPr>
          <p:txBody>
            <a:bodyPr wrap="none" lIns="0" tIns="0" rIns="0" bIns="0" rtlCol="0">
              <a:spAutoFit/>
            </a:bodyPr>
            <a:lstStyle/>
            <a:p>
              <a:r>
                <a:rPr lang="pl-PL" sz="1600"/>
                <a:t>c=0</a:t>
              </a:r>
            </a:p>
          </p:txBody>
        </p:sp>
        <p:sp>
          <p:nvSpPr>
            <p:cNvPr id="195" name="pole tekstowe 194"/>
            <p:cNvSpPr txBox="1"/>
            <p:nvPr/>
          </p:nvSpPr>
          <p:spPr>
            <a:xfrm>
              <a:off x="2475763" y="858392"/>
              <a:ext cx="336631" cy="246221"/>
            </a:xfrm>
            <a:prstGeom prst="rect">
              <a:avLst/>
            </a:prstGeom>
            <a:noFill/>
          </p:spPr>
          <p:txBody>
            <a:bodyPr wrap="none" lIns="0" tIns="0" rIns="0" bIns="0" rtlCol="0">
              <a:spAutoFit/>
            </a:bodyPr>
            <a:lstStyle/>
            <a:p>
              <a:r>
                <a:rPr lang="pl-PL" sz="1600"/>
                <a:t>c=1</a:t>
              </a:r>
            </a:p>
          </p:txBody>
        </p:sp>
        <p:sp>
          <p:nvSpPr>
            <p:cNvPr id="200" name="Elipsa 199"/>
            <p:cNvSpPr/>
            <p:nvPr/>
          </p:nvSpPr>
          <p:spPr>
            <a:xfrm>
              <a:off x="1326971" y="448839"/>
              <a:ext cx="108914" cy="77279"/>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1" name="Elipsa 200"/>
            <p:cNvSpPr/>
            <p:nvPr/>
          </p:nvSpPr>
          <p:spPr>
            <a:xfrm>
              <a:off x="1692514" y="63528"/>
              <a:ext cx="97093" cy="102287"/>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2" name="Elipsa 201"/>
            <p:cNvSpPr/>
            <p:nvPr/>
          </p:nvSpPr>
          <p:spPr>
            <a:xfrm>
              <a:off x="2168516" y="599039"/>
              <a:ext cx="70554" cy="68205"/>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223" name="Tytuł 1">
            <a:extLst>
              <a:ext uri="{FF2B5EF4-FFF2-40B4-BE49-F238E27FC236}">
                <a16:creationId xmlns:a16="http://schemas.microsoft.com/office/drawing/2014/main" id="{904617B7-FBC2-0CF7-C263-4505D067B61D}"/>
              </a:ext>
            </a:extLst>
          </p:cNvPr>
          <p:cNvSpPr>
            <a:spLocks noGrp="1"/>
          </p:cNvSpPr>
          <p:nvPr>
            <p:ph type="title"/>
          </p:nvPr>
        </p:nvSpPr>
        <p:spPr>
          <a:xfrm>
            <a:off x="137702" y="19555"/>
            <a:ext cx="6905101" cy="795478"/>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br>
              <a:rPr lang="pl-PL" sz="2400" b="1"/>
            </a:br>
            <a:r>
              <a:rPr lang="pl-PL" sz="2000" b="1"/>
              <a:t>EXAMPLE: DECISION TREE CONSTRUCTION ALONG GENERATED PARTITIONS IN COMPUTATIONS</a:t>
            </a:r>
            <a:br>
              <a:rPr lang="en-GB" sz="2400" b="1"/>
            </a:br>
            <a:endParaRPr lang="en-US" sz="2400" b="1"/>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136</a:t>
            </a:fld>
            <a:endParaRPr lang="pl-PL"/>
          </a:p>
        </p:txBody>
      </p:sp>
    </p:spTree>
    <p:extLst>
      <p:ext uri="{BB962C8B-B14F-4D97-AF65-F5344CB8AC3E}">
        <p14:creationId xmlns:p14="http://schemas.microsoft.com/office/powerpoint/2010/main" val="335243254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06535496-4A65-66B3-67ED-411C5CE396F3}"/>
              </a:ext>
            </a:extLst>
          </p:cNvPr>
          <p:cNvSpPr txBox="1">
            <a:spLocks/>
          </p:cNvSpPr>
          <p:nvPr/>
        </p:nvSpPr>
        <p:spPr>
          <a:xfrm>
            <a:off x="0" y="0"/>
            <a:ext cx="9144000" cy="620688"/>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DISCOVERY</a:t>
            </a:r>
            <a:r>
              <a:rPr lang="pl-PL" sz="3200" b="1" dirty="0"/>
              <a:t>  AS A</a:t>
            </a:r>
            <a:r>
              <a:rPr lang="en-US" sz="3200" b="1" dirty="0"/>
              <a:t> PARADIGM OF LOGIC</a:t>
            </a:r>
          </a:p>
        </p:txBody>
      </p:sp>
      <p:sp>
        <p:nvSpPr>
          <p:cNvPr id="2" name="Symbol zastępczy numeru slajdu 1"/>
          <p:cNvSpPr>
            <a:spLocks noGrp="1"/>
          </p:cNvSpPr>
          <p:nvPr>
            <p:ph type="sldNum" sz="quarter" idx="12"/>
          </p:nvPr>
        </p:nvSpPr>
        <p:spPr>
          <a:xfrm>
            <a:off x="8484277" y="6505873"/>
            <a:ext cx="648072" cy="352127"/>
          </a:xfrm>
        </p:spPr>
        <p:txBody>
          <a:bodyPr/>
          <a:lstStyle/>
          <a:p>
            <a:pPr>
              <a:defRPr/>
            </a:pPr>
            <a:fld id="{D02E777F-298D-4C96-825C-3DC57E52C55E}" type="slidenum">
              <a:rPr lang="pl-PL" smtClean="0"/>
              <a:pPr>
                <a:defRPr/>
              </a:pPr>
              <a:t>137</a:t>
            </a:fld>
            <a:endParaRPr lang="pl-PL" dirty="0"/>
          </a:p>
        </p:txBody>
      </p:sp>
      <p:sp>
        <p:nvSpPr>
          <p:cNvPr id="3" name="pole tekstowe 2"/>
          <p:cNvSpPr txBox="1"/>
          <p:nvPr/>
        </p:nvSpPr>
        <p:spPr>
          <a:xfrm>
            <a:off x="62268" y="2740204"/>
            <a:ext cx="9019464" cy="2339102"/>
          </a:xfrm>
          <a:prstGeom prst="rect">
            <a:avLst/>
          </a:prstGeom>
          <a:noFill/>
        </p:spPr>
        <p:txBody>
          <a:bodyPr wrap="square" rtlCol="0">
            <a:spAutoFit/>
          </a:bodyPr>
          <a:lstStyle/>
          <a:p>
            <a:r>
              <a:rPr lang="en-US" sz="1800" dirty="0" err="1">
                <a:solidFill>
                  <a:srgbClr val="0000CC"/>
                </a:solidFill>
              </a:rPr>
              <a:t>Boche</a:t>
            </a:r>
            <a:r>
              <a:rPr lang="pl-PL" sz="1800" dirty="0">
                <a:solidFill>
                  <a:srgbClr val="0000CC"/>
                </a:solidFill>
              </a:rPr>
              <a:t>ń</a:t>
            </a:r>
            <a:r>
              <a:rPr lang="en-US" sz="1800" dirty="0">
                <a:solidFill>
                  <a:srgbClr val="0000CC"/>
                </a:solidFill>
              </a:rPr>
              <a:t>ski says that</a:t>
            </a:r>
            <a:r>
              <a:rPr lang="pl-PL" sz="1800" dirty="0">
                <a:solidFill>
                  <a:srgbClr val="0000CC"/>
                </a:solidFill>
              </a:rPr>
              <a:t> </a:t>
            </a:r>
            <a:r>
              <a:rPr lang="en-US" sz="1800" dirty="0">
                <a:solidFill>
                  <a:srgbClr val="0000CC"/>
                </a:solidFill>
              </a:rPr>
              <a:t> </a:t>
            </a:r>
            <a:r>
              <a:rPr lang="pl-PL" sz="1800" dirty="0">
                <a:solidFill>
                  <a:srgbClr val="0000CC"/>
                </a:solidFill>
              </a:rPr>
              <a:t>[…] </a:t>
            </a:r>
            <a:r>
              <a:rPr lang="en-US" sz="1800" i="1" dirty="0">
                <a:solidFill>
                  <a:srgbClr val="0000CC"/>
                </a:solidFill>
              </a:rPr>
              <a:t>one can ask two different basic questions: </a:t>
            </a:r>
            <a:endParaRPr lang="pl-PL" sz="1800" i="1" dirty="0">
              <a:solidFill>
                <a:srgbClr val="0000CC"/>
              </a:solidFill>
            </a:endParaRPr>
          </a:p>
          <a:p>
            <a:pPr marL="800100" lvl="1" indent="-342900">
              <a:buAutoNum type="arabicParenBoth"/>
            </a:pPr>
            <a:r>
              <a:rPr lang="en-US" sz="1800" i="1" dirty="0">
                <a:solidFill>
                  <a:srgbClr val="0000CC"/>
                </a:solidFill>
              </a:rPr>
              <a:t>What follows given premises? </a:t>
            </a:r>
            <a:endParaRPr lang="pl-PL" sz="1800" i="1" dirty="0">
              <a:solidFill>
                <a:srgbClr val="0000CC"/>
              </a:solidFill>
            </a:endParaRPr>
          </a:p>
          <a:p>
            <a:pPr marL="800100" lvl="1" indent="-342900">
              <a:buAutoNum type="arabicParenBoth"/>
            </a:pPr>
            <a:r>
              <a:rPr lang="en-US" sz="1800" i="1" dirty="0">
                <a:solidFill>
                  <a:srgbClr val="0000CC"/>
                </a:solidFill>
              </a:rPr>
              <a:t>From what premises can a given sentence (conclusion) be deduced? </a:t>
            </a:r>
            <a:endParaRPr lang="pl-PL" sz="1800" i="1" dirty="0">
              <a:solidFill>
                <a:srgbClr val="0000CC"/>
              </a:solidFill>
            </a:endParaRPr>
          </a:p>
          <a:p>
            <a:pPr lvl="1"/>
            <a:r>
              <a:rPr lang="en-US" sz="1800" b="1" i="1" dirty="0">
                <a:solidFill>
                  <a:srgbClr val="0000CC"/>
                </a:solidFill>
              </a:rPr>
              <a:t>Aristotle</a:t>
            </a:r>
            <a:r>
              <a:rPr lang="en-US" sz="1800" i="1" dirty="0">
                <a:solidFill>
                  <a:srgbClr val="0000CC"/>
                </a:solidFill>
              </a:rPr>
              <a:t> primarily considered the first question</a:t>
            </a:r>
            <a:r>
              <a:rPr lang="pl-PL" sz="1800" i="1" dirty="0">
                <a:solidFill>
                  <a:srgbClr val="0000CC"/>
                </a:solidFill>
              </a:rPr>
              <a:t>, </a:t>
            </a:r>
            <a:r>
              <a:rPr lang="pl-PL" sz="1800" b="1" dirty="0">
                <a:solidFill>
                  <a:srgbClr val="0000CC"/>
                </a:solidFill>
              </a:rPr>
              <a:t>j</a:t>
            </a:r>
            <a:r>
              <a:rPr lang="en-US" sz="1800" b="1" dirty="0" err="1">
                <a:solidFill>
                  <a:srgbClr val="0000CC"/>
                </a:solidFill>
              </a:rPr>
              <a:t>ustification</a:t>
            </a:r>
            <a:r>
              <a:rPr lang="en-US" sz="1800" dirty="0">
                <a:solidFill>
                  <a:srgbClr val="0000CC"/>
                </a:solidFill>
              </a:rPr>
              <a:t>, </a:t>
            </a:r>
            <a:r>
              <a:rPr lang="pl-PL" sz="1800" dirty="0">
                <a:solidFill>
                  <a:srgbClr val="0000CC"/>
                </a:solidFill>
              </a:rPr>
              <a:t>[…]</a:t>
            </a:r>
            <a:r>
              <a:rPr lang="en-US" sz="1800" dirty="0">
                <a:solidFill>
                  <a:srgbClr val="0000CC"/>
                </a:solidFill>
              </a:rPr>
              <a:t> </a:t>
            </a:r>
            <a:r>
              <a:rPr lang="pl-PL" sz="1800" dirty="0">
                <a:solidFill>
                  <a:srgbClr val="0000CC"/>
                </a:solidFill>
              </a:rPr>
              <a:t>but </a:t>
            </a:r>
            <a:r>
              <a:rPr lang="en-US" sz="1800" i="1" dirty="0">
                <a:solidFill>
                  <a:srgbClr val="0000CC"/>
                </a:solidFill>
              </a:rPr>
              <a:t>poses also the second</a:t>
            </a:r>
            <a:r>
              <a:rPr lang="en-US" sz="1800" dirty="0">
                <a:solidFill>
                  <a:srgbClr val="0000CC"/>
                </a:solidFill>
              </a:rPr>
              <a:t>, </a:t>
            </a:r>
            <a:r>
              <a:rPr lang="en-US" sz="1800" b="1" dirty="0">
                <a:solidFill>
                  <a:srgbClr val="0000CC"/>
                </a:solidFill>
              </a:rPr>
              <a:t>discovery,</a:t>
            </a:r>
            <a:r>
              <a:rPr lang="en-US" sz="1800" dirty="0">
                <a:solidFill>
                  <a:srgbClr val="0000CC"/>
                </a:solidFill>
              </a:rPr>
              <a:t> and tries to show </a:t>
            </a:r>
            <a:endParaRPr lang="pl-PL" sz="1800" dirty="0">
              <a:solidFill>
                <a:srgbClr val="0000CC"/>
              </a:solidFill>
            </a:endParaRPr>
          </a:p>
          <a:p>
            <a:r>
              <a:rPr lang="pl-PL" sz="1800" i="1" dirty="0">
                <a:solidFill>
                  <a:srgbClr val="0000CC"/>
                </a:solidFill>
              </a:rPr>
              <a:t>       </a:t>
            </a:r>
            <a:r>
              <a:rPr lang="en-US" sz="1800" b="1" i="1" dirty="0">
                <a:solidFill>
                  <a:srgbClr val="0000CC"/>
                </a:solidFill>
              </a:rPr>
              <a:t>how</a:t>
            </a:r>
            <a:r>
              <a:rPr lang="en-US" sz="1800" b="1" dirty="0">
                <a:solidFill>
                  <a:srgbClr val="0000CC"/>
                </a:solidFill>
              </a:rPr>
              <a:t> </a:t>
            </a:r>
            <a:r>
              <a:rPr lang="en-US" sz="1800" b="1" i="1" dirty="0">
                <a:solidFill>
                  <a:srgbClr val="0000CC"/>
                </a:solidFill>
              </a:rPr>
              <a:t>the premises of a syllogism must be constructed in order to yield a </a:t>
            </a:r>
            <a:endParaRPr lang="pl-PL" sz="1800" b="1" i="1" dirty="0">
              <a:solidFill>
                <a:srgbClr val="0000CC"/>
              </a:solidFill>
            </a:endParaRPr>
          </a:p>
          <a:p>
            <a:r>
              <a:rPr lang="pl-PL" sz="1800" b="1" i="1" dirty="0">
                <a:solidFill>
                  <a:srgbClr val="0000CC"/>
                </a:solidFill>
              </a:rPr>
              <a:t>       g</a:t>
            </a:r>
            <a:r>
              <a:rPr lang="en-US" sz="1800" b="1" i="1" dirty="0" err="1">
                <a:solidFill>
                  <a:srgbClr val="0000CC"/>
                </a:solidFill>
              </a:rPr>
              <a:t>iven</a:t>
            </a:r>
            <a:r>
              <a:rPr lang="en-US" sz="1800" b="1" i="1" dirty="0">
                <a:solidFill>
                  <a:srgbClr val="0000CC"/>
                </a:solidFill>
              </a:rPr>
              <a:t> conclusion</a:t>
            </a:r>
            <a:endParaRPr lang="pl-PL" sz="1800" b="1" dirty="0">
              <a:solidFill>
                <a:srgbClr val="0000CC"/>
              </a:solidFill>
            </a:endParaRPr>
          </a:p>
          <a:p>
            <a:r>
              <a:rPr lang="pl-PL" sz="2000" dirty="0">
                <a:solidFill>
                  <a:srgbClr val="0000CC"/>
                </a:solidFill>
              </a:rPr>
              <a:t>	</a:t>
            </a:r>
            <a:r>
              <a:rPr lang="en-US" sz="1600" dirty="0" err="1">
                <a:solidFill>
                  <a:srgbClr val="0000CC"/>
                </a:solidFill>
              </a:rPr>
              <a:t>Boche</a:t>
            </a:r>
            <a:r>
              <a:rPr lang="pl-PL" sz="1600" dirty="0">
                <a:solidFill>
                  <a:srgbClr val="0000CC"/>
                </a:solidFill>
              </a:rPr>
              <a:t>ń</a:t>
            </a:r>
            <a:r>
              <a:rPr lang="en-US" sz="1600" dirty="0">
                <a:solidFill>
                  <a:srgbClr val="0000CC"/>
                </a:solidFill>
              </a:rPr>
              <a:t>ski, J. (1961). A history of formal logic. University of Notre Dame</a:t>
            </a:r>
            <a:r>
              <a:rPr lang="pl-PL" sz="1600" dirty="0">
                <a:solidFill>
                  <a:srgbClr val="0000CC"/>
                </a:solidFill>
              </a:rPr>
              <a:t> </a:t>
            </a:r>
            <a:r>
              <a:rPr lang="en-US" sz="1600" dirty="0">
                <a:solidFill>
                  <a:srgbClr val="0000CC"/>
                </a:solidFill>
              </a:rPr>
              <a:t>Press. </a:t>
            </a:r>
            <a:endParaRPr lang="pl-PL" sz="1600" dirty="0">
              <a:solidFill>
                <a:srgbClr val="0000CC"/>
              </a:solidFill>
            </a:endParaRPr>
          </a:p>
        </p:txBody>
      </p:sp>
      <p:sp>
        <p:nvSpPr>
          <p:cNvPr id="5" name="pole tekstowe 4"/>
          <p:cNvSpPr txBox="1"/>
          <p:nvPr/>
        </p:nvSpPr>
        <p:spPr>
          <a:xfrm>
            <a:off x="83020" y="494090"/>
            <a:ext cx="8735919" cy="2215991"/>
          </a:xfrm>
          <a:prstGeom prst="rect">
            <a:avLst/>
          </a:prstGeom>
          <a:noFill/>
        </p:spPr>
        <p:txBody>
          <a:bodyPr wrap="square" rtlCol="0">
            <a:spAutoFit/>
          </a:bodyPr>
          <a:lstStyle/>
          <a:p>
            <a:pPr algn="ctr"/>
            <a:r>
              <a:rPr lang="en-US" sz="2200" dirty="0">
                <a:solidFill>
                  <a:srgbClr val="0000CC"/>
                </a:solidFill>
              </a:rPr>
              <a:t>When generating a decision tree along granular computation (with granules being partitions), it is important to understand the reasoning behind </a:t>
            </a:r>
            <a:r>
              <a:rPr lang="en-US" sz="2200" b="1" dirty="0">
                <a:solidFill>
                  <a:srgbClr val="0000CC"/>
                </a:solidFill>
              </a:rPr>
              <a:t>discovering </a:t>
            </a:r>
            <a:r>
              <a:rPr lang="en-US" sz="2200" dirty="0">
                <a:solidFill>
                  <a:srgbClr val="0000CC"/>
                </a:solidFill>
              </a:rPr>
              <a:t>a heuristic for transforming the current partition. </a:t>
            </a:r>
            <a:r>
              <a:rPr lang="en-US" sz="1800" dirty="0">
                <a:solidFill>
                  <a:srgbClr val="0000CC"/>
                </a:solidFill>
              </a:rPr>
              <a:t>For example, the entropy (information) gain criterion</a:t>
            </a:r>
            <a:r>
              <a:rPr lang="pl-PL" sz="1800" dirty="0">
                <a:solidFill>
                  <a:srgbClr val="0000CC"/>
                </a:solidFill>
              </a:rPr>
              <a:t> </a:t>
            </a:r>
            <a:r>
              <a:rPr lang="en-US" sz="1800" dirty="0">
                <a:solidFill>
                  <a:srgbClr val="0000CC"/>
                </a:solidFill>
              </a:rPr>
              <a:t>suggests splitting an impure class in the current partition using the best attribute that has not yet been used to generate this class. The selection of the attribute is based on the difference between the impurity of the class being split and </a:t>
            </a:r>
            <a:r>
              <a:rPr lang="pl-PL" sz="1800" dirty="0" err="1">
                <a:solidFill>
                  <a:srgbClr val="0000CC"/>
                </a:solidFill>
              </a:rPr>
              <a:t>its</a:t>
            </a:r>
            <a:r>
              <a:rPr lang="en-US" sz="1800" dirty="0">
                <a:solidFill>
                  <a:srgbClr val="0000CC"/>
                </a:solidFill>
              </a:rPr>
              <a:t> subpartition created by that attribute.</a:t>
            </a:r>
          </a:p>
        </p:txBody>
      </p:sp>
      <p:sp>
        <p:nvSpPr>
          <p:cNvPr id="6" name="pole tekstowe 5"/>
          <p:cNvSpPr txBox="1"/>
          <p:nvPr/>
        </p:nvSpPr>
        <p:spPr>
          <a:xfrm>
            <a:off x="251520" y="6505873"/>
            <a:ext cx="8280920" cy="507831"/>
          </a:xfrm>
          <a:prstGeom prst="rect">
            <a:avLst/>
          </a:prstGeom>
          <a:noFill/>
        </p:spPr>
        <p:txBody>
          <a:bodyPr wrap="square" rtlCol="0">
            <a:spAutoFit/>
          </a:bodyPr>
          <a:lstStyle/>
          <a:p>
            <a:endParaRPr lang="en-US" dirty="0"/>
          </a:p>
        </p:txBody>
      </p:sp>
      <p:sp>
        <p:nvSpPr>
          <p:cNvPr id="7" name="pole tekstowe 6"/>
          <p:cNvSpPr txBox="1"/>
          <p:nvPr/>
        </p:nvSpPr>
        <p:spPr>
          <a:xfrm>
            <a:off x="36602" y="5094209"/>
            <a:ext cx="8971418" cy="1631216"/>
          </a:xfrm>
          <a:prstGeom prst="rect">
            <a:avLst/>
          </a:prstGeom>
          <a:noFill/>
        </p:spPr>
        <p:txBody>
          <a:bodyPr wrap="square" rtlCol="0">
            <a:spAutoFit/>
          </a:bodyPr>
          <a:lstStyle/>
          <a:p>
            <a:pPr algn="ctr"/>
            <a:r>
              <a:rPr lang="en-US" sz="2000" b="1" dirty="0">
                <a:solidFill>
                  <a:srgbClr val="0000CC"/>
                </a:solidFill>
              </a:rPr>
              <a:t>The logic of discovery is still in its infancy. Consequently, we do not yet have satisfactory automatic discovery methods supported by such logic.  Consequently, AI systems cooperate with humans (</a:t>
            </a:r>
            <a:r>
              <a:rPr lang="pl-PL" sz="2000" b="1" dirty="0" err="1">
                <a:solidFill>
                  <a:srgbClr val="0000CC"/>
                </a:solidFill>
              </a:rPr>
              <a:t>see</a:t>
            </a:r>
            <a:r>
              <a:rPr lang="pl-PL" sz="2000" b="1" dirty="0">
                <a:solidFill>
                  <a:srgbClr val="0000CC"/>
                </a:solidFill>
              </a:rPr>
              <a:t> H</a:t>
            </a:r>
            <a:r>
              <a:rPr lang="en-US" sz="2000" b="1" dirty="0" err="1">
                <a:solidFill>
                  <a:srgbClr val="0000CC"/>
                </a:solidFill>
              </a:rPr>
              <a:t>uman</a:t>
            </a:r>
            <a:r>
              <a:rPr lang="en-US" sz="2000" b="1" dirty="0">
                <a:solidFill>
                  <a:srgbClr val="0000CC"/>
                </a:solidFill>
              </a:rPr>
              <a:t>-</a:t>
            </a:r>
            <a:r>
              <a:rPr lang="pl-PL" sz="2000" b="1" dirty="0">
                <a:solidFill>
                  <a:srgbClr val="0000CC"/>
                </a:solidFill>
              </a:rPr>
              <a:t>C</a:t>
            </a:r>
            <a:r>
              <a:rPr lang="en-US" sz="2000" b="1" dirty="0">
                <a:solidFill>
                  <a:srgbClr val="0000CC"/>
                </a:solidFill>
              </a:rPr>
              <a:t>entered AI and </a:t>
            </a:r>
            <a:r>
              <a:rPr lang="pl-PL" sz="2000" b="1" dirty="0">
                <a:solidFill>
                  <a:srgbClr val="0000CC"/>
                </a:solidFill>
              </a:rPr>
              <a:t>H</a:t>
            </a:r>
            <a:r>
              <a:rPr lang="en-US" sz="2000" b="1" dirty="0" err="1">
                <a:solidFill>
                  <a:srgbClr val="0000CC"/>
                </a:solidFill>
              </a:rPr>
              <a:t>uman</a:t>
            </a:r>
            <a:r>
              <a:rPr lang="en-US" sz="2000" b="1" dirty="0">
                <a:solidFill>
                  <a:srgbClr val="0000CC"/>
                </a:solidFill>
              </a:rPr>
              <a:t>-in-the-</a:t>
            </a:r>
            <a:r>
              <a:rPr lang="pl-PL" sz="2000" b="1" dirty="0">
                <a:solidFill>
                  <a:srgbClr val="0000CC"/>
                </a:solidFill>
              </a:rPr>
              <a:t>L</a:t>
            </a:r>
            <a:r>
              <a:rPr lang="en-US" sz="2000" b="1" dirty="0" err="1">
                <a:solidFill>
                  <a:srgbClr val="0000CC"/>
                </a:solidFill>
              </a:rPr>
              <a:t>oop</a:t>
            </a:r>
            <a:r>
              <a:rPr lang="en-US" sz="2000" b="1" dirty="0">
                <a:solidFill>
                  <a:srgbClr val="0000CC"/>
                </a:solidFill>
              </a:rPr>
              <a:t> </a:t>
            </a:r>
            <a:r>
              <a:rPr lang="pl-PL" sz="2000" b="1" dirty="0">
                <a:solidFill>
                  <a:srgbClr val="0000CC"/>
                </a:solidFill>
              </a:rPr>
              <a:t>M</a:t>
            </a:r>
            <a:r>
              <a:rPr lang="en-US" sz="2000" b="1" dirty="0" err="1">
                <a:solidFill>
                  <a:srgbClr val="0000CC"/>
                </a:solidFill>
              </a:rPr>
              <a:t>achine</a:t>
            </a:r>
            <a:r>
              <a:rPr lang="en-US" sz="2000" b="1" dirty="0">
                <a:solidFill>
                  <a:srgbClr val="0000CC"/>
                </a:solidFill>
              </a:rPr>
              <a:t> </a:t>
            </a:r>
            <a:r>
              <a:rPr lang="pl-PL" sz="2000" b="1" dirty="0">
                <a:solidFill>
                  <a:srgbClr val="0000CC"/>
                </a:solidFill>
              </a:rPr>
              <a:t>L</a:t>
            </a:r>
            <a:r>
              <a:rPr lang="en-US" sz="2000" b="1" dirty="0">
                <a:solidFill>
                  <a:srgbClr val="0000CC"/>
                </a:solidFill>
              </a:rPr>
              <a:t>earning) and </a:t>
            </a:r>
            <a:r>
              <a:rPr lang="en-US" sz="2000" b="1" dirty="0" err="1">
                <a:solidFill>
                  <a:srgbClr val="0000CC"/>
                </a:solidFill>
              </a:rPr>
              <a:t>chatbots</a:t>
            </a:r>
            <a:r>
              <a:rPr lang="en-US" sz="2000" b="1" dirty="0">
                <a:solidFill>
                  <a:srgbClr val="0000CC"/>
                </a:solidFill>
              </a:rPr>
              <a:t> </a:t>
            </a:r>
            <a:endParaRPr lang="pl-PL" sz="2000" b="1">
              <a:solidFill>
                <a:srgbClr val="0000CC"/>
              </a:solidFill>
            </a:endParaRPr>
          </a:p>
          <a:p>
            <a:pPr algn="ctr"/>
            <a:r>
              <a:rPr lang="en-US" sz="2000" b="1">
                <a:solidFill>
                  <a:srgbClr val="0000CC"/>
                </a:solidFill>
              </a:rPr>
              <a:t>in </a:t>
            </a:r>
            <a:r>
              <a:rPr lang="en-US" sz="2000" b="1" dirty="0">
                <a:solidFill>
                  <a:srgbClr val="0000CC"/>
                </a:solidFill>
              </a:rPr>
              <a:t>discovery tasks.</a:t>
            </a:r>
          </a:p>
        </p:txBody>
      </p:sp>
    </p:spTree>
    <p:extLst>
      <p:ext uri="{BB962C8B-B14F-4D97-AF65-F5344CB8AC3E}">
        <p14:creationId xmlns:p14="http://schemas.microsoft.com/office/powerpoint/2010/main" val="315388470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47724-5B21-75FB-1A5A-18406E420BDC}"/>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988F7D91-6112-513F-CB2D-DA0AF516CA9E}"/>
              </a:ext>
            </a:extLst>
          </p:cNvPr>
          <p:cNvSpPr txBox="1">
            <a:spLocks/>
          </p:cNvSpPr>
          <p:nvPr/>
        </p:nvSpPr>
        <p:spPr>
          <a:xfrm>
            <a:off x="143000" y="105977"/>
            <a:ext cx="9001000" cy="156966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a:t>EXAMPLES OF DOMAINS WHERE DISCOVERING HIGH-QUALITY APPROXIMATE SOLUTIONS IS IMPORTANT</a:t>
            </a:r>
          </a:p>
        </p:txBody>
      </p:sp>
      <p:sp>
        <p:nvSpPr>
          <p:cNvPr id="2" name="Symbol zastępczy numeru slajdu 1">
            <a:extLst>
              <a:ext uri="{FF2B5EF4-FFF2-40B4-BE49-F238E27FC236}">
                <a16:creationId xmlns:a16="http://schemas.microsoft.com/office/drawing/2014/main" id="{8CDE47BB-C5A1-495B-B67E-988B3A8471D3}"/>
              </a:ext>
            </a:extLst>
          </p:cNvPr>
          <p:cNvSpPr>
            <a:spLocks noGrp="1"/>
          </p:cNvSpPr>
          <p:nvPr>
            <p:ph type="sldNum" sz="quarter" idx="12"/>
          </p:nvPr>
        </p:nvSpPr>
        <p:spPr/>
        <p:txBody>
          <a:bodyPr/>
          <a:lstStyle/>
          <a:p>
            <a:pPr>
              <a:defRPr/>
            </a:pPr>
            <a:fld id="{D02E777F-298D-4C96-825C-3DC57E52C55E}" type="slidenum">
              <a:rPr lang="pl-PL" smtClean="0"/>
              <a:pPr>
                <a:defRPr/>
              </a:pPr>
              <a:t>138</a:t>
            </a:fld>
            <a:endParaRPr lang="pl-PL"/>
          </a:p>
        </p:txBody>
      </p:sp>
      <p:sp>
        <p:nvSpPr>
          <p:cNvPr id="3" name="pole tekstowe 2">
            <a:extLst>
              <a:ext uri="{FF2B5EF4-FFF2-40B4-BE49-F238E27FC236}">
                <a16:creationId xmlns:a16="http://schemas.microsoft.com/office/drawing/2014/main" id="{CAC376DC-1C52-044A-9E84-B8BF9A9B6464}"/>
              </a:ext>
            </a:extLst>
          </p:cNvPr>
          <p:cNvSpPr txBox="1"/>
          <p:nvPr/>
        </p:nvSpPr>
        <p:spPr>
          <a:xfrm>
            <a:off x="539552" y="1880863"/>
            <a:ext cx="7941568" cy="3046988"/>
          </a:xfrm>
          <a:prstGeom prst="rect">
            <a:avLst/>
          </a:prstGeom>
          <a:noFill/>
        </p:spPr>
        <p:txBody>
          <a:bodyPr wrap="square" rtlCol="0">
            <a:spAutoFit/>
          </a:bodyPr>
          <a:lstStyle/>
          <a:p>
            <a:pPr marL="457200" indent="-457200">
              <a:buFont typeface="Arial" panose="020B0604020202020204" pitchFamily="34" charset="0"/>
              <a:buChar char="•"/>
            </a:pPr>
            <a:r>
              <a:rPr lang="en-US" sz="2400" noProof="0">
                <a:solidFill>
                  <a:srgbClr val="0070C0"/>
                </a:solidFill>
              </a:rPr>
              <a:t>Discovery of learning algorithms and construction</a:t>
            </a:r>
            <a:r>
              <a:rPr lang="pl-PL" sz="2400" noProof="0">
                <a:solidFill>
                  <a:srgbClr val="0070C0"/>
                </a:solidFill>
              </a:rPr>
              <a:t> of </a:t>
            </a:r>
            <a:r>
              <a:rPr lang="en-US" sz="2400" noProof="0">
                <a:solidFill>
                  <a:srgbClr val="0070C0"/>
                </a:solidFill>
              </a:rPr>
              <a:t>classifiers</a:t>
            </a:r>
          </a:p>
          <a:p>
            <a:pPr marL="457200" indent="-457200">
              <a:buFont typeface="Arial" panose="020B0604020202020204" pitchFamily="34" charset="0"/>
              <a:buChar char="•"/>
            </a:pPr>
            <a:r>
              <a:rPr lang="en-US" sz="2400" noProof="0">
                <a:solidFill>
                  <a:srgbClr val="0070C0"/>
                </a:solidFill>
              </a:rPr>
              <a:t>Automatic design of robots </a:t>
            </a:r>
          </a:p>
          <a:p>
            <a:pPr marL="457200" indent="-457200">
              <a:buFont typeface="Arial" panose="020B0604020202020204" pitchFamily="34" charset="0"/>
              <a:buChar char="•"/>
            </a:pPr>
            <a:r>
              <a:rPr lang="en-US" sz="2400" noProof="0">
                <a:solidFill>
                  <a:srgbClr val="0070C0"/>
                </a:solidFill>
              </a:rPr>
              <a:t>Drug discovery</a:t>
            </a:r>
          </a:p>
          <a:p>
            <a:pPr marL="457200" indent="-457200">
              <a:buFont typeface="Arial" panose="020B0604020202020204" pitchFamily="34" charset="0"/>
              <a:buChar char="•"/>
            </a:pPr>
            <a:r>
              <a:rPr lang="en-US" sz="2400">
                <a:solidFill>
                  <a:srgbClr val="0070C0"/>
                </a:solidFill>
              </a:rPr>
              <a:t>Algorithmic Trading</a:t>
            </a:r>
          </a:p>
          <a:p>
            <a:pPr marL="457200" indent="-457200">
              <a:buFont typeface="Arial" panose="020B0604020202020204" pitchFamily="34" charset="0"/>
              <a:buChar char="•"/>
            </a:pPr>
            <a:r>
              <a:rPr lang="en-US" sz="2400" noProof="0">
                <a:solidFill>
                  <a:srgbClr val="0070C0"/>
                </a:solidFill>
              </a:rPr>
              <a:t>Generative AI</a:t>
            </a:r>
            <a:endParaRPr lang="pl-PL" sz="2400" noProof="0">
              <a:solidFill>
                <a:srgbClr val="0070C0"/>
              </a:solidFill>
            </a:endParaRPr>
          </a:p>
          <a:p>
            <a:pPr marL="457200" indent="-457200">
              <a:buFont typeface="Arial" panose="020B0604020202020204" pitchFamily="34" charset="0"/>
              <a:buChar char="•"/>
            </a:pPr>
            <a:r>
              <a:rPr lang="en-US" sz="2400">
                <a:solidFill>
                  <a:srgbClr val="0070C0"/>
                </a:solidFill>
              </a:rPr>
              <a:t>Modeling cognitive computers</a:t>
            </a:r>
            <a:endParaRPr lang="en-US" sz="2400" noProof="0">
              <a:solidFill>
                <a:srgbClr val="0070C0"/>
              </a:solidFill>
            </a:endParaRPr>
          </a:p>
          <a:p>
            <a:pPr marL="457200" indent="-457200">
              <a:buFont typeface="Arial" panose="020B0604020202020204" pitchFamily="34" charset="0"/>
              <a:buChar char="•"/>
            </a:pPr>
            <a:r>
              <a:rPr lang="pl-PL" sz="2400">
                <a:solidFill>
                  <a:srgbClr val="0070C0"/>
                </a:solidFill>
              </a:rPr>
              <a:t>…</a:t>
            </a:r>
          </a:p>
        </p:txBody>
      </p:sp>
      <p:sp>
        <p:nvSpPr>
          <p:cNvPr id="5" name="pole tekstowe 4"/>
          <p:cNvSpPr txBox="1"/>
          <p:nvPr/>
        </p:nvSpPr>
        <p:spPr>
          <a:xfrm>
            <a:off x="143000" y="4984145"/>
            <a:ext cx="9001000" cy="1569660"/>
          </a:xfrm>
          <a:prstGeom prst="rect">
            <a:avLst/>
          </a:prstGeom>
          <a:noFill/>
        </p:spPr>
        <p:txBody>
          <a:bodyPr wrap="square" rtlCol="0">
            <a:spAutoFit/>
          </a:bodyPr>
          <a:lstStyle/>
          <a:p>
            <a:pPr algn="ctr"/>
            <a:r>
              <a:rPr lang="pl-PL" sz="2400">
                <a:solidFill>
                  <a:srgbClr val="0000FF"/>
                </a:solidFill>
              </a:rPr>
              <a:t>CHALLENGE: </a:t>
            </a:r>
          </a:p>
          <a:p>
            <a:pPr algn="ctr"/>
            <a:r>
              <a:rPr lang="pl-PL" sz="2400">
                <a:solidFill>
                  <a:srgbClr val="0000FF"/>
                </a:solidFill>
              </a:rPr>
              <a:t>DEVELOPING THE FOUNDATIONS BASED ON </a:t>
            </a:r>
            <a:r>
              <a:rPr lang="pl-PL" sz="2400" err="1">
                <a:solidFill>
                  <a:srgbClr val="0000FF"/>
                </a:solidFill>
              </a:rPr>
              <a:t>IGrC</a:t>
            </a:r>
            <a:r>
              <a:rPr lang="pl-PL" sz="2400">
                <a:solidFill>
                  <a:srgbClr val="0000FF"/>
                </a:solidFill>
              </a:rPr>
              <a:t> AND RS FOR THE DESIGN AND ANALYSIS OF DISCOVERY SYSTEMS FOR DIFFERENT DOMAINS </a:t>
            </a:r>
            <a:endParaRPr lang="en-US" sz="2400">
              <a:solidFill>
                <a:srgbClr val="0000FF"/>
              </a:solidFill>
            </a:endParaRPr>
          </a:p>
        </p:txBody>
      </p:sp>
    </p:spTree>
    <p:extLst>
      <p:ext uri="{BB962C8B-B14F-4D97-AF65-F5344CB8AC3E}">
        <p14:creationId xmlns:p14="http://schemas.microsoft.com/office/powerpoint/2010/main" val="324793288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37422-68F7-D6CB-A7A2-F40058F2FBB6}"/>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3ABA2104-314D-32C1-3CB5-9497A3F714A8}"/>
              </a:ext>
            </a:extLst>
          </p:cNvPr>
          <p:cNvSpPr txBox="1">
            <a:spLocks/>
          </p:cNvSpPr>
          <p:nvPr/>
        </p:nvSpPr>
        <p:spPr>
          <a:xfrm>
            <a:off x="251520" y="136525"/>
            <a:ext cx="8229600" cy="59672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MAIN TASKS IN </a:t>
            </a:r>
            <a:r>
              <a:rPr lang="pl-PL" sz="3600" b="1" err="1"/>
              <a:t>IGrC</a:t>
            </a:r>
            <a:endParaRPr lang="en-US" sz="3600" b="1"/>
          </a:p>
        </p:txBody>
      </p:sp>
      <p:sp>
        <p:nvSpPr>
          <p:cNvPr id="2" name="Symbol zastępczy numeru slajdu 1">
            <a:extLst>
              <a:ext uri="{FF2B5EF4-FFF2-40B4-BE49-F238E27FC236}">
                <a16:creationId xmlns:a16="http://schemas.microsoft.com/office/drawing/2014/main" id="{D532CCF7-8D69-2348-0AB5-4DBC01A113EC}"/>
              </a:ext>
            </a:extLst>
          </p:cNvPr>
          <p:cNvSpPr>
            <a:spLocks noGrp="1"/>
          </p:cNvSpPr>
          <p:nvPr>
            <p:ph type="sldNum" sz="quarter" idx="12"/>
          </p:nvPr>
        </p:nvSpPr>
        <p:spPr/>
        <p:txBody>
          <a:bodyPr/>
          <a:lstStyle/>
          <a:p>
            <a:pPr>
              <a:defRPr/>
            </a:pPr>
            <a:fld id="{D02E777F-298D-4C96-825C-3DC57E52C55E}" type="slidenum">
              <a:rPr lang="pl-PL" smtClean="0"/>
              <a:pPr>
                <a:defRPr/>
              </a:pPr>
              <a:t>139</a:t>
            </a:fld>
            <a:endParaRPr lang="pl-PL"/>
          </a:p>
        </p:txBody>
      </p:sp>
      <p:sp>
        <p:nvSpPr>
          <p:cNvPr id="3" name="pole tekstowe 2">
            <a:extLst>
              <a:ext uri="{FF2B5EF4-FFF2-40B4-BE49-F238E27FC236}">
                <a16:creationId xmlns:a16="http://schemas.microsoft.com/office/drawing/2014/main" id="{1C12316B-FC67-CC6C-BD94-61E306626321}"/>
              </a:ext>
            </a:extLst>
          </p:cNvPr>
          <p:cNvSpPr txBox="1"/>
          <p:nvPr/>
        </p:nvSpPr>
        <p:spPr>
          <a:xfrm>
            <a:off x="133383" y="903486"/>
            <a:ext cx="8831105" cy="5693866"/>
          </a:xfrm>
          <a:prstGeom prst="rect">
            <a:avLst/>
          </a:prstGeom>
          <a:noFill/>
        </p:spPr>
        <p:txBody>
          <a:bodyPr wrap="square" rtlCol="0">
            <a:spAutoFit/>
          </a:bodyPr>
          <a:lstStyle/>
          <a:p>
            <a:pPr marL="457200" indent="-457200">
              <a:buFont typeface="Arial" panose="020B0604020202020204" pitchFamily="34" charset="0"/>
              <a:buChar char="•"/>
            </a:pPr>
            <a:r>
              <a:rPr lang="en-US" sz="2800" noProof="0">
                <a:solidFill>
                  <a:srgbClr val="0070C0"/>
                </a:solidFill>
              </a:rPr>
              <a:t>Discovery </a:t>
            </a:r>
            <a:r>
              <a:rPr lang="en-US" sz="2800">
                <a:solidFill>
                  <a:srgbClr val="0070C0"/>
                </a:solidFill>
              </a:rPr>
              <a:t>o</a:t>
            </a:r>
            <a:r>
              <a:rPr lang="en-US" sz="2800" noProof="0">
                <a:solidFill>
                  <a:srgbClr val="0070C0"/>
                </a:solidFill>
              </a:rPr>
              <a:t>f complex game</a:t>
            </a:r>
            <a:r>
              <a:rPr lang="pl-PL" sz="2800" noProof="0">
                <a:solidFill>
                  <a:srgbClr val="0070C0"/>
                </a:solidFill>
              </a:rPr>
              <a:t> </a:t>
            </a:r>
            <a:r>
              <a:rPr lang="en-US" sz="2800" noProof="0">
                <a:solidFill>
                  <a:srgbClr val="0070C0"/>
                </a:solidFill>
              </a:rPr>
              <a:t>teams over granular </a:t>
            </a:r>
            <a:r>
              <a:rPr lang="pl-PL" sz="2800" noProof="0">
                <a:solidFill>
                  <a:srgbClr val="0070C0"/>
                </a:solidFill>
              </a:rPr>
              <a:t>networks</a:t>
            </a:r>
            <a:r>
              <a:rPr lang="en-US" sz="2800" noProof="0">
                <a:solidFill>
                  <a:srgbClr val="0070C0"/>
                </a:solidFill>
              </a:rPr>
              <a:t> making it possible to generate granular computations providing approximate solutions of problems with high quality:</a:t>
            </a:r>
          </a:p>
          <a:p>
            <a:pPr marL="914400" lvl="1" indent="-457200">
              <a:buFont typeface="Arial" panose="020B0604020202020204" pitchFamily="34" charset="0"/>
              <a:buChar char="•"/>
            </a:pPr>
            <a:r>
              <a:rPr lang="en-US" sz="2800">
                <a:solidFill>
                  <a:srgbClr val="0070C0"/>
                </a:solidFill>
              </a:rPr>
              <a:t>Discovery of </a:t>
            </a:r>
            <a:r>
              <a:rPr lang="en-US" sz="2800" noProof="0">
                <a:solidFill>
                  <a:srgbClr val="0070C0"/>
                </a:solidFill>
              </a:rPr>
              <a:t>spaces of granular </a:t>
            </a:r>
            <a:r>
              <a:rPr lang="en-US" sz="2800">
                <a:solidFill>
                  <a:srgbClr val="0070C0"/>
                </a:solidFill>
              </a:rPr>
              <a:t>networks</a:t>
            </a:r>
          </a:p>
          <a:p>
            <a:pPr marL="914400" lvl="1" indent="-457200">
              <a:buFont typeface="Arial" panose="020B0604020202020204" pitchFamily="34" charset="0"/>
              <a:buChar char="•"/>
            </a:pPr>
            <a:r>
              <a:rPr lang="en-US" sz="2800" noProof="0">
                <a:solidFill>
                  <a:srgbClr val="0070C0"/>
                </a:solidFill>
              </a:rPr>
              <a:t>Discovery of components of complex games responsible </a:t>
            </a:r>
            <a:r>
              <a:rPr lang="en-US" sz="2800">
                <a:solidFill>
                  <a:srgbClr val="0070C0"/>
                </a:solidFill>
              </a:rPr>
              <a:t>for dynamics of granular networks: </a:t>
            </a:r>
          </a:p>
          <a:p>
            <a:pPr marL="1371600" lvl="2" indent="-457200">
              <a:buFont typeface="Arial" panose="020B0604020202020204" pitchFamily="34" charset="0"/>
              <a:buChar char="•"/>
            </a:pPr>
            <a:r>
              <a:rPr lang="en-US" sz="2800">
                <a:solidFill>
                  <a:srgbClr val="0070C0"/>
                </a:solidFill>
              </a:rPr>
              <a:t>approximations of concepts</a:t>
            </a:r>
          </a:p>
          <a:p>
            <a:pPr marL="1371600" lvl="2" indent="-457200">
              <a:buFont typeface="Arial" panose="020B0604020202020204" pitchFamily="34" charset="0"/>
              <a:buChar char="•"/>
            </a:pPr>
            <a:r>
              <a:rPr lang="en-US" sz="2800" noProof="0">
                <a:solidFill>
                  <a:srgbClr val="0070C0"/>
                </a:solidFill>
              </a:rPr>
              <a:t>actions labelling concepts</a:t>
            </a:r>
          </a:p>
          <a:p>
            <a:pPr marL="1371600" lvl="2" indent="-457200">
              <a:buFont typeface="Arial" panose="020B0604020202020204" pitchFamily="34" charset="0"/>
              <a:buChar char="•"/>
            </a:pPr>
            <a:r>
              <a:rPr lang="en-US" sz="2800">
                <a:solidFill>
                  <a:srgbClr val="0070C0"/>
                </a:solidFill>
              </a:rPr>
              <a:t>game structures</a:t>
            </a:r>
            <a:endParaRPr lang="pl-PL" sz="2800">
              <a:solidFill>
                <a:srgbClr val="0070C0"/>
              </a:solidFill>
            </a:endParaRPr>
          </a:p>
          <a:p>
            <a:pPr marL="1828800" lvl="3" indent="-457200">
              <a:buFont typeface="Arial" panose="020B0604020202020204" pitchFamily="34" charset="0"/>
              <a:buChar char="•"/>
            </a:pPr>
            <a:r>
              <a:rPr lang="en-US" sz="2800" noProof="0">
                <a:solidFill>
                  <a:srgbClr val="0070C0"/>
                </a:solidFill>
              </a:rPr>
              <a:t>adaptation strategies </a:t>
            </a:r>
            <a:r>
              <a:rPr lang="pl-PL" sz="2800" noProof="0">
                <a:solidFill>
                  <a:srgbClr val="0070C0"/>
                </a:solidFill>
              </a:rPr>
              <a:t>of</a:t>
            </a:r>
            <a:r>
              <a:rPr lang="en-US" sz="2800" noProof="0">
                <a:solidFill>
                  <a:srgbClr val="0070C0"/>
                </a:solidFill>
              </a:rPr>
              <a:t> complex games</a:t>
            </a:r>
            <a:endParaRPr lang="pl-PL" sz="2800" noProof="0">
              <a:solidFill>
                <a:srgbClr val="0070C0"/>
              </a:solidFill>
            </a:endParaRPr>
          </a:p>
          <a:p>
            <a:pPr marL="1828800" lvl="3" indent="-457200">
              <a:buFont typeface="Arial" panose="020B0604020202020204" pitchFamily="34" charset="0"/>
              <a:buChar char="•"/>
            </a:pPr>
            <a:r>
              <a:rPr lang="en-US" sz="2800" noProof="0">
                <a:solidFill>
                  <a:srgbClr val="0070C0"/>
                </a:solidFill>
              </a:rPr>
              <a:t>complex game teams</a:t>
            </a:r>
            <a:endParaRPr lang="pl-PL" sz="2800">
              <a:solidFill>
                <a:srgbClr val="0070C0"/>
              </a:solidFill>
            </a:endParaRPr>
          </a:p>
          <a:p>
            <a:pPr marL="457200" indent="-457200">
              <a:buFont typeface="Arial" panose="020B0604020202020204" pitchFamily="34" charset="0"/>
              <a:buChar char="•"/>
            </a:pPr>
            <a:r>
              <a:rPr lang="pl-PL" sz="2800">
                <a:solidFill>
                  <a:srgbClr val="0070C0"/>
                </a:solidFill>
              </a:rPr>
              <a:t>…</a:t>
            </a:r>
          </a:p>
        </p:txBody>
      </p:sp>
    </p:spTree>
    <p:extLst>
      <p:ext uri="{BB962C8B-B14F-4D97-AF65-F5344CB8AC3E}">
        <p14:creationId xmlns:p14="http://schemas.microsoft.com/office/powerpoint/2010/main" val="2847907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1299C-18DA-575C-868A-76D679A7F16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D3AE5D6-7CD4-9949-7DCE-3E085F085775}"/>
              </a:ext>
            </a:extLst>
          </p:cNvPr>
          <p:cNvSpPr>
            <a:spLocks noGrp="1"/>
          </p:cNvSpPr>
          <p:nvPr>
            <p:ph type="title"/>
          </p:nvPr>
        </p:nvSpPr>
        <p:spPr>
          <a:xfrm>
            <a:off x="1" y="2132856"/>
            <a:ext cx="9115532" cy="3623994"/>
          </a:xfrm>
        </p:spPr>
        <p:txBody>
          <a:bodyPr/>
          <a:lstStyle/>
          <a:p>
            <a:br>
              <a:rPr lang="pl-PL" sz="2800">
                <a:solidFill>
                  <a:srgbClr val="0000FF"/>
                </a:solidFill>
                <a:ea typeface="+mn-ea"/>
                <a:cs typeface="+mn-cs"/>
              </a:rPr>
            </a:br>
            <a:r>
              <a:rPr lang="en-GB" sz="2800">
                <a:solidFill>
                  <a:srgbClr val="0000FF"/>
                </a:solidFill>
                <a:ea typeface="+mn-ea"/>
                <a:cs typeface="+mn-cs"/>
              </a:rPr>
              <a:t>The Turing test, as originally conceived, focused on language and reasoning; </a:t>
            </a:r>
            <a:r>
              <a:rPr lang="en-GB" sz="2800" b="1">
                <a:solidFill>
                  <a:srgbClr val="0000FF"/>
                </a:solidFill>
                <a:ea typeface="+mn-ea"/>
                <a:cs typeface="+mn-cs"/>
              </a:rPr>
              <a:t>problems of perception and action were conspicuously absent</a:t>
            </a:r>
            <a:r>
              <a:rPr lang="en-GB" sz="2800">
                <a:solidFill>
                  <a:srgbClr val="0000FF"/>
                </a:solidFill>
                <a:ea typeface="+mn-ea"/>
                <a:cs typeface="+mn-cs"/>
              </a:rPr>
              <a:t>. The proposed tests will provide an opportunity to bring four important areas of AI research </a:t>
            </a:r>
            <a:br>
              <a:rPr lang="pl-PL" sz="2800">
                <a:solidFill>
                  <a:srgbClr val="0000FF"/>
                </a:solidFill>
                <a:ea typeface="+mn-ea"/>
                <a:cs typeface="+mn-cs"/>
              </a:rPr>
            </a:br>
            <a:r>
              <a:rPr lang="en-GB" sz="2800">
                <a:solidFill>
                  <a:srgbClr val="0000FF"/>
                </a:solidFill>
                <a:ea typeface="+mn-ea"/>
                <a:cs typeface="+mn-cs"/>
              </a:rPr>
              <a:t>(language, reasoning, perception, and action) </a:t>
            </a:r>
            <a:br>
              <a:rPr lang="pl-PL" sz="2800">
                <a:solidFill>
                  <a:srgbClr val="0000FF"/>
                </a:solidFill>
                <a:ea typeface="+mn-ea"/>
                <a:cs typeface="+mn-cs"/>
              </a:rPr>
            </a:br>
            <a:r>
              <a:rPr lang="en-GB" sz="2800">
                <a:solidFill>
                  <a:srgbClr val="0000FF"/>
                </a:solidFill>
                <a:ea typeface="+mn-ea"/>
                <a:cs typeface="+mn-cs"/>
              </a:rPr>
              <a:t>back into sync after each has regrettably diverged into a fairly independent area of research.</a:t>
            </a:r>
            <a:br>
              <a:rPr lang="pl-PL" sz="2400">
                <a:solidFill>
                  <a:srgbClr val="0000FF"/>
                </a:solidFill>
                <a:ea typeface="+mn-ea"/>
                <a:cs typeface="+mn-cs"/>
              </a:rPr>
            </a:br>
            <a:br>
              <a:rPr lang="pl-PL" sz="2400">
                <a:solidFill>
                  <a:srgbClr val="0000FF"/>
                </a:solidFill>
                <a:ea typeface="+mn-ea"/>
                <a:cs typeface="+mn-cs"/>
              </a:rPr>
            </a:br>
            <a:endParaRPr lang="pl-PL" sz="2400">
              <a:solidFill>
                <a:srgbClr val="0000FF"/>
              </a:solidFill>
              <a:ea typeface="+mn-ea"/>
              <a:cs typeface="+mn-cs"/>
            </a:endParaRPr>
          </a:p>
        </p:txBody>
      </p:sp>
      <p:sp>
        <p:nvSpPr>
          <p:cNvPr id="4" name="Tytuł 1">
            <a:extLst>
              <a:ext uri="{FF2B5EF4-FFF2-40B4-BE49-F238E27FC236}">
                <a16:creationId xmlns:a16="http://schemas.microsoft.com/office/drawing/2014/main" id="{3594FF7C-9DA4-D0CB-2520-A3909CBC5AF7}"/>
              </a:ext>
            </a:extLst>
          </p:cNvPr>
          <p:cNvSpPr txBox="1">
            <a:spLocks/>
          </p:cNvSpPr>
          <p:nvPr/>
        </p:nvSpPr>
        <p:spPr>
          <a:xfrm>
            <a:off x="467544" y="65442"/>
            <a:ext cx="8229600" cy="194421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b="1"/>
              <a:t>BEYOND THE TURING TEST</a:t>
            </a:r>
            <a:endParaRPr lang="en-US" b="1"/>
          </a:p>
          <a:p>
            <a:r>
              <a:rPr lang="pl-PL" b="1"/>
              <a:t>&amp; </a:t>
            </a:r>
          </a:p>
          <a:p>
            <a:r>
              <a:rPr lang="pl-PL" b="1"/>
              <a:t>REASONING </a:t>
            </a:r>
          </a:p>
        </p:txBody>
      </p:sp>
      <p:sp>
        <p:nvSpPr>
          <p:cNvPr id="5" name="pole tekstowe 4">
            <a:extLst>
              <a:ext uri="{FF2B5EF4-FFF2-40B4-BE49-F238E27FC236}">
                <a16:creationId xmlns:a16="http://schemas.microsoft.com/office/drawing/2014/main" id="{2D726DE1-9166-A2AA-51C3-C346AE2E8991}"/>
              </a:ext>
            </a:extLst>
          </p:cNvPr>
          <p:cNvSpPr txBox="1"/>
          <p:nvPr/>
        </p:nvSpPr>
        <p:spPr>
          <a:xfrm>
            <a:off x="179512" y="5872530"/>
            <a:ext cx="8748464" cy="646331"/>
          </a:xfrm>
          <a:prstGeom prst="rect">
            <a:avLst/>
          </a:prstGeom>
          <a:noFill/>
        </p:spPr>
        <p:txBody>
          <a:bodyPr wrap="square" rtlCol="0">
            <a:spAutoFit/>
          </a:bodyPr>
          <a:lstStyle/>
          <a:p>
            <a:r>
              <a:rPr lang="en-GB" sz="1800" i="1" dirty="0">
                <a:solidFill>
                  <a:srgbClr val="0000FF"/>
                </a:solidFill>
              </a:rPr>
              <a:t>C. L. </a:t>
            </a:r>
            <a:r>
              <a:rPr lang="en-GB" sz="1800" i="1" dirty="0" err="1">
                <a:solidFill>
                  <a:srgbClr val="0000FF"/>
                </a:solidFill>
              </a:rPr>
              <a:t>Ortitz</a:t>
            </a:r>
            <a:r>
              <a:rPr lang="en-GB" sz="1800" i="1" dirty="0">
                <a:solidFill>
                  <a:srgbClr val="0000FF"/>
                </a:solidFill>
              </a:rPr>
              <a:t> Jr. Why we need a physically embodied </a:t>
            </a:r>
            <a:r>
              <a:rPr lang="pl-PL" sz="1800" i="1" dirty="0">
                <a:solidFill>
                  <a:srgbClr val="0000FF"/>
                </a:solidFill>
              </a:rPr>
              <a:t>T</a:t>
            </a:r>
            <a:r>
              <a:rPr lang="en-GB" sz="1800" i="1" dirty="0" err="1">
                <a:solidFill>
                  <a:srgbClr val="0000FF"/>
                </a:solidFill>
              </a:rPr>
              <a:t>uring</a:t>
            </a:r>
            <a:r>
              <a:rPr lang="en-GB" sz="1800" i="1" dirty="0">
                <a:solidFill>
                  <a:srgbClr val="0000FF"/>
                </a:solidFill>
              </a:rPr>
              <a:t> test and what it might look like. </a:t>
            </a:r>
            <a:r>
              <a:rPr lang="pl-PL" sz="1800" i="1" dirty="0">
                <a:solidFill>
                  <a:srgbClr val="0000FF"/>
                </a:solidFill>
              </a:rPr>
              <a:t> AI Magazine 37 (2016) 55–62.</a:t>
            </a:r>
            <a:endParaRPr lang="pl-PL" sz="1800" i="1" dirty="0"/>
          </a:p>
        </p:txBody>
      </p:sp>
      <p:sp>
        <p:nvSpPr>
          <p:cNvPr id="6" name="Symbol zastępczy numeru slajdu 5">
            <a:extLst>
              <a:ext uri="{FF2B5EF4-FFF2-40B4-BE49-F238E27FC236}">
                <a16:creationId xmlns:a16="http://schemas.microsoft.com/office/drawing/2014/main" id="{67279398-8837-C472-8EF7-388BDB6E7853}"/>
              </a:ext>
            </a:extLst>
          </p:cNvPr>
          <p:cNvSpPr>
            <a:spLocks noGrp="1"/>
          </p:cNvSpPr>
          <p:nvPr>
            <p:ph type="sldNum" sz="quarter" idx="12"/>
          </p:nvPr>
        </p:nvSpPr>
        <p:spPr/>
        <p:txBody>
          <a:bodyPr/>
          <a:lstStyle/>
          <a:p>
            <a:pPr>
              <a:defRPr/>
            </a:pPr>
            <a:fld id="{D02E777F-298D-4C96-825C-3DC57E52C55E}" type="slidenum">
              <a:rPr lang="pl-PL" smtClean="0"/>
              <a:pPr>
                <a:defRPr/>
              </a:pPr>
              <a:t>14</a:t>
            </a:fld>
            <a:endParaRPr lang="pl-PL"/>
          </a:p>
        </p:txBody>
      </p:sp>
    </p:spTree>
    <p:extLst>
      <p:ext uri="{BB962C8B-B14F-4D97-AF65-F5344CB8AC3E}">
        <p14:creationId xmlns:p14="http://schemas.microsoft.com/office/powerpoint/2010/main" val="402329918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p:cNvSpPr txBox="1"/>
          <p:nvPr/>
        </p:nvSpPr>
        <p:spPr>
          <a:xfrm>
            <a:off x="208780" y="28990"/>
            <a:ext cx="8856984" cy="553998"/>
          </a:xfrm>
          <a:prstGeom prst="rect">
            <a:avLst/>
          </a:prstGeom>
          <a:noFill/>
        </p:spPr>
        <p:txBody>
          <a:bodyPr wrap="square" rtlCol="0">
            <a:spAutoFit/>
          </a:bodyPr>
          <a:lstStyle/>
          <a:p>
            <a:r>
              <a:rPr lang="pl-PL" sz="3000" b="1">
                <a:solidFill>
                  <a:srgbClr val="0070C0"/>
                </a:solidFill>
                <a:ea typeface="+mj-ea"/>
                <a:cs typeface="+mj-cs"/>
              </a:rPr>
              <a:t>ADAPTATION &amp; LIFELONG LEARNING IN </a:t>
            </a:r>
            <a:r>
              <a:rPr lang="pl-PL" sz="3000" b="1" err="1">
                <a:solidFill>
                  <a:srgbClr val="0070C0"/>
                </a:solidFill>
                <a:ea typeface="+mj-ea"/>
                <a:cs typeface="+mj-cs"/>
              </a:rPr>
              <a:t>IGrC</a:t>
            </a:r>
            <a:r>
              <a:rPr lang="pl-PL" sz="3000" b="1">
                <a:solidFill>
                  <a:srgbClr val="0070C0"/>
                </a:solidFill>
                <a:ea typeface="+mj-ea"/>
                <a:cs typeface="+mj-cs"/>
              </a:rPr>
              <a:t>  </a:t>
            </a:r>
            <a:endParaRPr lang="en-GB" sz="3000" b="1">
              <a:solidFill>
                <a:srgbClr val="0070C0"/>
              </a:solidFill>
              <a:ea typeface="+mj-ea"/>
              <a:cs typeface="+mj-cs"/>
            </a:endParaRPr>
          </a:p>
        </p:txBody>
      </p:sp>
      <p:sp>
        <p:nvSpPr>
          <p:cNvPr id="7" name="pole tekstowe 6"/>
          <p:cNvSpPr txBox="1"/>
          <p:nvPr/>
        </p:nvSpPr>
        <p:spPr>
          <a:xfrm>
            <a:off x="107504" y="582988"/>
            <a:ext cx="8958260" cy="6247864"/>
          </a:xfrm>
          <a:prstGeom prst="rect">
            <a:avLst/>
          </a:prstGeom>
          <a:noFill/>
        </p:spPr>
        <p:txBody>
          <a:bodyPr wrap="square" rtlCol="0">
            <a:spAutoFit/>
          </a:bodyPr>
          <a:lstStyle/>
          <a:p>
            <a:pPr algn="just"/>
            <a:r>
              <a:rPr lang="en-US" sz="1600" b="1">
                <a:solidFill>
                  <a:srgbClr val="0000CC"/>
                </a:solidFill>
              </a:rPr>
              <a:t>Lifelong Machine Learning</a:t>
            </a:r>
            <a:r>
              <a:rPr lang="en-US" sz="1600">
                <a:solidFill>
                  <a:srgbClr val="0000CC"/>
                </a:solidFill>
              </a:rPr>
              <a:t> or </a:t>
            </a:r>
            <a:r>
              <a:rPr lang="en-US" sz="1600" b="1">
                <a:solidFill>
                  <a:srgbClr val="0000CC"/>
                </a:solidFill>
              </a:rPr>
              <a:t>Lifelong Learning</a:t>
            </a:r>
            <a:r>
              <a:rPr lang="en-US" sz="1600">
                <a:solidFill>
                  <a:srgbClr val="0000CC"/>
                </a:solidFill>
              </a:rPr>
              <a:t> (LL) is an advanced machine learning (ML) paradigm that </a:t>
            </a:r>
            <a:r>
              <a:rPr lang="en-US" sz="1600" b="1">
                <a:solidFill>
                  <a:srgbClr val="0000CC"/>
                </a:solidFill>
              </a:rPr>
              <a:t>learns continuously</a:t>
            </a:r>
            <a:r>
              <a:rPr lang="en-US" sz="1600">
                <a:solidFill>
                  <a:srgbClr val="0000CC"/>
                </a:solidFill>
              </a:rPr>
              <a:t>, </a:t>
            </a:r>
            <a:r>
              <a:rPr lang="en-US" sz="1600" b="1">
                <a:solidFill>
                  <a:srgbClr val="0000CC"/>
                </a:solidFill>
              </a:rPr>
              <a:t>accumulates the knowledge</a:t>
            </a:r>
            <a:r>
              <a:rPr lang="en-US" sz="1600">
                <a:solidFill>
                  <a:srgbClr val="0000CC"/>
                </a:solidFill>
              </a:rPr>
              <a:t> learned in the past, and </a:t>
            </a:r>
            <a:r>
              <a:rPr lang="en-US" sz="1600" b="1">
                <a:solidFill>
                  <a:srgbClr val="0000CC"/>
                </a:solidFill>
              </a:rPr>
              <a:t>uses/adapts</a:t>
            </a:r>
            <a:r>
              <a:rPr lang="en-US" sz="1600">
                <a:solidFill>
                  <a:srgbClr val="0000CC"/>
                </a:solidFill>
              </a:rPr>
              <a:t> it to help future learning and problem solving. In the process, the learner becomes </a:t>
            </a:r>
            <a:r>
              <a:rPr lang="en-US" sz="1600" b="1">
                <a:solidFill>
                  <a:srgbClr val="0000CC"/>
                </a:solidFill>
              </a:rPr>
              <a:t>more and more knowledgeable and better and better at learning</a:t>
            </a:r>
            <a:r>
              <a:rPr lang="en-US" sz="1600">
                <a:solidFill>
                  <a:srgbClr val="0000CC"/>
                </a:solidFill>
              </a:rPr>
              <a:t>. This continuous learning ability is one of the hallmarks of human intelligence. </a:t>
            </a:r>
            <a:endParaRPr lang="pl-PL" sz="1600">
              <a:solidFill>
                <a:srgbClr val="0000CC"/>
              </a:solidFill>
            </a:endParaRPr>
          </a:p>
          <a:p>
            <a:pPr algn="just"/>
            <a:endParaRPr lang="pl-PL" sz="1600">
              <a:solidFill>
                <a:srgbClr val="0000CC"/>
              </a:solidFill>
            </a:endParaRPr>
          </a:p>
          <a:p>
            <a:pPr algn="just"/>
            <a:r>
              <a:rPr lang="en-US" sz="1600">
                <a:solidFill>
                  <a:srgbClr val="0000CC"/>
                </a:solidFill>
              </a:rPr>
              <a:t>However, the current dominant ML paradigm learns in isolation: given a training dataset, it runs a ML algorithm only on the dataset to produce a model. It makes no attempt to retain the learned knowledge and use it in subsequent learning. Although this isolated ML paradigm, primarily based on data-driven optimization, has been very successful, it requires a large number of training examples, and is only suitable for well-defined and narrow tasks in </a:t>
            </a:r>
            <a:r>
              <a:rPr lang="en-US" sz="1600" b="1">
                <a:solidFill>
                  <a:srgbClr val="0000CC"/>
                </a:solidFill>
              </a:rPr>
              <a:t>closed environments</a:t>
            </a:r>
            <a:r>
              <a:rPr lang="en-US" sz="1600">
                <a:solidFill>
                  <a:srgbClr val="0000CC"/>
                </a:solidFill>
              </a:rPr>
              <a:t>. In contrast, we humans learn effectively with a few examples and in the dynamic and </a:t>
            </a:r>
            <a:r>
              <a:rPr lang="en-US" sz="1600" b="1">
                <a:solidFill>
                  <a:srgbClr val="0000CC"/>
                </a:solidFill>
              </a:rPr>
              <a:t>open world or environment</a:t>
            </a:r>
            <a:r>
              <a:rPr lang="en-US" sz="1600">
                <a:solidFill>
                  <a:srgbClr val="0000CC"/>
                </a:solidFill>
              </a:rPr>
              <a:t> in a </a:t>
            </a:r>
            <a:r>
              <a:rPr lang="en-US" sz="1600" b="1">
                <a:solidFill>
                  <a:srgbClr val="0000CC"/>
                </a:solidFill>
              </a:rPr>
              <a:t>self-supervised</a:t>
            </a:r>
            <a:r>
              <a:rPr lang="en-US" sz="1600">
                <a:solidFill>
                  <a:srgbClr val="0000CC"/>
                </a:solidFill>
              </a:rPr>
              <a:t> manner because our learning is also very much knowledge-driven: the knowledge learned in the past helps us learn new things with little data or effort and adapt to new/unseen situations. This self-</a:t>
            </a:r>
            <a:r>
              <a:rPr lang="en-US" sz="1600" err="1">
                <a:solidFill>
                  <a:srgbClr val="0000CC"/>
                </a:solidFill>
              </a:rPr>
              <a:t>suprevised</a:t>
            </a:r>
            <a:r>
              <a:rPr lang="en-US" sz="1600">
                <a:solidFill>
                  <a:srgbClr val="0000CC"/>
                </a:solidFill>
              </a:rPr>
              <a:t> (or self-aware) learning also enables us to </a:t>
            </a:r>
            <a:r>
              <a:rPr lang="en-US" sz="1600" b="1">
                <a:solidFill>
                  <a:srgbClr val="0000CC"/>
                </a:solidFill>
              </a:rPr>
              <a:t>learn on the job</a:t>
            </a:r>
            <a:r>
              <a:rPr lang="en-US" sz="1600">
                <a:solidFill>
                  <a:srgbClr val="0000CC"/>
                </a:solidFill>
              </a:rPr>
              <a:t> in the </a:t>
            </a:r>
            <a:r>
              <a:rPr lang="en-US" sz="1600" b="1">
                <a:solidFill>
                  <a:srgbClr val="0000CC"/>
                </a:solidFill>
              </a:rPr>
              <a:t>interaction</a:t>
            </a:r>
            <a:r>
              <a:rPr lang="en-US" sz="1600">
                <a:solidFill>
                  <a:srgbClr val="0000CC"/>
                </a:solidFill>
              </a:rPr>
              <a:t> with others and with the real-world environment with no external supervision. LL aims to achieve all these capabilities. Applications such as </a:t>
            </a:r>
            <a:r>
              <a:rPr lang="en-US" sz="1600" err="1">
                <a:solidFill>
                  <a:srgbClr val="0000CC"/>
                </a:solidFill>
              </a:rPr>
              <a:t>chatbots</a:t>
            </a:r>
            <a:r>
              <a:rPr lang="en-US" sz="1600">
                <a:solidFill>
                  <a:srgbClr val="0000CC"/>
                </a:solidFill>
              </a:rPr>
              <a:t>, s elf-driving cars, or any AI systems that interact with humans/physical environments are calling for these capabilities because they need to cope with their dynamic and open environments which leave them with no choice but to continuously learn new things in order to function well. Without the LL ability, an AI system cannot be considered truly intelligent, i.e., </a:t>
            </a:r>
            <a:r>
              <a:rPr lang="en-US" sz="1600" b="1">
                <a:solidFill>
                  <a:srgbClr val="0000CC"/>
                </a:solidFill>
              </a:rPr>
              <a:t>LL is necessary for intelligence</a:t>
            </a:r>
            <a:r>
              <a:rPr lang="en-US" sz="1600">
                <a:solidFill>
                  <a:srgbClr val="0000CC"/>
                </a:solidFill>
              </a:rPr>
              <a:t> or </a:t>
            </a:r>
            <a:r>
              <a:rPr lang="en-US" sz="1600" b="1">
                <a:solidFill>
                  <a:srgbClr val="0000CC"/>
                </a:solidFill>
              </a:rPr>
              <a:t>AGI</a:t>
            </a:r>
            <a:r>
              <a:rPr lang="en-US" sz="1600">
                <a:solidFill>
                  <a:srgbClr val="0000CC"/>
                </a:solidFill>
              </a:rPr>
              <a:t> (artificial general intelligence). </a:t>
            </a:r>
            <a:endParaRPr lang="pl-PL" sz="1600">
              <a:solidFill>
                <a:srgbClr val="0000CC"/>
              </a:solidFill>
            </a:endParaRPr>
          </a:p>
          <a:p>
            <a:endParaRPr lang="pl-PL" sz="1600">
              <a:solidFill>
                <a:srgbClr val="0000CC"/>
              </a:solidFill>
            </a:endParaRPr>
          </a:p>
          <a:p>
            <a:r>
              <a:rPr lang="en-US" sz="1600" b="1" err="1">
                <a:solidFill>
                  <a:srgbClr val="0000CC"/>
                </a:solidFill>
                <a:hlinkClick r:id="rId3"/>
              </a:rPr>
              <a:t>Zhiyuan</a:t>
            </a:r>
            <a:r>
              <a:rPr lang="en-US" sz="1600" b="1">
                <a:solidFill>
                  <a:srgbClr val="0000CC"/>
                </a:solidFill>
                <a:hlinkClick r:id="rId3"/>
              </a:rPr>
              <a:t> Chen</a:t>
            </a:r>
            <a:r>
              <a:rPr lang="en-US" sz="1600" b="1">
                <a:solidFill>
                  <a:srgbClr val="0000CC"/>
                </a:solidFill>
              </a:rPr>
              <a:t> and </a:t>
            </a:r>
            <a:r>
              <a:rPr lang="en-US" sz="1600" b="1">
                <a:solidFill>
                  <a:srgbClr val="0000CC"/>
                </a:solidFill>
                <a:hlinkClick r:id="rId4"/>
              </a:rPr>
              <a:t>Bing Liu</a:t>
            </a:r>
            <a:r>
              <a:rPr lang="en-US" sz="1600" b="1">
                <a:solidFill>
                  <a:srgbClr val="0000CC"/>
                </a:solidFill>
              </a:rPr>
              <a:t>: Synthesis Lectures on </a:t>
            </a:r>
            <a:r>
              <a:rPr lang="en-US" sz="1600" b="1" i="1">
                <a:solidFill>
                  <a:srgbClr val="0000CC"/>
                </a:solidFill>
              </a:rPr>
              <a:t>Artificial Intelligence and Machine Learning, Morgan &amp; Claypool Publishers</a:t>
            </a:r>
            <a:r>
              <a:rPr lang="en-US" sz="1600" b="1">
                <a:solidFill>
                  <a:srgbClr val="0000CC"/>
                </a:solidFill>
              </a:rPr>
              <a:t>, August, 2018</a:t>
            </a:r>
            <a:endParaRPr lang="pl-PL" sz="1600">
              <a:solidFill>
                <a:srgbClr val="0000CC"/>
              </a:solidFill>
            </a:endParaRPr>
          </a:p>
        </p:txBody>
      </p:sp>
    </p:spTree>
    <p:extLst>
      <p:ext uri="{BB962C8B-B14F-4D97-AF65-F5344CB8AC3E}">
        <p14:creationId xmlns:p14="http://schemas.microsoft.com/office/powerpoint/2010/main" val="127506465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43000" y="1700808"/>
            <a:ext cx="6777372" cy="2646295"/>
          </a:xfrm>
        </p:spPr>
        <p:txBody>
          <a:bodyPr>
            <a:normAutofit fontScale="90000"/>
          </a:bodyPr>
          <a:lstStyle/>
          <a:p>
            <a:br>
              <a:rPr lang="pl-PL">
                <a:solidFill>
                  <a:srgbClr val="0033CC"/>
                </a:solidFill>
              </a:rPr>
            </a:br>
            <a:r>
              <a:rPr lang="en-US" sz="1800">
                <a:solidFill>
                  <a:srgbClr val="0000FF"/>
                </a:solidFill>
                <a:ea typeface="+mn-ea"/>
                <a:cs typeface="+mn-cs"/>
              </a:rPr>
              <a:t>Aristotle’s man of practical</a:t>
            </a:r>
            <a:r>
              <a:rPr lang="pl-PL" sz="1800">
                <a:solidFill>
                  <a:srgbClr val="0000FF"/>
                </a:solidFill>
                <a:ea typeface="+mn-ea"/>
                <a:cs typeface="+mn-cs"/>
              </a:rPr>
              <a:t> </a:t>
            </a:r>
            <a:r>
              <a:rPr lang="en-US" sz="1800" b="1">
                <a:solidFill>
                  <a:srgbClr val="0000FF"/>
                </a:solidFill>
                <a:ea typeface="+mn-ea"/>
                <a:cs typeface="+mn-cs"/>
              </a:rPr>
              <a:t>wisdom</a:t>
            </a:r>
            <a:r>
              <a:rPr lang="en-US" sz="1800">
                <a:solidFill>
                  <a:srgbClr val="0000FF"/>
                </a:solidFill>
                <a:ea typeface="+mn-ea"/>
                <a:cs typeface="+mn-cs"/>
              </a:rPr>
              <a:t>, the </a:t>
            </a:r>
            <a:r>
              <a:rPr lang="en-US" sz="1800" err="1">
                <a:solidFill>
                  <a:srgbClr val="0000FF"/>
                </a:solidFill>
                <a:ea typeface="+mn-ea"/>
                <a:cs typeface="+mn-cs"/>
              </a:rPr>
              <a:t>phronimos</a:t>
            </a:r>
            <a:r>
              <a:rPr lang="en-US" sz="1800">
                <a:solidFill>
                  <a:srgbClr val="0000FF"/>
                </a:solidFill>
                <a:ea typeface="+mn-ea"/>
                <a:cs typeface="+mn-cs"/>
              </a:rPr>
              <a:t>, does not ignore rules and models, or dispense</a:t>
            </a:r>
            <a:r>
              <a:rPr lang="pl-PL" sz="1800">
                <a:solidFill>
                  <a:srgbClr val="0000FF"/>
                </a:solidFill>
                <a:ea typeface="+mn-ea"/>
                <a:cs typeface="+mn-cs"/>
              </a:rPr>
              <a:t> </a:t>
            </a:r>
            <a:br>
              <a:rPr lang="pl-PL" sz="1800">
                <a:solidFill>
                  <a:srgbClr val="0000FF"/>
                </a:solidFill>
                <a:ea typeface="+mn-ea"/>
                <a:cs typeface="+mn-cs"/>
              </a:rPr>
            </a:br>
            <a:r>
              <a:rPr lang="en-US" sz="1800">
                <a:solidFill>
                  <a:srgbClr val="0000FF"/>
                </a:solidFill>
                <a:ea typeface="+mn-ea"/>
                <a:cs typeface="+mn-cs"/>
              </a:rPr>
              <a:t>justice without criteria. He is observant of principles and, at the same</a:t>
            </a:r>
            <a:r>
              <a:rPr lang="pl-PL" sz="1800">
                <a:solidFill>
                  <a:srgbClr val="0000FF"/>
                </a:solidFill>
                <a:ea typeface="+mn-ea"/>
                <a:cs typeface="+mn-cs"/>
              </a:rPr>
              <a:t> </a:t>
            </a:r>
            <a:r>
              <a:rPr lang="en-US" sz="1800">
                <a:solidFill>
                  <a:srgbClr val="0000FF"/>
                </a:solidFill>
                <a:ea typeface="+mn-ea"/>
                <a:cs typeface="+mn-cs"/>
              </a:rPr>
              <a:t>time, open to their modification. He begins with </a:t>
            </a:r>
            <a:r>
              <a:rPr lang="en-US" sz="1800" err="1">
                <a:solidFill>
                  <a:srgbClr val="0000FF"/>
                </a:solidFill>
                <a:ea typeface="+mn-ea"/>
                <a:cs typeface="+mn-cs"/>
              </a:rPr>
              <a:t>nomoi</a:t>
            </a:r>
            <a:r>
              <a:rPr lang="en-US" sz="1800">
                <a:solidFill>
                  <a:srgbClr val="0000FF"/>
                </a:solidFill>
                <a:ea typeface="+mn-ea"/>
                <a:cs typeface="+mn-cs"/>
              </a:rPr>
              <a:t> – established</a:t>
            </a:r>
            <a:r>
              <a:rPr lang="pl-PL" sz="1800">
                <a:solidFill>
                  <a:srgbClr val="0000FF"/>
                </a:solidFill>
                <a:ea typeface="+mn-ea"/>
                <a:cs typeface="+mn-cs"/>
              </a:rPr>
              <a:t> </a:t>
            </a:r>
            <a:r>
              <a:rPr lang="en-US" sz="1800">
                <a:solidFill>
                  <a:srgbClr val="0000FF"/>
                </a:solidFill>
                <a:ea typeface="+mn-ea"/>
                <a:cs typeface="+mn-cs"/>
              </a:rPr>
              <a:t>law – and employs practical wisdom to determine how it should be applied</a:t>
            </a:r>
            <a:r>
              <a:rPr lang="pl-PL" sz="1800">
                <a:solidFill>
                  <a:srgbClr val="0000FF"/>
                </a:solidFill>
                <a:ea typeface="+mn-ea"/>
                <a:cs typeface="+mn-cs"/>
              </a:rPr>
              <a:t> </a:t>
            </a:r>
            <a:r>
              <a:rPr lang="en-US" sz="1800">
                <a:solidFill>
                  <a:srgbClr val="0000FF"/>
                </a:solidFill>
                <a:ea typeface="+mn-ea"/>
                <a:cs typeface="+mn-cs"/>
              </a:rPr>
              <a:t>in particular situations and when departures are warranted. Rules provide</a:t>
            </a:r>
            <a:r>
              <a:rPr lang="pl-PL" sz="1800">
                <a:solidFill>
                  <a:srgbClr val="0000FF"/>
                </a:solidFill>
                <a:ea typeface="+mn-ea"/>
                <a:cs typeface="+mn-cs"/>
              </a:rPr>
              <a:t> </a:t>
            </a:r>
            <a:r>
              <a:rPr lang="en-US" sz="1800">
                <a:solidFill>
                  <a:srgbClr val="0000FF"/>
                </a:solidFill>
                <a:ea typeface="+mn-ea"/>
                <a:cs typeface="+mn-cs"/>
              </a:rPr>
              <a:t>the guideposts for inquiry and critical reflection.</a:t>
            </a:r>
            <a:endParaRPr lang="en-US" sz="1800">
              <a:solidFill>
                <a:srgbClr val="0033CC"/>
              </a:solidFill>
            </a:endParaRPr>
          </a:p>
        </p:txBody>
      </p:sp>
      <p:sp>
        <p:nvSpPr>
          <p:cNvPr id="3" name="pole tekstowe 2"/>
          <p:cNvSpPr txBox="1"/>
          <p:nvPr/>
        </p:nvSpPr>
        <p:spPr>
          <a:xfrm>
            <a:off x="2843808" y="4455115"/>
            <a:ext cx="5022558" cy="738664"/>
          </a:xfrm>
          <a:prstGeom prst="rect">
            <a:avLst/>
          </a:prstGeom>
          <a:noFill/>
        </p:spPr>
        <p:txBody>
          <a:bodyPr wrap="square" rtlCol="0">
            <a:spAutoFit/>
          </a:bodyPr>
          <a:lstStyle/>
          <a:p>
            <a:r>
              <a:rPr lang="en-US" sz="1400" i="1">
                <a:solidFill>
                  <a:srgbClr val="0033CC"/>
                </a:solidFill>
              </a:rPr>
              <a:t>Leslie</a:t>
            </a:r>
            <a:r>
              <a:rPr lang="pl-PL" sz="1400" i="1">
                <a:solidFill>
                  <a:srgbClr val="0033CC"/>
                </a:solidFill>
              </a:rPr>
              <a:t> </a:t>
            </a:r>
            <a:r>
              <a:rPr lang="en-US" sz="1400" i="1">
                <a:solidFill>
                  <a:srgbClr val="0033CC"/>
                </a:solidFill>
              </a:rPr>
              <a:t>Paul</a:t>
            </a:r>
            <a:r>
              <a:rPr lang="pl-PL" sz="1400" i="1">
                <a:solidFill>
                  <a:srgbClr val="0033CC"/>
                </a:solidFill>
              </a:rPr>
              <a:t> </a:t>
            </a:r>
            <a:r>
              <a:rPr lang="en-US" sz="1400" i="1">
                <a:solidFill>
                  <a:srgbClr val="0033CC"/>
                </a:solidFill>
              </a:rPr>
              <a:t>Thiele</a:t>
            </a:r>
            <a:r>
              <a:rPr lang="pl-PL" sz="1400" i="1">
                <a:solidFill>
                  <a:srgbClr val="0033CC"/>
                </a:solidFill>
              </a:rPr>
              <a:t>: </a:t>
            </a:r>
            <a:r>
              <a:rPr lang="en-US" sz="1400" i="1">
                <a:solidFill>
                  <a:srgbClr val="0033CC"/>
                </a:solidFill>
              </a:rPr>
              <a:t>The</a:t>
            </a:r>
            <a:r>
              <a:rPr lang="pl-PL" sz="1400" i="1">
                <a:solidFill>
                  <a:srgbClr val="0033CC"/>
                </a:solidFill>
              </a:rPr>
              <a:t> </a:t>
            </a:r>
            <a:r>
              <a:rPr lang="en-US" sz="1400" i="1">
                <a:solidFill>
                  <a:srgbClr val="0033CC"/>
                </a:solidFill>
              </a:rPr>
              <a:t>Heart</a:t>
            </a:r>
            <a:r>
              <a:rPr lang="pl-PL" sz="1400" i="1">
                <a:solidFill>
                  <a:srgbClr val="0033CC"/>
                </a:solidFill>
              </a:rPr>
              <a:t> </a:t>
            </a:r>
            <a:r>
              <a:rPr lang="en-US" sz="1400" i="1">
                <a:solidFill>
                  <a:srgbClr val="0033CC"/>
                </a:solidFill>
              </a:rPr>
              <a:t>of</a:t>
            </a:r>
            <a:r>
              <a:rPr lang="pl-PL" sz="1400" i="1">
                <a:solidFill>
                  <a:srgbClr val="0033CC"/>
                </a:solidFill>
              </a:rPr>
              <a:t> </a:t>
            </a:r>
            <a:r>
              <a:rPr lang="en-US" sz="1400" i="1">
                <a:solidFill>
                  <a:srgbClr val="0033CC"/>
                </a:solidFill>
              </a:rPr>
              <a:t>Judgment</a:t>
            </a:r>
            <a:r>
              <a:rPr lang="pl-PL" sz="1400" i="1">
                <a:solidFill>
                  <a:srgbClr val="0033CC"/>
                </a:solidFill>
              </a:rPr>
              <a:t> </a:t>
            </a:r>
            <a:r>
              <a:rPr lang="en-US" sz="1400" i="1">
                <a:solidFill>
                  <a:srgbClr val="0033CC"/>
                </a:solidFill>
              </a:rPr>
              <a:t>Practical</a:t>
            </a:r>
            <a:r>
              <a:rPr lang="pl-PL" sz="1400" i="1">
                <a:solidFill>
                  <a:srgbClr val="0033CC"/>
                </a:solidFill>
              </a:rPr>
              <a:t> </a:t>
            </a:r>
            <a:r>
              <a:rPr lang="en-US" sz="1400" i="1">
                <a:solidFill>
                  <a:srgbClr val="0033CC"/>
                </a:solidFill>
              </a:rPr>
              <a:t>Wisdom,</a:t>
            </a:r>
            <a:r>
              <a:rPr lang="pl-PL" sz="1400" i="1">
                <a:solidFill>
                  <a:srgbClr val="0033CC"/>
                </a:solidFill>
              </a:rPr>
              <a:t> </a:t>
            </a:r>
            <a:r>
              <a:rPr lang="en-US" sz="1400" i="1">
                <a:solidFill>
                  <a:srgbClr val="0033CC"/>
                </a:solidFill>
              </a:rPr>
              <a:t>Neuroscience,</a:t>
            </a:r>
            <a:r>
              <a:rPr lang="pl-PL" sz="1400" i="1">
                <a:solidFill>
                  <a:srgbClr val="0033CC"/>
                </a:solidFill>
              </a:rPr>
              <a:t> </a:t>
            </a:r>
            <a:r>
              <a:rPr lang="en-US" sz="1400" i="1">
                <a:solidFill>
                  <a:srgbClr val="0033CC"/>
                </a:solidFill>
              </a:rPr>
              <a:t>and</a:t>
            </a:r>
            <a:r>
              <a:rPr lang="pl-PL" sz="1400" i="1">
                <a:solidFill>
                  <a:srgbClr val="0033CC"/>
                </a:solidFill>
              </a:rPr>
              <a:t> </a:t>
            </a:r>
            <a:r>
              <a:rPr lang="en-US" sz="1400" i="1">
                <a:solidFill>
                  <a:srgbClr val="0033CC"/>
                </a:solidFill>
              </a:rPr>
              <a:t>Narrative</a:t>
            </a:r>
            <a:r>
              <a:rPr lang="pl-PL" sz="1400" i="1">
                <a:solidFill>
                  <a:srgbClr val="0033CC"/>
                </a:solidFill>
              </a:rPr>
              <a:t>. Cambridge </a:t>
            </a:r>
            <a:r>
              <a:rPr lang="pl-PL" sz="1400" i="1" err="1">
                <a:solidFill>
                  <a:srgbClr val="0033CC"/>
                </a:solidFill>
              </a:rPr>
              <a:t>University</a:t>
            </a:r>
            <a:r>
              <a:rPr lang="pl-PL" sz="1400" i="1">
                <a:solidFill>
                  <a:srgbClr val="0033CC"/>
                </a:solidFill>
              </a:rPr>
              <a:t> Press </a:t>
            </a:r>
            <a:r>
              <a:rPr lang="en-US" sz="1400" i="1">
                <a:solidFill>
                  <a:srgbClr val="0033CC"/>
                </a:solidFill>
              </a:rPr>
              <a:t>2006</a:t>
            </a:r>
            <a:endParaRPr lang="en-US" sz="1400" i="1"/>
          </a:p>
        </p:txBody>
      </p:sp>
      <p:sp>
        <p:nvSpPr>
          <p:cNvPr id="4" name="pole tekstowe 3"/>
          <p:cNvSpPr txBox="1"/>
          <p:nvPr/>
        </p:nvSpPr>
        <p:spPr>
          <a:xfrm>
            <a:off x="1143000" y="1106743"/>
            <a:ext cx="6858000" cy="646331"/>
          </a:xfrm>
          <a:prstGeom prst="rect">
            <a:avLst/>
          </a:prstGeom>
          <a:noFill/>
        </p:spPr>
        <p:txBody>
          <a:bodyPr wrap="square" rtlCol="0">
            <a:spAutoFit/>
          </a:bodyPr>
          <a:lstStyle/>
          <a:p>
            <a:pPr algn="r"/>
            <a:r>
              <a:rPr lang="en-US" sz="1200">
                <a:solidFill>
                  <a:srgbClr val="0000FF"/>
                </a:solidFill>
              </a:rPr>
              <a:t>power of judging rightly and following the soundest course of action,</a:t>
            </a:r>
            <a:r>
              <a:rPr lang="pl-PL" sz="1200">
                <a:solidFill>
                  <a:srgbClr val="0000FF"/>
                </a:solidFill>
              </a:rPr>
              <a:t> </a:t>
            </a:r>
            <a:r>
              <a:rPr lang="en-US" sz="1200">
                <a:solidFill>
                  <a:srgbClr val="0000FF"/>
                </a:solidFill>
              </a:rPr>
              <a:t>based on knowledge, experience, understanding</a:t>
            </a:r>
            <a:r>
              <a:rPr lang="pl-PL" sz="1200">
                <a:solidFill>
                  <a:srgbClr val="0000FF"/>
                </a:solidFill>
              </a:rPr>
              <a:t>, … </a:t>
            </a:r>
          </a:p>
          <a:p>
            <a:pPr algn="r"/>
            <a:r>
              <a:rPr lang="en-US" sz="1200" i="1">
                <a:solidFill>
                  <a:srgbClr val="0033CC"/>
                </a:solidFill>
              </a:rPr>
              <a:t>Webster’s New World College Dictionary</a:t>
            </a:r>
          </a:p>
        </p:txBody>
      </p:sp>
      <p:cxnSp>
        <p:nvCxnSpPr>
          <p:cNvPr id="6" name="Łącznik prosty ze strzałką 5"/>
          <p:cNvCxnSpPr/>
          <p:nvPr/>
        </p:nvCxnSpPr>
        <p:spPr>
          <a:xfrm>
            <a:off x="2465766" y="1376772"/>
            <a:ext cx="1566174" cy="1026114"/>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 name="Symbol zastępczy numeru slajdu 4">
            <a:extLst>
              <a:ext uri="{FF2B5EF4-FFF2-40B4-BE49-F238E27FC236}">
                <a16:creationId xmlns:a16="http://schemas.microsoft.com/office/drawing/2014/main" id="{384BC01E-7B13-5AE1-6993-F815E4F886F8}"/>
              </a:ext>
            </a:extLst>
          </p:cNvPr>
          <p:cNvSpPr>
            <a:spLocks noGrp="1"/>
          </p:cNvSpPr>
          <p:nvPr>
            <p:ph type="sldNum" sz="quarter" idx="11"/>
          </p:nvPr>
        </p:nvSpPr>
        <p:spPr/>
        <p:txBody>
          <a:bodyPr/>
          <a:lstStyle/>
          <a:p>
            <a:pPr>
              <a:defRPr/>
            </a:pPr>
            <a:fld id="{5AF29A21-E08B-4C77-89EA-C302EEA73CFE}" type="slidenum">
              <a:rPr lang="pl-PL" smtClean="0"/>
              <a:pPr>
                <a:defRPr/>
              </a:pPr>
              <a:t>141</a:t>
            </a:fld>
            <a:endParaRPr lang="pl-PL"/>
          </a:p>
        </p:txBody>
      </p:sp>
    </p:spTree>
    <p:extLst>
      <p:ext uri="{BB962C8B-B14F-4D97-AF65-F5344CB8AC3E}">
        <p14:creationId xmlns:p14="http://schemas.microsoft.com/office/powerpoint/2010/main" val="268352257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id="{E62D70A9-15E9-7805-5232-C42774D77DD9}"/>
              </a:ext>
            </a:extLst>
          </p:cNvPr>
          <p:cNvSpPr>
            <a:spLocks noGrp="1" noChangeArrowheads="1"/>
          </p:cNvSpPr>
          <p:nvPr>
            <p:ph type="title"/>
          </p:nvPr>
        </p:nvSpPr>
        <p:spPr>
          <a:xfrm>
            <a:off x="-25666" y="-22476"/>
            <a:ext cx="9144000" cy="576064"/>
          </a:xfrm>
        </p:spPr>
        <p:txBody>
          <a:bodyPr/>
          <a:lstStyle/>
          <a:p>
            <a:pPr eaLnBrk="1" hangingPunct="1"/>
            <a:r>
              <a:rPr lang="pl-PL" sz="3600" b="1" dirty="0" err="1"/>
              <a:t>ROUGH</a:t>
            </a:r>
            <a:r>
              <a:rPr lang="pl-PL" sz="3600" b="1" dirty="0"/>
              <a:t> </a:t>
            </a:r>
            <a:r>
              <a:rPr lang="pl-PL" sz="3600" b="1" dirty="0" err="1"/>
              <a:t>SETS</a:t>
            </a:r>
            <a:r>
              <a:rPr lang="pl-PL" sz="3600" b="1" dirty="0"/>
              <a:t> (RS) &amp; </a:t>
            </a:r>
            <a:r>
              <a:rPr lang="pl-PL" sz="3600" b="1" dirty="0" err="1"/>
              <a:t>IGrC</a:t>
            </a:r>
            <a:endParaRPr lang="pl-PL" sz="36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142</a:t>
            </a:fld>
            <a:endParaRPr lang="pl-PL"/>
          </a:p>
        </p:txBody>
      </p:sp>
      <p:sp>
        <p:nvSpPr>
          <p:cNvPr id="3" name="pole tekstowe 2"/>
          <p:cNvSpPr txBox="1"/>
          <p:nvPr/>
        </p:nvSpPr>
        <p:spPr>
          <a:xfrm>
            <a:off x="323528" y="2060848"/>
            <a:ext cx="8291264" cy="3108543"/>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rgbClr val="0000CC"/>
                </a:solidFill>
              </a:rPr>
              <a:t>EVOLUTION OF APPROXIMATION SPACES</a:t>
            </a:r>
          </a:p>
          <a:p>
            <a:pPr marL="457200" indent="-457200">
              <a:buFont typeface="Arial" panose="020B0604020202020204" pitchFamily="34" charset="0"/>
              <a:buChar char="•"/>
            </a:pPr>
            <a:r>
              <a:rPr lang="en-US" sz="2800" b="1" dirty="0">
                <a:solidFill>
                  <a:srgbClr val="0000CC"/>
                </a:solidFill>
              </a:rPr>
              <a:t>GRANULES GENERATED IN INTERACTION WITH THE ABSTRACT AND PHYSICAL WORLDS</a:t>
            </a:r>
          </a:p>
          <a:p>
            <a:pPr marL="457200" indent="-457200">
              <a:buFont typeface="Arial" panose="020B0604020202020204" pitchFamily="34" charset="0"/>
              <a:buChar char="•"/>
            </a:pPr>
            <a:r>
              <a:rPr lang="en-US" sz="2800" b="1" dirty="0">
                <a:solidFill>
                  <a:srgbClr val="0000CC"/>
                </a:solidFill>
              </a:rPr>
              <a:t>CHALLENGE FOR FOUNDATIONS OF AI</a:t>
            </a:r>
            <a:r>
              <a:rPr lang="pl-PL" sz="2800" b="1">
                <a:solidFill>
                  <a:srgbClr val="0000CC"/>
                </a:solidFill>
              </a:rPr>
              <a:t> SYSTEMS</a:t>
            </a:r>
            <a:r>
              <a:rPr lang="en-US" sz="2800" b="1">
                <a:solidFill>
                  <a:srgbClr val="0000CC"/>
                </a:solidFill>
              </a:rPr>
              <a:t>: </a:t>
            </a:r>
            <a:r>
              <a:rPr lang="en-US" sz="2800" b="1" dirty="0">
                <a:solidFill>
                  <a:srgbClr val="0000CC"/>
                </a:solidFill>
              </a:rPr>
              <a:t>DISCOVERY OF APPROXIMATE SOLUTIONS OF PROBLEMS</a:t>
            </a:r>
            <a:endParaRPr lang="en-US" dirty="0">
              <a:solidFill>
                <a:srgbClr val="0000CC"/>
              </a:solidFill>
            </a:endParaRPr>
          </a:p>
        </p:txBody>
      </p:sp>
    </p:spTree>
    <p:extLst>
      <p:ext uri="{BB962C8B-B14F-4D97-AF65-F5344CB8AC3E}">
        <p14:creationId xmlns:p14="http://schemas.microsoft.com/office/powerpoint/2010/main" val="103741118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id="{E62D70A9-15E9-7805-5232-C42774D77DD9}"/>
              </a:ext>
            </a:extLst>
          </p:cNvPr>
          <p:cNvSpPr>
            <a:spLocks noGrp="1" noChangeArrowheads="1"/>
          </p:cNvSpPr>
          <p:nvPr>
            <p:ph type="title"/>
          </p:nvPr>
        </p:nvSpPr>
        <p:spPr>
          <a:xfrm>
            <a:off x="50012" y="141923"/>
            <a:ext cx="8897406" cy="612646"/>
          </a:xfrm>
        </p:spPr>
        <p:txBody>
          <a:bodyPr/>
          <a:lstStyle/>
          <a:p>
            <a:pPr eaLnBrk="1" hangingPunct="1"/>
            <a:r>
              <a:rPr lang="pl-PL" sz="2800" b="1" dirty="0" err="1"/>
              <a:t>EXAMPLES</a:t>
            </a:r>
            <a:r>
              <a:rPr lang="pl-PL" sz="2800" b="1" dirty="0"/>
              <a:t> IN </a:t>
            </a:r>
            <a:r>
              <a:rPr lang="en-US" sz="2800" b="1" dirty="0"/>
              <a:t>EVOLUTION OF APPROXIMATION SPACES IN THE ROUGH SET APPROACH</a:t>
            </a:r>
          </a:p>
        </p:txBody>
      </p:sp>
      <p:grpSp>
        <p:nvGrpSpPr>
          <p:cNvPr id="66" name="Grupa 65"/>
          <p:cNvGrpSpPr/>
          <p:nvPr/>
        </p:nvGrpSpPr>
        <p:grpSpPr>
          <a:xfrm>
            <a:off x="117389" y="980728"/>
            <a:ext cx="8886631" cy="5617345"/>
            <a:chOff x="80110" y="1144350"/>
            <a:chExt cx="8886631" cy="5617345"/>
          </a:xfrm>
        </p:grpSpPr>
        <p:grpSp>
          <p:nvGrpSpPr>
            <p:cNvPr id="5" name="Grupa 4"/>
            <p:cNvGrpSpPr/>
            <p:nvPr/>
          </p:nvGrpSpPr>
          <p:grpSpPr>
            <a:xfrm>
              <a:off x="436162" y="1144350"/>
              <a:ext cx="8352927" cy="648071"/>
              <a:chOff x="1948878" y="833881"/>
              <a:chExt cx="7108287" cy="1530170"/>
            </a:xfrm>
          </p:grpSpPr>
          <p:sp>
            <p:nvSpPr>
              <p:cNvPr id="4" name="Prostokąt 3"/>
              <p:cNvSpPr/>
              <p:nvPr/>
            </p:nvSpPr>
            <p:spPr>
              <a:xfrm>
                <a:off x="1948878" y="833881"/>
                <a:ext cx="7108287" cy="15301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CC"/>
                    </a:solidFill>
                  </a:rPr>
                  <a:t>APPROXIMATION SPACE IN THE</a:t>
                </a:r>
                <a:r>
                  <a:rPr lang="pl-PL" sz="1600" dirty="0">
                    <a:solidFill>
                      <a:srgbClr val="0000CC"/>
                    </a:solidFill>
                  </a:rPr>
                  <a:t> </a:t>
                </a:r>
                <a:r>
                  <a:rPr lang="en-US" sz="1600" dirty="0" err="1">
                    <a:solidFill>
                      <a:srgbClr val="0000CC"/>
                    </a:solidFill>
                  </a:rPr>
                  <a:t>PAWLAK</a:t>
                </a:r>
                <a:r>
                  <a:rPr lang="en-US" sz="1600" dirty="0">
                    <a:solidFill>
                      <a:srgbClr val="0000CC"/>
                    </a:solidFill>
                  </a:rPr>
                  <a:t> ROUGH SET MODEL</a:t>
                </a:r>
                <a:r>
                  <a:rPr lang="pl-PL" sz="1600" dirty="0">
                    <a:solidFill>
                      <a:srgbClr val="0000CC"/>
                    </a:solidFill>
                  </a:rPr>
                  <a:t>: </a:t>
                </a:r>
              </a:p>
            </p:txBody>
          </p:sp>
          <mc:AlternateContent xmlns:mc="http://schemas.openxmlformats.org/markup-compatibility/2006" xmlns:a14="http://schemas.microsoft.com/office/drawing/2010/main">
            <mc:Choice Requires="a14">
              <p:sp>
                <p:nvSpPr>
                  <p:cNvPr id="3" name="pole tekstowe 2"/>
                  <p:cNvSpPr txBox="1"/>
                  <p:nvPr/>
                </p:nvSpPr>
                <p:spPr>
                  <a:xfrm>
                    <a:off x="7570888" y="1253444"/>
                    <a:ext cx="1135998" cy="6540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800" b="0" i="1" smtClean="0">
                              <a:solidFill>
                                <a:srgbClr val="0000CC"/>
                              </a:solidFill>
                              <a:latin typeface="Cambria Math" panose="02040503050406030204" pitchFamily="18" charset="0"/>
                            </a:rPr>
                            <m:t>𝐴𝑆</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𝑈</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𝑟</m:t>
                          </m:r>
                          <m:r>
                            <a:rPr lang="pl-PL" sz="1800" b="0" i="1" smtClean="0">
                              <a:solidFill>
                                <a:srgbClr val="0000CC"/>
                              </a:solidFill>
                              <a:latin typeface="Cambria Math" panose="02040503050406030204" pitchFamily="18" charset="0"/>
                            </a:rPr>
                            <m:t>)</m:t>
                          </m:r>
                        </m:oMath>
                      </m:oMathPara>
                    </a14:m>
                    <a:endParaRPr lang="en-US" sz="1800" dirty="0">
                      <a:solidFill>
                        <a:srgbClr val="0000CC"/>
                      </a:solidFill>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7570888" y="1253444"/>
                    <a:ext cx="1135998" cy="654026"/>
                  </a:xfrm>
                  <a:prstGeom prst="rect">
                    <a:avLst/>
                  </a:prstGeom>
                  <a:blipFill rotWithShape="0">
                    <a:blip r:embed="rId3"/>
                    <a:stretch>
                      <a:fillRect r="-457" b="-37778"/>
                    </a:stretch>
                  </a:blipFill>
                </p:spPr>
                <p:txBody>
                  <a:bodyPr/>
                  <a:lstStyle/>
                  <a:p>
                    <a:r>
                      <a:rPr lang="en-US">
                        <a:noFill/>
                      </a:rPr>
                      <a:t> </a:t>
                    </a:r>
                  </a:p>
                </p:txBody>
              </p:sp>
            </mc:Fallback>
          </mc:AlternateContent>
        </p:grpSp>
        <p:grpSp>
          <p:nvGrpSpPr>
            <p:cNvPr id="10" name="Grupa 9"/>
            <p:cNvGrpSpPr/>
            <p:nvPr/>
          </p:nvGrpSpPr>
          <p:grpSpPr>
            <a:xfrm>
              <a:off x="1606891" y="1980270"/>
              <a:ext cx="5767711" cy="638944"/>
              <a:chOff x="1948878" y="855431"/>
              <a:chExt cx="5271805" cy="1508620"/>
            </a:xfrm>
          </p:grpSpPr>
          <p:sp>
            <p:nvSpPr>
              <p:cNvPr id="11" name="Prostokąt 10"/>
              <p:cNvSpPr/>
              <p:nvPr/>
            </p:nvSpPr>
            <p:spPr>
              <a:xfrm>
                <a:off x="1948878" y="855431"/>
                <a:ext cx="5271805" cy="1508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rgbClr val="0000CC"/>
                    </a:solidFill>
                  </a:rPr>
                  <a:t>MULTIGRANULAR</a:t>
                </a:r>
                <a:r>
                  <a:rPr lang="en-US" sz="1600" dirty="0">
                    <a:solidFill>
                      <a:srgbClr val="0000CC"/>
                    </a:solidFill>
                  </a:rPr>
                  <a:t> </a:t>
                </a:r>
                <a:r>
                  <a:rPr lang="pl-PL" sz="1600" dirty="0">
                    <a:solidFill>
                      <a:srgbClr val="0000CC"/>
                    </a:solidFill>
                  </a:rPr>
                  <a:t> </a:t>
                </a:r>
                <a:r>
                  <a:rPr lang="en-US" sz="1600" dirty="0">
                    <a:solidFill>
                      <a:srgbClr val="0000CC"/>
                    </a:solidFill>
                  </a:rPr>
                  <a:t>APPROXIMATION SPACE</a:t>
                </a:r>
                <a:r>
                  <a:rPr lang="pl-PL" sz="1600" dirty="0">
                    <a:solidFill>
                      <a:srgbClr val="0000CC"/>
                    </a:solidFill>
                  </a:rPr>
                  <a:t>: </a:t>
                </a:r>
              </a:p>
            </p:txBody>
          </p:sp>
          <mc:AlternateContent xmlns:mc="http://schemas.openxmlformats.org/markup-compatibility/2006" xmlns:a14="http://schemas.microsoft.com/office/drawing/2010/main">
            <mc:Choice Requires="a14">
              <p:sp>
                <p:nvSpPr>
                  <p:cNvPr id="12" name="pole tekstowe 11"/>
                  <p:cNvSpPr txBox="1"/>
                  <p:nvPr/>
                </p:nvSpPr>
                <p:spPr>
                  <a:xfrm>
                    <a:off x="5966934" y="1242439"/>
                    <a:ext cx="1135998" cy="65402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800" b="0" i="1" smtClean="0">
                              <a:solidFill>
                                <a:srgbClr val="0000CC"/>
                              </a:solidFill>
                              <a:latin typeface="Cambria Math" panose="02040503050406030204" pitchFamily="18" charset="0"/>
                            </a:rPr>
                            <m:t>𝐴𝑆</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𝑈</m:t>
                          </m:r>
                          <m:r>
                            <a:rPr lang="pl-PL" sz="1800" b="0" i="1" smtClean="0">
                              <a:solidFill>
                                <a:srgbClr val="0000CC"/>
                              </a:solidFill>
                              <a:latin typeface="Cambria Math" panose="02040503050406030204" pitchFamily="18" charset="0"/>
                            </a:rPr>
                            <m:t>,</m:t>
                          </m:r>
                          <m:r>
                            <a:rPr lang="pl-PL" sz="1800" b="0" i="1" smtClean="0">
                              <a:solidFill>
                                <a:srgbClr val="0000CC"/>
                              </a:solidFill>
                              <a:latin typeface="Cambria Math" panose="02040503050406030204" pitchFamily="18" charset="0"/>
                            </a:rPr>
                            <m:t>𝑅</m:t>
                          </m:r>
                          <m:r>
                            <a:rPr lang="pl-PL" sz="1800" b="0" i="1" smtClean="0">
                              <a:solidFill>
                                <a:srgbClr val="0000CC"/>
                              </a:solidFill>
                              <a:latin typeface="Cambria Math" panose="02040503050406030204" pitchFamily="18" charset="0"/>
                            </a:rPr>
                            <m:t>)</m:t>
                          </m:r>
                        </m:oMath>
                      </m:oMathPara>
                    </a14:m>
                    <a:endParaRPr lang="en-US" sz="1800" dirty="0">
                      <a:solidFill>
                        <a:srgbClr val="0000CC"/>
                      </a:solidFill>
                    </a:endParaRPr>
                  </a:p>
                </p:txBody>
              </p:sp>
            </mc:Choice>
            <mc:Fallback xmlns="">
              <p:sp>
                <p:nvSpPr>
                  <p:cNvPr id="12" name="pole tekstowe 11"/>
                  <p:cNvSpPr txBox="1">
                    <a:spLocks noRot="1" noChangeAspect="1" noMove="1" noResize="1" noEditPoints="1" noAdjustHandles="1" noChangeArrowheads="1" noChangeShapeType="1" noTextEdit="1"/>
                  </p:cNvSpPr>
                  <p:nvPr/>
                </p:nvSpPr>
                <p:spPr>
                  <a:xfrm>
                    <a:off x="5966934" y="1242439"/>
                    <a:ext cx="1135998" cy="654026"/>
                  </a:xfrm>
                  <a:prstGeom prst="rect">
                    <a:avLst/>
                  </a:prstGeom>
                  <a:blipFill rotWithShape="0">
                    <a:blip r:embed="rId4"/>
                    <a:stretch>
                      <a:fillRect l="-3431" r="-5392" b="-37778"/>
                    </a:stretch>
                  </a:blipFill>
                </p:spPr>
                <p:txBody>
                  <a:bodyPr/>
                  <a:lstStyle/>
                  <a:p>
                    <a:r>
                      <a:rPr lang="en-US">
                        <a:noFill/>
                      </a:rPr>
                      <a:t> </a:t>
                    </a:r>
                  </a:p>
                </p:txBody>
              </p:sp>
            </mc:Fallback>
          </mc:AlternateContent>
        </p:grpSp>
        <p:sp>
          <p:nvSpPr>
            <p:cNvPr id="14" name="Prostokąt 13"/>
            <p:cNvSpPr/>
            <p:nvPr/>
          </p:nvSpPr>
          <p:spPr>
            <a:xfrm>
              <a:off x="194766" y="2768785"/>
              <a:ext cx="8657321" cy="66531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CC"/>
                  </a:solidFill>
                </a:rPr>
                <a:t>APPROXIMATION SPACE</a:t>
              </a:r>
              <a:r>
                <a:rPr lang="pl-PL" sz="1600" dirty="0">
                  <a:solidFill>
                    <a:srgbClr val="0000CC"/>
                  </a:solidFill>
                </a:rPr>
                <a:t> </a:t>
              </a:r>
              <a:r>
                <a:rPr lang="en-US" sz="1600" dirty="0">
                  <a:solidFill>
                    <a:srgbClr val="0000CC"/>
                  </a:solidFill>
                </a:rPr>
                <a:t>OVER GRANULAR ALGEBRA</a:t>
              </a:r>
              <a:r>
                <a:rPr lang="pl-PL" sz="1600" dirty="0">
                  <a:solidFill>
                    <a:srgbClr val="0000CC"/>
                  </a:solidFill>
                </a:rPr>
                <a:t>:</a:t>
              </a:r>
              <a:r>
                <a:rPr lang="pl-PL" sz="1600" dirty="0">
                  <a:solidFill>
                    <a:srgbClr val="003399"/>
                  </a:solidFill>
                </a:rPr>
                <a:t> </a:t>
              </a:r>
            </a:p>
          </p:txBody>
        </p:sp>
        <mc:AlternateContent xmlns:mc="http://schemas.openxmlformats.org/markup-compatibility/2006" xmlns:a14="http://schemas.microsoft.com/office/drawing/2010/main">
          <mc:Choice Requires="a14">
            <p:sp>
              <p:nvSpPr>
                <p:cNvPr id="16" name="pole tekstowe 15"/>
                <p:cNvSpPr txBox="1"/>
                <p:nvPr/>
              </p:nvSpPr>
              <p:spPr>
                <a:xfrm>
                  <a:off x="5686402" y="2947104"/>
                  <a:ext cx="2924077" cy="276999"/>
                </a:xfrm>
                <a:prstGeom prst="rect">
                  <a:avLst/>
                </a:prstGeom>
                <a:noFill/>
              </p:spPr>
              <p:txBody>
                <a:bodyPr wrap="square" lIns="0" tIns="0" rIns="0" bIns="0" rtlCol="0">
                  <a:spAutoFit/>
                </a:bodyPr>
                <a:lstStyle/>
                <a:p>
                  <a14:m>
                    <m:oMath xmlns:m="http://schemas.openxmlformats.org/officeDocument/2006/math">
                      <m:r>
                        <a:rPr kumimoji="1" lang="pl-PL" sz="1800" smtClean="0">
                          <a:solidFill>
                            <a:srgbClr val="000099"/>
                          </a:solidFill>
                          <a:latin typeface="Cambria Math" panose="02040503050406030204" pitchFamily="18" charset="0"/>
                          <a:ea typeface="MS PGothic" pitchFamily="34" charset="-128"/>
                        </a:rPr>
                        <m:t>𝐷𝑆</m:t>
                      </m:r>
                      <m:r>
                        <a:rPr kumimoji="1" lang="pl-PL" sz="1800" smtClean="0">
                          <a:solidFill>
                            <a:srgbClr val="000099"/>
                          </a:solidFill>
                          <a:latin typeface="Cambria Math" panose="02040503050406030204" pitchFamily="18" charset="0"/>
                          <a:ea typeface="MS PGothic" pitchFamily="34" charset="-128"/>
                        </a:rPr>
                        <m:t>=(</m:t>
                      </m:r>
                      <m:r>
                        <a:rPr kumimoji="1" lang="pl-PL" sz="1800" smtClean="0">
                          <a:solidFill>
                            <a:srgbClr val="000099"/>
                          </a:solidFill>
                          <a:latin typeface="Cambria Math" panose="02040503050406030204" pitchFamily="18" charset="0"/>
                          <a:ea typeface="MS PGothic" pitchFamily="34" charset="-128"/>
                        </a:rPr>
                        <m:t>𝑈</m:t>
                      </m:r>
                      <m:r>
                        <a:rPr kumimoji="1" lang="pl-PL" sz="1800" smtClean="0">
                          <a:solidFill>
                            <a:srgbClr val="000099"/>
                          </a:solidFill>
                          <a:latin typeface="Cambria Math" panose="02040503050406030204" pitchFamily="18" charset="0"/>
                          <a:ea typeface="MS PGothic" pitchFamily="34" charset="-128"/>
                        </a:rPr>
                        <m:t>, </m:t>
                      </m:r>
                      <m:sSub>
                        <m:sSubPr>
                          <m:ctrlPr>
                            <a:rPr kumimoji="1" lang="pl-PL" sz="1800" i="1">
                              <a:solidFill>
                                <a:srgbClr val="000099"/>
                              </a:solidFill>
                              <a:latin typeface="Cambria Math" panose="02040503050406030204" pitchFamily="18" charset="0"/>
                              <a:ea typeface="MS PGothic" pitchFamily="34" charset="-128"/>
                            </a:rPr>
                          </m:ctrlPr>
                        </m:sSubPr>
                        <m:e>
                          <m:r>
                            <a:rPr kumimoji="1" lang="pl-PL" sz="1800" b="0" i="1" smtClean="0">
                              <a:solidFill>
                                <a:srgbClr val="000099"/>
                              </a:solidFill>
                              <a:latin typeface="Cambria Math" panose="02040503050406030204" pitchFamily="18" charset="0"/>
                              <a:ea typeface="MS PGothic" pitchFamily="34" charset="-128"/>
                            </a:rPr>
                            <m:t>𝐺𝐴</m:t>
                          </m:r>
                        </m:e>
                        <m:sub>
                          <m:r>
                            <a:rPr kumimoji="1" lang="pl-PL" sz="1800">
                              <a:solidFill>
                                <a:srgbClr val="000099"/>
                              </a:solidFill>
                              <a:latin typeface="Cambria Math" panose="02040503050406030204" pitchFamily="18" charset="0"/>
                              <a:ea typeface="MS PGothic" pitchFamily="34" charset="-128"/>
                            </a:rPr>
                            <m:t>𝐼𝑆</m:t>
                          </m:r>
                        </m:sub>
                      </m:sSub>
                    </m:oMath>
                  </a14:m>
                  <a:r>
                    <a:rPr kumimoji="1" lang="pl-PL" sz="1800" dirty="0">
                      <a:solidFill>
                        <a:srgbClr val="000099"/>
                      </a:solidFill>
                      <a:ea typeface="MS PGothic" pitchFamily="34" charset="-128"/>
                    </a:rPr>
                    <a:t>, </a:t>
                  </a:r>
                  <a:r>
                    <a:rPr kumimoji="1" lang="pl-PL" sz="1800" i="1" dirty="0">
                      <a:solidFill>
                        <a:srgbClr val="000099"/>
                      </a:solidFill>
                      <a:latin typeface="Cambria Math" panose="02040503050406030204" pitchFamily="18" charset="0"/>
                      <a:ea typeface="MS PGothic" pitchFamily="34" charset="-128"/>
                    </a:rPr>
                    <a:t>d),  d </a:t>
                  </a:r>
                  <a:r>
                    <a:rPr kumimoji="1" lang="pl-PL" sz="1800" dirty="0">
                      <a:solidFill>
                        <a:srgbClr val="000099"/>
                      </a:solidFill>
                      <a:latin typeface="Cambria Math" panose="02040503050406030204" pitchFamily="18" charset="0"/>
                      <a:ea typeface="MS PGothic" pitchFamily="34" charset="-128"/>
                    </a:rPr>
                    <a:t>:</a:t>
                  </a:r>
                  <a:r>
                    <a:rPr kumimoji="1" lang="pl-PL" sz="1800" i="1" dirty="0">
                      <a:solidFill>
                        <a:srgbClr val="000099"/>
                      </a:solidFill>
                      <a:latin typeface="Cambria Math" panose="02040503050406030204" pitchFamily="18" charset="0"/>
                      <a:ea typeface="MS PGothic" pitchFamily="34" charset="-128"/>
                    </a:rPr>
                    <a:t> U </a:t>
                  </a:r>
                  <a14:m>
                    <m:oMath xmlns:m="http://schemas.openxmlformats.org/officeDocument/2006/math">
                      <m:r>
                        <a:rPr kumimoji="1" lang="pl-PL" sz="1800" i="1">
                          <a:solidFill>
                            <a:srgbClr val="000099"/>
                          </a:solidFill>
                          <a:latin typeface="Cambria Math" panose="02040503050406030204" pitchFamily="18" charset="0"/>
                          <a:ea typeface="MS PGothic" pitchFamily="34" charset="-128"/>
                        </a:rPr>
                        <m:t>→</m:t>
                      </m:r>
                      <m:sSub>
                        <m:sSubPr>
                          <m:ctrlPr>
                            <a:rPr kumimoji="1" lang="pl-PL" sz="1800" i="1">
                              <a:solidFill>
                                <a:srgbClr val="000099"/>
                              </a:solidFill>
                              <a:latin typeface="Cambria Math" panose="02040503050406030204" pitchFamily="18" charset="0"/>
                              <a:ea typeface="MS PGothic" pitchFamily="34" charset="-128"/>
                            </a:rPr>
                          </m:ctrlPr>
                        </m:sSubPr>
                        <m:e>
                          <m:r>
                            <a:rPr kumimoji="1" lang="pl-PL" sz="1800" i="1">
                              <a:solidFill>
                                <a:srgbClr val="000099"/>
                              </a:solidFill>
                              <a:latin typeface="Cambria Math" panose="02040503050406030204" pitchFamily="18" charset="0"/>
                              <a:ea typeface="MS PGothic" pitchFamily="34" charset="-128"/>
                            </a:rPr>
                            <m:t>𝑉</m:t>
                          </m:r>
                        </m:e>
                        <m:sub>
                          <m:r>
                            <a:rPr kumimoji="1" lang="pl-PL" sz="1800" i="1">
                              <a:solidFill>
                                <a:srgbClr val="000099"/>
                              </a:solidFill>
                              <a:latin typeface="Cambria Math" panose="02040503050406030204" pitchFamily="18" charset="0"/>
                              <a:ea typeface="MS PGothic" pitchFamily="34" charset="-128"/>
                            </a:rPr>
                            <m:t>𝑑</m:t>
                          </m:r>
                        </m:sub>
                      </m:sSub>
                    </m:oMath>
                  </a14:m>
                  <a:r>
                    <a:rPr kumimoji="1" lang="pl-PL" sz="1800" i="1" dirty="0">
                      <a:solidFill>
                        <a:srgbClr val="000099"/>
                      </a:solidFill>
                      <a:latin typeface="Cambria Math" panose="02040503050406030204" pitchFamily="18" charset="0"/>
                      <a:ea typeface="MS PGothic" pitchFamily="34" charset="-128"/>
                    </a:rPr>
                    <a:t> </a:t>
                  </a:r>
                  <a:endParaRPr kumimoji="1" lang="en-US" sz="1800" i="1" dirty="0">
                    <a:solidFill>
                      <a:srgbClr val="000099"/>
                    </a:solidFill>
                    <a:latin typeface="Cambria Math" panose="02040503050406030204" pitchFamily="18" charset="0"/>
                    <a:ea typeface="MS PGothic" pitchFamily="34" charset="-128"/>
                  </a:endParaRPr>
                </a:p>
              </p:txBody>
            </p:sp>
          </mc:Choice>
          <mc:Fallback xmlns="">
            <p:sp>
              <p:nvSpPr>
                <p:cNvPr id="16" name="pole tekstowe 15"/>
                <p:cNvSpPr txBox="1">
                  <a:spLocks noRot="1" noChangeAspect="1" noMove="1" noResize="1" noEditPoints="1" noAdjustHandles="1" noChangeArrowheads="1" noChangeShapeType="1" noTextEdit="1"/>
                </p:cNvSpPr>
                <p:nvPr/>
              </p:nvSpPr>
              <p:spPr>
                <a:xfrm>
                  <a:off x="5686402" y="2947104"/>
                  <a:ext cx="2924077" cy="276999"/>
                </a:xfrm>
                <a:prstGeom prst="rect">
                  <a:avLst/>
                </a:prstGeom>
                <a:blipFill rotWithShape="0">
                  <a:blip r:embed="rId5"/>
                  <a:stretch>
                    <a:fillRect l="-2917" t="-31111" b="-51111"/>
                  </a:stretch>
                </a:blipFill>
              </p:spPr>
              <p:txBody>
                <a:bodyPr/>
                <a:lstStyle/>
                <a:p>
                  <a:r>
                    <a:rPr lang="en-US">
                      <a:noFill/>
                    </a:rPr>
                    <a:t> </a:t>
                  </a:r>
                </a:p>
              </p:txBody>
            </p:sp>
          </mc:Fallback>
        </mc:AlternateContent>
        <p:grpSp>
          <p:nvGrpSpPr>
            <p:cNvPr id="17" name="Grupa 16"/>
            <p:cNvGrpSpPr/>
            <p:nvPr/>
          </p:nvGrpSpPr>
          <p:grpSpPr>
            <a:xfrm>
              <a:off x="149344" y="3570188"/>
              <a:ext cx="8715162" cy="2111847"/>
              <a:chOff x="490193" y="4833446"/>
              <a:chExt cx="8876103" cy="1922768"/>
            </a:xfrm>
          </p:grpSpPr>
          <mc:AlternateContent xmlns:mc="http://schemas.openxmlformats.org/markup-compatibility/2006" xmlns:a14="http://schemas.microsoft.com/office/drawing/2010/main">
            <mc:Choice Requires="a14">
              <p:sp>
                <p:nvSpPr>
                  <p:cNvPr id="18" name="pole tekstowe 17">
                    <a:extLst>
                      <a:ext uri="{FF2B5EF4-FFF2-40B4-BE49-F238E27FC236}">
                        <a16:creationId xmlns:a16="http://schemas.microsoft.com/office/drawing/2014/main" id="{DCE38B12-0EEA-1A78-41DB-CA12A055DBDC}"/>
                      </a:ext>
                    </a:extLst>
                  </p:cNvPr>
                  <p:cNvSpPr txBox="1"/>
                  <p:nvPr/>
                </p:nvSpPr>
                <p:spPr>
                  <a:xfrm>
                    <a:off x="3247657" y="4833446"/>
                    <a:ext cx="5256584" cy="5145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ctrlPr>
                            </m:dPr>
                            <m:e>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𝑈</m:t>
                              </m:r>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m:t>
                              </m:r>
                              <m:sSub>
                                <m:sSubPr>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𝐺𝐴</m:t>
                                  </m:r>
                                </m:e>
                                <m:sub>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𝐼𝑆</m:t>
                                  </m:r>
                                </m:sub>
                              </m:s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m:t>
                              </m:r>
                              <m:sSub>
                                <m:sSub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𝑑</m:t>
                                  </m:r>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m:t>
                                  </m:r>
                                  <m:d>
                                    <m:dPr>
                                      <m:begChr m:val="{"/>
                                      <m:endChr m:val="}"/>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dPr>
                                    <m:e>
                                      <m:sSub>
                                        <m:sSubPr>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rPr>
                                            <m:t>𝜈</m:t>
                                          </m:r>
                                        </m:e>
                                        <m:sub>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𝑡𝑟</m:t>
                                          </m:r>
                                        </m:sub>
                                      </m:sSub>
                                    </m:e>
                                  </m:d>
                                </m:e>
                                <m: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𝑡𝑟</m:t>
                                  </m:r>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𝜖</m:t>
                                  </m:r>
                                  <m:d>
                                    <m:dPr>
                                      <m:begChr m:val="["/>
                                      <m:endChr m:val="]"/>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ctrlPr>
                                    </m:d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0.5,1</m:t>
                                      </m:r>
                                    </m:e>
                                  </m:d>
                                </m:sub>
                              </m:s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 </m:t>
                              </m:r>
                              <m:sSub>
                                <m:sSub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ctrlPr>
                                </m:sSubPr>
                                <m:e>
                                  <m:r>
                                    <a:rPr kumimoji="1" lang="pl-PL" sz="2400" i="1">
                                      <a:solidFill>
                                        <a:srgbClr val="0000FF"/>
                                      </a:solidFill>
                                      <a:latin typeface="Cambria Math" panose="02040503050406030204" pitchFamily="18" charset="0"/>
                                      <a:ea typeface="Cambria Math" panose="02040503050406030204" pitchFamily="18" charset="0"/>
                                    </a:rPr>
                                    <m:t>ℱ</m:t>
                                  </m:r>
                                </m:e>
                                <m: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1</m:t>
                                  </m:r>
                                </m:sub>
                              </m:sSub>
                              <m:r>
                                <a:rPr kumimoji="1" lang="pl-PL" sz="2400" i="1">
                                  <a:solidFill>
                                    <a:srgbClr val="0000FF"/>
                                  </a:solidFill>
                                  <a:latin typeface="Cambria Math" panose="02040503050406030204" pitchFamily="18" charset="0"/>
                                  <a:ea typeface="Cambria Math" panose="02040503050406030204" pitchFamily="18" charset="0"/>
                                </a:rPr>
                                <m:t>, …,</m:t>
                              </m:r>
                              <m:sSub>
                                <m:sSubPr>
                                  <m:ctrlPr>
                                    <a:rPr kumimoji="1" lang="pl-PL" sz="2400" i="1">
                                      <a:solidFill>
                                        <a:srgbClr val="0000FF"/>
                                      </a:solidFill>
                                      <a:latin typeface="Cambria Math" panose="02040503050406030204" pitchFamily="18" charset="0"/>
                                      <a:ea typeface="Cambria Math" panose="02040503050406030204" pitchFamily="18" charset="0"/>
                                    </a:rPr>
                                  </m:ctrlPr>
                                </m:sSubPr>
                                <m:e>
                                  <m:r>
                                    <a:rPr kumimoji="1" lang="pl-PL" sz="2400" i="1">
                                      <a:solidFill>
                                        <a:srgbClr val="0000FF"/>
                                      </a:solidFill>
                                      <a:latin typeface="Cambria Math" panose="02040503050406030204" pitchFamily="18" charset="0"/>
                                      <a:ea typeface="Cambria Math" panose="02040503050406030204" pitchFamily="18" charset="0"/>
                                    </a:rPr>
                                    <m:t>ℱ</m:t>
                                  </m:r>
                                </m:e>
                                <m:sub>
                                  <m:r>
                                    <a:rPr kumimoji="1" lang="pl-PL" sz="2400" b="0" i="1" smtClean="0">
                                      <a:solidFill>
                                        <a:srgbClr val="0000FF"/>
                                      </a:solidFill>
                                      <a:latin typeface="Cambria Math" panose="02040503050406030204" pitchFamily="18" charset="0"/>
                                      <a:ea typeface="Cambria Math" panose="02040503050406030204" pitchFamily="18" charset="0"/>
                                    </a:rPr>
                                    <m:t>𝑘</m:t>
                                  </m:r>
                                </m:sub>
                              </m:sSub>
                            </m:e>
                          </m:d>
                        </m:oMath>
                      </m:oMathPara>
                    </a14:m>
                    <a:endParaRPr lang="pl-PL" dirty="0"/>
                  </a:p>
                </p:txBody>
              </p:sp>
            </mc:Choice>
            <mc:Fallback xmlns="">
              <p:sp>
                <p:nvSpPr>
                  <p:cNvPr id="18" name="pole tekstowe 17">
                    <a:extLst>
                      <a:ext uri="{FF2B5EF4-FFF2-40B4-BE49-F238E27FC236}">
                        <a16:creationId xmlns:a16="http://schemas.microsoft.com/office/drawing/2014/main" xmlns="" xmlns:a14="http://schemas.microsoft.com/office/drawing/2010/main" id="{DCE38B12-0EEA-1A78-41DB-CA12A055DBDC}"/>
                      </a:ext>
                    </a:extLst>
                  </p:cNvPr>
                  <p:cNvSpPr txBox="1">
                    <a:spLocks noRot="1" noChangeAspect="1" noMove="1" noResize="1" noEditPoints="1" noAdjustHandles="1" noChangeArrowheads="1" noChangeShapeType="1" noTextEdit="1"/>
                  </p:cNvSpPr>
                  <p:nvPr/>
                </p:nvSpPr>
                <p:spPr>
                  <a:xfrm>
                    <a:off x="3247657" y="4833446"/>
                    <a:ext cx="5256584" cy="514564"/>
                  </a:xfrm>
                  <a:prstGeom prst="rect">
                    <a:avLst/>
                  </a:prstGeom>
                  <a:blipFill rotWithShape="0">
                    <a:blip r:embed="rId6"/>
                    <a:stretch>
                      <a:fillRect/>
                    </a:stretch>
                  </a:blipFill>
                </p:spPr>
                <p:txBody>
                  <a:bodyPr/>
                  <a:lstStyle/>
                  <a:p>
                    <a:r>
                      <a:rPr lang="en-US">
                        <a:noFill/>
                      </a:rPr>
                      <a:t> </a:t>
                    </a:r>
                  </a:p>
                </p:txBody>
              </p:sp>
            </mc:Fallback>
          </mc:AlternateContent>
          <p:sp>
            <p:nvSpPr>
              <p:cNvPr id="19" name="Nawias klamrowy otwierający 18">
                <a:extLst>
                  <a:ext uri="{FF2B5EF4-FFF2-40B4-BE49-F238E27FC236}">
                    <a16:creationId xmlns:a16="http://schemas.microsoft.com/office/drawing/2014/main" id="{9F84E76D-F5E7-860D-2C99-920C1706ACFB}"/>
                  </a:ext>
                </a:extLst>
              </p:cNvPr>
              <p:cNvSpPr/>
              <p:nvPr/>
            </p:nvSpPr>
            <p:spPr>
              <a:xfrm rot="16200000">
                <a:off x="6552892" y="3825526"/>
                <a:ext cx="150015" cy="2909094"/>
              </a:xfrm>
              <a:prstGeom prst="lef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20" name="pole tekstowe 19">
                <a:extLst>
                  <a:ext uri="{FF2B5EF4-FFF2-40B4-BE49-F238E27FC236}">
                    <a16:creationId xmlns:a16="http://schemas.microsoft.com/office/drawing/2014/main" id="{BE46356F-6D54-0497-6389-D108F503022B}"/>
                  </a:ext>
                </a:extLst>
              </p:cNvPr>
              <p:cNvSpPr txBox="1"/>
              <p:nvPr/>
            </p:nvSpPr>
            <p:spPr>
              <a:xfrm>
                <a:off x="5176568" y="5327090"/>
                <a:ext cx="4189728" cy="1429124"/>
              </a:xfrm>
              <a:prstGeom prst="rect">
                <a:avLst/>
              </a:prstGeom>
              <a:noFill/>
            </p:spPr>
            <p:txBody>
              <a:bodyPr wrap="square">
                <a:spAutoFit/>
              </a:bodyPr>
              <a:lstStyle/>
              <a:p>
                <a:pPr algn="ctr"/>
                <a:r>
                  <a:rPr kumimoji="1" lang="en-US" sz="1600" dirty="0">
                    <a:solidFill>
                      <a:srgbClr val="0000FF"/>
                    </a:solidFill>
                    <a:ea typeface="MS PGothic" pitchFamily="34" charset="-128"/>
                  </a:rPr>
                  <a:t>vector of families of relations</a:t>
                </a:r>
              </a:p>
              <a:p>
                <a:pPr algn="ctr"/>
                <a:r>
                  <a:rPr kumimoji="1" lang="en-US" sz="1600" dirty="0">
                    <a:solidFill>
                      <a:srgbClr val="0000FF"/>
                    </a:solidFill>
                    <a:ea typeface="MS PGothic" pitchFamily="34" charset="-128"/>
                  </a:rPr>
                  <a:t>e</a:t>
                </a:r>
                <a:r>
                  <a:rPr kumimoji="1" lang="pl-PL" sz="1600" dirty="0">
                    <a:solidFill>
                      <a:srgbClr val="0000FF"/>
                    </a:solidFill>
                    <a:ea typeface="MS PGothic" pitchFamily="34" charset="-128"/>
                  </a:rPr>
                  <a:t>x</a:t>
                </a:r>
                <a:r>
                  <a:rPr kumimoji="1" lang="en-US" sz="1600" dirty="0">
                    <a:solidFill>
                      <a:srgbClr val="0000FF"/>
                    </a:solidFill>
                    <a:ea typeface="MS PGothic" pitchFamily="34" charset="-128"/>
                  </a:rPr>
                  <a:t>pressing properties of granules and relations between</a:t>
                </a:r>
                <a:r>
                  <a:rPr kumimoji="1" lang="pl-PL" sz="1600" dirty="0">
                    <a:solidFill>
                      <a:srgbClr val="0000FF"/>
                    </a:solidFill>
                    <a:ea typeface="MS PGothic" pitchFamily="34" charset="-128"/>
                  </a:rPr>
                  <a:t> </a:t>
                </a:r>
                <a:r>
                  <a:rPr kumimoji="1" lang="pl-PL" sz="1600" dirty="0" err="1">
                    <a:solidFill>
                      <a:srgbClr val="0000FF"/>
                    </a:solidFill>
                    <a:ea typeface="MS PGothic" pitchFamily="34" charset="-128"/>
                  </a:rPr>
                  <a:t>them</a:t>
                </a:r>
                <a:r>
                  <a:rPr kumimoji="1" lang="en-US" sz="1600" dirty="0">
                    <a:solidFill>
                      <a:srgbClr val="0000FF"/>
                    </a:solidFill>
                    <a:ea typeface="MS PGothic" pitchFamily="34" charset="-128"/>
                  </a:rPr>
                  <a:t> used to define new granules (e.g., atomic for the next layer</a:t>
                </a:r>
                <a:r>
                  <a:rPr kumimoji="1" lang="pl-PL" sz="1600" dirty="0">
                    <a:solidFill>
                      <a:srgbClr val="0000FF"/>
                    </a:solidFill>
                    <a:ea typeface="MS PGothic" pitchFamily="34" charset="-128"/>
                  </a:rPr>
                  <a:t> </a:t>
                </a:r>
                <a:r>
                  <a:rPr kumimoji="1" lang="en-US" sz="1600" dirty="0">
                    <a:solidFill>
                      <a:srgbClr val="0000FF"/>
                    </a:solidFill>
                    <a:ea typeface="MS PGothic" pitchFamily="34" charset="-128"/>
                  </a:rPr>
                  <a:t>or quality measures of granules) in the language of  granular calculus</a:t>
                </a:r>
              </a:p>
            </p:txBody>
          </p:sp>
          <p:sp>
            <p:nvSpPr>
              <p:cNvPr id="21" name="Objaśnienie prostokątne zaokrąglone 20"/>
              <p:cNvSpPr/>
              <p:nvPr/>
            </p:nvSpPr>
            <p:spPr>
              <a:xfrm>
                <a:off x="490193" y="4907431"/>
                <a:ext cx="2186974" cy="1741238"/>
              </a:xfrm>
              <a:prstGeom prst="wedgeRoundRectCallout">
                <a:avLst>
                  <a:gd name="adj1" fmla="val 86326"/>
                  <a:gd name="adj2" fmla="val -409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CC"/>
                    </a:solidFill>
                  </a:rPr>
                  <a:t>APPROXIMATION SPACE</a:t>
                </a:r>
                <a:r>
                  <a:rPr lang="pl-PL" sz="1600" dirty="0">
                    <a:solidFill>
                      <a:srgbClr val="0000CC"/>
                    </a:solidFill>
                  </a:rPr>
                  <a:t> </a:t>
                </a:r>
                <a:r>
                  <a:rPr lang="en-US" sz="1600" dirty="0">
                    <a:solidFill>
                      <a:srgbClr val="0000CC"/>
                    </a:solidFill>
                  </a:rPr>
                  <a:t>OVER GRANULAR RELATIONAL S</a:t>
                </a:r>
                <a:r>
                  <a:rPr lang="pl-PL" sz="1600" dirty="0" err="1">
                    <a:solidFill>
                      <a:srgbClr val="0000CC"/>
                    </a:solidFill>
                  </a:rPr>
                  <a:t>YSTEM</a:t>
                </a:r>
                <a:r>
                  <a:rPr lang="en-US" sz="1600" dirty="0">
                    <a:solidFill>
                      <a:srgbClr val="0000CC"/>
                    </a:solidFill>
                  </a:rPr>
                  <a:t> OF GRANULAR CALCULUS</a:t>
                </a:r>
              </a:p>
            </p:txBody>
          </p:sp>
        </p:grpSp>
        <p:sp>
          <p:nvSpPr>
            <p:cNvPr id="9" name="Prostokąt 8"/>
            <p:cNvSpPr/>
            <p:nvPr/>
          </p:nvSpPr>
          <p:spPr>
            <a:xfrm>
              <a:off x="80110" y="3577954"/>
              <a:ext cx="8886631" cy="20594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upa 56"/>
            <p:cNvGrpSpPr/>
            <p:nvPr/>
          </p:nvGrpSpPr>
          <p:grpSpPr>
            <a:xfrm>
              <a:off x="2299822" y="3966105"/>
              <a:ext cx="2546717" cy="1424577"/>
              <a:chOff x="2299822" y="3966105"/>
              <a:chExt cx="2546717" cy="1424577"/>
            </a:xfrm>
          </p:grpSpPr>
          <mc:AlternateContent xmlns:mc="http://schemas.openxmlformats.org/markup-compatibility/2006" xmlns:a14="http://schemas.microsoft.com/office/drawing/2010/main">
            <mc:Choice Requires="a14">
              <p:sp>
                <p:nvSpPr>
                  <p:cNvPr id="23" name="pole tekstowe 22">
                    <a:extLst>
                      <a:ext uri="{FF2B5EF4-FFF2-40B4-BE49-F238E27FC236}">
                        <a16:creationId xmlns:a16="http://schemas.microsoft.com/office/drawing/2014/main" id="{BE46356F-6D54-0497-6389-D108F503022B}"/>
                      </a:ext>
                    </a:extLst>
                  </p:cNvPr>
                  <p:cNvSpPr txBox="1"/>
                  <p:nvPr/>
                </p:nvSpPr>
                <p:spPr>
                  <a:xfrm>
                    <a:off x="2299822" y="4289034"/>
                    <a:ext cx="2546717" cy="1101648"/>
                  </a:xfrm>
                  <a:prstGeom prst="rect">
                    <a:avLst/>
                  </a:prstGeom>
                  <a:noFill/>
                </p:spPr>
                <p:txBody>
                  <a:bodyPr wrap="square">
                    <a:spAutoFit/>
                  </a:bodyPr>
                  <a:lstStyle/>
                  <a:p>
                    <a:pPr algn="ctr"/>
                    <a:r>
                      <a:rPr kumimoji="1" lang="en-US" sz="1600" dirty="0">
                        <a:solidFill>
                          <a:srgbClr val="0000FF"/>
                        </a:solidFill>
                        <a:ea typeface="MS PGothic" pitchFamily="34" charset="-128"/>
                      </a:rPr>
                      <a:t>family of granules (partitions of </a:t>
                    </a:r>
                    <a:r>
                      <a:rPr kumimoji="1" lang="en-US" sz="1600" i="1" dirty="0">
                        <a:solidFill>
                          <a:srgbClr val="0000FF"/>
                        </a:solidFill>
                        <a:ea typeface="MS PGothic" pitchFamily="34" charset="-128"/>
                      </a:rPr>
                      <a:t>U </a:t>
                    </a:r>
                    <a:r>
                      <a:rPr kumimoji="1" lang="en-US" sz="1600" dirty="0">
                        <a:solidFill>
                          <a:srgbClr val="0000FF"/>
                        </a:solidFill>
                        <a:ea typeface="MS PGothic" pitchFamily="34" charset="-128"/>
                      </a:rPr>
                      <a:t>defined by </a:t>
                    </a:r>
                    <a:r>
                      <a:rPr kumimoji="1" lang="pl-PL" sz="1600" dirty="0">
                        <a:solidFill>
                          <a:srgbClr val="0000FF"/>
                        </a:solidFill>
                        <a:ea typeface="MS PGothic" pitchFamily="34" charset="-128"/>
                      </a:rPr>
                      <a:t>the </a:t>
                    </a:r>
                    <a:r>
                      <a:rPr kumimoji="1" lang="en-US" sz="1600" dirty="0">
                        <a:solidFill>
                          <a:srgbClr val="0000FF"/>
                        </a:solidFill>
                        <a:ea typeface="MS PGothic" pitchFamily="34" charset="-128"/>
                      </a:rPr>
                      <a:t>granular algebra</a:t>
                    </a:r>
                    <a:r>
                      <a:rPr kumimoji="1" lang="pl-PL" sz="1600" dirty="0">
                        <a:solidFill>
                          <a:srgbClr val="0000FF"/>
                        </a:solidFill>
                        <a:ea typeface="MS PGothic" pitchFamily="34" charset="-128"/>
                      </a:rPr>
                      <a:t> </a:t>
                    </a:r>
                    <a14:m>
                      <m:oMath xmlns:m="http://schemas.openxmlformats.org/officeDocument/2006/math">
                        <m:sSub>
                          <m:sSubPr>
                            <m:ctrlPr>
                              <a:rPr kumimoji="1" lang="en-US" sz="1800" i="1">
                                <a:solidFill>
                                  <a:srgbClr val="0000FF"/>
                                </a:solidFill>
                                <a:latin typeface="Cambria Math" panose="02040503050406030204" pitchFamily="18" charset="0"/>
                                <a:ea typeface="MS PGothic" pitchFamily="34" charset="-128"/>
                              </a:rPr>
                            </m:ctrlPr>
                          </m:sSubPr>
                          <m:e>
                            <m:r>
                              <a:rPr kumimoji="1" lang="en-US" sz="1800">
                                <a:solidFill>
                                  <a:srgbClr val="0000FF"/>
                                </a:solidFill>
                                <a:latin typeface="Cambria Math" panose="02040503050406030204" pitchFamily="18" charset="0"/>
                                <a:ea typeface="MS PGothic" pitchFamily="34" charset="-128"/>
                              </a:rPr>
                              <m:t>𝐺𝐴</m:t>
                            </m:r>
                          </m:e>
                          <m:sub>
                            <m:r>
                              <a:rPr kumimoji="1" lang="en-US" sz="1800">
                                <a:solidFill>
                                  <a:srgbClr val="0000FF"/>
                                </a:solidFill>
                                <a:latin typeface="Cambria Math" panose="02040503050406030204" pitchFamily="18" charset="0"/>
                                <a:ea typeface="MS PGothic" pitchFamily="34" charset="-128"/>
                              </a:rPr>
                              <m:t>𝐼𝑆</m:t>
                            </m:r>
                          </m:sub>
                        </m:sSub>
                      </m:oMath>
                    </a14:m>
                    <a:r>
                      <a:rPr kumimoji="1" lang="pl-PL" sz="1600" dirty="0">
                        <a:solidFill>
                          <a:srgbClr val="0000FF"/>
                        </a:solidFill>
                        <a:ea typeface="MS PGothic" pitchFamily="34" charset="-128"/>
                      </a:rPr>
                      <a:t> and </a:t>
                    </a:r>
                    <a:r>
                      <a:rPr kumimoji="1" lang="en-US" sz="1600" dirty="0">
                        <a:solidFill>
                          <a:srgbClr val="0000FF"/>
                        </a:solidFill>
                        <a:ea typeface="MS PGothic" pitchFamily="34" charset="-128"/>
                      </a:rPr>
                      <a:t>the decision </a:t>
                    </a:r>
                    <a:r>
                      <a:rPr kumimoji="1" lang="pl-PL" sz="1600" i="1" dirty="0">
                        <a:solidFill>
                          <a:srgbClr val="0000FF"/>
                        </a:solidFill>
                        <a:ea typeface="MS PGothic" pitchFamily="34" charset="-128"/>
                      </a:rPr>
                      <a:t>d </a:t>
                    </a:r>
                    <a:r>
                      <a:rPr kumimoji="1" lang="pl-PL" sz="1600" dirty="0">
                        <a:solidFill>
                          <a:srgbClr val="0000FF"/>
                        </a:solidFill>
                        <a:ea typeface="MS PGothic" pitchFamily="34" charset="-128"/>
                      </a:rPr>
                      <a:t>)</a:t>
                    </a:r>
                    <a:endParaRPr kumimoji="1" lang="en-US" sz="1600" dirty="0">
                      <a:solidFill>
                        <a:srgbClr val="0000FF"/>
                      </a:solidFill>
                      <a:ea typeface="MS PGothic" pitchFamily="34" charset="-128"/>
                    </a:endParaRPr>
                  </a:p>
                </p:txBody>
              </p:sp>
            </mc:Choice>
            <mc:Fallback xmlns="">
              <p:sp>
                <p:nvSpPr>
                  <p:cNvPr id="23" name="pole tekstowe 22">
                    <a:extLst>
                      <a:ext uri="{FF2B5EF4-FFF2-40B4-BE49-F238E27FC236}">
                        <a16:creationId xmlns="" xmlns:a16="http://schemas.microsoft.com/office/drawing/2014/main" xmlns:a14="http://schemas.microsoft.com/office/drawing/2010/main" id="{BE46356F-6D54-0497-6389-D108F503022B}"/>
                      </a:ext>
                    </a:extLst>
                  </p:cNvPr>
                  <p:cNvSpPr txBox="1">
                    <a:spLocks noRot="1" noChangeAspect="1" noMove="1" noResize="1" noEditPoints="1" noAdjustHandles="1" noChangeArrowheads="1" noChangeShapeType="1" noTextEdit="1"/>
                  </p:cNvSpPr>
                  <p:nvPr/>
                </p:nvSpPr>
                <p:spPr>
                  <a:xfrm>
                    <a:off x="2299822" y="4289034"/>
                    <a:ext cx="2546717" cy="1101648"/>
                  </a:xfrm>
                  <a:prstGeom prst="rect">
                    <a:avLst/>
                  </a:prstGeom>
                  <a:blipFill rotWithShape="0">
                    <a:blip r:embed="rId7"/>
                    <a:stretch>
                      <a:fillRect l="-718" t="-1667" r="-2871" b="-6667"/>
                    </a:stretch>
                  </a:blipFill>
                </p:spPr>
                <p:txBody>
                  <a:bodyPr/>
                  <a:lstStyle/>
                  <a:p>
                    <a:r>
                      <a:rPr lang="en-US">
                        <a:noFill/>
                      </a:rPr>
                      <a:t> </a:t>
                    </a:r>
                  </a:p>
                </p:txBody>
              </p:sp>
            </mc:Fallback>
          </mc:AlternateContent>
          <p:sp>
            <p:nvSpPr>
              <p:cNvPr id="24" name="Nawias klamrowy otwierający 23">
                <a:extLst>
                  <a:ext uri="{FF2B5EF4-FFF2-40B4-BE49-F238E27FC236}">
                    <a16:creationId xmlns:a16="http://schemas.microsoft.com/office/drawing/2014/main" id="{9F84E76D-F5E7-860D-2C99-920C1706ACFB}"/>
                  </a:ext>
                </a:extLst>
              </p:cNvPr>
              <p:cNvSpPr/>
              <p:nvPr/>
            </p:nvSpPr>
            <p:spPr>
              <a:xfrm rot="16200000">
                <a:off x="3883171" y="3571767"/>
                <a:ext cx="213237" cy="1001914"/>
              </a:xfrm>
              <a:prstGeom prst="lef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grpSp>
        <p:grpSp>
          <p:nvGrpSpPr>
            <p:cNvPr id="22" name="Grupa 21"/>
            <p:cNvGrpSpPr/>
            <p:nvPr/>
          </p:nvGrpSpPr>
          <p:grpSpPr>
            <a:xfrm>
              <a:off x="1115616" y="5842733"/>
              <a:ext cx="6588528" cy="918962"/>
              <a:chOff x="167486" y="5831254"/>
              <a:chExt cx="6588528" cy="918962"/>
            </a:xfrm>
          </p:grpSpPr>
          <p:sp>
            <p:nvSpPr>
              <p:cNvPr id="7" name="Prostokąt 6"/>
              <p:cNvSpPr/>
              <p:nvPr/>
            </p:nvSpPr>
            <p:spPr>
              <a:xfrm>
                <a:off x="167486" y="5831254"/>
                <a:ext cx="6588528" cy="9189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000CC"/>
                    </a:solidFill>
                  </a:rPr>
                  <a:t>APPROXIMATION SPACE IN </a:t>
                </a:r>
                <a:r>
                  <a:rPr lang="en-US" sz="1600" dirty="0" err="1">
                    <a:solidFill>
                      <a:srgbClr val="0000CC"/>
                    </a:solidFill>
                  </a:rPr>
                  <a:t>IGrC</a:t>
                </a:r>
                <a:r>
                  <a:rPr lang="en-US" sz="1600" dirty="0">
                    <a:solidFill>
                      <a:srgbClr val="0000CC"/>
                    </a:solidFill>
                  </a:rPr>
                  <a:t>:</a:t>
                </a:r>
                <a:r>
                  <a:rPr lang="pl-PL" sz="1600" dirty="0">
                    <a:solidFill>
                      <a:srgbClr val="0000CC"/>
                    </a:solidFill>
                  </a:rPr>
                  <a:t> </a:t>
                </a:r>
              </a:p>
              <a:p>
                <a:r>
                  <a:rPr lang="en-US" sz="1600" dirty="0">
                    <a:solidFill>
                      <a:srgbClr val="0000CC"/>
                    </a:solidFill>
                  </a:rPr>
                  <a:t>DYNAMIC GRANULAR NETWORKS</a:t>
                </a:r>
              </a:p>
            </p:txBody>
          </p:sp>
          <p:grpSp>
            <p:nvGrpSpPr>
              <p:cNvPr id="25" name="Grupa 24"/>
              <p:cNvGrpSpPr/>
              <p:nvPr/>
            </p:nvGrpSpPr>
            <p:grpSpPr>
              <a:xfrm>
                <a:off x="4067944" y="5928456"/>
                <a:ext cx="2151201" cy="660181"/>
                <a:chOff x="241375" y="1569260"/>
                <a:chExt cx="8651105" cy="3137457"/>
              </a:xfrm>
            </p:grpSpPr>
            <p:grpSp>
              <p:nvGrpSpPr>
                <p:cNvPr id="26" name="Grupa 25"/>
                <p:cNvGrpSpPr/>
                <p:nvPr/>
              </p:nvGrpSpPr>
              <p:grpSpPr>
                <a:xfrm>
                  <a:off x="241375" y="2474469"/>
                  <a:ext cx="3456384" cy="2232248"/>
                  <a:chOff x="241375" y="2474469"/>
                  <a:chExt cx="3456384" cy="2232248"/>
                </a:xfrm>
              </p:grpSpPr>
              <p:sp>
                <p:nvSpPr>
                  <p:cNvPr id="43" name="Prostokąt zaokrąglony 42"/>
                  <p:cNvSpPr/>
                  <p:nvPr/>
                </p:nvSpPr>
                <p:spPr>
                  <a:xfrm>
                    <a:off x="241375" y="2474469"/>
                    <a:ext cx="3456384" cy="2232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upa 43">
                    <a:extLst>
                      <a:ext uri="{FF2B5EF4-FFF2-40B4-BE49-F238E27FC236}">
                        <a16:creationId xmlns:a16="http://schemas.microsoft.com/office/drawing/2014/main" id="{DFB9C5A5-63FE-7AE0-E624-12D2F3DF7AFC}"/>
                      </a:ext>
                    </a:extLst>
                  </p:cNvPr>
                  <p:cNvGrpSpPr/>
                  <p:nvPr/>
                </p:nvGrpSpPr>
                <p:grpSpPr>
                  <a:xfrm>
                    <a:off x="385391" y="3050533"/>
                    <a:ext cx="3168352" cy="1512168"/>
                    <a:chOff x="179331" y="1559102"/>
                    <a:chExt cx="8916799" cy="4990238"/>
                  </a:xfrm>
                </p:grpSpPr>
                <p:grpSp>
                  <p:nvGrpSpPr>
                    <p:cNvPr id="47" name="Grupa 46">
                      <a:extLst>
                        <a:ext uri="{FF2B5EF4-FFF2-40B4-BE49-F238E27FC236}">
                          <a16:creationId xmlns:a16="http://schemas.microsoft.com/office/drawing/2014/main" id="{AB4E2E1F-5A25-1CBD-413F-FA0E66411F97}"/>
                        </a:ext>
                      </a:extLst>
                    </p:cNvPr>
                    <p:cNvGrpSpPr/>
                    <p:nvPr/>
                  </p:nvGrpSpPr>
                  <p:grpSpPr>
                    <a:xfrm>
                      <a:off x="179331" y="1775125"/>
                      <a:ext cx="2634755" cy="4680521"/>
                      <a:chOff x="262853" y="1247713"/>
                      <a:chExt cx="2634755" cy="4680521"/>
                    </a:xfrm>
                  </p:grpSpPr>
                  <p:sp>
                    <p:nvSpPr>
                      <p:cNvPr id="53" name="Prostokąt zaokrąglony 52">
                        <a:extLst>
                          <a:ext uri="{FF2B5EF4-FFF2-40B4-BE49-F238E27FC236}">
                            <a16:creationId xmlns:a16="http://schemas.microsoft.com/office/drawing/2014/main" id="{4E558E30-63AC-40A4-6A76-85C9CBF898BE}"/>
                          </a:ext>
                        </a:extLst>
                      </p:cNvPr>
                      <p:cNvSpPr/>
                      <p:nvPr/>
                    </p:nvSpPr>
                    <p:spPr>
                      <a:xfrm>
                        <a:off x="262853" y="1247713"/>
                        <a:ext cx="2634755" cy="46805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pole tekstowe 53">
                        <a:extLst>
                          <a:ext uri="{FF2B5EF4-FFF2-40B4-BE49-F238E27FC236}">
                            <a16:creationId xmlns:a16="http://schemas.microsoft.com/office/drawing/2014/main" id="{F2837579-6C39-3A8E-4C12-1DD40278EDCF}"/>
                          </a:ext>
                        </a:extLst>
                      </p:cNvPr>
                      <p:cNvSpPr txBox="1"/>
                      <p:nvPr/>
                    </p:nvSpPr>
                    <p:spPr>
                      <a:xfrm>
                        <a:off x="827584" y="3945185"/>
                        <a:ext cx="712385" cy="480119"/>
                      </a:xfrm>
                      <a:prstGeom prst="rect">
                        <a:avLst/>
                      </a:prstGeom>
                      <a:noFill/>
                    </p:spPr>
                    <p:txBody>
                      <a:bodyPr wrap="square" lIns="0" tIns="0" rIns="0" bIns="0" rtlCol="0">
                        <a:spAutoFit/>
                      </a:bodyPr>
                      <a:lstStyle/>
                      <a:p>
                        <a:endParaRPr lang="en-GB"/>
                      </a:p>
                    </p:txBody>
                  </p:sp>
                </p:grpSp>
                <p:grpSp>
                  <p:nvGrpSpPr>
                    <p:cNvPr id="48" name="Grupa 47">
                      <a:extLst>
                        <a:ext uri="{FF2B5EF4-FFF2-40B4-BE49-F238E27FC236}">
                          <a16:creationId xmlns:a16="http://schemas.microsoft.com/office/drawing/2014/main" id="{8AE99585-242D-A17B-03F8-E9CB02BA8BC9}"/>
                        </a:ext>
                      </a:extLst>
                    </p:cNvPr>
                    <p:cNvGrpSpPr/>
                    <p:nvPr/>
                  </p:nvGrpSpPr>
                  <p:grpSpPr>
                    <a:xfrm>
                      <a:off x="6221720" y="1746844"/>
                      <a:ext cx="2874410" cy="4528814"/>
                      <a:chOff x="17570" y="1167247"/>
                      <a:chExt cx="2942994" cy="4486768"/>
                    </a:xfrm>
                    <a:solidFill>
                      <a:srgbClr val="00FFFF"/>
                    </a:solidFill>
                  </p:grpSpPr>
                  <p:sp>
                    <p:nvSpPr>
                      <p:cNvPr id="50" name="Prostokąt zaokrąglony 49">
                        <a:extLst>
                          <a:ext uri="{FF2B5EF4-FFF2-40B4-BE49-F238E27FC236}">
                            <a16:creationId xmlns:a16="http://schemas.microsoft.com/office/drawing/2014/main" id="{3170DB4B-77FA-08AD-F019-B63ADA62E59C}"/>
                          </a:ext>
                        </a:extLst>
                      </p:cNvPr>
                      <p:cNvSpPr/>
                      <p:nvPr/>
                    </p:nvSpPr>
                    <p:spPr>
                      <a:xfrm>
                        <a:off x="17570" y="1167247"/>
                        <a:ext cx="2942994" cy="4486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pole tekstowe 50">
                        <a:extLst>
                          <a:ext uri="{FF2B5EF4-FFF2-40B4-BE49-F238E27FC236}">
                            <a16:creationId xmlns:a16="http://schemas.microsoft.com/office/drawing/2014/main" id="{B9EE181B-9A93-E6C3-DA5D-E0CADD72448E}"/>
                          </a:ext>
                        </a:extLst>
                      </p:cNvPr>
                      <p:cNvSpPr txBox="1"/>
                      <p:nvPr/>
                    </p:nvSpPr>
                    <p:spPr>
                      <a:xfrm>
                        <a:off x="827584" y="3945185"/>
                        <a:ext cx="712385" cy="480119"/>
                      </a:xfrm>
                      <a:prstGeom prst="rect">
                        <a:avLst/>
                      </a:prstGeom>
                      <a:grpFill/>
                    </p:spPr>
                    <p:txBody>
                      <a:bodyPr wrap="square" lIns="0" tIns="0" rIns="0" bIns="0" rtlCol="0">
                        <a:spAutoFit/>
                      </a:bodyPr>
                      <a:lstStyle/>
                      <a:p>
                        <a:endParaRPr lang="en-GB"/>
                      </a:p>
                    </p:txBody>
                  </p:sp>
                </p:grpSp>
                <p:sp>
                  <p:nvSpPr>
                    <p:cNvPr id="49" name="Sześciokąt 48">
                      <a:extLst>
                        <a:ext uri="{FF2B5EF4-FFF2-40B4-BE49-F238E27FC236}">
                          <a16:creationId xmlns:a16="http://schemas.microsoft.com/office/drawing/2014/main" id="{9BAEC92A-D8AC-78DE-A3B1-1937D266501A}"/>
                        </a:ext>
                      </a:extLst>
                    </p:cNvPr>
                    <p:cNvSpPr/>
                    <p:nvPr/>
                  </p:nvSpPr>
                  <p:spPr>
                    <a:xfrm>
                      <a:off x="2593846" y="1559102"/>
                      <a:ext cx="3898468" cy="4990238"/>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grpSp>
            <p:grpSp>
              <p:nvGrpSpPr>
                <p:cNvPr id="27" name="Grupa 26"/>
                <p:cNvGrpSpPr/>
                <p:nvPr/>
              </p:nvGrpSpPr>
              <p:grpSpPr>
                <a:xfrm>
                  <a:off x="5436096" y="2462882"/>
                  <a:ext cx="3456384" cy="2232248"/>
                  <a:chOff x="467544" y="2492896"/>
                  <a:chExt cx="3456384" cy="2232248"/>
                </a:xfrm>
              </p:grpSpPr>
              <p:sp>
                <p:nvSpPr>
                  <p:cNvPr id="30" name="Prostokąt zaokrąglony 29"/>
                  <p:cNvSpPr/>
                  <p:nvPr/>
                </p:nvSpPr>
                <p:spPr>
                  <a:xfrm>
                    <a:off x="467544" y="2492896"/>
                    <a:ext cx="3456384" cy="2232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upa 30">
                    <a:extLst>
                      <a:ext uri="{FF2B5EF4-FFF2-40B4-BE49-F238E27FC236}">
                        <a16:creationId xmlns:a16="http://schemas.microsoft.com/office/drawing/2014/main" id="{DFB9C5A5-63FE-7AE0-E624-12D2F3DF7AFC}"/>
                      </a:ext>
                    </a:extLst>
                  </p:cNvPr>
                  <p:cNvGrpSpPr/>
                  <p:nvPr/>
                </p:nvGrpSpPr>
                <p:grpSpPr>
                  <a:xfrm>
                    <a:off x="563694" y="3068960"/>
                    <a:ext cx="3216218" cy="1512168"/>
                    <a:chOff x="44620" y="1559102"/>
                    <a:chExt cx="9051510" cy="4990238"/>
                  </a:xfrm>
                </p:grpSpPr>
                <p:grpSp>
                  <p:nvGrpSpPr>
                    <p:cNvPr id="34" name="Grupa 33">
                      <a:extLst>
                        <a:ext uri="{FF2B5EF4-FFF2-40B4-BE49-F238E27FC236}">
                          <a16:creationId xmlns:a16="http://schemas.microsoft.com/office/drawing/2014/main" id="{AB4E2E1F-5A25-1CBD-413F-FA0E66411F97}"/>
                        </a:ext>
                      </a:extLst>
                    </p:cNvPr>
                    <p:cNvGrpSpPr/>
                    <p:nvPr/>
                  </p:nvGrpSpPr>
                  <p:grpSpPr>
                    <a:xfrm>
                      <a:off x="44620" y="1775125"/>
                      <a:ext cx="2769466" cy="4680521"/>
                      <a:chOff x="128142" y="1247713"/>
                      <a:chExt cx="2769466" cy="4680521"/>
                    </a:xfrm>
                  </p:grpSpPr>
                  <p:sp>
                    <p:nvSpPr>
                      <p:cNvPr id="40" name="Prostokąt zaokrąglony 39">
                        <a:extLst>
                          <a:ext uri="{FF2B5EF4-FFF2-40B4-BE49-F238E27FC236}">
                            <a16:creationId xmlns:a16="http://schemas.microsoft.com/office/drawing/2014/main" id="{4E558E30-63AC-40A4-6A76-85C9CBF898BE}"/>
                          </a:ext>
                        </a:extLst>
                      </p:cNvPr>
                      <p:cNvSpPr/>
                      <p:nvPr/>
                    </p:nvSpPr>
                    <p:spPr>
                      <a:xfrm>
                        <a:off x="128142" y="1247713"/>
                        <a:ext cx="2769466" cy="46805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ole tekstowe 40">
                        <a:extLst>
                          <a:ext uri="{FF2B5EF4-FFF2-40B4-BE49-F238E27FC236}">
                            <a16:creationId xmlns:a16="http://schemas.microsoft.com/office/drawing/2014/main" id="{F2837579-6C39-3A8E-4C12-1DD40278EDCF}"/>
                          </a:ext>
                        </a:extLst>
                      </p:cNvPr>
                      <p:cNvSpPr txBox="1"/>
                      <p:nvPr/>
                    </p:nvSpPr>
                    <p:spPr>
                      <a:xfrm>
                        <a:off x="827584" y="3945185"/>
                        <a:ext cx="712385" cy="480119"/>
                      </a:xfrm>
                      <a:prstGeom prst="rect">
                        <a:avLst/>
                      </a:prstGeom>
                      <a:noFill/>
                    </p:spPr>
                    <p:txBody>
                      <a:bodyPr wrap="square" lIns="0" tIns="0" rIns="0" bIns="0" rtlCol="0">
                        <a:spAutoFit/>
                      </a:bodyPr>
                      <a:lstStyle/>
                      <a:p>
                        <a:endParaRPr lang="en-GB"/>
                      </a:p>
                    </p:txBody>
                  </p:sp>
                </p:grpSp>
                <p:grpSp>
                  <p:nvGrpSpPr>
                    <p:cNvPr id="35" name="Grupa 34">
                      <a:extLst>
                        <a:ext uri="{FF2B5EF4-FFF2-40B4-BE49-F238E27FC236}">
                          <a16:creationId xmlns:a16="http://schemas.microsoft.com/office/drawing/2014/main" id="{8AE99585-242D-A17B-03F8-E9CB02BA8BC9}"/>
                        </a:ext>
                      </a:extLst>
                    </p:cNvPr>
                    <p:cNvGrpSpPr/>
                    <p:nvPr/>
                  </p:nvGrpSpPr>
                  <p:grpSpPr>
                    <a:xfrm>
                      <a:off x="6221720" y="1746844"/>
                      <a:ext cx="2874410" cy="4528814"/>
                      <a:chOff x="17570" y="1167247"/>
                      <a:chExt cx="2942994" cy="4486768"/>
                    </a:xfrm>
                    <a:solidFill>
                      <a:srgbClr val="00FFFF"/>
                    </a:solidFill>
                  </p:grpSpPr>
                  <p:sp>
                    <p:nvSpPr>
                      <p:cNvPr id="37" name="Prostokąt zaokrąglony 36">
                        <a:extLst>
                          <a:ext uri="{FF2B5EF4-FFF2-40B4-BE49-F238E27FC236}">
                            <a16:creationId xmlns:a16="http://schemas.microsoft.com/office/drawing/2014/main" id="{3170DB4B-77FA-08AD-F019-B63ADA62E59C}"/>
                          </a:ext>
                        </a:extLst>
                      </p:cNvPr>
                      <p:cNvSpPr/>
                      <p:nvPr/>
                    </p:nvSpPr>
                    <p:spPr>
                      <a:xfrm>
                        <a:off x="17570" y="1167247"/>
                        <a:ext cx="2942994" cy="4486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pole tekstowe 37">
                        <a:extLst>
                          <a:ext uri="{FF2B5EF4-FFF2-40B4-BE49-F238E27FC236}">
                            <a16:creationId xmlns:a16="http://schemas.microsoft.com/office/drawing/2014/main" id="{B9EE181B-9A93-E6C3-DA5D-E0CADD72448E}"/>
                          </a:ext>
                        </a:extLst>
                      </p:cNvPr>
                      <p:cNvSpPr txBox="1"/>
                      <p:nvPr/>
                    </p:nvSpPr>
                    <p:spPr>
                      <a:xfrm>
                        <a:off x="827584" y="3945185"/>
                        <a:ext cx="712385" cy="480119"/>
                      </a:xfrm>
                      <a:prstGeom prst="rect">
                        <a:avLst/>
                      </a:prstGeom>
                      <a:grpFill/>
                    </p:spPr>
                    <p:txBody>
                      <a:bodyPr wrap="square" lIns="0" tIns="0" rIns="0" bIns="0" rtlCol="0">
                        <a:spAutoFit/>
                      </a:bodyPr>
                      <a:lstStyle/>
                      <a:p>
                        <a:endParaRPr lang="en-GB"/>
                      </a:p>
                    </p:txBody>
                  </p:sp>
                </p:grpSp>
                <p:sp>
                  <p:nvSpPr>
                    <p:cNvPr id="36" name="Sześciokąt 35">
                      <a:extLst>
                        <a:ext uri="{FF2B5EF4-FFF2-40B4-BE49-F238E27FC236}">
                          <a16:creationId xmlns:a16="http://schemas.microsoft.com/office/drawing/2014/main" id="{9BAEC92A-D8AC-78DE-A3B1-1937D266501A}"/>
                        </a:ext>
                      </a:extLst>
                    </p:cNvPr>
                    <p:cNvSpPr/>
                    <p:nvPr/>
                  </p:nvSpPr>
                  <p:spPr>
                    <a:xfrm>
                      <a:off x="2606364" y="1559102"/>
                      <a:ext cx="3979425" cy="4990238"/>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
              <p:nvSpPr>
                <p:cNvPr id="28" name="Sześciokąt 27"/>
                <p:cNvSpPr/>
                <p:nvPr/>
              </p:nvSpPr>
              <p:spPr>
                <a:xfrm>
                  <a:off x="3311340" y="1569260"/>
                  <a:ext cx="2448360" cy="2009746"/>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59" name="Łącznik prosty ze strzałką 58"/>
            <p:cNvCxnSpPr/>
            <p:nvPr/>
          </p:nvCxnSpPr>
          <p:spPr>
            <a:xfrm>
              <a:off x="4225182" y="5637402"/>
              <a:ext cx="0" cy="22483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Łącznik prosty ze strzałką 60"/>
            <p:cNvCxnSpPr/>
            <p:nvPr/>
          </p:nvCxnSpPr>
          <p:spPr>
            <a:xfrm>
              <a:off x="4211960" y="1792421"/>
              <a:ext cx="0" cy="18784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Łącznik prosty ze strzałką 62"/>
            <p:cNvCxnSpPr/>
            <p:nvPr/>
          </p:nvCxnSpPr>
          <p:spPr>
            <a:xfrm flipH="1">
              <a:off x="4211960" y="2619214"/>
              <a:ext cx="3795" cy="14957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Łącznik prosty ze strzałką 64"/>
            <p:cNvCxnSpPr/>
            <p:nvPr/>
          </p:nvCxnSpPr>
          <p:spPr>
            <a:xfrm>
              <a:off x="4211960" y="3448736"/>
              <a:ext cx="0" cy="12921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638460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id="{E62D70A9-15E9-7805-5232-C42774D77DD9}"/>
              </a:ext>
            </a:extLst>
          </p:cNvPr>
          <p:cNvSpPr>
            <a:spLocks noGrp="1" noChangeArrowheads="1"/>
          </p:cNvSpPr>
          <p:nvPr>
            <p:ph type="title"/>
          </p:nvPr>
        </p:nvSpPr>
        <p:spPr>
          <a:xfrm>
            <a:off x="-25110" y="260648"/>
            <a:ext cx="9144000" cy="864096"/>
          </a:xfrm>
        </p:spPr>
        <p:txBody>
          <a:bodyPr/>
          <a:lstStyle/>
          <a:p>
            <a:pPr eaLnBrk="1" hangingPunct="1"/>
            <a:r>
              <a:rPr lang="en-US" sz="3200" b="1" dirty="0"/>
              <a:t>EVOLUTION OF APPROXIMATION SPACES </a:t>
            </a:r>
            <a:br>
              <a:rPr lang="en-US" sz="3200" b="1" dirty="0"/>
            </a:br>
            <a:r>
              <a:rPr lang="en-US" sz="3200" b="1" dirty="0"/>
              <a:t>IN THE ROUGH SET APPROACH</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144</a:t>
            </a:fld>
            <a:endParaRPr lang="pl-PL" dirty="0"/>
          </a:p>
        </p:txBody>
      </p:sp>
      <p:grpSp>
        <p:nvGrpSpPr>
          <p:cNvPr id="5" name="Grupa 4"/>
          <p:cNvGrpSpPr/>
          <p:nvPr/>
        </p:nvGrpSpPr>
        <p:grpSpPr>
          <a:xfrm>
            <a:off x="586449" y="1340768"/>
            <a:ext cx="7920879" cy="1550723"/>
            <a:chOff x="1990964" y="1106742"/>
            <a:chExt cx="7108287" cy="1530170"/>
          </a:xfrm>
        </p:grpSpPr>
        <p:sp>
          <p:nvSpPr>
            <p:cNvPr id="4" name="Prostokąt 3"/>
            <p:cNvSpPr/>
            <p:nvPr/>
          </p:nvSpPr>
          <p:spPr>
            <a:xfrm>
              <a:off x="1990964" y="1106742"/>
              <a:ext cx="7108287" cy="15301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CC"/>
                  </a:solidFill>
                </a:rPr>
                <a:t>APPROXIMATION SPACE IN THE</a:t>
              </a:r>
              <a:r>
                <a:rPr lang="pl-PL" sz="2000" dirty="0">
                  <a:solidFill>
                    <a:srgbClr val="0000CC"/>
                  </a:solidFill>
                </a:rPr>
                <a:t> </a:t>
              </a:r>
              <a:r>
                <a:rPr lang="en-US" sz="2000" dirty="0" err="1">
                  <a:solidFill>
                    <a:srgbClr val="0000CC"/>
                  </a:solidFill>
                </a:rPr>
                <a:t>PAWLAK</a:t>
              </a:r>
              <a:r>
                <a:rPr lang="en-US" sz="2000" dirty="0">
                  <a:solidFill>
                    <a:srgbClr val="0000CC"/>
                  </a:solidFill>
                </a:rPr>
                <a:t> ROUGH SET MODEL</a:t>
              </a:r>
              <a:endParaRPr lang="pl-PL" sz="2000" dirty="0">
                <a:solidFill>
                  <a:srgbClr val="0000CC"/>
                </a:solidFill>
              </a:endParaRPr>
            </a:p>
            <a:p>
              <a:pPr algn="ctr"/>
              <a:endParaRPr lang="en-US" sz="2000" dirty="0">
                <a:solidFill>
                  <a:srgbClr val="0000CC"/>
                </a:solidFill>
              </a:endParaRPr>
            </a:p>
          </p:txBody>
        </p:sp>
        <mc:AlternateContent xmlns:mc="http://schemas.openxmlformats.org/markup-compatibility/2006" xmlns:a14="http://schemas.microsoft.com/office/drawing/2010/main">
          <mc:Choice Requires="a14">
            <p:sp>
              <p:nvSpPr>
                <p:cNvPr id="3" name="pole tekstowe 2"/>
                <p:cNvSpPr txBox="1"/>
                <p:nvPr/>
              </p:nvSpPr>
              <p:spPr>
                <a:xfrm>
                  <a:off x="4662952" y="2120457"/>
                  <a:ext cx="1607093" cy="4099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b="0" i="1" smtClean="0">
                            <a:solidFill>
                              <a:srgbClr val="0000CC"/>
                            </a:solidFill>
                            <a:latin typeface="Cambria Math" panose="02040503050406030204" pitchFamily="18" charset="0"/>
                          </a:rPr>
                          <m:t>𝐴𝑆</m:t>
                        </m:r>
                        <m:r>
                          <a:rPr lang="pl-PL" b="0" i="1" smtClean="0">
                            <a:solidFill>
                              <a:srgbClr val="0000CC"/>
                            </a:solidFill>
                            <a:latin typeface="Cambria Math" panose="02040503050406030204" pitchFamily="18" charset="0"/>
                          </a:rPr>
                          <m:t>=(</m:t>
                        </m:r>
                        <m:r>
                          <a:rPr lang="pl-PL" b="0" i="1" smtClean="0">
                            <a:solidFill>
                              <a:srgbClr val="0000CC"/>
                            </a:solidFill>
                            <a:latin typeface="Cambria Math" panose="02040503050406030204" pitchFamily="18" charset="0"/>
                          </a:rPr>
                          <m:t>𝑈</m:t>
                        </m:r>
                        <m:r>
                          <a:rPr lang="pl-PL" b="0" i="1" smtClean="0">
                            <a:solidFill>
                              <a:srgbClr val="0000CC"/>
                            </a:solidFill>
                            <a:latin typeface="Cambria Math" panose="02040503050406030204" pitchFamily="18" charset="0"/>
                          </a:rPr>
                          <m:t>,</m:t>
                        </m:r>
                        <m:r>
                          <a:rPr lang="pl-PL" b="0" i="1" smtClean="0">
                            <a:solidFill>
                              <a:srgbClr val="0000CC"/>
                            </a:solidFill>
                            <a:latin typeface="Cambria Math" panose="02040503050406030204" pitchFamily="18" charset="0"/>
                          </a:rPr>
                          <m:t>𝑟</m:t>
                        </m:r>
                        <m:r>
                          <a:rPr lang="pl-PL" b="0" i="1" smtClean="0">
                            <a:solidFill>
                              <a:srgbClr val="0000CC"/>
                            </a:solidFill>
                            <a:latin typeface="Cambria Math" panose="02040503050406030204" pitchFamily="18" charset="0"/>
                          </a:rPr>
                          <m:t>)</m:t>
                        </m:r>
                      </m:oMath>
                    </m:oMathPara>
                  </a14:m>
                  <a:endParaRPr lang="en-US" dirty="0">
                    <a:solidFill>
                      <a:srgbClr val="0000CC"/>
                    </a:solidFill>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4662952" y="2120457"/>
                  <a:ext cx="1607093" cy="409991"/>
                </a:xfrm>
                <a:prstGeom prst="rect">
                  <a:avLst/>
                </a:prstGeom>
                <a:blipFill rotWithShape="0">
                  <a:blip r:embed="rId3"/>
                  <a:stretch>
                    <a:fillRect/>
                  </a:stretch>
                </a:blipFill>
              </p:spPr>
              <p:txBody>
                <a:bodyPr/>
                <a:lstStyle/>
                <a:p>
                  <a:r>
                    <a:rPr lang="en-US">
                      <a:noFill/>
                    </a:rPr>
                    <a:t> </a:t>
                  </a:r>
                </a:p>
              </p:txBody>
            </p:sp>
          </mc:Fallback>
        </mc:AlternateContent>
      </p:grpSp>
      <p:sp>
        <p:nvSpPr>
          <p:cNvPr id="6" name="Strzałka w dół 5"/>
          <p:cNvSpPr/>
          <p:nvPr/>
        </p:nvSpPr>
        <p:spPr>
          <a:xfrm>
            <a:off x="3779912" y="2891490"/>
            <a:ext cx="1080120" cy="125758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rostokąt 6"/>
          <p:cNvSpPr/>
          <p:nvPr/>
        </p:nvSpPr>
        <p:spPr>
          <a:xfrm>
            <a:off x="1090505" y="4180468"/>
            <a:ext cx="6912768" cy="24090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CC"/>
                </a:solidFill>
              </a:rPr>
              <a:t>APPROXIMATION SPACE IN </a:t>
            </a:r>
            <a:r>
              <a:rPr lang="en-US" sz="2000" dirty="0" err="1">
                <a:solidFill>
                  <a:srgbClr val="0000CC"/>
                </a:solidFill>
              </a:rPr>
              <a:t>IGrC</a:t>
            </a:r>
            <a:r>
              <a:rPr lang="en-US" sz="2000" dirty="0">
                <a:solidFill>
                  <a:srgbClr val="0000CC"/>
                </a:solidFill>
              </a:rPr>
              <a:t>: </a:t>
            </a:r>
          </a:p>
          <a:p>
            <a:pPr algn="ctr"/>
            <a:r>
              <a:rPr lang="en-US" sz="2000" dirty="0">
                <a:solidFill>
                  <a:srgbClr val="0000CC"/>
                </a:solidFill>
              </a:rPr>
              <a:t>DYNAMIC GRANULAR NETWORKS</a:t>
            </a:r>
          </a:p>
          <a:p>
            <a:pPr algn="ctr"/>
            <a:r>
              <a:rPr lang="en-US" sz="2000" dirty="0">
                <a:solidFill>
                  <a:srgbClr val="0000CC"/>
                </a:solidFill>
              </a:rPr>
              <a:t>The discovery of dynamic granular networks through the control of c-granules (interacting </a:t>
            </a:r>
            <a:r>
              <a:rPr lang="pl-PL" sz="2000" dirty="0">
                <a:solidFill>
                  <a:srgbClr val="0000CC"/>
                </a:solidFill>
              </a:rPr>
              <a:t>with the environment) </a:t>
            </a:r>
            <a:r>
              <a:rPr lang="en-US" sz="2000" dirty="0">
                <a:solidFill>
                  <a:srgbClr val="0000CC"/>
                </a:solidFill>
              </a:rPr>
              <a:t>is the foundation for finding relevant computational building blocks</a:t>
            </a:r>
            <a:r>
              <a:rPr lang="pl-PL" sz="2000" dirty="0">
                <a:solidFill>
                  <a:srgbClr val="0000CC"/>
                </a:solidFill>
              </a:rPr>
              <a:t> [</a:t>
            </a:r>
            <a:r>
              <a:rPr lang="en-US" sz="2000" dirty="0">
                <a:solidFill>
                  <a:srgbClr val="0000CC"/>
                </a:solidFill>
              </a:rPr>
              <a:t>using terminology that Leslie Valiant would use</a:t>
            </a:r>
            <a:r>
              <a:rPr lang="pl-PL" sz="2000" dirty="0">
                <a:solidFill>
                  <a:srgbClr val="0000CC"/>
                </a:solidFill>
              </a:rPr>
              <a:t>]</a:t>
            </a:r>
            <a:r>
              <a:rPr lang="en-US" sz="2000" dirty="0">
                <a:solidFill>
                  <a:srgbClr val="0000CC"/>
                </a:solidFill>
              </a:rPr>
              <a:t> for adaptive approximations of concepts or classifications.</a:t>
            </a:r>
          </a:p>
        </p:txBody>
      </p:sp>
      <p:sp>
        <p:nvSpPr>
          <p:cNvPr id="8" name="pole tekstowe 7"/>
          <p:cNvSpPr txBox="1"/>
          <p:nvPr/>
        </p:nvSpPr>
        <p:spPr>
          <a:xfrm>
            <a:off x="1907706" y="3088046"/>
            <a:ext cx="1656183" cy="507831"/>
          </a:xfrm>
          <a:prstGeom prst="rect">
            <a:avLst/>
          </a:prstGeom>
          <a:noFill/>
        </p:spPr>
        <p:txBody>
          <a:bodyPr wrap="square" rtlCol="0">
            <a:spAutoFit/>
          </a:bodyPr>
          <a:lstStyle/>
          <a:p>
            <a:r>
              <a:rPr lang="en-US" dirty="0"/>
              <a:t>evolution</a:t>
            </a:r>
          </a:p>
        </p:txBody>
      </p:sp>
    </p:spTree>
    <p:extLst>
      <p:ext uri="{BB962C8B-B14F-4D97-AF65-F5344CB8AC3E}">
        <p14:creationId xmlns:p14="http://schemas.microsoft.com/office/powerpoint/2010/main" val="366819581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id="{E62D70A9-15E9-7805-5232-C42774D77DD9}"/>
              </a:ext>
            </a:extLst>
          </p:cNvPr>
          <p:cNvSpPr>
            <a:spLocks noGrp="1" noChangeArrowheads="1"/>
          </p:cNvSpPr>
          <p:nvPr>
            <p:ph type="title"/>
          </p:nvPr>
        </p:nvSpPr>
        <p:spPr>
          <a:xfrm>
            <a:off x="25110" y="1412776"/>
            <a:ext cx="9144000" cy="2952328"/>
          </a:xfrm>
        </p:spPr>
        <p:txBody>
          <a:bodyPr/>
          <a:lstStyle/>
          <a:p>
            <a:pPr eaLnBrk="1" hangingPunct="1"/>
            <a:r>
              <a:rPr lang="en-US" sz="3600" b="1" dirty="0"/>
              <a:t>GRANULES DISCOVERED </a:t>
            </a:r>
            <a:br>
              <a:rPr lang="pl-PL" sz="3600" b="1" dirty="0"/>
            </a:br>
            <a:r>
              <a:rPr lang="en-US" sz="3600" b="1" dirty="0"/>
              <a:t>THROUGH INTERACTION </a:t>
            </a:r>
            <a:br>
              <a:rPr lang="pl-PL" sz="3600" b="1" dirty="0"/>
            </a:br>
            <a:r>
              <a:rPr lang="en-US" sz="3600" b="1" dirty="0"/>
              <a:t>WITH </a:t>
            </a:r>
            <a:br>
              <a:rPr lang="pl-PL" sz="3600" b="1" dirty="0"/>
            </a:br>
            <a:r>
              <a:rPr lang="en-US" sz="3600" b="1" dirty="0"/>
              <a:t>THE PHYSICAL AND ABSTRACT WORLDS</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145</a:t>
            </a:fld>
            <a:endParaRPr lang="pl-PL"/>
          </a:p>
        </p:txBody>
      </p:sp>
    </p:spTree>
    <p:extLst>
      <p:ext uri="{BB962C8B-B14F-4D97-AF65-F5344CB8AC3E}">
        <p14:creationId xmlns:p14="http://schemas.microsoft.com/office/powerpoint/2010/main" val="169634285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0" y="73245"/>
            <a:ext cx="9144000" cy="1145382"/>
          </a:xfrm>
        </p:spPr>
        <p:txBody>
          <a:bodyPr/>
          <a:lstStyle/>
          <a:p>
            <a:pPr eaLnBrk="1" hangingPunct="1"/>
            <a:r>
              <a:rPr lang="pl-PL" sz="2800" b="1"/>
              <a:t>C-GRANULES WITH CONTROL </a:t>
            </a:r>
            <a:br>
              <a:rPr lang="pl-PL" sz="2800" b="1"/>
            </a:br>
            <a:r>
              <a:rPr lang="pl-PL" sz="2800" b="1"/>
              <a:t>AND INFORMATION SYSTEMS UNDER </a:t>
            </a:r>
            <a:br>
              <a:rPr lang="pl-PL" sz="2800" b="1"/>
            </a:br>
            <a:r>
              <a:rPr lang="pl-PL" sz="2800" b="1"/>
              <a:t>CONTROL OF C-GRANULES</a:t>
            </a:r>
          </a:p>
        </p:txBody>
      </p:sp>
      <p:graphicFrame>
        <p:nvGraphicFramePr>
          <p:cNvPr id="2110" name="Group 62"/>
          <p:cNvGraphicFramePr>
            <a:graphicFrameLocks noGrp="1"/>
          </p:cNvGraphicFramePr>
          <p:nvPr>
            <p:ph sz="quarter" idx="4294967295"/>
            <p:extLst>
              <p:ext uri="{D42A27DB-BD31-4B8C-83A1-F6EECF244321}">
                <p14:modId xmlns:p14="http://schemas.microsoft.com/office/powerpoint/2010/main" val="2452725172"/>
              </p:ext>
            </p:extLst>
          </p:nvPr>
        </p:nvGraphicFramePr>
        <p:xfrm>
          <a:off x="4043940" y="2760265"/>
          <a:ext cx="3576060" cy="2308226"/>
        </p:xfrm>
        <a:graphic>
          <a:graphicData uri="http://schemas.openxmlformats.org/drawingml/2006/table">
            <a:tbl>
              <a:tblPr/>
              <a:tblGrid>
                <a:gridCol w="641857">
                  <a:extLst>
                    <a:ext uri="{9D8B030D-6E8A-4147-A177-3AD203B41FA5}">
                      <a16:colId xmlns:a16="http://schemas.microsoft.com/office/drawing/2014/main" val="20000"/>
                    </a:ext>
                  </a:extLst>
                </a:gridCol>
                <a:gridCol w="733551">
                  <a:extLst>
                    <a:ext uri="{9D8B030D-6E8A-4147-A177-3AD203B41FA5}">
                      <a16:colId xmlns:a16="http://schemas.microsoft.com/office/drawing/2014/main" val="20001"/>
                    </a:ext>
                  </a:extLst>
                </a:gridCol>
                <a:gridCol w="641857">
                  <a:extLst>
                    <a:ext uri="{9D8B030D-6E8A-4147-A177-3AD203B41FA5}">
                      <a16:colId xmlns:a16="http://schemas.microsoft.com/office/drawing/2014/main" val="20002"/>
                    </a:ext>
                  </a:extLst>
                </a:gridCol>
                <a:gridCol w="916938">
                  <a:extLst>
                    <a:ext uri="{9D8B030D-6E8A-4147-A177-3AD203B41FA5}">
                      <a16:colId xmlns:a16="http://schemas.microsoft.com/office/drawing/2014/main" val="20003"/>
                    </a:ext>
                  </a:extLst>
                </a:gridCol>
                <a:gridCol w="641857">
                  <a:extLst>
                    <a:ext uri="{9D8B030D-6E8A-4147-A177-3AD203B41FA5}">
                      <a16:colId xmlns:a16="http://schemas.microsoft.com/office/drawing/2014/main" val="2000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pl-PL"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w</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err="1">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err="1">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620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07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121" name="Text Box 47"/>
          <p:cNvSpPr txBox="1">
            <a:spLocks noChangeArrowheads="1"/>
          </p:cNvSpPr>
          <p:nvPr/>
        </p:nvSpPr>
        <p:spPr bwMode="auto">
          <a:xfrm>
            <a:off x="1524000" y="2480891"/>
            <a:ext cx="1219200" cy="457200"/>
          </a:xfrm>
          <a:prstGeom prst="rect">
            <a:avLst/>
          </a:prstGeom>
          <a:noFill/>
          <a:ln w="9525">
            <a:noFill/>
            <a:miter lim="800000"/>
            <a:headEnd/>
            <a:tailEnd/>
          </a:ln>
        </p:spPr>
        <p:txBody>
          <a:bodyPr>
            <a:spAutoFit/>
          </a:bodyPr>
          <a:lstStyle/>
          <a:p>
            <a:pPr>
              <a:spcBef>
                <a:spcPct val="50000"/>
              </a:spcBef>
            </a:pPr>
            <a:endParaRPr kumimoji="1" lang="en-US" sz="2400">
              <a:ea typeface="MS PGothic" pitchFamily="34" charset="-128"/>
            </a:endParaRPr>
          </a:p>
        </p:txBody>
      </p:sp>
      <p:sp>
        <p:nvSpPr>
          <p:cNvPr id="2" name="Prostokąt zaokrąglony 1"/>
          <p:cNvSpPr/>
          <p:nvPr/>
        </p:nvSpPr>
        <p:spPr>
          <a:xfrm>
            <a:off x="510952" y="1489824"/>
            <a:ext cx="2232248" cy="12542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a:solidFill>
                  <a:srgbClr val="0000FF"/>
                </a:solidFill>
              </a:rPr>
              <a:t>CONTROL</a:t>
            </a:r>
          </a:p>
        </p:txBody>
      </p:sp>
      <p:cxnSp>
        <p:nvCxnSpPr>
          <p:cNvPr id="5" name="Łącznik prosty ze strzałką 4"/>
          <p:cNvCxnSpPr/>
          <p:nvPr/>
        </p:nvCxnSpPr>
        <p:spPr>
          <a:xfrm>
            <a:off x="2596267" y="2817399"/>
            <a:ext cx="316628" cy="10091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Dowolny kształt 6"/>
          <p:cNvSpPr/>
          <p:nvPr/>
        </p:nvSpPr>
        <p:spPr>
          <a:xfrm>
            <a:off x="966651" y="4024857"/>
            <a:ext cx="1318339" cy="1105988"/>
          </a:xfrm>
          <a:custGeom>
            <a:avLst/>
            <a:gdLst>
              <a:gd name="connsiteX0" fmla="*/ 444138 w 1318339"/>
              <a:gd name="connsiteY0" fmla="*/ 0 h 1105988"/>
              <a:gd name="connsiteX1" fmla="*/ 444138 w 1318339"/>
              <a:gd name="connsiteY1" fmla="*/ 0 h 1105988"/>
              <a:gd name="connsiteX2" fmla="*/ 1314995 w 1318339"/>
              <a:gd name="connsiteY2" fmla="*/ 330925 h 1105988"/>
              <a:gd name="connsiteX3" fmla="*/ 1262743 w 1318339"/>
              <a:gd name="connsiteY3" fmla="*/ 348343 h 1105988"/>
              <a:gd name="connsiteX4" fmla="*/ 1236618 w 1318339"/>
              <a:gd name="connsiteY4" fmla="*/ 357051 h 1105988"/>
              <a:gd name="connsiteX5" fmla="*/ 1210492 w 1318339"/>
              <a:gd name="connsiteY5" fmla="*/ 365760 h 1105988"/>
              <a:gd name="connsiteX6" fmla="*/ 1175658 w 1318339"/>
              <a:gd name="connsiteY6" fmla="*/ 374468 h 1105988"/>
              <a:gd name="connsiteX7" fmla="*/ 1149532 w 1318339"/>
              <a:gd name="connsiteY7" fmla="*/ 391885 h 1105988"/>
              <a:gd name="connsiteX8" fmla="*/ 1097280 w 1318339"/>
              <a:gd name="connsiteY8" fmla="*/ 418011 h 1105988"/>
              <a:gd name="connsiteX9" fmla="*/ 1088572 w 1318339"/>
              <a:gd name="connsiteY9" fmla="*/ 478971 h 1105988"/>
              <a:gd name="connsiteX10" fmla="*/ 1036320 w 1318339"/>
              <a:gd name="connsiteY10" fmla="*/ 531223 h 1105988"/>
              <a:gd name="connsiteX11" fmla="*/ 1010195 w 1318339"/>
              <a:gd name="connsiteY11" fmla="*/ 644434 h 1105988"/>
              <a:gd name="connsiteX12" fmla="*/ 1001486 w 1318339"/>
              <a:gd name="connsiteY12" fmla="*/ 670560 h 1105988"/>
              <a:gd name="connsiteX13" fmla="*/ 1027612 w 1318339"/>
              <a:gd name="connsiteY13" fmla="*/ 748937 h 1105988"/>
              <a:gd name="connsiteX14" fmla="*/ 1045029 w 1318339"/>
              <a:gd name="connsiteY14" fmla="*/ 783771 h 1105988"/>
              <a:gd name="connsiteX15" fmla="*/ 1071155 w 1318339"/>
              <a:gd name="connsiteY15" fmla="*/ 801188 h 1105988"/>
              <a:gd name="connsiteX16" fmla="*/ 1097280 w 1318339"/>
              <a:gd name="connsiteY16" fmla="*/ 836023 h 1105988"/>
              <a:gd name="connsiteX17" fmla="*/ 1123406 w 1318339"/>
              <a:gd name="connsiteY17" fmla="*/ 905691 h 1105988"/>
              <a:gd name="connsiteX18" fmla="*/ 1114698 w 1318339"/>
              <a:gd name="connsiteY18" fmla="*/ 931817 h 1105988"/>
              <a:gd name="connsiteX19" fmla="*/ 1088572 w 1318339"/>
              <a:gd name="connsiteY19" fmla="*/ 940525 h 1105988"/>
              <a:gd name="connsiteX20" fmla="*/ 1027612 w 1318339"/>
              <a:gd name="connsiteY20" fmla="*/ 957943 h 1105988"/>
              <a:gd name="connsiteX21" fmla="*/ 984069 w 1318339"/>
              <a:gd name="connsiteY21" fmla="*/ 1010194 h 1105988"/>
              <a:gd name="connsiteX22" fmla="*/ 888275 w 1318339"/>
              <a:gd name="connsiteY22" fmla="*/ 1053737 h 1105988"/>
              <a:gd name="connsiteX23" fmla="*/ 844732 w 1318339"/>
              <a:gd name="connsiteY23" fmla="*/ 1062445 h 1105988"/>
              <a:gd name="connsiteX24" fmla="*/ 792480 w 1318339"/>
              <a:gd name="connsiteY24" fmla="*/ 1079863 h 1105988"/>
              <a:gd name="connsiteX25" fmla="*/ 731520 w 1318339"/>
              <a:gd name="connsiteY25" fmla="*/ 1088571 h 1105988"/>
              <a:gd name="connsiteX26" fmla="*/ 696686 w 1318339"/>
              <a:gd name="connsiteY26" fmla="*/ 1097280 h 1105988"/>
              <a:gd name="connsiteX27" fmla="*/ 600892 w 1318339"/>
              <a:gd name="connsiteY27" fmla="*/ 1105988 h 1105988"/>
              <a:gd name="connsiteX28" fmla="*/ 444138 w 1318339"/>
              <a:gd name="connsiteY28" fmla="*/ 1097280 h 1105988"/>
              <a:gd name="connsiteX29" fmla="*/ 409303 w 1318339"/>
              <a:gd name="connsiteY29" fmla="*/ 1062445 h 1105988"/>
              <a:gd name="connsiteX30" fmla="*/ 391886 w 1318339"/>
              <a:gd name="connsiteY30" fmla="*/ 1018903 h 1105988"/>
              <a:gd name="connsiteX31" fmla="*/ 374469 w 1318339"/>
              <a:gd name="connsiteY31" fmla="*/ 1001485 h 1105988"/>
              <a:gd name="connsiteX32" fmla="*/ 365760 w 1318339"/>
              <a:gd name="connsiteY32" fmla="*/ 818605 h 1105988"/>
              <a:gd name="connsiteX33" fmla="*/ 313509 w 1318339"/>
              <a:gd name="connsiteY33" fmla="*/ 783771 h 1105988"/>
              <a:gd name="connsiteX34" fmla="*/ 278675 w 1318339"/>
              <a:gd name="connsiteY34" fmla="*/ 766354 h 1105988"/>
              <a:gd name="connsiteX35" fmla="*/ 243840 w 1318339"/>
              <a:gd name="connsiteY35" fmla="*/ 740228 h 1105988"/>
              <a:gd name="connsiteX36" fmla="*/ 200298 w 1318339"/>
              <a:gd name="connsiteY36" fmla="*/ 731520 h 1105988"/>
              <a:gd name="connsiteX37" fmla="*/ 165463 w 1318339"/>
              <a:gd name="connsiteY37" fmla="*/ 714103 h 1105988"/>
              <a:gd name="connsiteX38" fmla="*/ 113212 w 1318339"/>
              <a:gd name="connsiteY38" fmla="*/ 696685 h 1105988"/>
              <a:gd name="connsiteX39" fmla="*/ 60960 w 1318339"/>
              <a:gd name="connsiteY39" fmla="*/ 679268 h 1105988"/>
              <a:gd name="connsiteX40" fmla="*/ 34835 w 1318339"/>
              <a:gd name="connsiteY40" fmla="*/ 670560 h 1105988"/>
              <a:gd name="connsiteX41" fmla="*/ 8709 w 1318339"/>
              <a:gd name="connsiteY41" fmla="*/ 661851 h 1105988"/>
              <a:gd name="connsiteX42" fmla="*/ 0 w 1318339"/>
              <a:gd name="connsiteY42" fmla="*/ 635725 h 1105988"/>
              <a:gd name="connsiteX43" fmla="*/ 8709 w 1318339"/>
              <a:gd name="connsiteY43" fmla="*/ 452845 h 1105988"/>
              <a:gd name="connsiteX44" fmla="*/ 17418 w 1318339"/>
              <a:gd name="connsiteY44" fmla="*/ 426720 h 1105988"/>
              <a:gd name="connsiteX45" fmla="*/ 26126 w 1318339"/>
              <a:gd name="connsiteY45" fmla="*/ 391885 h 1105988"/>
              <a:gd name="connsiteX46" fmla="*/ 52252 w 1318339"/>
              <a:gd name="connsiteY46" fmla="*/ 296091 h 1105988"/>
              <a:gd name="connsiteX47" fmla="*/ 95795 w 1318339"/>
              <a:gd name="connsiteY47" fmla="*/ 287383 h 1105988"/>
              <a:gd name="connsiteX48" fmla="*/ 121920 w 1318339"/>
              <a:gd name="connsiteY48" fmla="*/ 269965 h 1105988"/>
              <a:gd name="connsiteX49" fmla="*/ 156755 w 1318339"/>
              <a:gd name="connsiteY49" fmla="*/ 261257 h 1105988"/>
              <a:gd name="connsiteX50" fmla="*/ 313509 w 1318339"/>
              <a:gd name="connsiteY50" fmla="*/ 252548 h 1105988"/>
              <a:gd name="connsiteX51" fmla="*/ 357052 w 1318339"/>
              <a:gd name="connsiteY51" fmla="*/ 243840 h 1105988"/>
              <a:gd name="connsiteX52" fmla="*/ 383178 w 1318339"/>
              <a:gd name="connsiteY52" fmla="*/ 235131 h 1105988"/>
              <a:gd name="connsiteX53" fmla="*/ 391886 w 1318339"/>
              <a:gd name="connsiteY53" fmla="*/ 209005 h 1105988"/>
              <a:gd name="connsiteX54" fmla="*/ 400595 w 1318339"/>
              <a:gd name="connsiteY54" fmla="*/ 174171 h 1105988"/>
              <a:gd name="connsiteX55" fmla="*/ 418012 w 1318339"/>
              <a:gd name="connsiteY55" fmla="*/ 95794 h 1105988"/>
              <a:gd name="connsiteX56" fmla="*/ 435429 w 1318339"/>
              <a:gd name="connsiteY56" fmla="*/ 69668 h 1105988"/>
              <a:gd name="connsiteX57" fmla="*/ 470263 w 1318339"/>
              <a:gd name="connsiteY57" fmla="*/ 60960 h 1105988"/>
              <a:gd name="connsiteX58" fmla="*/ 627018 w 1318339"/>
              <a:gd name="connsiteY58" fmla="*/ 43543 h 1105988"/>
              <a:gd name="connsiteX59" fmla="*/ 609600 w 1318339"/>
              <a:gd name="connsiteY59" fmla="*/ 26125 h 1105988"/>
              <a:gd name="connsiteX60" fmla="*/ 627018 w 1318339"/>
              <a:gd name="connsiteY60" fmla="*/ 60960 h 1105988"/>
              <a:gd name="connsiteX61" fmla="*/ 627018 w 1318339"/>
              <a:gd name="connsiteY61" fmla="*/ 60960 h 110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18339" h="1105988">
                <a:moveTo>
                  <a:pt x="444138" y="0"/>
                </a:moveTo>
                <a:lnTo>
                  <a:pt x="444138" y="0"/>
                </a:lnTo>
                <a:cubicBezTo>
                  <a:pt x="734424" y="110308"/>
                  <a:pt x="1029252" y="209332"/>
                  <a:pt x="1314995" y="330925"/>
                </a:cubicBezTo>
                <a:cubicBezTo>
                  <a:pt x="1331889" y="338114"/>
                  <a:pt x="1280160" y="342537"/>
                  <a:pt x="1262743" y="348343"/>
                </a:cubicBezTo>
                <a:lnTo>
                  <a:pt x="1236618" y="357051"/>
                </a:lnTo>
                <a:cubicBezTo>
                  <a:pt x="1227909" y="359954"/>
                  <a:pt x="1219398" y="363534"/>
                  <a:pt x="1210492" y="365760"/>
                </a:cubicBezTo>
                <a:lnTo>
                  <a:pt x="1175658" y="374468"/>
                </a:lnTo>
                <a:cubicBezTo>
                  <a:pt x="1166949" y="380274"/>
                  <a:pt x="1159152" y="387762"/>
                  <a:pt x="1149532" y="391885"/>
                </a:cubicBezTo>
                <a:cubicBezTo>
                  <a:pt x="1093357" y="415960"/>
                  <a:pt x="1132337" y="382956"/>
                  <a:pt x="1097280" y="418011"/>
                </a:cubicBezTo>
                <a:cubicBezTo>
                  <a:pt x="1094377" y="438331"/>
                  <a:pt x="1098303" y="460898"/>
                  <a:pt x="1088572" y="478971"/>
                </a:cubicBezTo>
                <a:cubicBezTo>
                  <a:pt x="1076894" y="500659"/>
                  <a:pt x="1036320" y="531223"/>
                  <a:pt x="1036320" y="531223"/>
                </a:cubicBezTo>
                <a:cubicBezTo>
                  <a:pt x="1025016" y="610356"/>
                  <a:pt x="1034103" y="572712"/>
                  <a:pt x="1010195" y="644434"/>
                </a:cubicBezTo>
                <a:lnTo>
                  <a:pt x="1001486" y="670560"/>
                </a:lnTo>
                <a:cubicBezTo>
                  <a:pt x="1014616" y="749337"/>
                  <a:pt x="998800" y="698515"/>
                  <a:pt x="1027612" y="748937"/>
                </a:cubicBezTo>
                <a:cubicBezTo>
                  <a:pt x="1034053" y="760208"/>
                  <a:pt x="1036718" y="773798"/>
                  <a:pt x="1045029" y="783771"/>
                </a:cubicBezTo>
                <a:cubicBezTo>
                  <a:pt x="1051730" y="791812"/>
                  <a:pt x="1062446" y="795382"/>
                  <a:pt x="1071155" y="801188"/>
                </a:cubicBezTo>
                <a:cubicBezTo>
                  <a:pt x="1079863" y="812800"/>
                  <a:pt x="1090231" y="823335"/>
                  <a:pt x="1097280" y="836023"/>
                </a:cubicBezTo>
                <a:cubicBezTo>
                  <a:pt x="1105963" y="851653"/>
                  <a:pt x="1116886" y="886131"/>
                  <a:pt x="1123406" y="905691"/>
                </a:cubicBezTo>
                <a:cubicBezTo>
                  <a:pt x="1120503" y="914400"/>
                  <a:pt x="1121189" y="925326"/>
                  <a:pt x="1114698" y="931817"/>
                </a:cubicBezTo>
                <a:cubicBezTo>
                  <a:pt x="1108207" y="938308"/>
                  <a:pt x="1097398" y="938003"/>
                  <a:pt x="1088572" y="940525"/>
                </a:cubicBezTo>
                <a:cubicBezTo>
                  <a:pt x="1012053" y="962387"/>
                  <a:pt x="1090233" y="937068"/>
                  <a:pt x="1027612" y="957943"/>
                </a:cubicBezTo>
                <a:cubicBezTo>
                  <a:pt x="1015360" y="976321"/>
                  <a:pt x="1003479" y="997843"/>
                  <a:pt x="984069" y="1010194"/>
                </a:cubicBezTo>
                <a:cubicBezTo>
                  <a:pt x="964652" y="1022550"/>
                  <a:pt x="918362" y="1046215"/>
                  <a:pt x="888275" y="1053737"/>
                </a:cubicBezTo>
                <a:cubicBezTo>
                  <a:pt x="873915" y="1057327"/>
                  <a:pt x="859012" y="1058550"/>
                  <a:pt x="844732" y="1062445"/>
                </a:cubicBezTo>
                <a:cubicBezTo>
                  <a:pt x="827019" y="1067276"/>
                  <a:pt x="810369" y="1075735"/>
                  <a:pt x="792480" y="1079863"/>
                </a:cubicBezTo>
                <a:cubicBezTo>
                  <a:pt x="772479" y="1084479"/>
                  <a:pt x="751715" y="1084899"/>
                  <a:pt x="731520" y="1088571"/>
                </a:cubicBezTo>
                <a:cubicBezTo>
                  <a:pt x="719744" y="1090712"/>
                  <a:pt x="708550" y="1095698"/>
                  <a:pt x="696686" y="1097280"/>
                </a:cubicBezTo>
                <a:cubicBezTo>
                  <a:pt x="664904" y="1101518"/>
                  <a:pt x="632823" y="1103085"/>
                  <a:pt x="600892" y="1105988"/>
                </a:cubicBezTo>
                <a:cubicBezTo>
                  <a:pt x="548641" y="1103085"/>
                  <a:pt x="495169" y="1108878"/>
                  <a:pt x="444138" y="1097280"/>
                </a:cubicBezTo>
                <a:cubicBezTo>
                  <a:pt x="428125" y="1093641"/>
                  <a:pt x="409303" y="1062445"/>
                  <a:pt x="409303" y="1062445"/>
                </a:cubicBezTo>
                <a:cubicBezTo>
                  <a:pt x="403497" y="1047931"/>
                  <a:pt x="399642" y="1032475"/>
                  <a:pt x="391886" y="1018903"/>
                </a:cubicBezTo>
                <a:cubicBezTo>
                  <a:pt x="387812" y="1011774"/>
                  <a:pt x="375531" y="1009627"/>
                  <a:pt x="374469" y="1001485"/>
                </a:cubicBezTo>
                <a:cubicBezTo>
                  <a:pt x="366575" y="940969"/>
                  <a:pt x="375793" y="878804"/>
                  <a:pt x="365760" y="818605"/>
                </a:cubicBezTo>
                <a:cubicBezTo>
                  <a:pt x="361548" y="793332"/>
                  <a:pt x="330147" y="790901"/>
                  <a:pt x="313509" y="783771"/>
                </a:cubicBezTo>
                <a:cubicBezTo>
                  <a:pt x="301577" y="778657"/>
                  <a:pt x="289684" y="773234"/>
                  <a:pt x="278675" y="766354"/>
                </a:cubicBezTo>
                <a:cubicBezTo>
                  <a:pt x="266367" y="758661"/>
                  <a:pt x="257104" y="746123"/>
                  <a:pt x="243840" y="740228"/>
                </a:cubicBezTo>
                <a:cubicBezTo>
                  <a:pt x="230314" y="734217"/>
                  <a:pt x="214812" y="734423"/>
                  <a:pt x="200298" y="731520"/>
                </a:cubicBezTo>
                <a:cubicBezTo>
                  <a:pt x="188686" y="725714"/>
                  <a:pt x="177517" y="718925"/>
                  <a:pt x="165463" y="714103"/>
                </a:cubicBezTo>
                <a:cubicBezTo>
                  <a:pt x="148417" y="707284"/>
                  <a:pt x="130629" y="702491"/>
                  <a:pt x="113212" y="696685"/>
                </a:cubicBezTo>
                <a:lnTo>
                  <a:pt x="60960" y="679268"/>
                </a:lnTo>
                <a:lnTo>
                  <a:pt x="34835" y="670560"/>
                </a:lnTo>
                <a:lnTo>
                  <a:pt x="8709" y="661851"/>
                </a:lnTo>
                <a:cubicBezTo>
                  <a:pt x="5806" y="653142"/>
                  <a:pt x="0" y="644905"/>
                  <a:pt x="0" y="635725"/>
                </a:cubicBezTo>
                <a:cubicBezTo>
                  <a:pt x="0" y="574696"/>
                  <a:pt x="3641" y="513663"/>
                  <a:pt x="8709" y="452845"/>
                </a:cubicBezTo>
                <a:cubicBezTo>
                  <a:pt x="9471" y="443697"/>
                  <a:pt x="14896" y="435546"/>
                  <a:pt x="17418" y="426720"/>
                </a:cubicBezTo>
                <a:cubicBezTo>
                  <a:pt x="20706" y="415212"/>
                  <a:pt x="24158" y="403691"/>
                  <a:pt x="26126" y="391885"/>
                </a:cubicBezTo>
                <a:cubicBezTo>
                  <a:pt x="28192" y="379489"/>
                  <a:pt x="25405" y="311432"/>
                  <a:pt x="52252" y="296091"/>
                </a:cubicBezTo>
                <a:cubicBezTo>
                  <a:pt x="65104" y="288747"/>
                  <a:pt x="81281" y="290286"/>
                  <a:pt x="95795" y="287383"/>
                </a:cubicBezTo>
                <a:cubicBezTo>
                  <a:pt x="104503" y="281577"/>
                  <a:pt x="112300" y="274088"/>
                  <a:pt x="121920" y="269965"/>
                </a:cubicBezTo>
                <a:cubicBezTo>
                  <a:pt x="132921" y="265250"/>
                  <a:pt x="144835" y="262341"/>
                  <a:pt x="156755" y="261257"/>
                </a:cubicBezTo>
                <a:cubicBezTo>
                  <a:pt x="208872" y="256519"/>
                  <a:pt x="261258" y="255451"/>
                  <a:pt x="313509" y="252548"/>
                </a:cubicBezTo>
                <a:cubicBezTo>
                  <a:pt x="328023" y="249645"/>
                  <a:pt x="342692" y="247430"/>
                  <a:pt x="357052" y="243840"/>
                </a:cubicBezTo>
                <a:cubicBezTo>
                  <a:pt x="365958" y="241614"/>
                  <a:pt x="376687" y="241622"/>
                  <a:pt x="383178" y="235131"/>
                </a:cubicBezTo>
                <a:cubicBezTo>
                  <a:pt x="389669" y="228640"/>
                  <a:pt x="389364" y="217831"/>
                  <a:pt x="391886" y="209005"/>
                </a:cubicBezTo>
                <a:cubicBezTo>
                  <a:pt x="395174" y="197497"/>
                  <a:pt x="397904" y="185833"/>
                  <a:pt x="400595" y="174171"/>
                </a:cubicBezTo>
                <a:cubicBezTo>
                  <a:pt x="406613" y="148093"/>
                  <a:pt x="409549" y="121184"/>
                  <a:pt x="418012" y="95794"/>
                </a:cubicBezTo>
                <a:cubicBezTo>
                  <a:pt x="421322" y="85865"/>
                  <a:pt x="426720" y="75474"/>
                  <a:pt x="435429" y="69668"/>
                </a:cubicBezTo>
                <a:cubicBezTo>
                  <a:pt x="445388" y="63029"/>
                  <a:pt x="458755" y="64248"/>
                  <a:pt x="470263" y="60960"/>
                </a:cubicBezTo>
                <a:cubicBezTo>
                  <a:pt x="552473" y="37472"/>
                  <a:pt x="417423" y="57515"/>
                  <a:pt x="627018" y="43543"/>
                </a:cubicBezTo>
                <a:lnTo>
                  <a:pt x="609600" y="26125"/>
                </a:lnTo>
                <a:lnTo>
                  <a:pt x="627018" y="60960"/>
                </a:lnTo>
                <a:lnTo>
                  <a:pt x="627018" y="60960"/>
                </a:lnTo>
              </a:path>
            </a:pathLst>
          </a:cu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trzałka w lewo i prawo 2"/>
          <p:cNvSpPr/>
          <p:nvPr/>
        </p:nvSpPr>
        <p:spPr>
          <a:xfrm rot="20280830">
            <a:off x="1936987" y="3686090"/>
            <a:ext cx="2160240" cy="5760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ole tekstowe 7"/>
          <p:cNvSpPr txBox="1"/>
          <p:nvPr/>
        </p:nvSpPr>
        <p:spPr>
          <a:xfrm>
            <a:off x="2334856" y="4460919"/>
            <a:ext cx="1589072" cy="1200329"/>
          </a:xfrm>
          <a:prstGeom prst="rect">
            <a:avLst/>
          </a:prstGeom>
          <a:noFill/>
        </p:spPr>
        <p:txBody>
          <a:bodyPr wrap="square" rtlCol="0">
            <a:spAutoFit/>
          </a:bodyPr>
          <a:lstStyle/>
          <a:p>
            <a:pPr algn="ctr"/>
            <a:r>
              <a:rPr lang="pl-PL" sz="1800"/>
              <a:t>c-granule</a:t>
            </a:r>
          </a:p>
          <a:p>
            <a:pPr algn="ctr"/>
            <a:r>
              <a:rPr lang="pl-PL" sz="1800"/>
              <a:t>for </a:t>
            </a:r>
            <a:r>
              <a:rPr lang="pl-PL" sz="1800" err="1"/>
              <a:t>spatio-temporal</a:t>
            </a:r>
            <a:r>
              <a:rPr lang="pl-PL" sz="1800"/>
              <a:t> </a:t>
            </a:r>
            <a:r>
              <a:rPr lang="pl-PL" sz="1800" err="1"/>
              <a:t>window</a:t>
            </a:r>
            <a:r>
              <a:rPr lang="pl-PL" sz="1800"/>
              <a:t>(s) w</a:t>
            </a:r>
            <a:r>
              <a:rPr lang="pl-PL" sz="1800" baseline="-25000"/>
              <a:t>1</a:t>
            </a:r>
            <a:endParaRPr lang="pl-PL" sz="1800"/>
          </a:p>
        </p:txBody>
      </p:sp>
      <p:cxnSp>
        <p:nvCxnSpPr>
          <p:cNvPr id="20" name="Łącznik prosty ze strzałką 19"/>
          <p:cNvCxnSpPr>
            <a:stCxn id="3121" idx="3"/>
          </p:cNvCxnSpPr>
          <p:nvPr/>
        </p:nvCxnSpPr>
        <p:spPr>
          <a:xfrm>
            <a:off x="2743200" y="2709491"/>
            <a:ext cx="1383309" cy="7709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146</a:t>
            </a:fld>
            <a:endParaRPr lang="pl-PL"/>
          </a:p>
        </p:txBody>
      </p:sp>
      <p:sp>
        <p:nvSpPr>
          <p:cNvPr id="6" name="pole tekstowe 5">
            <a:extLst>
              <a:ext uri="{FF2B5EF4-FFF2-40B4-BE49-F238E27FC236}">
                <a16:creationId xmlns:a16="http://schemas.microsoft.com/office/drawing/2014/main" id="{AFC8AC51-48BA-97CF-3CC1-CB4E90F106A7}"/>
              </a:ext>
            </a:extLst>
          </p:cNvPr>
          <p:cNvSpPr txBox="1"/>
          <p:nvPr/>
        </p:nvSpPr>
        <p:spPr>
          <a:xfrm>
            <a:off x="1889409" y="5736081"/>
            <a:ext cx="5472608" cy="646331"/>
          </a:xfrm>
          <a:prstGeom prst="rect">
            <a:avLst/>
          </a:prstGeom>
          <a:noFill/>
        </p:spPr>
        <p:txBody>
          <a:bodyPr wrap="square" rtlCol="0">
            <a:spAutoFit/>
          </a:bodyPr>
          <a:lstStyle/>
          <a:p>
            <a:pPr algn="ctr"/>
            <a:r>
              <a:rPr lang="en-US" sz="1800" noProof="0"/>
              <a:t>dynamics of information systems determined </a:t>
            </a:r>
          </a:p>
          <a:p>
            <a:pPr algn="ctr"/>
            <a:r>
              <a:rPr lang="en-US" sz="1800" noProof="0"/>
              <a:t>by control and its interaction with the environment</a:t>
            </a:r>
          </a:p>
        </p:txBody>
      </p:sp>
    </p:spTree>
    <p:extLst>
      <p:ext uri="{BB962C8B-B14F-4D97-AF65-F5344CB8AC3E}">
        <p14:creationId xmlns:p14="http://schemas.microsoft.com/office/powerpoint/2010/main" val="336540893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a 4"/>
          <p:cNvGrpSpPr/>
          <p:nvPr/>
        </p:nvGrpSpPr>
        <p:grpSpPr>
          <a:xfrm>
            <a:off x="683568" y="1438956"/>
            <a:ext cx="7506253" cy="5043393"/>
            <a:chOff x="323528" y="1109977"/>
            <a:chExt cx="7506253" cy="5043393"/>
          </a:xfrm>
        </p:grpSpPr>
        <p:grpSp>
          <p:nvGrpSpPr>
            <p:cNvPr id="6" name="Grupa 5"/>
            <p:cNvGrpSpPr/>
            <p:nvPr/>
          </p:nvGrpSpPr>
          <p:grpSpPr>
            <a:xfrm>
              <a:off x="669046" y="2125921"/>
              <a:ext cx="3065930" cy="2319617"/>
              <a:chOff x="914400" y="1116106"/>
              <a:chExt cx="4087906" cy="3092823"/>
            </a:xfrm>
          </p:grpSpPr>
          <p:grpSp>
            <p:nvGrpSpPr>
              <p:cNvPr id="31" name="Grupa 30"/>
              <p:cNvGrpSpPr/>
              <p:nvPr/>
            </p:nvGrpSpPr>
            <p:grpSpPr>
              <a:xfrm>
                <a:off x="914400" y="1116106"/>
                <a:ext cx="4087906" cy="3092823"/>
                <a:chOff x="914400" y="1116106"/>
                <a:chExt cx="4087906" cy="3092823"/>
              </a:xfrm>
            </p:grpSpPr>
            <p:sp>
              <p:nvSpPr>
                <p:cNvPr id="33" name="Prostokąt 32"/>
                <p:cNvSpPr/>
                <p:nvPr/>
              </p:nvSpPr>
              <p:spPr>
                <a:xfrm>
                  <a:off x="914400" y="1116106"/>
                  <a:ext cx="4087906" cy="3092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grpSp>
              <p:nvGrpSpPr>
                <p:cNvPr id="34" name="Grupa 33"/>
                <p:cNvGrpSpPr/>
                <p:nvPr/>
              </p:nvGrpSpPr>
              <p:grpSpPr>
                <a:xfrm>
                  <a:off x="3025589" y="1990164"/>
                  <a:ext cx="1425388" cy="1411941"/>
                  <a:chOff x="3025588" y="1653988"/>
                  <a:chExt cx="1990165" cy="1748118"/>
                </a:xfrm>
              </p:grpSpPr>
              <p:sp>
                <p:nvSpPr>
                  <p:cNvPr id="36" name="Prostokąt 35"/>
                  <p:cNvSpPr/>
                  <p:nvPr/>
                </p:nvSpPr>
                <p:spPr>
                  <a:xfrm>
                    <a:off x="3025588" y="1653988"/>
                    <a:ext cx="1990165" cy="17481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cxnSp>
                <p:nvCxnSpPr>
                  <p:cNvPr id="37" name="Łącznik prosty 36"/>
                  <p:cNvCxnSpPr/>
                  <p:nvPr/>
                </p:nvCxnSpPr>
                <p:spPr>
                  <a:xfrm>
                    <a:off x="3025588" y="1976718"/>
                    <a:ext cx="1990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Łącznik prosty 37"/>
                  <p:cNvCxnSpPr/>
                  <p:nvPr/>
                </p:nvCxnSpPr>
                <p:spPr>
                  <a:xfrm>
                    <a:off x="3523125" y="1653988"/>
                    <a:ext cx="4" cy="1748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 name="Łącznik prosty 34"/>
                <p:cNvCxnSpPr/>
                <p:nvPr/>
              </p:nvCxnSpPr>
              <p:spPr>
                <a:xfrm>
                  <a:off x="2433917" y="1116106"/>
                  <a:ext cx="1" cy="3092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Strzałka w lewo i prawo 31"/>
              <p:cNvSpPr/>
              <p:nvPr/>
            </p:nvSpPr>
            <p:spPr>
              <a:xfrm>
                <a:off x="1976718" y="2608729"/>
                <a:ext cx="927847" cy="594769"/>
              </a:xfrm>
              <a:prstGeom prst="lef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grpSp>
        <p:cxnSp>
          <p:nvCxnSpPr>
            <p:cNvPr id="7" name="Łącznik prosty 6"/>
            <p:cNvCxnSpPr/>
            <p:nvPr/>
          </p:nvCxnSpPr>
          <p:spPr>
            <a:xfrm flipH="1">
              <a:off x="1606978" y="2976964"/>
              <a:ext cx="433668" cy="8634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Łącznik prosty 7"/>
            <p:cNvCxnSpPr/>
            <p:nvPr/>
          </p:nvCxnSpPr>
          <p:spPr>
            <a:xfrm>
              <a:off x="1627149" y="2976964"/>
              <a:ext cx="349292" cy="8634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ole tekstowe 8"/>
            <p:cNvSpPr txBox="1"/>
            <p:nvPr/>
          </p:nvSpPr>
          <p:spPr>
            <a:xfrm>
              <a:off x="803516" y="2200906"/>
              <a:ext cx="870699" cy="523220"/>
            </a:xfrm>
            <a:prstGeom prst="rect">
              <a:avLst/>
            </a:prstGeom>
            <a:noFill/>
          </p:spPr>
          <p:txBody>
            <a:bodyPr wrap="square" rtlCol="0">
              <a:spAutoFit/>
            </a:bodyPr>
            <a:lstStyle/>
            <a:p>
              <a:pPr algn="ctr"/>
              <a:r>
                <a:rPr lang="en-US" sz="1400"/>
                <a:t>physical world</a:t>
              </a:r>
            </a:p>
          </p:txBody>
        </p:sp>
        <p:sp>
          <p:nvSpPr>
            <p:cNvPr id="10" name="pole tekstowe 9"/>
            <p:cNvSpPr txBox="1"/>
            <p:nvPr/>
          </p:nvSpPr>
          <p:spPr>
            <a:xfrm>
              <a:off x="1761458" y="2189251"/>
              <a:ext cx="1914762" cy="523220"/>
            </a:xfrm>
            <a:prstGeom prst="rect">
              <a:avLst/>
            </a:prstGeom>
            <a:noFill/>
          </p:spPr>
          <p:txBody>
            <a:bodyPr wrap="square" rtlCol="0">
              <a:spAutoFit/>
            </a:bodyPr>
            <a:lstStyle/>
            <a:p>
              <a:pPr algn="ctr"/>
              <a:r>
                <a:rPr lang="en-US" sz="1400"/>
                <a:t>abstract (mathematical) space</a:t>
              </a:r>
            </a:p>
          </p:txBody>
        </p:sp>
        <p:sp>
          <p:nvSpPr>
            <p:cNvPr id="11" name="pole tekstowe 10"/>
            <p:cNvSpPr txBox="1"/>
            <p:nvPr/>
          </p:nvSpPr>
          <p:spPr>
            <a:xfrm>
              <a:off x="640918" y="4785839"/>
              <a:ext cx="3223040" cy="1169551"/>
            </a:xfrm>
            <a:prstGeom prst="rect">
              <a:avLst/>
            </a:prstGeom>
            <a:noFill/>
          </p:spPr>
          <p:txBody>
            <a:bodyPr wrap="square" rtlCol="0">
              <a:spAutoFit/>
            </a:bodyPr>
            <a:lstStyle/>
            <a:p>
              <a:pPr algn="ctr"/>
              <a:r>
                <a:rPr lang="en-US" sz="1400"/>
                <a:t>In the existing approaches to rough sets interactions with the physical world are omitted. </a:t>
              </a:r>
            </a:p>
            <a:p>
              <a:pPr algn="ctr"/>
              <a:r>
                <a:rPr lang="en-US" sz="1400"/>
                <a:t>Information systems are </a:t>
              </a:r>
              <a:r>
                <a:rPr lang="en-US" sz="1400" b="1"/>
                <a:t>GIVEN</a:t>
              </a:r>
              <a:r>
                <a:rPr lang="en-US" sz="1400"/>
                <a:t> as</a:t>
              </a:r>
            </a:p>
            <a:p>
              <a:pPr algn="ctr"/>
              <a:r>
                <a:rPr lang="en-US" sz="1400"/>
                <a:t> pure mathematical objects. </a:t>
              </a:r>
            </a:p>
          </p:txBody>
        </p:sp>
        <p:sp>
          <p:nvSpPr>
            <p:cNvPr id="12" name="pole tekstowe 11"/>
            <p:cNvSpPr txBox="1"/>
            <p:nvPr/>
          </p:nvSpPr>
          <p:spPr>
            <a:xfrm>
              <a:off x="4304862" y="4768375"/>
              <a:ext cx="3524919" cy="1384995"/>
            </a:xfrm>
            <a:prstGeom prst="rect">
              <a:avLst/>
            </a:prstGeom>
            <a:noFill/>
          </p:spPr>
          <p:txBody>
            <a:bodyPr wrap="square" rtlCol="0">
              <a:spAutoFit/>
            </a:bodyPr>
            <a:lstStyle/>
            <a:p>
              <a:pPr algn="ctr"/>
              <a:r>
                <a:rPr lang="en-US" sz="1400" dirty="0"/>
                <a:t>Rough sets in IGrC (perceptual approach) based on </a:t>
              </a:r>
              <a:r>
                <a:rPr lang="en-US" sz="1400" b="1" dirty="0"/>
                <a:t>physical semantics</a:t>
              </a:r>
              <a:r>
                <a:rPr lang="en-US" sz="1400" dirty="0"/>
                <a:t>::</a:t>
              </a:r>
            </a:p>
            <a:p>
              <a:pPr algn="ctr"/>
              <a:r>
                <a:rPr lang="en-US" sz="1400" dirty="0"/>
                <a:t>information  (decision) systems are obtained as the result of granulation of information perceived by c-granule </a:t>
              </a:r>
              <a:r>
                <a:rPr lang="en-US" sz="1400" i="1" dirty="0" err="1"/>
                <a:t>g</a:t>
              </a:r>
              <a:r>
                <a:rPr lang="en-US" sz="1400" i="1" baseline="-25000" dirty="0" err="1"/>
                <a:t>c</a:t>
              </a:r>
              <a:r>
                <a:rPr lang="en-US" sz="1400" dirty="0"/>
                <a:t> </a:t>
              </a:r>
            </a:p>
            <a:p>
              <a:pPr algn="ctr"/>
              <a:r>
                <a:rPr lang="en-US" sz="1400" dirty="0"/>
                <a:t>in the physical world.  </a:t>
              </a:r>
            </a:p>
          </p:txBody>
        </p:sp>
        <p:sp>
          <p:nvSpPr>
            <p:cNvPr id="13" name="pole tekstowe 12"/>
            <p:cNvSpPr txBox="1"/>
            <p:nvPr/>
          </p:nvSpPr>
          <p:spPr>
            <a:xfrm>
              <a:off x="1639993" y="3832660"/>
              <a:ext cx="2200879" cy="523220"/>
            </a:xfrm>
            <a:prstGeom prst="rect">
              <a:avLst/>
            </a:prstGeom>
            <a:noFill/>
          </p:spPr>
          <p:txBody>
            <a:bodyPr wrap="square" rtlCol="0">
              <a:spAutoFit/>
            </a:bodyPr>
            <a:lstStyle/>
            <a:p>
              <a:pPr algn="ctr"/>
              <a:r>
                <a:rPr lang="en-GB" sz="1400"/>
                <a:t>information (decision) system</a:t>
              </a:r>
            </a:p>
          </p:txBody>
        </p:sp>
        <p:grpSp>
          <p:nvGrpSpPr>
            <p:cNvPr id="14" name="Grupa 13"/>
            <p:cNvGrpSpPr/>
            <p:nvPr/>
          </p:nvGrpSpPr>
          <p:grpSpPr>
            <a:xfrm>
              <a:off x="4483930" y="2168607"/>
              <a:ext cx="3275871" cy="2319618"/>
              <a:chOff x="5974980" y="1280055"/>
              <a:chExt cx="4367827" cy="3092823"/>
            </a:xfrm>
          </p:grpSpPr>
          <p:sp>
            <p:nvSpPr>
              <p:cNvPr id="18" name="Prostokąt 17"/>
              <p:cNvSpPr/>
              <p:nvPr/>
            </p:nvSpPr>
            <p:spPr>
              <a:xfrm>
                <a:off x="5974980" y="1280055"/>
                <a:ext cx="4087906" cy="30928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grpSp>
            <p:nvGrpSpPr>
              <p:cNvPr id="19" name="Grupa 18"/>
              <p:cNvGrpSpPr/>
              <p:nvPr/>
            </p:nvGrpSpPr>
            <p:grpSpPr>
              <a:xfrm>
                <a:off x="8086169" y="2075329"/>
                <a:ext cx="1425388" cy="1411941"/>
                <a:chOff x="3025588" y="1653988"/>
                <a:chExt cx="1990165" cy="1748118"/>
              </a:xfrm>
            </p:grpSpPr>
            <p:sp>
              <p:nvSpPr>
                <p:cNvPr id="28" name="Prostokąt 27"/>
                <p:cNvSpPr/>
                <p:nvPr/>
              </p:nvSpPr>
              <p:spPr>
                <a:xfrm>
                  <a:off x="3025588" y="1653988"/>
                  <a:ext cx="1990165" cy="17481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cxnSp>
              <p:nvCxnSpPr>
                <p:cNvPr id="29" name="Łącznik prosty 28"/>
                <p:cNvCxnSpPr/>
                <p:nvPr/>
              </p:nvCxnSpPr>
              <p:spPr>
                <a:xfrm>
                  <a:off x="3025588" y="1976718"/>
                  <a:ext cx="1990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Łącznik prosty 29"/>
                <p:cNvCxnSpPr/>
                <p:nvPr/>
              </p:nvCxnSpPr>
              <p:spPr>
                <a:xfrm>
                  <a:off x="3523125" y="1653988"/>
                  <a:ext cx="4" cy="1748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Łącznik prosty 19"/>
              <p:cNvCxnSpPr/>
              <p:nvPr/>
            </p:nvCxnSpPr>
            <p:spPr>
              <a:xfrm>
                <a:off x="7476565" y="1280055"/>
                <a:ext cx="17934" cy="3081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ole tekstowe 25"/>
              <p:cNvSpPr txBox="1"/>
              <p:nvPr/>
            </p:nvSpPr>
            <p:spPr>
              <a:xfrm>
                <a:off x="7476565" y="3611458"/>
                <a:ext cx="2866242" cy="697627"/>
              </a:xfrm>
              <a:prstGeom prst="rect">
                <a:avLst/>
              </a:prstGeom>
              <a:noFill/>
            </p:spPr>
            <p:txBody>
              <a:bodyPr wrap="square" rtlCol="0">
                <a:spAutoFit/>
              </a:bodyPr>
              <a:lstStyle/>
              <a:p>
                <a:pPr algn="ctr"/>
                <a:r>
                  <a:rPr lang="en-US" sz="1400"/>
                  <a:t>information (decision) system</a:t>
                </a:r>
              </a:p>
            </p:txBody>
          </p:sp>
        </p:grpSp>
        <p:sp>
          <p:nvSpPr>
            <p:cNvPr id="15" name="pole tekstowe 14"/>
            <p:cNvSpPr txBox="1"/>
            <p:nvPr/>
          </p:nvSpPr>
          <p:spPr>
            <a:xfrm>
              <a:off x="323528" y="1109977"/>
              <a:ext cx="7488832" cy="523220"/>
            </a:xfrm>
            <a:prstGeom prst="rect">
              <a:avLst/>
            </a:prstGeom>
            <a:noFill/>
          </p:spPr>
          <p:txBody>
            <a:bodyPr wrap="square" rtlCol="0">
              <a:spAutoFit/>
            </a:bodyPr>
            <a:lstStyle/>
            <a:p>
              <a:pPr algn="ctr"/>
              <a:r>
                <a:rPr lang="en-GB" sz="1400"/>
                <a:t>Continuous interactions with the physical world during perceiving of the current situation </a:t>
              </a:r>
            </a:p>
            <a:p>
              <a:pPr algn="ctr"/>
              <a:r>
                <a:rPr lang="en-GB" sz="1400"/>
                <a:t>aiming to understand this situation to a degree satisfactory for making the rights decisions</a:t>
              </a:r>
            </a:p>
          </p:txBody>
        </p:sp>
        <p:cxnSp>
          <p:nvCxnSpPr>
            <p:cNvPr id="16" name="Łącznik prosty ze strzałką 15"/>
            <p:cNvCxnSpPr/>
            <p:nvPr/>
          </p:nvCxnSpPr>
          <p:spPr>
            <a:xfrm flipH="1">
              <a:off x="1806059" y="1695026"/>
              <a:ext cx="686980" cy="1599717"/>
            </a:xfrm>
            <a:prstGeom prst="straightConnector1">
              <a:avLst/>
            </a:prstGeom>
            <a:ln w="19050">
              <a:solidFill>
                <a:schemeClr val="tx1"/>
              </a:solidFill>
              <a:prstDash val="dash"/>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7" name="Łącznik prosty ze strzałką 16"/>
            <p:cNvCxnSpPr/>
            <p:nvPr/>
          </p:nvCxnSpPr>
          <p:spPr>
            <a:xfrm>
              <a:off x="2519696" y="1676012"/>
              <a:ext cx="2871573" cy="1422035"/>
            </a:xfrm>
            <a:prstGeom prst="straightConnector1">
              <a:avLst/>
            </a:prstGeom>
            <a:ln w="19050">
              <a:solidFill>
                <a:schemeClr val="tx1"/>
              </a:solidFill>
              <a:prstDash val="dash"/>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5588677" y="2155176"/>
              <a:ext cx="1914762" cy="523220"/>
            </a:xfrm>
            <a:prstGeom prst="rect">
              <a:avLst/>
            </a:prstGeom>
            <a:noFill/>
          </p:spPr>
          <p:txBody>
            <a:bodyPr wrap="square" rtlCol="0">
              <a:spAutoFit/>
            </a:bodyPr>
            <a:lstStyle/>
            <a:p>
              <a:pPr algn="ctr"/>
              <a:r>
                <a:rPr lang="en-US" sz="1400"/>
                <a:t>abstract (mathematical) space</a:t>
              </a:r>
            </a:p>
          </p:txBody>
        </p:sp>
        <p:sp>
          <p:nvSpPr>
            <p:cNvPr id="40" name="pole tekstowe 39"/>
            <p:cNvSpPr txBox="1"/>
            <p:nvPr/>
          </p:nvSpPr>
          <p:spPr>
            <a:xfrm>
              <a:off x="4543438" y="2209377"/>
              <a:ext cx="870699" cy="523220"/>
            </a:xfrm>
            <a:prstGeom prst="rect">
              <a:avLst/>
            </a:prstGeom>
            <a:noFill/>
          </p:spPr>
          <p:txBody>
            <a:bodyPr wrap="square" rtlCol="0">
              <a:spAutoFit/>
            </a:bodyPr>
            <a:lstStyle/>
            <a:p>
              <a:pPr algn="ctr"/>
              <a:r>
                <a:rPr lang="en-US" sz="1400"/>
                <a:t>physical world</a:t>
              </a:r>
            </a:p>
          </p:txBody>
        </p:sp>
        <p:sp>
          <p:nvSpPr>
            <p:cNvPr id="41" name="Strzałka w lewo i prawo 40"/>
            <p:cNvSpPr/>
            <p:nvPr/>
          </p:nvSpPr>
          <p:spPr>
            <a:xfrm>
              <a:off x="5109030" y="3033533"/>
              <a:ext cx="906086" cy="634417"/>
            </a:xfrm>
            <a:prstGeom prst="lef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25"/>
            </a:p>
          </p:txBody>
        </p:sp>
        <p:sp>
          <p:nvSpPr>
            <p:cNvPr id="2" name="Dowolny kształt 1"/>
            <p:cNvSpPr/>
            <p:nvPr/>
          </p:nvSpPr>
          <p:spPr>
            <a:xfrm>
              <a:off x="4556638" y="2960914"/>
              <a:ext cx="552391" cy="870857"/>
            </a:xfrm>
            <a:custGeom>
              <a:avLst/>
              <a:gdLst>
                <a:gd name="connsiteX0" fmla="*/ 44391 w 552391"/>
                <a:gd name="connsiteY0" fmla="*/ 0 h 870857"/>
                <a:gd name="connsiteX1" fmla="*/ 44391 w 552391"/>
                <a:gd name="connsiteY1" fmla="*/ 0 h 870857"/>
                <a:gd name="connsiteX2" fmla="*/ 175019 w 552391"/>
                <a:gd name="connsiteY2" fmla="*/ 14515 h 870857"/>
                <a:gd name="connsiteX3" fmla="*/ 262105 w 552391"/>
                <a:gd name="connsiteY3" fmla="*/ 43543 h 870857"/>
                <a:gd name="connsiteX4" fmla="*/ 363705 w 552391"/>
                <a:gd name="connsiteY4" fmla="*/ 87086 h 870857"/>
                <a:gd name="connsiteX5" fmla="*/ 421762 w 552391"/>
                <a:gd name="connsiteY5" fmla="*/ 116115 h 870857"/>
                <a:gd name="connsiteX6" fmla="*/ 508848 w 552391"/>
                <a:gd name="connsiteY6" fmla="*/ 145143 h 870857"/>
                <a:gd name="connsiteX7" fmla="*/ 523362 w 552391"/>
                <a:gd name="connsiteY7" fmla="*/ 203200 h 870857"/>
                <a:gd name="connsiteX8" fmla="*/ 552391 w 552391"/>
                <a:gd name="connsiteY8" fmla="*/ 290286 h 870857"/>
                <a:gd name="connsiteX9" fmla="*/ 537876 w 552391"/>
                <a:gd name="connsiteY9" fmla="*/ 769257 h 870857"/>
                <a:gd name="connsiteX10" fmla="*/ 523362 w 552391"/>
                <a:gd name="connsiteY10" fmla="*/ 841829 h 870857"/>
                <a:gd name="connsiteX11" fmla="*/ 436276 w 552391"/>
                <a:gd name="connsiteY11" fmla="*/ 870857 h 870857"/>
                <a:gd name="connsiteX12" fmla="*/ 204048 w 552391"/>
                <a:gd name="connsiteY12" fmla="*/ 856343 h 870857"/>
                <a:gd name="connsiteX13" fmla="*/ 160505 w 552391"/>
                <a:gd name="connsiteY13" fmla="*/ 812800 h 870857"/>
                <a:gd name="connsiteX14" fmla="*/ 131476 w 552391"/>
                <a:gd name="connsiteY14" fmla="*/ 711200 h 870857"/>
                <a:gd name="connsiteX15" fmla="*/ 87933 w 552391"/>
                <a:gd name="connsiteY15" fmla="*/ 624115 h 870857"/>
                <a:gd name="connsiteX16" fmla="*/ 44391 w 552391"/>
                <a:gd name="connsiteY16" fmla="*/ 435429 h 870857"/>
                <a:gd name="connsiteX17" fmla="*/ 29876 w 552391"/>
                <a:gd name="connsiteY17" fmla="*/ 391886 h 870857"/>
                <a:gd name="connsiteX18" fmla="*/ 15362 w 552391"/>
                <a:gd name="connsiteY18" fmla="*/ 217715 h 870857"/>
                <a:gd name="connsiteX19" fmla="*/ 848 w 552391"/>
                <a:gd name="connsiteY19" fmla="*/ 116115 h 870857"/>
                <a:gd name="connsiteX20" fmla="*/ 44391 w 552391"/>
                <a:gd name="connsiteY20" fmla="*/ 29029 h 870857"/>
                <a:gd name="connsiteX21" fmla="*/ 44391 w 552391"/>
                <a:gd name="connsiteY21" fmla="*/ 0 h 87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2391" h="870857">
                  <a:moveTo>
                    <a:pt x="44391" y="0"/>
                  </a:moveTo>
                  <a:lnTo>
                    <a:pt x="44391" y="0"/>
                  </a:lnTo>
                  <a:cubicBezTo>
                    <a:pt x="87934" y="4838"/>
                    <a:pt x="132059" y="5923"/>
                    <a:pt x="175019" y="14515"/>
                  </a:cubicBezTo>
                  <a:cubicBezTo>
                    <a:pt x="205024" y="20516"/>
                    <a:pt x="262105" y="43543"/>
                    <a:pt x="262105" y="43543"/>
                  </a:cubicBezTo>
                  <a:cubicBezTo>
                    <a:pt x="350348" y="102372"/>
                    <a:pt x="256589" y="46917"/>
                    <a:pt x="363705" y="87086"/>
                  </a:cubicBezTo>
                  <a:cubicBezTo>
                    <a:pt x="383964" y="94683"/>
                    <a:pt x="401673" y="108079"/>
                    <a:pt x="421762" y="116115"/>
                  </a:cubicBezTo>
                  <a:cubicBezTo>
                    <a:pt x="450172" y="127479"/>
                    <a:pt x="508848" y="145143"/>
                    <a:pt x="508848" y="145143"/>
                  </a:cubicBezTo>
                  <a:cubicBezTo>
                    <a:pt x="513686" y="164495"/>
                    <a:pt x="517630" y="184093"/>
                    <a:pt x="523362" y="203200"/>
                  </a:cubicBezTo>
                  <a:cubicBezTo>
                    <a:pt x="532155" y="232508"/>
                    <a:pt x="552391" y="290286"/>
                    <a:pt x="552391" y="290286"/>
                  </a:cubicBezTo>
                  <a:cubicBezTo>
                    <a:pt x="547553" y="449943"/>
                    <a:pt x="546271" y="609747"/>
                    <a:pt x="537876" y="769257"/>
                  </a:cubicBezTo>
                  <a:cubicBezTo>
                    <a:pt x="536579" y="793893"/>
                    <a:pt x="540806" y="824385"/>
                    <a:pt x="523362" y="841829"/>
                  </a:cubicBezTo>
                  <a:cubicBezTo>
                    <a:pt x="501725" y="863466"/>
                    <a:pt x="436276" y="870857"/>
                    <a:pt x="436276" y="870857"/>
                  </a:cubicBezTo>
                  <a:cubicBezTo>
                    <a:pt x="358867" y="866019"/>
                    <a:pt x="279945" y="872321"/>
                    <a:pt x="204048" y="856343"/>
                  </a:cubicBezTo>
                  <a:cubicBezTo>
                    <a:pt x="183962" y="852114"/>
                    <a:pt x="171891" y="829879"/>
                    <a:pt x="160505" y="812800"/>
                  </a:cubicBezTo>
                  <a:cubicBezTo>
                    <a:pt x="151807" y="799753"/>
                    <a:pt x="133894" y="719664"/>
                    <a:pt x="131476" y="711200"/>
                  </a:cubicBezTo>
                  <a:cubicBezTo>
                    <a:pt x="116452" y="658618"/>
                    <a:pt x="119741" y="671825"/>
                    <a:pt x="87933" y="624115"/>
                  </a:cubicBezTo>
                  <a:cubicBezTo>
                    <a:pt x="69093" y="492229"/>
                    <a:pt x="84236" y="554965"/>
                    <a:pt x="44391" y="435429"/>
                  </a:cubicBezTo>
                  <a:lnTo>
                    <a:pt x="29876" y="391886"/>
                  </a:lnTo>
                  <a:cubicBezTo>
                    <a:pt x="25038" y="333829"/>
                    <a:pt x="23061" y="275462"/>
                    <a:pt x="15362" y="217715"/>
                  </a:cubicBezTo>
                  <a:cubicBezTo>
                    <a:pt x="-5272" y="62960"/>
                    <a:pt x="848" y="306921"/>
                    <a:pt x="848" y="116115"/>
                  </a:cubicBezTo>
                  <a:lnTo>
                    <a:pt x="44391" y="29029"/>
                  </a:lnTo>
                  <a:lnTo>
                    <a:pt x="44391" y="0"/>
                  </a:lnTo>
                  <a:close/>
                </a:path>
              </a:pathLst>
            </a:custGeom>
            <a:solidFill>
              <a:srgbClr val="00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ole tekstowe 3"/>
            <p:cNvSpPr txBox="1"/>
            <p:nvPr/>
          </p:nvSpPr>
          <p:spPr>
            <a:xfrm>
              <a:off x="5425869" y="3157053"/>
              <a:ext cx="360040" cy="307777"/>
            </a:xfrm>
            <a:prstGeom prst="rect">
              <a:avLst/>
            </a:prstGeom>
            <a:noFill/>
          </p:spPr>
          <p:txBody>
            <a:bodyPr wrap="square" rtlCol="0">
              <a:spAutoFit/>
            </a:bodyPr>
            <a:lstStyle/>
            <a:p>
              <a:r>
                <a:rPr lang="en-GB" sz="1400" i="1" err="1"/>
                <a:t>g</a:t>
              </a:r>
              <a:r>
                <a:rPr lang="en-GB" sz="1400" i="1" baseline="-25000" err="1"/>
                <a:t>c</a:t>
              </a:r>
              <a:endParaRPr lang="en-GB" sz="1400" i="1"/>
            </a:p>
          </p:txBody>
        </p:sp>
      </p:grpSp>
      <p:sp>
        <p:nvSpPr>
          <p:cNvPr id="42" name="Rectangle 2"/>
          <p:cNvSpPr>
            <a:spLocks noGrp="1" noChangeArrowheads="1"/>
          </p:cNvSpPr>
          <p:nvPr>
            <p:ph type="title"/>
          </p:nvPr>
        </p:nvSpPr>
        <p:spPr>
          <a:xfrm>
            <a:off x="42980" y="0"/>
            <a:ext cx="9036496" cy="1235836"/>
          </a:xfrm>
        </p:spPr>
        <p:txBody>
          <a:bodyPr/>
          <a:lstStyle/>
          <a:p>
            <a:pPr eaLnBrk="1" hangingPunct="1">
              <a:defRPr/>
            </a:pPr>
            <a:r>
              <a:rPr lang="pl-PL" sz="3200" b="1">
                <a:latin typeface="+mn-lt"/>
              </a:rPr>
              <a:t>RS: PERCEPTUAL APPROACH</a:t>
            </a:r>
            <a:br>
              <a:rPr lang="pl-PL" sz="3200" b="1">
                <a:latin typeface="+mn-lt"/>
              </a:rPr>
            </a:br>
            <a:r>
              <a:rPr lang="en-US" sz="2400" b="1">
                <a:latin typeface="+mn-lt"/>
              </a:rPr>
              <a:t>Information(decision) systems are parts of dynamic objects: c-granules</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147</a:t>
            </a:fld>
            <a:endParaRPr lang="pl-PL"/>
          </a:p>
        </p:txBody>
      </p:sp>
    </p:spTree>
    <p:extLst>
      <p:ext uri="{BB962C8B-B14F-4D97-AF65-F5344CB8AC3E}">
        <p14:creationId xmlns:p14="http://schemas.microsoft.com/office/powerpoint/2010/main" val="421602754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470422"/>
          </a:xfrm>
        </p:spPr>
        <p:txBody>
          <a:bodyPr/>
          <a:lstStyle/>
          <a:p>
            <a:r>
              <a:rPr lang="pl-PL" sz="3200" b="1" dirty="0"/>
              <a:t>RS &amp; </a:t>
            </a:r>
            <a:r>
              <a:rPr lang="pl-PL" sz="3200" b="1" dirty="0" err="1"/>
              <a:t>IGrC</a:t>
            </a:r>
            <a:r>
              <a:rPr lang="pl-PL" sz="3200" b="1" dirty="0"/>
              <a:t> IN </a:t>
            </a:r>
            <a:r>
              <a:rPr lang="pl-PL" sz="3200" b="1" dirty="0" err="1"/>
              <a:t>FOUNDATIONS</a:t>
            </a:r>
            <a:r>
              <a:rPr lang="pl-PL" sz="3200" b="1" dirty="0"/>
              <a:t> OF </a:t>
            </a:r>
            <a:br>
              <a:rPr lang="pl-PL" sz="3200" b="1" dirty="0"/>
            </a:br>
            <a:r>
              <a:rPr lang="pl-PL" sz="3200" b="1" dirty="0" err="1"/>
              <a:t>APPROXIMATE</a:t>
            </a:r>
            <a:r>
              <a:rPr lang="pl-PL" sz="3200" b="1" dirty="0"/>
              <a:t> PROBLEM </a:t>
            </a:r>
            <a:r>
              <a:rPr lang="pl-PL" sz="3200" b="1" dirty="0" err="1"/>
              <a:t>SOLVING</a:t>
            </a:r>
            <a:r>
              <a:rPr lang="pl-PL" sz="3200" b="1" dirty="0"/>
              <a:t> IN AI SYSTEMS</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148</a:t>
            </a:fld>
            <a:endParaRPr lang="pl-PL"/>
          </a:p>
        </p:txBody>
      </p:sp>
      <p:sp>
        <p:nvSpPr>
          <p:cNvPr id="4" name="pole tekstowe 3"/>
          <p:cNvSpPr txBox="1"/>
          <p:nvPr/>
        </p:nvSpPr>
        <p:spPr>
          <a:xfrm>
            <a:off x="457200" y="1556792"/>
            <a:ext cx="8229600" cy="5078313"/>
          </a:xfrm>
          <a:prstGeom prst="rect">
            <a:avLst/>
          </a:prstGeom>
          <a:noFill/>
        </p:spPr>
        <p:txBody>
          <a:bodyPr wrap="square" rtlCol="0">
            <a:spAutoFit/>
          </a:bodyPr>
          <a:lstStyle/>
          <a:p>
            <a:pPr algn="just"/>
            <a:r>
              <a:rPr lang="en-US" dirty="0">
                <a:solidFill>
                  <a:srgbClr val="0000FF"/>
                </a:solidFill>
              </a:rPr>
              <a:t>The RS approach is generalized through the introduction of approximation spaces over dynamic networks of granular spaces. During the computations generated over granular networks by c-granules, new entities are discovered in interaction with the physical world, which serve as the so-called </a:t>
            </a:r>
            <a:r>
              <a:rPr lang="pl-PL" dirty="0" err="1">
                <a:solidFill>
                  <a:srgbClr val="0000FF"/>
                </a:solidFill>
              </a:rPr>
              <a:t>computational</a:t>
            </a:r>
            <a:r>
              <a:rPr lang="pl-PL" dirty="0">
                <a:solidFill>
                  <a:srgbClr val="0000FF"/>
                </a:solidFill>
              </a:rPr>
              <a:t> </a:t>
            </a:r>
            <a:r>
              <a:rPr lang="en-US" dirty="0">
                <a:solidFill>
                  <a:srgbClr val="0000FF"/>
                </a:solidFill>
              </a:rPr>
              <a:t>building blocks essential for properly understanding perceived situations in the physical world. Along with the generated computation, the control of c-granules constructs approximate solutions (of satisfactory quality) to the problems presented to the c-granules for resolution.</a:t>
            </a:r>
            <a:endParaRPr lang="pl-PL" dirty="0">
              <a:solidFill>
                <a:srgbClr val="0000FF"/>
              </a:solidFill>
            </a:endParaRPr>
          </a:p>
        </p:txBody>
      </p:sp>
    </p:spTree>
    <p:extLst>
      <p:ext uri="{BB962C8B-B14F-4D97-AF65-F5344CB8AC3E}">
        <p14:creationId xmlns:p14="http://schemas.microsoft.com/office/powerpoint/2010/main" val="237347595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5DAF2-FF8E-385E-35D4-694E398F1E23}"/>
            </a:ext>
          </a:extLst>
        </p:cNvPr>
        <p:cNvGrpSpPr/>
        <p:nvPr/>
      </p:nvGrpSpPr>
      <p:grpSpPr>
        <a:xfrm>
          <a:off x="0" y="0"/>
          <a:ext cx="0" cy="0"/>
          <a:chOff x="0" y="0"/>
          <a:chExt cx="0" cy="0"/>
        </a:xfrm>
      </p:grpSpPr>
      <p:sp>
        <p:nvSpPr>
          <p:cNvPr id="18" name="Prostokąt 17"/>
          <p:cNvSpPr/>
          <p:nvPr/>
        </p:nvSpPr>
        <p:spPr>
          <a:xfrm>
            <a:off x="755576" y="332656"/>
            <a:ext cx="7776864" cy="79208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upa 1"/>
          <p:cNvGrpSpPr/>
          <p:nvPr/>
        </p:nvGrpSpPr>
        <p:grpSpPr>
          <a:xfrm>
            <a:off x="128347" y="1881291"/>
            <a:ext cx="8887305" cy="5039990"/>
            <a:chOff x="522613" y="1413346"/>
            <a:chExt cx="8216072" cy="5039990"/>
          </a:xfrm>
        </p:grpSpPr>
        <p:sp>
          <p:nvSpPr>
            <p:cNvPr id="3" name="Prostokąt 2">
              <a:extLst>
                <a:ext uri="{FF2B5EF4-FFF2-40B4-BE49-F238E27FC236}">
                  <a16:creationId xmlns:a16="http://schemas.microsoft.com/office/drawing/2014/main" id="{3FE0175B-232F-F6BC-4756-E9581B9BB5B9}"/>
                </a:ext>
              </a:extLst>
            </p:cNvPr>
            <p:cNvSpPr/>
            <p:nvPr/>
          </p:nvSpPr>
          <p:spPr>
            <a:xfrm>
              <a:off x="539552" y="1728590"/>
              <a:ext cx="8136904" cy="47247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Dowolny kształt: kształt 5">
              <a:extLst>
                <a:ext uri="{FF2B5EF4-FFF2-40B4-BE49-F238E27FC236}">
                  <a16:creationId xmlns:a16="http://schemas.microsoft.com/office/drawing/2014/main" id="{9069BD0E-41AE-F2DF-0259-76ECECF3A4E1}"/>
                </a:ext>
              </a:extLst>
            </p:cNvPr>
            <p:cNvSpPr/>
            <p:nvPr/>
          </p:nvSpPr>
          <p:spPr>
            <a:xfrm>
              <a:off x="2374857" y="1529083"/>
              <a:ext cx="4261227" cy="1888565"/>
            </a:xfrm>
            <a:custGeom>
              <a:avLst/>
              <a:gdLst>
                <a:gd name="connsiteX0" fmla="*/ 0 w 4261227"/>
                <a:gd name="connsiteY0" fmla="*/ 256988 h 1888565"/>
                <a:gd name="connsiteX1" fmla="*/ 0 w 4261227"/>
                <a:gd name="connsiteY1" fmla="*/ 256988 h 1888565"/>
                <a:gd name="connsiteX2" fmla="*/ 77694 w 4261227"/>
                <a:gd name="connsiteY2" fmla="*/ 382494 h 1888565"/>
                <a:gd name="connsiteX3" fmla="*/ 262964 w 4261227"/>
                <a:gd name="connsiteY3" fmla="*/ 400423 h 1888565"/>
                <a:gd name="connsiteX4" fmla="*/ 490070 w 4261227"/>
                <a:gd name="connsiteY4" fmla="*/ 430306 h 1888565"/>
                <a:gd name="connsiteX5" fmla="*/ 1045882 w 4261227"/>
                <a:gd name="connsiteY5" fmla="*/ 478118 h 1888565"/>
                <a:gd name="connsiteX6" fmla="*/ 1237129 w 4261227"/>
                <a:gd name="connsiteY6" fmla="*/ 519953 h 1888565"/>
                <a:gd name="connsiteX7" fmla="*/ 1524000 w 4261227"/>
                <a:gd name="connsiteY7" fmla="*/ 735106 h 1888565"/>
                <a:gd name="connsiteX8" fmla="*/ 1565835 w 4261227"/>
                <a:gd name="connsiteY8" fmla="*/ 812800 h 1888565"/>
                <a:gd name="connsiteX9" fmla="*/ 1547906 w 4261227"/>
                <a:gd name="connsiteY9" fmla="*/ 932329 h 1888565"/>
                <a:gd name="connsiteX10" fmla="*/ 1470211 w 4261227"/>
                <a:gd name="connsiteY10" fmla="*/ 1117600 h 1888565"/>
                <a:gd name="connsiteX11" fmla="*/ 1416423 w 4261227"/>
                <a:gd name="connsiteY11" fmla="*/ 1207247 h 1888565"/>
                <a:gd name="connsiteX12" fmla="*/ 1374588 w 4261227"/>
                <a:gd name="connsiteY12" fmla="*/ 1284941 h 1888565"/>
                <a:gd name="connsiteX13" fmla="*/ 1362635 w 4261227"/>
                <a:gd name="connsiteY13" fmla="*/ 1559859 h 1888565"/>
                <a:gd name="connsiteX14" fmla="*/ 1428376 w 4261227"/>
                <a:gd name="connsiteY14" fmla="*/ 1739153 h 1888565"/>
                <a:gd name="connsiteX15" fmla="*/ 1679388 w 4261227"/>
                <a:gd name="connsiteY15" fmla="*/ 1816847 h 1888565"/>
                <a:gd name="connsiteX16" fmla="*/ 2020047 w 4261227"/>
                <a:gd name="connsiteY16" fmla="*/ 1888565 h 1888565"/>
                <a:gd name="connsiteX17" fmla="*/ 2450353 w 4261227"/>
                <a:gd name="connsiteY17" fmla="*/ 1876612 h 1888565"/>
                <a:gd name="connsiteX18" fmla="*/ 2802964 w 4261227"/>
                <a:gd name="connsiteY18" fmla="*/ 1798918 h 1888565"/>
                <a:gd name="connsiteX19" fmla="*/ 3412564 w 4261227"/>
                <a:gd name="connsiteY19" fmla="*/ 1685365 h 1888565"/>
                <a:gd name="connsiteX20" fmla="*/ 3669553 w 4261227"/>
                <a:gd name="connsiteY20" fmla="*/ 1631576 h 1888565"/>
                <a:gd name="connsiteX21" fmla="*/ 3908611 w 4261227"/>
                <a:gd name="connsiteY21" fmla="*/ 1524000 h 1888565"/>
                <a:gd name="connsiteX22" fmla="*/ 4165600 w 4261227"/>
                <a:gd name="connsiteY22" fmla="*/ 1278965 h 1888565"/>
                <a:gd name="connsiteX23" fmla="*/ 4243294 w 4261227"/>
                <a:gd name="connsiteY23" fmla="*/ 1135529 h 1888565"/>
                <a:gd name="connsiteX24" fmla="*/ 4255247 w 4261227"/>
                <a:gd name="connsiteY24" fmla="*/ 992094 h 1888565"/>
                <a:gd name="connsiteX25" fmla="*/ 4243294 w 4261227"/>
                <a:gd name="connsiteY25" fmla="*/ 962212 h 1888565"/>
                <a:gd name="connsiteX26" fmla="*/ 4237317 w 4261227"/>
                <a:gd name="connsiteY26" fmla="*/ 902447 h 1888565"/>
                <a:gd name="connsiteX27" fmla="*/ 4231341 w 4261227"/>
                <a:gd name="connsiteY27" fmla="*/ 836706 h 1888565"/>
                <a:gd name="connsiteX28" fmla="*/ 4219388 w 4261227"/>
                <a:gd name="connsiteY28" fmla="*/ 788894 h 1888565"/>
                <a:gd name="connsiteX29" fmla="*/ 4034117 w 4261227"/>
                <a:gd name="connsiteY29" fmla="*/ 531906 h 1888565"/>
                <a:gd name="connsiteX30" fmla="*/ 3824941 w 4261227"/>
                <a:gd name="connsiteY30" fmla="*/ 424329 h 1888565"/>
                <a:gd name="connsiteX31" fmla="*/ 3633694 w 4261227"/>
                <a:gd name="connsiteY31" fmla="*/ 364565 h 1888565"/>
                <a:gd name="connsiteX32" fmla="*/ 3251200 w 4261227"/>
                <a:gd name="connsiteY32" fmla="*/ 209176 h 1888565"/>
                <a:gd name="connsiteX33" fmla="*/ 3125694 w 4261227"/>
                <a:gd name="connsiteY33" fmla="*/ 155388 h 1888565"/>
                <a:gd name="connsiteX34" fmla="*/ 3024094 w 4261227"/>
                <a:gd name="connsiteY34" fmla="*/ 131482 h 1888565"/>
                <a:gd name="connsiteX35" fmla="*/ 2922494 w 4261227"/>
                <a:gd name="connsiteY35" fmla="*/ 101600 h 1888565"/>
                <a:gd name="connsiteX36" fmla="*/ 2557929 w 4261227"/>
                <a:gd name="connsiteY36" fmla="*/ 59765 h 1888565"/>
                <a:gd name="connsiteX37" fmla="*/ 2133600 w 4261227"/>
                <a:gd name="connsiteY37" fmla="*/ 5976 h 1888565"/>
                <a:gd name="connsiteX38" fmla="*/ 1972235 w 4261227"/>
                <a:gd name="connsiteY38" fmla="*/ 0 h 1888565"/>
                <a:gd name="connsiteX39" fmla="*/ 1607670 w 4261227"/>
                <a:gd name="connsiteY39" fmla="*/ 5976 h 1888565"/>
                <a:gd name="connsiteX40" fmla="*/ 1541929 w 4261227"/>
                <a:gd name="connsiteY40" fmla="*/ 35859 h 1888565"/>
                <a:gd name="connsiteX41" fmla="*/ 1398494 w 4261227"/>
                <a:gd name="connsiteY41" fmla="*/ 65741 h 1888565"/>
                <a:gd name="connsiteX42" fmla="*/ 1201270 w 4261227"/>
                <a:gd name="connsiteY42" fmla="*/ 53788 h 1888565"/>
                <a:gd name="connsiteX43" fmla="*/ 902447 w 4261227"/>
                <a:gd name="connsiteY43" fmla="*/ 23906 h 1888565"/>
                <a:gd name="connsiteX44" fmla="*/ 741082 w 4261227"/>
                <a:gd name="connsiteY44" fmla="*/ 11953 h 1888565"/>
                <a:gd name="connsiteX45" fmla="*/ 675341 w 4261227"/>
                <a:gd name="connsiteY45" fmla="*/ 23906 h 1888565"/>
                <a:gd name="connsiteX46" fmla="*/ 615576 w 4261227"/>
                <a:gd name="connsiteY46" fmla="*/ 53788 h 1888565"/>
                <a:gd name="connsiteX47" fmla="*/ 543858 w 4261227"/>
                <a:gd name="connsiteY47" fmla="*/ 83670 h 1888565"/>
                <a:gd name="connsiteX48" fmla="*/ 370541 w 4261227"/>
                <a:gd name="connsiteY48" fmla="*/ 131482 h 1888565"/>
                <a:gd name="connsiteX49" fmla="*/ 334682 w 4261227"/>
                <a:gd name="connsiteY49" fmla="*/ 137459 h 1888565"/>
                <a:gd name="connsiteX50" fmla="*/ 268941 w 4261227"/>
                <a:gd name="connsiteY50" fmla="*/ 149412 h 1888565"/>
                <a:gd name="connsiteX51" fmla="*/ 149411 w 4261227"/>
                <a:gd name="connsiteY51" fmla="*/ 155388 h 1888565"/>
                <a:gd name="connsiteX52" fmla="*/ 59764 w 4261227"/>
                <a:gd name="connsiteY52" fmla="*/ 179294 h 1888565"/>
                <a:gd name="connsiteX53" fmla="*/ 59764 w 4261227"/>
                <a:gd name="connsiteY53" fmla="*/ 191247 h 1888565"/>
                <a:gd name="connsiteX54" fmla="*/ 0 w 4261227"/>
                <a:gd name="connsiteY54" fmla="*/ 256988 h 188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261227" h="1888565">
                  <a:moveTo>
                    <a:pt x="0" y="256988"/>
                  </a:moveTo>
                  <a:lnTo>
                    <a:pt x="0" y="256988"/>
                  </a:lnTo>
                  <a:cubicBezTo>
                    <a:pt x="25898" y="298823"/>
                    <a:pt x="34499" y="358933"/>
                    <a:pt x="77694" y="382494"/>
                  </a:cubicBezTo>
                  <a:cubicBezTo>
                    <a:pt x="132163" y="412204"/>
                    <a:pt x="201332" y="393277"/>
                    <a:pt x="262964" y="400423"/>
                  </a:cubicBezTo>
                  <a:cubicBezTo>
                    <a:pt x="338810" y="409217"/>
                    <a:pt x="414042" y="423252"/>
                    <a:pt x="490070" y="430306"/>
                  </a:cubicBezTo>
                  <a:cubicBezTo>
                    <a:pt x="686028" y="448488"/>
                    <a:pt x="855763" y="446432"/>
                    <a:pt x="1045882" y="478118"/>
                  </a:cubicBezTo>
                  <a:cubicBezTo>
                    <a:pt x="1110251" y="488846"/>
                    <a:pt x="1173380" y="506008"/>
                    <a:pt x="1237129" y="519953"/>
                  </a:cubicBezTo>
                  <a:cubicBezTo>
                    <a:pt x="1363604" y="597783"/>
                    <a:pt x="1424804" y="622227"/>
                    <a:pt x="1524000" y="735106"/>
                  </a:cubicBezTo>
                  <a:cubicBezTo>
                    <a:pt x="1543416" y="757201"/>
                    <a:pt x="1551890" y="786902"/>
                    <a:pt x="1565835" y="812800"/>
                  </a:cubicBezTo>
                  <a:cubicBezTo>
                    <a:pt x="1559859" y="852643"/>
                    <a:pt x="1559966" y="893888"/>
                    <a:pt x="1547906" y="932329"/>
                  </a:cubicBezTo>
                  <a:cubicBezTo>
                    <a:pt x="1527860" y="996226"/>
                    <a:pt x="1499105" y="1057186"/>
                    <a:pt x="1470211" y="1117600"/>
                  </a:cubicBezTo>
                  <a:cubicBezTo>
                    <a:pt x="1455175" y="1149038"/>
                    <a:pt x="1433713" y="1176990"/>
                    <a:pt x="1416423" y="1207247"/>
                  </a:cubicBezTo>
                  <a:cubicBezTo>
                    <a:pt x="1401830" y="1232785"/>
                    <a:pt x="1388533" y="1259043"/>
                    <a:pt x="1374588" y="1284941"/>
                  </a:cubicBezTo>
                  <a:cubicBezTo>
                    <a:pt x="1366150" y="1369317"/>
                    <a:pt x="1352402" y="1492324"/>
                    <a:pt x="1362635" y="1559859"/>
                  </a:cubicBezTo>
                  <a:cubicBezTo>
                    <a:pt x="1372171" y="1622796"/>
                    <a:pt x="1378944" y="1699047"/>
                    <a:pt x="1428376" y="1739153"/>
                  </a:cubicBezTo>
                  <a:cubicBezTo>
                    <a:pt x="1496393" y="1794336"/>
                    <a:pt x="1594965" y="1793519"/>
                    <a:pt x="1679388" y="1816847"/>
                  </a:cubicBezTo>
                  <a:cubicBezTo>
                    <a:pt x="1828326" y="1858001"/>
                    <a:pt x="1880559" y="1864306"/>
                    <a:pt x="2020047" y="1888565"/>
                  </a:cubicBezTo>
                  <a:cubicBezTo>
                    <a:pt x="2163482" y="1884581"/>
                    <a:pt x="2307300" y="1887808"/>
                    <a:pt x="2450353" y="1876612"/>
                  </a:cubicBezTo>
                  <a:cubicBezTo>
                    <a:pt x="3107736" y="1825164"/>
                    <a:pt x="2482208" y="1866874"/>
                    <a:pt x="2802964" y="1798918"/>
                  </a:cubicBezTo>
                  <a:cubicBezTo>
                    <a:pt x="3005171" y="1756078"/>
                    <a:pt x="3210253" y="1727710"/>
                    <a:pt x="3412564" y="1685365"/>
                  </a:cubicBezTo>
                  <a:lnTo>
                    <a:pt x="3669553" y="1631576"/>
                  </a:lnTo>
                  <a:cubicBezTo>
                    <a:pt x="3749239" y="1595717"/>
                    <a:pt x="3833381" y="1568454"/>
                    <a:pt x="3908611" y="1524000"/>
                  </a:cubicBezTo>
                  <a:cubicBezTo>
                    <a:pt x="3995085" y="1472902"/>
                    <a:pt x="4106953" y="1364981"/>
                    <a:pt x="4165600" y="1278965"/>
                  </a:cubicBezTo>
                  <a:cubicBezTo>
                    <a:pt x="4196232" y="1234038"/>
                    <a:pt x="4217396" y="1183341"/>
                    <a:pt x="4243294" y="1135529"/>
                  </a:cubicBezTo>
                  <a:cubicBezTo>
                    <a:pt x="4255458" y="1066600"/>
                    <a:pt x="4269450" y="1048909"/>
                    <a:pt x="4255247" y="992094"/>
                  </a:cubicBezTo>
                  <a:cubicBezTo>
                    <a:pt x="4252645" y="981686"/>
                    <a:pt x="4247278" y="972173"/>
                    <a:pt x="4243294" y="962212"/>
                  </a:cubicBezTo>
                  <a:cubicBezTo>
                    <a:pt x="4241302" y="942290"/>
                    <a:pt x="4239215" y="922378"/>
                    <a:pt x="4237317" y="902447"/>
                  </a:cubicBezTo>
                  <a:cubicBezTo>
                    <a:pt x="4235231" y="880542"/>
                    <a:pt x="4234773" y="858441"/>
                    <a:pt x="4231341" y="836706"/>
                  </a:cubicBezTo>
                  <a:cubicBezTo>
                    <a:pt x="4228779" y="820479"/>
                    <a:pt x="4225741" y="804044"/>
                    <a:pt x="4219388" y="788894"/>
                  </a:cubicBezTo>
                  <a:cubicBezTo>
                    <a:pt x="4170521" y="672365"/>
                    <a:pt x="4143870" y="607736"/>
                    <a:pt x="4034117" y="531906"/>
                  </a:cubicBezTo>
                  <a:cubicBezTo>
                    <a:pt x="3969610" y="487338"/>
                    <a:pt x="3897284" y="454562"/>
                    <a:pt x="3824941" y="424329"/>
                  </a:cubicBezTo>
                  <a:cubicBezTo>
                    <a:pt x="3763317" y="398576"/>
                    <a:pt x="3696231" y="388016"/>
                    <a:pt x="3633694" y="364565"/>
                  </a:cubicBezTo>
                  <a:cubicBezTo>
                    <a:pt x="3504839" y="316244"/>
                    <a:pt x="3378452" y="261574"/>
                    <a:pt x="3251200" y="209176"/>
                  </a:cubicBezTo>
                  <a:cubicBezTo>
                    <a:pt x="3209113" y="191846"/>
                    <a:pt x="3170000" y="165813"/>
                    <a:pt x="3125694" y="155388"/>
                  </a:cubicBezTo>
                  <a:cubicBezTo>
                    <a:pt x="3091827" y="147419"/>
                    <a:pt x="3057727" y="140385"/>
                    <a:pt x="3024094" y="131482"/>
                  </a:cubicBezTo>
                  <a:cubicBezTo>
                    <a:pt x="2989968" y="122449"/>
                    <a:pt x="2957075" y="108694"/>
                    <a:pt x="2922494" y="101600"/>
                  </a:cubicBezTo>
                  <a:cubicBezTo>
                    <a:pt x="2849792" y="86687"/>
                    <a:pt x="2594589" y="64224"/>
                    <a:pt x="2557929" y="59765"/>
                  </a:cubicBezTo>
                  <a:cubicBezTo>
                    <a:pt x="2345391" y="33916"/>
                    <a:pt x="2349015" y="23072"/>
                    <a:pt x="2133600" y="5976"/>
                  </a:cubicBezTo>
                  <a:cubicBezTo>
                    <a:pt x="2079944" y="1718"/>
                    <a:pt x="2026023" y="1992"/>
                    <a:pt x="1972235" y="0"/>
                  </a:cubicBezTo>
                  <a:lnTo>
                    <a:pt x="1607670" y="5976"/>
                  </a:lnTo>
                  <a:cubicBezTo>
                    <a:pt x="1583682" y="7975"/>
                    <a:pt x="1564187" y="26694"/>
                    <a:pt x="1541929" y="35859"/>
                  </a:cubicBezTo>
                  <a:cubicBezTo>
                    <a:pt x="1494094" y="55556"/>
                    <a:pt x="1453545" y="56566"/>
                    <a:pt x="1398494" y="65741"/>
                  </a:cubicBezTo>
                  <a:cubicBezTo>
                    <a:pt x="1332753" y="61757"/>
                    <a:pt x="1266899" y="59323"/>
                    <a:pt x="1201270" y="53788"/>
                  </a:cubicBezTo>
                  <a:cubicBezTo>
                    <a:pt x="1101520" y="45375"/>
                    <a:pt x="1002278" y="31301"/>
                    <a:pt x="902447" y="23906"/>
                  </a:cubicBezTo>
                  <a:lnTo>
                    <a:pt x="741082" y="11953"/>
                  </a:lnTo>
                  <a:cubicBezTo>
                    <a:pt x="719168" y="15937"/>
                    <a:pt x="696471" y="16863"/>
                    <a:pt x="675341" y="23906"/>
                  </a:cubicBezTo>
                  <a:cubicBezTo>
                    <a:pt x="654211" y="30949"/>
                    <a:pt x="635853" y="44571"/>
                    <a:pt x="615576" y="53788"/>
                  </a:cubicBezTo>
                  <a:cubicBezTo>
                    <a:pt x="591999" y="64505"/>
                    <a:pt x="568247" y="74959"/>
                    <a:pt x="543858" y="83670"/>
                  </a:cubicBezTo>
                  <a:cubicBezTo>
                    <a:pt x="478818" y="106899"/>
                    <a:pt x="436243" y="117650"/>
                    <a:pt x="370541" y="131482"/>
                  </a:cubicBezTo>
                  <a:cubicBezTo>
                    <a:pt x="358683" y="133978"/>
                    <a:pt x="346565" y="135082"/>
                    <a:pt x="334682" y="137459"/>
                  </a:cubicBezTo>
                  <a:cubicBezTo>
                    <a:pt x="298115" y="144772"/>
                    <a:pt x="317183" y="145838"/>
                    <a:pt x="268941" y="149412"/>
                  </a:cubicBezTo>
                  <a:cubicBezTo>
                    <a:pt x="229157" y="152359"/>
                    <a:pt x="189254" y="153396"/>
                    <a:pt x="149411" y="155388"/>
                  </a:cubicBezTo>
                  <a:cubicBezTo>
                    <a:pt x="140667" y="157137"/>
                    <a:pt x="76012" y="166296"/>
                    <a:pt x="59764" y="179294"/>
                  </a:cubicBezTo>
                  <a:cubicBezTo>
                    <a:pt x="56653" y="181783"/>
                    <a:pt x="59764" y="187263"/>
                    <a:pt x="59764" y="191247"/>
                  </a:cubicBezTo>
                  <a:lnTo>
                    <a:pt x="0" y="256988"/>
                  </a:lnTo>
                  <a:close/>
                </a:path>
              </a:pathLst>
            </a:cu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Dowolny kształt: kształt 6">
              <a:extLst>
                <a:ext uri="{FF2B5EF4-FFF2-40B4-BE49-F238E27FC236}">
                  <a16:creationId xmlns:a16="http://schemas.microsoft.com/office/drawing/2014/main" id="{BDC70F79-CBF2-8904-2D58-3F92D1BDCA3E}"/>
                </a:ext>
              </a:extLst>
            </p:cNvPr>
            <p:cNvSpPr/>
            <p:nvPr/>
          </p:nvSpPr>
          <p:spPr>
            <a:xfrm>
              <a:off x="971600" y="3520138"/>
              <a:ext cx="3600401" cy="2645166"/>
            </a:xfrm>
            <a:custGeom>
              <a:avLst/>
              <a:gdLst>
                <a:gd name="connsiteX0" fmla="*/ 430306 w 4083803"/>
                <a:gd name="connsiteY0" fmla="*/ 11956 h 2283015"/>
                <a:gd name="connsiteX1" fmla="*/ 430306 w 4083803"/>
                <a:gd name="connsiteY1" fmla="*/ 11956 h 2283015"/>
                <a:gd name="connsiteX2" fmla="*/ 759012 w 4083803"/>
                <a:gd name="connsiteY2" fmla="*/ 29886 h 2283015"/>
                <a:gd name="connsiteX3" fmla="*/ 1679389 w 4083803"/>
                <a:gd name="connsiteY3" fmla="*/ 549838 h 2283015"/>
                <a:gd name="connsiteX4" fmla="*/ 1852706 w 4083803"/>
                <a:gd name="connsiteY4" fmla="*/ 633509 h 2283015"/>
                <a:gd name="connsiteX5" fmla="*/ 2551953 w 4083803"/>
                <a:gd name="connsiteY5" fmla="*/ 788897 h 2283015"/>
                <a:gd name="connsiteX6" fmla="*/ 2791012 w 4083803"/>
                <a:gd name="connsiteY6" fmla="*/ 741086 h 2283015"/>
                <a:gd name="connsiteX7" fmla="*/ 3012142 w 4083803"/>
                <a:gd name="connsiteY7" fmla="*/ 717180 h 2283015"/>
                <a:gd name="connsiteX8" fmla="*/ 3257177 w 4083803"/>
                <a:gd name="connsiteY8" fmla="*/ 735109 h 2283015"/>
                <a:gd name="connsiteX9" fmla="*/ 3287059 w 4083803"/>
                <a:gd name="connsiteY9" fmla="*/ 782921 h 2283015"/>
                <a:gd name="connsiteX10" fmla="*/ 3275106 w 4083803"/>
                <a:gd name="connsiteY10" fmla="*/ 914403 h 2283015"/>
                <a:gd name="connsiteX11" fmla="*/ 3269130 w 4083803"/>
                <a:gd name="connsiteY11" fmla="*/ 938309 h 2283015"/>
                <a:gd name="connsiteX12" fmla="*/ 3215342 w 4083803"/>
                <a:gd name="connsiteY12" fmla="*/ 986121 h 2283015"/>
                <a:gd name="connsiteX13" fmla="*/ 3125695 w 4083803"/>
                <a:gd name="connsiteY13" fmla="*/ 1075768 h 2283015"/>
                <a:gd name="connsiteX14" fmla="*/ 3059953 w 4083803"/>
                <a:gd name="connsiteY14" fmla="*/ 1159438 h 2283015"/>
                <a:gd name="connsiteX15" fmla="*/ 3131671 w 4083803"/>
                <a:gd name="connsiteY15" fmla="*/ 1380568 h 2283015"/>
                <a:gd name="connsiteX16" fmla="*/ 3376706 w 4083803"/>
                <a:gd name="connsiteY16" fmla="*/ 1518027 h 2283015"/>
                <a:gd name="connsiteX17" fmla="*/ 4040095 w 4083803"/>
                <a:gd name="connsiteY17" fmla="*/ 1703297 h 2283015"/>
                <a:gd name="connsiteX18" fmla="*/ 3950448 w 4083803"/>
                <a:gd name="connsiteY18" fmla="*/ 1798921 h 2283015"/>
                <a:gd name="connsiteX19" fmla="*/ 3741271 w 4083803"/>
                <a:gd name="connsiteY19" fmla="*/ 1912474 h 2283015"/>
                <a:gd name="connsiteX20" fmla="*/ 3281083 w 4083803"/>
                <a:gd name="connsiteY20" fmla="*/ 2061886 h 2283015"/>
                <a:gd name="connsiteX21" fmla="*/ 2898589 w 4083803"/>
                <a:gd name="connsiteY21" fmla="*/ 2151533 h 2283015"/>
                <a:gd name="connsiteX22" fmla="*/ 2791012 w 4083803"/>
                <a:gd name="connsiteY22" fmla="*/ 2163486 h 2283015"/>
                <a:gd name="connsiteX23" fmla="*/ 2312895 w 4083803"/>
                <a:gd name="connsiteY23" fmla="*/ 2259109 h 2283015"/>
                <a:gd name="connsiteX24" fmla="*/ 1852706 w 4083803"/>
                <a:gd name="connsiteY24" fmla="*/ 2283015 h 2283015"/>
                <a:gd name="connsiteX25" fmla="*/ 1667436 w 4083803"/>
                <a:gd name="connsiteY25" fmla="*/ 2265086 h 2283015"/>
                <a:gd name="connsiteX26" fmla="*/ 1338730 w 4083803"/>
                <a:gd name="connsiteY26" fmla="*/ 2217274 h 2283015"/>
                <a:gd name="connsiteX27" fmla="*/ 1117600 w 4083803"/>
                <a:gd name="connsiteY27" fmla="*/ 2145556 h 2283015"/>
                <a:gd name="connsiteX28" fmla="*/ 944283 w 4083803"/>
                <a:gd name="connsiteY28" fmla="*/ 1894544 h 2283015"/>
                <a:gd name="connsiteX29" fmla="*/ 938306 w 4083803"/>
                <a:gd name="connsiteY29" fmla="*/ 1876615 h 2283015"/>
                <a:gd name="connsiteX30" fmla="*/ 735106 w 4083803"/>
                <a:gd name="connsiteY30" fmla="*/ 1715250 h 2283015"/>
                <a:gd name="connsiteX31" fmla="*/ 1039906 w 4083803"/>
                <a:gd name="connsiteY31" fmla="*/ 1613650 h 2283015"/>
                <a:gd name="connsiteX32" fmla="*/ 1075765 w 4083803"/>
                <a:gd name="connsiteY32" fmla="*/ 1589744 h 2283015"/>
                <a:gd name="connsiteX33" fmla="*/ 1087718 w 4083803"/>
                <a:gd name="connsiteY33" fmla="*/ 1446309 h 2283015"/>
                <a:gd name="connsiteX34" fmla="*/ 1021977 w 4083803"/>
                <a:gd name="connsiteY34" fmla="*/ 1356662 h 2283015"/>
                <a:gd name="connsiteX35" fmla="*/ 770965 w 4083803"/>
                <a:gd name="connsiteY35" fmla="*/ 1117603 h 2283015"/>
                <a:gd name="connsiteX36" fmla="*/ 699248 w 4083803"/>
                <a:gd name="connsiteY36" fmla="*/ 1057838 h 2283015"/>
                <a:gd name="connsiteX37" fmla="*/ 645459 w 4083803"/>
                <a:gd name="connsiteY37" fmla="*/ 1045886 h 2283015"/>
                <a:gd name="connsiteX38" fmla="*/ 621553 w 4083803"/>
                <a:gd name="connsiteY38" fmla="*/ 1033933 h 2283015"/>
                <a:gd name="connsiteX39" fmla="*/ 513977 w 4083803"/>
                <a:gd name="connsiteY39" fmla="*/ 926356 h 2283015"/>
                <a:gd name="connsiteX40" fmla="*/ 227106 w 4083803"/>
                <a:gd name="connsiteY40" fmla="*/ 723156 h 2283015"/>
                <a:gd name="connsiteX41" fmla="*/ 209177 w 4083803"/>
                <a:gd name="connsiteY41" fmla="*/ 681321 h 2283015"/>
                <a:gd name="connsiteX42" fmla="*/ 107577 w 4083803"/>
                <a:gd name="connsiteY42" fmla="*/ 537886 h 2283015"/>
                <a:gd name="connsiteX43" fmla="*/ 0 w 4083803"/>
                <a:gd name="connsiteY43" fmla="*/ 406403 h 2283015"/>
                <a:gd name="connsiteX44" fmla="*/ 23906 w 4083803"/>
                <a:gd name="connsiteY44" fmla="*/ 322733 h 2283015"/>
                <a:gd name="connsiteX45" fmla="*/ 71718 w 4083803"/>
                <a:gd name="connsiteY45" fmla="*/ 274921 h 2283015"/>
                <a:gd name="connsiteX46" fmla="*/ 161365 w 4083803"/>
                <a:gd name="connsiteY46" fmla="*/ 215156 h 2283015"/>
                <a:gd name="connsiteX47" fmla="*/ 239059 w 4083803"/>
                <a:gd name="connsiteY47" fmla="*/ 179297 h 2283015"/>
                <a:gd name="connsiteX48" fmla="*/ 251012 w 4083803"/>
                <a:gd name="connsiteY48" fmla="*/ 161368 h 2283015"/>
                <a:gd name="connsiteX49" fmla="*/ 268942 w 4083803"/>
                <a:gd name="connsiteY49" fmla="*/ 155391 h 2283015"/>
                <a:gd name="connsiteX50" fmla="*/ 334683 w 4083803"/>
                <a:gd name="connsiteY50" fmla="*/ 125509 h 2283015"/>
                <a:gd name="connsiteX51" fmla="*/ 370542 w 4083803"/>
                <a:gd name="connsiteY51" fmla="*/ 83674 h 2283015"/>
                <a:gd name="connsiteX52" fmla="*/ 406400 w 4083803"/>
                <a:gd name="connsiteY52" fmla="*/ 53791 h 2283015"/>
                <a:gd name="connsiteX53" fmla="*/ 430306 w 4083803"/>
                <a:gd name="connsiteY53" fmla="*/ 11956 h 228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083803" h="2283015">
                  <a:moveTo>
                    <a:pt x="430306" y="11956"/>
                  </a:moveTo>
                  <a:lnTo>
                    <a:pt x="430306" y="11956"/>
                  </a:lnTo>
                  <a:cubicBezTo>
                    <a:pt x="550293" y="3385"/>
                    <a:pt x="642355" y="-17301"/>
                    <a:pt x="759012" y="29886"/>
                  </a:cubicBezTo>
                  <a:cubicBezTo>
                    <a:pt x="1326682" y="259506"/>
                    <a:pt x="1003486" y="223537"/>
                    <a:pt x="1679389" y="549838"/>
                  </a:cubicBezTo>
                  <a:cubicBezTo>
                    <a:pt x="1737161" y="577728"/>
                    <a:pt x="1791917" y="613010"/>
                    <a:pt x="1852706" y="633509"/>
                  </a:cubicBezTo>
                  <a:cubicBezTo>
                    <a:pt x="2090389" y="713658"/>
                    <a:pt x="2306071" y="743819"/>
                    <a:pt x="2551953" y="788897"/>
                  </a:cubicBezTo>
                  <a:cubicBezTo>
                    <a:pt x="2802769" y="773222"/>
                    <a:pt x="2452419" y="802144"/>
                    <a:pt x="2791012" y="741086"/>
                  </a:cubicBezTo>
                  <a:cubicBezTo>
                    <a:pt x="2863975" y="727929"/>
                    <a:pt x="2938432" y="725149"/>
                    <a:pt x="3012142" y="717180"/>
                  </a:cubicBezTo>
                  <a:cubicBezTo>
                    <a:pt x="3093820" y="723156"/>
                    <a:pt x="3177526" y="716062"/>
                    <a:pt x="3257177" y="735109"/>
                  </a:cubicBezTo>
                  <a:cubicBezTo>
                    <a:pt x="3275456" y="739480"/>
                    <a:pt x="3285189" y="764220"/>
                    <a:pt x="3287059" y="782921"/>
                  </a:cubicBezTo>
                  <a:cubicBezTo>
                    <a:pt x="3291438" y="826711"/>
                    <a:pt x="3280150" y="870685"/>
                    <a:pt x="3275106" y="914403"/>
                  </a:cubicBezTo>
                  <a:cubicBezTo>
                    <a:pt x="3274165" y="922563"/>
                    <a:pt x="3274388" y="931999"/>
                    <a:pt x="3269130" y="938309"/>
                  </a:cubicBezTo>
                  <a:cubicBezTo>
                    <a:pt x="3253773" y="956738"/>
                    <a:pt x="3232662" y="969523"/>
                    <a:pt x="3215342" y="986121"/>
                  </a:cubicBezTo>
                  <a:cubicBezTo>
                    <a:pt x="3184831" y="1015361"/>
                    <a:pt x="3153906" y="1044303"/>
                    <a:pt x="3125695" y="1075768"/>
                  </a:cubicBezTo>
                  <a:cubicBezTo>
                    <a:pt x="3102017" y="1102177"/>
                    <a:pt x="3081867" y="1131548"/>
                    <a:pt x="3059953" y="1159438"/>
                  </a:cubicBezTo>
                  <a:cubicBezTo>
                    <a:pt x="3083859" y="1233148"/>
                    <a:pt x="3098820" y="1310386"/>
                    <a:pt x="3131671" y="1380568"/>
                  </a:cubicBezTo>
                  <a:cubicBezTo>
                    <a:pt x="3167210" y="1456493"/>
                    <a:pt x="3335594" y="1503582"/>
                    <a:pt x="3376706" y="1518027"/>
                  </a:cubicBezTo>
                  <a:cubicBezTo>
                    <a:pt x="3839778" y="1680728"/>
                    <a:pt x="3717208" y="1651219"/>
                    <a:pt x="4040095" y="1703297"/>
                  </a:cubicBezTo>
                  <a:cubicBezTo>
                    <a:pt x="4118308" y="1742406"/>
                    <a:pt x="4093399" y="1717235"/>
                    <a:pt x="3950448" y="1798921"/>
                  </a:cubicBezTo>
                  <a:cubicBezTo>
                    <a:pt x="3881564" y="1838283"/>
                    <a:pt x="3815114" y="1883464"/>
                    <a:pt x="3741271" y="1912474"/>
                  </a:cubicBezTo>
                  <a:cubicBezTo>
                    <a:pt x="3591161" y="1971446"/>
                    <a:pt x="3438106" y="2025084"/>
                    <a:pt x="3281083" y="2061886"/>
                  </a:cubicBezTo>
                  <a:cubicBezTo>
                    <a:pt x="3153585" y="2091768"/>
                    <a:pt x="3028741" y="2137072"/>
                    <a:pt x="2898589" y="2151533"/>
                  </a:cubicBezTo>
                  <a:cubicBezTo>
                    <a:pt x="2862730" y="2155517"/>
                    <a:pt x="2826498" y="2156968"/>
                    <a:pt x="2791012" y="2163486"/>
                  </a:cubicBezTo>
                  <a:cubicBezTo>
                    <a:pt x="2631158" y="2192847"/>
                    <a:pt x="2475038" y="2247927"/>
                    <a:pt x="2312895" y="2259109"/>
                  </a:cubicBezTo>
                  <a:cubicBezTo>
                    <a:pt x="2044097" y="2277647"/>
                    <a:pt x="2197437" y="2268651"/>
                    <a:pt x="1852706" y="2283015"/>
                  </a:cubicBezTo>
                  <a:cubicBezTo>
                    <a:pt x="1790949" y="2277039"/>
                    <a:pt x="1728980" y="2272958"/>
                    <a:pt x="1667436" y="2265086"/>
                  </a:cubicBezTo>
                  <a:cubicBezTo>
                    <a:pt x="1557609" y="2251038"/>
                    <a:pt x="1338730" y="2217274"/>
                    <a:pt x="1338730" y="2217274"/>
                  </a:cubicBezTo>
                  <a:cubicBezTo>
                    <a:pt x="1265020" y="2193368"/>
                    <a:pt x="1184578" y="2184525"/>
                    <a:pt x="1117600" y="2145556"/>
                  </a:cubicBezTo>
                  <a:cubicBezTo>
                    <a:pt x="1032166" y="2095849"/>
                    <a:pt x="983790" y="1976850"/>
                    <a:pt x="944283" y="1894544"/>
                  </a:cubicBezTo>
                  <a:cubicBezTo>
                    <a:pt x="941557" y="1888865"/>
                    <a:pt x="942656" y="1881172"/>
                    <a:pt x="938306" y="1876615"/>
                  </a:cubicBezTo>
                  <a:cubicBezTo>
                    <a:pt x="824764" y="1757666"/>
                    <a:pt x="849380" y="1780549"/>
                    <a:pt x="735106" y="1715250"/>
                  </a:cubicBezTo>
                  <a:cubicBezTo>
                    <a:pt x="856994" y="1684778"/>
                    <a:pt x="844392" y="1689462"/>
                    <a:pt x="1039906" y="1613650"/>
                  </a:cubicBezTo>
                  <a:cubicBezTo>
                    <a:pt x="1053300" y="1608456"/>
                    <a:pt x="1063812" y="1597713"/>
                    <a:pt x="1075765" y="1589744"/>
                  </a:cubicBezTo>
                  <a:cubicBezTo>
                    <a:pt x="1078565" y="1564546"/>
                    <a:pt x="1091307" y="1457077"/>
                    <a:pt x="1087718" y="1446309"/>
                  </a:cubicBezTo>
                  <a:cubicBezTo>
                    <a:pt x="1076000" y="1411154"/>
                    <a:pt x="1047690" y="1383345"/>
                    <a:pt x="1021977" y="1356662"/>
                  </a:cubicBezTo>
                  <a:cubicBezTo>
                    <a:pt x="941801" y="1273460"/>
                    <a:pt x="844935" y="1206368"/>
                    <a:pt x="770965" y="1117603"/>
                  </a:cubicBezTo>
                  <a:cubicBezTo>
                    <a:pt x="743567" y="1084725"/>
                    <a:pt x="741414" y="1073650"/>
                    <a:pt x="699248" y="1057838"/>
                  </a:cubicBezTo>
                  <a:cubicBezTo>
                    <a:pt x="682050" y="1051389"/>
                    <a:pt x="663389" y="1049870"/>
                    <a:pt x="645459" y="1045886"/>
                  </a:cubicBezTo>
                  <a:cubicBezTo>
                    <a:pt x="637490" y="1041902"/>
                    <a:pt x="628082" y="1039995"/>
                    <a:pt x="621553" y="1033933"/>
                  </a:cubicBezTo>
                  <a:cubicBezTo>
                    <a:pt x="563075" y="979631"/>
                    <a:pt x="572971" y="968308"/>
                    <a:pt x="513977" y="926356"/>
                  </a:cubicBezTo>
                  <a:cubicBezTo>
                    <a:pt x="188434" y="694858"/>
                    <a:pt x="387465" y="854356"/>
                    <a:pt x="227106" y="723156"/>
                  </a:cubicBezTo>
                  <a:cubicBezTo>
                    <a:pt x="221130" y="709211"/>
                    <a:pt x="216545" y="694583"/>
                    <a:pt x="209177" y="681321"/>
                  </a:cubicBezTo>
                  <a:cubicBezTo>
                    <a:pt x="183881" y="635788"/>
                    <a:pt x="140308" y="576072"/>
                    <a:pt x="107577" y="537886"/>
                  </a:cubicBezTo>
                  <a:cubicBezTo>
                    <a:pt x="-2502" y="409460"/>
                    <a:pt x="50257" y="494351"/>
                    <a:pt x="0" y="406403"/>
                  </a:cubicBezTo>
                  <a:cubicBezTo>
                    <a:pt x="7969" y="378513"/>
                    <a:pt x="10016" y="348197"/>
                    <a:pt x="23906" y="322733"/>
                  </a:cubicBezTo>
                  <a:cubicBezTo>
                    <a:pt x="34699" y="302946"/>
                    <a:pt x="55202" y="290258"/>
                    <a:pt x="71718" y="274921"/>
                  </a:cubicBezTo>
                  <a:cubicBezTo>
                    <a:pt x="103327" y="245569"/>
                    <a:pt x="120348" y="234585"/>
                    <a:pt x="161365" y="215156"/>
                  </a:cubicBezTo>
                  <a:cubicBezTo>
                    <a:pt x="253161" y="171674"/>
                    <a:pt x="194787" y="208812"/>
                    <a:pt x="239059" y="179297"/>
                  </a:cubicBezTo>
                  <a:cubicBezTo>
                    <a:pt x="243043" y="173321"/>
                    <a:pt x="245403" y="165855"/>
                    <a:pt x="251012" y="161368"/>
                  </a:cubicBezTo>
                  <a:cubicBezTo>
                    <a:pt x="255932" y="157432"/>
                    <a:pt x="263093" y="157731"/>
                    <a:pt x="268942" y="155391"/>
                  </a:cubicBezTo>
                  <a:cubicBezTo>
                    <a:pt x="270907" y="154605"/>
                    <a:pt x="325429" y="132119"/>
                    <a:pt x="334683" y="125509"/>
                  </a:cubicBezTo>
                  <a:cubicBezTo>
                    <a:pt x="351072" y="113803"/>
                    <a:pt x="357657" y="98706"/>
                    <a:pt x="370542" y="83674"/>
                  </a:cubicBezTo>
                  <a:cubicBezTo>
                    <a:pt x="385882" y="65777"/>
                    <a:pt x="387954" y="66088"/>
                    <a:pt x="406400" y="53791"/>
                  </a:cubicBezTo>
                  <a:cubicBezTo>
                    <a:pt x="421668" y="30889"/>
                    <a:pt x="426322" y="18929"/>
                    <a:pt x="430306" y="11956"/>
                  </a:cubicBezTo>
                  <a:close/>
                </a:path>
              </a:pathLst>
            </a:cu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zaokrąglone rogi 7">
              <a:extLst>
                <a:ext uri="{FF2B5EF4-FFF2-40B4-BE49-F238E27FC236}">
                  <a16:creationId xmlns:a16="http://schemas.microsoft.com/office/drawing/2014/main" id="{7E81B705-3BB2-BCDA-EF1F-FAC97945A170}"/>
                </a:ext>
              </a:extLst>
            </p:cNvPr>
            <p:cNvSpPr/>
            <p:nvPr/>
          </p:nvSpPr>
          <p:spPr>
            <a:xfrm>
              <a:off x="522613" y="1413346"/>
              <a:ext cx="8216072" cy="4959479"/>
            </a:xfrm>
            <a:prstGeom prst="roundRect">
              <a:avLst/>
            </a:prstGeom>
            <a:solidFill>
              <a:srgbClr val="00FFFF">
                <a:alpha val="4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p:cNvSpPr txBox="1"/>
            <p:nvPr/>
          </p:nvSpPr>
          <p:spPr>
            <a:xfrm>
              <a:off x="722980" y="1563102"/>
              <a:ext cx="2016224" cy="2031325"/>
            </a:xfrm>
            <a:prstGeom prst="rect">
              <a:avLst/>
            </a:prstGeom>
            <a:noFill/>
          </p:spPr>
          <p:txBody>
            <a:bodyPr wrap="square" rtlCol="0">
              <a:spAutoFit/>
            </a:bodyPr>
            <a:lstStyle/>
            <a:p>
              <a:pPr algn="ctr"/>
              <a:r>
                <a:rPr lang="en-US" sz="1800"/>
                <a:t>Granular computations in the complement of upper approximation of the considered concept</a:t>
              </a:r>
            </a:p>
          </p:txBody>
        </p:sp>
        <p:sp>
          <p:nvSpPr>
            <p:cNvPr id="10" name="pole tekstowe 9"/>
            <p:cNvSpPr txBox="1"/>
            <p:nvPr/>
          </p:nvSpPr>
          <p:spPr>
            <a:xfrm>
              <a:off x="3679532" y="3465111"/>
              <a:ext cx="2221083" cy="1477328"/>
            </a:xfrm>
            <a:prstGeom prst="rect">
              <a:avLst/>
            </a:prstGeom>
            <a:noFill/>
          </p:spPr>
          <p:txBody>
            <a:bodyPr wrap="square" rtlCol="0">
              <a:spAutoFit/>
            </a:bodyPr>
            <a:lstStyle/>
            <a:p>
              <a:pPr algn="ctr"/>
              <a:r>
                <a:rPr lang="en-US" sz="1800" dirty="0"/>
                <a:t>Granular computations in the upper approximation of the considered concept</a:t>
              </a:r>
            </a:p>
          </p:txBody>
        </p:sp>
        <p:sp>
          <p:nvSpPr>
            <p:cNvPr id="11" name="pole tekstowe 10"/>
            <p:cNvSpPr txBox="1"/>
            <p:nvPr/>
          </p:nvSpPr>
          <p:spPr>
            <a:xfrm>
              <a:off x="3884391" y="1605275"/>
              <a:ext cx="2016224" cy="1754326"/>
            </a:xfrm>
            <a:prstGeom prst="rect">
              <a:avLst/>
            </a:prstGeom>
            <a:noFill/>
          </p:spPr>
          <p:txBody>
            <a:bodyPr wrap="square" rtlCol="0">
              <a:spAutoFit/>
            </a:bodyPr>
            <a:lstStyle/>
            <a:p>
              <a:pPr algn="ctr"/>
              <a:r>
                <a:rPr lang="en-US" sz="1800"/>
                <a:t>Granular computations in the lower approximation of the considered concept</a:t>
              </a:r>
              <a:endParaRPr lang="pl-PL" sz="1800"/>
            </a:p>
          </p:txBody>
        </p:sp>
        <p:sp>
          <p:nvSpPr>
            <p:cNvPr id="12" name="pole tekstowe 11"/>
            <p:cNvSpPr txBox="1"/>
            <p:nvPr/>
          </p:nvSpPr>
          <p:spPr>
            <a:xfrm>
              <a:off x="1763688" y="4306470"/>
              <a:ext cx="2016224" cy="1754326"/>
            </a:xfrm>
            <a:prstGeom prst="rect">
              <a:avLst/>
            </a:prstGeom>
            <a:noFill/>
          </p:spPr>
          <p:txBody>
            <a:bodyPr wrap="square" rtlCol="0">
              <a:spAutoFit/>
            </a:bodyPr>
            <a:lstStyle/>
            <a:p>
              <a:pPr algn="ctr"/>
              <a:r>
                <a:rPr lang="en-US" sz="1800"/>
                <a:t>Granular computations in the boundary region of the considered concept</a:t>
              </a:r>
            </a:p>
          </p:txBody>
        </p:sp>
        <p:cxnSp>
          <p:nvCxnSpPr>
            <p:cNvPr id="9" name="Łącznik prosty ze strzałką 8"/>
            <p:cNvCxnSpPr/>
            <p:nvPr/>
          </p:nvCxnSpPr>
          <p:spPr>
            <a:xfrm flipV="1">
              <a:off x="3779912" y="3333797"/>
              <a:ext cx="371270" cy="61230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flipH="1">
              <a:off x="3154170" y="3946106"/>
              <a:ext cx="625741" cy="4574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Prostokąt 16"/>
          <p:cNvSpPr/>
          <p:nvPr/>
        </p:nvSpPr>
        <p:spPr>
          <a:xfrm>
            <a:off x="3991590" y="5678234"/>
            <a:ext cx="2749684" cy="847110"/>
          </a:xfrm>
          <a:prstGeom prst="rect">
            <a:avLst/>
          </a:prstGeom>
          <a:solidFill>
            <a:srgbClr val="FFFF00">
              <a:alpha val="58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noProof="0">
                <a:solidFill>
                  <a:schemeClr val="tx1"/>
                </a:solidFill>
              </a:rPr>
              <a:t>Training sample without cases in the lower approximation</a:t>
            </a:r>
          </a:p>
        </p:txBody>
      </p:sp>
      <p:cxnSp>
        <p:nvCxnSpPr>
          <p:cNvPr id="19" name="Łącznik prosty 18"/>
          <p:cNvCxnSpPr>
            <a:cxnSpLocks/>
          </p:cNvCxnSpPr>
          <p:nvPr/>
        </p:nvCxnSpPr>
        <p:spPr>
          <a:xfrm flipH="1" flipV="1">
            <a:off x="6034928" y="3253568"/>
            <a:ext cx="4851" cy="2393250"/>
          </a:xfrm>
          <a:prstGeom prst="line">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2" name="pole tekstowe 31"/>
          <p:cNvSpPr txBox="1"/>
          <p:nvPr/>
        </p:nvSpPr>
        <p:spPr>
          <a:xfrm>
            <a:off x="6755821" y="1898028"/>
            <a:ext cx="2219561" cy="4524315"/>
          </a:xfrm>
          <a:prstGeom prst="rect">
            <a:avLst/>
          </a:prstGeom>
          <a:noFill/>
        </p:spPr>
        <p:txBody>
          <a:bodyPr wrap="square" rtlCol="0">
            <a:spAutoFit/>
          </a:bodyPr>
          <a:lstStyle/>
          <a:p>
            <a:pPr algn="ctr"/>
            <a:r>
              <a:rPr lang="en-US" sz="1800"/>
              <a:t>TASK:</a:t>
            </a:r>
          </a:p>
          <a:p>
            <a:pPr algn="ctr"/>
            <a:r>
              <a:rPr lang="en-US" sz="1800"/>
              <a:t>Discover computations in the lower approximation of the considered concept.</a:t>
            </a:r>
          </a:p>
          <a:p>
            <a:pPr algn="ctr"/>
            <a:r>
              <a:rPr lang="en-US" sz="1800"/>
              <a:t>Discovery </a:t>
            </a:r>
            <a:r>
              <a:rPr lang="pl-PL" sz="1800"/>
              <a:t>of </a:t>
            </a:r>
            <a:r>
              <a:rPr lang="en-US" sz="1800" noProof="0"/>
              <a:t>solutions supported by reasoning (e.g. analogy</a:t>
            </a:r>
            <a:r>
              <a:rPr lang="pl-PL" sz="1800" noProof="0"/>
              <a:t>-</a:t>
            </a:r>
            <a:r>
              <a:rPr lang="en-US" sz="1800" noProof="0"/>
              <a:t>based reasoning), dialogues with chatbots and/or experts, knowledge bases etc. </a:t>
            </a:r>
            <a:endParaRPr lang="en-US" sz="1800"/>
          </a:p>
        </p:txBody>
      </p:sp>
      <p:sp>
        <p:nvSpPr>
          <p:cNvPr id="23" name="Prostokąt 22"/>
          <p:cNvSpPr/>
          <p:nvPr/>
        </p:nvSpPr>
        <p:spPr>
          <a:xfrm>
            <a:off x="5908996" y="3140968"/>
            <a:ext cx="145813"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rzałka: w lewo 12">
            <a:extLst>
              <a:ext uri="{FF2B5EF4-FFF2-40B4-BE49-F238E27FC236}">
                <a16:creationId xmlns:a16="http://schemas.microsoft.com/office/drawing/2014/main" id="{1BCB391B-5E7E-CCCE-8059-3CF699B4C19A}"/>
              </a:ext>
            </a:extLst>
          </p:cNvPr>
          <p:cNvSpPr/>
          <p:nvPr/>
        </p:nvSpPr>
        <p:spPr>
          <a:xfrm>
            <a:off x="6156176" y="4158591"/>
            <a:ext cx="478951" cy="32982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awias klamrowy otwierający 13">
            <a:extLst>
              <a:ext uri="{FF2B5EF4-FFF2-40B4-BE49-F238E27FC236}">
                <a16:creationId xmlns:a16="http://schemas.microsoft.com/office/drawing/2014/main" id="{61BE0D91-62B1-BF2C-F6F0-ECCB7A35F26D}"/>
              </a:ext>
            </a:extLst>
          </p:cNvPr>
          <p:cNvSpPr/>
          <p:nvPr/>
        </p:nvSpPr>
        <p:spPr>
          <a:xfrm>
            <a:off x="6666612" y="2060847"/>
            <a:ext cx="353660" cy="4464495"/>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Symbol zastępczy numeru slajdu 14"/>
          <p:cNvSpPr>
            <a:spLocks noGrp="1"/>
          </p:cNvSpPr>
          <p:nvPr>
            <p:ph type="sldNum" sz="quarter" idx="12"/>
          </p:nvPr>
        </p:nvSpPr>
        <p:spPr>
          <a:xfrm>
            <a:off x="8629599" y="6494820"/>
            <a:ext cx="514400" cy="359870"/>
          </a:xfrm>
        </p:spPr>
        <p:txBody>
          <a:bodyPr/>
          <a:lstStyle/>
          <a:p>
            <a:pPr>
              <a:defRPr/>
            </a:pPr>
            <a:fld id="{D02E777F-298D-4C96-825C-3DC57E52C55E}" type="slidenum">
              <a:rPr lang="pl-PL" smtClean="0"/>
              <a:pPr>
                <a:defRPr/>
              </a:pPr>
              <a:t>149</a:t>
            </a:fld>
            <a:endParaRPr lang="pl-PL" dirty="0"/>
          </a:p>
        </p:txBody>
      </p:sp>
      <p:sp>
        <p:nvSpPr>
          <p:cNvPr id="5" name="pole tekstowe 4">
            <a:extLst>
              <a:ext uri="{FF2B5EF4-FFF2-40B4-BE49-F238E27FC236}">
                <a16:creationId xmlns:a16="http://schemas.microsoft.com/office/drawing/2014/main" id="{A1E1AD5F-5D5F-2E06-8AA8-7CE5D4D0CB02}"/>
              </a:ext>
            </a:extLst>
          </p:cNvPr>
          <p:cNvSpPr txBox="1"/>
          <p:nvPr/>
        </p:nvSpPr>
        <p:spPr>
          <a:xfrm>
            <a:off x="-36512" y="-31742"/>
            <a:ext cx="9144000" cy="1938992"/>
          </a:xfrm>
          <a:prstGeom prst="rect">
            <a:avLst/>
          </a:prstGeom>
          <a:noFill/>
        </p:spPr>
        <p:txBody>
          <a:bodyPr wrap="square" rtlCol="0">
            <a:spAutoFit/>
          </a:bodyPr>
          <a:lstStyle/>
          <a:p>
            <a:pPr algn="ctr"/>
            <a:r>
              <a:rPr lang="en-US" sz="2400" b="1" dirty="0">
                <a:solidFill>
                  <a:srgbClr val="0070C0"/>
                </a:solidFill>
              </a:rPr>
              <a:t>APPROXIMATION AREAS</a:t>
            </a:r>
            <a:r>
              <a:rPr lang="pl-PL" sz="2400" b="1" dirty="0">
                <a:solidFill>
                  <a:srgbClr val="0070C0"/>
                </a:solidFill>
              </a:rPr>
              <a:t> OF THE </a:t>
            </a:r>
            <a:r>
              <a:rPr lang="en-US" sz="2400" b="1" dirty="0">
                <a:solidFill>
                  <a:srgbClr val="0070C0"/>
                </a:solidFill>
              </a:rPr>
              <a:t>CONCEPT:</a:t>
            </a:r>
            <a:br>
              <a:rPr lang="en-US" sz="2400" dirty="0">
                <a:solidFill>
                  <a:srgbClr val="0070C0"/>
                </a:solidFill>
              </a:rPr>
            </a:br>
            <a:r>
              <a:rPr lang="en-US" sz="2400" b="1" i="1" dirty="0">
                <a:solidFill>
                  <a:srgbClr val="0070C0"/>
                </a:solidFill>
              </a:rPr>
              <a:t>GRANULAR COMPUTATIONS</a:t>
            </a:r>
            <a:r>
              <a:rPr lang="pl-PL" sz="2400" b="1" i="1" dirty="0">
                <a:solidFill>
                  <a:srgbClr val="0070C0"/>
                </a:solidFill>
              </a:rPr>
              <a:t> WITH H</a:t>
            </a:r>
            <a:r>
              <a:rPr lang="en-US" sz="2400" b="1" i="1" dirty="0" err="1">
                <a:solidFill>
                  <a:srgbClr val="0070C0"/>
                </a:solidFill>
              </a:rPr>
              <a:t>IGH</a:t>
            </a:r>
            <a:r>
              <a:rPr lang="en-US" sz="2400" b="1" i="1" dirty="0">
                <a:solidFill>
                  <a:srgbClr val="0070C0"/>
                </a:solidFill>
              </a:rPr>
              <a:t>-QUALITY SOLUTIONS </a:t>
            </a:r>
            <a:r>
              <a:rPr lang="pl-PL" sz="2400" b="1" i="1" dirty="0">
                <a:solidFill>
                  <a:srgbClr val="0070C0"/>
                </a:solidFill>
              </a:rPr>
              <a:t>OF THE </a:t>
            </a:r>
            <a:r>
              <a:rPr lang="pl-PL" sz="2400" b="1" i="1" dirty="0" err="1">
                <a:solidFill>
                  <a:srgbClr val="0070C0"/>
                </a:solidFill>
              </a:rPr>
              <a:t>SPECIFIED</a:t>
            </a:r>
            <a:r>
              <a:rPr lang="pl-PL" sz="2400" b="1" i="1" dirty="0">
                <a:solidFill>
                  <a:srgbClr val="0070C0"/>
                </a:solidFill>
              </a:rPr>
              <a:t> PROBLEM</a:t>
            </a:r>
          </a:p>
          <a:p>
            <a:pPr algn="ctr"/>
            <a:r>
              <a:rPr lang="en-US" sz="2400" b="1" dirty="0">
                <a:solidFill>
                  <a:srgbClr val="0070C0"/>
                </a:solidFill>
              </a:rPr>
              <a:t>IN THE DOMAIN CONSISTING OF COMPUTATIONS</a:t>
            </a:r>
            <a:r>
              <a:rPr lang="pl-PL" sz="2400" b="1" dirty="0">
                <a:solidFill>
                  <a:srgbClr val="0070C0"/>
                </a:solidFill>
              </a:rPr>
              <a:t> OF </a:t>
            </a:r>
          </a:p>
          <a:p>
            <a:pPr algn="ctr"/>
            <a:r>
              <a:rPr lang="en-US" sz="2400" b="1" dirty="0">
                <a:solidFill>
                  <a:srgbClr val="0070C0"/>
                </a:solidFill>
              </a:rPr>
              <a:t>C-GRANULE CONTROL</a:t>
            </a:r>
            <a:endParaRPr lang="pl-PL" sz="2400" dirty="0">
              <a:solidFill>
                <a:srgbClr val="0070C0"/>
              </a:solidFill>
            </a:endParaRPr>
          </a:p>
        </p:txBody>
      </p:sp>
    </p:spTree>
    <p:extLst>
      <p:ext uri="{BB962C8B-B14F-4D97-AF65-F5344CB8AC3E}">
        <p14:creationId xmlns:p14="http://schemas.microsoft.com/office/powerpoint/2010/main" val="3273346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452B5-7C55-1720-4B2E-4FCC29A391A1}"/>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34F105DC-839B-786B-2897-0A33AE6DB967}"/>
              </a:ext>
            </a:extLst>
          </p:cNvPr>
          <p:cNvSpPr>
            <a:spLocks noGrp="1"/>
          </p:cNvSpPr>
          <p:nvPr>
            <p:ph type="title"/>
          </p:nvPr>
        </p:nvSpPr>
        <p:spPr>
          <a:xfrm>
            <a:off x="395536" y="188640"/>
            <a:ext cx="8229600" cy="785813"/>
          </a:xfrm>
        </p:spPr>
        <p:txBody>
          <a:bodyPr/>
          <a:lstStyle/>
          <a:p>
            <a:r>
              <a:rPr lang="pl-PL" sz="3600" b="1"/>
              <a:t>PHYSICAL SEMANTICS</a:t>
            </a:r>
            <a:endParaRPr lang="en-US" sz="3600" b="1"/>
          </a:p>
        </p:txBody>
      </p:sp>
      <p:sp>
        <p:nvSpPr>
          <p:cNvPr id="5" name="pole tekstowe 4">
            <a:extLst>
              <a:ext uri="{FF2B5EF4-FFF2-40B4-BE49-F238E27FC236}">
                <a16:creationId xmlns:a16="http://schemas.microsoft.com/office/drawing/2014/main" id="{E5DEEE7C-F486-26DA-1740-B8C9F2B5E8FD}"/>
              </a:ext>
            </a:extLst>
          </p:cNvPr>
          <p:cNvSpPr txBox="1"/>
          <p:nvPr/>
        </p:nvSpPr>
        <p:spPr>
          <a:xfrm>
            <a:off x="539552" y="2100332"/>
            <a:ext cx="7776864" cy="3200876"/>
          </a:xfrm>
          <a:prstGeom prst="rect">
            <a:avLst/>
          </a:prstGeom>
          <a:noFill/>
        </p:spPr>
        <p:txBody>
          <a:bodyPr wrap="square" rtlCol="0">
            <a:spAutoFit/>
          </a:bodyPr>
          <a:lstStyle/>
          <a:p>
            <a:pPr algn="ctr"/>
            <a:r>
              <a:rPr lang="en-US" dirty="0">
                <a:solidFill>
                  <a:srgbClr val="0000FF"/>
                </a:solidFill>
              </a:rPr>
              <a:t>Constructing the </a:t>
            </a:r>
            <a:r>
              <a:rPr lang="en-US" b="1" dirty="0">
                <a:solidFill>
                  <a:srgbClr val="0000FF"/>
                </a:solidFill>
              </a:rPr>
              <a:t>physical part of the </a:t>
            </a:r>
            <a:r>
              <a:rPr lang="pl-PL" b="1" dirty="0">
                <a:solidFill>
                  <a:srgbClr val="0000FF"/>
                </a:solidFill>
              </a:rPr>
              <a:t>[learning] </a:t>
            </a:r>
            <a:r>
              <a:rPr lang="en-US" b="1" dirty="0">
                <a:solidFill>
                  <a:srgbClr val="0000FF"/>
                </a:solidFill>
              </a:rPr>
              <a:t>theory </a:t>
            </a:r>
            <a:r>
              <a:rPr lang="en-US" dirty="0">
                <a:solidFill>
                  <a:srgbClr val="0000FF"/>
                </a:solidFill>
              </a:rPr>
              <a:t>and unifying it</a:t>
            </a:r>
            <a:endParaRPr lang="pl-PL" dirty="0">
              <a:solidFill>
                <a:srgbClr val="0000FF"/>
              </a:solidFill>
            </a:endParaRPr>
          </a:p>
          <a:p>
            <a:pPr algn="ctr"/>
            <a:r>
              <a:rPr lang="en-US" dirty="0">
                <a:solidFill>
                  <a:srgbClr val="0000FF"/>
                </a:solidFill>
              </a:rPr>
              <a:t>with the mathematical part should be considered as one of </a:t>
            </a:r>
            <a:endParaRPr lang="pl-PL" dirty="0">
              <a:solidFill>
                <a:srgbClr val="0000FF"/>
              </a:solidFill>
            </a:endParaRPr>
          </a:p>
          <a:p>
            <a:pPr algn="ctr"/>
            <a:r>
              <a:rPr lang="en-US" dirty="0">
                <a:solidFill>
                  <a:srgbClr val="0000FF"/>
                </a:solidFill>
              </a:rPr>
              <a:t>the main goals of statistical learning theory </a:t>
            </a:r>
            <a:endParaRPr lang="pl-PL" dirty="0">
              <a:solidFill>
                <a:srgbClr val="0000FF"/>
              </a:solidFill>
            </a:endParaRPr>
          </a:p>
          <a:p>
            <a:endParaRPr lang="pl-PL" i="1" dirty="0">
              <a:solidFill>
                <a:srgbClr val="0000FF"/>
              </a:solidFill>
            </a:endParaRPr>
          </a:p>
          <a:p>
            <a:r>
              <a:rPr lang="en-US" sz="2000" i="1" dirty="0">
                <a:solidFill>
                  <a:srgbClr val="0070C0"/>
                </a:solidFill>
                <a:ea typeface="+mj-ea"/>
                <a:cs typeface="+mj-cs"/>
              </a:rPr>
              <a:t>Vladimir </a:t>
            </a:r>
            <a:r>
              <a:rPr lang="en-US" sz="2000" i="1" dirty="0" err="1">
                <a:solidFill>
                  <a:srgbClr val="0070C0"/>
                </a:solidFill>
                <a:ea typeface="+mj-ea"/>
                <a:cs typeface="+mj-cs"/>
              </a:rPr>
              <a:t>Vapnik</a:t>
            </a:r>
            <a:r>
              <a:rPr lang="en-US" sz="2000" i="1" dirty="0">
                <a:solidFill>
                  <a:srgbClr val="0070C0"/>
                </a:solidFill>
                <a:ea typeface="+mj-ea"/>
                <a:cs typeface="+mj-cs"/>
              </a:rPr>
              <a:t>, Statistical Learning </a:t>
            </a:r>
            <a:r>
              <a:rPr lang="pl-PL" sz="2000" i="1" dirty="0">
                <a:solidFill>
                  <a:srgbClr val="0070C0"/>
                </a:solidFill>
                <a:ea typeface="+mj-ea"/>
                <a:cs typeface="+mj-cs"/>
              </a:rPr>
              <a:t>T</a:t>
            </a:r>
            <a:r>
              <a:rPr lang="en-US" sz="2000" i="1" dirty="0" err="1">
                <a:solidFill>
                  <a:srgbClr val="0070C0"/>
                </a:solidFill>
                <a:ea typeface="+mj-ea"/>
                <a:cs typeface="+mj-cs"/>
              </a:rPr>
              <a:t>heory</a:t>
            </a:r>
            <a:r>
              <a:rPr lang="en-US" sz="2000" i="1" dirty="0">
                <a:solidFill>
                  <a:srgbClr val="0070C0"/>
                </a:solidFill>
                <a:ea typeface="+mj-ea"/>
                <a:cs typeface="+mj-cs"/>
              </a:rPr>
              <a:t>, Wiley 1998,  (Epilogue: Inference from sparse data, p. 721)</a:t>
            </a:r>
            <a:endParaRPr lang="pl-PL" sz="2000" i="1" dirty="0">
              <a:solidFill>
                <a:srgbClr val="0070C0"/>
              </a:solidFill>
              <a:ea typeface="+mj-ea"/>
              <a:cs typeface="+mj-cs"/>
            </a:endParaRPr>
          </a:p>
        </p:txBody>
      </p:sp>
      <p:sp>
        <p:nvSpPr>
          <p:cNvPr id="2" name="Symbol zastępczy numeru slajdu 1">
            <a:extLst>
              <a:ext uri="{FF2B5EF4-FFF2-40B4-BE49-F238E27FC236}">
                <a16:creationId xmlns:a16="http://schemas.microsoft.com/office/drawing/2014/main" id="{1796E8F6-1581-8B8C-F928-95748004CA50}"/>
              </a:ext>
            </a:extLst>
          </p:cNvPr>
          <p:cNvSpPr>
            <a:spLocks noGrp="1"/>
          </p:cNvSpPr>
          <p:nvPr>
            <p:ph type="sldNum" sz="quarter" idx="12"/>
          </p:nvPr>
        </p:nvSpPr>
        <p:spPr/>
        <p:txBody>
          <a:bodyPr/>
          <a:lstStyle/>
          <a:p>
            <a:pPr>
              <a:defRPr/>
            </a:pPr>
            <a:fld id="{D02E777F-298D-4C96-825C-3DC57E52C55E}" type="slidenum">
              <a:rPr lang="pl-PL" smtClean="0"/>
              <a:pPr>
                <a:defRPr/>
              </a:pPr>
              <a:t>15</a:t>
            </a:fld>
            <a:endParaRPr lang="pl-PL"/>
          </a:p>
        </p:txBody>
      </p:sp>
    </p:spTree>
    <p:extLst>
      <p:ext uri="{BB962C8B-B14F-4D97-AF65-F5344CB8AC3E}">
        <p14:creationId xmlns:p14="http://schemas.microsoft.com/office/powerpoint/2010/main" val="178709633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150</a:t>
            </a:fld>
            <a:endParaRPr lang="pl-PL"/>
          </a:p>
        </p:txBody>
      </p:sp>
      <p:grpSp>
        <p:nvGrpSpPr>
          <p:cNvPr id="19" name="Grupa 18"/>
          <p:cNvGrpSpPr/>
          <p:nvPr/>
        </p:nvGrpSpPr>
        <p:grpSpPr>
          <a:xfrm>
            <a:off x="971600" y="188640"/>
            <a:ext cx="7344816" cy="6532836"/>
            <a:chOff x="1420781" y="839621"/>
            <a:chExt cx="5150100" cy="5983449"/>
          </a:xfrm>
        </p:grpSpPr>
        <p:grpSp>
          <p:nvGrpSpPr>
            <p:cNvPr id="11" name="Grupa 10"/>
            <p:cNvGrpSpPr/>
            <p:nvPr/>
          </p:nvGrpSpPr>
          <p:grpSpPr>
            <a:xfrm>
              <a:off x="1623297" y="839621"/>
              <a:ext cx="4881667" cy="1662965"/>
              <a:chOff x="-62553" y="487753"/>
              <a:chExt cx="4881667" cy="1662965"/>
            </a:xfrm>
          </p:grpSpPr>
          <p:sp>
            <p:nvSpPr>
              <p:cNvPr id="3" name="Prostokąt zaokrąglony 2"/>
              <p:cNvSpPr/>
              <p:nvPr/>
            </p:nvSpPr>
            <p:spPr>
              <a:xfrm>
                <a:off x="-62553" y="487753"/>
                <a:ext cx="4881667" cy="1662965"/>
              </a:xfrm>
              <a:prstGeom prst="round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endParaRPr>
              </a:p>
            </p:txBody>
          </p:sp>
          <p:sp>
            <p:nvSpPr>
              <p:cNvPr id="5" name="Prostokąt 4"/>
              <p:cNvSpPr/>
              <p:nvPr/>
            </p:nvSpPr>
            <p:spPr>
              <a:xfrm>
                <a:off x="305410" y="989333"/>
                <a:ext cx="1837113" cy="91875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Basic concept</a:t>
                </a:r>
                <a:r>
                  <a:rPr lang="en-US" sz="1200">
                    <a:solidFill>
                      <a:schemeClr val="tx1"/>
                    </a:solidFill>
                  </a:rPr>
                  <a:t>: </a:t>
                </a:r>
              </a:p>
              <a:p>
                <a:pPr algn="ctr"/>
                <a:r>
                  <a:rPr lang="en-US" sz="1400">
                    <a:solidFill>
                      <a:schemeClr val="tx1"/>
                    </a:solidFill>
                  </a:rPr>
                  <a:t>Approximation space</a:t>
                </a:r>
              </a:p>
            </p:txBody>
          </p:sp>
          <p:sp>
            <p:nvSpPr>
              <p:cNvPr id="7" name="Prostokąt 6"/>
              <p:cNvSpPr/>
              <p:nvPr/>
            </p:nvSpPr>
            <p:spPr>
              <a:xfrm>
                <a:off x="2739530" y="920491"/>
                <a:ext cx="1754703" cy="91875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Basic task: </a:t>
                </a:r>
                <a:endParaRPr lang="pl-PL" sz="1200" b="1">
                  <a:solidFill>
                    <a:schemeClr val="tx1"/>
                  </a:solidFill>
                </a:endParaRPr>
              </a:p>
              <a:p>
                <a:pPr algn="ctr"/>
                <a:r>
                  <a:rPr lang="en-US" sz="1200">
                    <a:solidFill>
                      <a:schemeClr val="tx1"/>
                    </a:solidFill>
                  </a:rPr>
                  <a:t>Approximation of concepts</a:t>
                </a:r>
                <a:endParaRPr lang="en-US" sz="1400">
                  <a:solidFill>
                    <a:schemeClr val="tx1"/>
                  </a:solidFill>
                </a:endParaRPr>
              </a:p>
            </p:txBody>
          </p:sp>
          <p:sp>
            <p:nvSpPr>
              <p:cNvPr id="6" name="Strzałka w prawo 5"/>
              <p:cNvSpPr/>
              <p:nvPr/>
            </p:nvSpPr>
            <p:spPr>
              <a:xfrm>
                <a:off x="2150732" y="1319236"/>
                <a:ext cx="576064" cy="188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ole tekstowe 9"/>
              <p:cNvSpPr txBox="1"/>
              <p:nvPr/>
            </p:nvSpPr>
            <p:spPr>
              <a:xfrm>
                <a:off x="1196875" y="519600"/>
                <a:ext cx="2451809" cy="338273"/>
              </a:xfrm>
              <a:prstGeom prst="rect">
                <a:avLst/>
              </a:prstGeom>
              <a:noFill/>
            </p:spPr>
            <p:txBody>
              <a:bodyPr wrap="square" rtlCol="0">
                <a:spAutoFit/>
              </a:bodyPr>
              <a:lstStyle/>
              <a:p>
                <a:r>
                  <a:rPr lang="pl-PL" sz="1800"/>
                  <a:t>RS – CURRENT APPROACH</a:t>
                </a:r>
              </a:p>
            </p:txBody>
          </p:sp>
        </p:grpSp>
        <p:grpSp>
          <p:nvGrpSpPr>
            <p:cNvPr id="12" name="Grupa 11"/>
            <p:cNvGrpSpPr/>
            <p:nvPr/>
          </p:nvGrpSpPr>
          <p:grpSpPr>
            <a:xfrm>
              <a:off x="1420781" y="3299448"/>
              <a:ext cx="5150100" cy="3523622"/>
              <a:chOff x="-104731" y="7592"/>
              <a:chExt cx="5150100" cy="3523622"/>
            </a:xfrm>
          </p:grpSpPr>
          <p:sp>
            <p:nvSpPr>
              <p:cNvPr id="13" name="Prostokąt zaokrąglony 12"/>
              <p:cNvSpPr/>
              <p:nvPr/>
            </p:nvSpPr>
            <p:spPr>
              <a:xfrm>
                <a:off x="-104731" y="7592"/>
                <a:ext cx="5150100" cy="3523622"/>
              </a:xfrm>
              <a:prstGeom prst="round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000">
                  <a:solidFill>
                    <a:schemeClr val="tx1"/>
                  </a:solidFill>
                </a:endParaRPr>
              </a:p>
            </p:txBody>
          </p:sp>
          <p:sp>
            <p:nvSpPr>
              <p:cNvPr id="14" name="Prostokąt 13"/>
              <p:cNvSpPr/>
              <p:nvPr/>
            </p:nvSpPr>
            <p:spPr>
              <a:xfrm>
                <a:off x="-5205" y="642899"/>
                <a:ext cx="2643831" cy="26427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rPr>
                  <a:t>Basic concept</a:t>
                </a:r>
                <a:r>
                  <a:rPr lang="en-US" sz="1400">
                    <a:solidFill>
                      <a:schemeClr val="tx1"/>
                    </a:solidFill>
                  </a:rPr>
                  <a:t>: </a:t>
                </a:r>
              </a:p>
              <a:p>
                <a:pPr algn="ctr"/>
                <a:r>
                  <a:rPr lang="en-US" sz="1400" noProof="0">
                    <a:solidFill>
                      <a:schemeClr val="tx1"/>
                    </a:solidFill>
                  </a:rPr>
                  <a:t>Approximate reasoning processes supporting </a:t>
                </a:r>
              </a:p>
              <a:p>
                <a:pPr marL="400050" indent="-400050" algn="ctr">
                  <a:buAutoNum type="romanLcParenBoth"/>
                </a:pPr>
                <a:r>
                  <a:rPr lang="en-US" sz="1400" noProof="0">
                    <a:solidFill>
                      <a:schemeClr val="tx1"/>
                    </a:solidFill>
                  </a:rPr>
                  <a:t>generation of rough set based granular computations in interaction with the abstract and physical worlds over dynamically discovered rough set based granular networks </a:t>
                </a:r>
                <a:r>
                  <a:rPr lang="pl-PL" sz="1400">
                    <a:solidFill>
                      <a:schemeClr val="tx1"/>
                    </a:solidFill>
                  </a:rPr>
                  <a:t>a</a:t>
                </a:r>
                <a:r>
                  <a:rPr lang="en-US" sz="1400" noProof="0" err="1">
                    <a:solidFill>
                      <a:schemeClr val="tx1"/>
                    </a:solidFill>
                  </a:rPr>
                  <a:t>nd</a:t>
                </a:r>
                <a:endParaRPr lang="pl-PL" sz="1400">
                  <a:solidFill>
                    <a:schemeClr val="tx1"/>
                  </a:solidFill>
                </a:endParaRPr>
              </a:p>
              <a:p>
                <a:pPr marL="400050" indent="-400050" algn="ctr">
                  <a:buAutoNum type="romanLcParenBoth"/>
                </a:pPr>
                <a:r>
                  <a:rPr lang="en-US" sz="1400" noProof="0">
                    <a:solidFill>
                      <a:schemeClr val="tx1"/>
                    </a:solidFill>
                  </a:rPr>
                  <a:t>for a given problem specification </a:t>
                </a:r>
                <a:r>
                  <a:rPr lang="pl-PL" sz="1400" noProof="0">
                    <a:solidFill>
                      <a:schemeClr val="tx1"/>
                    </a:solidFill>
                  </a:rPr>
                  <a:t>to</a:t>
                </a:r>
                <a:r>
                  <a:rPr lang="en-US" sz="1400" noProof="0">
                    <a:solidFill>
                      <a:schemeClr val="tx1"/>
                    </a:solidFill>
                  </a:rPr>
                  <a:t> c-granule(s), construction of "abstract and/or physical" approximate solutions of appropriate quality along these granular computations in the form of granules.</a:t>
                </a:r>
              </a:p>
            </p:txBody>
          </p:sp>
          <p:sp>
            <p:nvSpPr>
              <p:cNvPr id="15" name="Prostokąt 14"/>
              <p:cNvSpPr/>
              <p:nvPr/>
            </p:nvSpPr>
            <p:spPr>
              <a:xfrm>
                <a:off x="3025722" y="1175147"/>
                <a:ext cx="1944216" cy="16324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Basic task: </a:t>
                </a:r>
                <a:endParaRPr lang="pl-PL" sz="1400" b="1" dirty="0">
                  <a:solidFill>
                    <a:schemeClr val="tx1"/>
                  </a:solidFill>
                </a:endParaRPr>
              </a:p>
              <a:p>
                <a:pPr algn="ctr"/>
                <a:r>
                  <a:rPr lang="en-US" sz="1400" noProof="0" dirty="0">
                    <a:solidFill>
                      <a:schemeClr val="tx1"/>
                    </a:solidFill>
                  </a:rPr>
                  <a:t>Discover</a:t>
                </a:r>
                <a:r>
                  <a:rPr lang="pl-PL" sz="1400" noProof="0" dirty="0">
                    <a:solidFill>
                      <a:schemeClr val="tx1"/>
                    </a:solidFill>
                  </a:rPr>
                  <a:t>y</a:t>
                </a:r>
                <a:r>
                  <a:rPr lang="en-US" sz="1400" noProof="0" dirty="0">
                    <a:solidFill>
                      <a:schemeClr val="tx1"/>
                    </a:solidFill>
                  </a:rPr>
                  <a:t> of approximate solutions to problems of appropriate quality based on discovery of rough set based complex game teams over rough set based granular networks</a:t>
                </a:r>
              </a:p>
            </p:txBody>
          </p:sp>
          <p:sp>
            <p:nvSpPr>
              <p:cNvPr id="16" name="Strzałka w prawo 15"/>
              <p:cNvSpPr/>
              <p:nvPr/>
            </p:nvSpPr>
            <p:spPr>
              <a:xfrm>
                <a:off x="2658934" y="1900623"/>
                <a:ext cx="366789" cy="158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ole tekstowe 16"/>
              <p:cNvSpPr txBox="1"/>
              <p:nvPr/>
            </p:nvSpPr>
            <p:spPr>
              <a:xfrm>
                <a:off x="1384304" y="122702"/>
                <a:ext cx="2629393" cy="338273"/>
              </a:xfrm>
              <a:prstGeom prst="rect">
                <a:avLst/>
              </a:prstGeom>
              <a:noFill/>
            </p:spPr>
            <p:txBody>
              <a:bodyPr wrap="square" rtlCol="0">
                <a:spAutoFit/>
              </a:bodyPr>
              <a:lstStyle/>
              <a:p>
                <a:pPr algn="ctr"/>
                <a:r>
                  <a:rPr lang="pl-PL" sz="1800" dirty="0"/>
                  <a:t>CHALLENGE FOR RS IN </a:t>
                </a:r>
                <a:r>
                  <a:rPr lang="pl-PL" sz="1800" dirty="0" err="1"/>
                  <a:t>IGrC</a:t>
                </a:r>
                <a:endParaRPr lang="pl-PL" sz="1800" dirty="0"/>
              </a:p>
            </p:txBody>
          </p:sp>
        </p:grpSp>
        <p:sp>
          <p:nvSpPr>
            <p:cNvPr id="18" name="Strzałka w dół 17"/>
            <p:cNvSpPr/>
            <p:nvPr/>
          </p:nvSpPr>
          <p:spPr>
            <a:xfrm>
              <a:off x="3828372" y="2619246"/>
              <a:ext cx="638297" cy="6802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208957287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D8076-61E3-662C-F438-64BC87D50FF2}"/>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23E79995-A1DC-3996-1099-27BE5238608B}"/>
              </a:ext>
            </a:extLst>
          </p:cNvPr>
          <p:cNvSpPr txBox="1">
            <a:spLocks/>
          </p:cNvSpPr>
          <p:nvPr/>
        </p:nvSpPr>
        <p:spPr>
          <a:xfrm>
            <a:off x="151231" y="372974"/>
            <a:ext cx="8856984" cy="507225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600" b="1" dirty="0"/>
              <a:t>CHALLENGES</a:t>
            </a:r>
            <a:r>
              <a:rPr lang="pl-PL" sz="3600" b="1" dirty="0"/>
              <a:t>: </a:t>
            </a:r>
          </a:p>
          <a:p>
            <a:r>
              <a:rPr lang="pl-PL" sz="3600" b="1" dirty="0"/>
              <a:t> </a:t>
            </a:r>
            <a:r>
              <a:rPr lang="en-US" sz="3600" b="1" dirty="0"/>
              <a:t>FOR DIFFERENT CLASSES OF PROBLEMS FOR WHICH </a:t>
            </a:r>
          </a:p>
          <a:p>
            <a:r>
              <a:rPr lang="pl-PL" sz="3600" b="1" dirty="0"/>
              <a:t>THE HIGH QUALITY APPROXIMATE SOLUTIONS </a:t>
            </a:r>
          </a:p>
          <a:p>
            <a:r>
              <a:rPr lang="en-US" sz="3600" b="1" dirty="0"/>
              <a:t>SHOULD </a:t>
            </a:r>
            <a:r>
              <a:rPr lang="pl-PL" sz="3600" b="1" dirty="0"/>
              <a:t>BE DISCOVERED BY </a:t>
            </a:r>
            <a:r>
              <a:rPr lang="en-US" sz="3600" b="1" dirty="0"/>
              <a:t>PROPERLY STEERED GRANULAR COMPUTATIONS </a:t>
            </a:r>
          </a:p>
          <a:p>
            <a:r>
              <a:rPr lang="pl-PL" sz="3600" b="1" dirty="0"/>
              <a:t>USING</a:t>
            </a:r>
            <a:r>
              <a:rPr lang="en-US" sz="3600" b="1" dirty="0"/>
              <a:t> ADAPTIVE COMPLEX GAMES</a:t>
            </a:r>
          </a:p>
        </p:txBody>
      </p:sp>
      <p:sp>
        <p:nvSpPr>
          <p:cNvPr id="2" name="Symbol zastępczy numeru slajdu 1">
            <a:extLst>
              <a:ext uri="{FF2B5EF4-FFF2-40B4-BE49-F238E27FC236}">
                <a16:creationId xmlns:a16="http://schemas.microsoft.com/office/drawing/2014/main" id="{971D8F21-ED3B-7812-B073-4EDBCF7604DA}"/>
              </a:ext>
            </a:extLst>
          </p:cNvPr>
          <p:cNvSpPr>
            <a:spLocks noGrp="1"/>
          </p:cNvSpPr>
          <p:nvPr>
            <p:ph type="sldNum" sz="quarter" idx="12"/>
          </p:nvPr>
        </p:nvSpPr>
        <p:spPr/>
        <p:txBody>
          <a:bodyPr/>
          <a:lstStyle/>
          <a:p>
            <a:pPr>
              <a:defRPr/>
            </a:pPr>
            <a:fld id="{D02E777F-298D-4C96-825C-3DC57E52C55E}" type="slidenum">
              <a:rPr lang="pl-PL" smtClean="0"/>
              <a:pPr>
                <a:defRPr/>
              </a:pPr>
              <a:t>151</a:t>
            </a:fld>
            <a:endParaRPr lang="pl-PL"/>
          </a:p>
        </p:txBody>
      </p:sp>
      <p:sp>
        <p:nvSpPr>
          <p:cNvPr id="3" name="pole tekstowe 2">
            <a:extLst>
              <a:ext uri="{FF2B5EF4-FFF2-40B4-BE49-F238E27FC236}">
                <a16:creationId xmlns:a16="http://schemas.microsoft.com/office/drawing/2014/main" id="{6EB8F4A6-F5D7-E738-BB45-033DBB5ECB55}"/>
              </a:ext>
            </a:extLst>
          </p:cNvPr>
          <p:cNvSpPr txBox="1"/>
          <p:nvPr/>
        </p:nvSpPr>
        <p:spPr>
          <a:xfrm>
            <a:off x="2350096" y="6036023"/>
            <a:ext cx="6336704" cy="707886"/>
          </a:xfrm>
          <a:prstGeom prst="rect">
            <a:avLst/>
          </a:prstGeom>
          <a:noFill/>
        </p:spPr>
        <p:txBody>
          <a:bodyPr wrap="square" rtlCol="0">
            <a:spAutoFit/>
          </a:bodyPr>
          <a:lstStyle/>
          <a:p>
            <a:r>
              <a:rPr lang="pl-PL" sz="2000" i="1" dirty="0">
                <a:solidFill>
                  <a:srgbClr val="0000CC"/>
                </a:solidFill>
              </a:rPr>
              <a:t>W. Zaremba, </a:t>
            </a:r>
            <a:r>
              <a:rPr lang="en-US" sz="2000" i="1" dirty="0" err="1">
                <a:solidFill>
                  <a:srgbClr val="0000CC"/>
                </a:solidFill>
              </a:rPr>
              <a:t>OpenAI</a:t>
            </a:r>
            <a:r>
              <a:rPr lang="en-US" sz="2000" i="1" dirty="0">
                <a:solidFill>
                  <a:srgbClr val="0000CC"/>
                </a:solidFill>
              </a:rPr>
              <a:t> (5 steps of </a:t>
            </a:r>
            <a:r>
              <a:rPr lang="pl-PL" sz="2000" i="1" dirty="0">
                <a:solidFill>
                  <a:srgbClr val="0000CC"/>
                </a:solidFill>
              </a:rPr>
              <a:t>development), https://www.youtube.com/watch?v=pX0BZwFEPiE</a:t>
            </a:r>
            <a:endParaRPr lang="en-US" sz="2000" i="1" dirty="0">
              <a:solidFill>
                <a:srgbClr val="0000CC"/>
              </a:solidFill>
            </a:endParaRPr>
          </a:p>
        </p:txBody>
      </p:sp>
    </p:spTree>
    <p:extLst>
      <p:ext uri="{BB962C8B-B14F-4D97-AF65-F5344CB8AC3E}">
        <p14:creationId xmlns:p14="http://schemas.microsoft.com/office/powerpoint/2010/main" val="115799595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06535496-4A65-66B3-67ED-411C5CE396F3}"/>
              </a:ext>
            </a:extLst>
          </p:cNvPr>
          <p:cNvSpPr txBox="1">
            <a:spLocks/>
          </p:cNvSpPr>
          <p:nvPr/>
        </p:nvSpPr>
        <p:spPr>
          <a:xfrm>
            <a:off x="467544" y="2564904"/>
            <a:ext cx="8229600" cy="785813"/>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b="1"/>
              <a:t>SUMMARY</a:t>
            </a:r>
            <a:endParaRPr lang="en-US" b="1"/>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152</a:t>
            </a:fld>
            <a:endParaRPr lang="pl-PL"/>
          </a:p>
        </p:txBody>
      </p:sp>
    </p:spTree>
    <p:extLst>
      <p:ext uri="{BB962C8B-B14F-4D97-AF65-F5344CB8AC3E}">
        <p14:creationId xmlns:p14="http://schemas.microsoft.com/office/powerpoint/2010/main" val="8892697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06535496-4A65-66B3-67ED-411C5CE396F3}"/>
              </a:ext>
            </a:extLst>
          </p:cNvPr>
          <p:cNvSpPr txBox="1">
            <a:spLocks/>
          </p:cNvSpPr>
          <p:nvPr/>
        </p:nvSpPr>
        <p:spPr>
          <a:xfrm>
            <a:off x="72668" y="13293"/>
            <a:ext cx="9001000" cy="463379"/>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200" b="1"/>
              <a:t>COMPARISON OF </a:t>
            </a:r>
            <a:r>
              <a:rPr lang="pl-PL" sz="3200" b="1" err="1"/>
              <a:t>GrC</a:t>
            </a:r>
            <a:r>
              <a:rPr lang="pl-PL" sz="3200" b="1"/>
              <a:t> &amp; </a:t>
            </a:r>
            <a:r>
              <a:rPr lang="pl-PL" sz="3200" b="1" err="1"/>
              <a:t>IGrC</a:t>
            </a:r>
            <a:endParaRPr lang="en-US" sz="3200" b="1"/>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153</a:t>
            </a:fld>
            <a:endParaRPr lang="pl-PL"/>
          </a:p>
        </p:txBody>
      </p:sp>
      <p:sp>
        <p:nvSpPr>
          <p:cNvPr id="6" name="Prostokąt 5"/>
          <p:cNvSpPr/>
          <p:nvPr/>
        </p:nvSpPr>
        <p:spPr>
          <a:xfrm>
            <a:off x="3275856" y="41001"/>
            <a:ext cx="2808312"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az 6"/>
          <p:cNvPicPr>
            <a:picLocks noChangeAspect="1"/>
          </p:cNvPicPr>
          <p:nvPr/>
        </p:nvPicPr>
        <p:blipFill>
          <a:blip r:embed="rId3"/>
          <a:stretch>
            <a:fillRect/>
          </a:stretch>
        </p:blipFill>
        <p:spPr>
          <a:xfrm>
            <a:off x="1547664" y="504380"/>
            <a:ext cx="6118568" cy="6217095"/>
          </a:xfrm>
          <a:prstGeom prst="rect">
            <a:avLst/>
          </a:prstGeom>
        </p:spPr>
      </p:pic>
    </p:spTree>
    <p:extLst>
      <p:ext uri="{BB962C8B-B14F-4D97-AF65-F5344CB8AC3E}">
        <p14:creationId xmlns:p14="http://schemas.microsoft.com/office/powerpoint/2010/main" val="67424997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ytuł 1"/>
          <p:cNvSpPr>
            <a:spLocks noGrp="1"/>
          </p:cNvSpPr>
          <p:nvPr>
            <p:ph type="title"/>
          </p:nvPr>
        </p:nvSpPr>
        <p:spPr>
          <a:xfrm>
            <a:off x="0" y="0"/>
            <a:ext cx="9144000" cy="1988840"/>
          </a:xfrm>
        </p:spPr>
        <p:txBody>
          <a:bodyPr/>
          <a:lstStyle/>
          <a:p>
            <a:r>
              <a:rPr lang="pl-PL" sz="4000" b="1">
                <a:ea typeface="+mn-ea"/>
                <a:cs typeface="+mn-cs"/>
              </a:rPr>
              <a:t>FOUNDATIONS BASED </a:t>
            </a:r>
            <a:br>
              <a:rPr lang="pl-PL" sz="4000" b="1">
                <a:ea typeface="+mn-ea"/>
                <a:cs typeface="+mn-cs"/>
              </a:rPr>
            </a:br>
            <a:r>
              <a:rPr lang="pl-PL" sz="4000" b="1">
                <a:ea typeface="+mn-ea"/>
                <a:cs typeface="+mn-cs"/>
              </a:rPr>
              <a:t>ON </a:t>
            </a:r>
            <a:r>
              <a:rPr lang="pl-PL" sz="4000" b="1" err="1">
                <a:ea typeface="+mn-ea"/>
                <a:cs typeface="+mn-cs"/>
              </a:rPr>
              <a:t>IGrC</a:t>
            </a:r>
            <a:r>
              <a:rPr lang="pl-PL" sz="4000" b="1">
                <a:ea typeface="+mn-ea"/>
                <a:cs typeface="+mn-cs"/>
              </a:rPr>
              <a:t> &amp; RS FOR </a:t>
            </a:r>
            <a:r>
              <a:rPr lang="pl-PL" sz="4000" b="1" err="1">
                <a:ea typeface="+mn-ea"/>
                <a:cs typeface="+mn-cs"/>
              </a:rPr>
              <a:t>IS’s</a:t>
            </a:r>
            <a:r>
              <a:rPr lang="pl-PL" sz="4000" b="1">
                <a:ea typeface="+mn-ea"/>
                <a:cs typeface="+mn-cs"/>
              </a:rPr>
              <a:t> DEALING WITH COMPLEX PHENOMENA</a:t>
            </a:r>
            <a:endParaRPr lang="en-US" sz="4000" b="1">
              <a:ea typeface="+mn-ea"/>
              <a:cs typeface="+mn-cs"/>
            </a:endParaRPr>
          </a:p>
        </p:txBody>
      </p:sp>
      <p:sp>
        <p:nvSpPr>
          <p:cNvPr id="44036" name="Prostokąt 3"/>
          <p:cNvSpPr>
            <a:spLocks noChangeArrowheads="1"/>
          </p:cNvSpPr>
          <p:nvPr/>
        </p:nvSpPr>
        <p:spPr bwMode="auto">
          <a:xfrm>
            <a:off x="222149" y="2204864"/>
            <a:ext cx="8820845" cy="3477875"/>
          </a:xfrm>
          <a:prstGeom prst="rect">
            <a:avLst/>
          </a:prstGeom>
          <a:noFill/>
          <a:ln w="9525">
            <a:noFill/>
            <a:miter lim="800000"/>
            <a:headEnd/>
            <a:tailEnd/>
          </a:ln>
        </p:spPr>
        <p:txBody>
          <a:bodyPr wrap="square">
            <a:spAutoFit/>
          </a:bodyPr>
          <a:lstStyle/>
          <a:p>
            <a:pPr algn="ctr"/>
            <a:r>
              <a:rPr lang="en-GB" sz="2000">
                <a:solidFill>
                  <a:srgbClr val="0000FF"/>
                </a:solidFill>
              </a:rPr>
              <a:t>Tomorrow, I believe, we will use </a:t>
            </a:r>
          </a:p>
          <a:p>
            <a:pPr algn="ctr"/>
            <a:r>
              <a:rPr lang="pl-PL" sz="2000" b="1">
                <a:solidFill>
                  <a:srgbClr val="0000FF"/>
                </a:solidFill>
              </a:rPr>
              <a:t>[</a:t>
            </a:r>
            <a:r>
              <a:rPr lang="en-GB" sz="2000" b="1">
                <a:solidFill>
                  <a:srgbClr val="0000FF"/>
                </a:solidFill>
              </a:rPr>
              <a:t>I</a:t>
            </a:r>
            <a:r>
              <a:rPr lang="pl-PL" sz="2000" b="1" err="1">
                <a:solidFill>
                  <a:srgbClr val="0000FF"/>
                </a:solidFill>
              </a:rPr>
              <a:t>S’s</a:t>
            </a:r>
            <a:r>
              <a:rPr lang="pl-PL" sz="2000" b="1">
                <a:solidFill>
                  <a:srgbClr val="0000FF"/>
                </a:solidFill>
              </a:rPr>
              <a:t>]</a:t>
            </a:r>
            <a:r>
              <a:rPr lang="en-GB" sz="2000" b="1">
                <a:solidFill>
                  <a:srgbClr val="0000FF"/>
                </a:solidFill>
              </a:rPr>
              <a:t> </a:t>
            </a:r>
          </a:p>
          <a:p>
            <a:pPr algn="ctr"/>
            <a:r>
              <a:rPr lang="en-GB" sz="2000">
                <a:solidFill>
                  <a:srgbClr val="0000FF"/>
                </a:solidFill>
              </a:rPr>
              <a:t>to support our decisions </a:t>
            </a:r>
          </a:p>
          <a:p>
            <a:pPr algn="ctr"/>
            <a:r>
              <a:rPr lang="en-GB" sz="2000">
                <a:solidFill>
                  <a:srgbClr val="0000FF"/>
                </a:solidFill>
              </a:rPr>
              <a:t>in defining our research strategy and specific aims, </a:t>
            </a:r>
          </a:p>
          <a:p>
            <a:pPr algn="ctr"/>
            <a:r>
              <a:rPr lang="en-GB" sz="2000">
                <a:solidFill>
                  <a:srgbClr val="0000FF"/>
                </a:solidFill>
              </a:rPr>
              <a:t>in managing our experiments, </a:t>
            </a:r>
          </a:p>
          <a:p>
            <a:pPr algn="ctr"/>
            <a:r>
              <a:rPr lang="en-GB" sz="2000">
                <a:solidFill>
                  <a:srgbClr val="0000FF"/>
                </a:solidFill>
              </a:rPr>
              <a:t>in collecting our results, interpreting our data, </a:t>
            </a:r>
          </a:p>
          <a:p>
            <a:pPr algn="ctr"/>
            <a:r>
              <a:rPr lang="en-GB" sz="2000">
                <a:solidFill>
                  <a:srgbClr val="0000FF"/>
                </a:solidFill>
              </a:rPr>
              <a:t>in incorporating the findings of others, </a:t>
            </a:r>
          </a:p>
          <a:p>
            <a:pPr algn="ctr"/>
            <a:r>
              <a:rPr lang="en-GB" sz="2000">
                <a:solidFill>
                  <a:srgbClr val="0000FF"/>
                </a:solidFill>
              </a:rPr>
              <a:t>in disseminating our observations, </a:t>
            </a:r>
          </a:p>
          <a:p>
            <a:pPr algn="ctr"/>
            <a:r>
              <a:rPr lang="en-GB" sz="2000">
                <a:solidFill>
                  <a:srgbClr val="0000FF"/>
                </a:solidFill>
              </a:rPr>
              <a:t>in extending (generalizing) our experimental observations </a:t>
            </a:r>
          </a:p>
          <a:p>
            <a:pPr algn="ctr">
              <a:buFontTx/>
              <a:buChar char="-"/>
            </a:pPr>
            <a:r>
              <a:rPr lang="en-GB" sz="2000">
                <a:solidFill>
                  <a:srgbClr val="0000FF"/>
                </a:solidFill>
              </a:rPr>
              <a:t> through exploratory discovery and </a:t>
            </a:r>
            <a:r>
              <a:rPr lang="en-GB" sz="2000" err="1">
                <a:solidFill>
                  <a:srgbClr val="0000FF"/>
                </a:solidFill>
              </a:rPr>
              <a:t>modeling</a:t>
            </a:r>
            <a:r>
              <a:rPr lang="en-GB" sz="2000">
                <a:solidFill>
                  <a:srgbClr val="0000FF"/>
                </a:solidFill>
              </a:rPr>
              <a:t> -</a:t>
            </a:r>
          </a:p>
          <a:p>
            <a:pPr algn="ctr"/>
            <a:r>
              <a:rPr lang="en-GB" sz="2000">
                <a:solidFill>
                  <a:srgbClr val="0000FF"/>
                </a:solidFill>
              </a:rPr>
              <a:t>in directions completely unanticipated</a:t>
            </a:r>
          </a:p>
        </p:txBody>
      </p:sp>
      <p:sp>
        <p:nvSpPr>
          <p:cNvPr id="5" name="pole tekstowe 4"/>
          <p:cNvSpPr txBox="1">
            <a:spLocks noChangeArrowheads="1"/>
          </p:cNvSpPr>
          <p:nvPr/>
        </p:nvSpPr>
        <p:spPr bwMode="auto">
          <a:xfrm>
            <a:off x="251520" y="6167045"/>
            <a:ext cx="8064500" cy="646331"/>
          </a:xfrm>
          <a:prstGeom prst="rect">
            <a:avLst/>
          </a:prstGeom>
          <a:noFill/>
          <a:ln w="9525">
            <a:noFill/>
            <a:miter lim="800000"/>
            <a:headEnd/>
            <a:tailEnd/>
          </a:ln>
        </p:spPr>
        <p:txBody>
          <a:bodyPr>
            <a:spAutoFit/>
          </a:bodyPr>
          <a:lstStyle/>
          <a:p>
            <a:pPr algn="r"/>
            <a:r>
              <a:rPr lang="en-US" sz="1800" i="1" dirty="0">
                <a:solidFill>
                  <a:srgbClr val="0000FF"/>
                </a:solidFill>
              </a:rPr>
              <a:t>Bower, J.M., </a:t>
            </a:r>
            <a:r>
              <a:rPr lang="en-US" sz="1800" i="1" dirty="0" err="1">
                <a:solidFill>
                  <a:srgbClr val="0000FF"/>
                </a:solidFill>
              </a:rPr>
              <a:t>Bolouri</a:t>
            </a:r>
            <a:r>
              <a:rPr lang="en-US" sz="1800" i="1" dirty="0">
                <a:solidFill>
                  <a:srgbClr val="0000FF"/>
                </a:solidFill>
              </a:rPr>
              <a:t>, H. (Eds.): Computational Modeling of Genetic and Biochemical Networks. MIT Press, Cambridge, MA (2001)</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154</a:t>
            </a:fld>
            <a:endParaRPr lang="pl-PL" dirty="0"/>
          </a:p>
        </p:txBody>
      </p:sp>
    </p:spTree>
    <p:extLst>
      <p:ext uri="{BB962C8B-B14F-4D97-AF65-F5344CB8AC3E}">
        <p14:creationId xmlns:p14="http://schemas.microsoft.com/office/powerpoint/2010/main" val="159610305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a16="http://schemas.microsoft.com/office/drawing/2014/main" id="{1C71AAF7-9D55-4C94-9989-A87F88BF23CD}"/>
              </a:ext>
            </a:extLst>
          </p:cNvPr>
          <p:cNvSpPr txBox="1">
            <a:spLocks/>
          </p:cNvSpPr>
          <p:nvPr/>
        </p:nvSpPr>
        <p:spPr>
          <a:xfrm>
            <a:off x="-30290" y="42527"/>
            <a:ext cx="9144000" cy="57816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4000" b="1" err="1"/>
              <a:t>IGrC</a:t>
            </a:r>
            <a:r>
              <a:rPr lang="pl-PL" sz="4000" b="1"/>
              <a:t>: SUMMARY </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155</a:t>
            </a:fld>
            <a:endParaRPr lang="pl-PL"/>
          </a:p>
        </p:txBody>
      </p:sp>
      <p:sp>
        <p:nvSpPr>
          <p:cNvPr id="3" name="pole tekstowe 2"/>
          <p:cNvSpPr txBox="1"/>
          <p:nvPr/>
        </p:nvSpPr>
        <p:spPr>
          <a:xfrm>
            <a:off x="149222" y="1052736"/>
            <a:ext cx="8784976" cy="5139869"/>
          </a:xfrm>
          <a:prstGeom prst="rect">
            <a:avLst/>
          </a:prstGeom>
          <a:noFill/>
        </p:spPr>
        <p:txBody>
          <a:bodyPr wrap="square" rtlCol="0">
            <a:spAutoFit/>
          </a:bodyPr>
          <a:lstStyle/>
          <a:p>
            <a:pPr algn="just"/>
            <a:r>
              <a:rPr lang="en-US" sz="2400" dirty="0">
                <a:solidFill>
                  <a:srgbClr val="0000FF"/>
                </a:solidFill>
              </a:rPr>
              <a:t>The IGrC model was created as the basis for the design and analysis of c-granules, in particular IS’s</a:t>
            </a:r>
            <a:r>
              <a:rPr lang="pl-PL" sz="2400" dirty="0">
                <a:solidFill>
                  <a:srgbClr val="0000FF"/>
                </a:solidFill>
              </a:rPr>
              <a:t>. </a:t>
            </a:r>
            <a:r>
              <a:rPr lang="en-US" sz="2400" dirty="0">
                <a:solidFill>
                  <a:srgbClr val="0000FF"/>
                </a:solidFill>
              </a:rPr>
              <a:t>The proposed IGrC model differs from the classical Turing model by synchronizing four components: language, reasoning, perception, and action. In the IGrC model, granular computations form the basis for reasoning that supports problem solving by c-granules. </a:t>
            </a:r>
            <a:endParaRPr lang="pl-PL" sz="2400" dirty="0">
              <a:solidFill>
                <a:srgbClr val="0000FF"/>
              </a:solidFill>
            </a:endParaRPr>
          </a:p>
          <a:p>
            <a:pPr algn="just"/>
            <a:endParaRPr lang="en-US" sz="2400" dirty="0">
              <a:solidFill>
                <a:srgbClr val="0000FF"/>
              </a:solidFill>
            </a:endParaRPr>
          </a:p>
          <a:p>
            <a:pPr algn="just"/>
            <a:r>
              <a:rPr lang="en-US" sz="2000" dirty="0">
                <a:solidFill>
                  <a:srgbClr val="0000FF"/>
                </a:solidFill>
              </a:rPr>
              <a:t>Problem solving (or decision support</a:t>
            </a:r>
            <a:r>
              <a:rPr lang="pl-PL" sz="2000" dirty="0">
                <a:solidFill>
                  <a:srgbClr val="0000FF"/>
                </a:solidFill>
              </a:rPr>
              <a:t>)</a:t>
            </a:r>
            <a:r>
              <a:rPr lang="en-US" sz="2000" dirty="0">
                <a:solidFill>
                  <a:srgbClr val="0000FF"/>
                </a:solidFill>
              </a:rPr>
              <a:t> using c-granules</a:t>
            </a:r>
            <a:r>
              <a:rPr lang="pl-PL" sz="2000" dirty="0">
                <a:solidFill>
                  <a:srgbClr val="0000FF"/>
                </a:solidFill>
              </a:rPr>
              <a:t> (</a:t>
            </a:r>
            <a:r>
              <a:rPr lang="pl-PL" sz="2000" dirty="0" err="1">
                <a:solidFill>
                  <a:srgbClr val="0000FF"/>
                </a:solidFill>
              </a:rPr>
              <a:t>IS’s</a:t>
            </a:r>
            <a:r>
              <a:rPr lang="pl-PL" sz="2000" dirty="0">
                <a:solidFill>
                  <a:srgbClr val="0000FF"/>
                </a:solidFill>
              </a:rPr>
              <a:t>)</a:t>
            </a:r>
            <a:r>
              <a:rPr lang="en-US" sz="2000" dirty="0">
                <a:solidFill>
                  <a:srgbClr val="0000FF"/>
                </a:solidFill>
              </a:rPr>
              <a:t> requires a proper understanding of real-world situations consisting</a:t>
            </a:r>
            <a:r>
              <a:rPr lang="pl-PL" sz="2000" dirty="0">
                <a:solidFill>
                  <a:srgbClr val="0000FF"/>
                </a:solidFill>
              </a:rPr>
              <a:t> of </a:t>
            </a:r>
            <a:r>
              <a:rPr lang="en-US" sz="2000" dirty="0">
                <a:solidFill>
                  <a:srgbClr val="0000FF"/>
                </a:solidFill>
              </a:rPr>
              <a:t> configurations of interacting objects. Therefore, the control of c-granules must include skills for perceiving situations in the physical world enabling the formation of associations between physical and abstract objects. These skills are supported by reasoning over granular computations performed by the control of c-</a:t>
            </a:r>
            <a:r>
              <a:rPr lang="pl-PL" sz="2000" dirty="0">
                <a:solidFill>
                  <a:srgbClr val="0000FF"/>
                </a:solidFill>
              </a:rPr>
              <a:t>g</a:t>
            </a:r>
            <a:r>
              <a:rPr lang="en-US" sz="2000" dirty="0" err="1">
                <a:solidFill>
                  <a:srgbClr val="0000FF"/>
                </a:solidFill>
              </a:rPr>
              <a:t>ranules</a:t>
            </a:r>
            <a:r>
              <a:rPr lang="en-US" sz="2000" dirty="0">
                <a:solidFill>
                  <a:srgbClr val="0000FF"/>
                </a:solidFill>
              </a:rPr>
              <a:t>. Consequently, these computations cannot be confined to the abstract space alone. Moreover, they depend on physical laws.</a:t>
            </a:r>
          </a:p>
        </p:txBody>
      </p:sp>
    </p:spTree>
    <p:extLst>
      <p:ext uri="{BB962C8B-B14F-4D97-AF65-F5344CB8AC3E}">
        <p14:creationId xmlns:p14="http://schemas.microsoft.com/office/powerpoint/2010/main" val="386904607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15373978-397A-A3EF-E4EE-1D07E9CB5FA5}"/>
              </a:ext>
            </a:extLst>
          </p:cNvPr>
          <p:cNvSpPr txBox="1">
            <a:spLocks/>
          </p:cNvSpPr>
          <p:nvPr/>
        </p:nvSpPr>
        <p:spPr>
          <a:xfrm>
            <a:off x="467544" y="2132856"/>
            <a:ext cx="8229600" cy="2520280"/>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endParaRPr lang="pl-PL" b="1"/>
          </a:p>
          <a:p>
            <a:endParaRPr lang="en-US" b="1"/>
          </a:p>
        </p:txBody>
      </p:sp>
      <p:sp>
        <p:nvSpPr>
          <p:cNvPr id="5" name="Tytuł 1">
            <a:extLst>
              <a:ext uri="{FF2B5EF4-FFF2-40B4-BE49-F238E27FC236}">
                <a16:creationId xmlns:a16="http://schemas.microsoft.com/office/drawing/2014/main" id="{1C71AAF7-9D55-4C94-9989-A87F88BF23CD}"/>
              </a:ext>
            </a:extLst>
          </p:cNvPr>
          <p:cNvSpPr txBox="1">
            <a:spLocks/>
          </p:cNvSpPr>
          <p:nvPr/>
        </p:nvSpPr>
        <p:spPr>
          <a:xfrm>
            <a:off x="-30290" y="42527"/>
            <a:ext cx="9144000" cy="578161"/>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4000" b="1" err="1"/>
              <a:t>IGrC</a:t>
            </a:r>
            <a:r>
              <a:rPr lang="pl-PL" sz="4000" b="1"/>
              <a:t>: SUMMARY </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156</a:t>
            </a:fld>
            <a:endParaRPr lang="pl-PL"/>
          </a:p>
        </p:txBody>
      </p:sp>
      <p:sp>
        <p:nvSpPr>
          <p:cNvPr id="3" name="pole tekstowe 2"/>
          <p:cNvSpPr txBox="1"/>
          <p:nvPr/>
        </p:nvSpPr>
        <p:spPr>
          <a:xfrm>
            <a:off x="107504" y="948141"/>
            <a:ext cx="8784976" cy="5324535"/>
          </a:xfrm>
          <a:prstGeom prst="rect">
            <a:avLst/>
          </a:prstGeom>
          <a:noFill/>
        </p:spPr>
        <p:txBody>
          <a:bodyPr wrap="square" rtlCol="0">
            <a:spAutoFit/>
          </a:bodyPr>
          <a:lstStyle/>
          <a:p>
            <a:pPr algn="just"/>
            <a:r>
              <a:rPr lang="en-US" sz="2000" dirty="0">
                <a:solidFill>
                  <a:srgbClr val="0000FF"/>
                </a:solidFill>
              </a:rPr>
              <a:t>The generalization of </a:t>
            </a:r>
            <a:r>
              <a:rPr lang="en-US" sz="2000" dirty="0" err="1">
                <a:solidFill>
                  <a:srgbClr val="0000FF"/>
                </a:solidFill>
              </a:rPr>
              <a:t>GrC</a:t>
            </a:r>
            <a:r>
              <a:rPr lang="en-US" sz="2000" dirty="0">
                <a:solidFill>
                  <a:srgbClr val="0000FF"/>
                </a:solidFill>
              </a:rPr>
              <a:t> to IGrC was proposed to support the design of IS's that deal with complex phenomena, which can be treated in IGrC as examples of complex granules (c-granules) with control. To make such systems successful, it is necessary to enable their continuous interaction with the physical world. The control of c-granules can properly implement the physical semantics of specified transformations of c-granules in the physical world. This implementation is based on the discovery of relevant configurations of physical objects, which provides the basis for perceiving relevant data about these objects and their interactions through the control of c-granules. Furthermore, to ensure the success of the designed IS's, these configurations must adaptively change to enable the perception of relevant data that will make it possible to construct high-quality models on which the behavior of the IS's is based. Unlike information granules from </a:t>
            </a:r>
            <a:r>
              <a:rPr lang="en-US" sz="2000" dirty="0" err="1">
                <a:solidFill>
                  <a:srgbClr val="0000FF"/>
                </a:solidFill>
              </a:rPr>
              <a:t>GrC</a:t>
            </a:r>
            <a:r>
              <a:rPr lang="en-US" sz="2000" dirty="0">
                <a:solidFill>
                  <a:srgbClr val="0000FF"/>
                </a:solidFill>
              </a:rPr>
              <a:t>, the correct implementation of c-granule transformations cannot be restricted to the abstract space. An important property of the IS's discussed here is that they cannot be separated from interactions with the physical world. They cannot be confined to an abstract space.</a:t>
            </a:r>
          </a:p>
        </p:txBody>
      </p:sp>
    </p:spTree>
    <p:extLst>
      <p:ext uri="{BB962C8B-B14F-4D97-AF65-F5344CB8AC3E}">
        <p14:creationId xmlns:p14="http://schemas.microsoft.com/office/powerpoint/2010/main" val="213499015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323528" y="1340768"/>
            <a:ext cx="8229600" cy="3456384"/>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a:t>TOWARD </a:t>
            </a:r>
          </a:p>
          <a:p>
            <a:r>
              <a:rPr lang="pl-PL" sz="3600" b="1"/>
              <a:t>BRINGING </a:t>
            </a:r>
            <a:r>
              <a:rPr lang="en-GB" sz="3600" b="1"/>
              <a:t>INTO SYNC</a:t>
            </a:r>
            <a:endParaRPr lang="pl-PL" sz="3600" b="1"/>
          </a:p>
          <a:p>
            <a:r>
              <a:rPr lang="pl-PL" sz="3600" b="1"/>
              <a:t>FOUR </a:t>
            </a:r>
            <a:r>
              <a:rPr lang="en-GB" sz="3600" b="1"/>
              <a:t> IMPORTANT AREAS OF </a:t>
            </a:r>
            <a:endParaRPr lang="pl-PL" sz="3600" b="1"/>
          </a:p>
          <a:p>
            <a:r>
              <a:rPr lang="en-GB" sz="3600" b="1"/>
              <a:t>RESEARCH</a:t>
            </a:r>
            <a:r>
              <a:rPr lang="pl-PL" sz="3600" b="1"/>
              <a:t> ON RS:</a:t>
            </a:r>
            <a:r>
              <a:rPr lang="en-GB" sz="3600" b="1"/>
              <a:t> </a:t>
            </a:r>
            <a:br>
              <a:rPr lang="pl-PL" sz="3600" b="1"/>
            </a:br>
            <a:r>
              <a:rPr lang="en-GB" sz="3600" b="1"/>
              <a:t>LANGUAGE, REASONING</a:t>
            </a:r>
            <a:r>
              <a:rPr lang="en-GB" sz="3600">
                <a:solidFill>
                  <a:srgbClr val="0000FF"/>
                </a:solidFill>
              </a:rPr>
              <a:t>, </a:t>
            </a:r>
            <a:r>
              <a:rPr lang="en-GB" sz="3600" b="1"/>
              <a:t>PERCEPTION, AND ACTION</a:t>
            </a:r>
            <a:endParaRPr lang="pl-PL" sz="3600" b="1"/>
          </a:p>
        </p:txBody>
      </p:sp>
      <p:sp>
        <p:nvSpPr>
          <p:cNvPr id="6" name="Symbol zastępczy numeru slajdu 5"/>
          <p:cNvSpPr>
            <a:spLocks noGrp="1"/>
          </p:cNvSpPr>
          <p:nvPr>
            <p:ph type="sldNum" sz="quarter" idx="12"/>
          </p:nvPr>
        </p:nvSpPr>
        <p:spPr/>
        <p:txBody>
          <a:bodyPr/>
          <a:lstStyle/>
          <a:p>
            <a:pPr>
              <a:defRPr/>
            </a:pPr>
            <a:fld id="{D02E777F-298D-4C96-825C-3DC57E52C55E}" type="slidenum">
              <a:rPr lang="pl-PL" smtClean="0"/>
              <a:pPr>
                <a:defRPr/>
              </a:pPr>
              <a:t>157</a:t>
            </a:fld>
            <a:endParaRPr lang="pl-PL"/>
          </a:p>
        </p:txBody>
      </p:sp>
    </p:spTree>
    <p:extLst>
      <p:ext uri="{BB962C8B-B14F-4D97-AF65-F5344CB8AC3E}">
        <p14:creationId xmlns:p14="http://schemas.microsoft.com/office/powerpoint/2010/main" val="344999240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4450" y="188640"/>
            <a:ext cx="8229600" cy="785813"/>
          </a:xfrm>
        </p:spPr>
        <p:txBody>
          <a:bodyPr/>
          <a:lstStyle/>
          <a:p>
            <a:r>
              <a:rPr lang="pl-PL" sz="3600" b="1" err="1"/>
              <a:t>IGrC</a:t>
            </a:r>
            <a:r>
              <a:rPr lang="pl-PL" sz="3600" b="1"/>
              <a:t> &amp; ESSENTIAL COMPLEXITY</a:t>
            </a:r>
            <a:endParaRPr lang="en-US" sz="3600" b="1"/>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158</a:t>
            </a:fld>
            <a:endParaRPr lang="pl-PL"/>
          </a:p>
        </p:txBody>
      </p:sp>
      <p:sp>
        <p:nvSpPr>
          <p:cNvPr id="4" name="pole tekstowe 3"/>
          <p:cNvSpPr txBox="1"/>
          <p:nvPr/>
        </p:nvSpPr>
        <p:spPr>
          <a:xfrm>
            <a:off x="444450" y="1844824"/>
            <a:ext cx="8532440" cy="3000821"/>
          </a:xfrm>
          <a:prstGeom prst="rect">
            <a:avLst/>
          </a:prstGeom>
          <a:noFill/>
        </p:spPr>
        <p:txBody>
          <a:bodyPr wrap="square" rtlCol="0">
            <a:spAutoFit/>
          </a:bodyPr>
          <a:lstStyle/>
          <a:p>
            <a:r>
              <a:rPr lang="en-US">
                <a:solidFill>
                  <a:srgbClr val="0000CC"/>
                </a:solidFill>
              </a:rPr>
              <a:t>Essential complexity remains an unresolved challenge.</a:t>
            </a:r>
          </a:p>
          <a:p>
            <a:endParaRPr lang="pl-PL">
              <a:solidFill>
                <a:srgbClr val="0000CC"/>
              </a:solidFill>
            </a:endParaRPr>
          </a:p>
          <a:p>
            <a:r>
              <a:rPr lang="en-US">
                <a:solidFill>
                  <a:srgbClr val="0000CC"/>
                </a:solidFill>
              </a:rPr>
              <a:t>The future of mathematics and </a:t>
            </a:r>
            <a:r>
              <a:rPr lang="pl-PL">
                <a:solidFill>
                  <a:srgbClr val="0000CC"/>
                </a:solidFill>
              </a:rPr>
              <a:t>AI </a:t>
            </a:r>
            <a:r>
              <a:rPr lang="en-US">
                <a:solidFill>
                  <a:srgbClr val="0000CC"/>
                </a:solidFill>
              </a:rPr>
              <a:t>must:</a:t>
            </a:r>
          </a:p>
          <a:p>
            <a:pPr marL="457200" indent="-457200">
              <a:buFont typeface="Arial" panose="020B0604020202020204" pitchFamily="34" charset="0"/>
              <a:buChar char="•"/>
            </a:pPr>
            <a:r>
              <a:rPr lang="en-US">
                <a:solidFill>
                  <a:srgbClr val="0000CC"/>
                </a:solidFill>
              </a:rPr>
              <a:t>learn to accept the irreducible difficulty of problems,</a:t>
            </a:r>
          </a:p>
          <a:p>
            <a:pPr marL="457200" indent="-457200">
              <a:buFont typeface="Arial" panose="020B0604020202020204" pitchFamily="34" charset="0"/>
              <a:buChar char="•"/>
            </a:pPr>
            <a:r>
              <a:rPr lang="en-US">
                <a:solidFill>
                  <a:srgbClr val="0000CC"/>
                </a:solidFill>
              </a:rPr>
              <a:t>develop tools that reduce accidental </a:t>
            </a:r>
            <a:r>
              <a:rPr lang="pl-PL" err="1">
                <a:solidFill>
                  <a:srgbClr val="0000CC"/>
                </a:solidFill>
              </a:rPr>
              <a:t>risks</a:t>
            </a:r>
            <a:r>
              <a:rPr lang="en-US">
                <a:solidFill>
                  <a:srgbClr val="0000CC"/>
                </a:solidFill>
              </a:rPr>
              <a:t>,</a:t>
            </a:r>
          </a:p>
          <a:p>
            <a:pPr marL="457200" indent="-457200">
              <a:buFont typeface="Arial" panose="020B0604020202020204" pitchFamily="34" charset="0"/>
              <a:buChar char="•"/>
            </a:pPr>
            <a:r>
              <a:rPr lang="en-US">
                <a:solidFill>
                  <a:srgbClr val="0000CC"/>
                </a:solidFill>
              </a:rPr>
              <a:t>support humans in managing</a:t>
            </a:r>
            <a:r>
              <a:rPr lang="en-US" i="1">
                <a:solidFill>
                  <a:srgbClr val="0000CC"/>
                </a:solidFill>
              </a:rPr>
              <a:t> </a:t>
            </a:r>
            <a:r>
              <a:rPr lang="en-US">
                <a:solidFill>
                  <a:srgbClr val="0000CC"/>
                </a:solidFill>
              </a:rPr>
              <a:t>complexity rather than eliminating it.</a:t>
            </a:r>
          </a:p>
        </p:txBody>
      </p:sp>
    </p:spTree>
    <p:extLst>
      <p:ext uri="{BB962C8B-B14F-4D97-AF65-F5344CB8AC3E}">
        <p14:creationId xmlns:p14="http://schemas.microsoft.com/office/powerpoint/2010/main" val="102554502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133812" y="76105"/>
            <a:ext cx="8868606" cy="6740307"/>
          </a:xfrm>
          <a:prstGeom prst="rect">
            <a:avLst/>
          </a:prstGeom>
          <a:noFill/>
          <a:ln w="9525">
            <a:noFill/>
            <a:miter lim="800000"/>
            <a:headEnd/>
            <a:tailEnd/>
          </a:ln>
        </p:spPr>
        <p:txBody>
          <a:bodyPr wrap="square">
            <a:spAutoFit/>
          </a:bodyPr>
          <a:lstStyle/>
          <a:p>
            <a:r>
              <a:rPr lang="pl-PL" sz="1600" b="1" i="1" u="sng" dirty="0">
                <a:solidFill>
                  <a:srgbClr val="0000FF"/>
                </a:solidFill>
              </a:rPr>
              <a:t>REFERENCES</a:t>
            </a:r>
          </a:p>
          <a:p>
            <a:r>
              <a:rPr lang="pl-PL" sz="1600" i="1" dirty="0" err="1">
                <a:solidFill>
                  <a:srgbClr val="0000FF"/>
                </a:solidFill>
              </a:rPr>
              <a:t>IGrC</a:t>
            </a:r>
            <a:r>
              <a:rPr lang="pl-PL" sz="1600" i="1" dirty="0">
                <a:solidFill>
                  <a:srgbClr val="0000FF"/>
                </a:solidFill>
              </a:rPr>
              <a:t> </a:t>
            </a:r>
            <a:r>
              <a:rPr lang="pl-PL" sz="1600" i="1" dirty="0" err="1">
                <a:solidFill>
                  <a:srgbClr val="0000FF"/>
                </a:solidFill>
              </a:rPr>
              <a:t>papers</a:t>
            </a:r>
            <a:r>
              <a:rPr lang="pl-PL" sz="1600" i="1" dirty="0">
                <a:solidFill>
                  <a:srgbClr val="0000FF"/>
                </a:solidFill>
              </a:rPr>
              <a:t> </a:t>
            </a:r>
            <a:r>
              <a:rPr lang="pl-PL" sz="1600" i="1" dirty="0" err="1">
                <a:solidFill>
                  <a:srgbClr val="0000FF"/>
                </a:solidFill>
              </a:rPr>
              <a:t>at</a:t>
            </a:r>
            <a:r>
              <a:rPr lang="pl-PL" sz="1600" i="1" dirty="0">
                <a:solidFill>
                  <a:srgbClr val="0000FF"/>
                </a:solidFill>
              </a:rPr>
              <a:t>: </a:t>
            </a:r>
            <a:r>
              <a:rPr lang="pl-PL" sz="1600" i="1" dirty="0">
                <a:solidFill>
                  <a:srgbClr val="0000FF"/>
                </a:solidFill>
                <a:hlinkClick r:id="rId3"/>
              </a:rPr>
              <a:t>https://dblp.uni-trier.de/pers/hd/s/Skowron:Andrzej</a:t>
            </a:r>
            <a:endParaRPr lang="pl-PL" sz="1600" i="1" dirty="0">
              <a:solidFill>
                <a:srgbClr val="0000FF"/>
              </a:solidFill>
            </a:endParaRPr>
          </a:p>
          <a:p>
            <a:r>
              <a:rPr lang="pl-PL" sz="1600" i="1" dirty="0">
                <a:solidFill>
                  <a:srgbClr val="0000FF"/>
                </a:solidFill>
              </a:rPr>
              <a:t>B. Allen, B. C. </a:t>
            </a:r>
            <a:r>
              <a:rPr lang="pl-PL" sz="1600" i="1" dirty="0" err="1">
                <a:solidFill>
                  <a:srgbClr val="0000FF"/>
                </a:solidFill>
              </a:rPr>
              <a:t>Stacey</a:t>
            </a:r>
            <a:r>
              <a:rPr lang="pl-PL" sz="1600" i="1" dirty="0">
                <a:solidFill>
                  <a:srgbClr val="0000FF"/>
                </a:solidFill>
              </a:rPr>
              <a:t>, Y. Bar-</a:t>
            </a:r>
            <a:r>
              <a:rPr lang="pl-PL" sz="1600" i="1" dirty="0" err="1">
                <a:solidFill>
                  <a:srgbClr val="0000FF"/>
                </a:solidFill>
              </a:rPr>
              <a:t>Yam</a:t>
            </a:r>
            <a:r>
              <a:rPr lang="pl-PL" sz="1600" i="1" dirty="0">
                <a:solidFill>
                  <a:srgbClr val="0000FF"/>
                </a:solidFill>
              </a:rPr>
              <a:t>: </a:t>
            </a:r>
            <a:r>
              <a:rPr lang="pl-PL" sz="1600" i="1" dirty="0" err="1">
                <a:solidFill>
                  <a:srgbClr val="0000FF"/>
                </a:solidFill>
              </a:rPr>
              <a:t>Multiscale</a:t>
            </a:r>
            <a:r>
              <a:rPr lang="pl-PL" sz="1600" i="1" dirty="0">
                <a:solidFill>
                  <a:srgbClr val="0000FF"/>
                </a:solidFill>
              </a:rPr>
              <a:t> </a:t>
            </a:r>
            <a:r>
              <a:rPr lang="pl-PL" sz="1600" i="1" dirty="0" err="1">
                <a:solidFill>
                  <a:srgbClr val="0000FF"/>
                </a:solidFill>
              </a:rPr>
              <a:t>information</a:t>
            </a:r>
            <a:r>
              <a:rPr lang="pl-PL" sz="1600" i="1" dirty="0">
                <a:solidFill>
                  <a:srgbClr val="0000FF"/>
                </a:solidFill>
              </a:rPr>
              <a:t> </a:t>
            </a:r>
            <a:r>
              <a:rPr lang="pl-PL" sz="1600" i="1" dirty="0" err="1">
                <a:solidFill>
                  <a:srgbClr val="0000FF"/>
                </a:solidFill>
              </a:rPr>
              <a:t>theory</a:t>
            </a:r>
            <a:r>
              <a:rPr lang="pl-PL" sz="1600" i="1" dirty="0">
                <a:solidFill>
                  <a:srgbClr val="0000FF"/>
                </a:solidFill>
              </a:rPr>
              <a:t> and the </a:t>
            </a:r>
            <a:r>
              <a:rPr lang="pl-PL" sz="1600" i="1" dirty="0" err="1">
                <a:solidFill>
                  <a:srgbClr val="0000FF"/>
                </a:solidFill>
              </a:rPr>
              <a:t>marginal</a:t>
            </a:r>
            <a:r>
              <a:rPr lang="pl-PL" sz="1600" i="1" dirty="0">
                <a:solidFill>
                  <a:srgbClr val="0000FF"/>
                </a:solidFill>
              </a:rPr>
              <a:t> </a:t>
            </a:r>
            <a:r>
              <a:rPr lang="pl-PL" sz="1600" i="1" dirty="0" err="1">
                <a:solidFill>
                  <a:srgbClr val="0000FF"/>
                </a:solidFill>
              </a:rPr>
              <a:t>utility</a:t>
            </a:r>
            <a:r>
              <a:rPr lang="pl-PL" sz="1600" i="1" dirty="0">
                <a:solidFill>
                  <a:srgbClr val="0000FF"/>
                </a:solidFill>
              </a:rPr>
              <a:t> of </a:t>
            </a:r>
            <a:r>
              <a:rPr lang="pl-PL" sz="1600" i="1" dirty="0" err="1">
                <a:solidFill>
                  <a:srgbClr val="0000FF"/>
                </a:solidFill>
              </a:rPr>
              <a:t>information</a:t>
            </a:r>
            <a:r>
              <a:rPr lang="pl-PL" sz="1600" i="1" dirty="0">
                <a:solidFill>
                  <a:srgbClr val="0000FF"/>
                </a:solidFill>
              </a:rPr>
              <a:t>, </a:t>
            </a:r>
            <a:r>
              <a:rPr lang="pl-PL" sz="1600" i="1" dirty="0" err="1">
                <a:solidFill>
                  <a:srgbClr val="0000FF"/>
                </a:solidFill>
              </a:rPr>
              <a:t>Entropy</a:t>
            </a:r>
            <a:r>
              <a:rPr lang="pl-PL" sz="1600" i="1" dirty="0">
                <a:solidFill>
                  <a:srgbClr val="0000FF"/>
                </a:solidFill>
              </a:rPr>
              <a:t> 19(6): 273 (2017) , doi:10.3390/e19060273</a:t>
            </a:r>
          </a:p>
          <a:p>
            <a:r>
              <a:rPr lang="en-US" sz="1600" i="1" dirty="0">
                <a:solidFill>
                  <a:srgbClr val="0000FF"/>
                </a:solidFill>
              </a:rPr>
              <a:t>J. </a:t>
            </a:r>
            <a:r>
              <a:rPr lang="en-US" sz="1600" i="1" dirty="0" err="1">
                <a:solidFill>
                  <a:srgbClr val="0000FF"/>
                </a:solidFill>
              </a:rPr>
              <a:t>Barwise</a:t>
            </a:r>
            <a:r>
              <a:rPr lang="en-US" sz="1600" i="1" dirty="0">
                <a:solidFill>
                  <a:srgbClr val="0000FF"/>
                </a:solidFill>
              </a:rPr>
              <a:t>, J. Seligman, Information Flow: The Logic of Distributed</a:t>
            </a:r>
            <a:r>
              <a:rPr lang="pl-PL" sz="1600" i="1" dirty="0">
                <a:solidFill>
                  <a:srgbClr val="0000FF"/>
                </a:solidFill>
              </a:rPr>
              <a:t> </a:t>
            </a:r>
            <a:r>
              <a:rPr lang="en-US" sz="1600" i="1" dirty="0">
                <a:solidFill>
                  <a:srgbClr val="0000FF"/>
                </a:solidFill>
              </a:rPr>
              <a:t>2339 Systems, Cambridge University Press, Cambridge, 1997. doi:10.2340 1017/CBO9780511895968.</a:t>
            </a:r>
          </a:p>
          <a:p>
            <a:r>
              <a:rPr lang="pl-PL" sz="1600" i="1" dirty="0">
                <a:solidFill>
                  <a:srgbClr val="0000FF"/>
                </a:solidFill>
              </a:rPr>
              <a:t>J. </a:t>
            </a:r>
            <a:r>
              <a:rPr lang="en-US" sz="1600" i="1" dirty="0">
                <a:solidFill>
                  <a:srgbClr val="0000FF"/>
                </a:solidFill>
              </a:rPr>
              <a:t>Boche</a:t>
            </a:r>
            <a:r>
              <a:rPr lang="pl-PL" sz="1600" i="1" dirty="0">
                <a:solidFill>
                  <a:srgbClr val="0000FF"/>
                </a:solidFill>
              </a:rPr>
              <a:t>ń</a:t>
            </a:r>
            <a:r>
              <a:rPr lang="en-US" sz="1600" i="1" dirty="0">
                <a:solidFill>
                  <a:srgbClr val="0000FF"/>
                </a:solidFill>
              </a:rPr>
              <a:t>ski,</a:t>
            </a:r>
            <a:r>
              <a:rPr lang="pl-PL" sz="1600" i="1" dirty="0">
                <a:solidFill>
                  <a:srgbClr val="0000FF"/>
                </a:solidFill>
              </a:rPr>
              <a:t>:</a:t>
            </a:r>
            <a:r>
              <a:rPr lang="en-US" sz="1600" i="1" dirty="0">
                <a:solidFill>
                  <a:srgbClr val="0000FF"/>
                </a:solidFill>
              </a:rPr>
              <a:t> A history of formal logic. University of Notre Dame</a:t>
            </a:r>
            <a:r>
              <a:rPr lang="pl-PL" sz="1600" i="1" dirty="0">
                <a:solidFill>
                  <a:srgbClr val="0000FF"/>
                </a:solidFill>
              </a:rPr>
              <a:t> </a:t>
            </a:r>
            <a:r>
              <a:rPr lang="en-US" sz="1600" i="1" dirty="0">
                <a:solidFill>
                  <a:srgbClr val="0000FF"/>
                </a:solidFill>
              </a:rPr>
              <a:t>Press</a:t>
            </a:r>
            <a:r>
              <a:rPr lang="pl-PL" sz="1600" i="1" dirty="0">
                <a:solidFill>
                  <a:srgbClr val="0000FF"/>
                </a:solidFill>
              </a:rPr>
              <a:t> 1961</a:t>
            </a:r>
          </a:p>
          <a:p>
            <a:r>
              <a:rPr lang="en-US" sz="1600" i="1" dirty="0">
                <a:solidFill>
                  <a:srgbClr val="0000FF"/>
                </a:solidFill>
              </a:rPr>
              <a:t>Bower, J.M., </a:t>
            </a:r>
            <a:r>
              <a:rPr lang="en-US" sz="1600" i="1" dirty="0" err="1">
                <a:solidFill>
                  <a:srgbClr val="0000FF"/>
                </a:solidFill>
              </a:rPr>
              <a:t>Bolouri</a:t>
            </a:r>
            <a:r>
              <a:rPr lang="en-US" sz="1600" i="1" dirty="0">
                <a:solidFill>
                  <a:srgbClr val="0000FF"/>
                </a:solidFill>
              </a:rPr>
              <a:t>, H. (Eds.): Computational Modeling of Genetic and Biochemical Networks. MIT Press, Cambridge, MA </a:t>
            </a:r>
            <a:r>
              <a:rPr lang="pl-PL" sz="1600" i="1" dirty="0">
                <a:solidFill>
                  <a:srgbClr val="0000FF"/>
                </a:solidFill>
              </a:rPr>
              <a:t>(</a:t>
            </a:r>
            <a:r>
              <a:rPr lang="en-US" sz="1600" i="1" dirty="0">
                <a:solidFill>
                  <a:srgbClr val="0000FF"/>
                </a:solidFill>
              </a:rPr>
              <a:t>2001</a:t>
            </a:r>
            <a:r>
              <a:rPr lang="pl-PL" sz="1600" i="1" dirty="0">
                <a:solidFill>
                  <a:srgbClr val="0000FF"/>
                </a:solidFill>
              </a:rPr>
              <a:t>)</a:t>
            </a:r>
            <a:endParaRPr lang="en-US" sz="1600" i="1" dirty="0">
              <a:solidFill>
                <a:srgbClr val="0000FF"/>
              </a:solidFill>
            </a:endParaRPr>
          </a:p>
          <a:p>
            <a:r>
              <a:rPr lang="en-US" sz="1600" i="1" dirty="0">
                <a:solidFill>
                  <a:srgbClr val="0000FF"/>
                </a:solidFill>
              </a:rPr>
              <a:t>F. P. Brooks, Jr.</a:t>
            </a:r>
            <a:r>
              <a:rPr lang="pl-PL" sz="1600" i="1" dirty="0">
                <a:solidFill>
                  <a:srgbClr val="0000FF"/>
                </a:solidFill>
              </a:rPr>
              <a:t>:</a:t>
            </a:r>
            <a:r>
              <a:rPr lang="en-US" sz="1600" i="1" dirty="0">
                <a:solidFill>
                  <a:srgbClr val="0000FF"/>
                </a:solidFill>
              </a:rPr>
              <a:t> The Mythical Man-Month: Essays on Software Engineering,</a:t>
            </a:r>
            <a:r>
              <a:rPr lang="pl-PL" sz="1600" i="1" dirty="0">
                <a:solidFill>
                  <a:srgbClr val="0000FF"/>
                </a:solidFill>
              </a:rPr>
              <a:t> </a:t>
            </a:r>
            <a:r>
              <a:rPr lang="en-US" sz="1600" i="1" dirty="0">
                <a:solidFill>
                  <a:srgbClr val="0000FF"/>
                </a:solidFill>
              </a:rPr>
              <a:t>Anniversary Edition. Addison-Wesley</a:t>
            </a:r>
            <a:r>
              <a:rPr lang="pl-PL" sz="1600" i="1" dirty="0">
                <a:solidFill>
                  <a:srgbClr val="0000FF"/>
                </a:solidFill>
              </a:rPr>
              <a:t> (</a:t>
            </a:r>
            <a:r>
              <a:rPr lang="en-US" sz="1600" i="1" dirty="0">
                <a:solidFill>
                  <a:srgbClr val="0000FF"/>
                </a:solidFill>
              </a:rPr>
              <a:t>1995</a:t>
            </a:r>
            <a:r>
              <a:rPr lang="pl-PL" sz="1600" i="1" dirty="0">
                <a:solidFill>
                  <a:srgbClr val="0000FF"/>
                </a:solidFill>
              </a:rPr>
              <a:t>)</a:t>
            </a:r>
          </a:p>
          <a:p>
            <a:r>
              <a:rPr lang="en-US" sz="1600" i="1" dirty="0">
                <a:solidFill>
                  <a:srgbClr val="0000FF"/>
                </a:solidFill>
              </a:rPr>
              <a:t>D. S. Brown: Toward robust, interactive, and human-aligned AI systems. AI Magazine 2025: </a:t>
            </a:r>
            <a:r>
              <a:rPr lang="pl-PL" sz="1600" i="1" dirty="0">
                <a:solidFill>
                  <a:srgbClr val="0000FF"/>
                </a:solidFill>
              </a:rPr>
              <a:t>46:e70024. </a:t>
            </a:r>
            <a:r>
              <a:rPr lang="en-US" sz="1600" i="1" dirty="0" err="1">
                <a:solidFill>
                  <a:srgbClr val="0000FF"/>
                </a:solidFill>
              </a:rPr>
              <a:t>doi</a:t>
            </a:r>
            <a:r>
              <a:rPr lang="en-US" sz="1600" i="1" dirty="0">
                <a:solidFill>
                  <a:srgbClr val="0000FF"/>
                </a:solidFill>
              </a:rPr>
              <a:t>/org/</a:t>
            </a:r>
            <a:r>
              <a:rPr lang="pl-PL" sz="1600" i="1" dirty="0">
                <a:solidFill>
                  <a:srgbClr val="0000FF"/>
                </a:solidFill>
              </a:rPr>
              <a:t>10.1002/aaai.70024</a:t>
            </a:r>
          </a:p>
          <a:p>
            <a:r>
              <a:rPr lang="pl-PL" sz="1600" i="1" dirty="0">
                <a:solidFill>
                  <a:srgbClr val="0000FF"/>
                </a:solidFill>
              </a:rPr>
              <a:t>T.F. Burns, T. </a:t>
            </a:r>
            <a:r>
              <a:rPr lang="pl-PL" sz="1600" i="1" dirty="0" err="1">
                <a:solidFill>
                  <a:srgbClr val="0000FF"/>
                </a:solidFill>
              </a:rPr>
              <a:t>Fukai</a:t>
            </a:r>
            <a:r>
              <a:rPr lang="pl-PL" sz="1600" i="1" dirty="0">
                <a:solidFill>
                  <a:srgbClr val="0000FF"/>
                </a:solidFill>
              </a:rPr>
              <a:t>, </a:t>
            </a:r>
            <a:r>
              <a:rPr lang="pl-PL" sz="1600" i="1" dirty="0" err="1">
                <a:solidFill>
                  <a:srgbClr val="0000FF"/>
                </a:solidFill>
              </a:rPr>
              <a:t>Ch.J</a:t>
            </a:r>
            <a:r>
              <a:rPr lang="pl-PL" sz="1600" i="1" dirty="0">
                <a:solidFill>
                  <a:srgbClr val="0000FF"/>
                </a:solidFill>
              </a:rPr>
              <a:t>. </a:t>
            </a:r>
            <a:r>
              <a:rPr lang="pl-PL" sz="1600" i="1" dirty="0" err="1">
                <a:solidFill>
                  <a:srgbClr val="0000FF"/>
                </a:solidFill>
              </a:rPr>
              <a:t>Earls</a:t>
            </a:r>
            <a:r>
              <a:rPr lang="pl-PL" sz="1600" i="1" dirty="0">
                <a:solidFill>
                  <a:srgbClr val="0000FF"/>
                </a:solidFill>
              </a:rPr>
              <a:t>: </a:t>
            </a:r>
            <a:r>
              <a:rPr lang="en-US" sz="1600" i="1" dirty="0">
                <a:solidFill>
                  <a:srgbClr val="0000FF"/>
                </a:solidFill>
              </a:rPr>
              <a:t>Associative memory inspires improvements for in-context</a:t>
            </a:r>
            <a:r>
              <a:rPr lang="pl-PL" sz="1600" i="1" dirty="0">
                <a:solidFill>
                  <a:srgbClr val="0000FF"/>
                </a:solidFill>
              </a:rPr>
              <a:t> </a:t>
            </a:r>
            <a:r>
              <a:rPr lang="en-US" sz="1600" i="1" dirty="0">
                <a:solidFill>
                  <a:srgbClr val="0000FF"/>
                </a:solidFill>
              </a:rPr>
              <a:t>learning using a novel attention residual stream architecture</a:t>
            </a:r>
            <a:r>
              <a:rPr lang="pl-PL" sz="1600" i="1" dirty="0">
                <a:solidFill>
                  <a:srgbClr val="0000FF"/>
                </a:solidFill>
              </a:rPr>
              <a:t>. </a:t>
            </a:r>
            <a:r>
              <a:rPr lang="en-US" sz="1600" i="1" dirty="0">
                <a:solidFill>
                  <a:srgbClr val="0000FF"/>
                </a:solidFill>
              </a:rPr>
              <a:t>Transactions on Machine Learning Research (07/2025)</a:t>
            </a:r>
            <a:r>
              <a:rPr lang="pl-PL" sz="1600" i="1" dirty="0">
                <a:solidFill>
                  <a:srgbClr val="0000FF"/>
                </a:solidFill>
              </a:rPr>
              <a:t> </a:t>
            </a:r>
          </a:p>
          <a:p>
            <a:r>
              <a:rPr lang="pl-PL" sz="1600" i="1" dirty="0">
                <a:solidFill>
                  <a:srgbClr val="0000FF"/>
                </a:solidFill>
              </a:rPr>
              <a:t>T.F. Burns, T. </a:t>
            </a:r>
            <a:r>
              <a:rPr lang="pl-PL" sz="1600" i="1" dirty="0" err="1">
                <a:solidFill>
                  <a:srgbClr val="0000FF"/>
                </a:solidFill>
              </a:rPr>
              <a:t>Fukai</a:t>
            </a:r>
            <a:r>
              <a:rPr lang="pl-PL" sz="1600" i="1" dirty="0">
                <a:solidFill>
                  <a:srgbClr val="0000FF"/>
                </a:solidFill>
              </a:rPr>
              <a:t>, </a:t>
            </a:r>
            <a:r>
              <a:rPr lang="pl-PL" sz="1600" i="1" dirty="0" err="1">
                <a:solidFill>
                  <a:srgbClr val="0000FF"/>
                </a:solidFill>
              </a:rPr>
              <a:t>Ch.J</a:t>
            </a:r>
            <a:r>
              <a:rPr lang="pl-PL" sz="1600" i="1" dirty="0">
                <a:solidFill>
                  <a:srgbClr val="0000FF"/>
                </a:solidFill>
              </a:rPr>
              <a:t>. </a:t>
            </a:r>
            <a:r>
              <a:rPr lang="pl-PL" sz="1600" i="1" dirty="0" err="1">
                <a:solidFill>
                  <a:srgbClr val="0000FF"/>
                </a:solidFill>
              </a:rPr>
              <a:t>Earls</a:t>
            </a:r>
            <a:r>
              <a:rPr lang="pl-PL" sz="1600" i="1" dirty="0">
                <a:solidFill>
                  <a:srgbClr val="0000FF"/>
                </a:solidFill>
              </a:rPr>
              <a:t>: </a:t>
            </a:r>
            <a:r>
              <a:rPr lang="en-US" sz="1600" i="1" dirty="0">
                <a:solidFill>
                  <a:srgbClr val="0000FF"/>
                </a:solidFill>
              </a:rPr>
              <a:t>Associative memory inspires improvements for in-context</a:t>
            </a:r>
            <a:r>
              <a:rPr lang="pl-PL" sz="1600" i="1" dirty="0">
                <a:solidFill>
                  <a:srgbClr val="0000FF"/>
                </a:solidFill>
              </a:rPr>
              <a:t> </a:t>
            </a:r>
            <a:r>
              <a:rPr lang="en-US" sz="1600" i="1" dirty="0">
                <a:solidFill>
                  <a:srgbClr val="0000FF"/>
                </a:solidFill>
              </a:rPr>
              <a:t>learning using a novel attention residual stream architecture</a:t>
            </a:r>
            <a:r>
              <a:rPr lang="pl-PL" sz="1600" i="1" dirty="0">
                <a:solidFill>
                  <a:srgbClr val="0000FF"/>
                </a:solidFill>
              </a:rPr>
              <a:t>. </a:t>
            </a:r>
            <a:r>
              <a:rPr lang="en-US" sz="1600" i="1" dirty="0">
                <a:solidFill>
                  <a:srgbClr val="0000FF"/>
                </a:solidFill>
              </a:rPr>
              <a:t>Transactions on Machine Learning Research (07/2025)</a:t>
            </a:r>
            <a:r>
              <a:rPr lang="pl-PL" sz="1600" i="1" dirty="0">
                <a:solidFill>
                  <a:srgbClr val="0000FF"/>
                </a:solidFill>
              </a:rPr>
              <a:t> </a:t>
            </a:r>
          </a:p>
          <a:p>
            <a:r>
              <a:rPr lang="en-US" sz="1600" i="1" dirty="0" err="1">
                <a:solidFill>
                  <a:srgbClr val="0000FF"/>
                </a:solidFill>
              </a:rPr>
              <a:t>Dourish</a:t>
            </a:r>
            <a:r>
              <a:rPr lang="en-US" sz="1600" i="1" dirty="0">
                <a:solidFill>
                  <a:srgbClr val="0000FF"/>
                </a:solidFill>
              </a:rPr>
              <a:t>, P.: Where the Action Is. The Foundations of Embodied Interaction. The MIT Press</a:t>
            </a:r>
            <a:r>
              <a:rPr lang="pl-PL" sz="1600" i="1" dirty="0">
                <a:solidFill>
                  <a:srgbClr val="0000FF"/>
                </a:solidFill>
              </a:rPr>
              <a:t> </a:t>
            </a:r>
            <a:r>
              <a:rPr lang="en-US" sz="1600" i="1" dirty="0">
                <a:solidFill>
                  <a:srgbClr val="0000FF"/>
                </a:solidFill>
              </a:rPr>
              <a:t>(2004)</a:t>
            </a:r>
          </a:p>
          <a:p>
            <a:r>
              <a:rPr lang="en-US" sz="1600" i="1" dirty="0">
                <a:solidFill>
                  <a:srgbClr val="0000FF"/>
                </a:solidFill>
              </a:rPr>
              <a:t>S. Dutta</a:t>
            </a:r>
            <a:r>
              <a:rPr lang="pl-PL" sz="1600" i="1" dirty="0">
                <a:solidFill>
                  <a:srgbClr val="0000FF"/>
                </a:solidFill>
              </a:rPr>
              <a:t>,</a:t>
            </a:r>
            <a:r>
              <a:rPr lang="en-US" sz="1600" i="1" dirty="0">
                <a:solidFill>
                  <a:srgbClr val="0000FF"/>
                </a:solidFill>
              </a:rPr>
              <a:t> A. Skowron</a:t>
            </a:r>
            <a:r>
              <a:rPr lang="pl-PL" sz="1600" i="1" dirty="0">
                <a:solidFill>
                  <a:srgbClr val="0000FF"/>
                </a:solidFill>
              </a:rPr>
              <a:t>: I</a:t>
            </a:r>
            <a:r>
              <a:rPr lang="en-US" sz="1600" i="1" dirty="0" err="1">
                <a:solidFill>
                  <a:srgbClr val="0000FF"/>
                </a:solidFill>
              </a:rPr>
              <a:t>nteractive</a:t>
            </a:r>
            <a:r>
              <a:rPr lang="en-US" sz="1600" i="1" dirty="0">
                <a:solidFill>
                  <a:srgbClr val="0000FF"/>
                </a:solidFill>
              </a:rPr>
              <a:t> granular computing model</a:t>
            </a:r>
            <a:r>
              <a:rPr lang="pl-PL" sz="1600" i="1" dirty="0">
                <a:solidFill>
                  <a:srgbClr val="0000FF"/>
                </a:solidFill>
              </a:rPr>
              <a:t> </a:t>
            </a:r>
            <a:r>
              <a:rPr lang="en-US" sz="1600" i="1" dirty="0">
                <a:solidFill>
                  <a:srgbClr val="0000FF"/>
                </a:solidFill>
              </a:rPr>
              <a:t>for intelligent systems</a:t>
            </a:r>
            <a:r>
              <a:rPr lang="pl-PL" sz="1600" i="1" dirty="0">
                <a:solidFill>
                  <a:srgbClr val="0000FF"/>
                </a:solidFill>
              </a:rPr>
              <a:t>.</a:t>
            </a:r>
            <a:r>
              <a:rPr lang="en-US" sz="1600" i="1" dirty="0">
                <a:solidFill>
                  <a:srgbClr val="0000FF"/>
                </a:solidFill>
              </a:rPr>
              <a:t> ICIS 2020</a:t>
            </a:r>
            <a:r>
              <a:rPr lang="pl-PL" sz="1600" i="1" dirty="0">
                <a:solidFill>
                  <a:srgbClr val="0000FF"/>
                </a:solidFill>
              </a:rPr>
              <a:t> </a:t>
            </a:r>
            <a:r>
              <a:rPr lang="en-US" sz="1600" i="1" dirty="0">
                <a:solidFill>
                  <a:srgbClr val="0000FF"/>
                </a:solidFill>
              </a:rPr>
              <a:t>doi.org/10.1007/978-3-030-74826-5_</a:t>
            </a:r>
            <a:r>
              <a:rPr lang="pl-PL" sz="1600" i="1" dirty="0">
                <a:solidFill>
                  <a:srgbClr val="0000FF"/>
                </a:solidFill>
              </a:rPr>
              <a:t>4</a:t>
            </a:r>
          </a:p>
          <a:p>
            <a:r>
              <a:rPr lang="en-US" sz="1600" i="1" dirty="0">
                <a:solidFill>
                  <a:srgbClr val="0000FF"/>
                </a:solidFill>
              </a:rPr>
              <a:t>S. Dutta</a:t>
            </a:r>
            <a:r>
              <a:rPr lang="pl-PL" sz="1600" i="1" dirty="0">
                <a:solidFill>
                  <a:srgbClr val="0000FF"/>
                </a:solidFill>
              </a:rPr>
              <a:t>,</a:t>
            </a:r>
            <a:r>
              <a:rPr lang="en-US" sz="1600" i="1" dirty="0">
                <a:solidFill>
                  <a:srgbClr val="0000FF"/>
                </a:solidFill>
              </a:rPr>
              <a:t> A. Skowron</a:t>
            </a:r>
            <a:r>
              <a:rPr lang="pl-PL" sz="1600" i="1" dirty="0">
                <a:solidFill>
                  <a:srgbClr val="0000FF"/>
                </a:solidFill>
              </a:rPr>
              <a:t>:  </a:t>
            </a:r>
            <a:r>
              <a:rPr lang="en-US" sz="1600" i="1" dirty="0">
                <a:solidFill>
                  <a:srgbClr val="0000FF"/>
                </a:solidFill>
              </a:rPr>
              <a:t>Toward a computing model dealing with complex phenomena:</a:t>
            </a:r>
          </a:p>
          <a:p>
            <a:r>
              <a:rPr lang="en-US" sz="1600" i="1" dirty="0">
                <a:solidFill>
                  <a:srgbClr val="0000FF"/>
                </a:solidFill>
              </a:rPr>
              <a:t>Interactive granular computing</a:t>
            </a:r>
            <a:r>
              <a:rPr lang="pl-PL" sz="1600" i="1" dirty="0">
                <a:solidFill>
                  <a:srgbClr val="0000FF"/>
                </a:solidFill>
              </a:rPr>
              <a:t>. </a:t>
            </a:r>
            <a:r>
              <a:rPr lang="en-US" sz="1600" i="1" dirty="0">
                <a:solidFill>
                  <a:srgbClr val="0000FF"/>
                </a:solidFill>
              </a:rPr>
              <a:t>ICCCI 2021</a:t>
            </a:r>
            <a:r>
              <a:rPr lang="pl-PL" sz="1600" i="1" dirty="0">
                <a:solidFill>
                  <a:srgbClr val="0000FF"/>
                </a:solidFill>
              </a:rPr>
              <a:t>.</a:t>
            </a:r>
            <a:r>
              <a:rPr lang="en-US" sz="1600" i="1" dirty="0">
                <a:solidFill>
                  <a:srgbClr val="0000FF"/>
                </a:solidFill>
              </a:rPr>
              <a:t> doi.org/10.1007/978-3-030-88081-1_15</a:t>
            </a:r>
            <a:endParaRPr lang="pl-PL" sz="1600" i="1" dirty="0">
              <a:solidFill>
                <a:srgbClr val="0000FF"/>
              </a:solidFill>
            </a:endParaRPr>
          </a:p>
          <a:p>
            <a:r>
              <a:rPr lang="en-US" sz="1600" i="1" dirty="0">
                <a:solidFill>
                  <a:srgbClr val="0000FF"/>
                </a:solidFill>
              </a:rPr>
              <a:t>A</a:t>
            </a:r>
            <a:r>
              <a:rPr lang="pl-PL" sz="1600" i="1" dirty="0">
                <a:solidFill>
                  <a:srgbClr val="0000FF"/>
                </a:solidFill>
              </a:rPr>
              <a:t>.</a:t>
            </a:r>
            <a:r>
              <a:rPr lang="en-US" sz="1600" i="1" dirty="0">
                <a:solidFill>
                  <a:srgbClr val="0000FF"/>
                </a:solidFill>
              </a:rPr>
              <a:t> Ehrenfeucht</a:t>
            </a:r>
            <a:r>
              <a:rPr lang="pl-PL" sz="1600" i="1" dirty="0">
                <a:solidFill>
                  <a:srgbClr val="0000FF"/>
                </a:solidFill>
              </a:rPr>
              <a:t>,</a:t>
            </a:r>
            <a:r>
              <a:rPr lang="en-US" sz="1600" i="1" dirty="0">
                <a:solidFill>
                  <a:srgbClr val="0000FF"/>
                </a:solidFill>
              </a:rPr>
              <a:t> G</a:t>
            </a:r>
            <a:r>
              <a:rPr lang="pl-PL" sz="1600" i="1" dirty="0">
                <a:solidFill>
                  <a:srgbClr val="0000FF"/>
                </a:solidFill>
              </a:rPr>
              <a:t>. </a:t>
            </a:r>
            <a:r>
              <a:rPr lang="en-US" sz="1600" i="1" dirty="0">
                <a:solidFill>
                  <a:srgbClr val="0000FF"/>
                </a:solidFill>
              </a:rPr>
              <a:t>Rozenberg</a:t>
            </a:r>
            <a:r>
              <a:rPr lang="pl-PL" sz="1600" i="1" dirty="0">
                <a:solidFill>
                  <a:srgbClr val="0000FF"/>
                </a:solidFill>
              </a:rPr>
              <a:t>: </a:t>
            </a:r>
            <a:r>
              <a:rPr lang="en-US" sz="1600" i="1" dirty="0">
                <a:solidFill>
                  <a:srgbClr val="0000FF"/>
                </a:solidFill>
              </a:rPr>
              <a:t>Reaction Systems: A Model of Computation Inspired by</a:t>
            </a:r>
            <a:r>
              <a:rPr lang="pl-PL" sz="1600" i="1" dirty="0">
                <a:solidFill>
                  <a:srgbClr val="0000FF"/>
                </a:solidFill>
              </a:rPr>
              <a:t> </a:t>
            </a:r>
            <a:r>
              <a:rPr lang="pl-PL" sz="1600" i="1" dirty="0" err="1">
                <a:solidFill>
                  <a:srgbClr val="0000FF"/>
                </a:solidFill>
              </a:rPr>
              <a:t>Biochemistry</a:t>
            </a:r>
            <a:r>
              <a:rPr lang="pl-PL" sz="1600" i="1" dirty="0">
                <a:solidFill>
                  <a:srgbClr val="0000FF"/>
                </a:solidFill>
              </a:rPr>
              <a:t>, LNCS 6224, 1–3 (2010). doi.org/10.1007/978-3-642-14455-4_1</a:t>
            </a:r>
          </a:p>
        </p:txBody>
      </p:sp>
      <p:sp>
        <p:nvSpPr>
          <p:cNvPr id="4" name="Symbol zastępczy numeru slajdu 3"/>
          <p:cNvSpPr>
            <a:spLocks noGrp="1"/>
          </p:cNvSpPr>
          <p:nvPr>
            <p:ph type="sldNum" sz="quarter" idx="12"/>
          </p:nvPr>
        </p:nvSpPr>
        <p:spPr>
          <a:xfrm>
            <a:off x="8388424" y="6322794"/>
            <a:ext cx="587542" cy="476250"/>
          </a:xfrm>
        </p:spPr>
        <p:txBody>
          <a:bodyPr/>
          <a:lstStyle/>
          <a:p>
            <a:pPr>
              <a:defRPr/>
            </a:pPr>
            <a:fld id="{D02E777F-298D-4C96-825C-3DC57E52C55E}" type="slidenum">
              <a:rPr lang="pl-PL" smtClean="0"/>
              <a:pPr>
                <a:defRPr/>
              </a:pPr>
              <a:t>159</a:t>
            </a:fld>
            <a:endParaRPr lang="pl-PL" dirty="0"/>
          </a:p>
        </p:txBody>
      </p:sp>
    </p:spTree>
    <p:extLst>
      <p:ext uri="{BB962C8B-B14F-4D97-AF65-F5344CB8AC3E}">
        <p14:creationId xmlns:p14="http://schemas.microsoft.com/office/powerpoint/2010/main" val="2935099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1403648" y="3140968"/>
            <a:ext cx="6192688" cy="12961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16</a:t>
            </a:fld>
            <a:endParaRPr lang="pl-PL"/>
          </a:p>
        </p:txBody>
      </p:sp>
      <p:sp>
        <p:nvSpPr>
          <p:cNvPr id="4" name="Tytuł 1"/>
          <p:cNvSpPr>
            <a:spLocks noGrp="1"/>
          </p:cNvSpPr>
          <p:nvPr>
            <p:ph type="title"/>
          </p:nvPr>
        </p:nvSpPr>
        <p:spPr>
          <a:xfrm>
            <a:off x="395536" y="188640"/>
            <a:ext cx="8229600" cy="785813"/>
          </a:xfrm>
        </p:spPr>
        <p:txBody>
          <a:bodyPr/>
          <a:lstStyle/>
          <a:p>
            <a:r>
              <a:rPr lang="pl-PL" b="1"/>
              <a:t>WHAT IS A COMPUTATION ?</a:t>
            </a:r>
            <a:endParaRPr lang="en-US" b="1"/>
          </a:p>
        </p:txBody>
      </p:sp>
      <p:sp>
        <p:nvSpPr>
          <p:cNvPr id="5" name="pole tekstowe 4"/>
          <p:cNvSpPr txBox="1"/>
          <p:nvPr/>
        </p:nvSpPr>
        <p:spPr>
          <a:xfrm>
            <a:off x="611560" y="1412776"/>
            <a:ext cx="7776864" cy="4985980"/>
          </a:xfrm>
          <a:prstGeom prst="rect">
            <a:avLst/>
          </a:prstGeom>
          <a:noFill/>
        </p:spPr>
        <p:txBody>
          <a:bodyPr wrap="square" rtlCol="0">
            <a:spAutoFit/>
          </a:bodyPr>
          <a:lstStyle/>
          <a:p>
            <a:pPr algn="ctr"/>
            <a:r>
              <a:rPr lang="en-US" sz="3200">
                <a:solidFill>
                  <a:srgbClr val="0000FF"/>
                </a:solidFill>
              </a:rPr>
              <a:t>Two main problem</a:t>
            </a:r>
            <a:r>
              <a:rPr lang="pl-PL" sz="3200">
                <a:solidFill>
                  <a:srgbClr val="0000FF"/>
                </a:solidFill>
              </a:rPr>
              <a:t>s</a:t>
            </a:r>
            <a:r>
              <a:rPr lang="en-US" sz="3200">
                <a:solidFill>
                  <a:srgbClr val="0000FF"/>
                </a:solidFill>
              </a:rPr>
              <a:t> of Computer Science:</a:t>
            </a:r>
          </a:p>
          <a:p>
            <a:pPr algn="ctr"/>
            <a:endParaRPr lang="en-US" sz="3200">
              <a:solidFill>
                <a:srgbClr val="0000FF"/>
              </a:solidFill>
            </a:endParaRPr>
          </a:p>
          <a:p>
            <a:pPr algn="ctr"/>
            <a:endParaRPr lang="pl-PL" sz="3200">
              <a:solidFill>
                <a:srgbClr val="0000FF"/>
              </a:solidFill>
            </a:endParaRPr>
          </a:p>
          <a:p>
            <a:pPr algn="ctr"/>
            <a:endParaRPr lang="pl-PL" sz="3200">
              <a:solidFill>
                <a:srgbClr val="0000FF"/>
              </a:solidFill>
            </a:endParaRPr>
          </a:p>
          <a:p>
            <a:pPr algn="ctr"/>
            <a:r>
              <a:rPr lang="en-US" sz="3200">
                <a:solidFill>
                  <a:srgbClr val="0000FF"/>
                </a:solidFill>
              </a:rPr>
              <a:t>What is </a:t>
            </a:r>
            <a:r>
              <a:rPr lang="pl-PL" sz="3200">
                <a:solidFill>
                  <a:srgbClr val="0000FF"/>
                </a:solidFill>
              </a:rPr>
              <a:t>a </a:t>
            </a:r>
            <a:r>
              <a:rPr lang="en-US" sz="3200">
                <a:solidFill>
                  <a:srgbClr val="0000FF"/>
                </a:solidFill>
              </a:rPr>
              <a:t>state?</a:t>
            </a:r>
          </a:p>
          <a:p>
            <a:pPr algn="ctr"/>
            <a:r>
              <a:rPr lang="en-US" sz="3200">
                <a:solidFill>
                  <a:srgbClr val="0000FF"/>
                </a:solidFill>
              </a:rPr>
              <a:t>What is a transition relation?</a:t>
            </a:r>
          </a:p>
          <a:p>
            <a:endParaRPr lang="pl-PL" i="1">
              <a:solidFill>
                <a:srgbClr val="0000FF"/>
              </a:solidFill>
            </a:endParaRPr>
          </a:p>
          <a:p>
            <a:pPr algn="r"/>
            <a:endParaRPr lang="pl-PL" sz="2400" i="1">
              <a:solidFill>
                <a:srgbClr val="0000FF"/>
              </a:solidFill>
            </a:endParaRPr>
          </a:p>
          <a:p>
            <a:pPr algn="r"/>
            <a:r>
              <a:rPr lang="pl-PL" sz="2400" i="1" err="1">
                <a:solidFill>
                  <a:srgbClr val="0000FF"/>
                </a:solidFill>
              </a:rPr>
              <a:t>What's</a:t>
            </a:r>
            <a:r>
              <a:rPr lang="pl-PL" sz="2400" i="1">
                <a:solidFill>
                  <a:srgbClr val="0000FF"/>
                </a:solidFill>
              </a:rPr>
              <a:t> an </a:t>
            </a:r>
            <a:r>
              <a:rPr lang="pl-PL" sz="2400" i="1" err="1">
                <a:solidFill>
                  <a:srgbClr val="0000FF"/>
                </a:solidFill>
              </a:rPr>
              <a:t>algorithm</a:t>
            </a:r>
            <a:r>
              <a:rPr lang="pl-PL" sz="2400" i="1">
                <a:solidFill>
                  <a:srgbClr val="0000FF"/>
                </a:solidFill>
              </a:rPr>
              <a:t>?</a:t>
            </a:r>
          </a:p>
          <a:p>
            <a:pPr algn="r"/>
            <a:r>
              <a:rPr lang="en-US" sz="2400" i="1">
                <a:solidFill>
                  <a:srgbClr val="0000FF"/>
                </a:solidFill>
              </a:rPr>
              <a:t>Yuri </a:t>
            </a:r>
            <a:r>
              <a:rPr lang="en-US" sz="2400" i="1" err="1">
                <a:solidFill>
                  <a:srgbClr val="0000FF"/>
                </a:solidFill>
              </a:rPr>
              <a:t>Gurevich</a:t>
            </a:r>
            <a:r>
              <a:rPr lang="pl-PL" sz="2400" i="1">
                <a:solidFill>
                  <a:srgbClr val="0000FF"/>
                </a:solidFill>
              </a:rPr>
              <a:t> (2011)</a:t>
            </a:r>
          </a:p>
          <a:p>
            <a:pPr algn="r"/>
            <a:r>
              <a:rPr lang="en-US" sz="2400" i="1">
                <a:solidFill>
                  <a:srgbClr val="0000FF"/>
                </a:solidFill>
              </a:rPr>
              <a:t>https://www.youtube.com/watch?v=FX2J24u92</a:t>
            </a:r>
            <a:r>
              <a:rPr lang="en-US" i="1">
                <a:solidFill>
                  <a:srgbClr val="0000FF"/>
                </a:solidFill>
              </a:rPr>
              <a:t>GI</a:t>
            </a:r>
            <a:endParaRPr lang="en-US"/>
          </a:p>
        </p:txBody>
      </p:sp>
    </p:spTree>
    <p:extLst>
      <p:ext uri="{BB962C8B-B14F-4D97-AF65-F5344CB8AC3E}">
        <p14:creationId xmlns:p14="http://schemas.microsoft.com/office/powerpoint/2010/main" val="10910867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5CD84-588E-0F34-FD37-1D01B1A019F9}"/>
            </a:ext>
          </a:extLst>
        </p:cNvPr>
        <p:cNvGrpSpPr/>
        <p:nvPr/>
      </p:nvGrpSpPr>
      <p:grpSpPr>
        <a:xfrm>
          <a:off x="0" y="0"/>
          <a:ext cx="0" cy="0"/>
          <a:chOff x="0" y="0"/>
          <a:chExt cx="0" cy="0"/>
        </a:xfrm>
      </p:grpSpPr>
      <p:sp>
        <p:nvSpPr>
          <p:cNvPr id="3" name="Text Box 9">
            <a:extLst>
              <a:ext uri="{FF2B5EF4-FFF2-40B4-BE49-F238E27FC236}">
                <a16:creationId xmlns:a16="http://schemas.microsoft.com/office/drawing/2014/main" id="{17CD1A71-2059-1B84-1162-58E68014DF8C}"/>
              </a:ext>
            </a:extLst>
          </p:cNvPr>
          <p:cNvSpPr txBox="1">
            <a:spLocks noChangeArrowheads="1"/>
          </p:cNvSpPr>
          <p:nvPr/>
        </p:nvSpPr>
        <p:spPr bwMode="auto">
          <a:xfrm>
            <a:off x="107360" y="140834"/>
            <a:ext cx="8868606" cy="6494085"/>
          </a:xfrm>
          <a:prstGeom prst="rect">
            <a:avLst/>
          </a:prstGeom>
          <a:noFill/>
          <a:ln w="9525">
            <a:noFill/>
            <a:miter lim="800000"/>
            <a:headEnd/>
            <a:tailEnd/>
          </a:ln>
        </p:spPr>
        <p:txBody>
          <a:bodyPr wrap="square">
            <a:spAutoFit/>
          </a:bodyPr>
          <a:lstStyle/>
          <a:p>
            <a:r>
              <a:rPr lang="en-US" sz="1600" i="1" dirty="0">
                <a:solidFill>
                  <a:srgbClr val="0000FF"/>
                </a:solidFill>
              </a:rPr>
              <a:t>D</a:t>
            </a:r>
            <a:r>
              <a:rPr lang="pl-PL" sz="1600" i="1" dirty="0">
                <a:solidFill>
                  <a:srgbClr val="0000FF"/>
                </a:solidFill>
              </a:rPr>
              <a:t>.</a:t>
            </a:r>
            <a:r>
              <a:rPr lang="en-US" sz="1600" i="1" dirty="0">
                <a:solidFill>
                  <a:srgbClr val="0000FF"/>
                </a:solidFill>
              </a:rPr>
              <a:t> Deutsch, A</a:t>
            </a:r>
            <a:r>
              <a:rPr lang="pl-PL" sz="1600" i="1" dirty="0">
                <a:solidFill>
                  <a:srgbClr val="0000FF"/>
                </a:solidFill>
              </a:rPr>
              <a:t>.</a:t>
            </a:r>
            <a:r>
              <a:rPr lang="en-US" sz="1600" i="1" dirty="0">
                <a:solidFill>
                  <a:srgbClr val="0000FF"/>
                </a:solidFill>
              </a:rPr>
              <a:t> </a:t>
            </a:r>
            <a:r>
              <a:rPr lang="en-US" sz="1600" i="1" dirty="0" err="1">
                <a:solidFill>
                  <a:srgbClr val="0000FF"/>
                </a:solidFill>
              </a:rPr>
              <a:t>Ekert</a:t>
            </a:r>
            <a:r>
              <a:rPr lang="pl-PL" sz="1600" i="1" dirty="0">
                <a:solidFill>
                  <a:srgbClr val="0000FF"/>
                </a:solidFill>
              </a:rPr>
              <a:t>,</a:t>
            </a:r>
            <a:r>
              <a:rPr lang="en-US" sz="1600" i="1" dirty="0">
                <a:solidFill>
                  <a:srgbClr val="0000FF"/>
                </a:solidFill>
              </a:rPr>
              <a:t> R</a:t>
            </a:r>
            <a:r>
              <a:rPr lang="pl-PL" sz="1600" i="1" dirty="0">
                <a:solidFill>
                  <a:srgbClr val="0000FF"/>
                </a:solidFill>
              </a:rPr>
              <a:t>.</a:t>
            </a:r>
            <a:r>
              <a:rPr lang="en-US" sz="1600" i="1" dirty="0">
                <a:solidFill>
                  <a:srgbClr val="0000FF"/>
                </a:solidFill>
              </a:rPr>
              <a:t> </a:t>
            </a:r>
            <a:r>
              <a:rPr lang="en-US" sz="1600" i="1" dirty="0" err="1">
                <a:solidFill>
                  <a:srgbClr val="0000FF"/>
                </a:solidFill>
              </a:rPr>
              <a:t>Lupacchini</a:t>
            </a:r>
            <a:r>
              <a:rPr lang="en-US" sz="1600" i="1" dirty="0">
                <a:solidFill>
                  <a:srgbClr val="0000FF"/>
                </a:solidFill>
              </a:rPr>
              <a:t>, Machines,</a:t>
            </a:r>
            <a:r>
              <a:rPr lang="pl-PL" sz="1600" i="1" dirty="0">
                <a:solidFill>
                  <a:srgbClr val="0000FF"/>
                </a:solidFill>
              </a:rPr>
              <a:t> </a:t>
            </a:r>
            <a:r>
              <a:rPr lang="en-US" sz="1600" i="1" dirty="0">
                <a:solidFill>
                  <a:srgbClr val="0000FF"/>
                </a:solidFill>
              </a:rPr>
              <a:t>logic and quantum physics. </a:t>
            </a:r>
            <a:r>
              <a:rPr lang="pl-PL" sz="1600" i="1" dirty="0">
                <a:solidFill>
                  <a:srgbClr val="0000FF"/>
                </a:solidFill>
              </a:rPr>
              <a:t>Bull. </a:t>
            </a:r>
            <a:r>
              <a:rPr lang="pl-PL" sz="1600" i="1" dirty="0" err="1">
                <a:solidFill>
                  <a:srgbClr val="0000FF"/>
                </a:solidFill>
              </a:rPr>
              <a:t>Symbolic</a:t>
            </a:r>
            <a:r>
              <a:rPr lang="pl-PL" sz="1600" i="1" dirty="0">
                <a:solidFill>
                  <a:srgbClr val="0000FF"/>
                </a:solidFill>
              </a:rPr>
              <a:t> </a:t>
            </a:r>
            <a:r>
              <a:rPr lang="pl-PL" sz="1600" i="1" dirty="0" err="1">
                <a:solidFill>
                  <a:srgbClr val="0000FF"/>
                </a:solidFill>
              </a:rPr>
              <a:t>Logic</a:t>
            </a:r>
            <a:r>
              <a:rPr lang="pl-PL" sz="1600" i="1" dirty="0">
                <a:solidFill>
                  <a:srgbClr val="0000FF"/>
                </a:solidFill>
              </a:rPr>
              <a:t> </a:t>
            </a:r>
            <a:r>
              <a:rPr lang="en-US" sz="1600" i="1" dirty="0">
                <a:solidFill>
                  <a:srgbClr val="0000FF"/>
                </a:solidFill>
              </a:rPr>
              <a:t>6</a:t>
            </a:r>
            <a:r>
              <a:rPr lang="pl-PL" sz="1600" i="1" dirty="0">
                <a:solidFill>
                  <a:srgbClr val="0000FF"/>
                </a:solidFill>
              </a:rPr>
              <a:t>,</a:t>
            </a:r>
            <a:r>
              <a:rPr lang="en-US" sz="1600" i="1" dirty="0">
                <a:solidFill>
                  <a:srgbClr val="0000FF"/>
                </a:solidFill>
              </a:rPr>
              <a:t> 265–283</a:t>
            </a:r>
            <a:r>
              <a:rPr lang="pl-PL" sz="1600" i="1" dirty="0">
                <a:solidFill>
                  <a:srgbClr val="0000FF"/>
                </a:solidFill>
              </a:rPr>
              <a:t> (</a:t>
            </a:r>
            <a:r>
              <a:rPr lang="en-US" sz="1600" i="1" dirty="0">
                <a:solidFill>
                  <a:srgbClr val="0000FF"/>
                </a:solidFill>
              </a:rPr>
              <a:t>2000)</a:t>
            </a:r>
            <a:r>
              <a:rPr lang="pl-PL" sz="1600" i="1" dirty="0">
                <a:solidFill>
                  <a:srgbClr val="0000FF"/>
                </a:solidFill>
              </a:rPr>
              <a:t> doi.org/ 10.2307/421056</a:t>
            </a:r>
          </a:p>
          <a:p>
            <a:r>
              <a:rPr lang="en-US" sz="1600" i="1" dirty="0">
                <a:solidFill>
                  <a:srgbClr val="0000FF"/>
                </a:solidFill>
              </a:rPr>
              <a:t>R. Gao: Multisensory machine intelligence. </a:t>
            </a:r>
            <a:r>
              <a:rPr lang="pl-PL" sz="1600" i="1" dirty="0">
                <a:solidFill>
                  <a:srgbClr val="0000FF"/>
                </a:solidFill>
              </a:rPr>
              <a:t>AI Magazine 2025: 46:e70026 doi.org/10.1002/aaai.70026</a:t>
            </a:r>
          </a:p>
          <a:p>
            <a:r>
              <a:rPr lang="pl-PL" sz="1600" i="1" dirty="0">
                <a:solidFill>
                  <a:srgbClr val="0000FF"/>
                </a:solidFill>
              </a:rPr>
              <a:t>C. </a:t>
            </a:r>
            <a:r>
              <a:rPr lang="en-US" sz="1600" i="1" dirty="0">
                <a:solidFill>
                  <a:srgbClr val="0000FF"/>
                </a:solidFill>
              </a:rPr>
              <a:t>Gershenson, </a:t>
            </a:r>
            <a:r>
              <a:rPr lang="pl-PL" sz="1600" i="1" dirty="0">
                <a:solidFill>
                  <a:srgbClr val="0000FF"/>
                </a:solidFill>
              </a:rPr>
              <a:t>F.</a:t>
            </a:r>
            <a:r>
              <a:rPr lang="en-US" sz="1600" i="1" dirty="0">
                <a:solidFill>
                  <a:srgbClr val="0000FF"/>
                </a:solidFill>
              </a:rPr>
              <a:t> </a:t>
            </a:r>
            <a:r>
              <a:rPr lang="en-US" sz="1600" i="1" dirty="0" err="1">
                <a:solidFill>
                  <a:srgbClr val="0000FF"/>
                </a:solidFill>
              </a:rPr>
              <a:t>Heylighen</a:t>
            </a:r>
            <a:r>
              <a:rPr lang="en-US" sz="1600" i="1" dirty="0">
                <a:solidFill>
                  <a:srgbClr val="0000FF"/>
                </a:solidFill>
              </a:rPr>
              <a:t>.: How can we think the complex? In: Richardson, K.</a:t>
            </a:r>
            <a:r>
              <a:rPr lang="pl-PL" sz="1600" i="1" dirty="0">
                <a:solidFill>
                  <a:srgbClr val="0000FF"/>
                </a:solidFill>
              </a:rPr>
              <a:t> </a:t>
            </a:r>
            <a:r>
              <a:rPr lang="en-US" sz="1600" i="1" dirty="0">
                <a:solidFill>
                  <a:srgbClr val="0000FF"/>
                </a:solidFill>
              </a:rPr>
              <a:t>(Ed.): Managing Organizational Complexity: Philosophy, Theory and Application,</a:t>
            </a:r>
            <a:r>
              <a:rPr lang="pl-PL" sz="1600" i="1" dirty="0">
                <a:solidFill>
                  <a:srgbClr val="0000FF"/>
                </a:solidFill>
              </a:rPr>
              <a:t> </a:t>
            </a:r>
            <a:r>
              <a:rPr lang="en-US" sz="1600" i="1" dirty="0">
                <a:solidFill>
                  <a:srgbClr val="0000FF"/>
                </a:solidFill>
              </a:rPr>
              <a:t>pp. 47–61. Information Age Publishing (2005)</a:t>
            </a:r>
          </a:p>
          <a:p>
            <a:r>
              <a:rPr lang="pl-PL" sz="1600" i="1" noProof="1">
                <a:solidFill>
                  <a:srgbClr val="0000FF"/>
                </a:solidFill>
              </a:rPr>
              <a:t>D. Goldin, S. Smolka, P. Wagner  (eds.): Interactive computation: The new paradigm, Springer (2006). </a:t>
            </a:r>
            <a:r>
              <a:rPr lang="pl-PL" sz="1600" i="1" dirty="0">
                <a:solidFill>
                  <a:srgbClr val="0000FF"/>
                </a:solidFill>
              </a:rPr>
              <a:t>doi.org/10.1007/3-540-34874-3</a:t>
            </a:r>
            <a:endParaRPr lang="pl-PL" sz="1600" i="1" noProof="1">
              <a:solidFill>
                <a:srgbClr val="0000FF"/>
              </a:solidFill>
            </a:endParaRPr>
          </a:p>
          <a:p>
            <a:r>
              <a:rPr lang="pl-PL" sz="1600" i="1" dirty="0">
                <a:solidFill>
                  <a:srgbClr val="0000FF"/>
                </a:solidFill>
              </a:rPr>
              <a:t>J. H. Holland: </a:t>
            </a:r>
            <a:r>
              <a:rPr lang="pl-PL" sz="1600" i="1" dirty="0" err="1">
                <a:solidFill>
                  <a:srgbClr val="0000FF"/>
                </a:solidFill>
              </a:rPr>
              <a:t>Signals</a:t>
            </a:r>
            <a:r>
              <a:rPr lang="pl-PL" sz="1600" i="1" dirty="0">
                <a:solidFill>
                  <a:srgbClr val="0000FF"/>
                </a:solidFill>
              </a:rPr>
              <a:t> and </a:t>
            </a:r>
            <a:r>
              <a:rPr lang="pl-PL" sz="1600" i="1" dirty="0" err="1">
                <a:solidFill>
                  <a:srgbClr val="0000FF"/>
                </a:solidFill>
              </a:rPr>
              <a:t>Boundaries</a:t>
            </a:r>
            <a:r>
              <a:rPr lang="pl-PL" sz="1600" i="1" dirty="0">
                <a:solidFill>
                  <a:srgbClr val="0000FF"/>
                </a:solidFill>
              </a:rPr>
              <a:t>. </a:t>
            </a:r>
            <a:r>
              <a:rPr lang="pl-PL" sz="1600" i="1" dirty="0" err="1">
                <a:solidFill>
                  <a:srgbClr val="0000FF"/>
                </a:solidFill>
              </a:rPr>
              <a:t>Building</a:t>
            </a:r>
            <a:r>
              <a:rPr lang="pl-PL" sz="1600" i="1" dirty="0">
                <a:solidFill>
                  <a:srgbClr val="0000FF"/>
                </a:solidFill>
              </a:rPr>
              <a:t> </a:t>
            </a:r>
            <a:r>
              <a:rPr lang="pl-PL" sz="1600" i="1" dirty="0" err="1">
                <a:solidFill>
                  <a:srgbClr val="0000FF"/>
                </a:solidFill>
              </a:rPr>
              <a:t>Blocks</a:t>
            </a:r>
            <a:r>
              <a:rPr lang="pl-PL" sz="1600" i="1" dirty="0">
                <a:solidFill>
                  <a:srgbClr val="0000FF"/>
                </a:solidFill>
              </a:rPr>
              <a:t> for </a:t>
            </a:r>
            <a:r>
              <a:rPr lang="pl-PL" sz="1600" i="1" dirty="0" err="1">
                <a:solidFill>
                  <a:srgbClr val="0000FF"/>
                </a:solidFill>
              </a:rPr>
              <a:t>Complex</a:t>
            </a:r>
            <a:r>
              <a:rPr lang="pl-PL" sz="1600" i="1" dirty="0">
                <a:solidFill>
                  <a:srgbClr val="0000FF"/>
                </a:solidFill>
              </a:rPr>
              <a:t> </a:t>
            </a:r>
            <a:r>
              <a:rPr lang="pl-PL" sz="1600" i="1" dirty="0" err="1">
                <a:solidFill>
                  <a:srgbClr val="0000FF"/>
                </a:solidFill>
              </a:rPr>
              <a:t>Adaptive</a:t>
            </a:r>
            <a:r>
              <a:rPr lang="pl-PL" sz="1600" i="1" dirty="0">
                <a:solidFill>
                  <a:srgbClr val="0000FF"/>
                </a:solidFill>
              </a:rPr>
              <a:t> Systems. MIT Press (2014). doi.org/10.7551/</a:t>
            </a:r>
            <a:r>
              <a:rPr lang="pl-PL" sz="1600" i="1" dirty="0" err="1">
                <a:solidFill>
                  <a:srgbClr val="0000FF"/>
                </a:solidFill>
              </a:rPr>
              <a:t>mitpress</a:t>
            </a:r>
            <a:r>
              <a:rPr lang="pl-PL" sz="1600" i="1" dirty="0">
                <a:solidFill>
                  <a:srgbClr val="0000FF"/>
                </a:solidFill>
              </a:rPr>
              <a:t>/9412.001.0001</a:t>
            </a:r>
          </a:p>
          <a:p>
            <a:r>
              <a:rPr lang="en-US" sz="1600" i="1" dirty="0">
                <a:solidFill>
                  <a:srgbClr val="0000FF"/>
                </a:solidFill>
              </a:rPr>
              <a:t>E</a:t>
            </a:r>
            <a:r>
              <a:rPr lang="pl-PL" sz="1600" i="1" dirty="0">
                <a:solidFill>
                  <a:srgbClr val="0000FF"/>
                </a:solidFill>
              </a:rPr>
              <a:t>.</a:t>
            </a:r>
            <a:r>
              <a:rPr lang="en-US" sz="1600" i="1" dirty="0">
                <a:solidFill>
                  <a:srgbClr val="0000FF"/>
                </a:solidFill>
              </a:rPr>
              <a:t> Ippoliti</a:t>
            </a:r>
            <a:r>
              <a:rPr lang="pl-PL" sz="1600" i="1" dirty="0">
                <a:solidFill>
                  <a:srgbClr val="0000FF"/>
                </a:solidFill>
              </a:rPr>
              <a:t>,</a:t>
            </a:r>
            <a:r>
              <a:rPr lang="en-US" sz="1600" i="1" dirty="0">
                <a:solidFill>
                  <a:srgbClr val="0000FF"/>
                </a:solidFill>
              </a:rPr>
              <a:t>.F</a:t>
            </a:r>
            <a:r>
              <a:rPr lang="pl-PL" sz="1600" i="1" dirty="0">
                <a:solidFill>
                  <a:srgbClr val="0000FF"/>
                </a:solidFill>
              </a:rPr>
              <a:t>.</a:t>
            </a:r>
            <a:r>
              <a:rPr lang="en-US" sz="1600" i="1" dirty="0">
                <a:solidFill>
                  <a:srgbClr val="0000FF"/>
                </a:solidFill>
              </a:rPr>
              <a:t> </a:t>
            </a:r>
            <a:r>
              <a:rPr lang="en-US" sz="1600" i="1" dirty="0" err="1">
                <a:solidFill>
                  <a:srgbClr val="0000FF"/>
                </a:solidFill>
              </a:rPr>
              <a:t>Sterpetti</a:t>
            </a:r>
            <a:r>
              <a:rPr lang="en-US" sz="1600" i="1" dirty="0">
                <a:solidFill>
                  <a:srgbClr val="0000FF"/>
                </a:solidFill>
              </a:rPr>
              <a:t> (eds.): The Heuristic View. Logic, Mathematics, and Science. Springer (2025)</a:t>
            </a:r>
            <a:r>
              <a:rPr lang="pl-PL" sz="1600" i="1" dirty="0">
                <a:solidFill>
                  <a:srgbClr val="0000FF"/>
                </a:solidFill>
              </a:rPr>
              <a:t>. doi.org/10.1007/978-3-031-94709-4</a:t>
            </a:r>
            <a:endParaRPr lang="en-US" sz="1600" i="1" dirty="0">
              <a:solidFill>
                <a:srgbClr val="0000FF"/>
              </a:solidFill>
            </a:endParaRPr>
          </a:p>
          <a:p>
            <a:r>
              <a:rPr lang="pl-PL" sz="1600" i="1" dirty="0">
                <a:solidFill>
                  <a:srgbClr val="0000FF"/>
                </a:solidFill>
              </a:rPr>
              <a:t>A. </a:t>
            </a:r>
            <a:r>
              <a:rPr lang="en-US" sz="1600" i="1" dirty="0">
                <a:solidFill>
                  <a:srgbClr val="0000FF"/>
                </a:solidFill>
              </a:rPr>
              <a:t>Jankowski</a:t>
            </a:r>
            <a:r>
              <a:rPr lang="pl-PL" sz="1600" i="1" dirty="0">
                <a:solidFill>
                  <a:srgbClr val="0000FF"/>
                </a:solidFill>
              </a:rPr>
              <a:t>:</a:t>
            </a:r>
            <a:r>
              <a:rPr lang="en-US" sz="1600" i="1" dirty="0">
                <a:solidFill>
                  <a:srgbClr val="0000FF"/>
                </a:solidFill>
              </a:rPr>
              <a:t> Interactive Granular Computations in Networks and</a:t>
            </a:r>
            <a:r>
              <a:rPr lang="pl-PL" sz="1600" i="1" dirty="0">
                <a:solidFill>
                  <a:srgbClr val="0000FF"/>
                </a:solidFill>
              </a:rPr>
              <a:t> </a:t>
            </a:r>
            <a:r>
              <a:rPr lang="en-US" sz="1600" i="1" dirty="0">
                <a:solidFill>
                  <a:srgbClr val="0000FF"/>
                </a:solidFill>
              </a:rPr>
              <a:t>Systems Engineering: A Practical Perspective</a:t>
            </a:r>
            <a:r>
              <a:rPr lang="pl-PL" sz="1600" i="1" dirty="0">
                <a:solidFill>
                  <a:srgbClr val="0000FF"/>
                </a:solidFill>
              </a:rPr>
              <a:t>. </a:t>
            </a:r>
            <a:r>
              <a:rPr lang="en-US" sz="1600" i="1" dirty="0">
                <a:solidFill>
                  <a:srgbClr val="0000FF"/>
                </a:solidFill>
              </a:rPr>
              <a:t>Springer</a:t>
            </a:r>
            <a:r>
              <a:rPr lang="pl-PL" sz="1600" i="1" dirty="0">
                <a:solidFill>
                  <a:srgbClr val="0000FF"/>
                </a:solidFill>
              </a:rPr>
              <a:t> (</a:t>
            </a:r>
            <a:r>
              <a:rPr lang="en-US" sz="1600" i="1" dirty="0">
                <a:solidFill>
                  <a:srgbClr val="0000FF"/>
                </a:solidFill>
              </a:rPr>
              <a:t>2017</a:t>
            </a:r>
            <a:r>
              <a:rPr lang="pl-PL" sz="1600" i="1" dirty="0">
                <a:solidFill>
                  <a:srgbClr val="0000FF"/>
                </a:solidFill>
              </a:rPr>
              <a:t>)</a:t>
            </a:r>
            <a:r>
              <a:rPr lang="en-US" sz="1600" i="1" dirty="0">
                <a:solidFill>
                  <a:srgbClr val="0000FF"/>
                </a:solidFill>
              </a:rPr>
              <a:t>. </a:t>
            </a:r>
            <a:r>
              <a:rPr lang="pl-PL" sz="1600" i="1" dirty="0">
                <a:solidFill>
                  <a:srgbClr val="0000FF"/>
                </a:solidFill>
              </a:rPr>
              <a:t>doi</a:t>
            </a:r>
            <a:r>
              <a:rPr lang="en-US" sz="1600" i="1" dirty="0">
                <a:solidFill>
                  <a:srgbClr val="0000FF"/>
                </a:solidFill>
              </a:rPr>
              <a:t>.org/10.1007/978-3-319-57627-5</a:t>
            </a:r>
            <a:endParaRPr lang="pl-PL" sz="1600" i="1" dirty="0">
              <a:solidFill>
                <a:srgbClr val="0000FF"/>
              </a:solidFill>
            </a:endParaRPr>
          </a:p>
          <a:p>
            <a:r>
              <a:rPr lang="pl-PL" sz="1600" i="1" dirty="0">
                <a:solidFill>
                  <a:srgbClr val="0000FF"/>
                </a:solidFill>
              </a:rPr>
              <a:t>T. </a:t>
            </a:r>
            <a:r>
              <a:rPr lang="pl-PL" sz="1600" i="1" dirty="0" err="1">
                <a:solidFill>
                  <a:srgbClr val="0000FF"/>
                </a:solidFill>
              </a:rPr>
              <a:t>Kohonen</a:t>
            </a:r>
            <a:r>
              <a:rPr lang="pl-PL" sz="1600" i="1" dirty="0">
                <a:solidFill>
                  <a:srgbClr val="0000FF"/>
                </a:solidFill>
              </a:rPr>
              <a:t>: </a:t>
            </a:r>
            <a:r>
              <a:rPr lang="en-US" sz="1600" i="1" dirty="0">
                <a:solidFill>
                  <a:srgbClr val="0000FF"/>
                </a:solidFill>
              </a:rPr>
              <a:t>Self-organization and associative memory</a:t>
            </a:r>
            <a:r>
              <a:rPr lang="pl-PL" sz="1600" i="1" dirty="0">
                <a:solidFill>
                  <a:srgbClr val="0000FF"/>
                </a:solidFill>
              </a:rPr>
              <a:t>. Springer (1989)</a:t>
            </a:r>
          </a:p>
          <a:p>
            <a:r>
              <a:rPr lang="en-US" sz="1600" i="1" dirty="0" err="1">
                <a:solidFill>
                  <a:srgbClr val="0000FF"/>
                </a:solidFill>
              </a:rPr>
              <a:t>Kuai</a:t>
            </a:r>
            <a:r>
              <a:rPr lang="en-US" sz="1600" i="1" dirty="0">
                <a:solidFill>
                  <a:srgbClr val="0000FF"/>
                </a:solidFill>
              </a:rPr>
              <a:t>, H., Huang, </a:t>
            </a:r>
            <a:r>
              <a:rPr lang="en-US" sz="1600" i="1" dirty="0" err="1">
                <a:solidFill>
                  <a:srgbClr val="0000FF"/>
                </a:solidFill>
              </a:rPr>
              <a:t>J.X</a:t>
            </a:r>
            <a:r>
              <a:rPr lang="en-US" sz="1600" i="1" dirty="0">
                <a:solidFill>
                  <a:srgbClr val="0000FF"/>
                </a:solidFill>
              </a:rPr>
              <a:t>., Tao, X. et al. Web Intelligence (WI) 3.0: in search of a better-connected world to create a future intelligent society. </a:t>
            </a:r>
            <a:r>
              <a:rPr lang="en-US" sz="1600" i="1" dirty="0" err="1">
                <a:solidFill>
                  <a:srgbClr val="0000FF"/>
                </a:solidFill>
              </a:rPr>
              <a:t>Artif</a:t>
            </a:r>
            <a:r>
              <a:rPr lang="en-US" sz="1600" i="1" dirty="0">
                <a:solidFill>
                  <a:srgbClr val="0000FF"/>
                </a:solidFill>
              </a:rPr>
              <a:t> </a:t>
            </a:r>
            <a:r>
              <a:rPr lang="en-US" sz="1600" i="1" dirty="0" err="1">
                <a:solidFill>
                  <a:srgbClr val="0000FF"/>
                </a:solidFill>
              </a:rPr>
              <a:t>Intell</a:t>
            </a:r>
            <a:r>
              <a:rPr lang="en-US" sz="1600" i="1" dirty="0">
                <a:solidFill>
                  <a:srgbClr val="0000FF"/>
                </a:solidFill>
              </a:rPr>
              <a:t> Rev 58, 265 (2025). </a:t>
            </a:r>
            <a:r>
              <a:rPr lang="en-US" sz="1600" i="1" dirty="0">
                <a:solidFill>
                  <a:srgbClr val="0000FF"/>
                </a:solidFill>
                <a:hlinkClick r:id="rId3"/>
              </a:rPr>
              <a:t>https://doi.org/10.1007/s10462-025-11203-z</a:t>
            </a:r>
            <a:endParaRPr lang="pl-PL" sz="1600" i="1" dirty="0">
              <a:solidFill>
                <a:srgbClr val="0000FF"/>
              </a:solidFill>
            </a:endParaRPr>
          </a:p>
          <a:p>
            <a:r>
              <a:rPr lang="en-US" sz="1600" i="1" dirty="0">
                <a:solidFill>
                  <a:srgbClr val="0000FF"/>
                </a:solidFill>
              </a:rPr>
              <a:t>X. Ma, Y. Xiao and J. Zhan: Advancing Multiscale Information Systems: A Synthesis of Theoretical Insights, Practical Applications, and Emerging Challenges," in IEEE Transactions on Fuzzy Systems, vol. 33, no. 11, pp. 3871-3892</a:t>
            </a:r>
            <a:r>
              <a:rPr lang="pl-PL" sz="1600" i="1" dirty="0">
                <a:solidFill>
                  <a:srgbClr val="0000FF"/>
                </a:solidFill>
              </a:rPr>
              <a:t>, doi: 10.1109/TFUZZ.2025.3614637</a:t>
            </a:r>
            <a:endParaRPr lang="en-US" sz="1600" i="1" dirty="0">
              <a:solidFill>
                <a:srgbClr val="0000FF"/>
              </a:solidFill>
            </a:endParaRPr>
          </a:p>
          <a:p>
            <a:r>
              <a:rPr lang="en-US" sz="1600" i="1" dirty="0">
                <a:solidFill>
                  <a:srgbClr val="0000FF"/>
                </a:solidFill>
              </a:rPr>
              <a:t>R. Mariani et al.: Trustworthy AI. Part I. Computer  </a:t>
            </a:r>
            <a:r>
              <a:rPr lang="pl-PL" sz="1600" i="1" dirty="0">
                <a:solidFill>
                  <a:srgbClr val="0000FF"/>
                </a:solidFill>
              </a:rPr>
              <a:t>56(2) 14-18 (</a:t>
            </a:r>
            <a:r>
              <a:rPr lang="pl-PL" sz="1600" i="1" dirty="0" err="1">
                <a:solidFill>
                  <a:srgbClr val="0000FF"/>
                </a:solidFill>
              </a:rPr>
              <a:t>February</a:t>
            </a:r>
            <a:r>
              <a:rPr lang="pl-PL" sz="1600" i="1" dirty="0">
                <a:solidFill>
                  <a:srgbClr val="0000FF"/>
                </a:solidFill>
              </a:rPr>
              <a:t> 2022). https://doi.org/10.1109/MC.2022.3227683</a:t>
            </a:r>
          </a:p>
          <a:p>
            <a:r>
              <a:rPr lang="en-GB" sz="1600" i="1" dirty="0">
                <a:solidFill>
                  <a:srgbClr val="0000FF"/>
                </a:solidFill>
              </a:rPr>
              <a:t>M</a:t>
            </a:r>
            <a:r>
              <a:rPr lang="pl-PL" sz="1600" i="1" dirty="0">
                <a:solidFill>
                  <a:srgbClr val="0000FF"/>
                </a:solidFill>
              </a:rPr>
              <a:t>.</a:t>
            </a:r>
            <a:r>
              <a:rPr lang="en-GB" sz="1600" i="1" dirty="0">
                <a:solidFill>
                  <a:srgbClr val="0000FF"/>
                </a:solidFill>
              </a:rPr>
              <a:t> Mitchell: Abstraction and Analogy-Making in Artificial Intelligence, Annals Reports of the New York Academy of Sciences 1505(1)</a:t>
            </a:r>
            <a:r>
              <a:rPr lang="pl-PL" sz="1600" i="1" dirty="0">
                <a:solidFill>
                  <a:srgbClr val="0000FF"/>
                </a:solidFill>
              </a:rPr>
              <a:t>,</a:t>
            </a:r>
            <a:r>
              <a:rPr lang="en-GB" sz="1600" i="1" dirty="0">
                <a:solidFill>
                  <a:srgbClr val="0000FF"/>
                </a:solidFill>
              </a:rPr>
              <a:t> 79-101 (2021)</a:t>
            </a:r>
            <a:endParaRPr lang="pl-PL" sz="1600" i="1" dirty="0">
              <a:solidFill>
                <a:srgbClr val="0000FF"/>
              </a:solidFill>
            </a:endParaRPr>
          </a:p>
        </p:txBody>
      </p:sp>
      <p:sp>
        <p:nvSpPr>
          <p:cNvPr id="4" name="Symbol zastępczy numeru slajdu 3">
            <a:extLst>
              <a:ext uri="{FF2B5EF4-FFF2-40B4-BE49-F238E27FC236}">
                <a16:creationId xmlns:a16="http://schemas.microsoft.com/office/drawing/2014/main" id="{C961CBBB-52E4-9E75-D184-7AABD085866E}"/>
              </a:ext>
            </a:extLst>
          </p:cNvPr>
          <p:cNvSpPr>
            <a:spLocks noGrp="1"/>
          </p:cNvSpPr>
          <p:nvPr>
            <p:ph type="sldNum" sz="quarter" idx="12"/>
          </p:nvPr>
        </p:nvSpPr>
        <p:spPr>
          <a:xfrm>
            <a:off x="6842366" y="6198379"/>
            <a:ext cx="2133600" cy="476250"/>
          </a:xfrm>
        </p:spPr>
        <p:txBody>
          <a:bodyPr/>
          <a:lstStyle/>
          <a:p>
            <a:pPr>
              <a:defRPr/>
            </a:pPr>
            <a:fld id="{D02E777F-298D-4C96-825C-3DC57E52C55E}" type="slidenum">
              <a:rPr lang="pl-PL" smtClean="0"/>
              <a:pPr>
                <a:defRPr/>
              </a:pPr>
              <a:t>160</a:t>
            </a:fld>
            <a:endParaRPr lang="pl-PL"/>
          </a:p>
        </p:txBody>
      </p:sp>
    </p:spTree>
    <p:extLst>
      <p:ext uri="{BB962C8B-B14F-4D97-AF65-F5344CB8AC3E}">
        <p14:creationId xmlns:p14="http://schemas.microsoft.com/office/powerpoint/2010/main" val="394896847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84859-8C1F-4A8D-86E0-91B1E6274E3C}"/>
            </a:ext>
          </a:extLst>
        </p:cNvPr>
        <p:cNvGrpSpPr/>
        <p:nvPr/>
      </p:nvGrpSpPr>
      <p:grpSpPr>
        <a:xfrm>
          <a:off x="0" y="0"/>
          <a:ext cx="0" cy="0"/>
          <a:chOff x="0" y="0"/>
          <a:chExt cx="0" cy="0"/>
        </a:xfrm>
      </p:grpSpPr>
      <p:sp>
        <p:nvSpPr>
          <p:cNvPr id="3" name="Text Box 9">
            <a:extLst>
              <a:ext uri="{FF2B5EF4-FFF2-40B4-BE49-F238E27FC236}">
                <a16:creationId xmlns:a16="http://schemas.microsoft.com/office/drawing/2014/main" id="{5F7CE409-74A1-CEBC-0786-DD2C0E5BB663}"/>
              </a:ext>
            </a:extLst>
          </p:cNvPr>
          <p:cNvSpPr txBox="1">
            <a:spLocks noChangeArrowheads="1"/>
          </p:cNvSpPr>
          <p:nvPr/>
        </p:nvSpPr>
        <p:spPr bwMode="auto">
          <a:xfrm>
            <a:off x="112279" y="167766"/>
            <a:ext cx="8868606" cy="6494085"/>
          </a:xfrm>
          <a:prstGeom prst="rect">
            <a:avLst/>
          </a:prstGeom>
          <a:noFill/>
          <a:ln w="9525">
            <a:noFill/>
            <a:miter lim="800000"/>
            <a:headEnd/>
            <a:tailEnd/>
          </a:ln>
        </p:spPr>
        <p:txBody>
          <a:bodyPr wrap="square">
            <a:spAutoFit/>
          </a:bodyPr>
          <a:lstStyle/>
          <a:p>
            <a:r>
              <a:rPr lang="en-US" sz="1600" i="1" dirty="0">
                <a:solidFill>
                  <a:srgbClr val="0000FF"/>
                </a:solidFill>
              </a:rPr>
              <a:t>R. M. Monarch, Human-in-the-Loop Machine Learning. Active Learning and Annotation for Human-Centered AI, MANNING, Shelter Island, NY</a:t>
            </a:r>
            <a:r>
              <a:rPr lang="pl-PL" sz="1600" i="1" dirty="0">
                <a:solidFill>
                  <a:srgbClr val="0000FF"/>
                </a:solidFill>
              </a:rPr>
              <a:t> (</a:t>
            </a:r>
            <a:r>
              <a:rPr lang="en-US" sz="1600" i="1" dirty="0">
                <a:solidFill>
                  <a:srgbClr val="0000FF"/>
                </a:solidFill>
              </a:rPr>
              <a:t>2021</a:t>
            </a:r>
            <a:r>
              <a:rPr lang="pl-PL" sz="1600" i="1" dirty="0">
                <a:solidFill>
                  <a:srgbClr val="0000FF"/>
                </a:solidFill>
              </a:rPr>
              <a:t>)</a:t>
            </a:r>
          </a:p>
          <a:p>
            <a:r>
              <a:rPr lang="pl-PL" sz="1600" i="1" dirty="0">
                <a:solidFill>
                  <a:srgbClr val="0000FF"/>
                </a:solidFill>
              </a:rPr>
              <a:t>M</a:t>
            </a:r>
            <a:r>
              <a:rPr lang="en-US" sz="1600" i="1" dirty="0">
                <a:solidFill>
                  <a:srgbClr val="0000FF"/>
                </a:solidFill>
              </a:rPr>
              <a:t>. </a:t>
            </a:r>
            <a:r>
              <a:rPr lang="en-US" sz="1600" i="1" dirty="0" err="1">
                <a:solidFill>
                  <a:srgbClr val="0000FF"/>
                </a:solidFill>
              </a:rPr>
              <a:t>Moshkov</a:t>
            </a:r>
            <a:r>
              <a:rPr lang="en-US" sz="1600" i="1" dirty="0">
                <a:solidFill>
                  <a:srgbClr val="0000FF"/>
                </a:solidFill>
              </a:rPr>
              <a:t>, </a:t>
            </a:r>
            <a:r>
              <a:rPr lang="pl-PL" sz="1600" i="1" dirty="0">
                <a:solidFill>
                  <a:srgbClr val="0000FF"/>
                </a:solidFill>
              </a:rPr>
              <a:t>A. Skowron, </a:t>
            </a:r>
            <a:r>
              <a:rPr lang="en-US" sz="1600" i="1" dirty="0">
                <a:solidFill>
                  <a:srgbClr val="0000FF"/>
                </a:solidFill>
              </a:rPr>
              <a:t>Z. </a:t>
            </a:r>
            <a:r>
              <a:rPr lang="en-US" sz="1600" i="1" dirty="0" err="1">
                <a:solidFill>
                  <a:srgbClr val="0000FF"/>
                </a:solidFill>
              </a:rPr>
              <a:t>Suraj</a:t>
            </a:r>
            <a:r>
              <a:rPr lang="pl-PL" sz="1600" i="1" dirty="0">
                <a:solidFill>
                  <a:srgbClr val="0000FF"/>
                </a:solidFill>
              </a:rPr>
              <a:t>: </a:t>
            </a:r>
            <a:r>
              <a:rPr lang="en-US" sz="1600" i="1" dirty="0">
                <a:solidFill>
                  <a:srgbClr val="0000FF"/>
                </a:solidFill>
              </a:rPr>
              <a:t>Maximal consistent extensions of information systems relative to their theories. Information Sciences 178(12) (2008) 2600-2620.</a:t>
            </a:r>
            <a:r>
              <a:rPr lang="pl-PL" sz="1600" i="1" dirty="0">
                <a:solidFill>
                  <a:srgbClr val="0000FF"/>
                </a:solidFill>
              </a:rPr>
              <a:t> doi.org/10.1016/j.ins.2008.01.018</a:t>
            </a:r>
          </a:p>
          <a:p>
            <a:r>
              <a:rPr lang="pl-PL" sz="1600" i="1" dirty="0">
                <a:solidFill>
                  <a:srgbClr val="0000FF"/>
                </a:solidFill>
              </a:rPr>
              <a:t>B. </a:t>
            </a:r>
            <a:r>
              <a:rPr lang="pl-PL" sz="1600" i="1" dirty="0" err="1">
                <a:solidFill>
                  <a:srgbClr val="0000FF"/>
                </a:solidFill>
              </a:rPr>
              <a:t>Nicoletti</a:t>
            </a:r>
            <a:r>
              <a:rPr lang="pl-PL" sz="1600" i="1" dirty="0">
                <a:solidFill>
                  <a:srgbClr val="0000FF"/>
                </a:solidFill>
              </a:rPr>
              <a:t>: </a:t>
            </a:r>
            <a:r>
              <a:rPr lang="en-US" sz="1600" i="1" dirty="0">
                <a:solidFill>
                  <a:srgbClr val="0000FF"/>
                </a:solidFill>
              </a:rPr>
              <a:t>Artificial Intelligence for Logistics 5.0</a:t>
            </a:r>
            <a:r>
              <a:rPr lang="pl-PL" sz="1600" i="1" dirty="0">
                <a:solidFill>
                  <a:srgbClr val="0000FF"/>
                </a:solidFill>
              </a:rPr>
              <a:t>.  </a:t>
            </a:r>
            <a:r>
              <a:rPr lang="en-US" sz="1600" i="1" dirty="0">
                <a:solidFill>
                  <a:srgbClr val="0000FF"/>
                </a:solidFill>
              </a:rPr>
              <a:t>From Foundation Models to Agentic AI</a:t>
            </a:r>
            <a:r>
              <a:rPr lang="pl-PL" sz="1600" i="1" dirty="0">
                <a:solidFill>
                  <a:srgbClr val="0000FF"/>
                </a:solidFill>
              </a:rPr>
              <a:t>. Springer (2025). doi.org/10.1007/978-3-031-94046-0</a:t>
            </a:r>
          </a:p>
          <a:p>
            <a:r>
              <a:rPr lang="pl-PL" sz="1600" i="1" dirty="0">
                <a:solidFill>
                  <a:srgbClr val="0000FF"/>
                </a:solidFill>
              </a:rPr>
              <a:t>A. No</a:t>
            </a:r>
            <a:r>
              <a:rPr lang="en-US" sz="1600" i="1" dirty="0">
                <a:solidFill>
                  <a:srgbClr val="0000FF"/>
                </a:solidFill>
                <a:cs typeface="Arial" charset="0"/>
              </a:rPr>
              <a:t>ë</a:t>
            </a:r>
            <a:r>
              <a:rPr lang="pl-PL" sz="1600" i="1" dirty="0">
                <a:solidFill>
                  <a:srgbClr val="0000FF"/>
                </a:solidFill>
                <a:cs typeface="Arial" charset="0"/>
              </a:rPr>
              <a:t>: Action in </a:t>
            </a:r>
            <a:r>
              <a:rPr lang="pl-PL" sz="1600" i="1" dirty="0" err="1">
                <a:solidFill>
                  <a:srgbClr val="0000FF"/>
                </a:solidFill>
                <a:cs typeface="Arial" charset="0"/>
              </a:rPr>
              <a:t>Perception</a:t>
            </a:r>
            <a:r>
              <a:rPr lang="pl-PL" sz="1600" i="1" dirty="0">
                <a:solidFill>
                  <a:srgbClr val="0000FF"/>
                </a:solidFill>
                <a:cs typeface="Arial" charset="0"/>
              </a:rPr>
              <a:t>, MIT Press (2004)</a:t>
            </a:r>
            <a:endParaRPr lang="en-US" sz="1600" i="1" dirty="0">
              <a:solidFill>
                <a:srgbClr val="0000FF"/>
              </a:solidFill>
              <a:cs typeface="Arial" charset="0"/>
            </a:endParaRPr>
          </a:p>
          <a:p>
            <a:r>
              <a:rPr lang="en-US" sz="1600" i="1" dirty="0">
                <a:solidFill>
                  <a:srgbClr val="0000FF"/>
                </a:solidFill>
              </a:rPr>
              <a:t>C. L. </a:t>
            </a:r>
            <a:r>
              <a:rPr lang="en-US" sz="1600" i="1" dirty="0" err="1">
                <a:solidFill>
                  <a:srgbClr val="0000FF"/>
                </a:solidFill>
              </a:rPr>
              <a:t>Ortitz</a:t>
            </a:r>
            <a:r>
              <a:rPr lang="en-US" sz="1600" i="1" dirty="0">
                <a:solidFill>
                  <a:srgbClr val="0000FF"/>
                </a:solidFill>
              </a:rPr>
              <a:t> Jr.</a:t>
            </a:r>
            <a:r>
              <a:rPr lang="pl-PL" sz="1600" i="1" dirty="0">
                <a:solidFill>
                  <a:srgbClr val="0000FF"/>
                </a:solidFill>
              </a:rPr>
              <a:t>:</a:t>
            </a:r>
            <a:r>
              <a:rPr lang="en-US" sz="1600" i="1" dirty="0">
                <a:solidFill>
                  <a:srgbClr val="0000FF"/>
                </a:solidFill>
              </a:rPr>
              <a:t> Why we need a physically embodied Turing test</a:t>
            </a:r>
            <a:r>
              <a:rPr lang="pl-PL" sz="1600" i="1" dirty="0">
                <a:solidFill>
                  <a:srgbClr val="0000FF"/>
                </a:solidFill>
              </a:rPr>
              <a:t> </a:t>
            </a:r>
            <a:r>
              <a:rPr lang="en-US" sz="1600" i="1" dirty="0">
                <a:solidFill>
                  <a:srgbClr val="0000FF"/>
                </a:solidFill>
              </a:rPr>
              <a:t>and what it might look like, AI Magazine 37</a:t>
            </a:r>
            <a:r>
              <a:rPr lang="pl-PL" sz="1600" i="1" dirty="0">
                <a:solidFill>
                  <a:srgbClr val="0000FF"/>
                </a:solidFill>
              </a:rPr>
              <a:t>,</a:t>
            </a:r>
            <a:r>
              <a:rPr lang="en-US" sz="1600" i="1" dirty="0">
                <a:solidFill>
                  <a:srgbClr val="0000FF"/>
                </a:solidFill>
              </a:rPr>
              <a:t> 55–62</a:t>
            </a:r>
            <a:r>
              <a:rPr lang="pl-PL" sz="1600" i="1" dirty="0">
                <a:solidFill>
                  <a:srgbClr val="0000FF"/>
                </a:solidFill>
              </a:rPr>
              <a:t> (</a:t>
            </a:r>
            <a:r>
              <a:rPr lang="en-US" sz="1600" i="1" dirty="0">
                <a:solidFill>
                  <a:srgbClr val="0000FF"/>
                </a:solidFill>
              </a:rPr>
              <a:t>2016</a:t>
            </a:r>
            <a:r>
              <a:rPr lang="pl-PL" sz="1600" i="1" dirty="0">
                <a:solidFill>
                  <a:srgbClr val="0000FF"/>
                </a:solidFill>
              </a:rPr>
              <a:t>)</a:t>
            </a:r>
            <a:r>
              <a:rPr lang="en-US" sz="1600" i="1" dirty="0">
                <a:solidFill>
                  <a:srgbClr val="0000FF"/>
                </a:solidFill>
              </a:rPr>
              <a:t>.</a:t>
            </a:r>
            <a:r>
              <a:rPr lang="pl-PL" sz="1600" i="1" dirty="0">
                <a:solidFill>
                  <a:srgbClr val="0000FF"/>
                </a:solidFill>
              </a:rPr>
              <a:t> </a:t>
            </a:r>
            <a:r>
              <a:rPr lang="en-US" sz="1600" i="1" dirty="0">
                <a:solidFill>
                  <a:srgbClr val="0000FF"/>
                </a:solidFill>
              </a:rPr>
              <a:t>doi.org/10.1609/aimag.v37i1.2645</a:t>
            </a:r>
            <a:endParaRPr lang="pl-PL" sz="1600" i="1" dirty="0">
              <a:solidFill>
                <a:srgbClr val="0000FF"/>
              </a:solidFill>
            </a:endParaRPr>
          </a:p>
          <a:p>
            <a:r>
              <a:rPr lang="pl-PL" sz="1600" i="1" dirty="0">
                <a:solidFill>
                  <a:srgbClr val="0000FF"/>
                </a:solidFill>
              </a:rPr>
              <a:t>Z. Pawlak: </a:t>
            </a:r>
            <a:r>
              <a:rPr lang="pl-PL" sz="1600" i="1" dirty="0" err="1">
                <a:solidFill>
                  <a:srgbClr val="0000FF"/>
                </a:solidFill>
              </a:rPr>
              <a:t>Rough</a:t>
            </a:r>
            <a:r>
              <a:rPr lang="pl-PL" sz="1600" i="1" dirty="0">
                <a:solidFill>
                  <a:srgbClr val="0000FF"/>
                </a:solidFill>
              </a:rPr>
              <a:t> </a:t>
            </a:r>
            <a:r>
              <a:rPr lang="pl-PL" sz="1600" i="1" dirty="0" err="1">
                <a:solidFill>
                  <a:srgbClr val="0000FF"/>
                </a:solidFill>
              </a:rPr>
              <a:t>sets</a:t>
            </a:r>
            <a:r>
              <a:rPr lang="pl-PL" sz="1600" i="1" dirty="0">
                <a:solidFill>
                  <a:srgbClr val="0000FF"/>
                </a:solidFill>
              </a:rPr>
              <a:t>. </a:t>
            </a:r>
            <a:r>
              <a:rPr lang="pl-PL" sz="1600" i="1" dirty="0" err="1">
                <a:solidFill>
                  <a:srgbClr val="0000FF"/>
                </a:solidFill>
              </a:rPr>
              <a:t>Theoretical</a:t>
            </a:r>
            <a:r>
              <a:rPr lang="pl-PL" sz="1600" i="1" dirty="0">
                <a:solidFill>
                  <a:srgbClr val="0000FF"/>
                </a:solidFill>
              </a:rPr>
              <a:t> </a:t>
            </a:r>
            <a:r>
              <a:rPr lang="pl-PL" sz="1600" i="1" dirty="0" err="1">
                <a:solidFill>
                  <a:srgbClr val="0000FF"/>
                </a:solidFill>
              </a:rPr>
              <a:t>Aspects</a:t>
            </a:r>
            <a:r>
              <a:rPr lang="pl-PL" sz="1600" i="1" dirty="0">
                <a:solidFill>
                  <a:srgbClr val="0000FF"/>
                </a:solidFill>
              </a:rPr>
              <a:t> of </a:t>
            </a:r>
            <a:r>
              <a:rPr lang="pl-PL" sz="1600" i="1" dirty="0" err="1">
                <a:solidFill>
                  <a:srgbClr val="0000FF"/>
                </a:solidFill>
              </a:rPr>
              <a:t>Reasoning</a:t>
            </a:r>
            <a:r>
              <a:rPr lang="pl-PL" sz="1600" i="1" dirty="0">
                <a:solidFill>
                  <a:srgbClr val="0000FF"/>
                </a:solidFill>
              </a:rPr>
              <a:t> </a:t>
            </a:r>
            <a:r>
              <a:rPr lang="pl-PL" sz="1600" i="1" dirty="0" err="1">
                <a:solidFill>
                  <a:srgbClr val="0000FF"/>
                </a:solidFill>
              </a:rPr>
              <a:t>About</a:t>
            </a:r>
            <a:r>
              <a:rPr lang="pl-PL" sz="1600" i="1" dirty="0">
                <a:solidFill>
                  <a:srgbClr val="0000FF"/>
                </a:solidFill>
              </a:rPr>
              <a:t> Data. Kluwer (1991). </a:t>
            </a:r>
            <a:r>
              <a:rPr lang="en-US" sz="1600" i="1" dirty="0">
                <a:solidFill>
                  <a:srgbClr val="0000FF"/>
                </a:solidFill>
              </a:rPr>
              <a:t>doi.org/10.1007/978-94-011-3534-4</a:t>
            </a:r>
            <a:endParaRPr lang="pl-PL" sz="1600" i="1" dirty="0">
              <a:solidFill>
                <a:srgbClr val="0000FF"/>
              </a:solidFill>
            </a:endParaRPr>
          </a:p>
          <a:p>
            <a:r>
              <a:rPr lang="en-US" sz="1600" i="1" dirty="0">
                <a:solidFill>
                  <a:srgbClr val="0000FF"/>
                </a:solidFill>
              </a:rPr>
              <a:t>Z. Pawlak, A. Skowron: Rough Sets and Boolean Reasoning. Inf</a:t>
            </a:r>
            <a:r>
              <a:rPr lang="pl-PL" sz="1600" i="1" dirty="0">
                <a:solidFill>
                  <a:srgbClr val="0000FF"/>
                </a:solidFill>
              </a:rPr>
              <a:t>. S</a:t>
            </a:r>
            <a:r>
              <a:rPr lang="en-US" sz="1600" i="1" dirty="0">
                <a:solidFill>
                  <a:srgbClr val="0000FF"/>
                </a:solidFill>
              </a:rPr>
              <a:t>ci</a:t>
            </a:r>
            <a:r>
              <a:rPr lang="pl-PL" sz="1600" i="1" dirty="0">
                <a:solidFill>
                  <a:srgbClr val="0000FF"/>
                </a:solidFill>
              </a:rPr>
              <a:t>.</a:t>
            </a:r>
            <a:r>
              <a:rPr lang="en-US" sz="1600" i="1" dirty="0">
                <a:solidFill>
                  <a:srgbClr val="0000FF"/>
                </a:solidFill>
              </a:rPr>
              <a:t> 177(1)</a:t>
            </a:r>
            <a:r>
              <a:rPr lang="pl-PL" sz="1600" i="1" dirty="0">
                <a:solidFill>
                  <a:srgbClr val="0000FF"/>
                </a:solidFill>
              </a:rPr>
              <a:t>,</a:t>
            </a:r>
            <a:r>
              <a:rPr lang="en-US" sz="1600" i="1" dirty="0">
                <a:solidFill>
                  <a:srgbClr val="0000FF"/>
                </a:solidFill>
              </a:rPr>
              <a:t> 41-73  (2007)</a:t>
            </a:r>
            <a:r>
              <a:rPr lang="pl-PL" sz="1600" i="1" dirty="0">
                <a:solidFill>
                  <a:srgbClr val="0000FF"/>
                </a:solidFill>
              </a:rPr>
              <a:t>.</a:t>
            </a:r>
            <a:endParaRPr lang="en-US" sz="1600" dirty="0"/>
          </a:p>
          <a:p>
            <a:r>
              <a:rPr lang="pl-PL" sz="1600" i="1" dirty="0">
                <a:solidFill>
                  <a:srgbClr val="0000FF"/>
                </a:solidFill>
              </a:rPr>
              <a:t>doi.org/10.1016/j.ins.2006.06.007</a:t>
            </a:r>
          </a:p>
          <a:p>
            <a:r>
              <a:rPr lang="pl-PL" sz="1600" i="1" dirty="0">
                <a:solidFill>
                  <a:srgbClr val="0000FF"/>
                </a:solidFill>
              </a:rPr>
              <a:t>J. Pearl: </a:t>
            </a:r>
            <a:r>
              <a:rPr lang="en-US" sz="1600" i="1" dirty="0">
                <a:solidFill>
                  <a:srgbClr val="0000FF"/>
                </a:solidFill>
              </a:rPr>
              <a:t>Causal inference in statistics: An overview. Statistics Surveys 3, 96</a:t>
            </a:r>
            <a:r>
              <a:rPr lang="pl-PL" sz="1600" i="1" dirty="0">
                <a:solidFill>
                  <a:srgbClr val="0000FF"/>
                </a:solidFill>
              </a:rPr>
              <a:t>-</a:t>
            </a:r>
            <a:r>
              <a:rPr lang="en-US" sz="1600" i="1" dirty="0">
                <a:solidFill>
                  <a:srgbClr val="0000FF"/>
                </a:solidFill>
              </a:rPr>
              <a:t>146</a:t>
            </a:r>
            <a:r>
              <a:rPr lang="pl-PL" sz="1600" i="1" dirty="0">
                <a:solidFill>
                  <a:srgbClr val="0000FF"/>
                </a:solidFill>
              </a:rPr>
              <a:t> </a:t>
            </a:r>
            <a:r>
              <a:rPr lang="en-US" sz="1600" i="1" dirty="0">
                <a:solidFill>
                  <a:srgbClr val="0000FF"/>
                </a:solidFill>
              </a:rPr>
              <a:t>(2009</a:t>
            </a:r>
            <a:r>
              <a:rPr lang="pl-PL" sz="1600" i="1" dirty="0">
                <a:solidFill>
                  <a:srgbClr val="0000FF"/>
                </a:solidFill>
              </a:rPr>
              <a:t>). https://doi.org/10.1214/09-SS057</a:t>
            </a:r>
          </a:p>
          <a:p>
            <a:r>
              <a:rPr lang="en-US" sz="1600" i="1" dirty="0">
                <a:solidFill>
                  <a:srgbClr val="0000FF"/>
                </a:solidFill>
              </a:rPr>
              <a:t>W. </a:t>
            </a:r>
            <a:r>
              <a:rPr lang="en-US" sz="1600" i="1" dirty="0" err="1">
                <a:solidFill>
                  <a:srgbClr val="0000FF"/>
                </a:solidFill>
              </a:rPr>
              <a:t>Pedrycz</a:t>
            </a:r>
            <a:r>
              <a:rPr lang="pl-PL" sz="1600" i="1" dirty="0">
                <a:solidFill>
                  <a:srgbClr val="0000FF"/>
                </a:solidFill>
              </a:rPr>
              <a:t>:</a:t>
            </a:r>
            <a:r>
              <a:rPr lang="en-US" sz="1600" i="1" dirty="0">
                <a:solidFill>
                  <a:srgbClr val="0000FF"/>
                </a:solidFill>
              </a:rPr>
              <a:t> Granular Computing. Analysis and Design of Intelligent</a:t>
            </a:r>
            <a:r>
              <a:rPr lang="pl-PL" sz="1600" i="1" dirty="0">
                <a:solidFill>
                  <a:srgbClr val="0000FF"/>
                </a:solidFill>
              </a:rPr>
              <a:t> </a:t>
            </a:r>
            <a:r>
              <a:rPr lang="en-US" sz="1600" i="1" dirty="0">
                <a:solidFill>
                  <a:srgbClr val="0000FF"/>
                </a:solidFill>
              </a:rPr>
              <a:t>Systems. CRC Press, Taylor &amp; Francis</a:t>
            </a:r>
            <a:r>
              <a:rPr lang="pl-PL" sz="1600" i="1" dirty="0">
                <a:solidFill>
                  <a:srgbClr val="0000FF"/>
                </a:solidFill>
              </a:rPr>
              <a:t> (</a:t>
            </a:r>
            <a:r>
              <a:rPr lang="en-US" sz="1600" i="1" dirty="0">
                <a:solidFill>
                  <a:srgbClr val="0000FF"/>
                </a:solidFill>
              </a:rPr>
              <a:t>2013</a:t>
            </a:r>
            <a:r>
              <a:rPr lang="pl-PL" sz="1600" i="1" dirty="0">
                <a:solidFill>
                  <a:srgbClr val="0000FF"/>
                </a:solidFill>
              </a:rPr>
              <a:t>)</a:t>
            </a:r>
            <a:r>
              <a:rPr lang="en-US" sz="1600" i="1" dirty="0">
                <a:solidFill>
                  <a:srgbClr val="0000FF"/>
                </a:solidFill>
              </a:rPr>
              <a:t>.</a:t>
            </a:r>
            <a:r>
              <a:rPr lang="pl-PL" sz="1600" i="1" dirty="0">
                <a:solidFill>
                  <a:srgbClr val="0000FF"/>
                </a:solidFill>
              </a:rPr>
              <a:t> </a:t>
            </a:r>
            <a:r>
              <a:rPr lang="en-US" sz="1600" i="1" dirty="0">
                <a:solidFill>
                  <a:srgbClr val="0000FF"/>
                </a:solidFill>
              </a:rPr>
              <a:t>doi.org/10.1201/9781315216737</a:t>
            </a:r>
            <a:endParaRPr lang="pl-PL" sz="1600" i="1" dirty="0">
              <a:solidFill>
                <a:srgbClr val="0000FF"/>
              </a:solidFill>
            </a:endParaRPr>
          </a:p>
          <a:p>
            <a:r>
              <a:rPr lang="en-US" sz="1600" i="1" dirty="0">
                <a:solidFill>
                  <a:srgbClr val="0000FF"/>
                </a:solidFill>
              </a:rPr>
              <a:t>H</a:t>
            </a:r>
            <a:r>
              <a:rPr lang="pl-PL" sz="1600" i="1" dirty="0">
                <a:solidFill>
                  <a:srgbClr val="0000FF"/>
                </a:solidFill>
              </a:rPr>
              <a:t>.</a:t>
            </a:r>
            <a:r>
              <a:rPr lang="en-US" sz="1600" i="1" dirty="0">
                <a:solidFill>
                  <a:srgbClr val="0000FF"/>
                </a:solidFill>
              </a:rPr>
              <a:t> Ramsauer, B</a:t>
            </a:r>
            <a:r>
              <a:rPr lang="pl-PL" sz="1600" i="1" dirty="0">
                <a:solidFill>
                  <a:srgbClr val="0000FF"/>
                </a:solidFill>
              </a:rPr>
              <a:t>.</a:t>
            </a:r>
            <a:r>
              <a:rPr lang="en-US" sz="1600" i="1" dirty="0">
                <a:solidFill>
                  <a:srgbClr val="0000FF"/>
                </a:solidFill>
              </a:rPr>
              <a:t> </a:t>
            </a:r>
            <a:r>
              <a:rPr lang="en-US" sz="1600" i="1" dirty="0" err="1">
                <a:solidFill>
                  <a:srgbClr val="0000FF"/>
                </a:solidFill>
              </a:rPr>
              <a:t>Schäfl</a:t>
            </a:r>
            <a:r>
              <a:rPr lang="en-US" sz="1600" i="1" dirty="0">
                <a:solidFill>
                  <a:srgbClr val="0000FF"/>
                </a:solidFill>
              </a:rPr>
              <a:t>, J</a:t>
            </a:r>
            <a:r>
              <a:rPr lang="pl-PL" sz="1600" i="1" dirty="0">
                <a:solidFill>
                  <a:srgbClr val="0000FF"/>
                </a:solidFill>
              </a:rPr>
              <a:t>.</a:t>
            </a:r>
            <a:r>
              <a:rPr lang="en-US" sz="1600" i="1" dirty="0">
                <a:solidFill>
                  <a:srgbClr val="0000FF"/>
                </a:solidFill>
              </a:rPr>
              <a:t> Lehner, P</a:t>
            </a:r>
            <a:r>
              <a:rPr lang="pl-PL" sz="1600" i="1" dirty="0">
                <a:solidFill>
                  <a:srgbClr val="0000FF"/>
                </a:solidFill>
              </a:rPr>
              <a:t>.</a:t>
            </a:r>
            <a:r>
              <a:rPr lang="en-US" sz="1600" i="1" dirty="0">
                <a:solidFill>
                  <a:srgbClr val="0000FF"/>
                </a:solidFill>
              </a:rPr>
              <a:t> Seidl, M</a:t>
            </a:r>
            <a:r>
              <a:rPr lang="pl-PL" sz="1600" i="1" dirty="0">
                <a:solidFill>
                  <a:srgbClr val="0000FF"/>
                </a:solidFill>
              </a:rPr>
              <a:t>.</a:t>
            </a:r>
            <a:r>
              <a:rPr lang="en-US" sz="1600" i="1" dirty="0">
                <a:solidFill>
                  <a:srgbClr val="0000FF"/>
                </a:solidFill>
              </a:rPr>
              <a:t> </a:t>
            </a:r>
            <a:r>
              <a:rPr lang="en-US" sz="1600" i="1" dirty="0" err="1">
                <a:solidFill>
                  <a:srgbClr val="0000FF"/>
                </a:solidFill>
              </a:rPr>
              <a:t>Widrich</a:t>
            </a:r>
            <a:r>
              <a:rPr lang="en-US" sz="1600" i="1" dirty="0">
                <a:solidFill>
                  <a:srgbClr val="0000FF"/>
                </a:solidFill>
              </a:rPr>
              <a:t>, L</a:t>
            </a:r>
            <a:r>
              <a:rPr lang="pl-PL" sz="1600" i="1" dirty="0">
                <a:solidFill>
                  <a:srgbClr val="0000FF"/>
                </a:solidFill>
              </a:rPr>
              <a:t>.</a:t>
            </a:r>
            <a:r>
              <a:rPr lang="en-US" sz="1600" i="1" dirty="0">
                <a:solidFill>
                  <a:srgbClr val="0000FF"/>
                </a:solidFill>
              </a:rPr>
              <a:t>Gruber, M</a:t>
            </a:r>
            <a:r>
              <a:rPr lang="pl-PL" sz="1600" i="1" dirty="0">
                <a:solidFill>
                  <a:srgbClr val="0000FF"/>
                </a:solidFill>
              </a:rPr>
              <a:t>. </a:t>
            </a:r>
            <a:r>
              <a:rPr lang="en-US" sz="1600" i="1" dirty="0" err="1">
                <a:solidFill>
                  <a:srgbClr val="0000FF"/>
                </a:solidFill>
              </a:rPr>
              <a:t>Holzleitner</a:t>
            </a:r>
            <a:r>
              <a:rPr lang="en-US" sz="1600" i="1" dirty="0">
                <a:solidFill>
                  <a:srgbClr val="0000FF"/>
                </a:solidFill>
              </a:rPr>
              <a:t>, T</a:t>
            </a:r>
            <a:r>
              <a:rPr lang="pl-PL" sz="1600" i="1" dirty="0">
                <a:solidFill>
                  <a:srgbClr val="0000FF"/>
                </a:solidFill>
              </a:rPr>
              <a:t>. </a:t>
            </a:r>
            <a:r>
              <a:rPr lang="en-US" sz="1600" i="1" dirty="0">
                <a:solidFill>
                  <a:srgbClr val="0000FF"/>
                </a:solidFill>
              </a:rPr>
              <a:t>Adler, D</a:t>
            </a:r>
            <a:r>
              <a:rPr lang="pl-PL" sz="1600" i="1" dirty="0">
                <a:solidFill>
                  <a:srgbClr val="0000FF"/>
                </a:solidFill>
              </a:rPr>
              <a:t>.</a:t>
            </a:r>
            <a:r>
              <a:rPr lang="en-US" sz="1600" i="1" dirty="0">
                <a:solidFill>
                  <a:srgbClr val="0000FF"/>
                </a:solidFill>
              </a:rPr>
              <a:t> Kreil, M</a:t>
            </a:r>
            <a:r>
              <a:rPr lang="pl-PL" sz="1600" i="1" dirty="0">
                <a:solidFill>
                  <a:srgbClr val="0000FF"/>
                </a:solidFill>
              </a:rPr>
              <a:t>.</a:t>
            </a:r>
            <a:r>
              <a:rPr lang="en-US" sz="1600" i="1" dirty="0">
                <a:solidFill>
                  <a:srgbClr val="0000FF"/>
                </a:solidFill>
              </a:rPr>
              <a:t> K</a:t>
            </a:r>
            <a:r>
              <a:rPr lang="pl-PL" sz="1600" i="1" dirty="0">
                <a:solidFill>
                  <a:srgbClr val="0000FF"/>
                </a:solidFill>
              </a:rPr>
              <a:t>.</a:t>
            </a:r>
            <a:r>
              <a:rPr lang="en-US" sz="1600" i="1" dirty="0">
                <a:solidFill>
                  <a:srgbClr val="0000FF"/>
                </a:solidFill>
              </a:rPr>
              <a:t> Kopp, G</a:t>
            </a:r>
            <a:r>
              <a:rPr lang="pl-PL" sz="1600" i="1" dirty="0">
                <a:solidFill>
                  <a:srgbClr val="0000FF"/>
                </a:solidFill>
              </a:rPr>
              <a:t>.</a:t>
            </a:r>
            <a:r>
              <a:rPr lang="en-US" sz="1600" i="1" dirty="0">
                <a:solidFill>
                  <a:srgbClr val="0000FF"/>
                </a:solidFill>
              </a:rPr>
              <a:t> </a:t>
            </a:r>
            <a:r>
              <a:rPr lang="en-US" sz="1600" i="1" dirty="0" err="1">
                <a:solidFill>
                  <a:srgbClr val="0000FF"/>
                </a:solidFill>
              </a:rPr>
              <a:t>Klambauer</a:t>
            </a:r>
            <a:r>
              <a:rPr lang="en-US" sz="1600" i="1" dirty="0">
                <a:solidFill>
                  <a:srgbClr val="0000FF"/>
                </a:solidFill>
              </a:rPr>
              <a:t>, J</a:t>
            </a:r>
            <a:r>
              <a:rPr lang="pl-PL" sz="1600" i="1" dirty="0">
                <a:solidFill>
                  <a:srgbClr val="0000FF"/>
                </a:solidFill>
              </a:rPr>
              <a:t>.</a:t>
            </a:r>
            <a:r>
              <a:rPr lang="en-US" sz="1600" i="1" dirty="0">
                <a:solidFill>
                  <a:srgbClr val="0000FF"/>
                </a:solidFill>
              </a:rPr>
              <a:t> Brandstetter, S</a:t>
            </a:r>
            <a:r>
              <a:rPr lang="pl-PL" sz="1600" i="1" dirty="0">
                <a:solidFill>
                  <a:srgbClr val="0000FF"/>
                </a:solidFill>
              </a:rPr>
              <a:t>, </a:t>
            </a:r>
            <a:r>
              <a:rPr lang="en-US" sz="1600" i="1" dirty="0">
                <a:solidFill>
                  <a:srgbClr val="0000FF"/>
                </a:solidFill>
              </a:rPr>
              <a:t>Hochreiter</a:t>
            </a:r>
            <a:r>
              <a:rPr lang="pl-PL" sz="1600" i="1" dirty="0">
                <a:solidFill>
                  <a:srgbClr val="0000FF"/>
                </a:solidFill>
              </a:rPr>
              <a:t>:</a:t>
            </a:r>
            <a:r>
              <a:rPr lang="en-US" sz="1600" i="1" dirty="0">
                <a:solidFill>
                  <a:srgbClr val="0000FF"/>
                </a:solidFill>
              </a:rPr>
              <a:t> Hopfield networks is all you need. In International Conference on Learning Representations,</a:t>
            </a:r>
            <a:r>
              <a:rPr lang="pl-PL" sz="1600" i="1" dirty="0">
                <a:solidFill>
                  <a:srgbClr val="0000FF"/>
                </a:solidFill>
              </a:rPr>
              <a:t> </a:t>
            </a:r>
            <a:r>
              <a:rPr lang="en-US" sz="1600" i="1" dirty="0">
                <a:solidFill>
                  <a:srgbClr val="0000FF"/>
                </a:solidFill>
              </a:rPr>
              <a:t>2021. URL https://openreview.net/forum?id=tL89RnzIiCd.</a:t>
            </a:r>
          </a:p>
          <a:p>
            <a:r>
              <a:rPr lang="en-US" sz="1600" i="1" dirty="0">
                <a:solidFill>
                  <a:srgbClr val="0000FF"/>
                </a:solidFill>
              </a:rPr>
              <a:t>B. </a:t>
            </a:r>
            <a:r>
              <a:rPr lang="en-US" sz="1600" i="1" dirty="0" err="1">
                <a:solidFill>
                  <a:srgbClr val="0000FF"/>
                </a:solidFill>
              </a:rPr>
              <a:t>Shneiderman</a:t>
            </a:r>
            <a:r>
              <a:rPr lang="en-US" sz="1600" i="1" dirty="0">
                <a:solidFill>
                  <a:srgbClr val="0000FF"/>
                </a:solidFill>
              </a:rPr>
              <a:t>, Human  Centered AI, Oxford University Press, Oxford, UK</a:t>
            </a:r>
            <a:r>
              <a:rPr lang="pl-PL" sz="1600" i="1" dirty="0">
                <a:solidFill>
                  <a:srgbClr val="0000FF"/>
                </a:solidFill>
              </a:rPr>
              <a:t> (</a:t>
            </a:r>
            <a:r>
              <a:rPr lang="en-US" sz="1600" i="1" dirty="0">
                <a:solidFill>
                  <a:srgbClr val="0000FF"/>
                </a:solidFill>
              </a:rPr>
              <a:t>2022</a:t>
            </a:r>
            <a:r>
              <a:rPr lang="pl-PL" sz="1600" i="1" dirty="0">
                <a:solidFill>
                  <a:srgbClr val="0000FF"/>
                </a:solidFill>
              </a:rPr>
              <a:t>).doi.org/ 10.1093/oso/9780192845290.001.0001</a:t>
            </a:r>
          </a:p>
          <a:p>
            <a:pPr>
              <a:buAutoNum type="alphaUcPeriod"/>
            </a:pPr>
            <a:r>
              <a:rPr lang="en-US" sz="1600" i="1" dirty="0">
                <a:solidFill>
                  <a:srgbClr val="0000FF"/>
                </a:solidFill>
              </a:rPr>
              <a:t>Skowron</a:t>
            </a:r>
            <a:r>
              <a:rPr lang="pl-PL" sz="1600" i="1" dirty="0">
                <a:solidFill>
                  <a:srgbClr val="0000FF"/>
                </a:solidFill>
              </a:rPr>
              <a:t>.</a:t>
            </a:r>
            <a:r>
              <a:rPr lang="en-US" sz="1600" i="1" dirty="0">
                <a:solidFill>
                  <a:srgbClr val="0000FF"/>
                </a:solidFill>
              </a:rPr>
              <a:t> A. Jankowski</a:t>
            </a:r>
            <a:r>
              <a:rPr lang="pl-PL" sz="1600" i="1" dirty="0">
                <a:solidFill>
                  <a:srgbClr val="0000FF"/>
                </a:solidFill>
              </a:rPr>
              <a:t>:</a:t>
            </a:r>
            <a:r>
              <a:rPr lang="en-US" sz="1600" i="1" dirty="0">
                <a:solidFill>
                  <a:srgbClr val="0000FF"/>
                </a:solidFill>
              </a:rPr>
              <a:t> Rough Sets and Interactive Granular</a:t>
            </a:r>
            <a:r>
              <a:rPr lang="pl-PL" sz="1600" i="1" dirty="0">
                <a:solidFill>
                  <a:srgbClr val="0000FF"/>
                </a:solidFill>
              </a:rPr>
              <a:t> </a:t>
            </a:r>
            <a:r>
              <a:rPr lang="en-US" sz="1600" i="1" dirty="0">
                <a:solidFill>
                  <a:srgbClr val="0000FF"/>
                </a:solidFill>
              </a:rPr>
              <a:t>Computing</a:t>
            </a:r>
            <a:r>
              <a:rPr lang="pl-PL" sz="1600" i="1" dirty="0">
                <a:solidFill>
                  <a:srgbClr val="0000FF"/>
                </a:solidFill>
              </a:rPr>
              <a:t>.</a:t>
            </a:r>
            <a:r>
              <a:rPr lang="en-US" sz="1600" i="1" dirty="0">
                <a:solidFill>
                  <a:srgbClr val="0000FF"/>
                </a:solidFill>
              </a:rPr>
              <a:t> </a:t>
            </a:r>
            <a:r>
              <a:rPr lang="en-US" sz="1600" i="1" dirty="0" err="1">
                <a:solidFill>
                  <a:srgbClr val="0000FF"/>
                </a:solidFill>
              </a:rPr>
              <a:t>Fundamenta</a:t>
            </a:r>
            <a:r>
              <a:rPr lang="en-US" sz="1600" i="1" dirty="0">
                <a:solidFill>
                  <a:srgbClr val="0000FF"/>
                </a:solidFill>
              </a:rPr>
              <a:t> </a:t>
            </a:r>
            <a:r>
              <a:rPr lang="en-US" sz="1600" i="1" dirty="0" err="1">
                <a:solidFill>
                  <a:srgbClr val="0000FF"/>
                </a:solidFill>
              </a:rPr>
              <a:t>Informaticae</a:t>
            </a:r>
            <a:r>
              <a:rPr lang="pl-PL" sz="1600" i="1" dirty="0">
                <a:solidFill>
                  <a:srgbClr val="0000FF"/>
                </a:solidFill>
              </a:rPr>
              <a:t> </a:t>
            </a:r>
            <a:r>
              <a:rPr lang="en-US" sz="1600" i="1" dirty="0">
                <a:solidFill>
                  <a:srgbClr val="0000FF"/>
                </a:solidFill>
              </a:rPr>
              <a:t>147</a:t>
            </a:r>
            <a:r>
              <a:rPr lang="pl-PL" sz="1600" i="1" dirty="0">
                <a:solidFill>
                  <a:srgbClr val="0000FF"/>
                </a:solidFill>
              </a:rPr>
              <a:t> (2-3),</a:t>
            </a:r>
            <a:r>
              <a:rPr lang="en-US" sz="1600" i="1" dirty="0">
                <a:solidFill>
                  <a:srgbClr val="0000FF"/>
                </a:solidFill>
              </a:rPr>
              <a:t> 371–385</a:t>
            </a:r>
            <a:r>
              <a:rPr lang="pl-PL" sz="1600" i="1" dirty="0">
                <a:solidFill>
                  <a:srgbClr val="0000FF"/>
                </a:solidFill>
              </a:rPr>
              <a:t> (</a:t>
            </a:r>
            <a:r>
              <a:rPr lang="en-US" sz="1600" i="1" dirty="0">
                <a:solidFill>
                  <a:srgbClr val="0000FF"/>
                </a:solidFill>
              </a:rPr>
              <a:t>2016</a:t>
            </a:r>
            <a:r>
              <a:rPr lang="pl-PL" sz="1600" i="1" dirty="0">
                <a:solidFill>
                  <a:srgbClr val="0000FF"/>
                </a:solidFill>
              </a:rPr>
              <a:t>)</a:t>
            </a:r>
            <a:r>
              <a:rPr lang="en-US" sz="1600" i="1" dirty="0">
                <a:solidFill>
                  <a:srgbClr val="0000FF"/>
                </a:solidFill>
              </a:rPr>
              <a:t>. doi.org/10.3233/FI-2016-1413</a:t>
            </a:r>
          </a:p>
        </p:txBody>
      </p:sp>
      <p:sp>
        <p:nvSpPr>
          <p:cNvPr id="4" name="Symbol zastępczy numeru slajdu 3">
            <a:extLst>
              <a:ext uri="{FF2B5EF4-FFF2-40B4-BE49-F238E27FC236}">
                <a16:creationId xmlns:a16="http://schemas.microsoft.com/office/drawing/2014/main" id="{706403B3-1EBE-DB19-659D-4EA5150261C5}"/>
              </a:ext>
            </a:extLst>
          </p:cNvPr>
          <p:cNvSpPr>
            <a:spLocks noGrp="1"/>
          </p:cNvSpPr>
          <p:nvPr>
            <p:ph type="sldNum" sz="quarter" idx="12"/>
          </p:nvPr>
        </p:nvSpPr>
        <p:spPr>
          <a:xfrm>
            <a:off x="8527809" y="6387946"/>
            <a:ext cx="503912" cy="326965"/>
          </a:xfrm>
        </p:spPr>
        <p:txBody>
          <a:bodyPr/>
          <a:lstStyle/>
          <a:p>
            <a:pPr>
              <a:defRPr/>
            </a:pPr>
            <a:fld id="{D02E777F-298D-4C96-825C-3DC57E52C55E}" type="slidenum">
              <a:rPr lang="pl-PL" smtClean="0"/>
              <a:pPr>
                <a:defRPr/>
              </a:pPr>
              <a:t>161</a:t>
            </a:fld>
            <a:endParaRPr lang="pl-PL" dirty="0"/>
          </a:p>
        </p:txBody>
      </p:sp>
    </p:spTree>
    <p:extLst>
      <p:ext uri="{BB962C8B-B14F-4D97-AF65-F5344CB8AC3E}">
        <p14:creationId xmlns:p14="http://schemas.microsoft.com/office/powerpoint/2010/main" val="397960561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7A96D-A1CC-589F-75D2-5279EC4B2FF3}"/>
            </a:ext>
          </a:extLst>
        </p:cNvPr>
        <p:cNvGrpSpPr/>
        <p:nvPr/>
      </p:nvGrpSpPr>
      <p:grpSpPr>
        <a:xfrm>
          <a:off x="0" y="0"/>
          <a:ext cx="0" cy="0"/>
          <a:chOff x="0" y="0"/>
          <a:chExt cx="0" cy="0"/>
        </a:xfrm>
      </p:grpSpPr>
      <p:sp>
        <p:nvSpPr>
          <p:cNvPr id="3" name="Text Box 9">
            <a:extLst>
              <a:ext uri="{FF2B5EF4-FFF2-40B4-BE49-F238E27FC236}">
                <a16:creationId xmlns:a16="http://schemas.microsoft.com/office/drawing/2014/main" id="{EF55B672-4218-995F-12A7-AF744FBA5007}"/>
              </a:ext>
            </a:extLst>
          </p:cNvPr>
          <p:cNvSpPr txBox="1">
            <a:spLocks noChangeArrowheads="1"/>
          </p:cNvSpPr>
          <p:nvPr/>
        </p:nvSpPr>
        <p:spPr bwMode="auto">
          <a:xfrm>
            <a:off x="0" y="-12082"/>
            <a:ext cx="9144000" cy="6986528"/>
          </a:xfrm>
          <a:prstGeom prst="rect">
            <a:avLst/>
          </a:prstGeom>
          <a:noFill/>
          <a:ln w="9525">
            <a:noFill/>
            <a:miter lim="800000"/>
            <a:headEnd/>
            <a:tailEnd/>
          </a:ln>
        </p:spPr>
        <p:txBody>
          <a:bodyPr wrap="square">
            <a:spAutoFit/>
          </a:bodyPr>
          <a:lstStyle/>
          <a:p>
            <a:r>
              <a:rPr lang="en-US" sz="1600" i="1" dirty="0">
                <a:solidFill>
                  <a:srgbClr val="0000FF"/>
                </a:solidFill>
              </a:rPr>
              <a:t>A. Skowron, A. Jankowski, and S. Dutta</a:t>
            </a:r>
            <a:r>
              <a:rPr lang="pl-PL" sz="1600" i="1" dirty="0">
                <a:solidFill>
                  <a:srgbClr val="0000FF"/>
                </a:solidFill>
              </a:rPr>
              <a:t>: I</a:t>
            </a:r>
            <a:r>
              <a:rPr lang="en-US" sz="1600" i="1" dirty="0" err="1">
                <a:solidFill>
                  <a:srgbClr val="0000FF"/>
                </a:solidFill>
              </a:rPr>
              <a:t>nteractive</a:t>
            </a:r>
            <a:r>
              <a:rPr lang="en-US" sz="1600" i="1" dirty="0">
                <a:solidFill>
                  <a:srgbClr val="0000FF"/>
                </a:solidFill>
              </a:rPr>
              <a:t> </a:t>
            </a:r>
            <a:r>
              <a:rPr lang="pl-PL" sz="1600" i="1" dirty="0">
                <a:solidFill>
                  <a:srgbClr val="0000FF"/>
                </a:solidFill>
              </a:rPr>
              <a:t>G</a:t>
            </a:r>
            <a:r>
              <a:rPr lang="en-US" sz="1600" i="1" dirty="0" err="1">
                <a:solidFill>
                  <a:srgbClr val="0000FF"/>
                </a:solidFill>
              </a:rPr>
              <a:t>ranular</a:t>
            </a:r>
            <a:r>
              <a:rPr lang="pl-PL" sz="1600" i="1" dirty="0">
                <a:solidFill>
                  <a:srgbClr val="0000FF"/>
                </a:solidFill>
              </a:rPr>
              <a:t> </a:t>
            </a:r>
            <a:r>
              <a:rPr lang="en-US" sz="1600" i="1" dirty="0">
                <a:solidFill>
                  <a:srgbClr val="0000FF"/>
                </a:solidFill>
              </a:rPr>
              <a:t>Computing</a:t>
            </a:r>
            <a:r>
              <a:rPr lang="pl-PL" sz="1600" i="1" dirty="0">
                <a:solidFill>
                  <a:srgbClr val="0000FF"/>
                </a:solidFill>
              </a:rPr>
              <a:t>.</a:t>
            </a:r>
            <a:r>
              <a:rPr lang="en-US" sz="1600" i="1" dirty="0">
                <a:solidFill>
                  <a:srgbClr val="0000FF"/>
                </a:solidFill>
              </a:rPr>
              <a:t> Granular Computing</a:t>
            </a:r>
            <a:r>
              <a:rPr lang="pl-PL" sz="1600" i="1" dirty="0">
                <a:solidFill>
                  <a:srgbClr val="0000FF"/>
                </a:solidFill>
              </a:rPr>
              <a:t> </a:t>
            </a:r>
            <a:r>
              <a:rPr lang="en-US" sz="1600" i="1" dirty="0">
                <a:solidFill>
                  <a:srgbClr val="0000FF"/>
                </a:solidFill>
              </a:rPr>
              <a:t>1</a:t>
            </a:r>
            <a:r>
              <a:rPr lang="pl-PL" sz="1600" i="1" dirty="0">
                <a:solidFill>
                  <a:srgbClr val="0000FF"/>
                </a:solidFill>
              </a:rPr>
              <a:t>, </a:t>
            </a:r>
            <a:r>
              <a:rPr lang="en-US" sz="1600" i="1" dirty="0">
                <a:solidFill>
                  <a:srgbClr val="0000FF"/>
                </a:solidFill>
              </a:rPr>
              <a:t>95–113</a:t>
            </a:r>
            <a:r>
              <a:rPr lang="pl-PL" sz="1600" i="1" dirty="0">
                <a:solidFill>
                  <a:srgbClr val="0000FF"/>
                </a:solidFill>
              </a:rPr>
              <a:t> (</a:t>
            </a:r>
            <a:r>
              <a:rPr lang="en-US" sz="1600" i="1" dirty="0">
                <a:solidFill>
                  <a:srgbClr val="0000FF"/>
                </a:solidFill>
              </a:rPr>
              <a:t>2016</a:t>
            </a:r>
            <a:r>
              <a:rPr lang="pl-PL" sz="1600" i="1" dirty="0">
                <a:solidFill>
                  <a:srgbClr val="0000FF"/>
                </a:solidFill>
              </a:rPr>
              <a:t>)</a:t>
            </a:r>
            <a:r>
              <a:rPr lang="en-US" sz="1600" i="1" dirty="0">
                <a:solidFill>
                  <a:srgbClr val="0000FF"/>
                </a:solidFill>
              </a:rPr>
              <a:t>. doi.org/10.1007/s41066-015-0002-1</a:t>
            </a:r>
            <a:endParaRPr lang="pl-PL" sz="1600" i="1" dirty="0">
              <a:solidFill>
                <a:srgbClr val="0000FF"/>
              </a:solidFill>
            </a:endParaRPr>
          </a:p>
          <a:p>
            <a:r>
              <a:rPr lang="pl-PL" sz="1600" i="1" dirty="0">
                <a:solidFill>
                  <a:srgbClr val="0000FF"/>
                </a:solidFill>
              </a:rPr>
              <a:t>A. Skowron, A. Jankowski, S. </a:t>
            </a:r>
            <a:r>
              <a:rPr lang="pl-PL" sz="1600" i="1" dirty="0" err="1">
                <a:solidFill>
                  <a:srgbClr val="0000FF"/>
                </a:solidFill>
              </a:rPr>
              <a:t>Dutta</a:t>
            </a:r>
            <a:r>
              <a:rPr lang="pl-PL" sz="1600" i="1" dirty="0">
                <a:solidFill>
                  <a:srgbClr val="0000FF"/>
                </a:solidFill>
              </a:rPr>
              <a:t>: </a:t>
            </a:r>
            <a:r>
              <a:rPr lang="en-US" sz="1600" i="1" dirty="0">
                <a:solidFill>
                  <a:srgbClr val="0000FF"/>
                </a:solidFill>
              </a:rPr>
              <a:t>Interactive Granular Computing: Toward</a:t>
            </a:r>
            <a:r>
              <a:rPr lang="pl-PL" sz="1600" i="1" dirty="0">
                <a:solidFill>
                  <a:srgbClr val="0000FF"/>
                </a:solidFill>
              </a:rPr>
              <a:t> </a:t>
            </a:r>
            <a:r>
              <a:rPr lang="en-US" sz="1600" i="1" dirty="0">
                <a:solidFill>
                  <a:srgbClr val="0000FF"/>
                </a:solidFill>
              </a:rPr>
              <a:t>Computing Model for Complex Intelligent Systems</a:t>
            </a:r>
            <a:r>
              <a:rPr lang="pl-PL" sz="1600" i="1" dirty="0">
                <a:solidFill>
                  <a:srgbClr val="0000FF"/>
                </a:solidFill>
              </a:rPr>
              <a:t>. </a:t>
            </a:r>
            <a:r>
              <a:rPr lang="pl-PL" sz="1600" i="1" dirty="0" err="1">
                <a:solidFill>
                  <a:srgbClr val="0000FF"/>
                </a:solidFill>
              </a:rPr>
              <a:t>FedCSIS</a:t>
            </a:r>
            <a:r>
              <a:rPr lang="pl-PL" sz="1600" i="1" dirty="0">
                <a:solidFill>
                  <a:srgbClr val="0000FF"/>
                </a:solidFill>
              </a:rPr>
              <a:t> 2025. </a:t>
            </a:r>
            <a:r>
              <a:rPr lang="en-US" sz="1600" i="1" dirty="0">
                <a:solidFill>
                  <a:srgbClr val="0000FF"/>
                </a:solidFill>
              </a:rPr>
              <a:t>Preprocessing of the 20th Conference on Computer Science and Intelligence Systems (</a:t>
            </a:r>
            <a:r>
              <a:rPr lang="en-US" sz="1600" i="1" dirty="0" err="1">
                <a:solidFill>
                  <a:srgbClr val="0000FF"/>
                </a:solidFill>
              </a:rPr>
              <a:t>FedCSIS</a:t>
            </a:r>
            <a:r>
              <a:rPr lang="en-US" sz="1600" i="1" dirty="0">
                <a:solidFill>
                  <a:srgbClr val="0000FF"/>
                </a:solidFill>
              </a:rPr>
              <a:t>) </a:t>
            </a:r>
            <a:r>
              <a:rPr lang="pl-PL" sz="1600" i="1" dirty="0">
                <a:solidFill>
                  <a:srgbClr val="0000FF"/>
                </a:solidFill>
              </a:rPr>
              <a:t>(2025) </a:t>
            </a:r>
            <a:r>
              <a:rPr lang="en-US" sz="1600" i="1" dirty="0">
                <a:solidFill>
                  <a:srgbClr val="0000FF"/>
                </a:solidFill>
              </a:rPr>
              <a:t>pp. 651–66</a:t>
            </a:r>
            <a:r>
              <a:rPr lang="pl-PL" sz="1600" i="1" dirty="0">
                <a:solidFill>
                  <a:srgbClr val="0000FF"/>
                </a:solidFill>
              </a:rPr>
              <a:t>4.</a:t>
            </a:r>
          </a:p>
          <a:p>
            <a:r>
              <a:rPr lang="pl-PL" sz="1600" i="1" dirty="0">
                <a:solidFill>
                  <a:srgbClr val="0000FF"/>
                </a:solidFill>
              </a:rPr>
              <a:t>A. Skowron, D. Ślęzak: </a:t>
            </a:r>
            <a:r>
              <a:rPr lang="en-US" sz="1600" i="1" dirty="0">
                <a:solidFill>
                  <a:srgbClr val="0000FF"/>
                </a:solidFill>
              </a:rPr>
              <a:t>Rough Sets in Interactive Granular Computing</a:t>
            </a:r>
            <a:r>
              <a:rPr lang="pl-PL" sz="1600" i="1" dirty="0">
                <a:solidFill>
                  <a:srgbClr val="0000FF"/>
                </a:solidFill>
              </a:rPr>
              <a:t>:</a:t>
            </a:r>
            <a:r>
              <a:rPr lang="en-US" sz="1600" i="1" dirty="0">
                <a:solidFill>
                  <a:srgbClr val="0000FF"/>
                </a:solidFill>
              </a:rPr>
              <a:t> Toward</a:t>
            </a:r>
            <a:r>
              <a:rPr lang="pl-PL" sz="1600" i="1" dirty="0">
                <a:solidFill>
                  <a:srgbClr val="0000FF"/>
                </a:solidFill>
              </a:rPr>
              <a:t> </a:t>
            </a:r>
            <a:r>
              <a:rPr lang="en-US" sz="1600" i="1" dirty="0">
                <a:solidFill>
                  <a:srgbClr val="0000FF"/>
                </a:solidFill>
              </a:rPr>
              <a:t>Foundations for</a:t>
            </a:r>
            <a:r>
              <a:rPr lang="pl-PL" sz="1600" i="1" dirty="0">
                <a:solidFill>
                  <a:srgbClr val="0000FF"/>
                </a:solidFill>
              </a:rPr>
              <a:t> </a:t>
            </a:r>
            <a:r>
              <a:rPr lang="en-US" sz="1600" i="1" dirty="0">
                <a:solidFill>
                  <a:srgbClr val="0000FF"/>
                </a:solidFill>
              </a:rPr>
              <a:t>Intelligent Systems Interacting with Human Experts and Complex</a:t>
            </a:r>
            <a:r>
              <a:rPr lang="pl-PL" sz="1600" i="1" dirty="0">
                <a:solidFill>
                  <a:srgbClr val="0000FF"/>
                </a:solidFill>
              </a:rPr>
              <a:t> </a:t>
            </a:r>
            <a:r>
              <a:rPr lang="en-US" sz="1600" i="1" dirty="0">
                <a:solidFill>
                  <a:srgbClr val="0000FF"/>
                </a:solidFill>
              </a:rPr>
              <a:t>Phenomena</a:t>
            </a:r>
            <a:r>
              <a:rPr lang="pl-PL" sz="1600" i="1" dirty="0">
                <a:solidFill>
                  <a:srgbClr val="0000FF"/>
                </a:solidFill>
              </a:rPr>
              <a:t>. </a:t>
            </a:r>
            <a:r>
              <a:rPr lang="pl-PL" sz="1600" i="1" dirty="0" err="1">
                <a:solidFill>
                  <a:srgbClr val="0000FF"/>
                </a:solidFill>
              </a:rPr>
              <a:t>IJCRS</a:t>
            </a:r>
            <a:r>
              <a:rPr lang="pl-PL" sz="1600" i="1" dirty="0">
                <a:solidFill>
                  <a:srgbClr val="0000FF"/>
                </a:solidFill>
              </a:rPr>
              <a:t> 2023. </a:t>
            </a:r>
            <a:r>
              <a:rPr lang="en-US" sz="1600" i="1" dirty="0">
                <a:solidFill>
                  <a:srgbClr val="0000FF"/>
                </a:solidFill>
              </a:rPr>
              <a:t>doi.org/10.1007/978-3-031-50959-9</a:t>
            </a:r>
            <a:endParaRPr lang="pl-PL" sz="1600" i="1" dirty="0">
              <a:solidFill>
                <a:srgbClr val="0000FF"/>
              </a:solidFill>
            </a:endParaRPr>
          </a:p>
          <a:p>
            <a:r>
              <a:rPr lang="pl-PL" sz="1600" i="1" dirty="0">
                <a:solidFill>
                  <a:srgbClr val="0000FF"/>
                </a:solidFill>
              </a:rPr>
              <a:t>A. Skowron,</a:t>
            </a:r>
            <a:r>
              <a:rPr lang="en-US" sz="1600" i="1" dirty="0">
                <a:solidFill>
                  <a:srgbClr val="0000FF"/>
                </a:solidFill>
              </a:rPr>
              <a:t> Z. </a:t>
            </a:r>
            <a:r>
              <a:rPr lang="en-US" sz="1600" i="1" dirty="0" err="1">
                <a:solidFill>
                  <a:srgbClr val="0000FF"/>
                </a:solidFill>
              </a:rPr>
              <a:t>Suraj</a:t>
            </a:r>
            <a:r>
              <a:rPr lang="en-US" sz="1600" i="1" dirty="0">
                <a:solidFill>
                  <a:srgbClr val="0000FF"/>
                </a:solidFill>
              </a:rPr>
              <a:t> (1995). Discovery of concurrent data models from experimental data tables: A rough set approach, Proceedings of the First International Conference on Knowledge Discovery and Data Mining, Montreal, August, 1995, </a:t>
            </a:r>
            <a:r>
              <a:rPr lang="en-US" sz="1600" i="1" dirty="0" err="1">
                <a:solidFill>
                  <a:srgbClr val="0000FF"/>
                </a:solidFill>
              </a:rPr>
              <a:t>AAAI</a:t>
            </a:r>
            <a:r>
              <a:rPr lang="en-US" sz="1600" i="1" dirty="0">
                <a:solidFill>
                  <a:srgbClr val="0000FF"/>
                </a:solidFill>
              </a:rPr>
              <a:t> Press, Menlo Park CA 1995, 288-293</a:t>
            </a:r>
          </a:p>
          <a:p>
            <a:r>
              <a:rPr lang="en-US" sz="1600" i="1" dirty="0">
                <a:solidFill>
                  <a:srgbClr val="0000FF"/>
                </a:solidFill>
              </a:rPr>
              <a:t>L</a:t>
            </a:r>
            <a:r>
              <a:rPr lang="pl-PL" sz="1600" i="1" dirty="0">
                <a:solidFill>
                  <a:srgbClr val="0000FF"/>
                </a:solidFill>
              </a:rPr>
              <a:t>. </a:t>
            </a:r>
            <a:r>
              <a:rPr lang="en-US" sz="1600" i="1" dirty="0">
                <a:solidFill>
                  <a:srgbClr val="0000FF"/>
                </a:solidFill>
              </a:rPr>
              <a:t>P</a:t>
            </a:r>
            <a:r>
              <a:rPr lang="pl-PL" sz="1600" i="1" dirty="0">
                <a:solidFill>
                  <a:srgbClr val="0000FF"/>
                </a:solidFill>
              </a:rPr>
              <a:t>. </a:t>
            </a:r>
            <a:r>
              <a:rPr lang="en-US" sz="1600" i="1" dirty="0">
                <a:solidFill>
                  <a:srgbClr val="0000FF"/>
                </a:solidFill>
              </a:rPr>
              <a:t>Thiele</a:t>
            </a:r>
            <a:r>
              <a:rPr lang="pl-PL" sz="1600" i="1" dirty="0">
                <a:solidFill>
                  <a:srgbClr val="0000FF"/>
                </a:solidFill>
              </a:rPr>
              <a:t>: </a:t>
            </a:r>
            <a:r>
              <a:rPr lang="en-US" sz="1600" i="1" dirty="0">
                <a:solidFill>
                  <a:srgbClr val="0000FF"/>
                </a:solidFill>
              </a:rPr>
              <a:t>The</a:t>
            </a:r>
            <a:r>
              <a:rPr lang="pl-PL" sz="1600" i="1" dirty="0">
                <a:solidFill>
                  <a:srgbClr val="0000FF"/>
                </a:solidFill>
              </a:rPr>
              <a:t> </a:t>
            </a:r>
            <a:r>
              <a:rPr lang="en-US" sz="1600" i="1" dirty="0">
                <a:solidFill>
                  <a:srgbClr val="0000FF"/>
                </a:solidFill>
              </a:rPr>
              <a:t>Heart</a:t>
            </a:r>
            <a:r>
              <a:rPr lang="pl-PL" sz="1600" i="1" dirty="0">
                <a:solidFill>
                  <a:srgbClr val="0000FF"/>
                </a:solidFill>
              </a:rPr>
              <a:t> </a:t>
            </a:r>
            <a:r>
              <a:rPr lang="en-US" sz="1600" i="1" dirty="0">
                <a:solidFill>
                  <a:srgbClr val="0000FF"/>
                </a:solidFill>
              </a:rPr>
              <a:t>of</a:t>
            </a:r>
            <a:r>
              <a:rPr lang="pl-PL" sz="1600" i="1" dirty="0">
                <a:solidFill>
                  <a:srgbClr val="0000FF"/>
                </a:solidFill>
              </a:rPr>
              <a:t> </a:t>
            </a:r>
            <a:r>
              <a:rPr lang="en-US" sz="1600" i="1" dirty="0">
                <a:solidFill>
                  <a:srgbClr val="0000FF"/>
                </a:solidFill>
              </a:rPr>
              <a:t>Judgment</a:t>
            </a:r>
            <a:r>
              <a:rPr lang="pl-PL" sz="1600" i="1" dirty="0">
                <a:solidFill>
                  <a:srgbClr val="0000FF"/>
                </a:solidFill>
              </a:rPr>
              <a:t> </a:t>
            </a:r>
            <a:r>
              <a:rPr lang="en-US" sz="1600" i="1" dirty="0">
                <a:solidFill>
                  <a:srgbClr val="0000FF"/>
                </a:solidFill>
              </a:rPr>
              <a:t>Practical</a:t>
            </a:r>
            <a:r>
              <a:rPr lang="pl-PL" sz="1600" i="1" dirty="0">
                <a:solidFill>
                  <a:srgbClr val="0000FF"/>
                </a:solidFill>
              </a:rPr>
              <a:t> </a:t>
            </a:r>
            <a:r>
              <a:rPr lang="en-US" sz="1600" i="1" dirty="0">
                <a:solidFill>
                  <a:srgbClr val="0000FF"/>
                </a:solidFill>
              </a:rPr>
              <a:t>Wisdom,</a:t>
            </a:r>
            <a:r>
              <a:rPr lang="pl-PL" sz="1600" i="1" dirty="0">
                <a:solidFill>
                  <a:srgbClr val="0000FF"/>
                </a:solidFill>
              </a:rPr>
              <a:t> </a:t>
            </a:r>
            <a:r>
              <a:rPr lang="en-US" sz="1600" i="1" dirty="0">
                <a:solidFill>
                  <a:srgbClr val="0000FF"/>
                </a:solidFill>
              </a:rPr>
              <a:t>Neuroscience,</a:t>
            </a:r>
            <a:r>
              <a:rPr lang="pl-PL" sz="1600" i="1" dirty="0">
                <a:solidFill>
                  <a:srgbClr val="0000FF"/>
                </a:solidFill>
              </a:rPr>
              <a:t> </a:t>
            </a:r>
            <a:r>
              <a:rPr lang="en-US" sz="1600" i="1" dirty="0">
                <a:solidFill>
                  <a:srgbClr val="0000FF"/>
                </a:solidFill>
              </a:rPr>
              <a:t>and</a:t>
            </a:r>
            <a:r>
              <a:rPr lang="pl-PL" sz="1600" i="1" dirty="0">
                <a:solidFill>
                  <a:srgbClr val="0000FF"/>
                </a:solidFill>
              </a:rPr>
              <a:t> </a:t>
            </a:r>
            <a:r>
              <a:rPr lang="en-US" sz="1600" i="1" dirty="0">
                <a:solidFill>
                  <a:srgbClr val="0000FF"/>
                </a:solidFill>
              </a:rPr>
              <a:t>Narrative</a:t>
            </a:r>
            <a:r>
              <a:rPr lang="pl-PL" sz="1600" i="1" dirty="0">
                <a:solidFill>
                  <a:srgbClr val="0000FF"/>
                </a:solidFill>
              </a:rPr>
              <a:t>. Cambridge University Press </a:t>
            </a:r>
            <a:r>
              <a:rPr lang="en-US" sz="1600" i="1" dirty="0">
                <a:solidFill>
                  <a:srgbClr val="0000FF"/>
                </a:solidFill>
              </a:rPr>
              <a:t>2006</a:t>
            </a:r>
            <a:endParaRPr lang="pl-PL" sz="1600" i="1" dirty="0">
              <a:solidFill>
                <a:srgbClr val="0000FF"/>
              </a:solidFill>
            </a:endParaRPr>
          </a:p>
          <a:p>
            <a:r>
              <a:rPr lang="pl-PL" sz="1600" i="1" dirty="0">
                <a:solidFill>
                  <a:srgbClr val="0000FF"/>
                </a:solidFill>
              </a:rPr>
              <a:t>L. </a:t>
            </a:r>
            <a:r>
              <a:rPr lang="en-US" sz="1600" i="1" dirty="0">
                <a:solidFill>
                  <a:srgbClr val="0000FF"/>
                </a:solidFill>
              </a:rPr>
              <a:t>Valiant: Probably Approximately Correct. Nature’s Algorithms for Learning and Prospering</a:t>
            </a:r>
            <a:r>
              <a:rPr lang="pl-PL" sz="1600" i="1" dirty="0">
                <a:solidFill>
                  <a:srgbClr val="0000FF"/>
                </a:solidFill>
              </a:rPr>
              <a:t> </a:t>
            </a:r>
            <a:r>
              <a:rPr lang="en-US" sz="1600" i="1" dirty="0">
                <a:solidFill>
                  <a:srgbClr val="0000FF"/>
                </a:solidFill>
              </a:rPr>
              <a:t>in a Complex World. Basic Books, A Member of the Perseus Books Group, New York</a:t>
            </a:r>
            <a:r>
              <a:rPr lang="pl-PL" sz="1600" i="1" dirty="0">
                <a:solidFill>
                  <a:srgbClr val="0000FF"/>
                </a:solidFill>
              </a:rPr>
              <a:t> </a:t>
            </a:r>
            <a:r>
              <a:rPr lang="en-US" sz="1600" i="1" dirty="0">
                <a:solidFill>
                  <a:srgbClr val="0000FF"/>
                </a:solidFill>
              </a:rPr>
              <a:t>(2013)</a:t>
            </a:r>
            <a:endParaRPr lang="pl-PL" sz="1600" i="1" dirty="0">
              <a:solidFill>
                <a:srgbClr val="0000FF"/>
              </a:solidFill>
            </a:endParaRPr>
          </a:p>
          <a:p>
            <a:r>
              <a:rPr lang="en-US" sz="1600" i="1" dirty="0">
                <a:solidFill>
                  <a:srgbClr val="0000FF"/>
                </a:solidFill>
              </a:rPr>
              <a:t>V</a:t>
            </a:r>
            <a:r>
              <a:rPr lang="pl-PL" sz="1600" i="1" dirty="0">
                <a:solidFill>
                  <a:srgbClr val="0000FF"/>
                </a:solidFill>
              </a:rPr>
              <a:t>.</a:t>
            </a:r>
            <a:r>
              <a:rPr lang="en-US" sz="1600" i="1" dirty="0">
                <a:solidFill>
                  <a:srgbClr val="0000FF"/>
                </a:solidFill>
              </a:rPr>
              <a:t> </a:t>
            </a:r>
            <a:r>
              <a:rPr lang="en-US" sz="1600" i="1" dirty="0" err="1">
                <a:solidFill>
                  <a:srgbClr val="0000FF"/>
                </a:solidFill>
              </a:rPr>
              <a:t>Vapnik</a:t>
            </a:r>
            <a:r>
              <a:rPr lang="en-US" sz="1600" i="1" dirty="0">
                <a:solidFill>
                  <a:srgbClr val="0000FF"/>
                </a:solidFill>
              </a:rPr>
              <a:t>, Statistical Learning </a:t>
            </a:r>
            <a:r>
              <a:rPr lang="pl-PL" sz="1600" i="1" dirty="0">
                <a:solidFill>
                  <a:srgbClr val="0000FF"/>
                </a:solidFill>
              </a:rPr>
              <a:t>T</a:t>
            </a:r>
            <a:r>
              <a:rPr lang="en-US" sz="1600" i="1" dirty="0" err="1">
                <a:solidFill>
                  <a:srgbClr val="0000FF"/>
                </a:solidFill>
              </a:rPr>
              <a:t>heory</a:t>
            </a:r>
            <a:r>
              <a:rPr lang="en-US" sz="1600" i="1" dirty="0">
                <a:solidFill>
                  <a:srgbClr val="0000FF"/>
                </a:solidFill>
              </a:rPr>
              <a:t>, Wiley </a:t>
            </a:r>
            <a:r>
              <a:rPr lang="pl-PL" sz="1600" i="1" dirty="0">
                <a:solidFill>
                  <a:srgbClr val="0000FF"/>
                </a:solidFill>
              </a:rPr>
              <a:t>(1</a:t>
            </a:r>
            <a:r>
              <a:rPr lang="en-US" sz="1600" i="1" dirty="0">
                <a:solidFill>
                  <a:srgbClr val="0000FF"/>
                </a:solidFill>
              </a:rPr>
              <a:t>998</a:t>
            </a:r>
            <a:r>
              <a:rPr lang="pl-PL" sz="1600" i="1" dirty="0">
                <a:solidFill>
                  <a:srgbClr val="0000FF"/>
                </a:solidFill>
              </a:rPr>
              <a:t>)</a:t>
            </a:r>
          </a:p>
          <a:p>
            <a:r>
              <a:rPr lang="pl-PL" sz="1600" i="1" dirty="0">
                <a:solidFill>
                  <a:srgbClr val="0000FF"/>
                </a:solidFill>
              </a:rPr>
              <a:t>S.</a:t>
            </a:r>
            <a:r>
              <a:rPr lang="en-US" sz="1600" i="1" dirty="0">
                <a:solidFill>
                  <a:srgbClr val="0000FF"/>
                </a:solidFill>
              </a:rPr>
              <a:t> Wolfram: A New Kind of Science</a:t>
            </a:r>
            <a:r>
              <a:rPr lang="pl-PL" sz="1600" i="1" dirty="0">
                <a:solidFill>
                  <a:srgbClr val="0000FF"/>
                </a:solidFill>
              </a:rPr>
              <a:t>. Wolfram Media Inc. (2002)</a:t>
            </a:r>
          </a:p>
          <a:p>
            <a:r>
              <a:rPr lang="en-US" sz="1600" i="1" dirty="0">
                <a:solidFill>
                  <a:srgbClr val="0000FF"/>
                </a:solidFill>
              </a:rPr>
              <a:t>L</a:t>
            </a:r>
            <a:r>
              <a:rPr lang="pl-PL" sz="1600" i="1" dirty="0">
                <a:solidFill>
                  <a:srgbClr val="0000FF"/>
                </a:solidFill>
              </a:rPr>
              <a:t>.</a:t>
            </a:r>
            <a:r>
              <a:rPr lang="en-US" sz="1600" i="1" dirty="0">
                <a:solidFill>
                  <a:srgbClr val="0000FF"/>
                </a:solidFill>
              </a:rPr>
              <a:t> A. Zadeh: From computing with numbers to computing with</a:t>
            </a:r>
            <a:r>
              <a:rPr lang="pl-PL" sz="1600" i="1" dirty="0">
                <a:solidFill>
                  <a:srgbClr val="0000FF"/>
                </a:solidFill>
              </a:rPr>
              <a:t> </a:t>
            </a:r>
            <a:r>
              <a:rPr lang="en-US" sz="1600" i="1" dirty="0">
                <a:solidFill>
                  <a:srgbClr val="0000FF"/>
                </a:solidFill>
              </a:rPr>
              <a:t>words – From manipulation of measurements to</a:t>
            </a:r>
            <a:r>
              <a:rPr lang="pl-PL" sz="1600" i="1" dirty="0">
                <a:solidFill>
                  <a:srgbClr val="0000FF"/>
                </a:solidFill>
              </a:rPr>
              <a:t> </a:t>
            </a:r>
            <a:r>
              <a:rPr lang="en-US" sz="1600" i="1" dirty="0">
                <a:solidFill>
                  <a:srgbClr val="0000FF"/>
                </a:solidFill>
              </a:rPr>
              <a:t>manipulation of perceptions.</a:t>
            </a:r>
            <a:r>
              <a:rPr lang="pl-PL" sz="1600" i="1" dirty="0">
                <a:solidFill>
                  <a:srgbClr val="0000FF"/>
                </a:solidFill>
              </a:rPr>
              <a:t> </a:t>
            </a:r>
            <a:r>
              <a:rPr lang="en-US" sz="1600" i="1" dirty="0">
                <a:solidFill>
                  <a:srgbClr val="0000FF"/>
                </a:solidFill>
              </a:rPr>
              <a:t>IEEE Transactions on Circuits and Systems 45(1),</a:t>
            </a:r>
            <a:r>
              <a:rPr lang="pl-PL" sz="1600" i="1" dirty="0">
                <a:solidFill>
                  <a:srgbClr val="0000FF"/>
                </a:solidFill>
              </a:rPr>
              <a:t> </a:t>
            </a:r>
            <a:r>
              <a:rPr lang="en-US" sz="1600" i="1" dirty="0">
                <a:solidFill>
                  <a:srgbClr val="0000FF"/>
                </a:solidFill>
              </a:rPr>
              <a:t>105–119 (1999</a:t>
            </a:r>
            <a:r>
              <a:rPr lang="pl-PL" sz="1600" i="1" dirty="0">
                <a:solidFill>
                  <a:srgbClr val="0000FF"/>
                </a:solidFill>
              </a:rPr>
              <a:t>). </a:t>
            </a:r>
            <a:r>
              <a:rPr lang="pl-PL" sz="1600" i="1" dirty="0">
                <a:solidFill>
                  <a:srgbClr val="0000FF"/>
                </a:solidFill>
                <a:hlinkClick r:id="rId3"/>
              </a:rPr>
              <a:t>https://doi.org/10.1109/81.739259</a:t>
            </a:r>
            <a:endParaRPr lang="pl-PL" sz="1600" i="1" dirty="0">
              <a:solidFill>
                <a:srgbClr val="0000FF"/>
              </a:solidFill>
            </a:endParaRPr>
          </a:p>
          <a:p>
            <a:r>
              <a:rPr lang="pl-PL" sz="1600" i="1" dirty="0">
                <a:solidFill>
                  <a:srgbClr val="0000FF"/>
                </a:solidFill>
              </a:rPr>
              <a:t>W. Zaremba, </a:t>
            </a:r>
            <a:r>
              <a:rPr lang="en-US" sz="1600" i="1" dirty="0" err="1">
                <a:solidFill>
                  <a:srgbClr val="0000FF"/>
                </a:solidFill>
              </a:rPr>
              <a:t>OpenAI</a:t>
            </a:r>
            <a:r>
              <a:rPr lang="en-US" sz="1600" i="1" dirty="0">
                <a:solidFill>
                  <a:srgbClr val="0000FF"/>
                </a:solidFill>
              </a:rPr>
              <a:t> (5 steps of </a:t>
            </a:r>
            <a:r>
              <a:rPr lang="pl-PL" sz="1600" i="1" dirty="0">
                <a:solidFill>
                  <a:srgbClr val="0000FF"/>
                </a:solidFill>
              </a:rPr>
              <a:t>development), </a:t>
            </a:r>
            <a:r>
              <a:rPr lang="pl-PL" sz="1600" i="1" dirty="0">
                <a:solidFill>
                  <a:srgbClr val="0000FF"/>
                </a:solidFill>
                <a:hlinkClick r:id="rId4"/>
              </a:rPr>
              <a:t>https://www.youtube.com/watch?v=pX0BZwFEPiE</a:t>
            </a:r>
            <a:endParaRPr lang="pl-PL" sz="1600" i="1" dirty="0">
              <a:solidFill>
                <a:srgbClr val="0000FF"/>
              </a:solidFill>
            </a:endParaRPr>
          </a:p>
          <a:p>
            <a:r>
              <a:rPr lang="en-US" sz="1600" i="1" dirty="0">
                <a:solidFill>
                  <a:srgbClr val="0000FF"/>
                </a:solidFill>
              </a:rPr>
              <a:t>X</a:t>
            </a:r>
            <a:r>
              <a:rPr lang="pl-PL" sz="1600" i="1" dirty="0">
                <a:solidFill>
                  <a:srgbClr val="0000FF"/>
                </a:solidFill>
              </a:rPr>
              <a:t>.</a:t>
            </a:r>
            <a:r>
              <a:rPr lang="en-US" sz="1600" i="1" dirty="0">
                <a:solidFill>
                  <a:srgbClr val="0000FF"/>
                </a:solidFill>
              </a:rPr>
              <a:t> Zeng, J</a:t>
            </a:r>
            <a:r>
              <a:rPr lang="pl-PL" sz="1600" i="1" dirty="0">
                <a:solidFill>
                  <a:srgbClr val="0000FF"/>
                </a:solidFill>
              </a:rPr>
              <a:t>.</a:t>
            </a:r>
            <a:r>
              <a:rPr lang="en-US" sz="1600" i="1" dirty="0">
                <a:solidFill>
                  <a:srgbClr val="0000FF"/>
                </a:solidFill>
              </a:rPr>
              <a:t> </a:t>
            </a:r>
            <a:r>
              <a:rPr lang="en-US" sz="1600" i="1" dirty="0" err="1">
                <a:solidFill>
                  <a:srgbClr val="0000FF"/>
                </a:solidFill>
              </a:rPr>
              <a:t>LinB</a:t>
            </a:r>
            <a:r>
              <a:rPr lang="en-US" sz="1600" i="1" dirty="0">
                <a:solidFill>
                  <a:srgbClr val="0000FF"/>
                </a:solidFill>
              </a:rPr>
              <a:t>, P</a:t>
            </a:r>
            <a:r>
              <a:rPr lang="pl-PL" sz="1600" i="1" dirty="0">
                <a:solidFill>
                  <a:srgbClr val="0000FF"/>
                </a:solidFill>
              </a:rPr>
              <a:t>.</a:t>
            </a:r>
            <a:r>
              <a:rPr lang="en-US" sz="1600" i="1" dirty="0">
                <a:solidFill>
                  <a:srgbClr val="0000FF"/>
                </a:solidFill>
              </a:rPr>
              <a:t> Hu, R</a:t>
            </a:r>
            <a:r>
              <a:rPr lang="pl-PL" sz="1600" i="1" dirty="0">
                <a:solidFill>
                  <a:srgbClr val="0000FF"/>
                </a:solidFill>
              </a:rPr>
              <a:t>.</a:t>
            </a:r>
            <a:r>
              <a:rPr lang="en-US" sz="1600" i="1" dirty="0">
                <a:solidFill>
                  <a:srgbClr val="0000FF"/>
                </a:solidFill>
              </a:rPr>
              <a:t> Huang, Z</a:t>
            </a:r>
            <a:r>
              <a:rPr lang="pl-PL" sz="1600" i="1" dirty="0">
                <a:solidFill>
                  <a:srgbClr val="0000FF"/>
                </a:solidFill>
              </a:rPr>
              <a:t>. </a:t>
            </a:r>
            <a:r>
              <a:rPr lang="en-US" sz="1600" i="1" dirty="0">
                <a:solidFill>
                  <a:srgbClr val="0000FF"/>
                </a:solidFill>
              </a:rPr>
              <a:t>Zhang: A framework for inference inspired by human memory mechanisms. International Conference on Learning Representations 2023. </a:t>
            </a:r>
            <a:r>
              <a:rPr lang="en-US" sz="1600" i="1" dirty="0">
                <a:solidFill>
                  <a:srgbClr val="0000FF"/>
                </a:solidFill>
                <a:hlinkClick r:id="rId5"/>
              </a:rPr>
              <a:t>https://api.semanticscholar.org/CorpusID:264146930</a:t>
            </a:r>
            <a:endParaRPr lang="pl-PL" sz="1600" i="1" dirty="0">
              <a:solidFill>
                <a:srgbClr val="0000FF"/>
              </a:solidFill>
            </a:endParaRPr>
          </a:p>
          <a:p>
            <a:r>
              <a:rPr lang="en-US" sz="1600" i="1" dirty="0">
                <a:solidFill>
                  <a:srgbClr val="0000FF"/>
                </a:solidFill>
              </a:rPr>
              <a:t>Q. Zheng, H. Liu, X. Zhang, C. Yan, X. Cao, T. Gong, Y.-J. Liu, B. Shi, Z. Peng, X. Fan, Y. Cai,  J. Liu: Machine Memory Intelligence: Inspired by Human Memory Mechanisms., 28 January 2025, Engineering. </a:t>
            </a:r>
            <a:r>
              <a:rPr lang="en-US" sz="1600" i="1" dirty="0">
                <a:solidFill>
                  <a:srgbClr val="0000FF"/>
                </a:solidFill>
                <a:hlinkClick r:id="rId6">
                  <a:extLst>
                    <a:ext uri="{A12FA001-AC4F-418D-AE19-62706E023703}">
                      <ahyp:hlinkClr xmlns:ahyp="http://schemas.microsoft.com/office/drawing/2018/hyperlinkcolor" val="tx"/>
                    </a:ext>
                  </a:extLst>
                </a:hlinkClick>
              </a:rPr>
              <a:t>DOI: 10.1016/j.eng.2025.01.012</a:t>
            </a:r>
            <a:endParaRPr lang="en-US" sz="1600" i="1" dirty="0">
              <a:solidFill>
                <a:srgbClr val="0000FF"/>
              </a:solidFill>
            </a:endParaRPr>
          </a:p>
          <a:p>
            <a:endParaRPr lang="pl-PL" sz="1600" i="1" dirty="0">
              <a:solidFill>
                <a:srgbClr val="0000FF"/>
              </a:solidFill>
            </a:endParaRPr>
          </a:p>
        </p:txBody>
      </p:sp>
      <p:sp>
        <p:nvSpPr>
          <p:cNvPr id="4" name="Symbol zastępczy numeru slajdu 3">
            <a:extLst>
              <a:ext uri="{FF2B5EF4-FFF2-40B4-BE49-F238E27FC236}">
                <a16:creationId xmlns:a16="http://schemas.microsoft.com/office/drawing/2014/main" id="{E224E5D4-D4B8-7C33-FF54-5A40BAD90014}"/>
              </a:ext>
            </a:extLst>
          </p:cNvPr>
          <p:cNvSpPr>
            <a:spLocks noGrp="1"/>
          </p:cNvSpPr>
          <p:nvPr>
            <p:ph type="sldNum" sz="quarter" idx="12"/>
          </p:nvPr>
        </p:nvSpPr>
        <p:spPr>
          <a:xfrm>
            <a:off x="6842366" y="6198379"/>
            <a:ext cx="2133600" cy="476250"/>
          </a:xfrm>
        </p:spPr>
        <p:txBody>
          <a:bodyPr/>
          <a:lstStyle/>
          <a:p>
            <a:pPr>
              <a:defRPr/>
            </a:pPr>
            <a:fld id="{D02E777F-298D-4C96-825C-3DC57E52C55E}" type="slidenum">
              <a:rPr lang="pl-PL" smtClean="0"/>
              <a:pPr>
                <a:defRPr/>
              </a:pPr>
              <a:t>162</a:t>
            </a:fld>
            <a:endParaRPr lang="pl-PL"/>
          </a:p>
        </p:txBody>
      </p:sp>
    </p:spTree>
    <p:extLst>
      <p:ext uri="{BB962C8B-B14F-4D97-AF65-F5344CB8AC3E}">
        <p14:creationId xmlns:p14="http://schemas.microsoft.com/office/powerpoint/2010/main" val="209585850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06535496-4A65-66B3-67ED-411C5CE396F3}"/>
              </a:ext>
            </a:extLst>
          </p:cNvPr>
          <p:cNvSpPr txBox="1">
            <a:spLocks/>
          </p:cNvSpPr>
          <p:nvPr/>
        </p:nvSpPr>
        <p:spPr>
          <a:xfrm>
            <a:off x="611560" y="2564904"/>
            <a:ext cx="8229600" cy="785813"/>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b="1"/>
              <a:t>THANK YOU!</a:t>
            </a:r>
            <a:endParaRPr lang="en-US" b="1"/>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163</a:t>
            </a:fld>
            <a:endParaRPr lang="pl-PL"/>
          </a:p>
        </p:txBody>
      </p:sp>
    </p:spTree>
    <p:extLst>
      <p:ext uri="{BB962C8B-B14F-4D97-AF65-F5344CB8AC3E}">
        <p14:creationId xmlns:p14="http://schemas.microsoft.com/office/powerpoint/2010/main" val="3883381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88640"/>
            <a:ext cx="8229600" cy="785813"/>
          </a:xfrm>
        </p:spPr>
        <p:txBody>
          <a:bodyPr/>
          <a:lstStyle/>
          <a:p>
            <a:r>
              <a:rPr lang="pl-PL" b="1"/>
              <a:t>WHAT IS A COMPUTATION ?</a:t>
            </a:r>
            <a:endParaRPr lang="en-US" b="1"/>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17</a:t>
            </a:fld>
            <a:endParaRPr lang="pl-PL"/>
          </a:p>
        </p:txBody>
      </p:sp>
      <p:sp>
        <p:nvSpPr>
          <p:cNvPr id="4" name="pole tekstowe 3"/>
          <p:cNvSpPr txBox="1"/>
          <p:nvPr/>
        </p:nvSpPr>
        <p:spPr>
          <a:xfrm>
            <a:off x="323528" y="1412776"/>
            <a:ext cx="8280920" cy="4847481"/>
          </a:xfrm>
          <a:prstGeom prst="rect">
            <a:avLst/>
          </a:prstGeom>
          <a:noFill/>
        </p:spPr>
        <p:txBody>
          <a:bodyPr wrap="square" rtlCol="0">
            <a:spAutoFit/>
          </a:bodyPr>
          <a:lstStyle/>
          <a:p>
            <a:pPr algn="just"/>
            <a:r>
              <a:rPr lang="en-US" dirty="0">
                <a:solidFill>
                  <a:srgbClr val="0000FF"/>
                </a:solidFill>
              </a:rPr>
              <a:t>It seems that we have no choice but to recognize the </a:t>
            </a:r>
            <a:r>
              <a:rPr lang="en-US" b="1" dirty="0">
                <a:solidFill>
                  <a:srgbClr val="0000FF"/>
                </a:solidFill>
              </a:rPr>
              <a:t>dependence of our mathematical knowledge (...) on physics</a:t>
            </a:r>
            <a:r>
              <a:rPr lang="en-US" dirty="0">
                <a:solidFill>
                  <a:srgbClr val="0000FF"/>
                </a:solidFill>
              </a:rPr>
              <a:t>, and that being so, it is time to abandon the classical view of computation as a purely logical notion independent of that of computation as a physical process</a:t>
            </a:r>
            <a:endParaRPr lang="pl-PL" dirty="0">
              <a:solidFill>
                <a:srgbClr val="0000FF"/>
              </a:solidFill>
            </a:endParaRPr>
          </a:p>
          <a:p>
            <a:endParaRPr lang="pl-PL" sz="2400" i="1" dirty="0">
              <a:solidFill>
                <a:srgbClr val="0000FF"/>
              </a:solidFill>
            </a:endParaRPr>
          </a:p>
          <a:p>
            <a:pPr algn="r"/>
            <a:endParaRPr lang="pl-PL" sz="2400" i="1" dirty="0">
              <a:solidFill>
                <a:srgbClr val="0000FF"/>
              </a:solidFill>
            </a:endParaRPr>
          </a:p>
          <a:p>
            <a:pPr algn="r"/>
            <a:r>
              <a:rPr lang="en-US" sz="2400" i="1" dirty="0">
                <a:solidFill>
                  <a:srgbClr val="0000FF"/>
                </a:solidFill>
              </a:rPr>
              <a:t>David Deutsch, Artur </a:t>
            </a:r>
            <a:r>
              <a:rPr lang="en-US" sz="2400" i="1" dirty="0" err="1">
                <a:solidFill>
                  <a:srgbClr val="0000FF"/>
                </a:solidFill>
              </a:rPr>
              <a:t>Ekert,and</a:t>
            </a:r>
            <a:r>
              <a:rPr lang="en-US" sz="2400" i="1" dirty="0">
                <a:solidFill>
                  <a:srgbClr val="0000FF"/>
                </a:solidFill>
              </a:rPr>
              <a:t> Rossella </a:t>
            </a:r>
            <a:r>
              <a:rPr lang="en-US" sz="2400" i="1" dirty="0" err="1">
                <a:solidFill>
                  <a:srgbClr val="0000FF"/>
                </a:solidFill>
              </a:rPr>
              <a:t>Lupacchini</a:t>
            </a:r>
            <a:r>
              <a:rPr lang="en-US" sz="2400" i="1" dirty="0">
                <a:solidFill>
                  <a:srgbClr val="0000FF"/>
                </a:solidFill>
              </a:rPr>
              <a:t>, Machines,</a:t>
            </a:r>
            <a:r>
              <a:rPr lang="pl-PL" sz="2400" i="1" dirty="0">
                <a:solidFill>
                  <a:srgbClr val="0000FF"/>
                </a:solidFill>
              </a:rPr>
              <a:t> </a:t>
            </a:r>
            <a:r>
              <a:rPr lang="en-US" sz="2400" i="1" dirty="0">
                <a:solidFill>
                  <a:srgbClr val="0000FF"/>
                </a:solidFill>
              </a:rPr>
              <a:t>logic and quantum physics. </a:t>
            </a:r>
            <a:endParaRPr lang="pl-PL" sz="2400" i="1" dirty="0">
              <a:solidFill>
                <a:srgbClr val="0000FF"/>
              </a:solidFill>
            </a:endParaRPr>
          </a:p>
          <a:p>
            <a:pPr algn="r"/>
            <a:r>
              <a:rPr lang="pl-PL" sz="2400" i="1" dirty="0">
                <a:solidFill>
                  <a:srgbClr val="0000FF"/>
                </a:solidFill>
              </a:rPr>
              <a:t>Bull. </a:t>
            </a:r>
            <a:r>
              <a:rPr lang="pl-PL" sz="2400" i="1" dirty="0" err="1">
                <a:solidFill>
                  <a:srgbClr val="0000FF"/>
                </a:solidFill>
              </a:rPr>
              <a:t>Symbolic</a:t>
            </a:r>
            <a:r>
              <a:rPr lang="pl-PL" sz="2400" i="1" dirty="0">
                <a:solidFill>
                  <a:srgbClr val="0000FF"/>
                </a:solidFill>
              </a:rPr>
              <a:t> </a:t>
            </a:r>
            <a:r>
              <a:rPr lang="pl-PL" sz="2400" i="1" dirty="0" err="1">
                <a:solidFill>
                  <a:srgbClr val="0000FF"/>
                </a:solidFill>
              </a:rPr>
              <a:t>Logic</a:t>
            </a:r>
            <a:r>
              <a:rPr lang="en-US" sz="2400" i="1" dirty="0">
                <a:solidFill>
                  <a:srgbClr val="0000FF"/>
                </a:solidFill>
              </a:rPr>
              <a:t> 6 (2000) 265–283, p. 268</a:t>
            </a:r>
            <a:endParaRPr lang="pl-PL" sz="2400" i="1" dirty="0">
              <a:solidFill>
                <a:srgbClr val="0000FF"/>
              </a:solidFill>
            </a:endParaRPr>
          </a:p>
          <a:p>
            <a:endParaRPr lang="en-US" dirty="0"/>
          </a:p>
        </p:txBody>
      </p:sp>
    </p:spTree>
    <p:extLst>
      <p:ext uri="{BB962C8B-B14F-4D97-AF65-F5344CB8AC3E}">
        <p14:creationId xmlns:p14="http://schemas.microsoft.com/office/powerpoint/2010/main" val="3534082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8D8C6-0FC2-8342-E532-E807AD03A79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0934724-C035-E097-A9AA-C5125FC887CE}"/>
              </a:ext>
            </a:extLst>
          </p:cNvPr>
          <p:cNvSpPr txBox="1">
            <a:spLocks noChangeArrowheads="1"/>
          </p:cNvSpPr>
          <p:nvPr/>
        </p:nvSpPr>
        <p:spPr bwMode="auto">
          <a:xfrm>
            <a:off x="128245" y="76446"/>
            <a:ext cx="8863825" cy="1058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dirty="0">
                <a:latin typeface="+mn-lt"/>
              </a:rPr>
              <a:t>ROLE OF LANGUAGE: </a:t>
            </a:r>
          </a:p>
          <a:p>
            <a:pPr eaLnBrk="1" hangingPunct="1">
              <a:defRPr/>
            </a:pPr>
            <a:r>
              <a:rPr lang="pl-PL" sz="3200" b="1" dirty="0">
                <a:latin typeface="+mn-lt"/>
              </a:rPr>
              <a:t>BASIC PHILOSOPHICAL MOTIVATION</a:t>
            </a:r>
          </a:p>
        </p:txBody>
      </p:sp>
      <p:sp>
        <p:nvSpPr>
          <p:cNvPr id="2" name="Symbol zastępczy numeru slajdu 1">
            <a:extLst>
              <a:ext uri="{FF2B5EF4-FFF2-40B4-BE49-F238E27FC236}">
                <a16:creationId xmlns:a16="http://schemas.microsoft.com/office/drawing/2014/main" id="{DA1D7623-4C0F-9FDC-30C5-1277DAB67C0A}"/>
              </a:ext>
            </a:extLst>
          </p:cNvPr>
          <p:cNvSpPr>
            <a:spLocks noGrp="1"/>
          </p:cNvSpPr>
          <p:nvPr>
            <p:ph type="sldNum" sz="quarter" idx="12"/>
          </p:nvPr>
        </p:nvSpPr>
        <p:spPr>
          <a:xfrm>
            <a:off x="8343056" y="6459665"/>
            <a:ext cx="621432" cy="321889"/>
          </a:xfrm>
        </p:spPr>
        <p:txBody>
          <a:bodyPr/>
          <a:lstStyle/>
          <a:p>
            <a:pPr>
              <a:defRPr/>
            </a:pPr>
            <a:fld id="{D02E777F-298D-4C96-825C-3DC57E52C55E}" type="slidenum">
              <a:rPr lang="pl-PL" smtClean="0"/>
              <a:pPr>
                <a:defRPr/>
              </a:pPr>
              <a:t>18</a:t>
            </a:fld>
            <a:endParaRPr lang="pl-PL"/>
          </a:p>
        </p:txBody>
      </p:sp>
      <p:grpSp>
        <p:nvGrpSpPr>
          <p:cNvPr id="14" name="Grupa 13"/>
          <p:cNvGrpSpPr/>
          <p:nvPr/>
        </p:nvGrpSpPr>
        <p:grpSpPr>
          <a:xfrm>
            <a:off x="251520" y="1206270"/>
            <a:ext cx="8581811" cy="3731674"/>
            <a:chOff x="-194558" y="1084828"/>
            <a:chExt cx="8223458" cy="3731674"/>
          </a:xfrm>
        </p:grpSpPr>
        <p:sp>
          <p:nvSpPr>
            <p:cNvPr id="9" name="Prostokąt 8">
              <a:extLst>
                <a:ext uri="{FF2B5EF4-FFF2-40B4-BE49-F238E27FC236}">
                  <a16:creationId xmlns:a16="http://schemas.microsoft.com/office/drawing/2014/main" id="{55B7E207-9819-9350-C23F-6BF69B511600}"/>
                </a:ext>
              </a:extLst>
            </p:cNvPr>
            <p:cNvSpPr/>
            <p:nvPr/>
          </p:nvSpPr>
          <p:spPr>
            <a:xfrm>
              <a:off x="2941311" y="3690204"/>
              <a:ext cx="2476985" cy="1126298"/>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rostokąt 7">
              <a:extLst>
                <a:ext uri="{FF2B5EF4-FFF2-40B4-BE49-F238E27FC236}">
                  <a16:creationId xmlns:a16="http://schemas.microsoft.com/office/drawing/2014/main" id="{18914973-3BFB-1E79-D16C-CC9F35121AEA}"/>
                </a:ext>
              </a:extLst>
            </p:cNvPr>
            <p:cNvSpPr/>
            <p:nvPr/>
          </p:nvSpPr>
          <p:spPr>
            <a:xfrm>
              <a:off x="2974159" y="1389719"/>
              <a:ext cx="2476985" cy="1816955"/>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ole tekstowe 9">
              <a:extLst>
                <a:ext uri="{FF2B5EF4-FFF2-40B4-BE49-F238E27FC236}">
                  <a16:creationId xmlns:a16="http://schemas.microsoft.com/office/drawing/2014/main" id="{98BAAEC9-A449-B193-E880-52C49228473B}"/>
                </a:ext>
              </a:extLst>
            </p:cNvPr>
            <p:cNvSpPr txBox="1"/>
            <p:nvPr/>
          </p:nvSpPr>
          <p:spPr>
            <a:xfrm>
              <a:off x="2772491" y="1456686"/>
              <a:ext cx="2880320" cy="1631216"/>
            </a:xfrm>
            <a:prstGeom prst="rect">
              <a:avLst/>
            </a:prstGeom>
            <a:noFill/>
          </p:spPr>
          <p:txBody>
            <a:bodyPr wrap="square" rtlCol="0">
              <a:spAutoFit/>
            </a:bodyPr>
            <a:lstStyle/>
            <a:p>
              <a:pPr algn="ctr" eaLnBrk="1" hangingPunct="1">
                <a:defRPr/>
              </a:pPr>
              <a:r>
                <a:rPr lang="pl-PL" sz="2000" b="1">
                  <a:solidFill>
                    <a:srgbClr val="0000FF"/>
                  </a:solidFill>
                </a:rPr>
                <a:t>ARISTOTLE THETRAHEDRON</a:t>
              </a:r>
            </a:p>
            <a:p>
              <a:pPr algn="ctr" eaLnBrk="1" hangingPunct="1">
                <a:defRPr/>
              </a:pPr>
              <a:r>
                <a:rPr lang="pl-PL" sz="2000" b="1">
                  <a:solidFill>
                    <a:srgbClr val="0000FF"/>
                  </a:solidFill>
                </a:rPr>
                <a:t>&amp; </a:t>
              </a:r>
            </a:p>
            <a:p>
              <a:pPr algn="ctr" eaLnBrk="1" hangingPunct="1">
                <a:defRPr/>
              </a:pPr>
              <a:r>
                <a:rPr lang="pl-PL" sz="2000" b="1">
                  <a:solidFill>
                    <a:srgbClr val="0000FF"/>
                  </a:solidFill>
                </a:rPr>
                <a:t>WITTGENSTEIN</a:t>
              </a:r>
            </a:p>
            <a:p>
              <a:pPr algn="ctr" eaLnBrk="1" hangingPunct="1">
                <a:defRPr/>
              </a:pPr>
              <a:r>
                <a:rPr lang="pl-PL" sz="2000" b="1">
                  <a:solidFill>
                    <a:srgbClr val="0000FF"/>
                  </a:solidFill>
                </a:rPr>
                <a:t>LANGUAGE GAMES</a:t>
              </a:r>
              <a:endParaRPr lang="en-US" sz="2000" b="1">
                <a:solidFill>
                  <a:srgbClr val="0000FF"/>
                </a:solidFill>
              </a:endParaRPr>
            </a:p>
          </p:txBody>
        </p:sp>
        <p:sp>
          <p:nvSpPr>
            <p:cNvPr id="3" name="Strzałka: w prawo 2">
              <a:extLst>
                <a:ext uri="{FF2B5EF4-FFF2-40B4-BE49-F238E27FC236}">
                  <a16:creationId xmlns:a16="http://schemas.microsoft.com/office/drawing/2014/main" id="{B64CD4CA-A58C-EA5F-2A52-C24785970D54}"/>
                </a:ext>
              </a:extLst>
            </p:cNvPr>
            <p:cNvSpPr/>
            <p:nvPr/>
          </p:nvSpPr>
          <p:spPr>
            <a:xfrm rot="5400000">
              <a:off x="3965247" y="3145647"/>
              <a:ext cx="521939" cy="561413"/>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ole tekstowe 6">
              <a:extLst>
                <a:ext uri="{FF2B5EF4-FFF2-40B4-BE49-F238E27FC236}">
                  <a16:creationId xmlns:a16="http://schemas.microsoft.com/office/drawing/2014/main" id="{0C38A1D3-F3B3-8D6E-0C37-969F621A53FC}"/>
                </a:ext>
              </a:extLst>
            </p:cNvPr>
            <p:cNvSpPr txBox="1"/>
            <p:nvPr/>
          </p:nvSpPr>
          <p:spPr>
            <a:xfrm>
              <a:off x="2941311" y="3880959"/>
              <a:ext cx="2396014" cy="830997"/>
            </a:xfrm>
            <a:prstGeom prst="rect">
              <a:avLst/>
            </a:prstGeom>
            <a:noFill/>
          </p:spPr>
          <p:txBody>
            <a:bodyPr wrap="square" rtlCol="0">
              <a:spAutoFit/>
            </a:bodyPr>
            <a:lstStyle/>
            <a:p>
              <a:pPr algn="ctr" eaLnBrk="1" hangingPunct="1">
                <a:defRPr/>
              </a:pPr>
              <a:r>
                <a:rPr lang="pl-PL" sz="2400" b="1">
                  <a:solidFill>
                    <a:srgbClr val="0000FF"/>
                  </a:solidFill>
                </a:rPr>
                <a:t>ARISTOTLE </a:t>
              </a:r>
            </a:p>
            <a:p>
              <a:pPr algn="ctr" eaLnBrk="1" hangingPunct="1">
                <a:defRPr/>
              </a:pPr>
              <a:r>
                <a:rPr lang="pl-PL" sz="2400" b="1">
                  <a:solidFill>
                    <a:srgbClr val="0000FF"/>
                  </a:solidFill>
                </a:rPr>
                <a:t>PYRAMID</a:t>
              </a:r>
              <a:endParaRPr lang="en-US" sz="2400" b="1">
                <a:solidFill>
                  <a:srgbClr val="0000FF"/>
                </a:solidFill>
              </a:endParaRPr>
            </a:p>
          </p:txBody>
        </p:sp>
        <p:sp>
          <p:nvSpPr>
            <p:cNvPr id="12" name="Dymek mowy: prostokąt z zaokrąglonymi rogami 11">
              <a:extLst>
                <a:ext uri="{FF2B5EF4-FFF2-40B4-BE49-F238E27FC236}">
                  <a16:creationId xmlns:a16="http://schemas.microsoft.com/office/drawing/2014/main" id="{51537E1F-40C4-AF8D-F51E-93BBA9E593D6}"/>
                </a:ext>
              </a:extLst>
            </p:cNvPr>
            <p:cNvSpPr/>
            <p:nvPr/>
          </p:nvSpPr>
          <p:spPr>
            <a:xfrm>
              <a:off x="-194558" y="1084828"/>
              <a:ext cx="2967049" cy="2942810"/>
            </a:xfrm>
            <a:prstGeom prst="wedgeRoundRectCallout">
              <a:avLst>
                <a:gd name="adj1" fmla="val 67775"/>
                <a:gd name="adj2" fmla="val -28087"/>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pl-PL" sz="1600" noProof="0">
                  <a:solidFill>
                    <a:schemeClr val="tx1"/>
                  </a:solidFill>
                </a:rPr>
                <a:t>s</a:t>
              </a:r>
              <a:r>
                <a:rPr lang="en-US" sz="1600" noProof="0" err="1">
                  <a:solidFill>
                    <a:schemeClr val="tx1"/>
                  </a:solidFill>
                </a:rPr>
                <a:t>oul</a:t>
              </a:r>
              <a:r>
                <a:rPr lang="en-US" sz="1600" noProof="0">
                  <a:solidFill>
                    <a:schemeClr val="tx1"/>
                  </a:solidFill>
                </a:rPr>
                <a:t> (psyche) </a:t>
              </a:r>
            </a:p>
            <a:p>
              <a:r>
                <a:rPr lang="en-US" sz="1600">
                  <a:solidFill>
                    <a:schemeClr val="tx1"/>
                  </a:solidFill>
                  <a:sym typeface="Symbol" panose="05050102010706020507" pitchFamily="18" charset="2"/>
                </a:rPr>
                <a:t>         </a:t>
              </a:r>
              <a:r>
                <a:rPr lang="en-US" sz="1600" noProof="0">
                  <a:solidFill>
                    <a:schemeClr val="tx1"/>
                  </a:solidFill>
                </a:rPr>
                <a:t>observer</a:t>
              </a:r>
              <a:endParaRPr lang="en-US" sz="1600">
                <a:solidFill>
                  <a:schemeClr val="tx1"/>
                </a:solidFill>
              </a:endParaRPr>
            </a:p>
            <a:p>
              <a:pPr marL="342900" indent="-342900">
                <a:buAutoNum type="arabicPeriod" startAt="2"/>
              </a:pPr>
              <a:r>
                <a:rPr lang="pl-PL" sz="1600" noProof="0">
                  <a:solidFill>
                    <a:schemeClr val="tx1"/>
                  </a:solidFill>
                </a:rPr>
                <a:t>o</a:t>
              </a:r>
              <a:r>
                <a:rPr lang="en-US" sz="1600" noProof="0" err="1">
                  <a:solidFill>
                    <a:schemeClr val="tx1"/>
                  </a:solidFill>
                </a:rPr>
                <a:t>bject</a:t>
              </a:r>
              <a:r>
                <a:rPr lang="en-US" sz="1600" noProof="0">
                  <a:solidFill>
                    <a:schemeClr val="tx1"/>
                  </a:solidFill>
                </a:rPr>
                <a:t> (referent) </a:t>
              </a:r>
            </a:p>
            <a:p>
              <a:r>
                <a:rPr lang="en-US" sz="1600">
                  <a:solidFill>
                    <a:schemeClr val="tx1"/>
                  </a:solidFill>
                  <a:sym typeface="Symbol" panose="05050102010706020507" pitchFamily="18" charset="2"/>
                </a:rPr>
                <a:t>         physical object</a:t>
              </a:r>
            </a:p>
            <a:p>
              <a:r>
                <a:rPr lang="en-US" sz="1600">
                  <a:solidFill>
                    <a:schemeClr val="tx1"/>
                  </a:solidFill>
                  <a:sym typeface="Symbol" panose="05050102010706020507" pitchFamily="18" charset="2"/>
                </a:rPr>
                <a:t>            and</a:t>
              </a:r>
              <a:r>
                <a:rPr lang="pl-PL" sz="1600">
                  <a:solidFill>
                    <a:schemeClr val="tx1"/>
                  </a:solidFill>
                  <a:sym typeface="Symbol" panose="05050102010706020507" pitchFamily="18" charset="2"/>
                </a:rPr>
                <a:t>/</a:t>
              </a:r>
              <a:r>
                <a:rPr lang="pl-PL" sz="1600" err="1">
                  <a:solidFill>
                    <a:schemeClr val="tx1"/>
                  </a:solidFill>
                  <a:sym typeface="Symbol" panose="05050102010706020507" pitchFamily="18" charset="2"/>
                </a:rPr>
                <a:t>or</a:t>
              </a:r>
              <a:r>
                <a:rPr lang="en-US" sz="1600">
                  <a:solidFill>
                    <a:schemeClr val="tx1"/>
                  </a:solidFill>
                  <a:sym typeface="Symbol" panose="05050102010706020507" pitchFamily="18" charset="2"/>
                </a:rPr>
                <a:t> phenomenon</a:t>
              </a:r>
              <a:endParaRPr lang="en-US" sz="1600" noProof="0">
                <a:solidFill>
                  <a:schemeClr val="tx1"/>
                </a:solidFill>
              </a:endParaRPr>
            </a:p>
            <a:p>
              <a:pPr marL="342900" indent="-342900">
                <a:buAutoNum type="arabicPeriod" startAt="3"/>
              </a:pPr>
              <a:r>
                <a:rPr lang="en-US" sz="1600">
                  <a:solidFill>
                    <a:schemeClr val="tx1"/>
                  </a:solidFill>
                </a:rPr>
                <a:t>thought</a:t>
              </a:r>
              <a:r>
                <a:rPr lang="en-US" sz="1600">
                  <a:solidFill>
                    <a:schemeClr val="tx1"/>
                  </a:solidFill>
                  <a:sym typeface="Symbol" panose="05050102010706020507" pitchFamily="18" charset="2"/>
                </a:rPr>
                <a:t> (l</a:t>
              </a:r>
              <a:r>
                <a:rPr lang="en-US" sz="1600">
                  <a:solidFill>
                    <a:schemeClr val="tx1"/>
                  </a:solidFill>
                </a:rPr>
                <a:t>ikenesses of </a:t>
              </a:r>
            </a:p>
            <a:p>
              <a:r>
                <a:rPr lang="en-US" sz="1600">
                  <a:solidFill>
                    <a:schemeClr val="tx1"/>
                  </a:solidFill>
                </a:rPr>
                <a:t>      real existing things and </a:t>
              </a:r>
            </a:p>
            <a:p>
              <a:r>
                <a:rPr lang="en-US" sz="1600">
                  <a:solidFill>
                    <a:schemeClr val="tx1"/>
                  </a:solidFill>
                </a:rPr>
                <a:t>      phenomena</a:t>
              </a:r>
              <a:r>
                <a:rPr lang="pl-PL" sz="1600">
                  <a:solidFill>
                    <a:schemeClr val="tx1"/>
                  </a:solidFill>
                </a:rPr>
                <a:t>)</a:t>
              </a:r>
              <a:r>
                <a:rPr lang="en-US" sz="1600">
                  <a:solidFill>
                    <a:schemeClr val="tx1"/>
                  </a:solidFill>
                </a:rPr>
                <a:t> </a:t>
              </a:r>
            </a:p>
            <a:p>
              <a:r>
                <a:rPr lang="en-US" sz="1600">
                  <a:solidFill>
                    <a:schemeClr val="tx1"/>
                  </a:solidFill>
                  <a:sym typeface="Symbol" panose="05050102010706020507" pitchFamily="18" charset="2"/>
                </a:rPr>
                <a:t>         </a:t>
              </a:r>
              <a:r>
                <a:rPr lang="en-US" sz="1600">
                  <a:solidFill>
                    <a:schemeClr val="tx1"/>
                  </a:solidFill>
                </a:rPr>
                <a:t>m</a:t>
              </a:r>
              <a:r>
                <a:rPr lang="en-US" sz="1600" noProof="0" err="1">
                  <a:solidFill>
                    <a:schemeClr val="tx1"/>
                  </a:solidFill>
                </a:rPr>
                <a:t>odel</a:t>
              </a:r>
              <a:r>
                <a:rPr lang="en-US" sz="1600" noProof="0">
                  <a:solidFill>
                    <a:schemeClr val="tx1"/>
                  </a:solidFill>
                </a:rPr>
                <a:t> (of concept)</a:t>
              </a:r>
            </a:p>
            <a:p>
              <a:pPr marL="342900" indent="-342900">
                <a:buAutoNum type="arabicPeriod" startAt="4"/>
              </a:pPr>
              <a:r>
                <a:rPr lang="en-US" sz="1600" noProof="0">
                  <a:solidFill>
                    <a:schemeClr val="tx1"/>
                  </a:solidFill>
                </a:rPr>
                <a:t>symbol </a:t>
              </a:r>
            </a:p>
            <a:p>
              <a:r>
                <a:rPr lang="en-US" sz="1600">
                  <a:solidFill>
                    <a:schemeClr val="tx1"/>
                  </a:solidFill>
                  <a:sym typeface="Symbol" panose="05050102010706020507" pitchFamily="18" charset="2"/>
                </a:rPr>
                <a:t>         </a:t>
              </a:r>
              <a:r>
                <a:rPr lang="en-US" sz="1600" noProof="0">
                  <a:solidFill>
                    <a:schemeClr val="tx1"/>
                  </a:solidFill>
                </a:rPr>
                <a:t>name, word (syntax)</a:t>
              </a:r>
            </a:p>
          </p:txBody>
        </p:sp>
        <p:sp>
          <p:nvSpPr>
            <p:cNvPr id="15" name="Dymek mowy: prostokąt z zaokrąglonymi rogami 14">
              <a:extLst>
                <a:ext uri="{FF2B5EF4-FFF2-40B4-BE49-F238E27FC236}">
                  <a16:creationId xmlns:a16="http://schemas.microsoft.com/office/drawing/2014/main" id="{FAF51CE9-CD9F-943C-10D3-C175EEDE9E53}"/>
                </a:ext>
              </a:extLst>
            </p:cNvPr>
            <p:cNvSpPr/>
            <p:nvPr/>
          </p:nvSpPr>
          <p:spPr>
            <a:xfrm>
              <a:off x="5797125" y="1795390"/>
              <a:ext cx="2231775" cy="2547864"/>
            </a:xfrm>
            <a:prstGeom prst="wedgeRoundRectCallout">
              <a:avLst>
                <a:gd name="adj1" fmla="val -74542"/>
                <a:gd name="adj2" fmla="val -17394"/>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Me</a:t>
              </a:r>
              <a:r>
                <a:rPr lang="en-US" sz="1600" noProof="0" err="1">
                  <a:solidFill>
                    <a:schemeClr val="tx1"/>
                  </a:solidFill>
                </a:rPr>
                <a:t>aning</a:t>
              </a:r>
              <a:r>
                <a:rPr lang="en-US" sz="1600" noProof="0">
                  <a:solidFill>
                    <a:schemeClr val="tx1"/>
                  </a:solidFill>
                </a:rPr>
                <a:t> of words is not a static label, but a dynamic process emerging from action in open world</a:t>
              </a:r>
              <a:r>
                <a:rPr lang="en-US" sz="1600">
                  <a:solidFill>
                    <a:schemeClr val="tx1"/>
                  </a:solidFill>
                </a:rPr>
                <a:t>;</a:t>
              </a:r>
              <a:r>
                <a:rPr lang="en-US" sz="1600" noProof="0">
                  <a:solidFill>
                    <a:schemeClr val="tx1"/>
                  </a:solidFill>
                </a:rPr>
                <a:t> </a:t>
              </a:r>
              <a:r>
                <a:rPr lang="en-US" sz="1600">
                  <a:solidFill>
                    <a:schemeClr val="tx1"/>
                  </a:solidFill>
                </a:rPr>
                <a:t>emerging </a:t>
              </a:r>
              <a:r>
                <a:rPr lang="en-US" sz="1600" noProof="0">
                  <a:solidFill>
                    <a:schemeClr val="tx1"/>
                  </a:solidFill>
                </a:rPr>
                <a:t>from</a:t>
              </a:r>
              <a:r>
                <a:rPr lang="en-US" sz="1600">
                  <a:solidFill>
                    <a:schemeClr val="tx1"/>
                  </a:solidFill>
                </a:rPr>
                <a:t> their use within specific social activities and contexts</a:t>
              </a:r>
              <a:r>
                <a:rPr lang="en-US" sz="1800">
                  <a:solidFill>
                    <a:schemeClr val="tx1"/>
                  </a:solidFill>
                </a:rPr>
                <a:t>. </a:t>
              </a:r>
              <a:endParaRPr lang="en-US" sz="1800" noProof="0">
                <a:solidFill>
                  <a:schemeClr val="tx1"/>
                </a:solidFill>
              </a:endParaRPr>
            </a:p>
          </p:txBody>
        </p:sp>
      </p:grpSp>
      <p:sp>
        <p:nvSpPr>
          <p:cNvPr id="5" name="pole tekstowe 4"/>
          <p:cNvSpPr txBox="1"/>
          <p:nvPr/>
        </p:nvSpPr>
        <p:spPr>
          <a:xfrm>
            <a:off x="128245" y="4945345"/>
            <a:ext cx="8863825" cy="1938992"/>
          </a:xfrm>
          <a:prstGeom prst="rect">
            <a:avLst/>
          </a:prstGeom>
          <a:noFill/>
        </p:spPr>
        <p:txBody>
          <a:bodyPr wrap="square" rtlCol="0">
            <a:spAutoFit/>
          </a:bodyPr>
          <a:lstStyle/>
          <a:p>
            <a:pPr algn="just"/>
            <a:r>
              <a:rPr lang="en-US" sz="2000">
                <a:solidFill>
                  <a:srgbClr val="0000CC"/>
                </a:solidFill>
              </a:rPr>
              <a:t>Language is much more than a static relationship between the observer, the object, the imagination, and the name. Language is primarily a tool for interacting with other abstract and physical objects </a:t>
            </a:r>
            <a:r>
              <a:rPr lang="pl-PL" sz="2000">
                <a:solidFill>
                  <a:srgbClr val="0000CC"/>
                </a:solidFill>
              </a:rPr>
              <a:t>(</a:t>
            </a:r>
            <a:r>
              <a:rPr lang="en-US" sz="2000">
                <a:solidFill>
                  <a:srgbClr val="0000CC"/>
                </a:solidFill>
              </a:rPr>
              <a:t>people agents, units, granules</a:t>
            </a:r>
            <a:r>
              <a:rPr lang="pl-PL" sz="2000">
                <a:solidFill>
                  <a:srgbClr val="0000CC"/>
                </a:solidFill>
              </a:rPr>
              <a:t>) </a:t>
            </a:r>
            <a:r>
              <a:rPr lang="en-US" sz="2000">
                <a:solidFill>
                  <a:srgbClr val="0000CC"/>
                </a:solidFill>
              </a:rPr>
              <a:t>in order to achieve goals. Therefore, the meaning of a word is simply the rules of its use in a specific social context, that is, within the framework of a </a:t>
            </a:r>
            <a:r>
              <a:rPr lang="en-US" sz="2000" i="1">
                <a:solidFill>
                  <a:srgbClr val="0000CC"/>
                </a:solidFill>
              </a:rPr>
              <a:t>language game</a:t>
            </a:r>
            <a:r>
              <a:rPr lang="pl-PL" sz="2000">
                <a:solidFill>
                  <a:srgbClr val="0000CC"/>
                </a:solidFill>
              </a:rPr>
              <a:t>.</a:t>
            </a:r>
            <a:endParaRPr lang="en-US"/>
          </a:p>
        </p:txBody>
      </p:sp>
    </p:spTree>
    <p:extLst>
      <p:ext uri="{BB962C8B-B14F-4D97-AF65-F5344CB8AC3E}">
        <p14:creationId xmlns:p14="http://schemas.microsoft.com/office/powerpoint/2010/main" val="1142809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a:noFill/>
        </p:spPr>
        <p:txBody>
          <a:bodyPr/>
          <a:lstStyle/>
          <a:p>
            <a:fld id="{3302C647-602D-429E-978D-976F61A7D467}" type="slidenum">
              <a:rPr lang="pl-PL" smtClean="0">
                <a:solidFill>
                  <a:prstClr val="black"/>
                </a:solidFill>
              </a:rPr>
              <a:pPr/>
              <a:t>19</a:t>
            </a:fld>
            <a:endParaRPr lang="pl-PL">
              <a:solidFill>
                <a:prstClr val="black"/>
              </a:solidFill>
            </a:endParaRPr>
          </a:p>
        </p:txBody>
      </p:sp>
      <p:sp>
        <p:nvSpPr>
          <p:cNvPr id="35843" name="Rectangle 2"/>
          <p:cNvSpPr>
            <a:spLocks noGrp="1" noChangeArrowheads="1"/>
          </p:cNvSpPr>
          <p:nvPr>
            <p:ph type="title"/>
          </p:nvPr>
        </p:nvSpPr>
        <p:spPr>
          <a:xfrm>
            <a:off x="0" y="836613"/>
            <a:ext cx="8856663" cy="4537075"/>
          </a:xfrm>
        </p:spPr>
        <p:txBody>
          <a:bodyPr/>
          <a:lstStyle/>
          <a:p>
            <a:pPr eaLnBrk="1" hangingPunct="1"/>
            <a:r>
              <a:rPr lang="pl-PL" sz="3200">
                <a:solidFill>
                  <a:srgbClr val="0000FF"/>
                </a:solidFill>
              </a:rPr>
              <a:t>[…] </a:t>
            </a:r>
            <a:r>
              <a:rPr lang="en-US" sz="3200" b="1">
                <a:solidFill>
                  <a:srgbClr val="0000FF"/>
                </a:solidFill>
              </a:rPr>
              <a:t>interaction</a:t>
            </a:r>
            <a:r>
              <a:rPr lang="en-US" sz="3200">
                <a:solidFill>
                  <a:srgbClr val="0000FF"/>
                </a:solidFill>
              </a:rPr>
              <a:t> is a critical issue in the understanding of complex systems of any sorts: as such, it has emerged in several well-established scientific areas other than computer science, like biology, physics, social and organizational sciences.</a:t>
            </a:r>
          </a:p>
        </p:txBody>
      </p:sp>
      <p:sp>
        <p:nvSpPr>
          <p:cNvPr id="247811" name="Rectangle 3"/>
          <p:cNvSpPr>
            <a:spLocks noChangeArrowheads="1"/>
          </p:cNvSpPr>
          <p:nvPr/>
        </p:nvSpPr>
        <p:spPr bwMode="auto">
          <a:xfrm>
            <a:off x="72008" y="4941168"/>
            <a:ext cx="8964488" cy="1320800"/>
          </a:xfrm>
          <a:prstGeom prst="rect">
            <a:avLst/>
          </a:prstGeom>
          <a:noFill/>
          <a:ln w="9525">
            <a:solidFill>
              <a:schemeClr val="bg1"/>
            </a:solidFill>
            <a:miter lim="800000"/>
            <a:headEnd/>
            <a:tailEnd/>
          </a:ln>
          <a:effectLst/>
        </p:spPr>
        <p:txBody>
          <a:bodyPr wrap="square">
            <a:spAutoFit/>
          </a:bodyPr>
          <a:lstStyle/>
          <a:p>
            <a:pPr algn="r">
              <a:defRPr/>
            </a:pPr>
            <a:r>
              <a:rPr lang="pl-PL" sz="2000" i="1" noProof="1">
                <a:solidFill>
                  <a:srgbClr val="0000FF"/>
                </a:solidFill>
                <a:effectLst>
                  <a:outerShdw blurRad="38100" dist="38100" dir="2700000" algn="tl">
                    <a:srgbClr val="C0C0C0"/>
                  </a:outerShdw>
                </a:effectLst>
                <a:cs typeface="Arial" charset="0"/>
              </a:rPr>
              <a:t>Andrea Omicini, Alessandro Ricci, and Mirko Viroli, The Multidisciplinary Patterns of Interaction from Sciences to Computer Science. </a:t>
            </a:r>
          </a:p>
          <a:p>
            <a:pPr algn="r">
              <a:defRPr/>
            </a:pPr>
            <a:r>
              <a:rPr lang="pl-PL" sz="2000" i="1" noProof="1">
                <a:solidFill>
                  <a:srgbClr val="0000FF"/>
                </a:solidFill>
                <a:effectLst>
                  <a:outerShdw blurRad="38100" dist="38100" dir="2700000" algn="tl">
                    <a:srgbClr val="C0C0C0"/>
                  </a:outerShdw>
                </a:effectLst>
                <a:cs typeface="Arial" charset="0"/>
              </a:rPr>
              <a:t>In: D. Goldin, S. Smolka, P. Wagner  (eds.): </a:t>
            </a:r>
            <a:endParaRPr lang="pl-PL" sz="2000" i="1" dirty="0">
              <a:solidFill>
                <a:srgbClr val="0000FF"/>
              </a:solidFill>
              <a:effectLst>
                <a:outerShdw blurRad="38100" dist="38100" dir="2700000" algn="tl">
                  <a:srgbClr val="C0C0C0"/>
                </a:outerShdw>
              </a:effectLst>
              <a:cs typeface="Arial" charset="0"/>
            </a:endParaRPr>
          </a:p>
          <a:p>
            <a:pPr algn="r">
              <a:defRPr/>
            </a:pPr>
            <a:r>
              <a:rPr lang="pl-PL" sz="2000" i="1" noProof="1">
                <a:solidFill>
                  <a:srgbClr val="0000FF"/>
                </a:solidFill>
                <a:effectLst>
                  <a:outerShdw blurRad="38100" dist="38100" dir="2700000" algn="tl">
                    <a:srgbClr val="C0C0C0"/>
                  </a:outerShdw>
                </a:effectLst>
                <a:cs typeface="Arial" charset="0"/>
              </a:rPr>
              <a:t>Interactive computation: The new paradigm, Springer 2006</a:t>
            </a:r>
          </a:p>
        </p:txBody>
      </p:sp>
      <p:sp>
        <p:nvSpPr>
          <p:cNvPr id="35845" name="Tytuł 1"/>
          <p:cNvSpPr>
            <a:spLocks/>
          </p:cNvSpPr>
          <p:nvPr/>
        </p:nvSpPr>
        <p:spPr bwMode="auto">
          <a:xfrm>
            <a:off x="395288" y="115888"/>
            <a:ext cx="8229600" cy="785812"/>
          </a:xfrm>
          <a:prstGeom prst="rect">
            <a:avLst/>
          </a:prstGeom>
          <a:noFill/>
          <a:ln w="9525">
            <a:noFill/>
            <a:miter lim="800000"/>
            <a:headEnd/>
            <a:tailEnd/>
          </a:ln>
        </p:spPr>
        <p:txBody>
          <a:bodyPr anchor="ctr"/>
          <a:lstStyle/>
          <a:p>
            <a:pPr algn="ctr"/>
            <a:r>
              <a:rPr lang="pl-PL" sz="4400" b="1">
                <a:solidFill>
                  <a:srgbClr val="0070C0"/>
                </a:solidFill>
              </a:rPr>
              <a:t>INTERACTIONS</a:t>
            </a:r>
          </a:p>
        </p:txBody>
      </p:sp>
    </p:spTree>
    <p:extLst>
      <p:ext uri="{BB962C8B-B14F-4D97-AF65-F5344CB8AC3E}">
        <p14:creationId xmlns:p14="http://schemas.microsoft.com/office/powerpoint/2010/main" val="2596160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23792" y="1772816"/>
            <a:ext cx="4258816" cy="2664296"/>
          </a:xfrm>
        </p:spPr>
        <p:txBody>
          <a:bodyPr/>
          <a:lstStyle/>
          <a:p>
            <a:r>
              <a:rPr lang="pl-PL" sz="2400"/>
              <a:t>To</a:t>
            </a:r>
            <a:br>
              <a:rPr lang="pl-PL" sz="2400"/>
            </a:br>
            <a:r>
              <a:rPr lang="en-US" sz="2400"/>
              <a:t>Professors </a:t>
            </a:r>
            <a:br>
              <a:rPr lang="en-US" sz="2400"/>
            </a:br>
            <a:r>
              <a:rPr lang="en-US" sz="2400"/>
              <a:t>Helena </a:t>
            </a:r>
            <a:r>
              <a:rPr lang="en-US" sz="2400" err="1"/>
              <a:t>Rasiowa</a:t>
            </a:r>
            <a:r>
              <a:rPr lang="en-US" sz="2400"/>
              <a:t> </a:t>
            </a:r>
            <a:br>
              <a:rPr lang="en-US" sz="2400"/>
            </a:br>
            <a:r>
              <a:rPr lang="en-US" sz="2400"/>
              <a:t>and </a:t>
            </a:r>
            <a:br>
              <a:rPr lang="en-US" sz="2400"/>
            </a:br>
            <a:r>
              <a:rPr lang="en-US" sz="2400" err="1"/>
              <a:t>Zdzisław</a:t>
            </a:r>
            <a:r>
              <a:rPr lang="en-US" sz="2400"/>
              <a:t> </a:t>
            </a:r>
            <a:r>
              <a:rPr lang="en-US" sz="2400" err="1"/>
              <a:t>Pawlak</a:t>
            </a:r>
            <a:br>
              <a:rPr lang="pl-PL" sz="2400"/>
            </a:br>
            <a:r>
              <a:rPr lang="pl-PL" sz="2400"/>
              <a:t>in memoriam</a:t>
            </a:r>
            <a:endParaRPr lang="en-US" sz="240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779"/>
            <a:ext cx="33194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ymbol zastępczy numeru slajdu 4"/>
          <p:cNvSpPr>
            <a:spLocks noGrp="1"/>
          </p:cNvSpPr>
          <p:nvPr>
            <p:ph type="sldNum" sz="quarter" idx="12"/>
          </p:nvPr>
        </p:nvSpPr>
        <p:spPr/>
        <p:txBody>
          <a:bodyPr/>
          <a:lstStyle/>
          <a:p>
            <a:pPr>
              <a:defRPr/>
            </a:pPr>
            <a:fld id="{D02E777F-298D-4C96-825C-3DC57E52C55E}" type="slidenum">
              <a:rPr lang="pl-PL" smtClean="0"/>
              <a:pPr>
                <a:defRPr/>
              </a:pPr>
              <a:t>2</a:t>
            </a:fld>
            <a:endParaRPr lang="pl-PL"/>
          </a:p>
        </p:txBody>
      </p:sp>
    </p:spTree>
    <p:extLst>
      <p:ext uri="{BB962C8B-B14F-4D97-AF65-F5344CB8AC3E}">
        <p14:creationId xmlns:p14="http://schemas.microsoft.com/office/powerpoint/2010/main" val="282884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66166" y="585267"/>
            <a:ext cx="5075238" cy="3313037"/>
          </a:xfrm>
        </p:spPr>
        <p:txBody>
          <a:bodyPr/>
          <a:lstStyle/>
          <a:p>
            <a:br>
              <a:rPr lang="pl-PL" sz="3200" dirty="0"/>
            </a:br>
            <a:br>
              <a:rPr lang="pl-PL" sz="3200" dirty="0"/>
            </a:br>
            <a:r>
              <a:rPr lang="pl-PL" sz="2000" dirty="0">
                <a:solidFill>
                  <a:srgbClr val="0000FF"/>
                </a:solidFill>
              </a:rPr>
              <a:t>[…] </a:t>
            </a:r>
            <a:r>
              <a:rPr lang="en-US" sz="2000" dirty="0">
                <a:solidFill>
                  <a:srgbClr val="0000FF"/>
                </a:solidFill>
              </a:rPr>
              <a:t>One of the fascinating goals of natural computing is to understand, in terms of information processing, the functioning of a living cell. An important step in this direction is understanding of </a:t>
            </a:r>
            <a:r>
              <a:rPr lang="en-US" sz="2000" b="1" dirty="0">
                <a:solidFill>
                  <a:srgbClr val="0000FF"/>
                </a:solidFill>
              </a:rPr>
              <a:t>interactions</a:t>
            </a:r>
            <a:r>
              <a:rPr lang="en-US" sz="2000" dirty="0">
                <a:solidFill>
                  <a:srgbClr val="0000FF"/>
                </a:solidFill>
              </a:rPr>
              <a:t> between biochemical reactions. </a:t>
            </a:r>
            <a:r>
              <a:rPr lang="pl-PL" sz="2000" dirty="0">
                <a:solidFill>
                  <a:srgbClr val="0000FF"/>
                </a:solidFill>
              </a:rPr>
              <a:t>…</a:t>
            </a:r>
            <a:r>
              <a:rPr lang="en-US" sz="2000" dirty="0">
                <a:solidFill>
                  <a:srgbClr val="0000FF"/>
                </a:solidFill>
              </a:rPr>
              <a:t> the functioning of a living cell is determined by </a:t>
            </a:r>
            <a:r>
              <a:rPr lang="en-US" sz="2000" b="1" dirty="0">
                <a:solidFill>
                  <a:srgbClr val="0000FF"/>
                </a:solidFill>
              </a:rPr>
              <a:t>interactions</a:t>
            </a:r>
            <a:r>
              <a:rPr lang="en-US" sz="2000" dirty="0">
                <a:solidFill>
                  <a:srgbClr val="0000FF"/>
                </a:solidFill>
              </a:rPr>
              <a:t> of a huge number of biochemical reactions that take place in living cells.</a:t>
            </a:r>
            <a:br>
              <a:rPr lang="pl-PL" sz="2000" dirty="0">
                <a:solidFill>
                  <a:srgbClr val="0000FF"/>
                </a:solidFill>
              </a:rPr>
            </a:br>
            <a:r>
              <a:rPr lang="en-US" sz="3200" dirty="0">
                <a:solidFill>
                  <a:srgbClr val="0000FF"/>
                </a:solidFill>
              </a:rPr>
              <a:t> </a:t>
            </a:r>
            <a:br>
              <a:rPr lang="pl-PL" sz="3200" dirty="0">
                <a:solidFill>
                  <a:srgbClr val="0000FF"/>
                </a:solidFill>
              </a:rPr>
            </a:br>
            <a:endParaRPr lang="pl-PL" sz="3200" dirty="0">
              <a:solidFill>
                <a:srgbClr val="0000FF"/>
              </a:solidFill>
            </a:endParaRPr>
          </a:p>
        </p:txBody>
      </p:sp>
      <p:sp>
        <p:nvSpPr>
          <p:cNvPr id="247811" name="Rectangle 3"/>
          <p:cNvSpPr>
            <a:spLocks noChangeArrowheads="1"/>
          </p:cNvSpPr>
          <p:nvPr/>
        </p:nvSpPr>
        <p:spPr bwMode="auto">
          <a:xfrm>
            <a:off x="67495" y="3862230"/>
            <a:ext cx="5138737" cy="2862322"/>
          </a:xfrm>
          <a:prstGeom prst="rect">
            <a:avLst/>
          </a:prstGeom>
          <a:noFill/>
          <a:ln w="9525">
            <a:solidFill>
              <a:schemeClr val="bg1"/>
            </a:solidFill>
            <a:miter lim="800000"/>
            <a:headEnd/>
            <a:tailEnd/>
          </a:ln>
          <a:effectLst/>
        </p:spPr>
        <p:txBody>
          <a:bodyPr wrap="square">
            <a:spAutoFit/>
          </a:bodyPr>
          <a:lstStyle/>
          <a:p>
            <a:pPr algn="r">
              <a:defRPr/>
            </a:pPr>
            <a:r>
              <a:rPr lang="en-US" sz="1800" i="1" dirty="0">
                <a:solidFill>
                  <a:srgbClr val="0000FF"/>
                </a:solidFill>
              </a:rPr>
              <a:t>Andrzej Ehrenfeucht</a:t>
            </a:r>
            <a:r>
              <a:rPr lang="pl-PL" sz="1800" i="1" dirty="0">
                <a:solidFill>
                  <a:srgbClr val="0000FF"/>
                </a:solidFill>
              </a:rPr>
              <a:t>,</a:t>
            </a:r>
            <a:r>
              <a:rPr lang="en-US" sz="1800" i="1" dirty="0">
                <a:solidFill>
                  <a:srgbClr val="0000FF"/>
                </a:solidFill>
              </a:rPr>
              <a:t> Grzegorz Rozenberg</a:t>
            </a:r>
            <a:r>
              <a:rPr lang="pl-PL" sz="1800" i="1" dirty="0">
                <a:solidFill>
                  <a:srgbClr val="0000FF"/>
                </a:solidFill>
              </a:rPr>
              <a:t>: </a:t>
            </a:r>
            <a:r>
              <a:rPr lang="en-US" sz="1800" i="1" dirty="0">
                <a:solidFill>
                  <a:srgbClr val="0000FF"/>
                </a:solidFill>
              </a:rPr>
              <a:t>Reaction Systems: A Model of Computation Inspired by</a:t>
            </a:r>
            <a:r>
              <a:rPr lang="pl-PL" sz="1800" i="1" dirty="0">
                <a:solidFill>
                  <a:srgbClr val="0000FF"/>
                </a:solidFill>
              </a:rPr>
              <a:t> </a:t>
            </a:r>
            <a:r>
              <a:rPr lang="pl-PL" sz="1800" i="1" dirty="0" err="1">
                <a:solidFill>
                  <a:srgbClr val="0000FF"/>
                </a:solidFill>
              </a:rPr>
              <a:t>Biochemistry</a:t>
            </a:r>
            <a:r>
              <a:rPr lang="pl-PL" sz="1800" i="1" dirty="0">
                <a:solidFill>
                  <a:srgbClr val="0000FF"/>
                </a:solidFill>
              </a:rPr>
              <a:t>, LNCS 6224, 1–3, 2010</a:t>
            </a:r>
          </a:p>
          <a:p>
            <a:pPr algn="r">
              <a:defRPr/>
            </a:pPr>
            <a:endParaRPr lang="pl-PL" sz="1800" i="1" noProof="0" dirty="0">
              <a:solidFill>
                <a:srgbClr val="0000FF"/>
              </a:solidFill>
            </a:endParaRPr>
          </a:p>
          <a:p>
            <a:pPr algn="r">
              <a:defRPr/>
            </a:pPr>
            <a:r>
              <a:rPr lang="en-US" sz="1800" i="1" noProof="0" dirty="0">
                <a:solidFill>
                  <a:srgbClr val="0000FF"/>
                </a:solidFill>
              </a:rPr>
              <a:t>X. Ma, Y. Xiao and J. Zhan: Advancing Multiscale Information Systems: A Synthesis of Theoretical Insights, Practical Applications, and Emerging Challenges," in IEEE Transactions on Fuzzy Systems, vol. 33, no. 11, pp. 3871-3892</a:t>
            </a:r>
            <a:r>
              <a:rPr lang="pl-PL" sz="1800" i="1" dirty="0">
                <a:solidFill>
                  <a:srgbClr val="0000FF"/>
                </a:solidFill>
              </a:rPr>
              <a:t>, doi: 10.1109/TFUZZ.2025.3614637</a:t>
            </a:r>
            <a:endParaRPr lang="pl-PL" sz="1800" i="1" noProof="1">
              <a:solidFill>
                <a:srgbClr val="0000FF"/>
              </a:solidFill>
            </a:endParaRPr>
          </a:p>
        </p:txBody>
      </p:sp>
      <p:sp>
        <p:nvSpPr>
          <p:cNvPr id="36869" name="Tytuł 1"/>
          <p:cNvSpPr>
            <a:spLocks/>
          </p:cNvSpPr>
          <p:nvPr/>
        </p:nvSpPr>
        <p:spPr bwMode="auto">
          <a:xfrm>
            <a:off x="395288" y="115888"/>
            <a:ext cx="8229600" cy="595576"/>
          </a:xfrm>
          <a:prstGeom prst="rect">
            <a:avLst/>
          </a:prstGeom>
          <a:noFill/>
          <a:ln w="9525">
            <a:noFill/>
            <a:miter lim="800000"/>
            <a:headEnd/>
            <a:tailEnd/>
          </a:ln>
        </p:spPr>
        <p:txBody>
          <a:bodyPr anchor="ctr"/>
          <a:lstStyle/>
          <a:p>
            <a:pPr algn="ctr"/>
            <a:r>
              <a:rPr lang="pl-PL" sz="3600" b="1" dirty="0">
                <a:solidFill>
                  <a:srgbClr val="0070C0"/>
                </a:solidFill>
              </a:rPr>
              <a:t>INTERACTIONS &amp; MULTISCALING</a:t>
            </a:r>
          </a:p>
        </p:txBody>
      </p:sp>
      <p:pic>
        <p:nvPicPr>
          <p:cNvPr id="36870" name="Picture 2"/>
          <p:cNvPicPr>
            <a:picLocks noChangeAspect="1" noChangeArrowheads="1"/>
          </p:cNvPicPr>
          <p:nvPr/>
        </p:nvPicPr>
        <p:blipFill>
          <a:blip r:embed="rId3" cstate="print"/>
          <a:srcRect/>
          <a:stretch>
            <a:fillRect/>
          </a:stretch>
        </p:blipFill>
        <p:spPr bwMode="auto">
          <a:xfrm>
            <a:off x="5508103" y="619091"/>
            <a:ext cx="3383484" cy="2289300"/>
          </a:xfrm>
          <a:prstGeom prst="rect">
            <a:avLst/>
          </a:prstGeom>
          <a:noFill/>
          <a:ln w="9525">
            <a:noFill/>
            <a:miter lim="800000"/>
            <a:headEnd/>
            <a:tailEnd/>
          </a:ln>
        </p:spPr>
      </p:pic>
      <p:sp>
        <p:nvSpPr>
          <p:cNvPr id="36871" name="Prostokąt 6"/>
          <p:cNvSpPr>
            <a:spLocks noChangeArrowheads="1"/>
          </p:cNvSpPr>
          <p:nvPr/>
        </p:nvSpPr>
        <p:spPr bwMode="auto">
          <a:xfrm>
            <a:off x="5220232" y="2910766"/>
            <a:ext cx="3959225" cy="3754874"/>
          </a:xfrm>
          <a:prstGeom prst="rect">
            <a:avLst/>
          </a:prstGeom>
          <a:noFill/>
          <a:ln w="9525">
            <a:noFill/>
            <a:miter lim="800000"/>
            <a:headEnd/>
            <a:tailEnd/>
          </a:ln>
        </p:spPr>
        <p:txBody>
          <a:bodyPr>
            <a:spAutoFit/>
          </a:bodyPr>
          <a:lstStyle/>
          <a:p>
            <a:r>
              <a:rPr lang="en-US" sz="1600" dirty="0">
                <a:solidFill>
                  <a:prstClr val="black"/>
                </a:solidFill>
              </a:rPr>
              <a:t>A human dendritic cell (blue pseudo-color) in close interaction with a lymphocyte (yellow pseudo-color). This contact may lead to the creation of an immunological synapse.</a:t>
            </a:r>
            <a:r>
              <a:rPr lang="en-US" sz="2000" dirty="0">
                <a:solidFill>
                  <a:prstClr val="black"/>
                </a:solidFill>
              </a:rPr>
              <a:t> </a:t>
            </a:r>
            <a:endParaRPr lang="pl-PL" sz="2000" dirty="0">
              <a:solidFill>
                <a:prstClr val="black"/>
              </a:solidFill>
            </a:endParaRPr>
          </a:p>
          <a:p>
            <a:r>
              <a:rPr lang="pl-PL" sz="1600" i="1" dirty="0">
                <a:solidFill>
                  <a:prstClr val="black"/>
                </a:solidFill>
              </a:rPr>
              <a:t>     </a:t>
            </a:r>
            <a:r>
              <a:rPr lang="en-US" sz="1600" i="1" dirty="0">
                <a:solidFill>
                  <a:prstClr val="black"/>
                </a:solidFill>
              </a:rPr>
              <a:t>The Immune Synapse</a:t>
            </a:r>
            <a:r>
              <a:rPr lang="pl-PL" sz="1600" i="1" dirty="0">
                <a:solidFill>
                  <a:prstClr val="black"/>
                </a:solidFill>
              </a:rPr>
              <a:t> </a:t>
            </a:r>
            <a:r>
              <a:rPr lang="en-US" sz="1600" i="1" dirty="0">
                <a:solidFill>
                  <a:prstClr val="black"/>
                </a:solidFill>
              </a:rPr>
              <a:t>by Olivier </a:t>
            </a:r>
            <a:endParaRPr lang="pl-PL" sz="1600" i="1" dirty="0">
              <a:solidFill>
                <a:prstClr val="black"/>
              </a:solidFill>
            </a:endParaRPr>
          </a:p>
          <a:p>
            <a:r>
              <a:rPr lang="pl-PL" sz="1600" i="1" dirty="0">
                <a:solidFill>
                  <a:prstClr val="black"/>
                </a:solidFill>
              </a:rPr>
              <a:t>     </a:t>
            </a:r>
            <a:r>
              <a:rPr lang="en-US" sz="1600" i="1" dirty="0">
                <a:solidFill>
                  <a:prstClr val="black"/>
                </a:solidFill>
              </a:rPr>
              <a:t>Schwartz and the Electron</a:t>
            </a:r>
            <a:r>
              <a:rPr lang="pl-PL" sz="1600" i="1" dirty="0">
                <a:solidFill>
                  <a:prstClr val="black"/>
                </a:solidFill>
              </a:rPr>
              <a:t> M</a:t>
            </a:r>
            <a:r>
              <a:rPr lang="en-US" sz="1600" i="1" dirty="0" err="1">
                <a:solidFill>
                  <a:prstClr val="black"/>
                </a:solidFill>
              </a:rPr>
              <a:t>icroscopy</a:t>
            </a:r>
            <a:endParaRPr lang="pl-PL" sz="1600" i="1" dirty="0">
              <a:solidFill>
                <a:prstClr val="black"/>
              </a:solidFill>
            </a:endParaRPr>
          </a:p>
          <a:p>
            <a:r>
              <a:rPr lang="pl-PL" sz="1600" i="1" dirty="0">
                <a:solidFill>
                  <a:prstClr val="black"/>
                </a:solidFill>
              </a:rPr>
              <a:t> </a:t>
            </a:r>
            <a:r>
              <a:rPr lang="en-US" sz="1600" i="1" dirty="0">
                <a:solidFill>
                  <a:prstClr val="black"/>
                </a:solidFill>
              </a:rPr>
              <a:t> </a:t>
            </a:r>
            <a:r>
              <a:rPr lang="pl-PL" sz="1600" i="1" dirty="0">
                <a:solidFill>
                  <a:prstClr val="black"/>
                </a:solidFill>
              </a:rPr>
              <a:t>   </a:t>
            </a:r>
            <a:r>
              <a:rPr lang="en-US" sz="1600" i="1" dirty="0">
                <a:solidFill>
                  <a:prstClr val="black"/>
                </a:solidFill>
              </a:rPr>
              <a:t>Core Facility, </a:t>
            </a:r>
            <a:r>
              <a:rPr lang="en-US" sz="1600" i="1" dirty="0" err="1">
                <a:solidFill>
                  <a:prstClr val="black"/>
                </a:solidFill>
              </a:rPr>
              <a:t>Institut</a:t>
            </a:r>
            <a:r>
              <a:rPr lang="en-US" sz="1600" i="1" dirty="0">
                <a:solidFill>
                  <a:prstClr val="black"/>
                </a:solidFill>
              </a:rPr>
              <a:t> </a:t>
            </a:r>
            <a:r>
              <a:rPr lang="en-US" sz="1600" i="1" dirty="0" err="1">
                <a:solidFill>
                  <a:prstClr val="black"/>
                </a:solidFill>
              </a:rPr>
              <a:t>Pasteu</a:t>
            </a:r>
            <a:r>
              <a:rPr lang="pl-PL" sz="1600" i="1" dirty="0">
                <a:solidFill>
                  <a:prstClr val="black"/>
                </a:solidFill>
              </a:rPr>
              <a:t>r</a:t>
            </a:r>
          </a:p>
          <a:p>
            <a:pPr algn="r"/>
            <a:r>
              <a:rPr lang="pl-PL" sz="1400" dirty="0">
                <a:solidFill>
                  <a:prstClr val="black"/>
                </a:solidFill>
                <a:hlinkClick r:id="rId4"/>
              </a:rPr>
              <a:t>http://www.cell.com/Cell_Picture_Show</a:t>
            </a:r>
            <a:endParaRPr lang="pl-PL" sz="1400" dirty="0">
              <a:solidFill>
                <a:prstClr val="black"/>
              </a:solidFill>
            </a:endParaRPr>
          </a:p>
          <a:p>
            <a:pPr algn="r"/>
            <a:r>
              <a:rPr lang="pl-PL" sz="1800" i="1" dirty="0">
                <a:solidFill>
                  <a:srgbClr val="0000FF"/>
                </a:solidFill>
              </a:rPr>
              <a:t>B. Allen, B. C. </a:t>
            </a:r>
            <a:r>
              <a:rPr lang="pl-PL" sz="1800" i="1" dirty="0" err="1">
                <a:solidFill>
                  <a:srgbClr val="0000FF"/>
                </a:solidFill>
              </a:rPr>
              <a:t>Stacey</a:t>
            </a:r>
            <a:r>
              <a:rPr lang="pl-PL" sz="1800" i="1" dirty="0">
                <a:solidFill>
                  <a:srgbClr val="0000FF"/>
                </a:solidFill>
              </a:rPr>
              <a:t>, Y. Bar-</a:t>
            </a:r>
            <a:r>
              <a:rPr lang="pl-PL" sz="1800" i="1" dirty="0" err="1">
                <a:solidFill>
                  <a:srgbClr val="0000FF"/>
                </a:solidFill>
              </a:rPr>
              <a:t>Yam</a:t>
            </a:r>
            <a:r>
              <a:rPr lang="pl-PL" sz="1800" i="1" dirty="0">
                <a:solidFill>
                  <a:srgbClr val="0000FF"/>
                </a:solidFill>
              </a:rPr>
              <a:t>: </a:t>
            </a:r>
            <a:r>
              <a:rPr lang="pl-PL" sz="1800" i="1" dirty="0" err="1">
                <a:solidFill>
                  <a:srgbClr val="0000FF"/>
                </a:solidFill>
              </a:rPr>
              <a:t>Multiscale</a:t>
            </a:r>
            <a:r>
              <a:rPr lang="pl-PL" sz="1800" i="1" dirty="0">
                <a:solidFill>
                  <a:srgbClr val="0000FF"/>
                </a:solidFill>
              </a:rPr>
              <a:t> </a:t>
            </a:r>
            <a:r>
              <a:rPr lang="pl-PL" sz="1800" i="1" dirty="0" err="1">
                <a:solidFill>
                  <a:srgbClr val="0000FF"/>
                </a:solidFill>
              </a:rPr>
              <a:t>information</a:t>
            </a:r>
            <a:r>
              <a:rPr lang="pl-PL" sz="1800" i="1" dirty="0">
                <a:solidFill>
                  <a:srgbClr val="0000FF"/>
                </a:solidFill>
              </a:rPr>
              <a:t> </a:t>
            </a:r>
            <a:r>
              <a:rPr lang="pl-PL" sz="1800" i="1" dirty="0" err="1">
                <a:solidFill>
                  <a:srgbClr val="0000FF"/>
                </a:solidFill>
              </a:rPr>
              <a:t>theory</a:t>
            </a:r>
            <a:r>
              <a:rPr lang="pl-PL" sz="1800" i="1" dirty="0">
                <a:solidFill>
                  <a:srgbClr val="0000FF"/>
                </a:solidFill>
              </a:rPr>
              <a:t> and the </a:t>
            </a:r>
            <a:r>
              <a:rPr lang="pl-PL" sz="1800" i="1" dirty="0" err="1">
                <a:solidFill>
                  <a:srgbClr val="0000FF"/>
                </a:solidFill>
              </a:rPr>
              <a:t>marginal</a:t>
            </a:r>
            <a:r>
              <a:rPr lang="pl-PL" sz="1800" i="1" dirty="0">
                <a:solidFill>
                  <a:srgbClr val="0000FF"/>
                </a:solidFill>
              </a:rPr>
              <a:t> </a:t>
            </a:r>
            <a:r>
              <a:rPr lang="pl-PL" sz="1800" i="1" dirty="0" err="1">
                <a:solidFill>
                  <a:srgbClr val="0000FF"/>
                </a:solidFill>
              </a:rPr>
              <a:t>utility</a:t>
            </a:r>
            <a:r>
              <a:rPr lang="pl-PL" sz="1800" i="1" dirty="0">
                <a:solidFill>
                  <a:srgbClr val="0000FF"/>
                </a:solidFill>
              </a:rPr>
              <a:t> of </a:t>
            </a:r>
            <a:r>
              <a:rPr lang="pl-PL" sz="1800" i="1" dirty="0" err="1">
                <a:solidFill>
                  <a:srgbClr val="0000FF"/>
                </a:solidFill>
              </a:rPr>
              <a:t>information</a:t>
            </a:r>
            <a:r>
              <a:rPr lang="pl-PL" sz="1800" i="1" dirty="0">
                <a:solidFill>
                  <a:srgbClr val="0000FF"/>
                </a:solidFill>
              </a:rPr>
              <a:t>, </a:t>
            </a:r>
            <a:r>
              <a:rPr lang="pl-PL" sz="1800" i="1" dirty="0" err="1">
                <a:solidFill>
                  <a:srgbClr val="0000FF"/>
                </a:solidFill>
              </a:rPr>
              <a:t>Entropy</a:t>
            </a:r>
            <a:r>
              <a:rPr lang="pl-PL" sz="1800" i="1" dirty="0">
                <a:solidFill>
                  <a:srgbClr val="0000FF"/>
                </a:solidFill>
              </a:rPr>
              <a:t> 19(6): 273  (2017) doi:10.3390/e19060273.</a:t>
            </a:r>
          </a:p>
        </p:txBody>
      </p:sp>
    </p:spTree>
    <p:extLst>
      <p:ext uri="{BB962C8B-B14F-4D97-AF65-F5344CB8AC3E}">
        <p14:creationId xmlns:p14="http://schemas.microsoft.com/office/powerpoint/2010/main" val="863863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0E57C-BE22-B5C1-B9DF-66AF459A637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3FAE40F-688A-767F-41D6-F285553BB079}"/>
              </a:ext>
            </a:extLst>
          </p:cNvPr>
          <p:cNvSpPr>
            <a:spLocks noGrp="1"/>
          </p:cNvSpPr>
          <p:nvPr>
            <p:ph type="title"/>
          </p:nvPr>
        </p:nvSpPr>
        <p:spPr>
          <a:xfrm>
            <a:off x="72008" y="0"/>
            <a:ext cx="9036496" cy="6858000"/>
          </a:xfrm>
        </p:spPr>
        <p:txBody>
          <a:bodyPr/>
          <a:lstStyle/>
          <a:p>
            <a:br>
              <a:rPr lang="pl-PL" b="1"/>
            </a:br>
            <a:br>
              <a:rPr lang="pl-PL" b="1"/>
            </a:br>
            <a:br>
              <a:rPr lang="pl-PL" b="1"/>
            </a:br>
            <a:br>
              <a:rPr lang="en-GB" b="1"/>
            </a:br>
            <a:br>
              <a:rPr lang="pl-PL" b="1"/>
            </a:br>
            <a:br>
              <a:rPr lang="en-GB" sz="4000" b="1"/>
            </a:br>
            <a:br>
              <a:rPr lang="pl-PL" b="1"/>
            </a:br>
            <a:endParaRPr lang="en-US" b="1"/>
          </a:p>
        </p:txBody>
      </p:sp>
      <p:sp>
        <p:nvSpPr>
          <p:cNvPr id="41" name="pole tekstowe 40"/>
          <p:cNvSpPr txBox="1"/>
          <p:nvPr/>
        </p:nvSpPr>
        <p:spPr>
          <a:xfrm>
            <a:off x="29517" y="993867"/>
            <a:ext cx="9121477" cy="2677656"/>
          </a:xfrm>
          <a:prstGeom prst="rect">
            <a:avLst/>
          </a:prstGeom>
          <a:noFill/>
        </p:spPr>
        <p:txBody>
          <a:bodyPr wrap="square" rtlCol="0">
            <a:spAutoFit/>
          </a:bodyPr>
          <a:lstStyle/>
          <a:p>
            <a:pPr algn="ctr"/>
            <a:r>
              <a:rPr lang="en-US" sz="2400" b="1" dirty="0">
                <a:solidFill>
                  <a:srgbClr val="0000FF"/>
                </a:solidFill>
              </a:rPr>
              <a:t>CHALLENGE FOR </a:t>
            </a:r>
            <a:r>
              <a:rPr lang="pl-PL" sz="2400" b="1" dirty="0" err="1">
                <a:solidFill>
                  <a:srgbClr val="0000FF"/>
                </a:solidFill>
              </a:rPr>
              <a:t>IS</a:t>
            </a:r>
            <a:r>
              <a:rPr lang="en-US" sz="2400" b="1" dirty="0">
                <a:solidFill>
                  <a:srgbClr val="0000FF"/>
                </a:solidFill>
              </a:rPr>
              <a:t> CONTROL: </a:t>
            </a:r>
            <a:endParaRPr lang="pl-PL" sz="2400" b="1" dirty="0">
              <a:solidFill>
                <a:srgbClr val="0000FF"/>
              </a:solidFill>
            </a:endParaRPr>
          </a:p>
          <a:p>
            <a:pPr algn="ctr"/>
            <a:endParaRPr lang="pl-PL" sz="2400" b="1" dirty="0">
              <a:solidFill>
                <a:srgbClr val="0000FF"/>
              </a:solidFill>
            </a:endParaRPr>
          </a:p>
          <a:p>
            <a:pPr algn="ctr"/>
            <a:r>
              <a:rPr lang="en-US" sz="2000" b="1" dirty="0">
                <a:solidFill>
                  <a:srgbClr val="0000FF"/>
                </a:solidFill>
              </a:rPr>
              <a:t>DEVELOPMENT OF REASONING METHODS SUPPORTING </a:t>
            </a:r>
            <a:endParaRPr lang="pl-PL" sz="2000" b="1" dirty="0">
              <a:solidFill>
                <a:srgbClr val="0000FF"/>
              </a:solidFill>
            </a:endParaRPr>
          </a:p>
          <a:p>
            <a:pPr algn="ctr"/>
            <a:r>
              <a:rPr lang="en-US" sz="2000" b="1" dirty="0">
                <a:solidFill>
                  <a:srgbClr val="0000FF"/>
                </a:solidFill>
              </a:rPr>
              <a:t>GENERATION &amp; COORDINATION OF DIFFERENT KINDS OF INTERACTIONS WITH ABSTRACT AND PHYSICAL OBJECTS AND REASONING (EXPRESSED IN DIFFERENT LANGUAGES: FORMAL AND NATURAL) ABOUT THEIR RESULTS FOR MAKING THE RIGHT DECISIONS (i.e. FOR JUDGMENT)</a:t>
            </a:r>
          </a:p>
        </p:txBody>
      </p:sp>
      <p:sp>
        <p:nvSpPr>
          <p:cNvPr id="60" name="pole tekstowe 4"/>
          <p:cNvSpPr txBox="1">
            <a:spLocks noChangeArrowheads="1"/>
          </p:cNvSpPr>
          <p:nvPr/>
        </p:nvSpPr>
        <p:spPr bwMode="auto">
          <a:xfrm>
            <a:off x="989855" y="3889212"/>
            <a:ext cx="7200800" cy="2585323"/>
          </a:xfrm>
          <a:prstGeom prst="rect">
            <a:avLst/>
          </a:prstGeom>
          <a:noFill/>
          <a:ln w="9525">
            <a:noFill/>
            <a:miter lim="800000"/>
            <a:headEnd/>
            <a:tailEnd/>
          </a:ln>
        </p:spPr>
        <p:txBody>
          <a:bodyPr wrap="square">
            <a:spAutoFit/>
          </a:bodyPr>
          <a:lstStyle/>
          <a:p>
            <a:r>
              <a:rPr lang="en-US" sz="1800" dirty="0">
                <a:solidFill>
                  <a:srgbClr val="0000FF"/>
                </a:solidFill>
              </a:rPr>
              <a:t>Traditional statistics is strong in devising ways of describing</a:t>
            </a:r>
            <a:r>
              <a:rPr lang="pl-PL" sz="1800" dirty="0">
                <a:solidFill>
                  <a:srgbClr val="0000FF"/>
                </a:solidFill>
              </a:rPr>
              <a:t> </a:t>
            </a:r>
            <a:r>
              <a:rPr lang="en-US" sz="1800" dirty="0">
                <a:solidFill>
                  <a:srgbClr val="0000FF"/>
                </a:solidFill>
              </a:rPr>
              <a:t>data and inferring distributional parameters from sample.</a:t>
            </a:r>
            <a:r>
              <a:rPr lang="pl-PL" sz="1800" dirty="0">
                <a:solidFill>
                  <a:srgbClr val="0000FF"/>
                </a:solidFill>
              </a:rPr>
              <a:t> </a:t>
            </a:r>
            <a:endParaRPr lang="en-US" sz="1800" dirty="0">
              <a:solidFill>
                <a:srgbClr val="0000FF"/>
              </a:solidFill>
            </a:endParaRPr>
          </a:p>
          <a:p>
            <a:r>
              <a:rPr lang="en-US" sz="1800" dirty="0">
                <a:solidFill>
                  <a:srgbClr val="0000FF"/>
                </a:solidFill>
              </a:rPr>
              <a:t>Causal inference requires two additional ingredients:</a:t>
            </a:r>
          </a:p>
          <a:p>
            <a:r>
              <a:rPr lang="pl-PL" sz="1800" dirty="0">
                <a:solidFill>
                  <a:srgbClr val="0000FF"/>
                </a:solidFill>
              </a:rPr>
              <a:t>     -  </a:t>
            </a:r>
            <a:r>
              <a:rPr lang="en-US" sz="1800" i="1" dirty="0">
                <a:solidFill>
                  <a:srgbClr val="0000FF"/>
                </a:solidFill>
              </a:rPr>
              <a:t>a science-friendly language for articulating</a:t>
            </a:r>
            <a:endParaRPr lang="pl-PL" sz="1800" i="1" dirty="0">
              <a:solidFill>
                <a:srgbClr val="0000FF"/>
              </a:solidFill>
            </a:endParaRPr>
          </a:p>
          <a:p>
            <a:r>
              <a:rPr lang="pl-PL" sz="1800" i="1" dirty="0">
                <a:solidFill>
                  <a:srgbClr val="0000FF"/>
                </a:solidFill>
              </a:rPr>
              <a:t>        </a:t>
            </a:r>
            <a:r>
              <a:rPr lang="en-US" sz="1800" i="1" dirty="0">
                <a:solidFill>
                  <a:srgbClr val="0000FF"/>
                </a:solidFill>
              </a:rPr>
              <a:t>causal</a:t>
            </a:r>
            <a:r>
              <a:rPr lang="pl-PL" sz="1800" i="1" dirty="0">
                <a:solidFill>
                  <a:srgbClr val="0000FF"/>
                </a:solidFill>
              </a:rPr>
              <a:t> </a:t>
            </a:r>
            <a:r>
              <a:rPr lang="en-US" sz="1800" i="1" dirty="0">
                <a:solidFill>
                  <a:srgbClr val="0000FF"/>
                </a:solidFill>
              </a:rPr>
              <a:t>knowledge</a:t>
            </a:r>
            <a:r>
              <a:rPr lang="en-US" sz="1800" dirty="0">
                <a:solidFill>
                  <a:srgbClr val="0000FF"/>
                </a:solidFill>
              </a:rPr>
              <a:t>,</a:t>
            </a:r>
            <a:endParaRPr lang="pl-PL" sz="1800" dirty="0">
              <a:solidFill>
                <a:srgbClr val="0000FF"/>
              </a:solidFill>
            </a:endParaRPr>
          </a:p>
          <a:p>
            <a:r>
              <a:rPr lang="en-US" sz="1800" dirty="0">
                <a:solidFill>
                  <a:srgbClr val="0000FF"/>
                </a:solidFill>
              </a:rPr>
              <a:t>and</a:t>
            </a:r>
          </a:p>
          <a:p>
            <a:r>
              <a:rPr lang="pl-PL" sz="1800" dirty="0">
                <a:solidFill>
                  <a:srgbClr val="0000FF"/>
                </a:solidFill>
              </a:rPr>
              <a:t>     -  </a:t>
            </a:r>
            <a:r>
              <a:rPr lang="en-US" sz="1800" i="1" dirty="0">
                <a:solidFill>
                  <a:srgbClr val="0000FF"/>
                </a:solidFill>
              </a:rPr>
              <a:t>a mathematical machinery for processing that</a:t>
            </a:r>
            <a:endParaRPr lang="pl-PL" sz="1800" i="1" dirty="0">
              <a:solidFill>
                <a:srgbClr val="0000FF"/>
              </a:solidFill>
            </a:endParaRPr>
          </a:p>
          <a:p>
            <a:r>
              <a:rPr lang="pl-PL" sz="1800" i="1" dirty="0">
                <a:solidFill>
                  <a:srgbClr val="0000FF"/>
                </a:solidFill>
              </a:rPr>
              <a:t>       </a:t>
            </a:r>
            <a:r>
              <a:rPr lang="en-US" sz="1800" i="1" dirty="0">
                <a:solidFill>
                  <a:srgbClr val="0000FF"/>
                </a:solidFill>
              </a:rPr>
              <a:t> knowledge,</a:t>
            </a:r>
            <a:r>
              <a:rPr lang="pl-PL" sz="1800" i="1" dirty="0">
                <a:solidFill>
                  <a:srgbClr val="0000FF"/>
                </a:solidFill>
              </a:rPr>
              <a:t> </a:t>
            </a:r>
            <a:r>
              <a:rPr lang="en-US" sz="1800" i="1" dirty="0">
                <a:solidFill>
                  <a:srgbClr val="0000FF"/>
                </a:solidFill>
              </a:rPr>
              <a:t>combining it with data and drawing </a:t>
            </a:r>
            <a:endParaRPr lang="pl-PL" sz="1800" i="1" dirty="0">
              <a:solidFill>
                <a:srgbClr val="0000FF"/>
              </a:solidFill>
            </a:endParaRPr>
          </a:p>
          <a:p>
            <a:r>
              <a:rPr lang="pl-PL" sz="1800" i="1" dirty="0">
                <a:solidFill>
                  <a:srgbClr val="0000FF"/>
                </a:solidFill>
              </a:rPr>
              <a:t>        </a:t>
            </a:r>
            <a:r>
              <a:rPr lang="en-US" sz="1800" i="1" dirty="0">
                <a:solidFill>
                  <a:srgbClr val="0000FF"/>
                </a:solidFill>
              </a:rPr>
              <a:t>new causal conclusions</a:t>
            </a:r>
            <a:r>
              <a:rPr lang="pl-PL" sz="1800" i="1" dirty="0">
                <a:solidFill>
                  <a:srgbClr val="0000FF"/>
                </a:solidFill>
              </a:rPr>
              <a:t> </a:t>
            </a:r>
            <a:r>
              <a:rPr lang="en-US" sz="1800" i="1" dirty="0">
                <a:solidFill>
                  <a:srgbClr val="0000FF"/>
                </a:solidFill>
              </a:rPr>
              <a:t>about a phenomenon</a:t>
            </a:r>
            <a:r>
              <a:rPr lang="en-US" sz="1800" dirty="0">
                <a:solidFill>
                  <a:srgbClr val="0000FF"/>
                </a:solidFill>
              </a:rPr>
              <a:t>.</a:t>
            </a:r>
          </a:p>
        </p:txBody>
      </p:sp>
      <p:sp>
        <p:nvSpPr>
          <p:cNvPr id="61" name="pole tekstowe 5"/>
          <p:cNvSpPr txBox="1">
            <a:spLocks noChangeArrowheads="1"/>
          </p:cNvSpPr>
          <p:nvPr/>
        </p:nvSpPr>
        <p:spPr bwMode="auto">
          <a:xfrm>
            <a:off x="173766" y="6466992"/>
            <a:ext cx="8748712" cy="338554"/>
          </a:xfrm>
          <a:prstGeom prst="rect">
            <a:avLst/>
          </a:prstGeom>
          <a:noFill/>
          <a:ln w="9525">
            <a:noFill/>
            <a:miter lim="800000"/>
            <a:headEnd/>
            <a:tailEnd/>
          </a:ln>
        </p:spPr>
        <p:txBody>
          <a:bodyPr>
            <a:spAutoFit/>
          </a:bodyPr>
          <a:lstStyle/>
          <a:p>
            <a:pPr algn="r"/>
            <a:r>
              <a:rPr lang="pl-PL" sz="1600" i="1" dirty="0">
                <a:solidFill>
                  <a:srgbClr val="0000FF"/>
                </a:solidFill>
              </a:rPr>
              <a:t>Judea </a:t>
            </a:r>
            <a:r>
              <a:rPr lang="pl-PL" sz="1600" i="1" dirty="0" err="1">
                <a:solidFill>
                  <a:srgbClr val="0000FF"/>
                </a:solidFill>
              </a:rPr>
              <a:t>Pearl</a:t>
            </a:r>
            <a:r>
              <a:rPr lang="pl-PL" sz="1600" i="1" dirty="0">
                <a:solidFill>
                  <a:srgbClr val="0000FF"/>
                </a:solidFill>
              </a:rPr>
              <a:t>: </a:t>
            </a:r>
            <a:r>
              <a:rPr lang="en-US" sz="1600" i="1" dirty="0">
                <a:solidFill>
                  <a:srgbClr val="0000FF"/>
                </a:solidFill>
              </a:rPr>
              <a:t>Causal inference in statistics: An overview. Statistics Surveys 3, 96</a:t>
            </a:r>
            <a:r>
              <a:rPr lang="pl-PL" sz="1600" i="1" dirty="0">
                <a:solidFill>
                  <a:srgbClr val="0000FF"/>
                </a:solidFill>
              </a:rPr>
              <a:t>-</a:t>
            </a:r>
            <a:r>
              <a:rPr lang="en-US" sz="1600" i="1" dirty="0">
                <a:solidFill>
                  <a:srgbClr val="0000FF"/>
                </a:solidFill>
              </a:rPr>
              <a:t>146</a:t>
            </a:r>
            <a:r>
              <a:rPr lang="pl-PL" sz="1600" i="1" dirty="0">
                <a:solidFill>
                  <a:srgbClr val="0000FF"/>
                </a:solidFill>
              </a:rPr>
              <a:t> </a:t>
            </a:r>
            <a:r>
              <a:rPr lang="en-US" sz="1600" i="1" dirty="0">
                <a:solidFill>
                  <a:srgbClr val="0000FF"/>
                </a:solidFill>
              </a:rPr>
              <a:t>(2009)</a:t>
            </a:r>
          </a:p>
        </p:txBody>
      </p:sp>
      <p:sp>
        <p:nvSpPr>
          <p:cNvPr id="62" name="Tytuł 1">
            <a:extLst>
              <a:ext uri="{FF2B5EF4-FFF2-40B4-BE49-F238E27FC236}">
                <a16:creationId xmlns:a16="http://schemas.microsoft.com/office/drawing/2014/main" id="{6F977126-A532-DDFD-D964-731FCF7A0277}"/>
              </a:ext>
            </a:extLst>
          </p:cNvPr>
          <p:cNvSpPr txBox="1">
            <a:spLocks/>
          </p:cNvSpPr>
          <p:nvPr/>
        </p:nvSpPr>
        <p:spPr bwMode="auto">
          <a:xfrm>
            <a:off x="-16740" y="260648"/>
            <a:ext cx="9129724" cy="5155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3600" b="1" dirty="0"/>
              <a:t>COMPLEX INTELLIGENT SYSTEM (IS)</a:t>
            </a:r>
            <a:endParaRPr lang="en-US" sz="3600" b="1" dirty="0"/>
          </a:p>
        </p:txBody>
      </p:sp>
    </p:spTree>
    <p:extLst>
      <p:ext uri="{BB962C8B-B14F-4D97-AF65-F5344CB8AC3E}">
        <p14:creationId xmlns:p14="http://schemas.microsoft.com/office/powerpoint/2010/main" val="2995384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0E57C-BE22-B5C1-B9DF-66AF459A6376}"/>
            </a:ext>
          </a:extLst>
        </p:cNvPr>
        <p:cNvGrpSpPr/>
        <p:nvPr/>
      </p:nvGrpSpPr>
      <p:grpSpPr>
        <a:xfrm>
          <a:off x="0" y="0"/>
          <a:ext cx="0" cy="0"/>
          <a:chOff x="0" y="0"/>
          <a:chExt cx="0" cy="0"/>
        </a:xfrm>
      </p:grpSpPr>
      <p:sp>
        <p:nvSpPr>
          <p:cNvPr id="60" name="pole tekstowe 4"/>
          <p:cNvSpPr txBox="1">
            <a:spLocks noChangeArrowheads="1"/>
          </p:cNvSpPr>
          <p:nvPr/>
        </p:nvSpPr>
        <p:spPr bwMode="auto">
          <a:xfrm>
            <a:off x="239482" y="50643"/>
            <a:ext cx="8640960" cy="1077218"/>
          </a:xfrm>
          <a:prstGeom prst="rect">
            <a:avLst/>
          </a:prstGeom>
          <a:noFill/>
          <a:ln w="9525">
            <a:noFill/>
            <a:miter lim="800000"/>
            <a:headEnd/>
            <a:tailEnd/>
          </a:ln>
        </p:spPr>
        <p:txBody>
          <a:bodyPr wrap="square">
            <a:spAutoFit/>
          </a:bodyPr>
          <a:lstStyle/>
          <a:p>
            <a:pPr algn="ctr"/>
            <a:r>
              <a:rPr lang="en-US" sz="3200" b="1" dirty="0">
                <a:solidFill>
                  <a:srgbClr val="0070C0"/>
                </a:solidFill>
                <a:ea typeface="+mj-ea"/>
                <a:cs typeface="+mj-cs"/>
              </a:rPr>
              <a:t>TWO MAIN CONCERNS REGARDING </a:t>
            </a:r>
          </a:p>
          <a:p>
            <a:pPr algn="ctr"/>
            <a:r>
              <a:rPr lang="en-US" sz="3200" b="1" dirty="0">
                <a:solidFill>
                  <a:srgbClr val="0070C0"/>
                </a:solidFill>
                <a:ea typeface="+mj-ea"/>
                <a:cs typeface="+mj-cs"/>
              </a:rPr>
              <a:t>COMPLEX INTELLIGENT SYSTEMS (IS) </a:t>
            </a:r>
          </a:p>
        </p:txBody>
      </p:sp>
      <p:sp>
        <p:nvSpPr>
          <p:cNvPr id="3" name="Prostokąt 2"/>
          <p:cNvSpPr/>
          <p:nvPr/>
        </p:nvSpPr>
        <p:spPr>
          <a:xfrm>
            <a:off x="305526" y="1273741"/>
            <a:ext cx="8442938" cy="4647426"/>
          </a:xfrm>
          <a:prstGeom prst="rect">
            <a:avLst/>
          </a:prstGeom>
        </p:spPr>
        <p:txBody>
          <a:bodyPr wrap="square">
            <a:spAutoFit/>
          </a:bodyPr>
          <a:lstStyle/>
          <a:p>
            <a:pPr marL="285750" indent="-285750">
              <a:buFont typeface="Arial" panose="020B0604020202020204" pitchFamily="34" charset="0"/>
              <a:buChar char="•"/>
            </a:pPr>
            <a:r>
              <a:rPr lang="en-US" sz="2400" b="1" dirty="0">
                <a:solidFill>
                  <a:srgbClr val="0000FF"/>
                </a:solidFill>
              </a:rPr>
              <a:t>COMPLEXITY:</a:t>
            </a:r>
            <a:r>
              <a:rPr lang="pl-PL" sz="2400" b="1" dirty="0">
                <a:solidFill>
                  <a:srgbClr val="0000FF"/>
                </a:solidFill>
              </a:rPr>
              <a:t> </a:t>
            </a:r>
            <a:r>
              <a:rPr lang="en-US" sz="2400" dirty="0">
                <a:solidFill>
                  <a:srgbClr val="0000CC"/>
                </a:solidFill>
              </a:rPr>
              <a:t>very difficult and risky</a:t>
            </a:r>
            <a:r>
              <a:rPr lang="pl-PL" sz="2400" dirty="0">
                <a:solidFill>
                  <a:srgbClr val="0000CC"/>
                </a:solidFill>
              </a:rPr>
              <a:t>,</a:t>
            </a:r>
            <a:r>
              <a:rPr lang="en-US" sz="2400" dirty="0">
                <a:solidFill>
                  <a:srgbClr val="0000CC"/>
                </a:solidFill>
              </a:rPr>
              <a:t> </a:t>
            </a:r>
            <a:r>
              <a:rPr lang="pl-PL" sz="2400" dirty="0" err="1">
                <a:solidFill>
                  <a:srgbClr val="0000CC"/>
                </a:solidFill>
              </a:rPr>
              <a:t>e.g</a:t>
            </a:r>
            <a:r>
              <a:rPr lang="pl-PL" sz="2400" dirty="0">
                <a:solidFill>
                  <a:srgbClr val="0000CC"/>
                </a:solidFill>
              </a:rPr>
              <a:t>. in </a:t>
            </a:r>
            <a:r>
              <a:rPr lang="en-US" sz="2400" dirty="0">
                <a:solidFill>
                  <a:srgbClr val="0000CC"/>
                </a:solidFill>
              </a:rPr>
              <a:t>already complex medical environments</a:t>
            </a:r>
            <a:r>
              <a:rPr lang="pl-PL" sz="2400" dirty="0">
                <a:solidFill>
                  <a:srgbClr val="0000CC"/>
                </a:solidFill>
              </a:rPr>
              <a:t>; design and </a:t>
            </a:r>
            <a:r>
              <a:rPr lang="pl-PL" sz="2400" dirty="0" err="1">
                <a:solidFill>
                  <a:srgbClr val="0000CC"/>
                </a:solidFill>
              </a:rPr>
              <a:t>analysis</a:t>
            </a:r>
            <a:r>
              <a:rPr lang="pl-PL" sz="2400" dirty="0">
                <a:solidFill>
                  <a:srgbClr val="0000CC"/>
                </a:solidFill>
              </a:rPr>
              <a:t> of </a:t>
            </a:r>
            <a:r>
              <a:rPr lang="pl-PL" sz="2400" dirty="0" err="1">
                <a:solidFill>
                  <a:srgbClr val="0000CC"/>
                </a:solidFill>
              </a:rPr>
              <a:t>IS</a:t>
            </a:r>
            <a:r>
              <a:rPr lang="pl-PL" sz="2400" dirty="0">
                <a:solidFill>
                  <a:srgbClr val="0000CC"/>
                </a:solidFill>
              </a:rPr>
              <a:t> </a:t>
            </a:r>
            <a:r>
              <a:rPr lang="pl-PL" sz="2400" dirty="0" err="1">
                <a:solidFill>
                  <a:srgbClr val="0000CC"/>
                </a:solidFill>
              </a:rPr>
              <a:t>based</a:t>
            </a:r>
            <a:r>
              <a:rPr lang="pl-PL" sz="2400" dirty="0">
                <a:solidFill>
                  <a:srgbClr val="0000CC"/>
                </a:solidFill>
              </a:rPr>
              <a:t> on the </a:t>
            </a:r>
            <a:r>
              <a:rPr lang="pl-PL" sz="2400" dirty="0" err="1">
                <a:solidFill>
                  <a:srgbClr val="0000CC"/>
                </a:solidFill>
              </a:rPr>
              <a:t>IGrC</a:t>
            </a:r>
            <a:r>
              <a:rPr lang="pl-PL" sz="2400" dirty="0">
                <a:solidFill>
                  <a:srgbClr val="0000CC"/>
                </a:solidFill>
              </a:rPr>
              <a:t> model</a:t>
            </a:r>
          </a:p>
          <a:p>
            <a:pPr marL="285750" indent="-285750">
              <a:buFont typeface="Arial" panose="020B0604020202020204" pitchFamily="34" charset="0"/>
              <a:buChar char="•"/>
            </a:pPr>
            <a:r>
              <a:rPr lang="pl-PL" sz="2400" b="1" dirty="0">
                <a:solidFill>
                  <a:srgbClr val="0000FF"/>
                </a:solidFill>
              </a:rPr>
              <a:t>LACK OF TRUST: </a:t>
            </a:r>
            <a:r>
              <a:rPr lang="pl-PL" sz="2400" dirty="0" err="1">
                <a:solidFill>
                  <a:srgbClr val="0000CC"/>
                </a:solidFill>
              </a:rPr>
              <a:t>toward</a:t>
            </a:r>
            <a:r>
              <a:rPr lang="en-US" sz="2400" dirty="0">
                <a:solidFill>
                  <a:srgbClr val="0000CC"/>
                </a:solidFill>
              </a:rPr>
              <a:t> </a:t>
            </a:r>
            <a:r>
              <a:rPr lang="en-US" sz="2400" b="1" dirty="0">
                <a:solidFill>
                  <a:srgbClr val="0000FF"/>
                </a:solidFill>
              </a:rPr>
              <a:t>Human-Centered AI, Human-in-the-Loop ML</a:t>
            </a:r>
            <a:r>
              <a:rPr lang="pl-PL" sz="2400" b="1" dirty="0">
                <a:solidFill>
                  <a:srgbClr val="0000FF"/>
                </a:solidFill>
              </a:rPr>
              <a:t>; </a:t>
            </a:r>
            <a:r>
              <a:rPr lang="en-US" sz="2400" dirty="0">
                <a:solidFill>
                  <a:srgbClr val="0000CC"/>
                </a:solidFill>
              </a:rPr>
              <a:t>interactions </a:t>
            </a:r>
            <a:r>
              <a:rPr lang="pl-PL" sz="2400" dirty="0">
                <a:solidFill>
                  <a:srgbClr val="0000CC"/>
                </a:solidFill>
              </a:rPr>
              <a:t>(</a:t>
            </a:r>
            <a:r>
              <a:rPr lang="pl-PL" sz="2400" dirty="0" err="1">
                <a:solidFill>
                  <a:srgbClr val="0000CC"/>
                </a:solidFill>
              </a:rPr>
              <a:t>dialogues</a:t>
            </a:r>
            <a:r>
              <a:rPr lang="pl-PL" sz="2400" dirty="0">
                <a:solidFill>
                  <a:srgbClr val="0000CC"/>
                </a:solidFill>
              </a:rPr>
              <a:t>) </a:t>
            </a:r>
            <a:r>
              <a:rPr lang="en-US" sz="2400" dirty="0">
                <a:solidFill>
                  <a:srgbClr val="0000CC"/>
                </a:solidFill>
              </a:rPr>
              <a:t>with experts and </a:t>
            </a:r>
            <a:r>
              <a:rPr lang="en-US" sz="2400" dirty="0" err="1">
                <a:solidFill>
                  <a:srgbClr val="0000CC"/>
                </a:solidFill>
              </a:rPr>
              <a:t>chatbots</a:t>
            </a:r>
            <a:r>
              <a:rPr lang="pl-PL" sz="2400" dirty="0">
                <a:solidFill>
                  <a:srgbClr val="0000CC"/>
                </a:solidFill>
              </a:rPr>
              <a:t> </a:t>
            </a:r>
            <a:r>
              <a:rPr lang="pl-PL" sz="2400" dirty="0" err="1">
                <a:solidFill>
                  <a:srgbClr val="0000CC"/>
                </a:solidFill>
              </a:rPr>
              <a:t>based</a:t>
            </a:r>
            <a:r>
              <a:rPr lang="pl-PL" sz="2400" dirty="0">
                <a:solidFill>
                  <a:srgbClr val="0000CC"/>
                </a:solidFill>
              </a:rPr>
              <a:t> on the </a:t>
            </a:r>
            <a:r>
              <a:rPr lang="pl-PL" sz="2400" dirty="0" err="1">
                <a:solidFill>
                  <a:srgbClr val="0000CC"/>
                </a:solidFill>
              </a:rPr>
              <a:t>IGrC</a:t>
            </a:r>
            <a:r>
              <a:rPr lang="pl-PL" sz="2400" dirty="0">
                <a:solidFill>
                  <a:srgbClr val="0000CC"/>
                </a:solidFill>
              </a:rPr>
              <a:t> model</a:t>
            </a:r>
          </a:p>
          <a:p>
            <a:pPr marL="285750" indent="-285750">
              <a:buFont typeface="Arial" panose="020B0604020202020204" pitchFamily="34" charset="0"/>
              <a:buChar char="•"/>
            </a:pPr>
            <a:endParaRPr lang="pl-PL" sz="2400" dirty="0">
              <a:solidFill>
                <a:srgbClr val="0000CC"/>
              </a:solidFill>
            </a:endParaRPr>
          </a:p>
          <a:p>
            <a:pPr algn="ctr"/>
            <a:r>
              <a:rPr lang="en-US" sz="3200" b="1" dirty="0">
                <a:solidFill>
                  <a:srgbClr val="0000CC"/>
                </a:solidFill>
              </a:rPr>
              <a:t>IGrC is proposed as the computing model for developing trustworthy </a:t>
            </a:r>
            <a:r>
              <a:rPr lang="en-US" sz="3200" b="1" dirty="0" err="1">
                <a:solidFill>
                  <a:srgbClr val="0000CC"/>
                </a:solidFill>
              </a:rPr>
              <a:t>inte</a:t>
            </a:r>
            <a:r>
              <a:rPr lang="pl-PL" sz="3200" b="1" dirty="0">
                <a:solidFill>
                  <a:srgbClr val="0000CC"/>
                </a:solidFill>
              </a:rPr>
              <a:t>l</a:t>
            </a:r>
            <a:r>
              <a:rPr lang="en-US" sz="3200" b="1" dirty="0" err="1">
                <a:solidFill>
                  <a:srgbClr val="0000CC"/>
                </a:solidFill>
              </a:rPr>
              <a:t>ligent</a:t>
            </a:r>
            <a:r>
              <a:rPr lang="en-US" sz="3200" b="1" dirty="0">
                <a:solidFill>
                  <a:srgbClr val="0000CC"/>
                </a:solidFill>
              </a:rPr>
              <a:t> systems  that deal with complex phenomena in the real physical world.</a:t>
            </a:r>
          </a:p>
        </p:txBody>
      </p:sp>
      <p:sp>
        <p:nvSpPr>
          <p:cNvPr id="4" name="pole tekstowe 3"/>
          <p:cNvSpPr txBox="1"/>
          <p:nvPr/>
        </p:nvSpPr>
        <p:spPr>
          <a:xfrm>
            <a:off x="827584" y="6009846"/>
            <a:ext cx="8208912" cy="830997"/>
          </a:xfrm>
          <a:prstGeom prst="rect">
            <a:avLst/>
          </a:prstGeom>
          <a:noFill/>
        </p:spPr>
        <p:txBody>
          <a:bodyPr wrap="square" rtlCol="0">
            <a:spAutoFit/>
          </a:bodyPr>
          <a:lstStyle/>
          <a:p>
            <a:r>
              <a:rPr lang="en-US" sz="1600" i="1" dirty="0">
                <a:solidFill>
                  <a:srgbClr val="0000CC"/>
                </a:solidFill>
              </a:rPr>
              <a:t>B. </a:t>
            </a:r>
            <a:r>
              <a:rPr lang="en-US" sz="1600" i="1" dirty="0" err="1">
                <a:solidFill>
                  <a:srgbClr val="0000CC"/>
                </a:solidFill>
              </a:rPr>
              <a:t>Shneiderman</a:t>
            </a:r>
            <a:r>
              <a:rPr lang="en-US" sz="1600" i="1" dirty="0">
                <a:solidFill>
                  <a:srgbClr val="0000CC"/>
                </a:solidFill>
              </a:rPr>
              <a:t>, Human  Centered AI, Oxford University Press, Oxford, UK</a:t>
            </a:r>
            <a:r>
              <a:rPr lang="pl-PL" sz="1600" i="1" dirty="0">
                <a:solidFill>
                  <a:srgbClr val="0000CC"/>
                </a:solidFill>
              </a:rPr>
              <a:t> (</a:t>
            </a:r>
            <a:r>
              <a:rPr lang="en-US" sz="1600" i="1" dirty="0">
                <a:solidFill>
                  <a:srgbClr val="0000CC"/>
                </a:solidFill>
              </a:rPr>
              <a:t>2022</a:t>
            </a:r>
            <a:r>
              <a:rPr lang="pl-PL" sz="1600" i="1" dirty="0">
                <a:solidFill>
                  <a:srgbClr val="0000CC"/>
                </a:solidFill>
              </a:rPr>
              <a:t>)</a:t>
            </a:r>
          </a:p>
          <a:p>
            <a:r>
              <a:rPr lang="en-US" sz="1600" i="1" dirty="0">
                <a:solidFill>
                  <a:srgbClr val="0000CC"/>
                </a:solidFill>
              </a:rPr>
              <a:t>R. M. Monarch, Human-in-the-Loop Machine Learning. Active Learning and Annotation for Human-Centered AI, MANNING, Shelter Island, NY</a:t>
            </a:r>
            <a:r>
              <a:rPr lang="pl-PL" sz="1600" i="1" dirty="0">
                <a:solidFill>
                  <a:srgbClr val="0000CC"/>
                </a:solidFill>
              </a:rPr>
              <a:t> (</a:t>
            </a:r>
            <a:r>
              <a:rPr lang="en-US" sz="1600" i="1" dirty="0">
                <a:solidFill>
                  <a:srgbClr val="0000CC"/>
                </a:solidFill>
              </a:rPr>
              <a:t>2021</a:t>
            </a:r>
            <a:r>
              <a:rPr lang="pl-PL" sz="1600" i="1" dirty="0">
                <a:solidFill>
                  <a:srgbClr val="0000CC"/>
                </a:solidFill>
              </a:rPr>
              <a:t>)</a:t>
            </a:r>
            <a:endParaRPr lang="en-US" sz="1600" i="1" dirty="0">
              <a:solidFill>
                <a:srgbClr val="0000CC"/>
              </a:solidFill>
            </a:endParaRPr>
          </a:p>
        </p:txBody>
      </p:sp>
    </p:spTree>
    <p:extLst>
      <p:ext uri="{BB962C8B-B14F-4D97-AF65-F5344CB8AC3E}">
        <p14:creationId xmlns:p14="http://schemas.microsoft.com/office/powerpoint/2010/main" val="3307529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68A1A-EA9B-2E3D-065E-A3C023571B5C}"/>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5421D214-CDE0-FBC4-A310-C408B5F0A001}"/>
              </a:ext>
            </a:extLst>
          </p:cNvPr>
          <p:cNvSpPr>
            <a:spLocks noGrp="1"/>
          </p:cNvSpPr>
          <p:nvPr>
            <p:ph type="title"/>
          </p:nvPr>
        </p:nvSpPr>
        <p:spPr>
          <a:xfrm>
            <a:off x="179512" y="-1"/>
            <a:ext cx="8784976" cy="6245225"/>
          </a:xfrm>
        </p:spPr>
        <p:txBody>
          <a:bodyPr/>
          <a:lstStyle/>
          <a:p>
            <a:r>
              <a:rPr lang="pl-PL" sz="3600" b="1" dirty="0"/>
              <a:t>FOR DEVELOPMENT OF </a:t>
            </a:r>
            <a:br>
              <a:rPr lang="pl-PL" sz="3600" b="1" dirty="0"/>
            </a:br>
            <a:r>
              <a:rPr lang="pl-PL" sz="3600" b="1" dirty="0"/>
              <a:t>IS </a:t>
            </a:r>
            <a:br>
              <a:rPr lang="pl-PL" sz="3600" b="1" dirty="0"/>
            </a:br>
            <a:r>
              <a:rPr lang="en-US" sz="3600" b="1" dirty="0"/>
              <a:t>INTERDISCIPLINARY COLLABORATION </a:t>
            </a:r>
            <a:br>
              <a:rPr lang="pl-PL" sz="3600" b="1" dirty="0"/>
            </a:br>
            <a:r>
              <a:rPr lang="en-US" sz="3600" b="1" dirty="0"/>
              <a:t>ACROSS</a:t>
            </a:r>
            <a:r>
              <a:rPr lang="pl-PL" sz="3600" b="1" dirty="0"/>
              <a:t> DIFFERENT DOMAINS </a:t>
            </a:r>
            <a:br>
              <a:rPr lang="pl-PL" sz="3600" b="1" dirty="0"/>
            </a:br>
            <a:r>
              <a:rPr lang="pl-PL" sz="3600" b="1" dirty="0"/>
              <a:t>IS NEEDED</a:t>
            </a:r>
            <a:br>
              <a:rPr lang="pl-PL" sz="3600" b="1" dirty="0"/>
            </a:br>
            <a:endParaRPr lang="en-US" sz="3600" b="1" dirty="0"/>
          </a:p>
        </p:txBody>
      </p:sp>
      <p:sp>
        <p:nvSpPr>
          <p:cNvPr id="5" name="Symbol zastępczy numeru slajdu 4">
            <a:extLst>
              <a:ext uri="{FF2B5EF4-FFF2-40B4-BE49-F238E27FC236}">
                <a16:creationId xmlns:a16="http://schemas.microsoft.com/office/drawing/2014/main" id="{8C049B7C-141E-78A0-CCD0-18C2C1C436D0}"/>
              </a:ext>
            </a:extLst>
          </p:cNvPr>
          <p:cNvSpPr>
            <a:spLocks noGrp="1"/>
          </p:cNvSpPr>
          <p:nvPr>
            <p:ph type="sldNum" sz="quarter" idx="12"/>
          </p:nvPr>
        </p:nvSpPr>
        <p:spPr/>
        <p:txBody>
          <a:bodyPr/>
          <a:lstStyle/>
          <a:p>
            <a:pPr>
              <a:defRPr/>
            </a:pPr>
            <a:fld id="{D02E777F-298D-4C96-825C-3DC57E52C55E}" type="slidenum">
              <a:rPr lang="pl-PL" smtClean="0"/>
              <a:pPr>
                <a:defRPr/>
              </a:pPr>
              <a:t>23</a:t>
            </a:fld>
            <a:endParaRPr lang="pl-PL"/>
          </a:p>
        </p:txBody>
      </p:sp>
    </p:spTree>
    <p:extLst>
      <p:ext uri="{BB962C8B-B14F-4D97-AF65-F5344CB8AC3E}">
        <p14:creationId xmlns:p14="http://schemas.microsoft.com/office/powerpoint/2010/main" val="407469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983A2-A064-0C49-FFA2-360D6405F789}"/>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8BD42E39-FDC3-9F25-BCAA-27D668082ACC}"/>
              </a:ext>
            </a:extLst>
          </p:cNvPr>
          <p:cNvSpPr>
            <a:spLocks noGrp="1"/>
          </p:cNvSpPr>
          <p:nvPr>
            <p:ph type="title"/>
          </p:nvPr>
        </p:nvSpPr>
        <p:spPr>
          <a:xfrm>
            <a:off x="179512" y="188640"/>
            <a:ext cx="8784976" cy="978365"/>
          </a:xfrm>
        </p:spPr>
        <p:txBody>
          <a:bodyPr/>
          <a:lstStyle/>
          <a:p>
            <a:r>
              <a:rPr lang="en-US" sz="3600" b="1" dirty="0"/>
              <a:t>ROBUST, INTERACTIVE, </a:t>
            </a:r>
            <a:br>
              <a:rPr lang="pl-PL" sz="3600" b="1" dirty="0"/>
            </a:br>
            <a:r>
              <a:rPr lang="en-US" sz="3600" b="1" dirty="0"/>
              <a:t>AND HUMAN-ALIGNED AI SYSTEMS</a:t>
            </a:r>
          </a:p>
        </p:txBody>
      </p:sp>
      <p:sp>
        <p:nvSpPr>
          <p:cNvPr id="2" name="pole tekstowe 1">
            <a:extLst>
              <a:ext uri="{FF2B5EF4-FFF2-40B4-BE49-F238E27FC236}">
                <a16:creationId xmlns:a16="http://schemas.microsoft.com/office/drawing/2014/main" id="{E283F0F4-CE3C-F6CF-6AE4-F2EA3B5CD256}"/>
              </a:ext>
            </a:extLst>
          </p:cNvPr>
          <p:cNvSpPr txBox="1"/>
          <p:nvPr/>
        </p:nvSpPr>
        <p:spPr>
          <a:xfrm>
            <a:off x="179512" y="1274428"/>
            <a:ext cx="8784976" cy="4524315"/>
          </a:xfrm>
          <a:prstGeom prst="rect">
            <a:avLst/>
          </a:prstGeom>
          <a:noFill/>
        </p:spPr>
        <p:txBody>
          <a:bodyPr wrap="square" rtlCol="0">
            <a:spAutoFit/>
          </a:bodyPr>
          <a:lstStyle/>
          <a:p>
            <a:pPr algn="just"/>
            <a:r>
              <a:rPr lang="en-US" sz="2400" dirty="0">
                <a:solidFill>
                  <a:srgbClr val="0000FF"/>
                </a:solidFill>
              </a:rPr>
              <a:t>[…] </a:t>
            </a:r>
            <a:r>
              <a:rPr lang="en-US" sz="2400" i="1" dirty="0">
                <a:solidFill>
                  <a:srgbClr val="0000FF"/>
                </a:solidFill>
              </a:rPr>
              <a:t> the grand challenge of creating intelligent agents that can safely and seamlessly learn from and adapt to humans. To accomplish this goal, we need to continue to develop improved AI systems that can manage uncertainty over a wide range of sources, can efficiently fuse multiple forms of human feedback, and enable efficient verification and interpretability. </a:t>
            </a:r>
            <a:endParaRPr lang="pl-PL" sz="2400" i="1" dirty="0">
              <a:solidFill>
                <a:srgbClr val="0000FF"/>
              </a:solidFill>
            </a:endParaRPr>
          </a:p>
          <a:p>
            <a:pPr algn="just"/>
            <a:r>
              <a:rPr lang="en-US" sz="2400" dirty="0">
                <a:solidFill>
                  <a:srgbClr val="0000FF"/>
                </a:solidFill>
              </a:rPr>
              <a:t>[…]</a:t>
            </a:r>
            <a:r>
              <a:rPr lang="pl-PL" sz="2400" dirty="0">
                <a:solidFill>
                  <a:srgbClr val="0000FF"/>
                </a:solidFill>
              </a:rPr>
              <a:t> </a:t>
            </a:r>
            <a:r>
              <a:rPr lang="en-US" sz="2400" i="1" dirty="0">
                <a:solidFill>
                  <a:srgbClr val="0000FF"/>
                </a:solidFill>
              </a:rPr>
              <a:t>Successfully and efficiently integrating human input into the study of robust AI and robotics will not only require extending existing learning techniques but will also require developing new theoretical and algorithmic techniques that will benefit from insights from fields such as human factors, causal inference, cognitive science, robust control, and formal verification.</a:t>
            </a:r>
            <a:endParaRPr lang="pl-PL" sz="2400" i="1" dirty="0">
              <a:solidFill>
                <a:srgbClr val="0000FF"/>
              </a:solidFill>
            </a:endParaRPr>
          </a:p>
        </p:txBody>
      </p:sp>
      <p:sp>
        <p:nvSpPr>
          <p:cNvPr id="7" name="pole tekstowe 6">
            <a:extLst>
              <a:ext uri="{FF2B5EF4-FFF2-40B4-BE49-F238E27FC236}">
                <a16:creationId xmlns:a16="http://schemas.microsoft.com/office/drawing/2014/main" id="{5BB3260A-795E-9F1F-6C45-F4781FF3D0A9}"/>
              </a:ext>
            </a:extLst>
          </p:cNvPr>
          <p:cNvSpPr txBox="1"/>
          <p:nvPr/>
        </p:nvSpPr>
        <p:spPr>
          <a:xfrm>
            <a:off x="395536" y="5906166"/>
            <a:ext cx="7920880" cy="707886"/>
          </a:xfrm>
          <a:prstGeom prst="rect">
            <a:avLst/>
          </a:prstGeom>
          <a:noFill/>
        </p:spPr>
        <p:txBody>
          <a:bodyPr wrap="square" rtlCol="0">
            <a:spAutoFit/>
          </a:bodyPr>
          <a:lstStyle/>
          <a:p>
            <a:r>
              <a:rPr lang="en-US" sz="2000" i="1" dirty="0">
                <a:solidFill>
                  <a:srgbClr val="0000FF"/>
                </a:solidFill>
              </a:rPr>
              <a:t>D. S. Brown: Toward robust, interactive, and human-aligned AI systems. AI Magazine 2025: </a:t>
            </a:r>
            <a:r>
              <a:rPr lang="pl-PL" sz="2000" i="1" dirty="0">
                <a:solidFill>
                  <a:srgbClr val="0000FF"/>
                </a:solidFill>
              </a:rPr>
              <a:t>46:e70024. </a:t>
            </a:r>
            <a:r>
              <a:rPr lang="en-US" sz="2000" i="1" dirty="0" err="1">
                <a:solidFill>
                  <a:srgbClr val="0000FF"/>
                </a:solidFill>
              </a:rPr>
              <a:t>doi</a:t>
            </a:r>
            <a:r>
              <a:rPr lang="en-US" sz="2000" i="1" dirty="0">
                <a:solidFill>
                  <a:srgbClr val="0000FF"/>
                </a:solidFill>
              </a:rPr>
              <a:t>/org/</a:t>
            </a:r>
            <a:r>
              <a:rPr lang="pl-PL" sz="2000" i="1" dirty="0">
                <a:solidFill>
                  <a:srgbClr val="0000FF"/>
                </a:solidFill>
              </a:rPr>
              <a:t>10.1002/aaai.70024</a:t>
            </a:r>
          </a:p>
        </p:txBody>
      </p:sp>
      <p:sp>
        <p:nvSpPr>
          <p:cNvPr id="5" name="Symbol zastępczy numeru slajdu 4">
            <a:extLst>
              <a:ext uri="{FF2B5EF4-FFF2-40B4-BE49-F238E27FC236}">
                <a16:creationId xmlns:a16="http://schemas.microsoft.com/office/drawing/2014/main" id="{DC941B87-55B2-EB82-6809-A62F016CF24B}"/>
              </a:ext>
            </a:extLst>
          </p:cNvPr>
          <p:cNvSpPr>
            <a:spLocks noGrp="1"/>
          </p:cNvSpPr>
          <p:nvPr>
            <p:ph type="sldNum" sz="quarter" idx="12"/>
          </p:nvPr>
        </p:nvSpPr>
        <p:spPr/>
        <p:txBody>
          <a:bodyPr/>
          <a:lstStyle/>
          <a:p>
            <a:pPr>
              <a:defRPr/>
            </a:pPr>
            <a:fld id="{D02E777F-298D-4C96-825C-3DC57E52C55E}" type="slidenum">
              <a:rPr lang="pl-PL" smtClean="0"/>
              <a:pPr>
                <a:defRPr/>
              </a:pPr>
              <a:t>24</a:t>
            </a:fld>
            <a:endParaRPr lang="pl-PL" dirty="0"/>
          </a:p>
        </p:txBody>
      </p:sp>
    </p:spTree>
    <p:extLst>
      <p:ext uri="{BB962C8B-B14F-4D97-AF65-F5344CB8AC3E}">
        <p14:creationId xmlns:p14="http://schemas.microsoft.com/office/powerpoint/2010/main" val="1898828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67B71-18F5-016A-DD27-06C29483AE3B}"/>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0629D85E-828C-AA19-4794-0B537B4F6BB6}"/>
              </a:ext>
            </a:extLst>
          </p:cNvPr>
          <p:cNvSpPr>
            <a:spLocks noGrp="1"/>
          </p:cNvSpPr>
          <p:nvPr>
            <p:ph type="title"/>
          </p:nvPr>
        </p:nvSpPr>
        <p:spPr>
          <a:xfrm>
            <a:off x="395536" y="188640"/>
            <a:ext cx="8229600" cy="785813"/>
          </a:xfrm>
        </p:spPr>
        <p:txBody>
          <a:bodyPr/>
          <a:lstStyle/>
          <a:p>
            <a:r>
              <a:rPr lang="pl-PL" b="1" dirty="0"/>
              <a:t>MULTISENSORY LEARNING</a:t>
            </a:r>
            <a:endParaRPr lang="en-US" b="1" dirty="0"/>
          </a:p>
        </p:txBody>
      </p:sp>
      <p:sp>
        <p:nvSpPr>
          <p:cNvPr id="2" name="pole tekstowe 1">
            <a:extLst>
              <a:ext uri="{FF2B5EF4-FFF2-40B4-BE49-F238E27FC236}">
                <a16:creationId xmlns:a16="http://schemas.microsoft.com/office/drawing/2014/main" id="{DB487E7F-E277-0244-2F8F-476304E38F29}"/>
              </a:ext>
            </a:extLst>
          </p:cNvPr>
          <p:cNvSpPr txBox="1"/>
          <p:nvPr/>
        </p:nvSpPr>
        <p:spPr>
          <a:xfrm>
            <a:off x="107504" y="951834"/>
            <a:ext cx="8928992" cy="4893647"/>
          </a:xfrm>
          <a:prstGeom prst="rect">
            <a:avLst/>
          </a:prstGeom>
          <a:noFill/>
        </p:spPr>
        <p:txBody>
          <a:bodyPr wrap="square" rtlCol="0">
            <a:spAutoFit/>
          </a:bodyPr>
          <a:lstStyle/>
          <a:p>
            <a:pPr algn="just"/>
            <a:r>
              <a:rPr lang="en-US" sz="2400" dirty="0">
                <a:solidFill>
                  <a:srgbClr val="0000FF"/>
                </a:solidFill>
              </a:rPr>
              <a:t>[…] </a:t>
            </a:r>
            <a:r>
              <a:rPr lang="en-US" sz="2400" i="1" dirty="0">
                <a:solidFill>
                  <a:srgbClr val="0000FF"/>
                </a:solidFill>
              </a:rPr>
              <a:t>my research is inspired by the way humans naturally engage with the world using all their senses. My long-term goal is to build intelligent systems that can see, hear, touch, smell, taste, and interact with their surroundings—enabling them to perceive, understand, and act within richly multisensory environments. Realizing this vision requires interdisciplinary collaboration across computer vision, robotics, natural language processing, machine learning, augmented reality, acoustic learning, and cognitive science. By integrating insights from these domains, my research aims to empower machines to emulate and enhance human multisensory capabilities, ultimately paving the way for more capable, adaptive, and intuitive artificial agents</a:t>
            </a:r>
            <a:r>
              <a:rPr lang="pl-PL" sz="2400" i="1" dirty="0">
                <a:solidFill>
                  <a:srgbClr val="0000FF"/>
                </a:solidFill>
              </a:rPr>
              <a:t>.</a:t>
            </a:r>
          </a:p>
        </p:txBody>
      </p:sp>
      <p:sp>
        <p:nvSpPr>
          <p:cNvPr id="7" name="pole tekstowe 6">
            <a:extLst>
              <a:ext uri="{FF2B5EF4-FFF2-40B4-BE49-F238E27FC236}">
                <a16:creationId xmlns:a16="http://schemas.microsoft.com/office/drawing/2014/main" id="{BE208AAF-B5C8-EDEC-5E8E-DB17EFCA8F44}"/>
              </a:ext>
            </a:extLst>
          </p:cNvPr>
          <p:cNvSpPr txBox="1"/>
          <p:nvPr/>
        </p:nvSpPr>
        <p:spPr>
          <a:xfrm>
            <a:off x="827584" y="5906166"/>
            <a:ext cx="7488832" cy="707886"/>
          </a:xfrm>
          <a:prstGeom prst="rect">
            <a:avLst/>
          </a:prstGeom>
          <a:noFill/>
        </p:spPr>
        <p:txBody>
          <a:bodyPr wrap="square" rtlCol="0">
            <a:spAutoFit/>
          </a:bodyPr>
          <a:lstStyle/>
          <a:p>
            <a:r>
              <a:rPr lang="en-US" sz="2000" i="1" dirty="0">
                <a:solidFill>
                  <a:srgbClr val="0000FF"/>
                </a:solidFill>
              </a:rPr>
              <a:t>R. Gao: Multisensory machine intelligence. </a:t>
            </a:r>
            <a:r>
              <a:rPr lang="pl-PL" sz="2000" i="1" dirty="0">
                <a:solidFill>
                  <a:srgbClr val="0000FF"/>
                </a:solidFill>
              </a:rPr>
              <a:t>AI Magazine 2025: 46:e70026 doi.org/10.1002/aaai.70026</a:t>
            </a:r>
          </a:p>
        </p:txBody>
      </p:sp>
      <p:sp>
        <p:nvSpPr>
          <p:cNvPr id="5" name="Symbol zastępczy numeru slajdu 4">
            <a:extLst>
              <a:ext uri="{FF2B5EF4-FFF2-40B4-BE49-F238E27FC236}">
                <a16:creationId xmlns:a16="http://schemas.microsoft.com/office/drawing/2014/main" id="{96971173-D1AB-B800-9EEB-217B8ECDBF5B}"/>
              </a:ext>
            </a:extLst>
          </p:cNvPr>
          <p:cNvSpPr>
            <a:spLocks noGrp="1"/>
          </p:cNvSpPr>
          <p:nvPr>
            <p:ph type="sldNum" sz="quarter" idx="12"/>
          </p:nvPr>
        </p:nvSpPr>
        <p:spPr/>
        <p:txBody>
          <a:bodyPr/>
          <a:lstStyle/>
          <a:p>
            <a:pPr>
              <a:defRPr/>
            </a:pPr>
            <a:fld id="{D02E777F-298D-4C96-825C-3DC57E52C55E}" type="slidenum">
              <a:rPr lang="pl-PL" smtClean="0"/>
              <a:pPr>
                <a:defRPr/>
              </a:pPr>
              <a:t>25</a:t>
            </a:fld>
            <a:endParaRPr lang="pl-PL"/>
          </a:p>
        </p:txBody>
      </p:sp>
    </p:spTree>
    <p:extLst>
      <p:ext uri="{BB962C8B-B14F-4D97-AF65-F5344CB8AC3E}">
        <p14:creationId xmlns:p14="http://schemas.microsoft.com/office/powerpoint/2010/main" val="3826175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38772-5AEC-1594-0FF9-CEC4A2291FA7}"/>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B21CAB69-CA2B-4150-D661-F743D1C30B02}"/>
              </a:ext>
            </a:extLst>
          </p:cNvPr>
          <p:cNvSpPr>
            <a:spLocks noGrp="1"/>
          </p:cNvSpPr>
          <p:nvPr>
            <p:ph type="title"/>
          </p:nvPr>
        </p:nvSpPr>
        <p:spPr>
          <a:xfrm>
            <a:off x="179512" y="-1"/>
            <a:ext cx="8784976" cy="6245225"/>
          </a:xfrm>
        </p:spPr>
        <p:txBody>
          <a:bodyPr/>
          <a:lstStyle/>
          <a:p>
            <a:r>
              <a:rPr lang="pl-PL" sz="3600" b="1" dirty="0"/>
              <a:t>TO MAKE SUCH ITERDISCIPLINARY COOPERATION FEASIBLE, IT IS NECASSARY TO GROUD IT IN THE RELEVANT COMPUTING MODEL</a:t>
            </a:r>
            <a:endParaRPr lang="en-US" sz="3600" b="1" dirty="0"/>
          </a:p>
        </p:txBody>
      </p:sp>
      <p:sp>
        <p:nvSpPr>
          <p:cNvPr id="5" name="Symbol zastępczy numeru slajdu 4">
            <a:extLst>
              <a:ext uri="{FF2B5EF4-FFF2-40B4-BE49-F238E27FC236}">
                <a16:creationId xmlns:a16="http://schemas.microsoft.com/office/drawing/2014/main" id="{6BC00BA9-82AE-1CE3-41D6-22AC6E59A9CF}"/>
              </a:ext>
            </a:extLst>
          </p:cNvPr>
          <p:cNvSpPr>
            <a:spLocks noGrp="1"/>
          </p:cNvSpPr>
          <p:nvPr>
            <p:ph type="sldNum" sz="quarter" idx="12"/>
          </p:nvPr>
        </p:nvSpPr>
        <p:spPr/>
        <p:txBody>
          <a:bodyPr/>
          <a:lstStyle/>
          <a:p>
            <a:pPr>
              <a:defRPr/>
            </a:pPr>
            <a:fld id="{D02E777F-298D-4C96-825C-3DC57E52C55E}" type="slidenum">
              <a:rPr lang="pl-PL" smtClean="0"/>
              <a:pPr>
                <a:defRPr/>
              </a:pPr>
              <a:t>26</a:t>
            </a:fld>
            <a:endParaRPr lang="pl-PL"/>
          </a:p>
        </p:txBody>
      </p:sp>
    </p:spTree>
    <p:extLst>
      <p:ext uri="{BB962C8B-B14F-4D97-AF65-F5344CB8AC3E}">
        <p14:creationId xmlns:p14="http://schemas.microsoft.com/office/powerpoint/2010/main" val="4175985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845" y="2492896"/>
            <a:ext cx="9036496" cy="1296144"/>
          </a:xfrm>
        </p:spPr>
        <p:txBody>
          <a:bodyPr/>
          <a:lstStyle/>
          <a:p>
            <a:br>
              <a:rPr lang="pl-PL" b="1" dirty="0"/>
            </a:br>
            <a:br>
              <a:rPr lang="pl-PL" b="1" dirty="0"/>
            </a:br>
            <a:r>
              <a:rPr lang="pl-PL" b="1" dirty="0"/>
              <a:t>INTERACTIVE GRANULAR COMPUTING (</a:t>
            </a:r>
            <a:r>
              <a:rPr lang="pl-PL" b="1" dirty="0" err="1"/>
              <a:t>IGrC</a:t>
            </a:r>
            <a:r>
              <a:rPr lang="pl-PL" b="1"/>
              <a:t>) MODEL</a:t>
            </a:r>
            <a:br>
              <a:rPr lang="pl-PL" b="1" dirty="0"/>
            </a:br>
            <a:br>
              <a:rPr lang="pl-PL" b="1" dirty="0"/>
            </a:br>
            <a:endParaRPr lang="en-US" b="1" dirty="0"/>
          </a:p>
        </p:txBody>
      </p: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27</a:t>
            </a:fld>
            <a:endParaRPr lang="pl-PL"/>
          </a:p>
        </p:txBody>
      </p:sp>
    </p:spTree>
    <p:extLst>
      <p:ext uri="{BB962C8B-B14F-4D97-AF65-F5344CB8AC3E}">
        <p14:creationId xmlns:p14="http://schemas.microsoft.com/office/powerpoint/2010/main" val="1869656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8431" y="27828"/>
            <a:ext cx="9036496" cy="936104"/>
          </a:xfrm>
        </p:spPr>
        <p:txBody>
          <a:bodyPr/>
          <a:lstStyle/>
          <a:p>
            <a:br>
              <a:rPr lang="pl-PL" b="1"/>
            </a:br>
            <a:br>
              <a:rPr lang="pl-PL" b="1"/>
            </a:br>
            <a:br>
              <a:rPr lang="pl-PL" b="1"/>
            </a:br>
            <a:br>
              <a:rPr lang="pl-PL" b="1"/>
            </a:br>
            <a:r>
              <a:rPr lang="pl-PL" sz="3600" b="1" err="1"/>
              <a:t>IGrC</a:t>
            </a:r>
            <a:r>
              <a:rPr lang="pl-PL" sz="3600" b="1"/>
              <a:t>:</a:t>
            </a:r>
            <a:r>
              <a:rPr lang="en-US" sz="3600" b="1"/>
              <a:t> </a:t>
            </a:r>
            <a:br>
              <a:rPr lang="pl-PL" sz="2400" b="1"/>
            </a:br>
            <a:r>
              <a:rPr lang="pl-PL" sz="2400" b="1"/>
              <a:t>A </a:t>
            </a:r>
            <a:r>
              <a:rPr lang="en-US" sz="2400" b="1"/>
              <a:t>RESPONSE TO ESSENTIAL COMPLEXITY</a:t>
            </a:r>
            <a:r>
              <a:rPr lang="pl-PL" sz="2400" b="1"/>
              <a:t> </a:t>
            </a:r>
            <a:br>
              <a:rPr lang="pl-PL" sz="3200" b="1"/>
            </a:br>
            <a:br>
              <a:rPr lang="pl-PL" b="1"/>
            </a:br>
            <a:br>
              <a:rPr lang="en-GB" sz="4000" b="1"/>
            </a:br>
            <a:br>
              <a:rPr lang="pl-PL" b="1"/>
            </a:br>
            <a:endParaRPr lang="en-US" b="1"/>
          </a:p>
        </p:txBody>
      </p: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28</a:t>
            </a:fld>
            <a:endParaRPr lang="pl-PL"/>
          </a:p>
        </p:txBody>
      </p:sp>
      <p:sp>
        <p:nvSpPr>
          <p:cNvPr id="3" name="pole tekstowe 2"/>
          <p:cNvSpPr txBox="1"/>
          <p:nvPr/>
        </p:nvSpPr>
        <p:spPr>
          <a:xfrm>
            <a:off x="240195" y="1083720"/>
            <a:ext cx="8712968" cy="5632311"/>
          </a:xfrm>
          <a:prstGeom prst="rect">
            <a:avLst/>
          </a:prstGeom>
          <a:noFill/>
        </p:spPr>
        <p:txBody>
          <a:bodyPr wrap="square" rtlCol="0">
            <a:spAutoFit/>
          </a:bodyPr>
          <a:lstStyle/>
          <a:p>
            <a:r>
              <a:rPr lang="pl-PL" sz="2000" b="1" dirty="0">
                <a:solidFill>
                  <a:srgbClr val="0000CC"/>
                </a:solidFill>
              </a:rPr>
              <a:t>PARADIGM SHIFT : </a:t>
            </a:r>
          </a:p>
          <a:p>
            <a:r>
              <a:rPr lang="pl-PL" sz="2000" b="1" dirty="0">
                <a:solidFill>
                  <a:srgbClr val="0000CC"/>
                </a:solidFill>
              </a:rPr>
              <a:t>	</a:t>
            </a:r>
            <a:r>
              <a:rPr lang="en-US" sz="2000" b="1" dirty="0">
                <a:solidFill>
                  <a:srgbClr val="0000CC"/>
                </a:solidFill>
              </a:rPr>
              <a:t>FROM "HOW TO DO IT?" TO "WHAT MUST BE DONE?" </a:t>
            </a:r>
            <a:br>
              <a:rPr lang="pl-PL" sz="2000" b="1" dirty="0">
                <a:solidFill>
                  <a:srgbClr val="0000CC"/>
                </a:solidFill>
              </a:rPr>
            </a:br>
            <a:endParaRPr lang="pl-PL" sz="2000" b="1" dirty="0">
              <a:solidFill>
                <a:srgbClr val="0000CC"/>
              </a:solidFill>
            </a:endParaRPr>
          </a:p>
          <a:p>
            <a:pPr algn="just"/>
            <a:r>
              <a:rPr lang="en-US" sz="2000" b="1" dirty="0">
                <a:solidFill>
                  <a:srgbClr val="0000CC"/>
                </a:solidFill>
              </a:rPr>
              <a:t>Key Idea</a:t>
            </a:r>
            <a:r>
              <a:rPr lang="pl-PL" sz="2000" dirty="0">
                <a:solidFill>
                  <a:srgbClr val="0000CC"/>
                </a:solidFill>
              </a:rPr>
              <a:t>: </a:t>
            </a:r>
            <a:r>
              <a:rPr lang="en-US" sz="2000" dirty="0">
                <a:solidFill>
                  <a:srgbClr val="0000CC"/>
                </a:solidFill>
              </a:rPr>
              <a:t>One cannot eliminate or constrain the very essence of complexity</a:t>
            </a:r>
            <a:r>
              <a:rPr lang="pl-PL" sz="2000" dirty="0">
                <a:solidFill>
                  <a:srgbClr val="0000CC"/>
                </a:solidFill>
              </a:rPr>
              <a:t>. </a:t>
            </a:r>
            <a:r>
              <a:rPr lang="en-US" sz="2000" dirty="0">
                <a:solidFill>
                  <a:srgbClr val="0000CC"/>
                </a:solidFill>
              </a:rPr>
              <a:t>One can blend into it and steer adaptively by discovering the </a:t>
            </a:r>
            <a:r>
              <a:rPr lang="en-US" sz="2000" noProof="0" dirty="0">
                <a:solidFill>
                  <a:srgbClr val="0000CC"/>
                </a:solidFill>
              </a:rPr>
              <a:t>sets of rules of interaction (complex games in IGrC).</a:t>
            </a:r>
          </a:p>
          <a:p>
            <a:r>
              <a:rPr lang="en-US" sz="2000" noProof="0" dirty="0">
                <a:solidFill>
                  <a:srgbClr val="0000CC"/>
                </a:solidFill>
              </a:rPr>
              <a:t> </a:t>
            </a:r>
          </a:p>
          <a:p>
            <a:r>
              <a:rPr lang="en-US" sz="2000" b="1" dirty="0">
                <a:solidFill>
                  <a:srgbClr val="0000CC"/>
                </a:solidFill>
              </a:rPr>
              <a:t>The Role of I</a:t>
            </a:r>
            <a:r>
              <a:rPr lang="pl-PL" sz="2000" b="1" dirty="0" err="1">
                <a:solidFill>
                  <a:srgbClr val="0000CC"/>
                </a:solidFill>
              </a:rPr>
              <a:t>GrC</a:t>
            </a:r>
            <a:r>
              <a:rPr lang="pl-PL" sz="2000" b="1" dirty="0">
                <a:solidFill>
                  <a:srgbClr val="0000CC"/>
                </a:solidFill>
              </a:rPr>
              <a:t>:</a:t>
            </a:r>
            <a:endParaRPr lang="en-US" sz="2000" b="1" dirty="0">
              <a:solidFill>
                <a:srgbClr val="0000CC"/>
              </a:solidFill>
            </a:endParaRPr>
          </a:p>
          <a:p>
            <a:pPr marL="342900" indent="-342900">
              <a:buFont typeface="Arial" panose="020B0604020202020204" pitchFamily="34" charset="0"/>
              <a:buChar char="•"/>
            </a:pPr>
            <a:r>
              <a:rPr lang="en-US" sz="2000" b="1" noProof="0" dirty="0">
                <a:solidFill>
                  <a:srgbClr val="0000CC"/>
                </a:solidFill>
              </a:rPr>
              <a:t>Approximate solutions to problems constructed along granular computations</a:t>
            </a:r>
          </a:p>
          <a:p>
            <a:pPr marL="342900" indent="-342900">
              <a:buFont typeface="Arial" panose="020B0604020202020204" pitchFamily="34" charset="0"/>
              <a:buChar char="•"/>
            </a:pPr>
            <a:r>
              <a:rPr lang="en-US" sz="2000" b="1" noProof="0" dirty="0">
                <a:solidFill>
                  <a:srgbClr val="0000CC"/>
                </a:solidFill>
              </a:rPr>
              <a:t>Ongoing interactions </a:t>
            </a:r>
            <a:r>
              <a:rPr lang="en-US" sz="2000" noProof="0" dirty="0">
                <a:solidFill>
                  <a:srgbClr val="0000CC"/>
                </a:solidFill>
              </a:rPr>
              <a:t>with the complex physical and abstract objects</a:t>
            </a:r>
          </a:p>
          <a:p>
            <a:pPr marL="342900" indent="-342900">
              <a:buFont typeface="Arial" panose="020B0604020202020204" pitchFamily="34" charset="0"/>
              <a:buChar char="•"/>
            </a:pPr>
            <a:r>
              <a:rPr lang="en-US" sz="2000" b="1" noProof="0" dirty="0">
                <a:solidFill>
                  <a:srgbClr val="0000CC"/>
                </a:solidFill>
              </a:rPr>
              <a:t>Adaptive discovery </a:t>
            </a:r>
            <a:r>
              <a:rPr lang="en-US" sz="2000" noProof="0" dirty="0">
                <a:solidFill>
                  <a:srgbClr val="0000CC"/>
                </a:solidFill>
              </a:rPr>
              <a:t>of sets of interaction rules (complex games)</a:t>
            </a:r>
          </a:p>
          <a:p>
            <a:pPr marL="342900" indent="-342900">
              <a:buFont typeface="Arial" panose="020B0604020202020204" pitchFamily="34" charset="0"/>
              <a:buChar char="•"/>
            </a:pPr>
            <a:r>
              <a:rPr lang="en-US" sz="2000" b="1" noProof="0" dirty="0">
                <a:solidFill>
                  <a:srgbClr val="0000CC"/>
                </a:solidFill>
              </a:rPr>
              <a:t>Emergent learning </a:t>
            </a:r>
            <a:r>
              <a:rPr lang="en-US" sz="2000" noProof="0" dirty="0">
                <a:solidFill>
                  <a:srgbClr val="0000CC"/>
                </a:solidFill>
              </a:rPr>
              <a:t>from experience</a:t>
            </a:r>
          </a:p>
          <a:p>
            <a:pPr marL="342900" indent="-342900">
              <a:buFont typeface="Arial" panose="020B0604020202020204" pitchFamily="34" charset="0"/>
              <a:buChar char="•"/>
            </a:pPr>
            <a:r>
              <a:rPr lang="en-US" sz="2000" b="1" noProof="0" dirty="0">
                <a:solidFill>
                  <a:srgbClr val="0000CC"/>
                </a:solidFill>
              </a:rPr>
              <a:t>Evolution of models </a:t>
            </a:r>
            <a:r>
              <a:rPr lang="en-US" sz="2000" noProof="0" dirty="0">
                <a:solidFill>
                  <a:srgbClr val="0000CC"/>
                </a:solidFill>
              </a:rPr>
              <a:t>in real time</a:t>
            </a:r>
          </a:p>
          <a:p>
            <a:endParaRPr lang="en-US" sz="2000" b="1" noProof="0" dirty="0">
              <a:solidFill>
                <a:srgbClr val="0000CC"/>
              </a:solidFill>
            </a:endParaRPr>
          </a:p>
          <a:p>
            <a:r>
              <a:rPr lang="en-US" sz="2000" b="1" noProof="0" dirty="0">
                <a:solidFill>
                  <a:srgbClr val="0000CC"/>
                </a:solidFill>
              </a:rPr>
              <a:t>Paradigm Shift</a:t>
            </a:r>
          </a:p>
          <a:p>
            <a:r>
              <a:rPr lang="en-US" sz="2000" dirty="0">
                <a:solidFill>
                  <a:srgbClr val="0000CC"/>
                </a:solidFill>
              </a:rPr>
              <a:t>From purely abstract modeling → </a:t>
            </a:r>
            <a:endParaRPr lang="pl-PL" sz="2000" dirty="0">
              <a:solidFill>
                <a:srgbClr val="0000CC"/>
              </a:solidFill>
            </a:endParaRPr>
          </a:p>
          <a:p>
            <a:r>
              <a:rPr lang="pl-PL" sz="2000" dirty="0">
                <a:solidFill>
                  <a:srgbClr val="0000CC"/>
                </a:solidFill>
              </a:rPr>
              <a:t>	</a:t>
            </a:r>
            <a:r>
              <a:rPr lang="en-US" sz="2000" dirty="0">
                <a:solidFill>
                  <a:srgbClr val="0000CC"/>
                </a:solidFill>
              </a:rPr>
              <a:t>To abstract–physical modeling grounded in real interactions</a:t>
            </a:r>
          </a:p>
        </p:txBody>
      </p:sp>
    </p:spTree>
    <p:extLst>
      <p:ext uri="{BB962C8B-B14F-4D97-AF65-F5344CB8AC3E}">
        <p14:creationId xmlns:p14="http://schemas.microsoft.com/office/powerpoint/2010/main" val="264661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29392" y="2215376"/>
            <a:ext cx="9064000" cy="422568"/>
          </a:xfrm>
        </p:spPr>
        <p:txBody>
          <a:bodyPr/>
          <a:lstStyle/>
          <a:p>
            <a:br>
              <a:rPr lang="pl-PL" sz="2800" b="1">
                <a:solidFill>
                  <a:srgbClr val="0000CC"/>
                </a:solidFill>
                <a:ea typeface="+mn-ea"/>
                <a:cs typeface="+mn-cs"/>
              </a:rPr>
            </a:br>
            <a:r>
              <a:rPr lang="pl-PL" sz="2800" b="1">
                <a:solidFill>
                  <a:srgbClr val="0000CC"/>
                </a:solidFill>
                <a:ea typeface="+mn-ea"/>
                <a:cs typeface="+mn-cs"/>
              </a:rPr>
              <a:t>ECORITHMS</a:t>
            </a:r>
            <a:br>
              <a:rPr lang="pl-PL" sz="2800" b="1">
                <a:solidFill>
                  <a:srgbClr val="0000CC"/>
                </a:solidFill>
                <a:ea typeface="+mn-ea"/>
                <a:cs typeface="+mn-cs"/>
              </a:rPr>
            </a:br>
            <a:endParaRPr lang="en-US" sz="2800" b="1">
              <a:solidFill>
                <a:srgbClr val="0000CC"/>
              </a:solidFill>
              <a:ea typeface="+mn-ea"/>
              <a:cs typeface="+mn-cs"/>
            </a:endParaRPr>
          </a:p>
        </p:txBody>
      </p:sp>
      <p:sp>
        <p:nvSpPr>
          <p:cNvPr id="4" name="Symbol zastępczy numeru slajdu 3"/>
          <p:cNvSpPr>
            <a:spLocks noGrp="1"/>
          </p:cNvSpPr>
          <p:nvPr>
            <p:ph type="sldNum" sz="quarter" idx="12"/>
          </p:nvPr>
        </p:nvSpPr>
        <p:spPr/>
        <p:txBody>
          <a:bodyPr/>
          <a:lstStyle/>
          <a:p>
            <a:pPr>
              <a:defRPr/>
            </a:pPr>
            <a:fld id="{B5AF2F5C-82AB-4307-9003-77CA5B44FEBC}" type="slidenum">
              <a:rPr lang="pl-PL" smtClean="0">
                <a:solidFill>
                  <a:prstClr val="black"/>
                </a:solidFill>
              </a:rPr>
              <a:pPr>
                <a:defRPr/>
              </a:pPr>
              <a:t>29</a:t>
            </a:fld>
            <a:endParaRPr lang="pl-PL">
              <a:solidFill>
                <a:prstClr val="black"/>
              </a:solidFill>
            </a:endParaRPr>
          </a:p>
        </p:txBody>
      </p:sp>
      <p:sp>
        <p:nvSpPr>
          <p:cNvPr id="9" name="pole tekstowe 8"/>
          <p:cNvSpPr txBox="1"/>
          <p:nvPr/>
        </p:nvSpPr>
        <p:spPr>
          <a:xfrm>
            <a:off x="81112" y="2580329"/>
            <a:ext cx="8856984" cy="3000821"/>
          </a:xfrm>
          <a:prstGeom prst="rect">
            <a:avLst/>
          </a:prstGeom>
          <a:noFill/>
        </p:spPr>
        <p:txBody>
          <a:bodyPr wrap="square" rtlCol="0">
            <a:spAutoFit/>
          </a:bodyPr>
          <a:lstStyle/>
          <a:p>
            <a:pPr algn="just"/>
            <a:r>
              <a:rPr lang="en-US">
                <a:solidFill>
                  <a:srgbClr val="0000FF"/>
                </a:solidFill>
              </a:rPr>
              <a:t>The algorithms I discuss in this book are special. Unlike most algorithms,</a:t>
            </a:r>
            <a:r>
              <a:rPr lang="pl-PL">
                <a:solidFill>
                  <a:srgbClr val="0000FF"/>
                </a:solidFill>
              </a:rPr>
              <a:t> </a:t>
            </a:r>
            <a:r>
              <a:rPr lang="en-US">
                <a:solidFill>
                  <a:srgbClr val="0000FF"/>
                </a:solidFill>
              </a:rPr>
              <a:t>they can be run in environments unknown to the designer, and they learn by</a:t>
            </a:r>
            <a:r>
              <a:rPr lang="pl-PL">
                <a:solidFill>
                  <a:srgbClr val="0000FF"/>
                </a:solidFill>
              </a:rPr>
              <a:t> </a:t>
            </a:r>
            <a:r>
              <a:rPr lang="en-US">
                <a:solidFill>
                  <a:srgbClr val="0000FF"/>
                </a:solidFill>
              </a:rPr>
              <a:t>interacting with the environment how to act effectively in it. After sufficient</a:t>
            </a:r>
            <a:r>
              <a:rPr lang="pl-PL">
                <a:solidFill>
                  <a:srgbClr val="0000FF"/>
                </a:solidFill>
              </a:rPr>
              <a:t> </a:t>
            </a:r>
            <a:r>
              <a:rPr lang="en-US">
                <a:solidFill>
                  <a:srgbClr val="0000FF"/>
                </a:solidFill>
              </a:rPr>
              <a:t>interaction they will have expertise not provided by the designer, but extracted</a:t>
            </a:r>
            <a:r>
              <a:rPr lang="pl-PL">
                <a:solidFill>
                  <a:srgbClr val="0000FF"/>
                </a:solidFill>
              </a:rPr>
              <a:t> </a:t>
            </a:r>
            <a:r>
              <a:rPr lang="en-US">
                <a:solidFill>
                  <a:srgbClr val="0000FF"/>
                </a:solidFill>
              </a:rPr>
              <a:t>from the environment. I call these algorithms </a:t>
            </a:r>
            <a:r>
              <a:rPr lang="en-US" b="1" err="1">
                <a:solidFill>
                  <a:srgbClr val="0000FF"/>
                </a:solidFill>
              </a:rPr>
              <a:t>ecorithm</a:t>
            </a:r>
            <a:r>
              <a:rPr lang="en-US">
                <a:solidFill>
                  <a:srgbClr val="0000FF"/>
                </a:solidFill>
              </a:rPr>
              <a:t>.</a:t>
            </a:r>
          </a:p>
        </p:txBody>
      </p:sp>
      <p:sp>
        <p:nvSpPr>
          <p:cNvPr id="10" name="pole tekstowe 9"/>
          <p:cNvSpPr txBox="1"/>
          <p:nvPr/>
        </p:nvSpPr>
        <p:spPr>
          <a:xfrm>
            <a:off x="140523" y="5589240"/>
            <a:ext cx="9023360" cy="923330"/>
          </a:xfrm>
          <a:prstGeom prst="rect">
            <a:avLst/>
          </a:prstGeom>
          <a:noFill/>
        </p:spPr>
        <p:txBody>
          <a:bodyPr wrap="square" rtlCol="0">
            <a:spAutoFit/>
          </a:bodyPr>
          <a:lstStyle/>
          <a:p>
            <a:pPr lvl="2"/>
            <a:r>
              <a:rPr lang="en-US" sz="1800" i="1" dirty="0">
                <a:solidFill>
                  <a:srgbClr val="0000FF"/>
                </a:solidFill>
              </a:rPr>
              <a:t>Valiant, L.: Probably Approximately Correct. Nature’s Algorithms for Learning and Prospering</a:t>
            </a:r>
            <a:r>
              <a:rPr lang="pl-PL" sz="1800" i="1" dirty="0">
                <a:solidFill>
                  <a:srgbClr val="0000FF"/>
                </a:solidFill>
              </a:rPr>
              <a:t> </a:t>
            </a:r>
            <a:r>
              <a:rPr lang="en-US" sz="1800" i="1" dirty="0">
                <a:solidFill>
                  <a:srgbClr val="0000FF"/>
                </a:solidFill>
              </a:rPr>
              <a:t>in a Complex World. Basic Books, A Member of the Perseus Books Group, New York</a:t>
            </a:r>
            <a:r>
              <a:rPr lang="pl-PL" sz="1800" i="1" dirty="0">
                <a:solidFill>
                  <a:srgbClr val="0000FF"/>
                </a:solidFill>
              </a:rPr>
              <a:t> </a:t>
            </a:r>
            <a:r>
              <a:rPr lang="en-US" sz="1800" i="1" dirty="0">
                <a:solidFill>
                  <a:srgbClr val="0000FF"/>
                </a:solidFill>
              </a:rPr>
              <a:t>(2013)</a:t>
            </a:r>
          </a:p>
        </p:txBody>
      </p:sp>
      <p:sp>
        <p:nvSpPr>
          <p:cNvPr id="2" name="pole tekstowe 1"/>
          <p:cNvSpPr txBox="1"/>
          <p:nvPr/>
        </p:nvSpPr>
        <p:spPr>
          <a:xfrm>
            <a:off x="25666" y="98283"/>
            <a:ext cx="9152398" cy="954107"/>
          </a:xfrm>
          <a:prstGeom prst="rect">
            <a:avLst/>
          </a:prstGeom>
          <a:noFill/>
        </p:spPr>
        <p:txBody>
          <a:bodyPr wrap="square" rtlCol="0">
            <a:spAutoFit/>
          </a:bodyPr>
          <a:lstStyle/>
          <a:p>
            <a:pPr algn="ctr"/>
            <a:r>
              <a:rPr lang="pl-PL" sz="2800" b="1">
                <a:solidFill>
                  <a:srgbClr val="0000CC"/>
                </a:solidFill>
              </a:rPr>
              <a:t>PARADIGM SHIFT : </a:t>
            </a:r>
          </a:p>
          <a:p>
            <a:r>
              <a:rPr lang="pl-PL" sz="2800" b="1">
                <a:solidFill>
                  <a:srgbClr val="0000CC"/>
                </a:solidFill>
              </a:rPr>
              <a:t>	</a:t>
            </a:r>
            <a:r>
              <a:rPr lang="en-US" sz="2400" b="1">
                <a:solidFill>
                  <a:srgbClr val="0000CC"/>
                </a:solidFill>
              </a:rPr>
              <a:t>FROM "HOW TO DO IT?" TO "WHAT MUST BE</a:t>
            </a:r>
            <a:r>
              <a:rPr lang="pl-PL" sz="2400" b="1">
                <a:solidFill>
                  <a:srgbClr val="0000CC"/>
                </a:solidFill>
              </a:rPr>
              <a:t> </a:t>
            </a:r>
            <a:r>
              <a:rPr lang="en-US" sz="2400" b="1">
                <a:solidFill>
                  <a:srgbClr val="0000CC"/>
                </a:solidFill>
              </a:rPr>
              <a:t>DONE?" </a:t>
            </a:r>
            <a:endParaRPr lang="en-US" sz="2400"/>
          </a:p>
        </p:txBody>
      </p:sp>
      <p:sp>
        <p:nvSpPr>
          <p:cNvPr id="7" name="pole tekstowe 6"/>
          <p:cNvSpPr txBox="1"/>
          <p:nvPr/>
        </p:nvSpPr>
        <p:spPr>
          <a:xfrm>
            <a:off x="1153550" y="1159932"/>
            <a:ext cx="2991317" cy="707886"/>
          </a:xfrm>
          <a:prstGeom prst="rect">
            <a:avLst/>
          </a:prstGeom>
          <a:noFill/>
        </p:spPr>
        <p:txBody>
          <a:bodyPr wrap="square" rtlCol="0">
            <a:spAutoFit/>
          </a:bodyPr>
          <a:lstStyle/>
          <a:p>
            <a:pPr algn="ctr"/>
            <a:r>
              <a:rPr lang="pl-PL" sz="2000">
                <a:solidFill>
                  <a:srgbClr val="0000CC"/>
                </a:solidFill>
              </a:rPr>
              <a:t>f</a:t>
            </a:r>
            <a:r>
              <a:rPr lang="en-US" sz="2000">
                <a:solidFill>
                  <a:srgbClr val="0000CC"/>
                </a:solidFill>
              </a:rPr>
              <a:t>unction to be computed is not known a priori</a:t>
            </a:r>
          </a:p>
        </p:txBody>
      </p:sp>
      <p:sp>
        <p:nvSpPr>
          <p:cNvPr id="12" name="Prostokąt 11"/>
          <p:cNvSpPr/>
          <p:nvPr/>
        </p:nvSpPr>
        <p:spPr>
          <a:xfrm>
            <a:off x="1172244" y="1138869"/>
            <a:ext cx="2967708" cy="8512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Nawias klamrowy otwierający 16">
            <a:extLst>
              <a:ext uri="{FF2B5EF4-FFF2-40B4-BE49-F238E27FC236}">
                <a16:creationId xmlns:a16="http://schemas.microsoft.com/office/drawing/2014/main" id="{96F7A776-C297-7B6D-8344-2B5CE01CB352}"/>
              </a:ext>
            </a:extLst>
          </p:cNvPr>
          <p:cNvSpPr/>
          <p:nvPr/>
        </p:nvSpPr>
        <p:spPr>
          <a:xfrm rot="16200000">
            <a:off x="3178469" y="-118137"/>
            <a:ext cx="266786" cy="2232251"/>
          </a:xfrm>
          <a:prstGeom prst="leftBrace">
            <a:avLst>
              <a:gd name="adj1" fmla="val 8333"/>
              <a:gd name="adj2" fmla="val 47329"/>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pole tekstowe 17"/>
          <p:cNvSpPr txBox="1"/>
          <p:nvPr/>
        </p:nvSpPr>
        <p:spPr>
          <a:xfrm>
            <a:off x="4537783" y="1240639"/>
            <a:ext cx="4222080" cy="707886"/>
          </a:xfrm>
          <a:prstGeom prst="rect">
            <a:avLst/>
          </a:prstGeom>
          <a:noFill/>
        </p:spPr>
        <p:txBody>
          <a:bodyPr wrap="square" rtlCol="0">
            <a:spAutoFit/>
          </a:bodyPr>
          <a:lstStyle/>
          <a:p>
            <a:pPr algn="ctr"/>
            <a:r>
              <a:rPr lang="en-US" sz="2000" noProof="0" dirty="0">
                <a:solidFill>
                  <a:srgbClr val="0000CC"/>
                </a:solidFill>
              </a:rPr>
              <a:t>model of function should be learned by interacting with the environment</a:t>
            </a:r>
          </a:p>
        </p:txBody>
      </p:sp>
      <p:sp>
        <p:nvSpPr>
          <p:cNvPr id="19" name="Nawias klamrowy otwierający 18">
            <a:extLst>
              <a:ext uri="{FF2B5EF4-FFF2-40B4-BE49-F238E27FC236}">
                <a16:creationId xmlns:a16="http://schemas.microsoft.com/office/drawing/2014/main" id="{96F7A776-C297-7B6D-8344-2B5CE01CB352}"/>
              </a:ext>
            </a:extLst>
          </p:cNvPr>
          <p:cNvSpPr/>
          <p:nvPr/>
        </p:nvSpPr>
        <p:spPr>
          <a:xfrm rot="16200000">
            <a:off x="6802366" y="-699745"/>
            <a:ext cx="363812" cy="3384374"/>
          </a:xfrm>
          <a:prstGeom prst="leftBrace">
            <a:avLst>
              <a:gd name="adj1" fmla="val 8333"/>
              <a:gd name="adj2" fmla="val 47329"/>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Prostokąt 19"/>
          <p:cNvSpPr/>
          <p:nvPr/>
        </p:nvSpPr>
        <p:spPr>
          <a:xfrm>
            <a:off x="4572000" y="1118681"/>
            <a:ext cx="4248471" cy="9596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421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9552" y="19107"/>
            <a:ext cx="7867538" cy="4046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dirty="0">
                <a:latin typeface="+mn-lt"/>
              </a:rPr>
              <a:t>AGENDA</a:t>
            </a:r>
            <a:endParaRPr lang="en-US" sz="2800" b="1" dirty="0">
              <a:latin typeface="+mn-lt"/>
            </a:endParaRPr>
          </a:p>
        </p:txBody>
      </p:sp>
      <p:sp>
        <p:nvSpPr>
          <p:cNvPr id="5" name="pole tekstowe 4"/>
          <p:cNvSpPr txBox="1"/>
          <p:nvPr/>
        </p:nvSpPr>
        <p:spPr>
          <a:xfrm>
            <a:off x="0" y="411607"/>
            <a:ext cx="9117487" cy="6494085"/>
          </a:xfrm>
          <a:prstGeom prst="rect">
            <a:avLst/>
          </a:prstGeom>
          <a:noFill/>
        </p:spPr>
        <p:txBody>
          <a:bodyPr wrap="square" rtlCol="0">
            <a:spAutoFit/>
          </a:bodyPr>
          <a:lstStyle/>
          <a:p>
            <a:pPr>
              <a:tabLst>
                <a:tab pos="7896225" algn="l"/>
              </a:tabLst>
            </a:pPr>
            <a:r>
              <a:rPr lang="pl-PL" sz="2000" dirty="0">
                <a:solidFill>
                  <a:srgbClr val="0000FF"/>
                </a:solidFill>
              </a:rPr>
              <a:t> </a:t>
            </a:r>
            <a:r>
              <a:rPr lang="en-US" sz="1800" dirty="0">
                <a:solidFill>
                  <a:srgbClr val="0000FF"/>
                </a:solidFill>
              </a:rPr>
              <a:t>Motivations</a:t>
            </a:r>
            <a:r>
              <a:rPr lang="pl-PL" sz="1800" dirty="0">
                <a:solidFill>
                  <a:srgbClr val="0000FF"/>
                </a:solidFill>
              </a:rPr>
              <a:t> for</a:t>
            </a:r>
            <a:endParaRPr lang="en-US" sz="1800" dirty="0">
              <a:solidFill>
                <a:srgbClr val="0000FF"/>
              </a:solidFill>
            </a:endParaRPr>
          </a:p>
          <a:p>
            <a:pPr marL="800100" lvl="1" indent="-342900">
              <a:buFont typeface="Arial" panose="020B0604020202020204" pitchFamily="34" charset="0"/>
              <a:buChar char="•"/>
              <a:tabLst>
                <a:tab pos="7896225" algn="l"/>
              </a:tabLst>
            </a:pPr>
            <a:r>
              <a:rPr lang="en-US" sz="1800" dirty="0">
                <a:solidFill>
                  <a:srgbClr val="0000FF"/>
                </a:solidFill>
              </a:rPr>
              <a:t>development </a:t>
            </a:r>
            <a:r>
              <a:rPr lang="pl-PL" sz="1800" dirty="0">
                <a:solidFill>
                  <a:srgbClr val="0000FF"/>
                </a:solidFill>
              </a:rPr>
              <a:t>o</a:t>
            </a:r>
            <a:r>
              <a:rPr lang="en-US" sz="1800" dirty="0">
                <a:solidFill>
                  <a:srgbClr val="0000FF"/>
                </a:solidFill>
              </a:rPr>
              <a:t>f computing model creating the basis for the design and analysis of Complex Intelligent Systems (IS’s), </a:t>
            </a:r>
            <a:r>
              <a:rPr lang="en-US" sz="1800" dirty="0" err="1">
                <a:solidFill>
                  <a:srgbClr val="0000FF"/>
                </a:solidFill>
              </a:rPr>
              <a:t>i.e</a:t>
            </a:r>
            <a:r>
              <a:rPr lang="en-US" sz="1800" noProof="0" dirty="0">
                <a:solidFill>
                  <a:srgbClr val="0000FF"/>
                </a:solidFill>
              </a:rPr>
              <a:t>., Intelligent Systems dealing with complex phenomena</a:t>
            </a:r>
          </a:p>
          <a:p>
            <a:pPr marL="0" lvl="3">
              <a:tabLst>
                <a:tab pos="7896225" algn="l"/>
              </a:tabLst>
            </a:pPr>
            <a:r>
              <a:rPr lang="en-US" sz="1800" dirty="0">
                <a:solidFill>
                  <a:srgbClr val="0000FF"/>
                </a:solidFill>
              </a:rPr>
              <a:t> Interactive Granular Computing (</a:t>
            </a:r>
            <a:r>
              <a:rPr lang="en-US" sz="1800" noProof="0" dirty="0">
                <a:solidFill>
                  <a:srgbClr val="0000FF"/>
                </a:solidFill>
              </a:rPr>
              <a:t>IGrC) </a:t>
            </a:r>
          </a:p>
          <a:p>
            <a:pPr marL="817563" lvl="4" indent="-179388">
              <a:buFont typeface="Arial" panose="020B0604020202020204" pitchFamily="34" charset="0"/>
              <a:buChar char="•"/>
              <a:tabLst>
                <a:tab pos="7896225" algn="l"/>
              </a:tabLst>
            </a:pPr>
            <a:r>
              <a:rPr lang="en-US" sz="1800" dirty="0">
                <a:solidFill>
                  <a:srgbClr val="0000FF"/>
                </a:solidFill>
              </a:rPr>
              <a:t> Complex granules (c-granules)</a:t>
            </a:r>
            <a:endParaRPr lang="pl-PL" sz="1800" dirty="0">
              <a:solidFill>
                <a:srgbClr val="0000FF"/>
              </a:solidFill>
            </a:endParaRPr>
          </a:p>
          <a:p>
            <a:pPr marL="1274763" lvl="5" indent="-179388">
              <a:buFont typeface="Arial" panose="020B0604020202020204" pitchFamily="34" charset="0"/>
              <a:buChar char="•"/>
              <a:tabLst>
                <a:tab pos="7896225" algn="l"/>
              </a:tabLst>
            </a:pPr>
            <a:r>
              <a:rPr lang="en-US" sz="1800" dirty="0">
                <a:solidFill>
                  <a:srgbClr val="0000FF"/>
                </a:solidFill>
              </a:rPr>
              <a:t>Specification</a:t>
            </a:r>
            <a:r>
              <a:rPr lang="pl-PL" sz="1800" dirty="0">
                <a:solidFill>
                  <a:srgbClr val="0000FF"/>
                </a:solidFill>
              </a:rPr>
              <a:t> (</a:t>
            </a:r>
            <a:r>
              <a:rPr lang="pl-PL" sz="1800" dirty="0" err="1">
                <a:solidFill>
                  <a:srgbClr val="0000FF"/>
                </a:solidFill>
              </a:rPr>
              <a:t>syntax</a:t>
            </a:r>
            <a:r>
              <a:rPr lang="pl-PL" sz="1800" dirty="0">
                <a:solidFill>
                  <a:srgbClr val="0000FF"/>
                </a:solidFill>
              </a:rPr>
              <a:t>) </a:t>
            </a:r>
          </a:p>
          <a:p>
            <a:pPr marL="1274763" lvl="5" indent="-179388">
              <a:buFont typeface="Arial" panose="020B0604020202020204" pitchFamily="34" charset="0"/>
              <a:buChar char="•"/>
              <a:tabLst>
                <a:tab pos="7896225" algn="l"/>
              </a:tabLst>
            </a:pPr>
            <a:r>
              <a:rPr lang="en-US" sz="1800" noProof="0" dirty="0">
                <a:solidFill>
                  <a:srgbClr val="0000FF"/>
                </a:solidFill>
              </a:rPr>
              <a:t>Abstract and physical semantics</a:t>
            </a:r>
            <a:endParaRPr lang="en-US" sz="1800" dirty="0">
              <a:solidFill>
                <a:srgbClr val="0000FF"/>
              </a:solidFill>
            </a:endParaRPr>
          </a:p>
          <a:p>
            <a:pPr marL="1731963" lvl="6" indent="-179388">
              <a:buFont typeface="Arial" panose="020B0604020202020204" pitchFamily="34" charset="0"/>
              <a:buChar char="•"/>
              <a:tabLst>
                <a:tab pos="7896225" algn="l"/>
              </a:tabLst>
            </a:pPr>
            <a:r>
              <a:rPr lang="en-US" sz="1800" dirty="0">
                <a:solidFill>
                  <a:srgbClr val="0000FF"/>
                </a:solidFill>
              </a:rPr>
              <a:t>States and dynamics</a:t>
            </a:r>
            <a:endParaRPr lang="pl-PL" sz="1800" dirty="0">
              <a:solidFill>
                <a:srgbClr val="0000FF"/>
              </a:solidFill>
            </a:endParaRPr>
          </a:p>
          <a:p>
            <a:pPr marL="817563" lvl="4" indent="-179388">
              <a:buFont typeface="Arial" panose="020B0604020202020204" pitchFamily="34" charset="0"/>
              <a:buChar char="•"/>
              <a:tabLst>
                <a:tab pos="7896225" algn="l"/>
              </a:tabLst>
            </a:pPr>
            <a:r>
              <a:rPr lang="pl-PL" sz="1800" dirty="0">
                <a:solidFill>
                  <a:srgbClr val="0000FF"/>
                </a:solidFill>
              </a:rPr>
              <a:t> </a:t>
            </a:r>
            <a:r>
              <a:rPr lang="en-US" sz="1800" dirty="0">
                <a:solidFill>
                  <a:srgbClr val="0000FF"/>
                </a:solidFill>
              </a:rPr>
              <a:t>c-granules with control</a:t>
            </a:r>
            <a:r>
              <a:rPr lang="pl-PL" sz="1800" dirty="0">
                <a:solidFill>
                  <a:srgbClr val="0000FF"/>
                </a:solidFill>
              </a:rPr>
              <a:t> </a:t>
            </a:r>
            <a:r>
              <a:rPr lang="en-US" sz="1800" dirty="0">
                <a:solidFill>
                  <a:srgbClr val="0000FF"/>
                </a:solidFill>
              </a:rPr>
              <a:t>(</a:t>
            </a:r>
            <a:r>
              <a:rPr lang="pl-PL" sz="1800" dirty="0">
                <a:solidFill>
                  <a:srgbClr val="0000FF"/>
                </a:solidFill>
              </a:rPr>
              <a:t>in </a:t>
            </a:r>
            <a:r>
              <a:rPr lang="en-US" sz="1800" dirty="0">
                <a:solidFill>
                  <a:srgbClr val="0000FF"/>
                </a:solidFill>
              </a:rPr>
              <a:t>particular societies of such c-granules) </a:t>
            </a:r>
            <a:endParaRPr lang="pl-PL" sz="1800" dirty="0">
              <a:solidFill>
                <a:srgbClr val="0000FF"/>
              </a:solidFill>
            </a:endParaRPr>
          </a:p>
          <a:p>
            <a:pPr marL="1274763" lvl="5" indent="-179388">
              <a:buFont typeface="Arial" panose="020B0604020202020204" pitchFamily="34" charset="0"/>
              <a:buChar char="•"/>
              <a:tabLst>
                <a:tab pos="7896225" algn="l"/>
              </a:tabLst>
            </a:pPr>
            <a:r>
              <a:rPr lang="en-US" sz="1800" dirty="0">
                <a:solidFill>
                  <a:srgbClr val="0000FF"/>
                </a:solidFill>
              </a:rPr>
              <a:t>Structure of c-granules: </a:t>
            </a:r>
            <a:r>
              <a:rPr lang="en-US" sz="1800" noProof="0" dirty="0">
                <a:solidFill>
                  <a:srgbClr val="0000FF"/>
                </a:solidFill>
              </a:rPr>
              <a:t>from atomic </a:t>
            </a:r>
            <a:r>
              <a:rPr lang="pl-PL" sz="1800" dirty="0">
                <a:solidFill>
                  <a:srgbClr val="0000FF"/>
                </a:solidFill>
              </a:rPr>
              <a:t>and </a:t>
            </a:r>
            <a:r>
              <a:rPr lang="en-US" sz="1800" dirty="0">
                <a:solidFill>
                  <a:srgbClr val="0000FF"/>
                </a:solidFill>
              </a:rPr>
              <a:t>elementary to networks; IS’s – examples of c-granules with control</a:t>
            </a:r>
          </a:p>
          <a:p>
            <a:pPr marL="1274763" lvl="5" indent="-179388">
              <a:buFont typeface="Arial" panose="020B0604020202020204" pitchFamily="34" charset="0"/>
              <a:buChar char="•"/>
              <a:tabLst>
                <a:tab pos="7896225" algn="l"/>
              </a:tabLst>
            </a:pPr>
            <a:r>
              <a:rPr lang="en-US" sz="1800" dirty="0">
                <a:solidFill>
                  <a:srgbClr val="0000FF"/>
                </a:solidFill>
              </a:rPr>
              <a:t>Control as a sub-granule of a given </a:t>
            </a:r>
            <a:r>
              <a:rPr lang="pl-PL" sz="1800" dirty="0">
                <a:solidFill>
                  <a:srgbClr val="0000FF"/>
                </a:solidFill>
              </a:rPr>
              <a:t>c-</a:t>
            </a:r>
            <a:r>
              <a:rPr lang="en-US" sz="1800" dirty="0">
                <a:solidFill>
                  <a:srgbClr val="0000FF"/>
                </a:solidFill>
              </a:rPr>
              <a:t>granule with control</a:t>
            </a:r>
          </a:p>
          <a:p>
            <a:pPr marL="1274763" lvl="5" indent="-179388">
              <a:buFont typeface="Arial" panose="020B0604020202020204" pitchFamily="34" charset="0"/>
              <a:buChar char="•"/>
              <a:tabLst>
                <a:tab pos="7896225" algn="l"/>
              </a:tabLst>
            </a:pPr>
            <a:r>
              <a:rPr lang="en-US" sz="1800" dirty="0">
                <a:solidFill>
                  <a:srgbClr val="0000FF"/>
                </a:solidFill>
              </a:rPr>
              <a:t>Modeling of perception </a:t>
            </a:r>
            <a:r>
              <a:rPr lang="en-US" sz="1800" noProof="0" dirty="0">
                <a:solidFill>
                  <a:srgbClr val="0000FF"/>
                </a:solidFill>
              </a:rPr>
              <a:t>of situations (objects) </a:t>
            </a:r>
            <a:r>
              <a:rPr lang="pl-PL" sz="1800" dirty="0">
                <a:solidFill>
                  <a:srgbClr val="0000FF"/>
                </a:solidFill>
              </a:rPr>
              <a:t>in the </a:t>
            </a:r>
            <a:r>
              <a:rPr lang="en-US" sz="1800" noProof="0" dirty="0">
                <a:solidFill>
                  <a:srgbClr val="0000FF"/>
                </a:solidFill>
              </a:rPr>
              <a:t>physical world by </a:t>
            </a:r>
            <a:r>
              <a:rPr lang="en-US" sz="1800" dirty="0">
                <a:solidFill>
                  <a:srgbClr val="0000FF"/>
                </a:solidFill>
              </a:rPr>
              <a:t>control: generation and management (steering) of configuration</a:t>
            </a:r>
            <a:r>
              <a:rPr lang="pl-PL" sz="1800" dirty="0">
                <a:solidFill>
                  <a:srgbClr val="0000FF"/>
                </a:solidFill>
              </a:rPr>
              <a:t>s</a:t>
            </a:r>
            <a:r>
              <a:rPr lang="en-US" sz="1800" dirty="0">
                <a:solidFill>
                  <a:srgbClr val="0000FF"/>
                </a:solidFill>
              </a:rPr>
              <a:t> of sub-granules </a:t>
            </a:r>
          </a:p>
          <a:p>
            <a:pPr marL="1274763" lvl="5" indent="-179388">
              <a:buFont typeface="Arial" panose="020B0604020202020204" pitchFamily="34" charset="0"/>
              <a:buChar char="•"/>
              <a:tabLst>
                <a:tab pos="7896225" algn="l"/>
              </a:tabLst>
            </a:pPr>
            <a:r>
              <a:rPr lang="en-US" sz="1800" dirty="0">
                <a:solidFill>
                  <a:srgbClr val="0000FF"/>
                </a:solidFill>
              </a:rPr>
              <a:t>Granular computations </a:t>
            </a:r>
            <a:r>
              <a:rPr lang="pl-PL" sz="1800" dirty="0">
                <a:solidFill>
                  <a:srgbClr val="0000FF"/>
                </a:solidFill>
              </a:rPr>
              <a:t>of</a:t>
            </a:r>
            <a:r>
              <a:rPr lang="en-US" sz="1800" dirty="0">
                <a:solidFill>
                  <a:srgbClr val="0000FF"/>
                </a:solidFill>
              </a:rPr>
              <a:t> c-granules with </a:t>
            </a:r>
            <a:r>
              <a:rPr lang="en-US" sz="1800">
                <a:solidFill>
                  <a:srgbClr val="0000FF"/>
                </a:solidFill>
              </a:rPr>
              <a:t>control </a:t>
            </a:r>
            <a:endParaRPr lang="pl-PL" sz="1800" dirty="0">
              <a:solidFill>
                <a:srgbClr val="0000FF"/>
              </a:solidFill>
            </a:endParaRPr>
          </a:p>
          <a:p>
            <a:pPr marL="360363" lvl="3" indent="-179388">
              <a:buFont typeface="Arial" panose="020B0604020202020204" pitchFamily="34" charset="0"/>
              <a:buChar char="•"/>
              <a:tabLst>
                <a:tab pos="7896225" algn="l"/>
              </a:tabLst>
            </a:pPr>
            <a:r>
              <a:rPr lang="en-US" sz="1800" noProof="0" dirty="0">
                <a:solidFill>
                  <a:srgbClr val="0000FF"/>
                </a:solidFill>
              </a:rPr>
              <a:t>IGrC and Rough Sets (RS)</a:t>
            </a:r>
            <a:r>
              <a:rPr lang="en-US" sz="1800" dirty="0">
                <a:solidFill>
                  <a:srgbClr val="0000FF"/>
                </a:solidFill>
              </a:rPr>
              <a:t> </a:t>
            </a:r>
            <a:endParaRPr lang="pl-PL" sz="1800" dirty="0">
              <a:solidFill>
                <a:srgbClr val="0000FF"/>
              </a:solidFill>
            </a:endParaRPr>
          </a:p>
          <a:p>
            <a:pPr marL="817563" lvl="4" indent="-179388">
              <a:buFont typeface="Arial" panose="020B0604020202020204" pitchFamily="34" charset="0"/>
              <a:buChar char="•"/>
              <a:tabLst>
                <a:tab pos="7896225" algn="l"/>
              </a:tabLst>
            </a:pPr>
            <a:r>
              <a:rPr lang="en-US" sz="1800" dirty="0">
                <a:solidFill>
                  <a:srgbClr val="0000FF"/>
                </a:solidFill>
              </a:rPr>
              <a:t>Challenge for control of a given c-granule</a:t>
            </a:r>
            <a:r>
              <a:rPr lang="pl-PL" sz="1800" dirty="0">
                <a:solidFill>
                  <a:srgbClr val="0000FF"/>
                </a:solidFill>
              </a:rPr>
              <a:t> (IS)</a:t>
            </a:r>
            <a:r>
              <a:rPr lang="en-US" sz="1800" dirty="0">
                <a:solidFill>
                  <a:srgbClr val="0000FF"/>
                </a:solidFill>
              </a:rPr>
              <a:t>: The discovery of adaptive complex games </a:t>
            </a:r>
            <a:r>
              <a:rPr lang="pl-PL" sz="1800" dirty="0" err="1">
                <a:solidFill>
                  <a:srgbClr val="0000FF"/>
                </a:solidFill>
              </a:rPr>
              <a:t>used</a:t>
            </a:r>
            <a:r>
              <a:rPr lang="pl-PL" sz="1800" dirty="0">
                <a:solidFill>
                  <a:srgbClr val="0000FF"/>
                </a:solidFill>
              </a:rPr>
              <a:t> </a:t>
            </a:r>
            <a:r>
              <a:rPr lang="en-US" sz="1800" dirty="0">
                <a:solidFill>
                  <a:srgbClr val="0000FF"/>
                </a:solidFill>
              </a:rPr>
              <a:t>to generate high quality, approximate solutions to problems along granular computations that are steered by the control</a:t>
            </a:r>
            <a:r>
              <a:rPr lang="pl-PL" sz="1800" dirty="0">
                <a:solidFill>
                  <a:srgbClr val="0000FF"/>
                </a:solidFill>
              </a:rPr>
              <a:t> of c-granule</a:t>
            </a:r>
            <a:r>
              <a:rPr lang="en-US" sz="1800" dirty="0">
                <a:solidFill>
                  <a:srgbClr val="0000FF"/>
                </a:solidFill>
              </a:rPr>
              <a:t>.</a:t>
            </a:r>
            <a:r>
              <a:rPr lang="pl-PL" sz="1800" dirty="0">
                <a:solidFill>
                  <a:srgbClr val="0000FF"/>
                </a:solidFill>
              </a:rPr>
              <a:t> </a:t>
            </a:r>
            <a:endParaRPr lang="en-US" sz="1800" noProof="0" dirty="0">
              <a:solidFill>
                <a:srgbClr val="0000FF"/>
              </a:solidFill>
            </a:endParaRPr>
          </a:p>
          <a:p>
            <a:pPr marL="447675" lvl="3" indent="-360363">
              <a:tabLst>
                <a:tab pos="7896225" algn="l"/>
              </a:tabLst>
            </a:pPr>
            <a:r>
              <a:rPr lang="en-US" sz="1800" dirty="0">
                <a:solidFill>
                  <a:srgbClr val="0000FF"/>
                </a:solidFill>
              </a:rPr>
              <a:t>Summary</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3</a:t>
            </a:fld>
            <a:endParaRPr lang="pl-PL"/>
          </a:p>
        </p:txBody>
      </p:sp>
    </p:spTree>
    <p:extLst>
      <p:ext uri="{BB962C8B-B14F-4D97-AF65-F5344CB8AC3E}">
        <p14:creationId xmlns:p14="http://schemas.microsoft.com/office/powerpoint/2010/main" val="3593157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ytuł 1"/>
          <p:cNvSpPr>
            <a:spLocks noGrp="1"/>
          </p:cNvSpPr>
          <p:nvPr>
            <p:ph type="title"/>
          </p:nvPr>
        </p:nvSpPr>
        <p:spPr/>
        <p:txBody>
          <a:bodyPr/>
          <a:lstStyle/>
          <a:p>
            <a:r>
              <a:rPr lang="pl-PL" sz="4000" b="1"/>
              <a:t>VAGUENESS IN PHILOSOPHY</a:t>
            </a:r>
            <a:endParaRPr lang="en-US" sz="4000" b="1"/>
          </a:p>
        </p:txBody>
      </p:sp>
      <p:sp>
        <p:nvSpPr>
          <p:cNvPr id="28675" name="Symbol zastępczy numeru slajdu 2"/>
          <p:cNvSpPr>
            <a:spLocks noGrp="1"/>
          </p:cNvSpPr>
          <p:nvPr>
            <p:ph type="sldNum" sz="quarter" idx="12"/>
          </p:nvPr>
        </p:nvSpPr>
        <p:spPr>
          <a:xfrm>
            <a:off x="8307065" y="6527530"/>
            <a:ext cx="658416" cy="280119"/>
          </a:xfrm>
          <a:noFill/>
        </p:spPr>
        <p:txBody>
          <a:bodyPr/>
          <a:lstStyle/>
          <a:p>
            <a:fld id="{D74EB97C-4DCE-4ABC-BD7B-B07AE88BBC86}" type="slidenum">
              <a:rPr lang="pl-PL" smtClean="0"/>
              <a:pPr/>
              <a:t>30</a:t>
            </a:fld>
            <a:endParaRPr lang="pl-PL"/>
          </a:p>
        </p:txBody>
      </p:sp>
      <p:sp>
        <p:nvSpPr>
          <p:cNvPr id="28676" name="Prostokąt 3"/>
          <p:cNvSpPr>
            <a:spLocks noChangeArrowheads="1"/>
          </p:cNvSpPr>
          <p:nvPr/>
        </p:nvSpPr>
        <p:spPr bwMode="auto">
          <a:xfrm>
            <a:off x="630976" y="1997834"/>
            <a:ext cx="7920037" cy="1938992"/>
          </a:xfrm>
          <a:prstGeom prst="rect">
            <a:avLst/>
          </a:prstGeom>
          <a:noFill/>
          <a:ln w="9525">
            <a:noFill/>
            <a:miter lim="800000"/>
            <a:headEnd/>
            <a:tailEnd/>
          </a:ln>
        </p:spPr>
        <p:txBody>
          <a:bodyPr>
            <a:spAutoFit/>
          </a:bodyPr>
          <a:lstStyle/>
          <a:p>
            <a:r>
              <a:rPr lang="en-US" sz="2000">
                <a:solidFill>
                  <a:srgbClr val="0000FF"/>
                </a:solidFill>
              </a:rPr>
              <a:t>Discussion on vague (imprecise) concepts includes the following :</a:t>
            </a:r>
          </a:p>
          <a:p>
            <a:r>
              <a:rPr lang="pl-PL" sz="2000">
                <a:solidFill>
                  <a:srgbClr val="0000FF"/>
                </a:solidFill>
              </a:rPr>
              <a:t>   </a:t>
            </a:r>
            <a:r>
              <a:rPr lang="en-US" sz="2000">
                <a:solidFill>
                  <a:srgbClr val="0000FF"/>
                </a:solidFill>
              </a:rPr>
              <a:t>1. The presence of borderline cases.</a:t>
            </a:r>
            <a:endParaRPr lang="pl-PL" sz="2000">
              <a:solidFill>
                <a:srgbClr val="0000FF"/>
              </a:solidFill>
            </a:endParaRPr>
          </a:p>
          <a:p>
            <a:r>
              <a:rPr lang="pl-PL" sz="2000">
                <a:solidFill>
                  <a:srgbClr val="0000FF"/>
                </a:solidFill>
              </a:rPr>
              <a:t>   </a:t>
            </a:r>
            <a:r>
              <a:rPr lang="en-US" sz="2000">
                <a:solidFill>
                  <a:srgbClr val="0000FF"/>
                </a:solidFill>
              </a:rPr>
              <a:t>2. </a:t>
            </a:r>
            <a:r>
              <a:rPr lang="en-US" sz="2000" b="1">
                <a:solidFill>
                  <a:srgbClr val="0000FF"/>
                </a:solidFill>
              </a:rPr>
              <a:t>Boundary regions of vague concepts are</a:t>
            </a:r>
            <a:endParaRPr lang="pl-PL" sz="2000" b="1">
              <a:solidFill>
                <a:srgbClr val="0000FF"/>
              </a:solidFill>
            </a:endParaRPr>
          </a:p>
          <a:p>
            <a:r>
              <a:rPr lang="pl-PL" sz="2000" b="1">
                <a:solidFill>
                  <a:srgbClr val="0000FF"/>
                </a:solidFill>
              </a:rPr>
              <a:t>     </a:t>
            </a:r>
            <a:r>
              <a:rPr lang="en-US" sz="2000" b="1">
                <a:solidFill>
                  <a:srgbClr val="0000FF"/>
                </a:solidFill>
              </a:rPr>
              <a:t> </a:t>
            </a:r>
            <a:r>
              <a:rPr lang="pl-PL" sz="2000" b="1">
                <a:solidFill>
                  <a:srgbClr val="0000FF"/>
                </a:solidFill>
              </a:rPr>
              <a:t> </a:t>
            </a:r>
            <a:r>
              <a:rPr lang="en-US" sz="2000" b="1">
                <a:solidFill>
                  <a:srgbClr val="0000FF"/>
                </a:solidFill>
              </a:rPr>
              <a:t>not</a:t>
            </a:r>
            <a:r>
              <a:rPr lang="pl-PL" sz="2000" b="1">
                <a:solidFill>
                  <a:srgbClr val="0000FF"/>
                </a:solidFill>
              </a:rPr>
              <a:t> </a:t>
            </a:r>
            <a:r>
              <a:rPr lang="en-US" sz="2000" b="1">
                <a:solidFill>
                  <a:srgbClr val="0000FF"/>
                </a:solidFill>
              </a:rPr>
              <a:t>crisp.</a:t>
            </a:r>
            <a:endParaRPr lang="pl-PL" sz="2000" b="1">
              <a:solidFill>
                <a:srgbClr val="0000FF"/>
              </a:solidFill>
            </a:endParaRPr>
          </a:p>
          <a:p>
            <a:r>
              <a:rPr lang="pl-PL" sz="2000">
                <a:solidFill>
                  <a:srgbClr val="0000FF"/>
                </a:solidFill>
              </a:rPr>
              <a:t>   </a:t>
            </a:r>
            <a:r>
              <a:rPr lang="fr-FR" sz="2000">
                <a:solidFill>
                  <a:srgbClr val="0000FF"/>
                </a:solidFill>
              </a:rPr>
              <a:t>3. Vague concepts are susceptible to sorites</a:t>
            </a:r>
            <a:endParaRPr lang="pl-PL" sz="2000">
              <a:solidFill>
                <a:srgbClr val="0000FF"/>
              </a:solidFill>
            </a:endParaRPr>
          </a:p>
          <a:p>
            <a:r>
              <a:rPr lang="pl-PL" sz="2000">
                <a:solidFill>
                  <a:srgbClr val="0000FF"/>
                </a:solidFill>
              </a:rPr>
              <a:t>      </a:t>
            </a:r>
            <a:r>
              <a:rPr lang="fr-FR" sz="2000">
                <a:solidFill>
                  <a:srgbClr val="0000FF"/>
                </a:solidFill>
              </a:rPr>
              <a:t> paradoxes.</a:t>
            </a:r>
            <a:endParaRPr lang="en-US" sz="2000">
              <a:solidFill>
                <a:srgbClr val="0000FF"/>
              </a:solidFill>
            </a:endParaRPr>
          </a:p>
        </p:txBody>
      </p:sp>
      <p:sp>
        <p:nvSpPr>
          <p:cNvPr id="28677" name="pole tekstowe 5"/>
          <p:cNvSpPr txBox="1">
            <a:spLocks noChangeArrowheads="1"/>
          </p:cNvSpPr>
          <p:nvPr/>
        </p:nvSpPr>
        <p:spPr bwMode="auto">
          <a:xfrm>
            <a:off x="1691680" y="3924127"/>
            <a:ext cx="7489825" cy="707886"/>
          </a:xfrm>
          <a:prstGeom prst="rect">
            <a:avLst/>
          </a:prstGeom>
          <a:noFill/>
          <a:ln w="9525">
            <a:noFill/>
            <a:miter lim="800000"/>
            <a:headEnd/>
            <a:tailEnd/>
          </a:ln>
        </p:spPr>
        <p:txBody>
          <a:bodyPr>
            <a:spAutoFit/>
          </a:bodyPr>
          <a:lstStyle/>
          <a:p>
            <a:r>
              <a:rPr lang="en-US" sz="2000" i="1">
                <a:solidFill>
                  <a:srgbClr val="0000FF"/>
                </a:solidFill>
              </a:rPr>
              <a:t>Keefe,  R. (2000) Theories of Vagueness. Cambridge</a:t>
            </a:r>
            <a:r>
              <a:rPr lang="pl-PL" sz="2000" i="1">
                <a:solidFill>
                  <a:srgbClr val="0000FF"/>
                </a:solidFill>
              </a:rPr>
              <a:t> </a:t>
            </a:r>
            <a:r>
              <a:rPr lang="en-US" sz="2000" i="1">
                <a:solidFill>
                  <a:srgbClr val="0000FF"/>
                </a:solidFill>
              </a:rPr>
              <a:t>Studies in Philosophy, Cambridge, UK</a:t>
            </a:r>
            <a:r>
              <a:rPr lang="pl-PL" sz="2000" i="1">
                <a:solidFill>
                  <a:srgbClr val="0000FF"/>
                </a:solidFill>
              </a:rPr>
              <a:t>)</a:t>
            </a:r>
            <a:endParaRPr lang="en-US" sz="2000" i="1">
              <a:solidFill>
                <a:srgbClr val="0000FF"/>
              </a:solidFill>
            </a:endParaRPr>
          </a:p>
        </p:txBody>
      </p:sp>
      <p:sp>
        <p:nvSpPr>
          <p:cNvPr id="6" name="pole tekstowe 5"/>
          <p:cNvSpPr txBox="1"/>
          <p:nvPr/>
        </p:nvSpPr>
        <p:spPr>
          <a:xfrm>
            <a:off x="216508" y="663361"/>
            <a:ext cx="8748972" cy="1384995"/>
          </a:xfrm>
          <a:prstGeom prst="rect">
            <a:avLst/>
          </a:prstGeom>
          <a:noFill/>
        </p:spPr>
        <p:txBody>
          <a:bodyPr wrap="square" rtlCol="0">
            <a:spAutoFit/>
          </a:bodyPr>
          <a:lstStyle/>
          <a:p>
            <a:pPr algn="ctr"/>
            <a:r>
              <a:rPr lang="pl-PL" sz="2800" b="1">
                <a:solidFill>
                  <a:srgbClr val="0000CC"/>
                </a:solidFill>
              </a:rPr>
              <a:t>PARADIGM SHIFT : </a:t>
            </a:r>
          </a:p>
          <a:p>
            <a:pPr algn="ctr"/>
            <a:r>
              <a:rPr lang="pl-PL" sz="2800" b="1">
                <a:solidFill>
                  <a:srgbClr val="0000CC"/>
                </a:solidFill>
              </a:rPr>
              <a:t>	</a:t>
            </a:r>
            <a:r>
              <a:rPr lang="en-US" sz="2800" b="1">
                <a:solidFill>
                  <a:srgbClr val="0000CC"/>
                </a:solidFill>
              </a:rPr>
              <a:t>FROM "HOW TO DO IT?" TO "WHAT MUST BE DONE?" </a:t>
            </a:r>
            <a:endParaRPr lang="en-US"/>
          </a:p>
        </p:txBody>
      </p:sp>
      <p:sp>
        <p:nvSpPr>
          <p:cNvPr id="2" name="pole tekstowe 1"/>
          <p:cNvSpPr txBox="1"/>
          <p:nvPr/>
        </p:nvSpPr>
        <p:spPr>
          <a:xfrm>
            <a:off x="53752" y="4843101"/>
            <a:ext cx="9036496" cy="1938992"/>
          </a:xfrm>
          <a:prstGeom prst="rect">
            <a:avLst/>
          </a:prstGeom>
          <a:noFill/>
        </p:spPr>
        <p:txBody>
          <a:bodyPr wrap="square" rtlCol="0">
            <a:spAutoFit/>
          </a:bodyPr>
          <a:lstStyle/>
          <a:p>
            <a:pPr algn="just"/>
            <a:r>
              <a:rPr lang="en-US" sz="2400">
                <a:solidFill>
                  <a:srgbClr val="0000FF"/>
                </a:solidFill>
              </a:rPr>
              <a:t>Concepts that trigger actions and plans are often complex and vague, concerning situations in the real physical world. Therefore, models of these concepts can only temporarily be of high quality and must continuously adapt through interaction with the physical world.</a:t>
            </a:r>
          </a:p>
        </p:txBody>
      </p:sp>
    </p:spTree>
    <p:extLst>
      <p:ext uri="{BB962C8B-B14F-4D97-AF65-F5344CB8AC3E}">
        <p14:creationId xmlns:p14="http://schemas.microsoft.com/office/powerpoint/2010/main" val="3531155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D1F4D-69CA-B955-CAC0-16D62D57AD97}"/>
            </a:ext>
          </a:extLst>
        </p:cNvPr>
        <p:cNvGrpSpPr/>
        <p:nvPr/>
      </p:nvGrpSpPr>
      <p:grpSpPr>
        <a:xfrm>
          <a:off x="0" y="0"/>
          <a:ext cx="0" cy="0"/>
          <a:chOff x="0" y="0"/>
          <a:chExt cx="0" cy="0"/>
        </a:xfrm>
      </p:grpSpPr>
      <p:sp>
        <p:nvSpPr>
          <p:cNvPr id="27651" name="Tytuł 1">
            <a:extLst>
              <a:ext uri="{FF2B5EF4-FFF2-40B4-BE49-F238E27FC236}">
                <a16:creationId xmlns:a16="http://schemas.microsoft.com/office/drawing/2014/main" id="{B6E8D8AC-9609-53D2-7018-60356EA1BE65}"/>
              </a:ext>
            </a:extLst>
          </p:cNvPr>
          <p:cNvSpPr>
            <a:spLocks noGrp="1"/>
          </p:cNvSpPr>
          <p:nvPr>
            <p:ph type="title"/>
          </p:nvPr>
        </p:nvSpPr>
        <p:spPr>
          <a:xfrm>
            <a:off x="0" y="115888"/>
            <a:ext cx="9144000" cy="936625"/>
          </a:xfrm>
        </p:spPr>
        <p:txBody>
          <a:bodyPr/>
          <a:lstStyle/>
          <a:p>
            <a:pPr eaLnBrk="1" hangingPunct="1"/>
            <a:r>
              <a:rPr lang="pl-PL" sz="3600" b="1"/>
              <a:t>GRANULES &amp; PERCEPTION</a:t>
            </a:r>
            <a:endParaRPr lang="en-US" sz="3600" b="1"/>
          </a:p>
        </p:txBody>
      </p:sp>
      <p:sp>
        <p:nvSpPr>
          <p:cNvPr id="99332" name="Rectangle 5">
            <a:extLst>
              <a:ext uri="{FF2B5EF4-FFF2-40B4-BE49-F238E27FC236}">
                <a16:creationId xmlns:a16="http://schemas.microsoft.com/office/drawing/2014/main" id="{3574C7D4-1EE2-513E-D83F-2F06B1C814B2}"/>
              </a:ext>
            </a:extLst>
          </p:cNvPr>
          <p:cNvSpPr>
            <a:spLocks noGrp="1" noChangeArrowheads="1"/>
          </p:cNvSpPr>
          <p:nvPr>
            <p:ph idx="4294967295"/>
          </p:nvPr>
        </p:nvSpPr>
        <p:spPr>
          <a:xfrm>
            <a:off x="0" y="1236930"/>
            <a:ext cx="9144000" cy="3785652"/>
          </a:xfrm>
        </p:spPr>
        <p:txBody>
          <a:bodyPr anchor="ctr">
            <a:spAutoFit/>
          </a:bodyPr>
          <a:lstStyle/>
          <a:p>
            <a:pPr algn="ctr" eaLnBrk="1" hangingPunct="1">
              <a:buFont typeface="Arial" charset="0"/>
              <a:buNone/>
              <a:defRPr/>
            </a:pPr>
            <a:r>
              <a:rPr lang="en-US" sz="2000"/>
              <a:t>Leslie Valiant, of Harvard University, has been named the</a:t>
            </a:r>
            <a:r>
              <a:rPr lang="pl-PL" sz="2000"/>
              <a:t> </a:t>
            </a:r>
            <a:r>
              <a:rPr lang="en-US" sz="2000"/>
              <a:t>winner of the 2010 Turing Award for his efforts to develop computational learning theory.</a:t>
            </a:r>
            <a:br>
              <a:rPr lang="en-US" sz="2000"/>
            </a:br>
            <a:r>
              <a:rPr lang="en-US" sz="1600">
                <a:hlinkClick r:id="rId3"/>
              </a:rPr>
              <a:t>http://www.techeye.net/software/leslie-valiant-gets-turing-award#ixzz1HVBeZWQL</a:t>
            </a:r>
            <a:endParaRPr lang="pl-PL" sz="1600"/>
          </a:p>
          <a:p>
            <a:pPr algn="ctr" eaLnBrk="1" hangingPunct="1">
              <a:buFont typeface="Arial" charset="0"/>
              <a:buNone/>
              <a:defRPr/>
            </a:pPr>
            <a:r>
              <a:rPr lang="pl-PL" sz="2000" err="1"/>
              <a:t>Current</a:t>
            </a:r>
            <a:r>
              <a:rPr lang="pl-PL" sz="2000"/>
              <a:t> </a:t>
            </a:r>
            <a:r>
              <a:rPr lang="pl-PL" sz="2000" err="1"/>
              <a:t>research</a:t>
            </a:r>
            <a:r>
              <a:rPr lang="pl-PL" sz="2000"/>
              <a:t> of </a:t>
            </a:r>
            <a:r>
              <a:rPr lang="pl-PL" sz="2000" err="1"/>
              <a:t>Professor</a:t>
            </a:r>
            <a:r>
              <a:rPr lang="pl-PL" sz="2000"/>
              <a:t> </a:t>
            </a:r>
            <a:r>
              <a:rPr lang="pl-PL" sz="2000" err="1"/>
              <a:t>Valiant</a:t>
            </a:r>
            <a:r>
              <a:rPr lang="pl-PL" sz="2000"/>
              <a:t> </a:t>
            </a:r>
            <a:r>
              <a:rPr lang="pl-PL" sz="1600"/>
              <a:t>http://people.seas.harvard.edu/~valiant/researchinterests.htm</a:t>
            </a:r>
          </a:p>
          <a:p>
            <a:pPr marL="0" indent="0" algn="ctr" eaLnBrk="1" hangingPunct="1">
              <a:spcBef>
                <a:spcPts val="0"/>
              </a:spcBef>
              <a:buFont typeface="Arial" charset="0"/>
              <a:buNone/>
              <a:defRPr/>
            </a:pPr>
            <a:r>
              <a:rPr lang="en-US" sz="3600" b="1"/>
              <a:t>A fundamental question for artificial intelligence is to</a:t>
            </a:r>
            <a:r>
              <a:rPr lang="pl-PL" sz="3600" b="1"/>
              <a:t> </a:t>
            </a:r>
            <a:r>
              <a:rPr lang="en-US" sz="3600" b="1"/>
              <a:t>characterize</a:t>
            </a:r>
            <a:r>
              <a:rPr lang="pl-PL" sz="3600" b="1"/>
              <a:t> </a:t>
            </a:r>
            <a:r>
              <a:rPr lang="en-US" sz="3600" b="1"/>
              <a:t>the </a:t>
            </a:r>
            <a:r>
              <a:rPr lang="en-US" sz="3600" b="1">
                <a:solidFill>
                  <a:srgbClr val="00B050"/>
                </a:solidFill>
              </a:rPr>
              <a:t>computational building blocks </a:t>
            </a:r>
            <a:r>
              <a:rPr lang="en-US" sz="3600" b="1"/>
              <a:t>that are</a:t>
            </a:r>
            <a:endParaRPr lang="pl-PL" sz="3600" b="1"/>
          </a:p>
          <a:p>
            <a:pPr marL="0" indent="0" algn="ctr" eaLnBrk="1" hangingPunct="1">
              <a:spcBef>
                <a:spcPts val="0"/>
              </a:spcBef>
              <a:buFont typeface="Arial" charset="0"/>
              <a:buNone/>
              <a:defRPr/>
            </a:pPr>
            <a:r>
              <a:rPr lang="pl-PL" sz="3600" b="1"/>
              <a:t>              </a:t>
            </a:r>
            <a:r>
              <a:rPr lang="en-US" sz="3600" b="1"/>
              <a:t> </a:t>
            </a:r>
            <a:r>
              <a:rPr lang="pl-PL" sz="3600" b="1"/>
              <a:t> </a:t>
            </a:r>
            <a:r>
              <a:rPr lang="en-US" sz="3600" b="1"/>
              <a:t>necessary for </a:t>
            </a:r>
            <a:r>
              <a:rPr lang="en-US" sz="3600" b="1">
                <a:solidFill>
                  <a:srgbClr val="00B050"/>
                </a:solidFill>
              </a:rPr>
              <a:t>cognition</a:t>
            </a:r>
            <a:r>
              <a:rPr lang="en-US" sz="2000"/>
              <a:t>. </a:t>
            </a:r>
            <a:endParaRPr lang="pl-PL" sz="2000"/>
          </a:p>
        </p:txBody>
      </p:sp>
      <p:sp>
        <p:nvSpPr>
          <p:cNvPr id="7" name="Objaśnienie prostokątne zaokrąglone 6">
            <a:extLst>
              <a:ext uri="{FF2B5EF4-FFF2-40B4-BE49-F238E27FC236}">
                <a16:creationId xmlns:a16="http://schemas.microsoft.com/office/drawing/2014/main" id="{3763185F-7E88-F05B-09D6-96A772883834}"/>
              </a:ext>
            </a:extLst>
          </p:cNvPr>
          <p:cNvSpPr/>
          <p:nvPr/>
        </p:nvSpPr>
        <p:spPr>
          <a:xfrm>
            <a:off x="323850" y="3933056"/>
            <a:ext cx="6696075" cy="504825"/>
          </a:xfrm>
          <a:prstGeom prst="wedgeRoundRectCallout">
            <a:avLst>
              <a:gd name="adj1" fmla="val -34289"/>
              <a:gd name="adj2" fmla="val 16928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4" name="pole tekstowe 7">
            <a:extLst>
              <a:ext uri="{FF2B5EF4-FFF2-40B4-BE49-F238E27FC236}">
                <a16:creationId xmlns:a16="http://schemas.microsoft.com/office/drawing/2014/main" id="{616FA60E-9F46-6942-42A5-790D2A930015}"/>
              </a:ext>
            </a:extLst>
          </p:cNvPr>
          <p:cNvSpPr txBox="1">
            <a:spLocks noChangeArrowheads="1"/>
          </p:cNvSpPr>
          <p:nvPr/>
        </p:nvSpPr>
        <p:spPr bwMode="auto">
          <a:xfrm>
            <a:off x="395536" y="5085184"/>
            <a:ext cx="2160612" cy="923330"/>
          </a:xfrm>
          <a:prstGeom prst="rect">
            <a:avLst/>
          </a:prstGeom>
          <a:noFill/>
          <a:ln w="9525">
            <a:noFill/>
            <a:miter lim="800000"/>
            <a:headEnd/>
            <a:tailEnd/>
          </a:ln>
        </p:spPr>
        <p:txBody>
          <a:bodyPr wrap="square">
            <a:spAutoFit/>
          </a:bodyPr>
          <a:lstStyle/>
          <a:p>
            <a:pPr algn="ctr"/>
            <a:r>
              <a:rPr lang="pl-PL" b="1">
                <a:solidFill>
                  <a:srgbClr val="00B050"/>
                </a:solidFill>
              </a:rPr>
              <a:t>COMPLEX GRANULES</a:t>
            </a:r>
            <a:endParaRPr lang="en-US" b="1">
              <a:solidFill>
                <a:srgbClr val="00B050"/>
              </a:solidFill>
            </a:endParaRPr>
          </a:p>
        </p:txBody>
      </p:sp>
      <p:sp>
        <p:nvSpPr>
          <p:cNvPr id="2" name="Symbol zastępczy numeru slajdu 1">
            <a:extLst>
              <a:ext uri="{FF2B5EF4-FFF2-40B4-BE49-F238E27FC236}">
                <a16:creationId xmlns:a16="http://schemas.microsoft.com/office/drawing/2014/main" id="{E630C5C4-A657-A3DB-ED90-78DEE597A323}"/>
              </a:ext>
            </a:extLst>
          </p:cNvPr>
          <p:cNvSpPr>
            <a:spLocks noGrp="1"/>
          </p:cNvSpPr>
          <p:nvPr>
            <p:ph type="sldNum" sz="quarter" idx="12"/>
          </p:nvPr>
        </p:nvSpPr>
        <p:spPr/>
        <p:txBody>
          <a:bodyPr/>
          <a:lstStyle/>
          <a:p>
            <a:pPr>
              <a:defRPr/>
            </a:pPr>
            <a:fld id="{D02E777F-298D-4C96-825C-3DC57E52C55E}" type="slidenum">
              <a:rPr lang="pl-PL" smtClean="0"/>
              <a:pPr>
                <a:defRPr/>
              </a:pPr>
              <a:t>31</a:t>
            </a:fld>
            <a:endParaRPr lang="pl-PL"/>
          </a:p>
        </p:txBody>
      </p:sp>
    </p:spTree>
    <p:extLst>
      <p:ext uri="{BB962C8B-B14F-4D97-AF65-F5344CB8AC3E}">
        <p14:creationId xmlns:p14="http://schemas.microsoft.com/office/powerpoint/2010/main" val="1478238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1176" y="50899"/>
            <a:ext cx="8579296" cy="785813"/>
          </a:xfrm>
        </p:spPr>
        <p:txBody>
          <a:bodyPr/>
          <a:lstStyle/>
          <a:p>
            <a:r>
              <a:rPr lang="pl-PL" sz="2800" b="1" err="1"/>
              <a:t>IGrC</a:t>
            </a:r>
            <a:r>
              <a:rPr lang="pl-PL" sz="2800" b="1"/>
              <a:t> MODEL BASED ON INTERACTION BETWEEN ABSTRACT AND PHYSICAL OBJECTS</a:t>
            </a:r>
            <a:endParaRPr lang="en-US" sz="2800" b="1"/>
          </a:p>
        </p:txBody>
      </p:sp>
      <p:sp>
        <p:nvSpPr>
          <p:cNvPr id="4" name="pole tekstowe 3"/>
          <p:cNvSpPr txBox="1"/>
          <p:nvPr/>
        </p:nvSpPr>
        <p:spPr>
          <a:xfrm>
            <a:off x="102332" y="1268760"/>
            <a:ext cx="8856984" cy="5478423"/>
          </a:xfrm>
          <a:prstGeom prst="rect">
            <a:avLst/>
          </a:prstGeom>
          <a:noFill/>
        </p:spPr>
        <p:txBody>
          <a:bodyPr wrap="square" rtlCol="0">
            <a:spAutoFit/>
          </a:bodyPr>
          <a:lstStyle/>
          <a:p>
            <a:pPr algn="just"/>
            <a:r>
              <a:rPr lang="en-US" sz="2400" dirty="0">
                <a:solidFill>
                  <a:srgbClr val="0000FF"/>
                </a:solidFill>
              </a:rPr>
              <a:t>In IGrC, we study a new type of (behavioral) rules using the idea that the development of Complex Intelligent Systems (IS) (i.e., Intelligent Systems that deal with complex phenomena), such as </a:t>
            </a:r>
            <a:r>
              <a:rPr lang="en-US" sz="2400" dirty="0" err="1">
                <a:solidFill>
                  <a:srgbClr val="0000FF"/>
                </a:solidFill>
              </a:rPr>
              <a:t>OnkoBot</a:t>
            </a:r>
            <a:r>
              <a:rPr lang="en-US" sz="2400" dirty="0">
                <a:solidFill>
                  <a:srgbClr val="0000FF"/>
                </a:solidFill>
              </a:rPr>
              <a:t>, should be based on new rules originating from interactions between abstract and physical objects rather than on simple rules that are confined to the abstract space (as in the case of cellular automata).</a:t>
            </a:r>
          </a:p>
          <a:p>
            <a:pPr algn="just"/>
            <a:endParaRPr lang="pl-PL" sz="1600" i="1" dirty="0"/>
          </a:p>
          <a:p>
            <a:pPr algn="r"/>
            <a:r>
              <a:rPr lang="en-US" sz="1600" i="1" dirty="0">
                <a:solidFill>
                  <a:srgbClr val="0000CC"/>
                </a:solidFill>
              </a:rPr>
              <a:t>Stephen Wolfram: A New Kind of Science</a:t>
            </a:r>
            <a:r>
              <a:rPr lang="pl-PL" sz="1600" i="1" dirty="0">
                <a:solidFill>
                  <a:srgbClr val="0000CC"/>
                </a:solidFill>
              </a:rPr>
              <a:t> </a:t>
            </a:r>
          </a:p>
          <a:p>
            <a:pPr algn="r"/>
            <a:r>
              <a:rPr lang="en-US" sz="1400" i="1" u="sng" dirty="0">
                <a:hlinkClick r:id="rId2"/>
              </a:rPr>
              <a:t>https://www.wolframscience.com/nks/</a:t>
            </a:r>
            <a:endParaRPr lang="pl-PL" sz="1400" u="sng" dirty="0"/>
          </a:p>
          <a:p>
            <a:pPr algn="r"/>
            <a:r>
              <a:rPr lang="en-US" sz="1400" i="1" dirty="0">
                <a:hlinkClick r:id="rId3"/>
              </a:rPr>
              <a:t>https://www.wolframscience.com/resources/</a:t>
            </a:r>
            <a:endParaRPr lang="en-US" sz="1400" dirty="0"/>
          </a:p>
          <a:p>
            <a:pPr algn="r"/>
            <a:r>
              <a:rPr lang="en-US" sz="1400" i="1" dirty="0">
                <a:hlinkClick r:id="rId4"/>
              </a:rPr>
              <a:t>https://publications.stephenwolfram.com/foundations-mathematics-mathematica/</a:t>
            </a:r>
            <a:endParaRPr lang="en-US" sz="1400" i="1" dirty="0"/>
          </a:p>
          <a:p>
            <a:r>
              <a:rPr lang="en-US" sz="1800" dirty="0">
                <a:solidFill>
                  <a:srgbClr val="0000FF"/>
                </a:solidFill>
              </a:rPr>
              <a:t>[...]</a:t>
            </a:r>
            <a:r>
              <a:rPr lang="en-US" sz="1800" i="1" dirty="0">
                <a:solidFill>
                  <a:srgbClr val="0000FF"/>
                </a:solidFill>
              </a:rPr>
              <a:t> nature follows definite laws, definite rules: otherwise we couldn’t do science at all. </a:t>
            </a:r>
            <a:r>
              <a:rPr lang="en-US" sz="1800" dirty="0">
                <a:solidFill>
                  <a:srgbClr val="0000FF"/>
                </a:solidFill>
              </a:rPr>
              <a:t>[…]</a:t>
            </a:r>
            <a:r>
              <a:rPr lang="en-US" sz="1800" i="1" dirty="0">
                <a:solidFill>
                  <a:srgbClr val="0000FF"/>
                </a:solidFill>
              </a:rPr>
              <a:t> The question is what kinds of rules one uses.</a:t>
            </a:r>
            <a:endParaRPr lang="en-US" sz="1800" dirty="0">
              <a:solidFill>
                <a:srgbClr val="0000FF"/>
              </a:solidFill>
            </a:endParaRPr>
          </a:p>
          <a:p>
            <a:r>
              <a:rPr lang="en-US" sz="1800" dirty="0">
                <a:solidFill>
                  <a:srgbClr val="0000FF"/>
                </a:solidFill>
              </a:rPr>
              <a:t>[…] </a:t>
            </a:r>
            <a:r>
              <a:rPr lang="en-US" sz="1800" i="1" dirty="0">
                <a:solidFill>
                  <a:srgbClr val="0000FF"/>
                </a:solidFill>
              </a:rPr>
              <a:t> I think what’s happened is that mathematics has ended up using only rather special kinds of rules. </a:t>
            </a:r>
            <a:r>
              <a:rPr lang="en-US" sz="1800" dirty="0">
                <a:solidFill>
                  <a:srgbClr val="0000FF"/>
                </a:solidFill>
              </a:rPr>
              <a:t>[…]</a:t>
            </a:r>
            <a:r>
              <a:rPr lang="en-US" sz="1800" i="1" dirty="0">
                <a:solidFill>
                  <a:srgbClr val="0000FF"/>
                </a:solidFill>
              </a:rPr>
              <a:t> But in fact there’s a vast universe of other rules out there, which mathematics has essentially never looked at.</a:t>
            </a:r>
            <a:endParaRPr lang="pl-PL" sz="1800" i="1" dirty="0">
              <a:solidFill>
                <a:srgbClr val="0000FF"/>
              </a:solidFill>
            </a:endParaRPr>
          </a:p>
          <a:p>
            <a:r>
              <a:rPr lang="en-US" sz="1800" dirty="0">
                <a:solidFill>
                  <a:srgbClr val="0000FF"/>
                </a:solidFill>
              </a:rPr>
              <a:t>Thesis: all of mathematics (and physics) can emerge from simple iterative rules.</a:t>
            </a:r>
            <a:endParaRPr lang="pl-PL" sz="1800" dirty="0">
              <a:solidFill>
                <a:srgbClr val="0000FF"/>
              </a:solidFill>
            </a:endParaRPr>
          </a:p>
        </p:txBody>
      </p:sp>
    </p:spTree>
    <p:extLst>
      <p:ext uri="{BB962C8B-B14F-4D97-AF65-F5344CB8AC3E}">
        <p14:creationId xmlns:p14="http://schemas.microsoft.com/office/powerpoint/2010/main" val="1822957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50899"/>
            <a:ext cx="9041668" cy="1289869"/>
          </a:xfrm>
        </p:spPr>
        <p:txBody>
          <a:bodyPr/>
          <a:lstStyle/>
          <a:p>
            <a:br>
              <a:rPr lang="pl-PL" sz="2800" b="1" dirty="0"/>
            </a:br>
            <a:r>
              <a:rPr lang="en-US" sz="2800" b="1" dirty="0"/>
              <a:t>TWO PERSPECTIVES ON THE NATURE OF </a:t>
            </a:r>
            <a:r>
              <a:rPr lang="pl-PL" sz="2800" b="1" dirty="0"/>
              <a:t>COMPLEXITY </a:t>
            </a:r>
            <a:br>
              <a:rPr lang="pl-PL" sz="2800" b="1" dirty="0"/>
            </a:br>
            <a:r>
              <a:rPr lang="pl-PL" sz="2800" b="1" dirty="0"/>
              <a:t>IN </a:t>
            </a:r>
            <a:r>
              <a:rPr lang="en-US" sz="2800" b="1" dirty="0"/>
              <a:t>MATHEMATICS AND COMPUTER SCIENCE</a:t>
            </a:r>
            <a:br>
              <a:rPr lang="en-US" sz="3200" b="1" dirty="0"/>
            </a:br>
            <a:endParaRPr lang="en-US" sz="3200" b="1" dirty="0"/>
          </a:p>
        </p:txBody>
      </p:sp>
      <p:sp>
        <p:nvSpPr>
          <p:cNvPr id="4" name="pole tekstowe 3"/>
          <p:cNvSpPr txBox="1"/>
          <p:nvPr/>
        </p:nvSpPr>
        <p:spPr>
          <a:xfrm>
            <a:off x="179512" y="1458064"/>
            <a:ext cx="8856984" cy="5355312"/>
          </a:xfrm>
          <a:prstGeom prst="rect">
            <a:avLst/>
          </a:prstGeom>
          <a:noFill/>
        </p:spPr>
        <p:txBody>
          <a:bodyPr wrap="square" rtlCol="0">
            <a:spAutoFit/>
          </a:bodyPr>
          <a:lstStyle/>
          <a:p>
            <a:pPr algn="ctr"/>
            <a:r>
              <a:rPr lang="en-US" sz="2800" dirty="0">
                <a:solidFill>
                  <a:srgbClr val="0000CC"/>
                </a:solidFill>
              </a:rPr>
              <a:t>accepting irreducible complexity (</a:t>
            </a:r>
            <a:r>
              <a:rPr lang="pl-PL" sz="2800" dirty="0">
                <a:solidFill>
                  <a:srgbClr val="0000CC"/>
                </a:solidFill>
              </a:rPr>
              <a:t>in the </a:t>
            </a:r>
            <a:r>
              <a:rPr lang="pl-PL" sz="2800" dirty="0" err="1">
                <a:solidFill>
                  <a:srgbClr val="0000CC"/>
                </a:solidFill>
              </a:rPr>
              <a:t>sense</a:t>
            </a:r>
            <a:r>
              <a:rPr lang="pl-PL" sz="2800" dirty="0">
                <a:solidFill>
                  <a:srgbClr val="0000CC"/>
                </a:solidFill>
              </a:rPr>
              <a:t> </a:t>
            </a:r>
            <a:r>
              <a:rPr lang="pl-PL" sz="2800" dirty="0" err="1">
                <a:solidFill>
                  <a:srgbClr val="0000CC"/>
                </a:solidFill>
              </a:rPr>
              <a:t>defined</a:t>
            </a:r>
            <a:r>
              <a:rPr lang="pl-PL" sz="2800" dirty="0">
                <a:solidFill>
                  <a:srgbClr val="0000CC"/>
                </a:solidFill>
              </a:rPr>
              <a:t> by Frederick </a:t>
            </a:r>
            <a:r>
              <a:rPr lang="en-US" sz="2800" dirty="0">
                <a:solidFill>
                  <a:srgbClr val="0000CC"/>
                </a:solidFill>
              </a:rPr>
              <a:t>Brooks)</a:t>
            </a:r>
            <a:endParaRPr lang="pl-PL" sz="2800" dirty="0">
              <a:solidFill>
                <a:srgbClr val="0000CC"/>
              </a:solidFill>
            </a:endParaRPr>
          </a:p>
          <a:p>
            <a:pPr algn="ctr"/>
            <a:r>
              <a:rPr lang="en-US" sz="2800" dirty="0">
                <a:solidFill>
                  <a:srgbClr val="0000CC"/>
                </a:solidFill>
              </a:rPr>
              <a:t> vs.</a:t>
            </a:r>
            <a:br>
              <a:rPr lang="en-US" sz="2800" dirty="0">
                <a:solidFill>
                  <a:srgbClr val="0000CC"/>
                </a:solidFill>
              </a:rPr>
            </a:br>
            <a:r>
              <a:rPr lang="en-US" sz="2800" dirty="0">
                <a:solidFill>
                  <a:srgbClr val="0000CC"/>
                </a:solidFill>
              </a:rPr>
              <a:t>seeking simple sources of complexity (Wolfram)</a:t>
            </a:r>
            <a:endParaRPr lang="pl-PL" sz="2800" dirty="0">
              <a:solidFill>
                <a:srgbClr val="0000CC"/>
              </a:solidFill>
            </a:endParaRPr>
          </a:p>
          <a:p>
            <a:pPr algn="just"/>
            <a:r>
              <a:rPr lang="pl-PL" sz="2400" b="1" dirty="0">
                <a:solidFill>
                  <a:srgbClr val="0000CC"/>
                </a:solidFill>
              </a:rPr>
              <a:t>Challenge: </a:t>
            </a:r>
          </a:p>
          <a:p>
            <a:pPr algn="ctr"/>
            <a:r>
              <a:rPr lang="en-US" sz="2400" b="1" noProof="0" dirty="0">
                <a:solidFill>
                  <a:srgbClr val="0000CC"/>
                </a:solidFill>
              </a:rPr>
              <a:t>How IGrC can help to discover such simple rules </a:t>
            </a:r>
            <a:r>
              <a:rPr lang="pl-PL" sz="2400" b="1" dirty="0">
                <a:solidFill>
                  <a:srgbClr val="0000CC"/>
                </a:solidFill>
              </a:rPr>
              <a:t>?</a:t>
            </a:r>
          </a:p>
          <a:p>
            <a:pPr algn="just"/>
            <a:endParaRPr lang="pl-PL" sz="1600" i="1" dirty="0"/>
          </a:p>
          <a:p>
            <a:pPr algn="r"/>
            <a:r>
              <a:rPr lang="en-US" sz="1600" i="1" dirty="0">
                <a:solidFill>
                  <a:srgbClr val="0000CC"/>
                </a:solidFill>
              </a:rPr>
              <a:t>Stephen Wolfram: A New Kind of Science</a:t>
            </a:r>
            <a:r>
              <a:rPr lang="pl-PL" sz="1600" i="1" dirty="0">
                <a:solidFill>
                  <a:srgbClr val="0000CC"/>
                </a:solidFill>
              </a:rPr>
              <a:t> </a:t>
            </a:r>
          </a:p>
          <a:p>
            <a:pPr algn="r"/>
            <a:r>
              <a:rPr lang="en-US" sz="1400" i="1" u="sng" dirty="0">
                <a:hlinkClick r:id="rId2"/>
              </a:rPr>
              <a:t>https://www.wolframscience.com/nks/</a:t>
            </a:r>
            <a:endParaRPr lang="pl-PL" sz="1400" u="sng" dirty="0"/>
          </a:p>
          <a:p>
            <a:pPr algn="r"/>
            <a:r>
              <a:rPr lang="en-US" sz="1400" i="1" dirty="0">
                <a:hlinkClick r:id="rId3"/>
              </a:rPr>
              <a:t>https://www.wolframscience.com/resources/</a:t>
            </a:r>
            <a:endParaRPr lang="en-US" sz="1400" dirty="0"/>
          </a:p>
          <a:p>
            <a:pPr algn="r"/>
            <a:r>
              <a:rPr lang="en-US" sz="1400" i="1" dirty="0">
                <a:hlinkClick r:id="rId4"/>
              </a:rPr>
              <a:t>https://publications.stephenwolfram.com/foundations-mathematics-mathematica/</a:t>
            </a:r>
            <a:endParaRPr lang="en-US" sz="1400" i="1" dirty="0"/>
          </a:p>
          <a:p>
            <a:r>
              <a:rPr lang="en-US" sz="1800" dirty="0">
                <a:solidFill>
                  <a:srgbClr val="0000FF"/>
                </a:solidFill>
              </a:rPr>
              <a:t>[...]</a:t>
            </a:r>
            <a:r>
              <a:rPr lang="en-US" sz="1800" i="1" dirty="0">
                <a:solidFill>
                  <a:srgbClr val="0000FF"/>
                </a:solidFill>
              </a:rPr>
              <a:t> nature follows definite laws, definite rules: otherwise we couldn’t do science at all. </a:t>
            </a:r>
            <a:r>
              <a:rPr lang="en-US" sz="1800" dirty="0">
                <a:solidFill>
                  <a:srgbClr val="0000FF"/>
                </a:solidFill>
              </a:rPr>
              <a:t>[…]</a:t>
            </a:r>
            <a:r>
              <a:rPr lang="en-US" sz="1800" i="1" dirty="0">
                <a:solidFill>
                  <a:srgbClr val="0000FF"/>
                </a:solidFill>
              </a:rPr>
              <a:t> The question is what kinds of rules one uses.</a:t>
            </a:r>
            <a:endParaRPr lang="en-US" sz="1800" dirty="0">
              <a:solidFill>
                <a:srgbClr val="0000FF"/>
              </a:solidFill>
            </a:endParaRPr>
          </a:p>
          <a:p>
            <a:r>
              <a:rPr lang="en-US" sz="1800" dirty="0">
                <a:solidFill>
                  <a:srgbClr val="0000FF"/>
                </a:solidFill>
              </a:rPr>
              <a:t>[…] </a:t>
            </a:r>
            <a:r>
              <a:rPr lang="en-US" sz="1800" i="1" dirty="0">
                <a:solidFill>
                  <a:srgbClr val="0000FF"/>
                </a:solidFill>
              </a:rPr>
              <a:t> I think what’s happened is that mathematics has ended up using only rather special kinds of rules. </a:t>
            </a:r>
            <a:r>
              <a:rPr lang="en-US" sz="1800" dirty="0">
                <a:solidFill>
                  <a:srgbClr val="0000FF"/>
                </a:solidFill>
              </a:rPr>
              <a:t>[…]</a:t>
            </a:r>
            <a:r>
              <a:rPr lang="en-US" sz="1800" i="1" dirty="0">
                <a:solidFill>
                  <a:srgbClr val="0000FF"/>
                </a:solidFill>
              </a:rPr>
              <a:t> But in fact there’s a vast universe of other rules out there, which mathematics has essentially never looked at.</a:t>
            </a:r>
            <a:endParaRPr lang="pl-PL" sz="1800" i="1" dirty="0">
              <a:solidFill>
                <a:srgbClr val="0000FF"/>
              </a:solidFill>
            </a:endParaRPr>
          </a:p>
          <a:p>
            <a:r>
              <a:rPr lang="en-US" sz="1800" dirty="0">
                <a:solidFill>
                  <a:srgbClr val="0000FF"/>
                </a:solidFill>
              </a:rPr>
              <a:t>Thesis: all of mathematics (and physics) can emerge from simple iterative rules.</a:t>
            </a:r>
            <a:endParaRPr lang="pl-PL" sz="1800" dirty="0">
              <a:solidFill>
                <a:srgbClr val="0000FF"/>
              </a:solidFill>
            </a:endParaRPr>
          </a:p>
        </p:txBody>
      </p:sp>
    </p:spTree>
    <p:extLst>
      <p:ext uri="{BB962C8B-B14F-4D97-AF65-F5344CB8AC3E}">
        <p14:creationId xmlns:p14="http://schemas.microsoft.com/office/powerpoint/2010/main" val="1651311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FFB79-948B-1AB2-FF27-F32CC5A01F0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31330C2-D26A-8A44-745F-66045529237B}"/>
              </a:ext>
            </a:extLst>
          </p:cNvPr>
          <p:cNvSpPr>
            <a:spLocks noGrp="1"/>
          </p:cNvSpPr>
          <p:nvPr>
            <p:ph type="title"/>
          </p:nvPr>
        </p:nvSpPr>
        <p:spPr>
          <a:xfrm>
            <a:off x="53752" y="432470"/>
            <a:ext cx="9036496" cy="6020866"/>
          </a:xfrm>
        </p:spPr>
        <p:txBody>
          <a:bodyPr/>
          <a:lstStyle/>
          <a:p>
            <a:br>
              <a:rPr lang="pl-PL" b="1"/>
            </a:br>
            <a:br>
              <a:rPr lang="pl-PL" b="1"/>
            </a:br>
            <a:br>
              <a:rPr lang="pl-PL" b="1"/>
            </a:br>
            <a:r>
              <a:rPr lang="pl-PL" b="1"/>
              <a:t>GRANULAR COMPUTING (</a:t>
            </a:r>
            <a:r>
              <a:rPr lang="pl-PL" b="1" err="1"/>
              <a:t>GrC</a:t>
            </a:r>
            <a:r>
              <a:rPr lang="pl-PL" b="1"/>
              <a:t>): </a:t>
            </a:r>
            <a:r>
              <a:rPr lang="pl-PL" sz="3600" b="1"/>
              <a:t>GRANULES CLOSED </a:t>
            </a:r>
            <a:br>
              <a:rPr lang="pl-PL" sz="3600" b="1"/>
            </a:br>
            <a:r>
              <a:rPr lang="pl-PL" sz="3600" b="1"/>
              <a:t>IN THE ABSTRACT SPACE ONLY</a:t>
            </a:r>
            <a:br>
              <a:rPr lang="pl-PL" b="1"/>
            </a:br>
            <a:br>
              <a:rPr lang="pl-PL" b="1"/>
            </a:br>
            <a:r>
              <a:rPr lang="pl-PL" b="1"/>
              <a:t> INTERACTIVE GRANULAR COMPUTING (</a:t>
            </a:r>
            <a:r>
              <a:rPr lang="pl-PL" b="1" err="1"/>
              <a:t>IGrC</a:t>
            </a:r>
            <a:r>
              <a:rPr lang="pl-PL" b="1"/>
              <a:t>): </a:t>
            </a:r>
            <a:br>
              <a:rPr lang="pl-PL" b="1"/>
            </a:br>
            <a:r>
              <a:rPr lang="pl-PL" sz="3200" b="1"/>
              <a:t>GRANULES </a:t>
            </a:r>
            <a:br>
              <a:rPr lang="pl-PL" sz="3200" b="1"/>
            </a:br>
            <a:r>
              <a:rPr lang="pl-PL" sz="3200" b="1"/>
              <a:t>IN THE ABSTRACT AND PHYSICAL SPACES FOR PRCEPTION MODELING</a:t>
            </a:r>
            <a:br>
              <a:rPr lang="pl-PL" b="1"/>
            </a:br>
            <a:br>
              <a:rPr lang="en-GB" sz="4000" b="1"/>
            </a:br>
            <a:br>
              <a:rPr lang="pl-PL" b="1"/>
            </a:br>
            <a:endParaRPr lang="en-US" b="1"/>
          </a:p>
        </p:txBody>
      </p:sp>
      <p:sp>
        <p:nvSpPr>
          <p:cNvPr id="4" name="Symbol zastępczy numeru slajdu 3">
            <a:extLst>
              <a:ext uri="{FF2B5EF4-FFF2-40B4-BE49-F238E27FC236}">
                <a16:creationId xmlns:a16="http://schemas.microsoft.com/office/drawing/2014/main" id="{4C7142D4-BCBC-87B5-A34F-15194EE4BFE1}"/>
              </a:ext>
            </a:extLst>
          </p:cNvPr>
          <p:cNvSpPr>
            <a:spLocks noGrp="1"/>
          </p:cNvSpPr>
          <p:nvPr>
            <p:ph type="sldNum" sz="quarter" idx="12"/>
          </p:nvPr>
        </p:nvSpPr>
        <p:spPr/>
        <p:txBody>
          <a:bodyPr/>
          <a:lstStyle/>
          <a:p>
            <a:pPr>
              <a:defRPr/>
            </a:pPr>
            <a:fld id="{D02E777F-298D-4C96-825C-3DC57E52C55E}" type="slidenum">
              <a:rPr lang="pl-PL" smtClean="0"/>
              <a:pPr>
                <a:defRPr/>
              </a:pPr>
              <a:t>34</a:t>
            </a:fld>
            <a:endParaRPr lang="pl-PL"/>
          </a:p>
        </p:txBody>
      </p:sp>
    </p:spTree>
    <p:extLst>
      <p:ext uri="{BB962C8B-B14F-4D97-AF65-F5344CB8AC3E}">
        <p14:creationId xmlns:p14="http://schemas.microsoft.com/office/powerpoint/2010/main" val="3641131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EF188-BF98-DA5F-4796-9EE8CE02527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B7EEB80-1C75-0AC7-C592-4590639C0224}"/>
              </a:ext>
            </a:extLst>
          </p:cNvPr>
          <p:cNvSpPr>
            <a:spLocks noGrp="1"/>
          </p:cNvSpPr>
          <p:nvPr>
            <p:ph type="title"/>
          </p:nvPr>
        </p:nvSpPr>
        <p:spPr>
          <a:xfrm>
            <a:off x="0" y="0"/>
            <a:ext cx="9144000" cy="785813"/>
          </a:xfrm>
        </p:spPr>
        <p:txBody>
          <a:bodyPr/>
          <a:lstStyle/>
          <a:p>
            <a:r>
              <a:rPr lang="pl-PL" sz="4000" b="1"/>
              <a:t>FROM </a:t>
            </a:r>
            <a:r>
              <a:rPr lang="pl-PL" sz="4000" b="1" err="1"/>
              <a:t>GrC</a:t>
            </a:r>
            <a:r>
              <a:rPr lang="pl-PL" sz="4000" b="1"/>
              <a:t> TO </a:t>
            </a:r>
            <a:r>
              <a:rPr lang="pl-PL" sz="4000" b="1" err="1"/>
              <a:t>IGrC</a:t>
            </a:r>
            <a:endParaRPr lang="pl-PL" sz="4000" b="1"/>
          </a:p>
        </p:txBody>
      </p:sp>
      <p:sp>
        <p:nvSpPr>
          <p:cNvPr id="3" name="Symbol zastępczy numeru slajdu 2">
            <a:extLst>
              <a:ext uri="{FF2B5EF4-FFF2-40B4-BE49-F238E27FC236}">
                <a16:creationId xmlns:a16="http://schemas.microsoft.com/office/drawing/2014/main" id="{3DFAA4C9-EE32-FFD9-101B-FAD83F324D38}"/>
              </a:ext>
            </a:extLst>
          </p:cNvPr>
          <p:cNvSpPr>
            <a:spLocks noGrp="1"/>
          </p:cNvSpPr>
          <p:nvPr>
            <p:ph type="sldNum" sz="quarter" idx="12"/>
          </p:nvPr>
        </p:nvSpPr>
        <p:spPr/>
        <p:txBody>
          <a:bodyPr/>
          <a:lstStyle/>
          <a:p>
            <a:pPr>
              <a:defRPr/>
            </a:pPr>
            <a:fld id="{D02E777F-298D-4C96-825C-3DC57E52C55E}" type="slidenum">
              <a:rPr lang="pl-PL" smtClean="0"/>
              <a:pPr>
                <a:defRPr/>
              </a:pPr>
              <a:t>35</a:t>
            </a:fld>
            <a:endParaRPr lang="pl-PL"/>
          </a:p>
        </p:txBody>
      </p:sp>
      <p:sp>
        <p:nvSpPr>
          <p:cNvPr id="4" name="pole tekstowe 3">
            <a:extLst>
              <a:ext uri="{FF2B5EF4-FFF2-40B4-BE49-F238E27FC236}">
                <a16:creationId xmlns:a16="http://schemas.microsoft.com/office/drawing/2014/main" id="{D82A20D0-32FD-F08C-9142-5B07B201EC32}"/>
              </a:ext>
            </a:extLst>
          </p:cNvPr>
          <p:cNvSpPr txBox="1"/>
          <p:nvPr/>
        </p:nvSpPr>
        <p:spPr>
          <a:xfrm>
            <a:off x="179512" y="1124744"/>
            <a:ext cx="8784976" cy="5493812"/>
          </a:xfrm>
          <a:prstGeom prst="rect">
            <a:avLst/>
          </a:prstGeom>
          <a:noFill/>
        </p:spPr>
        <p:txBody>
          <a:bodyPr wrap="square" rtlCol="0">
            <a:spAutoFit/>
          </a:bodyPr>
          <a:lstStyle/>
          <a:p>
            <a:pPr algn="just"/>
            <a:r>
              <a:rPr lang="en-US" dirty="0" err="1">
                <a:solidFill>
                  <a:srgbClr val="0000FF"/>
                </a:solidFill>
              </a:rPr>
              <a:t>GrC</a:t>
            </a:r>
            <a:r>
              <a:rPr lang="en-US" dirty="0">
                <a:solidFill>
                  <a:srgbClr val="0000FF"/>
                </a:solidFill>
              </a:rPr>
              <a:t>, with abstract information granules as basic objects, is generalized to IGrC through the introduction of complex granules (c-granules), which are the fundamental objects of IGrC. These combine abstract and physical objects, enabling the perception of their properties through the control of c-granules. The IGrC model differs from the classical Turing model. In the IGrC model, both language and reasoning issues as well as actions and perception are significant. Research on IGrC utilizes existing partial results from various fields, such as multi-agent systems, perception and action, machine learning, natural language processing, and more.</a:t>
            </a:r>
            <a:endParaRPr lang="pl-PL" dirty="0">
              <a:solidFill>
                <a:srgbClr val="0000FF"/>
              </a:solidFill>
            </a:endParaRPr>
          </a:p>
        </p:txBody>
      </p:sp>
    </p:spTree>
    <p:extLst>
      <p:ext uri="{BB962C8B-B14F-4D97-AF65-F5344CB8AC3E}">
        <p14:creationId xmlns:p14="http://schemas.microsoft.com/office/powerpoint/2010/main" val="2799419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EF188-BF98-DA5F-4796-9EE8CE02527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B7EEB80-1C75-0AC7-C592-4590639C0224}"/>
              </a:ext>
            </a:extLst>
          </p:cNvPr>
          <p:cNvSpPr>
            <a:spLocks noGrp="1"/>
          </p:cNvSpPr>
          <p:nvPr>
            <p:ph type="title"/>
          </p:nvPr>
        </p:nvSpPr>
        <p:spPr>
          <a:xfrm>
            <a:off x="0" y="0"/>
            <a:ext cx="9144000" cy="1484784"/>
          </a:xfrm>
        </p:spPr>
        <p:txBody>
          <a:bodyPr/>
          <a:lstStyle/>
          <a:p>
            <a:r>
              <a:rPr lang="pl-PL" sz="3200" b="1"/>
              <a:t>INFORMATION GRANULES OF </a:t>
            </a:r>
            <a:r>
              <a:rPr lang="pl-PL" sz="3200" b="1" err="1"/>
              <a:t>GrC</a:t>
            </a:r>
            <a:r>
              <a:rPr lang="pl-PL" sz="3200" b="1"/>
              <a:t> AS SPECIAL CASES OF C-GRANULES OF </a:t>
            </a:r>
            <a:r>
              <a:rPr lang="pl-PL" sz="3200" b="1" err="1"/>
              <a:t>IGrC</a:t>
            </a:r>
            <a:endParaRPr lang="pl-PL" sz="3200" b="1"/>
          </a:p>
        </p:txBody>
      </p:sp>
      <p:sp>
        <p:nvSpPr>
          <p:cNvPr id="3" name="Symbol zastępczy numeru slajdu 2">
            <a:extLst>
              <a:ext uri="{FF2B5EF4-FFF2-40B4-BE49-F238E27FC236}">
                <a16:creationId xmlns:a16="http://schemas.microsoft.com/office/drawing/2014/main" id="{3DFAA4C9-EE32-FFD9-101B-FAD83F324D38}"/>
              </a:ext>
            </a:extLst>
          </p:cNvPr>
          <p:cNvSpPr>
            <a:spLocks noGrp="1"/>
          </p:cNvSpPr>
          <p:nvPr>
            <p:ph type="sldNum" sz="quarter" idx="12"/>
          </p:nvPr>
        </p:nvSpPr>
        <p:spPr/>
        <p:txBody>
          <a:bodyPr/>
          <a:lstStyle/>
          <a:p>
            <a:pPr>
              <a:defRPr/>
            </a:pPr>
            <a:fld id="{D02E777F-298D-4C96-825C-3DC57E52C55E}" type="slidenum">
              <a:rPr lang="pl-PL" smtClean="0"/>
              <a:pPr>
                <a:defRPr/>
              </a:pPr>
              <a:t>36</a:t>
            </a:fld>
            <a:endParaRPr lang="pl-PL"/>
          </a:p>
        </p:txBody>
      </p:sp>
      <p:sp>
        <p:nvSpPr>
          <p:cNvPr id="4" name="pole tekstowe 3">
            <a:extLst>
              <a:ext uri="{FF2B5EF4-FFF2-40B4-BE49-F238E27FC236}">
                <a16:creationId xmlns:a16="http://schemas.microsoft.com/office/drawing/2014/main" id="{D82A20D0-32FD-F08C-9142-5B07B201EC32}"/>
              </a:ext>
            </a:extLst>
          </p:cNvPr>
          <p:cNvSpPr txBox="1"/>
          <p:nvPr/>
        </p:nvSpPr>
        <p:spPr>
          <a:xfrm>
            <a:off x="107504" y="1997908"/>
            <a:ext cx="8784976" cy="4247317"/>
          </a:xfrm>
          <a:prstGeom prst="rect">
            <a:avLst/>
          </a:prstGeom>
          <a:noFill/>
        </p:spPr>
        <p:txBody>
          <a:bodyPr wrap="square" rtlCol="0">
            <a:spAutoFit/>
          </a:bodyPr>
          <a:lstStyle/>
          <a:p>
            <a:pPr algn="just"/>
            <a:r>
              <a:rPr lang="en-US" dirty="0">
                <a:solidFill>
                  <a:srgbClr val="0000FF"/>
                </a:solidFill>
              </a:rPr>
              <a:t>The IGrC model substantially extends the </a:t>
            </a:r>
            <a:r>
              <a:rPr lang="en-US" dirty="0" err="1">
                <a:solidFill>
                  <a:srgbClr val="0000FF"/>
                </a:solidFill>
              </a:rPr>
              <a:t>GrC</a:t>
            </a:r>
            <a:r>
              <a:rPr lang="en-US" dirty="0">
                <a:solidFill>
                  <a:srgbClr val="0000FF"/>
                </a:solidFill>
              </a:rPr>
              <a:t> model. </a:t>
            </a:r>
            <a:r>
              <a:rPr lang="en-US" dirty="0" err="1">
                <a:solidFill>
                  <a:srgbClr val="0000FF"/>
                </a:solidFill>
              </a:rPr>
              <a:t>GrC</a:t>
            </a:r>
            <a:r>
              <a:rPr lang="en-US" dirty="0">
                <a:solidFill>
                  <a:srgbClr val="0000FF"/>
                </a:solidFill>
              </a:rPr>
              <a:t> granules can be considered special cases of c-granules</a:t>
            </a:r>
            <a:r>
              <a:rPr lang="pl-PL" dirty="0">
                <a:solidFill>
                  <a:srgbClr val="0000FF"/>
                </a:solidFill>
              </a:rPr>
              <a:t> of </a:t>
            </a:r>
            <a:r>
              <a:rPr lang="pl-PL" dirty="0" err="1">
                <a:solidFill>
                  <a:srgbClr val="0000FF"/>
                </a:solidFill>
              </a:rPr>
              <a:t>IGrC</a:t>
            </a:r>
            <a:r>
              <a:rPr lang="en-US" dirty="0">
                <a:solidFill>
                  <a:srgbClr val="0000FF"/>
                </a:solidFill>
              </a:rPr>
              <a:t>. Any information granule </a:t>
            </a:r>
            <a:r>
              <a:rPr lang="en-US" i="1" dirty="0">
                <a:solidFill>
                  <a:srgbClr val="0000FF"/>
                </a:solidFill>
              </a:rPr>
              <a:t>g</a:t>
            </a:r>
            <a:r>
              <a:rPr lang="pl-PL" baseline="-25000" dirty="0">
                <a:solidFill>
                  <a:srgbClr val="0000FF"/>
                </a:solidFill>
              </a:rPr>
              <a:t>o</a:t>
            </a:r>
            <a:r>
              <a:rPr lang="en-US" dirty="0">
                <a:solidFill>
                  <a:srgbClr val="0000FF"/>
                </a:solidFill>
              </a:rPr>
              <a:t> from </a:t>
            </a:r>
            <a:r>
              <a:rPr lang="en-US" dirty="0" err="1">
                <a:solidFill>
                  <a:srgbClr val="0000FF"/>
                </a:solidFill>
              </a:rPr>
              <a:t>GrC</a:t>
            </a:r>
            <a:r>
              <a:rPr lang="en-US" dirty="0">
                <a:solidFill>
                  <a:srgbClr val="0000FF"/>
                </a:solidFill>
              </a:rPr>
              <a:t> can be identified as a c-granule </a:t>
            </a:r>
            <a:r>
              <a:rPr lang="en-US" i="1" dirty="0">
                <a:solidFill>
                  <a:srgbClr val="0000FF"/>
                </a:solidFill>
              </a:rPr>
              <a:t>g</a:t>
            </a:r>
            <a:r>
              <a:rPr lang="en-US" dirty="0">
                <a:solidFill>
                  <a:srgbClr val="0000FF"/>
                </a:solidFill>
              </a:rPr>
              <a:t> consisting of an </a:t>
            </a:r>
            <a:r>
              <a:rPr lang="en-US" dirty="0" err="1">
                <a:solidFill>
                  <a:srgbClr val="0000FF"/>
                </a:solidFill>
              </a:rPr>
              <a:t>i</a:t>
            </a:r>
            <a:r>
              <a:rPr lang="en-US" dirty="0">
                <a:solidFill>
                  <a:srgbClr val="0000FF"/>
                </a:solidFill>
              </a:rPr>
              <a:t>-layer that encodes </a:t>
            </a:r>
            <a:r>
              <a:rPr lang="en-US" i="1" dirty="0">
                <a:solidFill>
                  <a:srgbClr val="0000FF"/>
                </a:solidFill>
              </a:rPr>
              <a:t>g</a:t>
            </a:r>
            <a:r>
              <a:rPr lang="pl-PL" baseline="-25000" dirty="0">
                <a:solidFill>
                  <a:srgbClr val="0000FF"/>
                </a:solidFill>
              </a:rPr>
              <a:t>o</a:t>
            </a:r>
            <a:r>
              <a:rPr lang="en-US" dirty="0">
                <a:solidFill>
                  <a:srgbClr val="0000FF"/>
                </a:solidFill>
              </a:rPr>
              <a:t> and two transformation specifications: </a:t>
            </a:r>
            <a:r>
              <a:rPr lang="en-US" i="1" dirty="0">
                <a:solidFill>
                  <a:srgbClr val="0000FF"/>
                </a:solidFill>
              </a:rPr>
              <a:t>store</a:t>
            </a:r>
            <a:r>
              <a:rPr lang="en-US" dirty="0">
                <a:solidFill>
                  <a:srgbClr val="0000FF"/>
                </a:solidFill>
              </a:rPr>
              <a:t> and </a:t>
            </a:r>
            <a:r>
              <a:rPr lang="en-US" i="1" dirty="0">
                <a:solidFill>
                  <a:srgbClr val="0000FF"/>
                </a:solidFill>
              </a:rPr>
              <a:t>read</a:t>
            </a:r>
            <a:r>
              <a:rPr lang="en-US" dirty="0">
                <a:solidFill>
                  <a:srgbClr val="0000FF"/>
                </a:solidFill>
              </a:rPr>
              <a:t> (labeled by </a:t>
            </a:r>
            <a:r>
              <a:rPr lang="pl-PL" dirty="0">
                <a:solidFill>
                  <a:srgbClr val="0000FF"/>
                </a:solidFill>
              </a:rPr>
              <a:t>the </a:t>
            </a:r>
            <a:r>
              <a:rPr lang="en-US" dirty="0">
                <a:solidFill>
                  <a:srgbClr val="0000FF"/>
                </a:solidFill>
              </a:rPr>
              <a:t>address that point</a:t>
            </a:r>
            <a:r>
              <a:rPr lang="pl-PL" dirty="0">
                <a:solidFill>
                  <a:srgbClr val="0000FF"/>
                </a:solidFill>
              </a:rPr>
              <a:t>s</a:t>
            </a:r>
            <a:r>
              <a:rPr lang="en-US" dirty="0">
                <a:solidFill>
                  <a:srgbClr val="0000FF"/>
                </a:solidFill>
              </a:rPr>
              <a:t> to physical memory). The control of the c-granule </a:t>
            </a:r>
            <a:r>
              <a:rPr lang="pl-PL" i="1" dirty="0">
                <a:solidFill>
                  <a:srgbClr val="0000FF"/>
                </a:solidFill>
              </a:rPr>
              <a:t>g</a:t>
            </a:r>
            <a:r>
              <a:rPr lang="pl-PL" dirty="0">
                <a:solidFill>
                  <a:srgbClr val="0000FF"/>
                </a:solidFill>
              </a:rPr>
              <a:t> </a:t>
            </a:r>
            <a:r>
              <a:rPr lang="en-US" dirty="0">
                <a:solidFill>
                  <a:srgbClr val="0000FF"/>
                </a:solidFill>
              </a:rPr>
              <a:t>can use these specifications to either store </a:t>
            </a:r>
            <a:r>
              <a:rPr lang="pl-PL" i="1" dirty="0">
                <a:solidFill>
                  <a:srgbClr val="0000FF"/>
                </a:solidFill>
              </a:rPr>
              <a:t>g</a:t>
            </a:r>
            <a:r>
              <a:rPr lang="pl-PL" baseline="-25000" dirty="0">
                <a:solidFill>
                  <a:srgbClr val="0000FF"/>
                </a:solidFill>
              </a:rPr>
              <a:t>o</a:t>
            </a:r>
            <a:r>
              <a:rPr lang="en-US" dirty="0">
                <a:solidFill>
                  <a:srgbClr val="0000FF"/>
                </a:solidFill>
              </a:rPr>
              <a:t> in the p-layer of </a:t>
            </a:r>
            <a:r>
              <a:rPr lang="pl-PL" i="1" dirty="0">
                <a:solidFill>
                  <a:srgbClr val="0000FF"/>
                </a:solidFill>
              </a:rPr>
              <a:t>g</a:t>
            </a:r>
            <a:r>
              <a:rPr lang="en-US" dirty="0">
                <a:solidFill>
                  <a:srgbClr val="0000FF"/>
                </a:solidFill>
              </a:rPr>
              <a:t> or read </a:t>
            </a:r>
            <a:r>
              <a:rPr lang="pl-PL" i="1" dirty="0">
                <a:solidFill>
                  <a:srgbClr val="0000FF"/>
                </a:solidFill>
              </a:rPr>
              <a:t>g</a:t>
            </a:r>
            <a:r>
              <a:rPr lang="pl-PL" baseline="-25000" dirty="0">
                <a:solidFill>
                  <a:srgbClr val="0000FF"/>
                </a:solidFill>
              </a:rPr>
              <a:t>o</a:t>
            </a:r>
            <a:r>
              <a:rPr lang="en-US" dirty="0">
                <a:solidFill>
                  <a:srgbClr val="0000FF"/>
                </a:solidFill>
              </a:rPr>
              <a:t> from it into the </a:t>
            </a:r>
            <a:r>
              <a:rPr lang="en-US" dirty="0" err="1">
                <a:solidFill>
                  <a:srgbClr val="0000FF"/>
                </a:solidFill>
              </a:rPr>
              <a:t>i</a:t>
            </a:r>
            <a:r>
              <a:rPr lang="en-US" dirty="0">
                <a:solidFill>
                  <a:srgbClr val="0000FF"/>
                </a:solidFill>
              </a:rPr>
              <a:t>-layer of </a:t>
            </a:r>
            <a:r>
              <a:rPr lang="pl-PL" i="1" dirty="0">
                <a:solidFill>
                  <a:srgbClr val="0000FF"/>
                </a:solidFill>
              </a:rPr>
              <a:t>g</a:t>
            </a:r>
            <a:r>
              <a:rPr lang="en-US" dirty="0">
                <a:solidFill>
                  <a:srgbClr val="0000FF"/>
                </a:solidFill>
              </a:rPr>
              <a:t> </a:t>
            </a:r>
            <a:r>
              <a:rPr lang="pl-PL" dirty="0">
                <a:solidFill>
                  <a:srgbClr val="0000FF"/>
                </a:solidFill>
              </a:rPr>
              <a:t>(</a:t>
            </a:r>
            <a:r>
              <a:rPr lang="en-US" dirty="0">
                <a:solidFill>
                  <a:srgbClr val="0000FF"/>
                </a:solidFill>
              </a:rPr>
              <a:t>without losing any information</a:t>
            </a:r>
            <a:r>
              <a:rPr lang="pl-PL" dirty="0">
                <a:solidFill>
                  <a:srgbClr val="0000FF"/>
                </a:solidFill>
              </a:rPr>
              <a:t>)</a:t>
            </a:r>
            <a:r>
              <a:rPr lang="en-US" dirty="0">
                <a:solidFill>
                  <a:srgbClr val="0000FF"/>
                </a:solidFill>
              </a:rPr>
              <a:t>.</a:t>
            </a:r>
            <a:endParaRPr lang="pl-PL" dirty="0">
              <a:solidFill>
                <a:srgbClr val="0000FF"/>
              </a:solidFill>
            </a:endParaRPr>
          </a:p>
        </p:txBody>
      </p:sp>
    </p:spTree>
    <p:extLst>
      <p:ext uri="{BB962C8B-B14F-4D97-AF65-F5344CB8AC3E}">
        <p14:creationId xmlns:p14="http://schemas.microsoft.com/office/powerpoint/2010/main" val="2289855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id="{E62D70A9-15E9-7805-5232-C42774D77DD9}"/>
              </a:ext>
            </a:extLst>
          </p:cNvPr>
          <p:cNvSpPr>
            <a:spLocks noGrp="1" noChangeArrowheads="1"/>
          </p:cNvSpPr>
          <p:nvPr>
            <p:ph type="title"/>
          </p:nvPr>
        </p:nvSpPr>
        <p:spPr>
          <a:xfrm>
            <a:off x="-29344" y="2276872"/>
            <a:ext cx="9144000" cy="1296144"/>
          </a:xfrm>
        </p:spPr>
        <p:txBody>
          <a:bodyPr/>
          <a:lstStyle/>
          <a:p>
            <a:pPr eaLnBrk="1" hangingPunct="1"/>
            <a:br>
              <a:rPr lang="pl-PL" sz="4000" b="1" dirty="0"/>
            </a:br>
            <a:r>
              <a:rPr lang="pl-PL" sz="4000" b="1" dirty="0"/>
              <a:t>COMPLEX GRANULES</a:t>
            </a:r>
            <a:br>
              <a:rPr lang="pl-PL" sz="4000" b="1" dirty="0"/>
            </a:br>
            <a:r>
              <a:rPr lang="pl-PL" sz="4000" b="1" dirty="0"/>
              <a:t>(C-GRANULES) </a:t>
            </a:r>
            <a:br>
              <a:rPr lang="pl-PL" sz="4000" b="1" dirty="0"/>
            </a:br>
            <a:endParaRPr lang="pl-PL" sz="40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37</a:t>
            </a:fld>
            <a:endParaRPr lang="pl-PL"/>
          </a:p>
        </p:txBody>
      </p:sp>
    </p:spTree>
    <p:extLst>
      <p:ext uri="{BB962C8B-B14F-4D97-AF65-F5344CB8AC3E}">
        <p14:creationId xmlns:p14="http://schemas.microsoft.com/office/powerpoint/2010/main" val="373979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76446"/>
            <a:ext cx="9289032" cy="1363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dirty="0" err="1">
                <a:latin typeface="+mn-lt"/>
              </a:rPr>
              <a:t>GRANULAR</a:t>
            </a:r>
            <a:r>
              <a:rPr lang="pl-PL" sz="3200" b="1" dirty="0">
                <a:latin typeface="+mn-lt"/>
              </a:rPr>
              <a:t> COMPUTING (</a:t>
            </a:r>
            <a:r>
              <a:rPr lang="pl-PL" sz="3200" b="1" dirty="0" err="1">
                <a:latin typeface="+mn-lt"/>
              </a:rPr>
              <a:t>GrC</a:t>
            </a:r>
            <a:r>
              <a:rPr lang="pl-PL" sz="3200" b="1" dirty="0">
                <a:latin typeface="+mn-lt"/>
              </a:rPr>
              <a:t>) </a:t>
            </a:r>
          </a:p>
          <a:p>
            <a:pPr eaLnBrk="1" hangingPunct="1">
              <a:defRPr/>
            </a:pPr>
            <a:r>
              <a:rPr lang="pl-PL" sz="3200" b="1" dirty="0">
                <a:latin typeface="+mn-lt"/>
              </a:rPr>
              <a:t>&amp; </a:t>
            </a:r>
          </a:p>
          <a:p>
            <a:pPr eaLnBrk="1" hangingPunct="1">
              <a:defRPr/>
            </a:pPr>
            <a:r>
              <a:rPr lang="pl-PL" sz="3200" b="1" dirty="0">
                <a:latin typeface="+mn-lt"/>
              </a:rPr>
              <a:t>INTERACTIVE </a:t>
            </a:r>
            <a:r>
              <a:rPr lang="pl-PL" sz="3200" b="1" dirty="0" err="1">
                <a:latin typeface="+mn-lt"/>
              </a:rPr>
              <a:t>GRANULAR</a:t>
            </a:r>
            <a:r>
              <a:rPr lang="pl-PL" sz="3200" b="1" dirty="0">
                <a:latin typeface="+mn-lt"/>
              </a:rPr>
              <a:t> COMPUTING (</a:t>
            </a:r>
            <a:r>
              <a:rPr lang="pl-PL" sz="3200" b="1" dirty="0" err="1">
                <a:latin typeface="+mn-lt"/>
              </a:rPr>
              <a:t>IGrC</a:t>
            </a:r>
            <a:r>
              <a:rPr lang="pl-PL" sz="3200" b="1" dirty="0">
                <a:latin typeface="+mn-lt"/>
              </a:rPr>
              <a:t>)</a:t>
            </a:r>
            <a:endParaRPr lang="en-US" sz="3200" b="1" dirty="0">
              <a:latin typeface="+mn-lt"/>
            </a:endParaRPr>
          </a:p>
        </p:txBody>
      </p:sp>
      <p:sp>
        <p:nvSpPr>
          <p:cNvPr id="2" name="Symbol zastępczy numeru slajdu 1"/>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38</a:t>
            </a:fld>
            <a:endParaRPr lang="pl-PL"/>
          </a:p>
        </p:txBody>
      </p:sp>
      <p:grpSp>
        <p:nvGrpSpPr>
          <p:cNvPr id="25" name="Grupa 24"/>
          <p:cNvGrpSpPr/>
          <p:nvPr/>
        </p:nvGrpSpPr>
        <p:grpSpPr>
          <a:xfrm>
            <a:off x="416509" y="1546152"/>
            <a:ext cx="8064895" cy="2645212"/>
            <a:chOff x="1601198" y="1703335"/>
            <a:chExt cx="6859234" cy="2397395"/>
          </a:xfrm>
        </p:grpSpPr>
        <p:sp>
          <p:nvSpPr>
            <p:cNvPr id="3" name="pole tekstowe 2"/>
            <p:cNvSpPr txBox="1"/>
            <p:nvPr/>
          </p:nvSpPr>
          <p:spPr>
            <a:xfrm>
              <a:off x="1601198" y="1703335"/>
              <a:ext cx="6859234" cy="334731"/>
            </a:xfrm>
            <a:prstGeom prst="rect">
              <a:avLst/>
            </a:prstGeom>
            <a:noFill/>
          </p:spPr>
          <p:txBody>
            <a:bodyPr wrap="square" lIns="0" tIns="0" rIns="0" bIns="0" rtlCol="0">
              <a:spAutoFit/>
            </a:bodyPr>
            <a:lstStyle/>
            <a:p>
              <a:pPr algn="ctr"/>
              <a:r>
                <a:rPr lang="pl-PL" sz="2400" i="1" dirty="0">
                  <a:solidFill>
                    <a:srgbClr val="0000FF"/>
                  </a:solidFill>
                </a:rPr>
                <a:t>g =(syn(g), </a:t>
              </a:r>
              <a:r>
                <a:rPr lang="pl-PL" sz="2400" i="1" dirty="0" err="1">
                  <a:solidFill>
                    <a:srgbClr val="0000FF"/>
                  </a:solidFill>
                </a:rPr>
                <a:t>sem</a:t>
              </a:r>
              <a:r>
                <a:rPr lang="pl-PL" sz="2400" i="1" dirty="0">
                  <a:solidFill>
                    <a:srgbClr val="0000FF"/>
                  </a:solidFill>
                </a:rPr>
                <a:t>(g)) – granule</a:t>
              </a:r>
            </a:p>
          </p:txBody>
        </p:sp>
        <p:cxnSp>
          <p:nvCxnSpPr>
            <p:cNvPr id="7" name="Łącznik prosty ze strzałką 6"/>
            <p:cNvCxnSpPr>
              <a:cxnSpLocks/>
            </p:cNvCxnSpPr>
            <p:nvPr/>
          </p:nvCxnSpPr>
          <p:spPr>
            <a:xfrm flipH="1">
              <a:off x="3741733" y="2147754"/>
              <a:ext cx="286923" cy="4312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a:cxnSpLocks/>
            </p:cNvCxnSpPr>
            <p:nvPr/>
          </p:nvCxnSpPr>
          <p:spPr>
            <a:xfrm>
              <a:off x="5030815" y="2123856"/>
              <a:ext cx="364483" cy="42584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pole tekstowe 11"/>
            <p:cNvSpPr txBox="1"/>
            <p:nvPr/>
          </p:nvSpPr>
          <p:spPr>
            <a:xfrm>
              <a:off x="2562257" y="2606530"/>
              <a:ext cx="2038543" cy="334731"/>
            </a:xfrm>
            <a:prstGeom prst="rect">
              <a:avLst/>
            </a:prstGeom>
            <a:noFill/>
          </p:spPr>
          <p:txBody>
            <a:bodyPr wrap="square" lIns="0" tIns="0" rIns="0" bIns="0" rtlCol="0">
              <a:spAutoFit/>
            </a:bodyPr>
            <a:lstStyle/>
            <a:p>
              <a:r>
                <a:rPr lang="pl-PL" sz="2400" i="1" dirty="0">
                  <a:solidFill>
                    <a:srgbClr val="0000FF"/>
                  </a:solidFill>
                </a:rPr>
                <a:t>syn(g) – </a:t>
              </a:r>
              <a:r>
                <a:rPr lang="en-US" sz="2400" i="1" dirty="0">
                  <a:solidFill>
                    <a:srgbClr val="0000FF"/>
                  </a:solidFill>
                </a:rPr>
                <a:t>syntax</a:t>
              </a:r>
            </a:p>
          </p:txBody>
        </p:sp>
        <p:sp>
          <p:nvSpPr>
            <p:cNvPr id="13" name="pole tekstowe 12"/>
            <p:cNvSpPr txBox="1"/>
            <p:nvPr/>
          </p:nvSpPr>
          <p:spPr>
            <a:xfrm>
              <a:off x="4593788" y="2584495"/>
              <a:ext cx="3114175" cy="334731"/>
            </a:xfrm>
            <a:prstGeom prst="rect">
              <a:avLst/>
            </a:prstGeom>
            <a:noFill/>
          </p:spPr>
          <p:txBody>
            <a:bodyPr wrap="square" lIns="0" tIns="0" rIns="0" bIns="0" rtlCol="0">
              <a:spAutoFit/>
            </a:bodyPr>
            <a:lstStyle/>
            <a:p>
              <a:r>
                <a:rPr lang="pl-PL" sz="2400" i="1" dirty="0" err="1">
                  <a:solidFill>
                    <a:srgbClr val="0000FF"/>
                  </a:solidFill>
                </a:rPr>
                <a:t>sem</a:t>
              </a:r>
              <a:r>
                <a:rPr lang="pl-PL" sz="2400" i="1" dirty="0">
                  <a:solidFill>
                    <a:srgbClr val="0000FF"/>
                  </a:solidFill>
                </a:rPr>
                <a:t>(g) – </a:t>
              </a:r>
              <a:r>
                <a:rPr lang="en-US" sz="2400" i="1" dirty="0">
                  <a:solidFill>
                    <a:srgbClr val="0000FF"/>
                  </a:solidFill>
                </a:rPr>
                <a:t>semantics</a:t>
              </a:r>
            </a:p>
          </p:txBody>
        </p:sp>
        <p:cxnSp>
          <p:nvCxnSpPr>
            <p:cNvPr id="17" name="Łącznik prosty ze strzałką 16"/>
            <p:cNvCxnSpPr>
              <a:cxnSpLocks/>
            </p:cNvCxnSpPr>
            <p:nvPr/>
          </p:nvCxnSpPr>
          <p:spPr>
            <a:xfrm flipH="1">
              <a:off x="5030815" y="2963730"/>
              <a:ext cx="482747" cy="7414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Łącznik prosty ze strzałką 18"/>
            <p:cNvCxnSpPr>
              <a:cxnSpLocks/>
            </p:cNvCxnSpPr>
            <p:nvPr/>
          </p:nvCxnSpPr>
          <p:spPr>
            <a:xfrm>
              <a:off x="5525841" y="2972989"/>
              <a:ext cx="458832" cy="7322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pole tekstowe 22"/>
            <p:cNvSpPr txBox="1"/>
            <p:nvPr/>
          </p:nvSpPr>
          <p:spPr>
            <a:xfrm>
              <a:off x="4457352" y="3765999"/>
              <a:ext cx="1146925" cy="334731"/>
            </a:xfrm>
            <a:prstGeom prst="rect">
              <a:avLst/>
            </a:prstGeom>
            <a:noFill/>
          </p:spPr>
          <p:txBody>
            <a:bodyPr wrap="square" lIns="0" tIns="0" rIns="0" bIns="0" rtlCol="0">
              <a:spAutoFit/>
            </a:bodyPr>
            <a:lstStyle/>
            <a:p>
              <a:r>
                <a:rPr lang="en-US" sz="2400" i="1" dirty="0">
                  <a:solidFill>
                    <a:srgbClr val="0000FF"/>
                  </a:solidFill>
                </a:rPr>
                <a:t>abstract</a:t>
              </a:r>
            </a:p>
          </p:txBody>
        </p:sp>
        <p:sp>
          <p:nvSpPr>
            <p:cNvPr id="24" name="pole tekstowe 23"/>
            <p:cNvSpPr txBox="1"/>
            <p:nvPr/>
          </p:nvSpPr>
          <p:spPr>
            <a:xfrm>
              <a:off x="5742390" y="3734345"/>
              <a:ext cx="1723290" cy="334731"/>
            </a:xfrm>
            <a:prstGeom prst="rect">
              <a:avLst/>
            </a:prstGeom>
            <a:noFill/>
          </p:spPr>
          <p:txBody>
            <a:bodyPr wrap="square" lIns="0" tIns="0" rIns="0" bIns="0" rtlCol="0">
              <a:spAutoFit/>
            </a:bodyPr>
            <a:lstStyle/>
            <a:p>
              <a:r>
                <a:rPr lang="pl-PL" sz="2400" i="1" dirty="0" err="1">
                  <a:solidFill>
                    <a:srgbClr val="0000FF"/>
                  </a:solidFill>
                </a:rPr>
                <a:t>physical</a:t>
              </a:r>
              <a:r>
                <a:rPr lang="pl-PL" sz="2400" i="1" dirty="0">
                  <a:solidFill>
                    <a:srgbClr val="0000FF"/>
                  </a:solidFill>
                </a:rPr>
                <a:t> </a:t>
              </a:r>
            </a:p>
          </p:txBody>
        </p:sp>
      </p:grpSp>
      <p:sp>
        <p:nvSpPr>
          <p:cNvPr id="6" name="Prostokąt 5"/>
          <p:cNvSpPr/>
          <p:nvPr/>
        </p:nvSpPr>
        <p:spPr>
          <a:xfrm>
            <a:off x="5508104" y="3068959"/>
            <a:ext cx="1803698" cy="4198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FF"/>
                </a:solidFill>
              </a:rPr>
              <a:t>(only in IGrC)</a:t>
            </a:r>
          </a:p>
        </p:txBody>
      </p:sp>
      <p:sp>
        <p:nvSpPr>
          <p:cNvPr id="5" name="pole tekstowe 4">
            <a:extLst>
              <a:ext uri="{FF2B5EF4-FFF2-40B4-BE49-F238E27FC236}">
                <a16:creationId xmlns:a16="http://schemas.microsoft.com/office/drawing/2014/main" id="{4E5198D7-E025-D71A-4F73-57E7350C05DD}"/>
              </a:ext>
            </a:extLst>
          </p:cNvPr>
          <p:cNvSpPr txBox="1"/>
          <p:nvPr/>
        </p:nvSpPr>
        <p:spPr>
          <a:xfrm>
            <a:off x="49747" y="4229073"/>
            <a:ext cx="9036495" cy="2585323"/>
          </a:xfrm>
          <a:prstGeom prst="rect">
            <a:avLst/>
          </a:prstGeom>
          <a:noFill/>
        </p:spPr>
        <p:txBody>
          <a:bodyPr wrap="square" rtlCol="0">
            <a:spAutoFit/>
          </a:bodyPr>
          <a:lstStyle/>
          <a:p>
            <a:pPr eaLnBrk="1" hangingPunct="1">
              <a:defRPr/>
            </a:pPr>
            <a:r>
              <a:rPr lang="en-US" sz="1800" u="sng" noProof="0" dirty="0">
                <a:solidFill>
                  <a:srgbClr val="0000FF"/>
                </a:solidFill>
              </a:rPr>
              <a:t>Remarks</a:t>
            </a:r>
            <a:r>
              <a:rPr lang="en-US" sz="1800" noProof="0" dirty="0">
                <a:solidFill>
                  <a:srgbClr val="0000FF"/>
                </a:solidFill>
              </a:rPr>
              <a:t>. </a:t>
            </a:r>
            <a:endParaRPr lang="pl-PL" sz="1800" noProof="0" dirty="0">
              <a:solidFill>
                <a:srgbClr val="0000FF"/>
              </a:solidFill>
            </a:endParaRPr>
          </a:p>
          <a:p>
            <a:pPr marL="285750" indent="-285750" eaLnBrk="1" hangingPunct="1">
              <a:buFont typeface="Arial" panose="020B0604020202020204" pitchFamily="34" charset="0"/>
              <a:buChar char="•"/>
              <a:defRPr/>
            </a:pPr>
            <a:r>
              <a:rPr lang="en-US" sz="1800" dirty="0">
                <a:solidFill>
                  <a:srgbClr val="0000FF"/>
                </a:solidFill>
              </a:rPr>
              <a:t>The semantics of granules in </a:t>
            </a:r>
            <a:r>
              <a:rPr lang="en-US" sz="1800" dirty="0" err="1">
                <a:solidFill>
                  <a:srgbClr val="0000FF"/>
                </a:solidFill>
              </a:rPr>
              <a:t>IGrC</a:t>
            </a:r>
            <a:r>
              <a:rPr lang="en-US" sz="1800" dirty="0">
                <a:solidFill>
                  <a:srgbClr val="0000FF"/>
                </a:solidFill>
              </a:rPr>
              <a:t> should be based on constructive definitions of the universe of objects (i.e., granules obtained by sensory measurements or constructed prior to considered granules) and constructive methods that generalize the classical concept of an algorithm (see </a:t>
            </a:r>
            <a:r>
              <a:rPr lang="en-US" sz="1800" dirty="0" err="1">
                <a:solidFill>
                  <a:srgbClr val="0000FF"/>
                </a:solidFill>
              </a:rPr>
              <a:t>ecorithms</a:t>
            </a:r>
            <a:r>
              <a:rPr lang="en-US" sz="1800" dirty="0">
                <a:solidFill>
                  <a:srgbClr val="0000FF"/>
                </a:solidFill>
              </a:rPr>
              <a:t> by Leslie Valiant, </a:t>
            </a:r>
            <a:r>
              <a:rPr lang="pl-PL" sz="1800" dirty="0" err="1">
                <a:solidFill>
                  <a:srgbClr val="0000FF"/>
                </a:solidFill>
              </a:rPr>
              <a:t>e.g</a:t>
            </a:r>
            <a:r>
              <a:rPr lang="pl-PL" sz="1800" dirty="0">
                <a:solidFill>
                  <a:srgbClr val="0000FF"/>
                </a:solidFill>
              </a:rPr>
              <a:t>.,</a:t>
            </a:r>
            <a:r>
              <a:rPr lang="en-US" sz="1800" dirty="0">
                <a:solidFill>
                  <a:srgbClr val="0000FF"/>
                </a:solidFill>
              </a:rPr>
              <a:t> which are based on learning). These methods aim to determine the membership of objects from the universe in considered granules.</a:t>
            </a:r>
          </a:p>
          <a:p>
            <a:pPr marL="285750" indent="-285750" eaLnBrk="1" hangingPunct="1">
              <a:buFont typeface="Arial" panose="020B0604020202020204" pitchFamily="34" charset="0"/>
              <a:buChar char="•"/>
              <a:defRPr/>
            </a:pPr>
            <a:r>
              <a:rPr lang="en-US" sz="1800" dirty="0">
                <a:solidFill>
                  <a:srgbClr val="0000FF"/>
                </a:solidFill>
              </a:rPr>
              <a:t>Physical semantics </a:t>
            </a:r>
            <a:r>
              <a:rPr lang="pl-PL" sz="1800" dirty="0">
                <a:solidFill>
                  <a:srgbClr val="0000FF"/>
                </a:solidFill>
              </a:rPr>
              <a:t>-- </a:t>
            </a:r>
            <a:r>
              <a:rPr lang="en-US" sz="1800" dirty="0">
                <a:solidFill>
                  <a:srgbClr val="0000FF"/>
                </a:solidFill>
              </a:rPr>
              <a:t>realized by an implementation module (IM), which is a sub-granule of the c-granule control. </a:t>
            </a:r>
          </a:p>
        </p:txBody>
      </p:sp>
    </p:spTree>
    <p:extLst>
      <p:ext uri="{BB962C8B-B14F-4D97-AF65-F5344CB8AC3E}">
        <p14:creationId xmlns:p14="http://schemas.microsoft.com/office/powerpoint/2010/main" val="3144670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5F31B-6AB8-B203-87F3-2C9169CE547D}"/>
            </a:ext>
          </a:extLst>
        </p:cNvPr>
        <p:cNvGrpSpPr/>
        <p:nvPr/>
      </p:nvGrpSpPr>
      <p:grpSpPr>
        <a:xfrm>
          <a:off x="0" y="0"/>
          <a:ext cx="0" cy="0"/>
          <a:chOff x="0" y="0"/>
          <a:chExt cx="0" cy="0"/>
        </a:xfrm>
      </p:grpSpPr>
      <p:sp>
        <p:nvSpPr>
          <p:cNvPr id="110" name="Prostokąt: zaokrąglone rogi 109">
            <a:extLst>
              <a:ext uri="{FF2B5EF4-FFF2-40B4-BE49-F238E27FC236}">
                <a16:creationId xmlns:a16="http://schemas.microsoft.com/office/drawing/2014/main" id="{BFC2F133-6BB4-0914-976D-5F7BC15E01CD}"/>
              </a:ext>
            </a:extLst>
          </p:cNvPr>
          <p:cNvSpPr/>
          <p:nvPr/>
        </p:nvSpPr>
        <p:spPr>
          <a:xfrm>
            <a:off x="5724128" y="2996952"/>
            <a:ext cx="331429" cy="356368"/>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Tytuł 1">
            <a:extLst>
              <a:ext uri="{FF2B5EF4-FFF2-40B4-BE49-F238E27FC236}">
                <a16:creationId xmlns:a16="http://schemas.microsoft.com/office/drawing/2014/main" id="{677FFB25-E751-E804-8295-2B1F6233E6B6}"/>
              </a:ext>
            </a:extLst>
          </p:cNvPr>
          <p:cNvSpPr txBox="1">
            <a:spLocks/>
          </p:cNvSpPr>
          <p:nvPr/>
        </p:nvSpPr>
        <p:spPr>
          <a:xfrm>
            <a:off x="322935" y="93498"/>
            <a:ext cx="4511699" cy="508617"/>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800" b="1" i="0" u="none" strike="noStrike" kern="1200" cap="none" spc="0" normalizeH="0" baseline="0" noProof="0">
                <a:ln>
                  <a:noFill/>
                </a:ln>
                <a:solidFill>
                  <a:srgbClr val="0070C0"/>
                </a:solidFill>
                <a:effectLst/>
                <a:uLnTx/>
                <a:uFillTx/>
                <a:ea typeface="+mj-ea"/>
                <a:cs typeface="+mj-cs"/>
              </a:rPr>
              <a:t>C-GRANULE: INTUITION </a:t>
            </a:r>
          </a:p>
        </p:txBody>
      </p:sp>
      <p:sp>
        <p:nvSpPr>
          <p:cNvPr id="3" name="Symbol zastępczy numeru slajdu 2">
            <a:extLst>
              <a:ext uri="{FF2B5EF4-FFF2-40B4-BE49-F238E27FC236}">
                <a16:creationId xmlns:a16="http://schemas.microsoft.com/office/drawing/2014/main" id="{63D75BEA-9BD9-7568-CBE4-2EE32B57D60D}"/>
              </a:ext>
            </a:extLst>
          </p:cNvPr>
          <p:cNvSpPr>
            <a:spLocks noGrp="1"/>
          </p:cNvSpPr>
          <p:nvPr>
            <p:ph type="sldNum" sz="quarter" idx="12"/>
          </p:nvPr>
        </p:nvSpPr>
        <p:spPr>
          <a:xfrm>
            <a:off x="8244408" y="6453336"/>
            <a:ext cx="442392" cy="268138"/>
          </a:xfrm>
        </p:spPr>
        <p:txBody>
          <a:bodyPr/>
          <a:lstStyle/>
          <a:p>
            <a:pPr>
              <a:defRPr/>
            </a:pPr>
            <a:fld id="{D02E777F-298D-4C96-825C-3DC57E52C55E}" type="slidenum">
              <a:rPr lang="pl-PL" smtClean="0"/>
              <a:pPr>
                <a:defRPr/>
              </a:pPr>
              <a:t>39</a:t>
            </a:fld>
            <a:endParaRPr lang="pl-PL"/>
          </a:p>
        </p:txBody>
      </p:sp>
      <p:grpSp>
        <p:nvGrpSpPr>
          <p:cNvPr id="76" name="Grupa 75">
            <a:extLst>
              <a:ext uri="{FF2B5EF4-FFF2-40B4-BE49-F238E27FC236}">
                <a16:creationId xmlns:a16="http://schemas.microsoft.com/office/drawing/2014/main" id="{8D1927AA-CC6F-BC81-66C2-0FE730938EE1}"/>
              </a:ext>
            </a:extLst>
          </p:cNvPr>
          <p:cNvGrpSpPr/>
          <p:nvPr/>
        </p:nvGrpSpPr>
        <p:grpSpPr>
          <a:xfrm>
            <a:off x="179512" y="662558"/>
            <a:ext cx="6315050" cy="6092393"/>
            <a:chOff x="1967595" y="181843"/>
            <a:chExt cx="6345125" cy="6092393"/>
          </a:xfrm>
        </p:grpSpPr>
        <p:sp>
          <p:nvSpPr>
            <p:cNvPr id="60" name="Elipsa 59">
              <a:extLst>
                <a:ext uri="{FF2B5EF4-FFF2-40B4-BE49-F238E27FC236}">
                  <a16:creationId xmlns:a16="http://schemas.microsoft.com/office/drawing/2014/main" id="{6EFC98E3-67F8-F19D-603D-62CF06C6B119}"/>
                </a:ext>
              </a:extLst>
            </p:cNvPr>
            <p:cNvSpPr/>
            <p:nvPr/>
          </p:nvSpPr>
          <p:spPr>
            <a:xfrm>
              <a:off x="4761401" y="3309165"/>
              <a:ext cx="2813213" cy="1508054"/>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Prostokąt 45">
              <a:extLst>
                <a:ext uri="{FF2B5EF4-FFF2-40B4-BE49-F238E27FC236}">
                  <a16:creationId xmlns:a16="http://schemas.microsoft.com/office/drawing/2014/main" id="{39ACCB50-C1AF-21FE-FC23-0A4F2E6994B5}"/>
                </a:ext>
              </a:extLst>
            </p:cNvPr>
            <p:cNvSpPr/>
            <p:nvPr/>
          </p:nvSpPr>
          <p:spPr>
            <a:xfrm>
              <a:off x="5533504" y="3400386"/>
              <a:ext cx="572925" cy="92621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pole tekstowe 62">
              <a:extLst>
                <a:ext uri="{FF2B5EF4-FFF2-40B4-BE49-F238E27FC236}">
                  <a16:creationId xmlns:a16="http://schemas.microsoft.com/office/drawing/2014/main" id="{6DB1CE86-6146-4BE5-2120-7F2B870CD7F9}"/>
                </a:ext>
              </a:extLst>
            </p:cNvPr>
            <p:cNvSpPr txBox="1"/>
            <p:nvPr/>
          </p:nvSpPr>
          <p:spPr>
            <a:xfrm>
              <a:off x="3170004" y="3766416"/>
              <a:ext cx="1744898" cy="1231106"/>
            </a:xfrm>
            <a:prstGeom prst="rect">
              <a:avLst/>
            </a:prstGeom>
            <a:noFill/>
          </p:spPr>
          <p:txBody>
            <a:bodyPr wrap="square" rtlCol="0">
              <a:spAutoFit/>
            </a:bodyPr>
            <a:lstStyle/>
            <a:p>
              <a:pPr algn="ctr"/>
              <a:r>
                <a:rPr lang="pl-PL" sz="1400" i="1"/>
                <a:t>l</a:t>
              </a:r>
              <a:r>
                <a:rPr lang="en-GB" sz="1400" i="1"/>
                <a:t>ink</a:t>
              </a:r>
              <a:r>
                <a:rPr lang="pl-PL" sz="1400" i="1"/>
                <a:t>_</a:t>
              </a:r>
              <a:r>
                <a:rPr lang="en-GB" sz="1400" i="1"/>
                <a:t>suit </a:t>
              </a:r>
              <a:r>
                <a:rPr lang="en-GB" sz="1400"/>
                <a:t>with physical objects providing transmission o</a:t>
              </a:r>
              <a:r>
                <a:rPr lang="en-GB" sz="1600"/>
                <a:t>f </a:t>
              </a:r>
              <a:r>
                <a:rPr lang="en-GB" sz="1400"/>
                <a:t>interactions </a:t>
              </a:r>
            </a:p>
          </p:txBody>
        </p:sp>
        <p:sp>
          <p:nvSpPr>
            <p:cNvPr id="61" name="Elipsa 60">
              <a:extLst>
                <a:ext uri="{FF2B5EF4-FFF2-40B4-BE49-F238E27FC236}">
                  <a16:creationId xmlns:a16="http://schemas.microsoft.com/office/drawing/2014/main" id="{9287F913-1363-6E9D-F353-C7F9DCCEF56A}"/>
                </a:ext>
              </a:extLst>
            </p:cNvPr>
            <p:cNvSpPr/>
            <p:nvPr/>
          </p:nvSpPr>
          <p:spPr>
            <a:xfrm>
              <a:off x="5139467" y="4560885"/>
              <a:ext cx="3173253" cy="1713351"/>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Elipsa 58">
              <a:extLst>
                <a:ext uri="{FF2B5EF4-FFF2-40B4-BE49-F238E27FC236}">
                  <a16:creationId xmlns:a16="http://schemas.microsoft.com/office/drawing/2014/main" id="{CC5F7B8A-0C89-6EB6-3161-883718C4E990}"/>
                </a:ext>
              </a:extLst>
            </p:cNvPr>
            <p:cNvSpPr/>
            <p:nvPr/>
          </p:nvSpPr>
          <p:spPr>
            <a:xfrm>
              <a:off x="4998742" y="2762190"/>
              <a:ext cx="2813213" cy="733866"/>
            </a:xfrm>
            <a:prstGeom prst="ellipse">
              <a:avLst/>
            </a:prstGeom>
            <a:solidFill>
              <a:srgbClr val="00B0F0">
                <a:alpha val="23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ipsa 33">
              <a:extLst>
                <a:ext uri="{FF2B5EF4-FFF2-40B4-BE49-F238E27FC236}">
                  <a16:creationId xmlns:a16="http://schemas.microsoft.com/office/drawing/2014/main" id="{B9E49645-2A76-FF30-C1E9-E4A872D5F735}"/>
                </a:ext>
              </a:extLst>
            </p:cNvPr>
            <p:cNvSpPr/>
            <p:nvPr/>
          </p:nvSpPr>
          <p:spPr>
            <a:xfrm>
              <a:off x="4689207" y="1339890"/>
              <a:ext cx="3253254" cy="1508054"/>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Elipsa 34">
              <a:extLst>
                <a:ext uri="{FF2B5EF4-FFF2-40B4-BE49-F238E27FC236}">
                  <a16:creationId xmlns:a16="http://schemas.microsoft.com/office/drawing/2014/main" id="{936FBBA0-3E48-6C93-2E6E-5103E7481E89}"/>
                </a:ext>
              </a:extLst>
            </p:cNvPr>
            <p:cNvSpPr/>
            <p:nvPr/>
          </p:nvSpPr>
          <p:spPr>
            <a:xfrm>
              <a:off x="4738724" y="1859921"/>
              <a:ext cx="927101" cy="412297"/>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lipsa 35">
              <a:extLst>
                <a:ext uri="{FF2B5EF4-FFF2-40B4-BE49-F238E27FC236}">
                  <a16:creationId xmlns:a16="http://schemas.microsoft.com/office/drawing/2014/main" id="{2FA84115-E5A8-0E86-B9E3-C615A155EF65}"/>
                </a:ext>
              </a:extLst>
            </p:cNvPr>
            <p:cNvSpPr/>
            <p:nvPr/>
          </p:nvSpPr>
          <p:spPr>
            <a:xfrm>
              <a:off x="5825656" y="1406442"/>
              <a:ext cx="1129001" cy="41779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Elipsa 36">
              <a:extLst>
                <a:ext uri="{FF2B5EF4-FFF2-40B4-BE49-F238E27FC236}">
                  <a16:creationId xmlns:a16="http://schemas.microsoft.com/office/drawing/2014/main" id="{8D0D6664-E4CF-E2F9-2227-5419929FA423}"/>
                </a:ext>
              </a:extLst>
            </p:cNvPr>
            <p:cNvSpPr/>
            <p:nvPr/>
          </p:nvSpPr>
          <p:spPr>
            <a:xfrm>
              <a:off x="5805690" y="2179069"/>
              <a:ext cx="1206116" cy="4879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lipsa 37">
              <a:extLst>
                <a:ext uri="{FF2B5EF4-FFF2-40B4-BE49-F238E27FC236}">
                  <a16:creationId xmlns:a16="http://schemas.microsoft.com/office/drawing/2014/main" id="{62622A1E-DB9F-212C-3B4D-8AD9FA3A094D}"/>
                </a:ext>
              </a:extLst>
            </p:cNvPr>
            <p:cNvSpPr/>
            <p:nvPr/>
          </p:nvSpPr>
          <p:spPr>
            <a:xfrm>
              <a:off x="6620101" y="1718658"/>
              <a:ext cx="1205907" cy="4234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pole tekstowe 38">
              <a:extLst>
                <a:ext uri="{FF2B5EF4-FFF2-40B4-BE49-F238E27FC236}">
                  <a16:creationId xmlns:a16="http://schemas.microsoft.com/office/drawing/2014/main" id="{4ECDFC66-0D2B-0936-A4E2-85ED20817485}"/>
                </a:ext>
              </a:extLst>
            </p:cNvPr>
            <p:cNvSpPr txBox="1"/>
            <p:nvPr/>
          </p:nvSpPr>
          <p:spPr>
            <a:xfrm>
              <a:off x="5977136" y="1628800"/>
              <a:ext cx="467072" cy="507831"/>
            </a:xfrm>
            <a:prstGeom prst="rect">
              <a:avLst/>
            </a:prstGeom>
            <a:noFill/>
          </p:spPr>
          <p:txBody>
            <a:bodyPr wrap="square" rtlCol="0">
              <a:spAutoFit/>
            </a:bodyPr>
            <a:lstStyle/>
            <a:p>
              <a:r>
                <a:rPr lang="pl-PL" b="1"/>
                <a:t>…</a:t>
              </a:r>
              <a:endParaRPr lang="en-GB" b="1"/>
            </a:p>
          </p:txBody>
        </p:sp>
        <p:sp>
          <p:nvSpPr>
            <p:cNvPr id="42" name="Prostokąt 41">
              <a:extLst>
                <a:ext uri="{FF2B5EF4-FFF2-40B4-BE49-F238E27FC236}">
                  <a16:creationId xmlns:a16="http://schemas.microsoft.com/office/drawing/2014/main" id="{F56D204F-19FC-5E70-0132-16403C5F77E5}"/>
                </a:ext>
              </a:extLst>
            </p:cNvPr>
            <p:cNvSpPr/>
            <p:nvPr/>
          </p:nvSpPr>
          <p:spPr>
            <a:xfrm>
              <a:off x="5389489" y="3000158"/>
              <a:ext cx="288032"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rostokąt 42">
              <a:extLst>
                <a:ext uri="{FF2B5EF4-FFF2-40B4-BE49-F238E27FC236}">
                  <a16:creationId xmlns:a16="http://schemas.microsoft.com/office/drawing/2014/main" id="{84EB08F2-0C89-3391-E87A-8993855E46B2}"/>
                </a:ext>
              </a:extLst>
            </p:cNvPr>
            <p:cNvSpPr/>
            <p:nvPr/>
          </p:nvSpPr>
          <p:spPr>
            <a:xfrm>
              <a:off x="6023992" y="3171414"/>
              <a:ext cx="288032"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Prostokąt 43">
              <a:extLst>
                <a:ext uri="{FF2B5EF4-FFF2-40B4-BE49-F238E27FC236}">
                  <a16:creationId xmlns:a16="http://schemas.microsoft.com/office/drawing/2014/main" id="{3C93A603-F490-E961-E230-501D66B54FAB}"/>
                </a:ext>
              </a:extLst>
            </p:cNvPr>
            <p:cNvSpPr/>
            <p:nvPr/>
          </p:nvSpPr>
          <p:spPr>
            <a:xfrm>
              <a:off x="6553199" y="3042628"/>
              <a:ext cx="288032" cy="297704"/>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Prostokąt 44">
              <a:extLst>
                <a:ext uri="{FF2B5EF4-FFF2-40B4-BE49-F238E27FC236}">
                  <a16:creationId xmlns:a16="http://schemas.microsoft.com/office/drawing/2014/main" id="{C62A3C9E-E6B7-506A-7881-8572631644EE}"/>
                </a:ext>
              </a:extLst>
            </p:cNvPr>
            <p:cNvSpPr/>
            <p:nvPr/>
          </p:nvSpPr>
          <p:spPr>
            <a:xfrm>
              <a:off x="7043686" y="2881098"/>
              <a:ext cx="288032"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Prostokąt 46">
              <a:extLst>
                <a:ext uri="{FF2B5EF4-FFF2-40B4-BE49-F238E27FC236}">
                  <a16:creationId xmlns:a16="http://schemas.microsoft.com/office/drawing/2014/main" id="{2F11CB75-7C7E-3F14-CFBA-7822905FA8A9}"/>
                </a:ext>
              </a:extLst>
            </p:cNvPr>
            <p:cNvSpPr/>
            <p:nvPr/>
          </p:nvSpPr>
          <p:spPr>
            <a:xfrm>
              <a:off x="5864813" y="4177745"/>
              <a:ext cx="688386" cy="64429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Prostokąt 47">
              <a:extLst>
                <a:ext uri="{FF2B5EF4-FFF2-40B4-BE49-F238E27FC236}">
                  <a16:creationId xmlns:a16="http://schemas.microsoft.com/office/drawing/2014/main" id="{183E3A31-E293-3404-2AB8-98200D44CE26}"/>
                </a:ext>
              </a:extLst>
            </p:cNvPr>
            <p:cNvSpPr/>
            <p:nvPr/>
          </p:nvSpPr>
          <p:spPr>
            <a:xfrm>
              <a:off x="6185798" y="4306531"/>
              <a:ext cx="288032" cy="29770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Prostokąt 49">
              <a:extLst>
                <a:ext uri="{FF2B5EF4-FFF2-40B4-BE49-F238E27FC236}">
                  <a16:creationId xmlns:a16="http://schemas.microsoft.com/office/drawing/2014/main" id="{F498E187-52B6-DCEF-43B0-CE4A1E24925F}"/>
                </a:ext>
              </a:extLst>
            </p:cNvPr>
            <p:cNvSpPr/>
            <p:nvPr/>
          </p:nvSpPr>
          <p:spPr>
            <a:xfrm>
              <a:off x="6312024" y="4733022"/>
              <a:ext cx="1256048" cy="11064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pole tekstowe 50">
              <a:extLst>
                <a:ext uri="{FF2B5EF4-FFF2-40B4-BE49-F238E27FC236}">
                  <a16:creationId xmlns:a16="http://schemas.microsoft.com/office/drawing/2014/main" id="{836F4BEE-4AF3-7D47-D136-9DD867179E07}"/>
                </a:ext>
              </a:extLst>
            </p:cNvPr>
            <p:cNvSpPr txBox="1"/>
            <p:nvPr/>
          </p:nvSpPr>
          <p:spPr>
            <a:xfrm>
              <a:off x="4836706" y="1958720"/>
              <a:ext cx="840905" cy="307777"/>
            </a:xfrm>
            <a:prstGeom prst="rect">
              <a:avLst/>
            </a:prstGeom>
            <a:noFill/>
          </p:spPr>
          <p:txBody>
            <a:bodyPr wrap="square" rtlCol="0">
              <a:spAutoFit/>
            </a:bodyPr>
            <a:lstStyle/>
            <a:p>
              <a:r>
                <a:rPr lang="pl-PL" sz="1400" i="1"/>
                <a:t>w: </a:t>
              </a:r>
              <a:r>
                <a:rPr lang="pl-PL" sz="1400" i="1" err="1"/>
                <a:t>tr</a:t>
              </a:r>
              <a:r>
                <a:rPr lang="pl-PL" sz="1400" i="1"/>
                <a:t> </a:t>
              </a:r>
              <a:r>
                <a:rPr lang="pl-PL" sz="1400" i="1" err="1"/>
                <a:t>inf</a:t>
              </a:r>
              <a:endParaRPr lang="en-GB" sz="1400" i="1"/>
            </a:p>
          </p:txBody>
        </p:sp>
        <p:cxnSp>
          <p:nvCxnSpPr>
            <p:cNvPr id="54" name="Łącznik prosty ze strzałką 53">
              <a:extLst>
                <a:ext uri="{FF2B5EF4-FFF2-40B4-BE49-F238E27FC236}">
                  <a16:creationId xmlns:a16="http://schemas.microsoft.com/office/drawing/2014/main" id="{E46486BF-4591-C8CE-34C7-44D7887633A9}"/>
                </a:ext>
              </a:extLst>
            </p:cNvPr>
            <p:cNvCxnSpPr>
              <a:cxnSpLocks/>
            </p:cNvCxnSpPr>
            <p:nvPr/>
          </p:nvCxnSpPr>
          <p:spPr>
            <a:xfrm>
              <a:off x="5481064" y="823568"/>
              <a:ext cx="510670" cy="155230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Łącznik prosty ze strzałką 56">
              <a:extLst>
                <a:ext uri="{FF2B5EF4-FFF2-40B4-BE49-F238E27FC236}">
                  <a16:creationId xmlns:a16="http://schemas.microsoft.com/office/drawing/2014/main" id="{4D55F083-FBBC-B6FA-FFC5-123D6A82A232}"/>
                </a:ext>
              </a:extLst>
            </p:cNvPr>
            <p:cNvCxnSpPr>
              <a:cxnSpLocks/>
            </p:cNvCxnSpPr>
            <p:nvPr/>
          </p:nvCxnSpPr>
          <p:spPr>
            <a:xfrm>
              <a:off x="5481064" y="843077"/>
              <a:ext cx="533264" cy="64814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pole tekstowe 61">
              <a:extLst>
                <a:ext uri="{FF2B5EF4-FFF2-40B4-BE49-F238E27FC236}">
                  <a16:creationId xmlns:a16="http://schemas.microsoft.com/office/drawing/2014/main" id="{3959E1EF-FDAD-1FED-F256-3AEBA2D41E16}"/>
                </a:ext>
              </a:extLst>
            </p:cNvPr>
            <p:cNvSpPr txBox="1"/>
            <p:nvPr/>
          </p:nvSpPr>
          <p:spPr>
            <a:xfrm>
              <a:off x="3410432" y="2569903"/>
              <a:ext cx="1540371" cy="1169551"/>
            </a:xfrm>
            <a:prstGeom prst="rect">
              <a:avLst/>
            </a:prstGeom>
            <a:noFill/>
          </p:spPr>
          <p:txBody>
            <a:bodyPr wrap="square" rtlCol="0">
              <a:spAutoFit/>
            </a:bodyPr>
            <a:lstStyle/>
            <a:p>
              <a:pPr algn="ctr"/>
              <a:r>
                <a:rPr lang="en-GB" sz="1400" i="1"/>
                <a:t>soft</a:t>
              </a:r>
              <a:r>
                <a:rPr lang="pl-PL" sz="1400" i="1"/>
                <a:t>_</a:t>
              </a:r>
              <a:r>
                <a:rPr lang="en-GB" sz="1400" i="1"/>
                <a:t>suit </a:t>
              </a:r>
            </a:p>
            <a:p>
              <a:pPr algn="ctr"/>
              <a:r>
                <a:rPr lang="en-GB" sz="1400"/>
                <a:t>with physical objects directly accessible</a:t>
              </a:r>
              <a:r>
                <a:rPr lang="pl-PL" sz="1400"/>
                <a:t> for </a:t>
              </a:r>
              <a:r>
                <a:rPr lang="en-US" sz="1400" noProof="0"/>
                <a:t>measurements</a:t>
              </a:r>
              <a:endParaRPr lang="en-GB" sz="1400"/>
            </a:p>
          </p:txBody>
        </p:sp>
        <p:sp>
          <p:nvSpPr>
            <p:cNvPr id="64" name="pole tekstowe 63">
              <a:extLst>
                <a:ext uri="{FF2B5EF4-FFF2-40B4-BE49-F238E27FC236}">
                  <a16:creationId xmlns:a16="http://schemas.microsoft.com/office/drawing/2014/main" id="{4983ED86-87D6-4866-DE27-5CCBF69DE7A7}"/>
                </a:ext>
              </a:extLst>
            </p:cNvPr>
            <p:cNvSpPr txBox="1"/>
            <p:nvPr/>
          </p:nvSpPr>
          <p:spPr>
            <a:xfrm>
              <a:off x="3737039" y="5047385"/>
              <a:ext cx="1319808" cy="954107"/>
            </a:xfrm>
            <a:prstGeom prst="rect">
              <a:avLst/>
            </a:prstGeom>
            <a:noFill/>
          </p:spPr>
          <p:txBody>
            <a:bodyPr wrap="square" rtlCol="0">
              <a:spAutoFit/>
            </a:bodyPr>
            <a:lstStyle/>
            <a:p>
              <a:pPr algn="ctr"/>
              <a:r>
                <a:rPr lang="pl-PL" sz="1400" i="1"/>
                <a:t>h</a:t>
              </a:r>
              <a:r>
                <a:rPr lang="en-GB" sz="1400" i="1" err="1"/>
                <a:t>ard</a:t>
              </a:r>
              <a:r>
                <a:rPr lang="pl-PL" sz="1400" i="1"/>
                <a:t>_</a:t>
              </a:r>
              <a:r>
                <a:rPr lang="en-GB" sz="1400" i="1"/>
                <a:t>suit </a:t>
              </a:r>
              <a:r>
                <a:rPr lang="en-GB" sz="1400"/>
                <a:t>with target physical objects</a:t>
              </a:r>
            </a:p>
          </p:txBody>
        </p:sp>
        <p:cxnSp>
          <p:nvCxnSpPr>
            <p:cNvPr id="66" name="Łącznik prosty ze strzałką 65">
              <a:extLst>
                <a:ext uri="{FF2B5EF4-FFF2-40B4-BE49-F238E27FC236}">
                  <a16:creationId xmlns:a16="http://schemas.microsoft.com/office/drawing/2014/main" id="{0C7BA07B-F40D-B840-32A2-07652C8A8D7E}"/>
                </a:ext>
              </a:extLst>
            </p:cNvPr>
            <p:cNvCxnSpPr>
              <a:cxnSpLocks/>
            </p:cNvCxnSpPr>
            <p:nvPr/>
          </p:nvCxnSpPr>
          <p:spPr>
            <a:xfrm>
              <a:off x="6948709" y="2093917"/>
              <a:ext cx="238993" cy="2825227"/>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9" name="Łącznik prosty ze strzałką 68">
              <a:extLst>
                <a:ext uri="{FF2B5EF4-FFF2-40B4-BE49-F238E27FC236}">
                  <a16:creationId xmlns:a16="http://schemas.microsoft.com/office/drawing/2014/main" id="{1FBFD9F7-AD0A-66FE-58EE-3BF16A688257}"/>
                </a:ext>
              </a:extLst>
            </p:cNvPr>
            <p:cNvCxnSpPr>
              <a:cxnSpLocks/>
            </p:cNvCxnSpPr>
            <p:nvPr/>
          </p:nvCxnSpPr>
          <p:spPr>
            <a:xfrm flipH="1">
              <a:off x="6302065" y="2022850"/>
              <a:ext cx="625168" cy="2262878"/>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3" name="pole tekstowe 72">
              <a:extLst>
                <a:ext uri="{FF2B5EF4-FFF2-40B4-BE49-F238E27FC236}">
                  <a16:creationId xmlns:a16="http://schemas.microsoft.com/office/drawing/2014/main" id="{0C5F72EC-FECE-23D0-CC4F-FC8E0EA4E7E3}"/>
                </a:ext>
              </a:extLst>
            </p:cNvPr>
            <p:cNvSpPr txBox="1"/>
            <p:nvPr/>
          </p:nvSpPr>
          <p:spPr>
            <a:xfrm>
              <a:off x="1967595" y="181843"/>
              <a:ext cx="5541320" cy="769441"/>
            </a:xfrm>
            <a:prstGeom prst="rect">
              <a:avLst/>
            </a:prstGeom>
            <a:noFill/>
          </p:spPr>
          <p:txBody>
            <a:bodyPr wrap="square" rtlCol="0">
              <a:spAutoFit/>
            </a:bodyPr>
            <a:lstStyle/>
            <a:p>
              <a:pPr algn="ctr"/>
              <a:r>
                <a:rPr lang="en-US" sz="1400" noProof="0"/>
                <a:t>specifications of (families of) </a:t>
              </a:r>
              <a:r>
                <a:rPr lang="en-US" sz="1400" noProof="0" err="1"/>
                <a:t>spatio</a:t>
              </a:r>
              <a:r>
                <a:rPr lang="en-US" sz="1400" noProof="0"/>
                <a:t>-temporal windows realized by control as physical pointers to the corresponding parts of the physical spac</a:t>
              </a:r>
              <a:r>
                <a:rPr lang="en-US" sz="1600" noProof="0"/>
                <a:t>e</a:t>
              </a:r>
            </a:p>
          </p:txBody>
        </p:sp>
        <p:sp>
          <p:nvSpPr>
            <p:cNvPr id="49" name="Prostokąt 48">
              <a:extLst>
                <a:ext uri="{FF2B5EF4-FFF2-40B4-BE49-F238E27FC236}">
                  <a16:creationId xmlns:a16="http://schemas.microsoft.com/office/drawing/2014/main" id="{F179ECFB-2749-1AEC-B820-DA293EEF0D77}"/>
                </a:ext>
              </a:extLst>
            </p:cNvPr>
            <p:cNvSpPr/>
            <p:nvPr/>
          </p:nvSpPr>
          <p:spPr>
            <a:xfrm>
              <a:off x="5634731" y="5344022"/>
              <a:ext cx="918468" cy="68339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7" name="pole tekstowe 86">
            <a:extLst>
              <a:ext uri="{FF2B5EF4-FFF2-40B4-BE49-F238E27FC236}">
                <a16:creationId xmlns:a16="http://schemas.microsoft.com/office/drawing/2014/main" id="{006FA836-A18A-F85D-8F6A-A071BF11ABD7}"/>
              </a:ext>
            </a:extLst>
          </p:cNvPr>
          <p:cNvSpPr txBox="1"/>
          <p:nvPr/>
        </p:nvSpPr>
        <p:spPr>
          <a:xfrm>
            <a:off x="4043717" y="1883572"/>
            <a:ext cx="1094945" cy="307777"/>
          </a:xfrm>
          <a:prstGeom prst="rect">
            <a:avLst/>
          </a:prstGeom>
          <a:noFill/>
        </p:spPr>
        <p:txBody>
          <a:bodyPr wrap="square" rtlCol="0">
            <a:spAutoFit/>
          </a:bodyPr>
          <a:lstStyle/>
          <a:p>
            <a:r>
              <a:rPr lang="pl-PL" sz="1400" i="1"/>
              <a:t>w</a:t>
            </a:r>
            <a:r>
              <a:rPr lang="pl-PL" sz="1400" i="1" baseline="-25000"/>
              <a:t>1:</a:t>
            </a:r>
            <a:r>
              <a:rPr lang="pl-PL" sz="1400" i="1"/>
              <a:t>: tr</a:t>
            </a:r>
            <a:r>
              <a:rPr lang="pl-PL" sz="1400" i="1" baseline="-25000"/>
              <a:t>1</a:t>
            </a:r>
            <a:r>
              <a:rPr lang="pl-PL" sz="1400" i="1"/>
              <a:t> inf</a:t>
            </a:r>
            <a:r>
              <a:rPr lang="pl-PL" sz="1400" i="1" baseline="-25000"/>
              <a:t>1</a:t>
            </a:r>
            <a:endParaRPr lang="en-GB" sz="1400" i="1"/>
          </a:p>
        </p:txBody>
      </p:sp>
      <p:sp>
        <p:nvSpPr>
          <p:cNvPr id="88" name="pole tekstowe 87">
            <a:extLst>
              <a:ext uri="{FF2B5EF4-FFF2-40B4-BE49-F238E27FC236}">
                <a16:creationId xmlns:a16="http://schemas.microsoft.com/office/drawing/2014/main" id="{CAA4B66B-A5E0-6D50-CB24-828B324C2E46}"/>
              </a:ext>
            </a:extLst>
          </p:cNvPr>
          <p:cNvSpPr txBox="1"/>
          <p:nvPr/>
        </p:nvSpPr>
        <p:spPr>
          <a:xfrm>
            <a:off x="4977234" y="2216531"/>
            <a:ext cx="994914" cy="307777"/>
          </a:xfrm>
          <a:prstGeom prst="rect">
            <a:avLst/>
          </a:prstGeom>
          <a:noFill/>
        </p:spPr>
        <p:txBody>
          <a:bodyPr wrap="square" rtlCol="0">
            <a:spAutoFit/>
          </a:bodyPr>
          <a:lstStyle/>
          <a:p>
            <a:r>
              <a:rPr lang="pl-PL" sz="1400" i="1"/>
              <a:t>w</a:t>
            </a:r>
            <a:r>
              <a:rPr lang="pl-PL" sz="1400" i="1" baseline="-25000"/>
              <a:t>2</a:t>
            </a:r>
            <a:r>
              <a:rPr lang="pl-PL" sz="1400" i="1"/>
              <a:t>: tr</a:t>
            </a:r>
            <a:r>
              <a:rPr lang="pl-PL" sz="1400" i="1" baseline="-25000"/>
              <a:t>2</a:t>
            </a:r>
            <a:r>
              <a:rPr lang="pl-PL" sz="1400" i="1"/>
              <a:t> inf</a:t>
            </a:r>
            <a:r>
              <a:rPr lang="pl-PL" sz="1400" i="1" baseline="-25000"/>
              <a:t>2</a:t>
            </a:r>
            <a:endParaRPr lang="en-GB" sz="1400" i="1"/>
          </a:p>
        </p:txBody>
      </p:sp>
      <p:sp>
        <p:nvSpPr>
          <p:cNvPr id="52" name="pole tekstowe 51">
            <a:extLst>
              <a:ext uri="{FF2B5EF4-FFF2-40B4-BE49-F238E27FC236}">
                <a16:creationId xmlns:a16="http://schemas.microsoft.com/office/drawing/2014/main" id="{2F738182-6249-DD7F-93F0-D1BA11958228}"/>
              </a:ext>
            </a:extLst>
          </p:cNvPr>
          <p:cNvSpPr txBox="1"/>
          <p:nvPr/>
        </p:nvSpPr>
        <p:spPr>
          <a:xfrm>
            <a:off x="431798" y="1884040"/>
            <a:ext cx="2049660" cy="954107"/>
          </a:xfrm>
          <a:prstGeom prst="rect">
            <a:avLst/>
          </a:prstGeom>
          <a:noFill/>
        </p:spPr>
        <p:txBody>
          <a:bodyPr wrap="square" rtlCol="0">
            <a:spAutoFit/>
          </a:bodyPr>
          <a:lstStyle/>
          <a:p>
            <a:pPr algn="ctr"/>
            <a:r>
              <a:rPr lang="pl-PL" sz="1400" i="1"/>
              <a:t>||w|| - </a:t>
            </a:r>
            <a:r>
              <a:rPr lang="en-US" sz="1400" noProof="0"/>
              <a:t>realization of</a:t>
            </a:r>
            <a:r>
              <a:rPr lang="en-US" sz="1400" i="1" noProof="0"/>
              <a:t> w </a:t>
            </a:r>
            <a:r>
              <a:rPr lang="pl-PL" sz="1400" noProof="0"/>
              <a:t>with</a:t>
            </a:r>
            <a:r>
              <a:rPr lang="pl-PL" sz="1400" i="1" noProof="0"/>
              <a:t> </a:t>
            </a:r>
            <a:r>
              <a:rPr lang="en-US" sz="1400" noProof="0"/>
              <a:t>the family of </a:t>
            </a:r>
            <a:r>
              <a:rPr lang="en-US" sz="1400"/>
              <a:t>physical </a:t>
            </a:r>
            <a:r>
              <a:rPr lang="en-US" sz="1400" noProof="0"/>
              <a:t>objects in </a:t>
            </a:r>
          </a:p>
          <a:p>
            <a:pPr algn="ctr"/>
            <a:r>
              <a:rPr lang="pl-PL" sz="1400" i="1"/>
              <a:t>p</a:t>
            </a:r>
            <a:r>
              <a:rPr lang="pl-PL" sz="1400" i="1" noProof="0"/>
              <a:t>-</a:t>
            </a:r>
            <a:r>
              <a:rPr lang="en-US" sz="1400" i="1" noProof="0"/>
              <a:t>layer</a:t>
            </a:r>
            <a:r>
              <a:rPr lang="en-US" sz="1400" noProof="0"/>
              <a:t>(</a:t>
            </a:r>
            <a:r>
              <a:rPr lang="en-US" sz="1400" i="1" noProof="0"/>
              <a:t>g</a:t>
            </a:r>
            <a:r>
              <a:rPr lang="en-US" sz="1400" noProof="0"/>
              <a:t>)</a:t>
            </a:r>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F23758FA-C7D8-BD04-257B-A2C0A20C36E5}"/>
                  </a:ext>
                </a:extLst>
              </p:cNvPr>
              <p:cNvSpPr txBox="1"/>
              <p:nvPr/>
            </p:nvSpPr>
            <p:spPr>
              <a:xfrm>
                <a:off x="5130551" y="5185400"/>
                <a:ext cx="674156" cy="415498"/>
              </a:xfrm>
              <a:prstGeom prst="rect">
                <a:avLst/>
              </a:prstGeom>
              <a:noFill/>
            </p:spPr>
            <p:txBody>
              <a:bodyPr wrap="square" lIns="0" tIns="0" rIns="0" bIns="0" rtlCol="0">
                <a:spAutoFit/>
              </a:bodyPr>
              <a:lstStyle/>
              <a:p>
                <a14:m>
                  <m:oMath xmlns:m="http://schemas.openxmlformats.org/officeDocument/2006/math">
                    <m:sSub>
                      <m:sSubPr>
                        <m:ctrlPr>
                          <a:rPr lang="pl-PL" sz="1800" b="1" i="1" smtClean="0">
                            <a:latin typeface="Cambria Math" panose="02040503050406030204" pitchFamily="18" charset="0"/>
                          </a:rPr>
                        </m:ctrlPr>
                      </m:sSubPr>
                      <m:e>
                        <m:r>
                          <a:rPr lang="pl-PL" sz="1800" b="1" i="1" smtClean="0">
                            <a:latin typeface="Cambria Math" panose="02040503050406030204" pitchFamily="18" charset="0"/>
                          </a:rPr>
                          <m:t>𝒐</m:t>
                        </m:r>
                      </m:e>
                      <m:sub>
                        <m:sSub>
                          <m:sSubPr>
                            <m:ctrlPr>
                              <a:rPr lang="pl-PL" sz="1800" b="1" i="1" smtClean="0">
                                <a:latin typeface="Cambria Math" panose="02040503050406030204" pitchFamily="18" charset="0"/>
                              </a:rPr>
                            </m:ctrlPr>
                          </m:sSubPr>
                          <m:e>
                            <m:r>
                              <a:rPr lang="pl-PL" sz="1800" b="1" i="1" smtClean="0">
                                <a:latin typeface="Cambria Math" panose="02040503050406030204" pitchFamily="18" charset="0"/>
                              </a:rPr>
                              <m:t>𝒘</m:t>
                            </m:r>
                          </m:e>
                          <m:sub>
                            <m:r>
                              <a:rPr lang="pl-PL" sz="1800" b="1" i="1" smtClean="0">
                                <a:latin typeface="Cambria Math" panose="02040503050406030204" pitchFamily="18" charset="0"/>
                              </a:rPr>
                              <m:t>𝟐</m:t>
                            </m:r>
                          </m:sub>
                        </m:sSub>
                      </m:sub>
                    </m:sSub>
                  </m:oMath>
                </a14:m>
                <a:r>
                  <a:rPr lang="pl-PL"/>
                  <a:t> </a:t>
                </a:r>
                <a:endParaRPr lang="en-GB"/>
              </a:p>
            </p:txBody>
          </p:sp>
        </mc:Choice>
        <mc:Fallback xmlns="">
          <p:sp>
            <p:nvSpPr>
              <p:cNvPr id="11" name="pole tekstowe 10">
                <a:extLst>
                  <a:ext uri="{FF2B5EF4-FFF2-40B4-BE49-F238E27FC236}">
                    <a16:creationId xmlns:a16="http://schemas.microsoft.com/office/drawing/2014/main" id="{F23758FA-C7D8-BD04-257B-A2C0A20C36E5}"/>
                  </a:ext>
                </a:extLst>
              </p:cNvPr>
              <p:cNvSpPr txBox="1">
                <a:spLocks noRot="1" noChangeAspect="1" noMove="1" noResize="1" noEditPoints="1" noAdjustHandles="1" noChangeArrowheads="1" noChangeShapeType="1" noTextEdit="1"/>
              </p:cNvSpPr>
              <p:nvPr/>
            </p:nvSpPr>
            <p:spPr>
              <a:xfrm>
                <a:off x="5130551" y="5185400"/>
                <a:ext cx="674156" cy="415498"/>
              </a:xfrm>
              <a:prstGeom prst="rect">
                <a:avLst/>
              </a:prstGeom>
              <a:blipFill>
                <a:blip r:embed="rId3"/>
                <a:stretch>
                  <a:fillRect/>
                </a:stretch>
              </a:blipFill>
            </p:spPr>
            <p:txBody>
              <a:bodyPr/>
              <a:lstStyle/>
              <a:p>
                <a:r>
                  <a:rPr lang="pl-PL">
                    <a:noFill/>
                  </a:rPr>
                  <a:t> </a:t>
                </a:r>
              </a:p>
            </p:txBody>
          </p:sp>
        </mc:Fallback>
      </mc:AlternateContent>
      <p:sp>
        <p:nvSpPr>
          <p:cNvPr id="12" name="pole tekstowe 11">
            <a:extLst>
              <a:ext uri="{FF2B5EF4-FFF2-40B4-BE49-F238E27FC236}">
                <a16:creationId xmlns:a16="http://schemas.microsoft.com/office/drawing/2014/main" id="{086FB8ED-3BB9-E457-052C-35332BE79E0C}"/>
              </a:ext>
            </a:extLst>
          </p:cNvPr>
          <p:cNvSpPr txBox="1"/>
          <p:nvPr/>
        </p:nvSpPr>
        <p:spPr>
          <a:xfrm>
            <a:off x="5153939" y="1598714"/>
            <a:ext cx="972119" cy="307777"/>
          </a:xfrm>
          <a:prstGeom prst="rect">
            <a:avLst/>
          </a:prstGeom>
          <a:noFill/>
        </p:spPr>
        <p:txBody>
          <a:bodyPr wrap="square" rtlCol="0">
            <a:spAutoFit/>
          </a:bodyPr>
          <a:lstStyle/>
          <a:p>
            <a:r>
              <a:rPr lang="pl-PL" sz="1400" i="1"/>
              <a:t>i-</a:t>
            </a:r>
            <a:r>
              <a:rPr lang="pl-PL" sz="1400" i="1" err="1"/>
              <a:t>layer</a:t>
            </a:r>
            <a:r>
              <a:rPr lang="pl-PL" sz="1400"/>
              <a:t>(</a:t>
            </a:r>
            <a:r>
              <a:rPr lang="pl-PL" sz="1400" i="1"/>
              <a:t>g</a:t>
            </a:r>
            <a:r>
              <a:rPr lang="pl-PL" sz="1400"/>
              <a:t>)</a:t>
            </a:r>
            <a:endParaRPr lang="en-GB" sz="1400"/>
          </a:p>
        </p:txBody>
      </p:sp>
      <p:sp>
        <p:nvSpPr>
          <p:cNvPr id="14" name="Nawias klamrowy otwierający 13">
            <a:extLst>
              <a:ext uri="{FF2B5EF4-FFF2-40B4-BE49-F238E27FC236}">
                <a16:creationId xmlns:a16="http://schemas.microsoft.com/office/drawing/2014/main" id="{4D93773B-8B36-3937-CEFF-F067D78535ED}"/>
              </a:ext>
            </a:extLst>
          </p:cNvPr>
          <p:cNvSpPr/>
          <p:nvPr/>
        </p:nvSpPr>
        <p:spPr>
          <a:xfrm>
            <a:off x="1319738" y="3186354"/>
            <a:ext cx="256547" cy="3204581"/>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pole tekstowe 57">
            <a:extLst>
              <a:ext uri="{FF2B5EF4-FFF2-40B4-BE49-F238E27FC236}">
                <a16:creationId xmlns:a16="http://schemas.microsoft.com/office/drawing/2014/main" id="{A87F92E6-9011-A443-90D6-836A45545E65}"/>
              </a:ext>
            </a:extLst>
          </p:cNvPr>
          <p:cNvSpPr txBox="1"/>
          <p:nvPr/>
        </p:nvSpPr>
        <p:spPr>
          <a:xfrm>
            <a:off x="295961" y="4615540"/>
            <a:ext cx="1319350" cy="307777"/>
          </a:xfrm>
          <a:prstGeom prst="rect">
            <a:avLst/>
          </a:prstGeom>
          <a:noFill/>
        </p:spPr>
        <p:txBody>
          <a:bodyPr wrap="square" rtlCol="0">
            <a:spAutoFit/>
          </a:bodyPr>
          <a:lstStyle/>
          <a:p>
            <a:r>
              <a:rPr lang="pl-PL" sz="1400" i="1"/>
              <a:t>p-</a:t>
            </a:r>
            <a:r>
              <a:rPr lang="pl-PL" sz="1400" i="1" err="1"/>
              <a:t>layer</a:t>
            </a:r>
            <a:r>
              <a:rPr lang="pl-PL" sz="1400"/>
              <a:t>(</a:t>
            </a:r>
            <a:r>
              <a:rPr lang="pl-PL" sz="1400" i="1"/>
              <a:t>g</a:t>
            </a:r>
            <a:r>
              <a:rPr lang="pl-PL" sz="1400"/>
              <a:t>)</a:t>
            </a:r>
            <a:endParaRPr lang="en-GB" sz="1400"/>
          </a:p>
        </p:txBody>
      </p:sp>
      <p:sp>
        <p:nvSpPr>
          <p:cNvPr id="70" name="pole tekstowe 69">
            <a:extLst>
              <a:ext uri="{FF2B5EF4-FFF2-40B4-BE49-F238E27FC236}">
                <a16:creationId xmlns:a16="http://schemas.microsoft.com/office/drawing/2014/main" id="{9C321726-02F7-37FA-5428-041834B33A1E}"/>
              </a:ext>
            </a:extLst>
          </p:cNvPr>
          <p:cNvSpPr txBox="1"/>
          <p:nvPr/>
        </p:nvSpPr>
        <p:spPr>
          <a:xfrm>
            <a:off x="4048493" y="2735652"/>
            <a:ext cx="955555" cy="307777"/>
          </a:xfrm>
          <a:prstGeom prst="rect">
            <a:avLst/>
          </a:prstGeom>
          <a:noFill/>
        </p:spPr>
        <p:txBody>
          <a:bodyPr wrap="square" rtlCol="0">
            <a:spAutoFit/>
          </a:bodyPr>
          <a:lstStyle/>
          <a:p>
            <a:r>
              <a:rPr lang="pl-PL" sz="1400" i="1" err="1"/>
              <a:t>w</a:t>
            </a:r>
            <a:r>
              <a:rPr lang="pl-PL" sz="1400" i="1" baseline="-25000" err="1"/>
              <a:t>i</a:t>
            </a:r>
            <a:r>
              <a:rPr lang="pl-PL" sz="1400" i="1"/>
              <a:t> : tr</a:t>
            </a:r>
            <a:r>
              <a:rPr lang="pl-PL" sz="1400" i="1" baseline="-25000"/>
              <a:t>i,</a:t>
            </a:r>
            <a:r>
              <a:rPr lang="pl-PL" sz="1400" i="1"/>
              <a:t> </a:t>
            </a:r>
            <a:r>
              <a:rPr lang="pl-PL" sz="1400" i="1" err="1"/>
              <a:t>inf</a:t>
            </a:r>
            <a:r>
              <a:rPr lang="pl-PL" sz="1400" i="1" baseline="-25000" err="1"/>
              <a:t>i</a:t>
            </a:r>
            <a:endParaRPr lang="en-GB" sz="1400" i="1"/>
          </a:p>
        </p:txBody>
      </p:sp>
      <p:sp>
        <p:nvSpPr>
          <p:cNvPr id="56" name="pole tekstowe 55">
            <a:extLst>
              <a:ext uri="{FF2B5EF4-FFF2-40B4-BE49-F238E27FC236}">
                <a16:creationId xmlns:a16="http://schemas.microsoft.com/office/drawing/2014/main" id="{397EBCCD-D4BC-4C21-B2BB-5005B593FE5F}"/>
              </a:ext>
            </a:extLst>
          </p:cNvPr>
          <p:cNvSpPr txBox="1"/>
          <p:nvPr/>
        </p:nvSpPr>
        <p:spPr>
          <a:xfrm>
            <a:off x="233054" y="1411200"/>
            <a:ext cx="2889829" cy="523220"/>
          </a:xfrm>
          <a:prstGeom prst="rect">
            <a:avLst/>
          </a:prstGeom>
          <a:noFill/>
        </p:spPr>
        <p:txBody>
          <a:bodyPr wrap="square" rtlCol="0">
            <a:spAutoFit/>
          </a:bodyPr>
          <a:lstStyle/>
          <a:p>
            <a:r>
              <a:rPr lang="en-US" sz="1400" i="1" noProof="0"/>
              <a:t>w – </a:t>
            </a:r>
            <a:r>
              <a:rPr lang="en-US" sz="1400" noProof="0"/>
              <a:t>scope of granule </a:t>
            </a:r>
            <a:r>
              <a:rPr lang="en-US" sz="1400" i="1" noProof="0"/>
              <a:t>g </a:t>
            </a:r>
            <a:r>
              <a:rPr lang="en-US" sz="1400" noProof="0"/>
              <a:t>composed out of family of granules </a:t>
            </a:r>
            <a:r>
              <a:rPr lang="en-US" sz="1400" i="1" noProof="0"/>
              <a:t>g</a:t>
            </a:r>
            <a:r>
              <a:rPr lang="en-US" sz="1400" i="1" baseline="-25000" noProof="0"/>
              <a:t>1 </a:t>
            </a:r>
            <a:r>
              <a:rPr lang="en-US" sz="1400" i="1" noProof="0"/>
              <a:t>,…, </a:t>
            </a:r>
            <a:r>
              <a:rPr lang="en-US" sz="1400" i="1" noProof="0" err="1"/>
              <a:t>g</a:t>
            </a:r>
            <a:r>
              <a:rPr lang="en-US" sz="1400" i="1" baseline="-25000" noProof="0" err="1"/>
              <a:t>i</a:t>
            </a:r>
            <a:endParaRPr lang="en-US" sz="1400" i="1" noProof="0"/>
          </a:p>
        </p:txBody>
      </p:sp>
      <p:sp>
        <p:nvSpPr>
          <p:cNvPr id="4" name="pole tekstowe 3">
            <a:extLst>
              <a:ext uri="{FF2B5EF4-FFF2-40B4-BE49-F238E27FC236}">
                <a16:creationId xmlns:a16="http://schemas.microsoft.com/office/drawing/2014/main" id="{A7B7EBCE-022E-F0CD-F1F4-E07C7F5F012B}"/>
              </a:ext>
            </a:extLst>
          </p:cNvPr>
          <p:cNvSpPr txBox="1"/>
          <p:nvPr/>
        </p:nvSpPr>
        <p:spPr>
          <a:xfrm>
            <a:off x="6876256" y="4206567"/>
            <a:ext cx="1930761" cy="2246769"/>
          </a:xfrm>
          <a:prstGeom prst="rect">
            <a:avLst/>
          </a:prstGeom>
          <a:noFill/>
        </p:spPr>
        <p:txBody>
          <a:bodyPr wrap="square" rtlCol="0">
            <a:spAutoFit/>
          </a:bodyPr>
          <a:lstStyle/>
          <a:p>
            <a:pPr algn="ctr"/>
            <a:r>
              <a:rPr lang="en-US" sz="1400" noProof="0"/>
              <a:t>properties of physical objects from </a:t>
            </a:r>
            <a:r>
              <a:rPr lang="en-US" sz="1400" i="1" noProof="0" err="1"/>
              <a:t>hard_suit</a:t>
            </a:r>
            <a:r>
              <a:rPr lang="en-US" sz="1400" i="1" noProof="0"/>
              <a:t>, </a:t>
            </a:r>
            <a:r>
              <a:rPr lang="en-US" sz="1400" i="1" noProof="0" err="1"/>
              <a:t>link_suit</a:t>
            </a:r>
            <a:r>
              <a:rPr lang="en-US" sz="1400" i="1" noProof="0"/>
              <a:t> </a:t>
            </a:r>
            <a:r>
              <a:rPr lang="en-US" sz="1400" noProof="0"/>
              <a:t>and their interactions encoded </a:t>
            </a:r>
            <a:r>
              <a:rPr lang="pl-PL" sz="1400" noProof="0"/>
              <a:t>in</a:t>
            </a:r>
            <a:r>
              <a:rPr lang="pl-PL" sz="1400" i="1" noProof="0"/>
              <a:t> </a:t>
            </a:r>
            <a:r>
              <a:rPr lang="pl-PL" sz="1400" i="1" noProof="0" err="1"/>
              <a:t>inf</a:t>
            </a:r>
            <a:r>
              <a:rPr lang="pl-PL" sz="1400" i="1" baseline="-25000" noProof="0" err="1"/>
              <a:t>i</a:t>
            </a:r>
            <a:r>
              <a:rPr lang="pl-PL" sz="1400" i="1" baseline="-25000" noProof="0"/>
              <a:t> </a:t>
            </a:r>
            <a:r>
              <a:rPr lang="en-US" sz="1400" noProof="0"/>
              <a:t>are based on already perceived properties, granule structure,  physical laws and/or knowledge bases</a:t>
            </a:r>
          </a:p>
        </p:txBody>
      </p:sp>
      <p:cxnSp>
        <p:nvCxnSpPr>
          <p:cNvPr id="18" name="Łącznik prosty ze strzałką 17">
            <a:extLst>
              <a:ext uri="{FF2B5EF4-FFF2-40B4-BE49-F238E27FC236}">
                <a16:creationId xmlns:a16="http://schemas.microsoft.com/office/drawing/2014/main" id="{C3FCD114-B05B-2576-7247-F52306565C10}"/>
              </a:ext>
            </a:extLst>
          </p:cNvPr>
          <p:cNvCxnSpPr>
            <a:cxnSpLocks/>
            <a:endCxn id="59" idx="1"/>
          </p:cNvCxnSpPr>
          <p:nvPr/>
        </p:nvCxnSpPr>
        <p:spPr>
          <a:xfrm>
            <a:off x="3268333" y="2769420"/>
            <a:ext cx="337992" cy="580957"/>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a:extLst>
              <a:ext uri="{FF2B5EF4-FFF2-40B4-BE49-F238E27FC236}">
                <a16:creationId xmlns:a16="http://schemas.microsoft.com/office/drawing/2014/main" id="{B203BD82-95DB-024C-5691-D5288E80C6A6}"/>
              </a:ext>
            </a:extLst>
          </p:cNvPr>
          <p:cNvCxnSpPr>
            <a:cxnSpLocks/>
          </p:cNvCxnSpPr>
          <p:nvPr/>
        </p:nvCxnSpPr>
        <p:spPr>
          <a:xfrm>
            <a:off x="3204480" y="2674109"/>
            <a:ext cx="273453" cy="2853991"/>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a:extLst>
              <a:ext uri="{FF2B5EF4-FFF2-40B4-BE49-F238E27FC236}">
                <a16:creationId xmlns:a16="http://schemas.microsoft.com/office/drawing/2014/main" id="{14358D0B-C342-2C04-41C6-B884B7507CAF}"/>
              </a:ext>
            </a:extLst>
          </p:cNvPr>
          <p:cNvCxnSpPr>
            <a:cxnSpLocks/>
          </p:cNvCxnSpPr>
          <p:nvPr/>
        </p:nvCxnSpPr>
        <p:spPr>
          <a:xfrm>
            <a:off x="3207665" y="2730417"/>
            <a:ext cx="312741" cy="1219416"/>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a:extLst>
              <a:ext uri="{FF2B5EF4-FFF2-40B4-BE49-F238E27FC236}">
                <a16:creationId xmlns:a16="http://schemas.microsoft.com/office/drawing/2014/main" id="{E82DC1A7-5E8E-BC89-AD2B-8AF5C439C979}"/>
              </a:ext>
            </a:extLst>
          </p:cNvPr>
          <p:cNvCxnSpPr>
            <a:cxnSpLocks/>
          </p:cNvCxnSpPr>
          <p:nvPr/>
        </p:nvCxnSpPr>
        <p:spPr>
          <a:xfrm>
            <a:off x="5111961" y="2518501"/>
            <a:ext cx="388327" cy="870115"/>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0" name="Łącznik prosty ze strzałką 79">
            <a:extLst>
              <a:ext uri="{FF2B5EF4-FFF2-40B4-BE49-F238E27FC236}">
                <a16:creationId xmlns:a16="http://schemas.microsoft.com/office/drawing/2014/main" id="{FF154186-29A0-7A16-E3ED-0DA0DF58229A}"/>
              </a:ext>
            </a:extLst>
          </p:cNvPr>
          <p:cNvCxnSpPr>
            <a:cxnSpLocks/>
          </p:cNvCxnSpPr>
          <p:nvPr/>
        </p:nvCxnSpPr>
        <p:spPr>
          <a:xfrm flipH="1">
            <a:off x="4133922" y="2457886"/>
            <a:ext cx="956563" cy="2314485"/>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9" name="pole tekstowe 108">
            <a:extLst>
              <a:ext uri="{FF2B5EF4-FFF2-40B4-BE49-F238E27FC236}">
                <a16:creationId xmlns:a16="http://schemas.microsoft.com/office/drawing/2014/main" id="{239529FC-FA8A-B056-9F65-8B62063E341B}"/>
              </a:ext>
            </a:extLst>
          </p:cNvPr>
          <p:cNvSpPr txBox="1"/>
          <p:nvPr/>
        </p:nvSpPr>
        <p:spPr>
          <a:xfrm>
            <a:off x="5694644" y="3000650"/>
            <a:ext cx="363052" cy="307777"/>
          </a:xfrm>
          <a:prstGeom prst="rect">
            <a:avLst/>
          </a:prstGeom>
          <a:noFill/>
        </p:spPr>
        <p:txBody>
          <a:bodyPr wrap="square" rtlCol="0">
            <a:spAutoFit/>
          </a:bodyPr>
          <a:lstStyle/>
          <a:p>
            <a:r>
              <a:rPr lang="pl-PL" sz="1400" i="1"/>
              <a:t>g</a:t>
            </a:r>
            <a:r>
              <a:rPr lang="pl-PL" sz="1400" i="1" baseline="-25000"/>
              <a:t>2</a:t>
            </a:r>
            <a:endParaRPr lang="pl-PL" sz="1400" i="1"/>
          </a:p>
        </p:txBody>
      </p:sp>
      <p:sp>
        <p:nvSpPr>
          <p:cNvPr id="111" name="pole tekstowe 110">
            <a:extLst>
              <a:ext uri="{FF2B5EF4-FFF2-40B4-BE49-F238E27FC236}">
                <a16:creationId xmlns:a16="http://schemas.microsoft.com/office/drawing/2014/main" id="{7F80AD3E-1F8A-BAD8-4AEC-4730816A4A17}"/>
              </a:ext>
            </a:extLst>
          </p:cNvPr>
          <p:cNvSpPr txBox="1"/>
          <p:nvPr/>
        </p:nvSpPr>
        <p:spPr>
          <a:xfrm>
            <a:off x="2480756" y="2400544"/>
            <a:ext cx="363052" cy="307777"/>
          </a:xfrm>
          <a:prstGeom prst="rect">
            <a:avLst/>
          </a:prstGeom>
          <a:solidFill>
            <a:srgbClr val="00FFFF"/>
          </a:solidFill>
        </p:spPr>
        <p:txBody>
          <a:bodyPr wrap="square" rtlCol="0">
            <a:spAutoFit/>
          </a:bodyPr>
          <a:lstStyle/>
          <a:p>
            <a:r>
              <a:rPr lang="pl-PL" sz="1400" i="1"/>
              <a:t>g</a:t>
            </a:r>
          </a:p>
        </p:txBody>
      </p:sp>
      <p:sp>
        <p:nvSpPr>
          <p:cNvPr id="112" name="pole tekstowe 111">
            <a:extLst>
              <a:ext uri="{FF2B5EF4-FFF2-40B4-BE49-F238E27FC236}">
                <a16:creationId xmlns:a16="http://schemas.microsoft.com/office/drawing/2014/main" id="{897F7FE7-CC74-535D-7275-9752E817D16E}"/>
              </a:ext>
            </a:extLst>
          </p:cNvPr>
          <p:cNvSpPr txBox="1"/>
          <p:nvPr/>
        </p:nvSpPr>
        <p:spPr>
          <a:xfrm>
            <a:off x="4644008" y="1484784"/>
            <a:ext cx="363052" cy="307777"/>
          </a:xfrm>
          <a:prstGeom prst="rect">
            <a:avLst/>
          </a:prstGeom>
          <a:solidFill>
            <a:srgbClr val="0066FF"/>
          </a:solidFill>
        </p:spPr>
        <p:txBody>
          <a:bodyPr wrap="square" rtlCol="0">
            <a:spAutoFit/>
          </a:bodyPr>
          <a:lstStyle/>
          <a:p>
            <a:r>
              <a:rPr lang="pl-PL" sz="1400" i="1"/>
              <a:t>g</a:t>
            </a:r>
            <a:r>
              <a:rPr lang="pl-PL" sz="1400" i="1" baseline="-25000"/>
              <a:t>1</a:t>
            </a:r>
            <a:endParaRPr lang="pl-PL" sz="1400" i="1"/>
          </a:p>
        </p:txBody>
      </p:sp>
      <p:sp>
        <p:nvSpPr>
          <p:cNvPr id="2" name="pole tekstowe 1">
            <a:extLst>
              <a:ext uri="{FF2B5EF4-FFF2-40B4-BE49-F238E27FC236}">
                <a16:creationId xmlns:a16="http://schemas.microsoft.com/office/drawing/2014/main" id="{06BEDDA2-74CC-21D1-2829-E828684EFE9F}"/>
              </a:ext>
            </a:extLst>
          </p:cNvPr>
          <p:cNvSpPr txBox="1"/>
          <p:nvPr/>
        </p:nvSpPr>
        <p:spPr>
          <a:xfrm>
            <a:off x="35496" y="5680500"/>
            <a:ext cx="1313552" cy="738664"/>
          </a:xfrm>
          <a:prstGeom prst="rect">
            <a:avLst/>
          </a:prstGeom>
          <a:noFill/>
        </p:spPr>
        <p:txBody>
          <a:bodyPr wrap="square" rtlCol="0">
            <a:spAutoFit/>
          </a:bodyPr>
          <a:lstStyle/>
          <a:p>
            <a:pPr algn="ctr"/>
            <a:r>
              <a:rPr lang="en-US" sz="1400" noProof="0"/>
              <a:t>see: signals in the book by Holland</a:t>
            </a:r>
          </a:p>
        </p:txBody>
      </p:sp>
      <p:cxnSp>
        <p:nvCxnSpPr>
          <p:cNvPr id="8" name="Łącznik prosty ze strzałką 7">
            <a:extLst>
              <a:ext uri="{FF2B5EF4-FFF2-40B4-BE49-F238E27FC236}">
                <a16:creationId xmlns:a16="http://schemas.microsoft.com/office/drawing/2014/main" id="{15D4AB4B-F3E7-BF35-38A5-C0950A4A65DF}"/>
              </a:ext>
            </a:extLst>
          </p:cNvPr>
          <p:cNvCxnSpPr>
            <a:stCxn id="2" idx="0"/>
          </p:cNvCxnSpPr>
          <p:nvPr/>
        </p:nvCxnSpPr>
        <p:spPr>
          <a:xfrm flipV="1">
            <a:off x="692272" y="5085184"/>
            <a:ext cx="884013" cy="595316"/>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6248012" y="110980"/>
            <a:ext cx="2737545" cy="3785652"/>
          </a:xfrm>
          <a:prstGeom prst="rect">
            <a:avLst/>
          </a:prstGeom>
          <a:noFill/>
        </p:spPr>
        <p:txBody>
          <a:bodyPr wrap="square" rtlCol="0">
            <a:spAutoFit/>
          </a:bodyPr>
          <a:lstStyle/>
          <a:p>
            <a:pPr algn="ctr"/>
            <a:r>
              <a:rPr lang="en-US" sz="1600" dirty="0">
                <a:solidFill>
                  <a:srgbClr val="0000FF"/>
                </a:solidFill>
              </a:rPr>
              <a:t>C-gran</a:t>
            </a:r>
            <a:r>
              <a:rPr lang="pl-PL" sz="1600" dirty="0">
                <a:solidFill>
                  <a:srgbClr val="0000FF"/>
                </a:solidFill>
              </a:rPr>
              <a:t>u</a:t>
            </a:r>
            <a:r>
              <a:rPr lang="en-US" sz="1600" dirty="0">
                <a:solidFill>
                  <a:srgbClr val="0000FF"/>
                </a:solidFill>
              </a:rPr>
              <a:t>les may have many sub-granules. State of c-granule is changing with local time of c-granule</a:t>
            </a:r>
            <a:r>
              <a:rPr lang="pl-PL" sz="1600" dirty="0">
                <a:solidFill>
                  <a:srgbClr val="0000FF"/>
                </a:solidFill>
              </a:rPr>
              <a:t>. The</a:t>
            </a:r>
            <a:r>
              <a:rPr lang="en-US" sz="1600" dirty="0">
                <a:solidFill>
                  <a:srgbClr val="0000FF"/>
                </a:solidFill>
              </a:rPr>
              <a:t> dynamics </a:t>
            </a:r>
            <a:r>
              <a:rPr lang="pl-PL" sz="1600" dirty="0" err="1">
                <a:solidFill>
                  <a:srgbClr val="0000FF"/>
                </a:solidFill>
              </a:rPr>
              <a:t>is</a:t>
            </a:r>
            <a:r>
              <a:rPr lang="en-US" sz="1600" dirty="0">
                <a:solidFill>
                  <a:srgbClr val="0000FF"/>
                </a:solidFill>
              </a:rPr>
              <a:t> steered by control of c-granule aiming by selection and realization of transformations (associations) to satisfy goals (needs, specification of problem to be solved)</a:t>
            </a:r>
            <a:r>
              <a:rPr lang="pl-PL" sz="1600" dirty="0">
                <a:solidFill>
                  <a:srgbClr val="0000FF"/>
                </a:solidFill>
              </a:rPr>
              <a:t>.</a:t>
            </a:r>
            <a:r>
              <a:rPr lang="en-US" sz="1600" dirty="0">
                <a:solidFill>
                  <a:srgbClr val="0000FF"/>
                </a:solidFill>
              </a:rPr>
              <a:t> </a:t>
            </a:r>
            <a:r>
              <a:rPr lang="en-US" sz="1600" noProof="0" dirty="0">
                <a:solidFill>
                  <a:srgbClr val="0000FF"/>
                </a:solidFill>
              </a:rPr>
              <a:t>This is based </a:t>
            </a:r>
            <a:r>
              <a:rPr lang="en-US" sz="1600" dirty="0">
                <a:solidFill>
                  <a:srgbClr val="0000FF"/>
                </a:solidFill>
              </a:rPr>
              <a:t>on perceived information about physical and abstract objects as well as their interactions.</a:t>
            </a:r>
          </a:p>
        </p:txBody>
      </p:sp>
      <p:sp>
        <p:nvSpPr>
          <p:cNvPr id="65" name="Nawias klamrowy otwierający 64">
            <a:extLst>
              <a:ext uri="{FF2B5EF4-FFF2-40B4-BE49-F238E27FC236}">
                <a16:creationId xmlns:a16="http://schemas.microsoft.com/office/drawing/2014/main" id="{96F7A776-C297-7B6D-8344-2B5CE01CB352}"/>
              </a:ext>
            </a:extLst>
          </p:cNvPr>
          <p:cNvSpPr/>
          <p:nvPr/>
        </p:nvSpPr>
        <p:spPr>
          <a:xfrm rot="10800000">
            <a:off x="6740625" y="4206798"/>
            <a:ext cx="353660" cy="2470945"/>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Prostokąt 14"/>
          <p:cNvSpPr/>
          <p:nvPr/>
        </p:nvSpPr>
        <p:spPr>
          <a:xfrm>
            <a:off x="6194566" y="110980"/>
            <a:ext cx="2811592" cy="37638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730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0960" y="2492896"/>
            <a:ext cx="9036496" cy="1368152"/>
          </a:xfrm>
        </p:spPr>
        <p:txBody>
          <a:bodyPr/>
          <a:lstStyle/>
          <a:p>
            <a:br>
              <a:rPr lang="pl-PL" b="1"/>
            </a:br>
            <a:br>
              <a:rPr lang="pl-PL" b="1"/>
            </a:br>
            <a:br>
              <a:rPr lang="pl-PL" b="1"/>
            </a:br>
            <a:r>
              <a:rPr lang="pl-PL" b="1"/>
              <a:t>MOTIVATIONS FOR NEW COMPUTING MODEL</a:t>
            </a:r>
            <a:br>
              <a:rPr lang="pl-PL" b="1"/>
            </a:br>
            <a:br>
              <a:rPr lang="en-GB" sz="4000" b="1"/>
            </a:br>
            <a:br>
              <a:rPr lang="pl-PL" b="1"/>
            </a:br>
            <a:endParaRPr lang="en-US" b="1"/>
          </a:p>
        </p:txBody>
      </p: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4</a:t>
            </a:fld>
            <a:endParaRPr lang="pl-PL"/>
          </a:p>
        </p:txBody>
      </p:sp>
    </p:spTree>
    <p:extLst>
      <p:ext uri="{BB962C8B-B14F-4D97-AF65-F5344CB8AC3E}">
        <p14:creationId xmlns:p14="http://schemas.microsoft.com/office/powerpoint/2010/main" val="962357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8D8C6-0FC2-8342-E532-E807AD03A79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0934724-C035-E097-A9AA-C5125FC887CE}"/>
              </a:ext>
            </a:extLst>
          </p:cNvPr>
          <p:cNvSpPr txBox="1">
            <a:spLocks noChangeArrowheads="1"/>
          </p:cNvSpPr>
          <p:nvPr/>
        </p:nvSpPr>
        <p:spPr bwMode="auto">
          <a:xfrm>
            <a:off x="128245" y="76446"/>
            <a:ext cx="8863825" cy="76038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a:latin typeface="+mn-lt"/>
              </a:rPr>
              <a:t>PHILOSOPHICAL MOTIVATION</a:t>
            </a:r>
          </a:p>
          <a:p>
            <a:pPr eaLnBrk="1" hangingPunct="1">
              <a:defRPr/>
            </a:pPr>
            <a:r>
              <a:rPr lang="pl-PL" sz="2800" b="1">
                <a:latin typeface="+mn-lt"/>
              </a:rPr>
              <a:t>FOR LANGUAGE OF C-GRANULE</a:t>
            </a:r>
          </a:p>
        </p:txBody>
      </p:sp>
      <p:sp>
        <p:nvSpPr>
          <p:cNvPr id="2" name="Symbol zastępczy numeru slajdu 1">
            <a:extLst>
              <a:ext uri="{FF2B5EF4-FFF2-40B4-BE49-F238E27FC236}">
                <a16:creationId xmlns:a16="http://schemas.microsoft.com/office/drawing/2014/main" id="{DA1D7623-4C0F-9FDC-30C5-1277DAB67C0A}"/>
              </a:ext>
            </a:extLst>
          </p:cNvPr>
          <p:cNvSpPr>
            <a:spLocks noGrp="1"/>
          </p:cNvSpPr>
          <p:nvPr>
            <p:ph type="sldNum" sz="quarter" idx="12"/>
          </p:nvPr>
        </p:nvSpPr>
        <p:spPr>
          <a:xfrm>
            <a:off x="8403764" y="6459665"/>
            <a:ext cx="621432" cy="321889"/>
          </a:xfrm>
        </p:spPr>
        <p:txBody>
          <a:bodyPr/>
          <a:lstStyle/>
          <a:p>
            <a:pPr>
              <a:defRPr/>
            </a:pPr>
            <a:fld id="{D02E777F-298D-4C96-825C-3DC57E52C55E}" type="slidenum">
              <a:rPr lang="pl-PL" smtClean="0"/>
              <a:pPr>
                <a:defRPr/>
              </a:pPr>
              <a:t>40</a:t>
            </a:fld>
            <a:endParaRPr lang="pl-PL"/>
          </a:p>
        </p:txBody>
      </p:sp>
      <p:grpSp>
        <p:nvGrpSpPr>
          <p:cNvPr id="14" name="Grupa 13"/>
          <p:cNvGrpSpPr/>
          <p:nvPr/>
        </p:nvGrpSpPr>
        <p:grpSpPr>
          <a:xfrm>
            <a:off x="123234" y="997771"/>
            <a:ext cx="8890243" cy="5622838"/>
            <a:chOff x="128245" y="852197"/>
            <a:chExt cx="8890243" cy="5622838"/>
          </a:xfrm>
        </p:grpSpPr>
        <p:sp>
          <p:nvSpPr>
            <p:cNvPr id="13" name="Dymek mowy: prostokąt z zaokrąglonymi rogami 12">
              <a:extLst>
                <a:ext uri="{FF2B5EF4-FFF2-40B4-BE49-F238E27FC236}">
                  <a16:creationId xmlns:a16="http://schemas.microsoft.com/office/drawing/2014/main" id="{07124820-47E7-D777-96D0-DE66D379EC29}"/>
                </a:ext>
              </a:extLst>
            </p:cNvPr>
            <p:cNvSpPr/>
            <p:nvPr/>
          </p:nvSpPr>
          <p:spPr>
            <a:xfrm>
              <a:off x="4819665" y="852197"/>
              <a:ext cx="4198823" cy="5622838"/>
            </a:xfrm>
            <a:prstGeom prst="wedgeRoundRectCallout">
              <a:avLst>
                <a:gd name="adj1" fmla="val -76932"/>
                <a:gd name="adj2" fmla="val 23840"/>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600" noProof="0">
                  <a:solidFill>
                    <a:schemeClr val="tx1"/>
                  </a:solidFill>
                </a:rPr>
                <a:t>observer </a:t>
              </a:r>
              <a:r>
                <a:rPr lang="en-US" sz="1600" noProof="0">
                  <a:solidFill>
                    <a:schemeClr val="tx1"/>
                  </a:solidFill>
                  <a:sym typeface="Symbol" panose="05050102010706020507" pitchFamily="18" charset="2"/>
                </a:rPr>
                <a:t> c-granule with</a:t>
              </a:r>
            </a:p>
            <a:p>
              <a:pPr marL="628650" indent="-628650"/>
              <a:r>
                <a:rPr lang="en-US" sz="1600">
                  <a:solidFill>
                    <a:schemeClr val="tx1"/>
                  </a:solidFill>
                  <a:sym typeface="Symbol" panose="05050102010706020507" pitchFamily="18" charset="2"/>
                </a:rPr>
                <a:t>           </a:t>
              </a:r>
              <a:r>
                <a:rPr lang="en-US" sz="1600" noProof="0">
                  <a:solidFill>
                    <a:schemeClr val="tx1"/>
                  </a:solidFill>
                  <a:sym typeface="Symbol" panose="05050102010706020507" pitchFamily="18" charset="2"/>
                </a:rPr>
                <a:t>control </a:t>
              </a:r>
              <a:r>
                <a:rPr lang="en-US" sz="1600">
                  <a:solidFill>
                    <a:schemeClr val="tx1"/>
                  </a:solidFill>
                  <a:sym typeface="Symbol" panose="05050102010706020507" pitchFamily="18" charset="2"/>
                </a:rPr>
                <a:t>aiming</a:t>
              </a:r>
              <a:r>
                <a:rPr lang="en-US" sz="1600" noProof="0">
                  <a:solidFill>
                    <a:schemeClr val="tx1"/>
                  </a:solidFill>
                  <a:sym typeface="Symbol" panose="05050102010706020507" pitchFamily="18" charset="2"/>
                </a:rPr>
                <a:t> </a:t>
              </a:r>
              <a:r>
                <a:rPr lang="en-US" sz="1600">
                  <a:solidFill>
                    <a:schemeClr val="tx1"/>
                  </a:solidFill>
                  <a:sym typeface="Symbol" panose="05050102010706020507" pitchFamily="18" charset="2"/>
                </a:rPr>
                <a:t>to achieve                        </a:t>
              </a:r>
              <a:r>
                <a:rPr lang="en-US" sz="1600" noProof="0">
                  <a:solidFill>
                    <a:schemeClr val="tx1"/>
                  </a:solidFill>
                  <a:sym typeface="Symbol" panose="05050102010706020507" pitchFamily="18" charset="2"/>
                </a:rPr>
                <a:t>goals (</a:t>
              </a:r>
              <a:r>
                <a:rPr lang="en-US" sz="1600">
                  <a:solidFill>
                    <a:schemeClr val="tx1"/>
                  </a:solidFill>
                  <a:sym typeface="Symbol" panose="05050102010706020507" pitchFamily="18" charset="2"/>
                </a:rPr>
                <a:t>satisfy</a:t>
              </a:r>
              <a:r>
                <a:rPr lang="en-US" sz="1600" noProof="0">
                  <a:solidFill>
                    <a:schemeClr val="tx1"/>
                  </a:solidFill>
                  <a:sym typeface="Symbol" panose="05050102010706020507" pitchFamily="18" charset="2"/>
                </a:rPr>
                <a:t> needs) by interaction with </a:t>
              </a:r>
              <a:r>
                <a:rPr lang="en-US" sz="1600">
                  <a:solidFill>
                    <a:schemeClr val="tx1"/>
                  </a:solidFill>
                  <a:sym typeface="Symbol" panose="05050102010706020507" pitchFamily="18" charset="2"/>
                </a:rPr>
                <a:t>the abstract and </a:t>
              </a:r>
              <a:r>
                <a:rPr lang="en-US" sz="1600" noProof="0">
                  <a:solidFill>
                    <a:schemeClr val="tx1"/>
                  </a:solidFill>
                  <a:sym typeface="Symbol" panose="05050102010706020507" pitchFamily="18" charset="2"/>
                </a:rPr>
                <a:t>physical world</a:t>
              </a:r>
              <a:endParaRPr lang="en-US" sz="1600" noProof="0">
                <a:solidFill>
                  <a:schemeClr val="tx1"/>
                </a:solidFill>
              </a:endParaRPr>
            </a:p>
            <a:p>
              <a:r>
                <a:rPr lang="en-US" sz="1600">
                  <a:solidFill>
                    <a:schemeClr val="tx1"/>
                  </a:solidFill>
                </a:rPr>
                <a:t>2. </a:t>
              </a:r>
              <a:r>
                <a:rPr lang="en-US" sz="1600" err="1">
                  <a:solidFill>
                    <a:schemeClr val="tx1"/>
                  </a:solidFill>
                </a:rPr>
                <a:t>obj</a:t>
              </a:r>
              <a:r>
                <a:rPr lang="en-US" sz="1600" noProof="0" err="1">
                  <a:solidFill>
                    <a:schemeClr val="tx1"/>
                  </a:solidFill>
                </a:rPr>
                <a:t>ect</a:t>
              </a:r>
              <a:r>
                <a:rPr lang="en-US" sz="1600" noProof="0">
                  <a:solidFill>
                    <a:schemeClr val="tx1"/>
                  </a:solidFill>
                </a:rPr>
                <a:t> </a:t>
              </a:r>
              <a:r>
                <a:rPr lang="en-US" sz="1600">
                  <a:solidFill>
                    <a:schemeClr val="tx1"/>
                  </a:solidFill>
                  <a:sym typeface="Symbol" panose="05050102010706020507" pitchFamily="18" charset="2"/>
                </a:rPr>
                <a:t> physical object</a:t>
              </a:r>
              <a:endParaRPr lang="en-US" sz="1600" noProof="0">
                <a:solidFill>
                  <a:schemeClr val="tx1"/>
                </a:solidFill>
              </a:endParaRPr>
            </a:p>
            <a:p>
              <a:r>
                <a:rPr lang="en-US" sz="1600" noProof="0">
                  <a:solidFill>
                    <a:schemeClr val="tx1"/>
                  </a:solidFill>
                </a:rPr>
                <a:t>3. model </a:t>
              </a:r>
              <a:r>
                <a:rPr lang="en-US" sz="1600">
                  <a:solidFill>
                    <a:schemeClr val="tx1"/>
                  </a:solidFill>
                  <a:sym typeface="Symbol" panose="05050102010706020507" pitchFamily="18" charset="2"/>
                </a:rPr>
                <a:t> abstract model  </a:t>
              </a:r>
            </a:p>
            <a:p>
              <a:r>
                <a:rPr lang="en-US" sz="1600">
                  <a:solidFill>
                    <a:schemeClr val="tx1"/>
                  </a:solidFill>
                  <a:sym typeface="Symbol" panose="05050102010706020507" pitchFamily="18" charset="2"/>
                </a:rPr>
                <a:t>                    represented in  </a:t>
              </a:r>
            </a:p>
            <a:p>
              <a:r>
                <a:rPr lang="en-US" sz="1600">
                  <a:solidFill>
                    <a:schemeClr val="tx1"/>
                  </a:solidFill>
                  <a:sym typeface="Symbol" panose="05050102010706020507" pitchFamily="18" charset="2"/>
                </a:rPr>
                <a:t>                    </a:t>
              </a:r>
              <a:r>
                <a:rPr lang="en-US" sz="1600" err="1">
                  <a:solidFill>
                    <a:schemeClr val="tx1"/>
                  </a:solidFill>
                  <a:sym typeface="Symbol" panose="05050102010706020507" pitchFamily="18" charset="2"/>
                </a:rPr>
                <a:t>i</a:t>
              </a:r>
              <a:r>
                <a:rPr lang="en-US" sz="1600">
                  <a:solidFill>
                    <a:schemeClr val="tx1"/>
                  </a:solidFill>
                  <a:sym typeface="Symbol" panose="05050102010706020507" pitchFamily="18" charset="2"/>
                </a:rPr>
                <a:t>-layer (e.g., classifier)</a:t>
              </a:r>
              <a:endParaRPr lang="en-US" sz="1600" noProof="0">
                <a:solidFill>
                  <a:schemeClr val="tx1"/>
                </a:solidFill>
              </a:endParaRPr>
            </a:p>
            <a:p>
              <a:r>
                <a:rPr lang="en-US" sz="1600" noProof="0">
                  <a:solidFill>
                    <a:schemeClr val="tx1"/>
                  </a:solidFill>
                </a:rPr>
                <a:t>4. name </a:t>
              </a:r>
              <a:r>
                <a:rPr lang="en-US" sz="1600">
                  <a:solidFill>
                    <a:schemeClr val="tx1"/>
                  </a:solidFill>
                  <a:sym typeface="Symbol" panose="05050102010706020507" pitchFamily="18" charset="2"/>
                </a:rPr>
                <a:t> name, expression</a:t>
              </a:r>
            </a:p>
            <a:p>
              <a:r>
                <a:rPr lang="en-US" sz="1600">
                  <a:solidFill>
                    <a:schemeClr val="tx1"/>
                  </a:solidFill>
                  <a:sym typeface="Symbol" panose="05050102010706020507" pitchFamily="18" charset="2"/>
                </a:rPr>
                <a:t>                  (syntax) used by </a:t>
              </a:r>
            </a:p>
            <a:p>
              <a:r>
                <a:rPr lang="en-US" sz="1600">
                  <a:solidFill>
                    <a:schemeClr val="tx1"/>
                  </a:solidFill>
                  <a:sym typeface="Symbol" panose="05050102010706020507" pitchFamily="18" charset="2"/>
                </a:rPr>
                <a:t>                  control of c-granule for</a:t>
              </a:r>
            </a:p>
            <a:p>
              <a:r>
                <a:rPr lang="en-US" sz="1600">
                  <a:solidFill>
                    <a:schemeClr val="tx1"/>
                  </a:solidFill>
                  <a:sym typeface="Symbol" panose="05050102010706020507" pitchFamily="18" charset="2"/>
                </a:rPr>
                <a:t>                  communication </a:t>
              </a:r>
            </a:p>
            <a:p>
              <a:r>
                <a:rPr lang="en-US" sz="1600">
                  <a:solidFill>
                    <a:schemeClr val="tx1"/>
                  </a:solidFill>
                  <a:sym typeface="Symbol" panose="05050102010706020507" pitchFamily="18" charset="2"/>
                </a:rPr>
                <a:t>                  with c-granules</a:t>
              </a:r>
              <a:endParaRPr lang="en-US" sz="1600" noProof="0">
                <a:solidFill>
                  <a:schemeClr val="tx1"/>
                </a:solidFill>
              </a:endParaRPr>
            </a:p>
            <a:p>
              <a:r>
                <a:rPr lang="en-US" sz="2000" b="1" noProof="0">
                  <a:solidFill>
                    <a:schemeClr val="tx1"/>
                  </a:solidFill>
                </a:rPr>
                <a:t>                     &amp;</a:t>
              </a:r>
            </a:p>
            <a:p>
              <a:r>
                <a:rPr lang="en-US" sz="1600" noProof="0">
                  <a:solidFill>
                    <a:schemeClr val="tx1"/>
                  </a:solidFill>
                </a:rPr>
                <a:t>5. language games (</a:t>
              </a:r>
              <a:r>
                <a:rPr lang="en-US" sz="1600">
                  <a:solidFill>
                    <a:schemeClr val="tx1"/>
                  </a:solidFill>
                  <a:sym typeface="Symbol" panose="05050102010706020507" pitchFamily="18" charset="2"/>
                </a:rPr>
                <a:t>rules of </a:t>
              </a:r>
            </a:p>
            <a:p>
              <a:r>
                <a:rPr lang="en-US" sz="1600">
                  <a:solidFill>
                    <a:schemeClr val="tx1"/>
                  </a:solidFill>
                  <a:sym typeface="Symbol" panose="05050102010706020507" pitchFamily="18" charset="2"/>
                </a:rPr>
                <a:t>    interaction and use)  </a:t>
              </a:r>
              <a:endParaRPr lang="pl-PL" sz="1600">
                <a:solidFill>
                  <a:schemeClr val="tx1"/>
                </a:solidFill>
                <a:sym typeface="Symbol" panose="05050102010706020507" pitchFamily="18" charset="2"/>
              </a:endParaRPr>
            </a:p>
            <a:p>
              <a:pPr marL="542925"/>
              <a:r>
                <a:rPr lang="en-US" sz="1600">
                  <a:solidFill>
                    <a:schemeClr val="tx1"/>
                  </a:solidFill>
                  <a:sym typeface="Symbol" panose="05050102010706020507" pitchFamily="18" charset="2"/>
                </a:rPr>
                <a:t>stored</a:t>
              </a:r>
              <a:r>
                <a:rPr lang="pl-PL" sz="1600">
                  <a:solidFill>
                    <a:schemeClr val="tx1"/>
                  </a:solidFill>
                  <a:sym typeface="Symbol" panose="05050102010706020507" pitchFamily="18" charset="2"/>
                </a:rPr>
                <a:t> </a:t>
              </a:r>
              <a:r>
                <a:rPr lang="en-US" sz="1600">
                  <a:solidFill>
                    <a:schemeClr val="tx1"/>
                  </a:solidFill>
                  <a:sym typeface="Symbol" panose="05050102010706020507" pitchFamily="18" charset="2"/>
                </a:rPr>
                <a:t>in </a:t>
              </a:r>
              <a:r>
                <a:rPr lang="en-US" sz="1600" err="1">
                  <a:solidFill>
                    <a:schemeClr val="tx1"/>
                  </a:solidFill>
                  <a:sym typeface="Symbol" panose="05050102010706020507" pitchFamily="18" charset="2"/>
                </a:rPr>
                <a:t>i</a:t>
              </a:r>
              <a:r>
                <a:rPr lang="en-US" sz="1600">
                  <a:solidFill>
                    <a:schemeClr val="tx1"/>
                  </a:solidFill>
                  <a:sym typeface="Symbol" panose="05050102010706020507" pitchFamily="18" charset="2"/>
                </a:rPr>
                <a:t>-layer of c-granule</a:t>
              </a:r>
            </a:p>
            <a:p>
              <a:pPr marL="542925"/>
              <a:r>
                <a:rPr lang="en-US" sz="1600">
                  <a:solidFill>
                    <a:schemeClr val="tx1"/>
                  </a:solidFill>
                  <a:sym typeface="Symbol" panose="05050102010706020507" pitchFamily="18" charset="2"/>
                </a:rPr>
                <a:t>specifications of associations</a:t>
              </a:r>
              <a:r>
                <a:rPr lang="pl-PL" sz="1600">
                  <a:solidFill>
                    <a:schemeClr val="tx1"/>
                  </a:solidFill>
                  <a:sym typeface="Symbol" panose="05050102010706020507" pitchFamily="18" charset="2"/>
                </a:rPr>
                <a:t> </a:t>
              </a:r>
              <a:r>
                <a:rPr lang="en-US" sz="1600">
                  <a:solidFill>
                    <a:schemeClr val="tx1"/>
                  </a:solidFill>
                  <a:sym typeface="Symbol" panose="05050102010706020507" pitchFamily="18" charset="2"/>
                </a:rPr>
                <a:t>for rules of interaction and their use realized </a:t>
              </a:r>
              <a:r>
                <a:rPr lang="pl-PL" sz="1600">
                  <a:solidFill>
                    <a:schemeClr val="tx1"/>
                  </a:solidFill>
                  <a:sym typeface="Symbol" panose="05050102010706020507" pitchFamily="18" charset="2"/>
                </a:rPr>
                <a:t>by </a:t>
              </a:r>
              <a:r>
                <a:rPr lang="en-US" sz="1600">
                  <a:solidFill>
                    <a:schemeClr val="tx1"/>
                  </a:solidFill>
                  <a:sym typeface="Symbol" panose="05050102010706020507" pitchFamily="18" charset="2"/>
                </a:rPr>
                <a:t>physical semantics in </a:t>
              </a:r>
              <a:r>
                <a:rPr lang="pl-PL" sz="1600">
                  <a:solidFill>
                    <a:schemeClr val="tx1"/>
                  </a:solidFill>
                  <a:sym typeface="Symbol" panose="05050102010706020507" pitchFamily="18" charset="2"/>
                </a:rPr>
                <a:t>the </a:t>
              </a:r>
              <a:r>
                <a:rPr lang="en-US" sz="1600">
                  <a:solidFill>
                    <a:schemeClr val="tx1"/>
                  </a:solidFill>
                  <a:sym typeface="Symbol" panose="05050102010706020507" pitchFamily="18" charset="2"/>
                </a:rPr>
                <a:t>open </a:t>
              </a:r>
              <a:r>
                <a:rPr lang="en-US" sz="1600" err="1">
                  <a:solidFill>
                    <a:schemeClr val="tx1"/>
                  </a:solidFill>
                  <a:sym typeface="Symbol" panose="05050102010706020507" pitchFamily="18" charset="2"/>
                </a:rPr>
                <a:t>worl</a:t>
              </a:r>
              <a:r>
                <a:rPr lang="pl-PL" sz="1600">
                  <a:solidFill>
                    <a:schemeClr val="tx1"/>
                  </a:solidFill>
                  <a:sym typeface="Symbol" panose="05050102010706020507" pitchFamily="18" charset="2"/>
                </a:rPr>
                <a:t>d</a:t>
              </a:r>
            </a:p>
          </p:txBody>
        </p:sp>
        <p:sp>
          <p:nvSpPr>
            <p:cNvPr id="11" name="Prostokąt 10">
              <a:extLst>
                <a:ext uri="{FF2B5EF4-FFF2-40B4-BE49-F238E27FC236}">
                  <a16:creationId xmlns:a16="http://schemas.microsoft.com/office/drawing/2014/main" id="{C9E5B07E-EBDC-80DA-AA9F-18C37DD6FFDB}"/>
                </a:ext>
              </a:extLst>
            </p:cNvPr>
            <p:cNvSpPr/>
            <p:nvPr/>
          </p:nvSpPr>
          <p:spPr>
            <a:xfrm>
              <a:off x="2157587" y="5640243"/>
              <a:ext cx="2737975" cy="811535"/>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rostokąt 8">
              <a:extLst>
                <a:ext uri="{FF2B5EF4-FFF2-40B4-BE49-F238E27FC236}">
                  <a16:creationId xmlns:a16="http://schemas.microsoft.com/office/drawing/2014/main" id="{55B7E207-9819-9350-C23F-6BF69B511600}"/>
                </a:ext>
              </a:extLst>
            </p:cNvPr>
            <p:cNvSpPr/>
            <p:nvPr/>
          </p:nvSpPr>
          <p:spPr>
            <a:xfrm>
              <a:off x="2157587" y="3769012"/>
              <a:ext cx="2557957" cy="1126298"/>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rostokąt 7">
              <a:extLst>
                <a:ext uri="{FF2B5EF4-FFF2-40B4-BE49-F238E27FC236}">
                  <a16:creationId xmlns:a16="http://schemas.microsoft.com/office/drawing/2014/main" id="{18914973-3BFB-1E79-D16C-CC9F35121AEA}"/>
                </a:ext>
              </a:extLst>
            </p:cNvPr>
            <p:cNvSpPr/>
            <p:nvPr/>
          </p:nvSpPr>
          <p:spPr>
            <a:xfrm>
              <a:off x="2157587" y="1348429"/>
              <a:ext cx="2557957" cy="1816955"/>
            </a:xfrm>
            <a:prstGeom prst="rect">
              <a:avLst/>
            </a:prstGeom>
            <a:solidFill>
              <a:srgbClr val="66FF66"/>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ole tekstowe 9">
              <a:extLst>
                <a:ext uri="{FF2B5EF4-FFF2-40B4-BE49-F238E27FC236}">
                  <a16:creationId xmlns:a16="http://schemas.microsoft.com/office/drawing/2014/main" id="{98BAAEC9-A449-B193-E880-52C49228473B}"/>
                </a:ext>
              </a:extLst>
            </p:cNvPr>
            <p:cNvSpPr txBox="1"/>
            <p:nvPr/>
          </p:nvSpPr>
          <p:spPr>
            <a:xfrm>
              <a:off x="2013620" y="1436186"/>
              <a:ext cx="2880320" cy="1631216"/>
            </a:xfrm>
            <a:prstGeom prst="rect">
              <a:avLst/>
            </a:prstGeom>
            <a:noFill/>
          </p:spPr>
          <p:txBody>
            <a:bodyPr wrap="square" rtlCol="0">
              <a:spAutoFit/>
            </a:bodyPr>
            <a:lstStyle/>
            <a:p>
              <a:pPr algn="ctr" eaLnBrk="1" hangingPunct="1">
                <a:defRPr/>
              </a:pPr>
              <a:r>
                <a:rPr lang="pl-PL" sz="2000" b="1">
                  <a:solidFill>
                    <a:srgbClr val="0000FF"/>
                  </a:solidFill>
                </a:rPr>
                <a:t>ARISTOTLE THETRAHEDRON</a:t>
              </a:r>
            </a:p>
            <a:p>
              <a:pPr algn="ctr" eaLnBrk="1" hangingPunct="1">
                <a:defRPr/>
              </a:pPr>
              <a:r>
                <a:rPr lang="pl-PL" sz="2000" b="1">
                  <a:solidFill>
                    <a:srgbClr val="0000FF"/>
                  </a:solidFill>
                </a:rPr>
                <a:t>&amp; </a:t>
              </a:r>
            </a:p>
            <a:p>
              <a:pPr algn="ctr" eaLnBrk="1" hangingPunct="1">
                <a:defRPr/>
              </a:pPr>
              <a:r>
                <a:rPr lang="pl-PL" sz="2000" b="1">
                  <a:solidFill>
                    <a:srgbClr val="0000FF"/>
                  </a:solidFill>
                </a:rPr>
                <a:t>WITTGENSTEIN</a:t>
              </a:r>
            </a:p>
            <a:p>
              <a:pPr algn="ctr" eaLnBrk="1" hangingPunct="1">
                <a:defRPr/>
              </a:pPr>
              <a:r>
                <a:rPr lang="pl-PL" sz="2000" b="1">
                  <a:solidFill>
                    <a:srgbClr val="0000FF"/>
                  </a:solidFill>
                </a:rPr>
                <a:t>LANGUAGE GAMES</a:t>
              </a:r>
              <a:endParaRPr lang="en-US" sz="2000" b="1">
                <a:solidFill>
                  <a:srgbClr val="0000FF"/>
                </a:solidFill>
              </a:endParaRPr>
            </a:p>
          </p:txBody>
        </p:sp>
        <p:sp>
          <p:nvSpPr>
            <p:cNvPr id="3" name="Strzałka: w prawo 2">
              <a:extLst>
                <a:ext uri="{FF2B5EF4-FFF2-40B4-BE49-F238E27FC236}">
                  <a16:creationId xmlns:a16="http://schemas.microsoft.com/office/drawing/2014/main" id="{B64CD4CA-A58C-EA5F-2A52-C24785970D54}"/>
                </a:ext>
              </a:extLst>
            </p:cNvPr>
            <p:cNvSpPr/>
            <p:nvPr/>
          </p:nvSpPr>
          <p:spPr>
            <a:xfrm rot="5400000">
              <a:off x="3186812" y="3157745"/>
              <a:ext cx="603628" cy="618906"/>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ole tekstowe 4">
              <a:extLst>
                <a:ext uri="{FF2B5EF4-FFF2-40B4-BE49-F238E27FC236}">
                  <a16:creationId xmlns:a16="http://schemas.microsoft.com/office/drawing/2014/main" id="{538BF506-949C-463D-9DB3-12DF89B64E44}"/>
                </a:ext>
              </a:extLst>
            </p:cNvPr>
            <p:cNvSpPr txBox="1"/>
            <p:nvPr/>
          </p:nvSpPr>
          <p:spPr>
            <a:xfrm>
              <a:off x="2352870" y="5833643"/>
              <a:ext cx="2523623" cy="461665"/>
            </a:xfrm>
            <a:prstGeom prst="rect">
              <a:avLst/>
            </a:prstGeom>
            <a:noFill/>
          </p:spPr>
          <p:txBody>
            <a:bodyPr wrap="square" rtlCol="0">
              <a:spAutoFit/>
            </a:bodyPr>
            <a:lstStyle/>
            <a:p>
              <a:pPr algn="ctr"/>
              <a:r>
                <a:rPr lang="pl-PL" sz="2400" b="1">
                  <a:solidFill>
                    <a:srgbClr val="0000FF"/>
                  </a:solidFill>
                </a:rPr>
                <a:t>C-GRANULE</a:t>
              </a:r>
              <a:endParaRPr lang="en-US" sz="2400" b="1">
                <a:solidFill>
                  <a:srgbClr val="0000FF"/>
                </a:solidFill>
              </a:endParaRPr>
            </a:p>
          </p:txBody>
        </p:sp>
        <p:sp>
          <p:nvSpPr>
            <p:cNvPr id="6" name="Strzałka: w prawo 5">
              <a:extLst>
                <a:ext uri="{FF2B5EF4-FFF2-40B4-BE49-F238E27FC236}">
                  <a16:creationId xmlns:a16="http://schemas.microsoft.com/office/drawing/2014/main" id="{F0F5B651-430D-8AED-90DC-9559325B0216}"/>
                </a:ext>
              </a:extLst>
            </p:cNvPr>
            <p:cNvSpPr/>
            <p:nvPr/>
          </p:nvSpPr>
          <p:spPr>
            <a:xfrm rot="5400000">
              <a:off x="3160739" y="4921476"/>
              <a:ext cx="700403" cy="64807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ole tekstowe 6">
              <a:extLst>
                <a:ext uri="{FF2B5EF4-FFF2-40B4-BE49-F238E27FC236}">
                  <a16:creationId xmlns:a16="http://schemas.microsoft.com/office/drawing/2014/main" id="{0C38A1D3-F3B3-8D6E-0C37-969F621A53FC}"/>
                </a:ext>
              </a:extLst>
            </p:cNvPr>
            <p:cNvSpPr txBox="1"/>
            <p:nvPr/>
          </p:nvSpPr>
          <p:spPr>
            <a:xfrm>
              <a:off x="2238558" y="3945547"/>
              <a:ext cx="2396014" cy="830997"/>
            </a:xfrm>
            <a:prstGeom prst="rect">
              <a:avLst/>
            </a:prstGeom>
            <a:noFill/>
          </p:spPr>
          <p:txBody>
            <a:bodyPr wrap="square" rtlCol="0">
              <a:spAutoFit/>
            </a:bodyPr>
            <a:lstStyle/>
            <a:p>
              <a:pPr algn="ctr" eaLnBrk="1" hangingPunct="1">
                <a:defRPr/>
              </a:pPr>
              <a:r>
                <a:rPr lang="pl-PL" sz="2400" b="1">
                  <a:solidFill>
                    <a:srgbClr val="0000FF"/>
                  </a:solidFill>
                </a:rPr>
                <a:t>ARISTOTLE </a:t>
              </a:r>
            </a:p>
            <a:p>
              <a:pPr algn="ctr" eaLnBrk="1" hangingPunct="1">
                <a:defRPr/>
              </a:pPr>
              <a:r>
                <a:rPr lang="pl-PL" sz="2400" b="1">
                  <a:solidFill>
                    <a:srgbClr val="0000FF"/>
                  </a:solidFill>
                </a:rPr>
                <a:t>PYRAMID</a:t>
              </a:r>
              <a:endParaRPr lang="en-US" sz="2400" b="1">
                <a:solidFill>
                  <a:srgbClr val="0000FF"/>
                </a:solidFill>
              </a:endParaRPr>
            </a:p>
          </p:txBody>
        </p:sp>
        <p:sp>
          <p:nvSpPr>
            <p:cNvPr id="12" name="Dymek mowy: prostokąt z zaokrąglonymi rogami 11">
              <a:extLst>
                <a:ext uri="{FF2B5EF4-FFF2-40B4-BE49-F238E27FC236}">
                  <a16:creationId xmlns:a16="http://schemas.microsoft.com/office/drawing/2014/main" id="{51537E1F-40C4-AF8D-F51E-93BBA9E593D6}"/>
                </a:ext>
              </a:extLst>
            </p:cNvPr>
            <p:cNvSpPr/>
            <p:nvPr/>
          </p:nvSpPr>
          <p:spPr>
            <a:xfrm>
              <a:off x="128245" y="1516577"/>
              <a:ext cx="1419419" cy="1296144"/>
            </a:xfrm>
            <a:prstGeom prst="wedgeRoundRectCallout">
              <a:avLst>
                <a:gd name="adj1" fmla="val 103081"/>
                <a:gd name="adj2" fmla="val -37565"/>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l-PL" sz="1600" noProof="0">
                  <a:solidFill>
                    <a:schemeClr val="tx1"/>
                  </a:solidFill>
                </a:rPr>
                <a:t>1. </a:t>
              </a:r>
              <a:r>
                <a:rPr lang="en-US" sz="1600" noProof="0">
                  <a:solidFill>
                    <a:schemeClr val="tx1"/>
                  </a:solidFill>
                </a:rPr>
                <a:t>observer </a:t>
              </a:r>
              <a:r>
                <a:rPr lang="pl-PL" sz="1600" noProof="0">
                  <a:solidFill>
                    <a:schemeClr val="tx1"/>
                  </a:solidFill>
                </a:rPr>
                <a:t>2. </a:t>
              </a:r>
              <a:r>
                <a:rPr lang="en-US" sz="1600" noProof="0">
                  <a:solidFill>
                    <a:schemeClr val="tx1"/>
                  </a:solidFill>
                </a:rPr>
                <a:t>object</a:t>
              </a:r>
            </a:p>
            <a:p>
              <a:r>
                <a:rPr lang="pl-PL" sz="1600" noProof="0">
                  <a:solidFill>
                    <a:schemeClr val="tx1"/>
                  </a:solidFill>
                </a:rPr>
                <a:t>3. </a:t>
              </a:r>
              <a:r>
                <a:rPr lang="en-US" sz="1600" noProof="0">
                  <a:solidFill>
                    <a:schemeClr val="tx1"/>
                  </a:solidFill>
                </a:rPr>
                <a:t>model </a:t>
              </a:r>
            </a:p>
            <a:p>
              <a:r>
                <a:rPr lang="pl-PL" sz="1600" noProof="0">
                  <a:solidFill>
                    <a:schemeClr val="tx1"/>
                  </a:solidFill>
                </a:rPr>
                <a:t>4. </a:t>
              </a:r>
              <a:r>
                <a:rPr lang="en-US" sz="1600" noProof="0">
                  <a:solidFill>
                    <a:schemeClr val="tx1"/>
                  </a:solidFill>
                </a:rPr>
                <a:t>name</a:t>
              </a:r>
            </a:p>
          </p:txBody>
        </p:sp>
        <p:sp>
          <p:nvSpPr>
            <p:cNvPr id="15" name="Dymek mowy: prostokąt z zaokrąglonymi rogami 14">
              <a:extLst>
                <a:ext uri="{FF2B5EF4-FFF2-40B4-BE49-F238E27FC236}">
                  <a16:creationId xmlns:a16="http://schemas.microsoft.com/office/drawing/2014/main" id="{FAF51CE9-CD9F-943C-10D3-C175EEDE9E53}"/>
                </a:ext>
              </a:extLst>
            </p:cNvPr>
            <p:cNvSpPr/>
            <p:nvPr/>
          </p:nvSpPr>
          <p:spPr>
            <a:xfrm>
              <a:off x="128245" y="3194636"/>
              <a:ext cx="1740837" cy="3257141"/>
            </a:xfrm>
            <a:prstGeom prst="wedgeRoundRectCallout">
              <a:avLst>
                <a:gd name="adj1" fmla="val 93299"/>
                <a:gd name="adj2" fmla="val -55969"/>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a:t>
              </a:r>
              <a:r>
                <a:rPr lang="en-US" sz="1600" noProof="0" err="1">
                  <a:solidFill>
                    <a:schemeClr val="tx1"/>
                  </a:solidFill>
                </a:rPr>
                <a:t>eaning</a:t>
              </a:r>
              <a:r>
                <a:rPr lang="en-US" sz="1600" noProof="0">
                  <a:solidFill>
                    <a:schemeClr val="tx1"/>
                  </a:solidFill>
                </a:rPr>
                <a:t> of words is not a static label, but a dynamic process emerging from action in open world</a:t>
              </a:r>
              <a:r>
                <a:rPr lang="en-US" sz="1600">
                  <a:solidFill>
                    <a:schemeClr val="tx1"/>
                  </a:solidFill>
                </a:rPr>
                <a:t>;</a:t>
              </a:r>
              <a:r>
                <a:rPr lang="en-US" sz="1600" noProof="0">
                  <a:solidFill>
                    <a:schemeClr val="tx1"/>
                  </a:solidFill>
                </a:rPr>
                <a:t> </a:t>
              </a:r>
              <a:r>
                <a:rPr lang="en-US" sz="1600">
                  <a:solidFill>
                    <a:schemeClr val="tx1"/>
                  </a:solidFill>
                </a:rPr>
                <a:t>emerging </a:t>
              </a:r>
              <a:r>
                <a:rPr lang="en-US" sz="1600" noProof="0">
                  <a:solidFill>
                    <a:schemeClr val="tx1"/>
                  </a:solidFill>
                </a:rPr>
                <a:t>from</a:t>
              </a:r>
              <a:r>
                <a:rPr lang="en-US" sz="1600">
                  <a:solidFill>
                    <a:schemeClr val="tx1"/>
                  </a:solidFill>
                </a:rPr>
                <a:t> their use within specific social activities and contexts. </a:t>
              </a:r>
              <a:endParaRPr lang="en-US" sz="1600" noProof="0">
                <a:solidFill>
                  <a:schemeClr val="tx1"/>
                </a:solidFill>
              </a:endParaRPr>
            </a:p>
          </p:txBody>
        </p:sp>
      </p:grpSp>
    </p:spTree>
    <p:extLst>
      <p:ext uri="{BB962C8B-B14F-4D97-AF65-F5344CB8AC3E}">
        <p14:creationId xmlns:p14="http://schemas.microsoft.com/office/powerpoint/2010/main" val="1946805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D540C-AB88-8F88-5523-08540DAE0B5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3049EF8-292E-4332-57A8-25A6DB93C6BC}"/>
              </a:ext>
            </a:extLst>
          </p:cNvPr>
          <p:cNvSpPr txBox="1">
            <a:spLocks noChangeArrowheads="1"/>
          </p:cNvSpPr>
          <p:nvPr/>
        </p:nvSpPr>
        <p:spPr bwMode="auto">
          <a:xfrm>
            <a:off x="0" y="76446"/>
            <a:ext cx="9144000" cy="11689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600" b="1">
                <a:latin typeface="+mn-lt"/>
              </a:rPr>
              <a:t>EXAMPLE OF LANGUAGE GAME: CHESS </a:t>
            </a:r>
            <a:endParaRPr lang="en-US" sz="3600" b="1">
              <a:latin typeface="+mn-lt"/>
            </a:endParaRPr>
          </a:p>
        </p:txBody>
      </p:sp>
      <p:sp>
        <p:nvSpPr>
          <p:cNvPr id="2" name="Symbol zastępczy numeru slajdu 1">
            <a:extLst>
              <a:ext uri="{FF2B5EF4-FFF2-40B4-BE49-F238E27FC236}">
                <a16:creationId xmlns:a16="http://schemas.microsoft.com/office/drawing/2014/main" id="{A93560E1-83DC-2355-F05A-1DC31729F9FC}"/>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41</a:t>
            </a:fld>
            <a:endParaRPr lang="pl-PL"/>
          </a:p>
        </p:txBody>
      </p:sp>
      <p:sp>
        <p:nvSpPr>
          <p:cNvPr id="10" name="pole tekstowe 9">
            <a:extLst>
              <a:ext uri="{FF2B5EF4-FFF2-40B4-BE49-F238E27FC236}">
                <a16:creationId xmlns:a16="http://schemas.microsoft.com/office/drawing/2014/main" id="{86AC3F5F-6EBB-4624-A3CC-367EC20C0D1C}"/>
              </a:ext>
            </a:extLst>
          </p:cNvPr>
          <p:cNvSpPr txBox="1"/>
          <p:nvPr/>
        </p:nvSpPr>
        <p:spPr>
          <a:xfrm>
            <a:off x="30485" y="1412776"/>
            <a:ext cx="8856984" cy="5201424"/>
          </a:xfrm>
          <a:prstGeom prst="rect">
            <a:avLst/>
          </a:prstGeom>
          <a:noFill/>
        </p:spPr>
        <p:txBody>
          <a:bodyPr wrap="square" rtlCol="0">
            <a:spAutoFit/>
          </a:bodyPr>
          <a:lstStyle/>
          <a:p>
            <a:pPr algn="just"/>
            <a:r>
              <a:rPr lang="en-US" sz="2400">
                <a:solidFill>
                  <a:srgbClr val="0000CC"/>
                </a:solidFill>
              </a:rPr>
              <a:t>Let’s consider a game of chess played by an intelligent system (IS) — treated as a specific c-granule — against a human. Of course, one might try to limit the operation of the IS control to an abstract space that takes into account the rules of chess and various knowledge bases. However, this proves to be insufficient. In a specific game, the IS should take into account, e.g., the opponent's class, her/his current predisposition, emotional state (e.g., whether her/his is currently fully focused on the game), which will require the IS to interact with the current opponent (being a physical object!) and perceive her/his skills and other traits caused by interactions with other objects in the real world. It is easy to see that an analogous situation can occur in applications related to medical diagnostics.</a:t>
            </a:r>
          </a:p>
          <a:p>
            <a:endParaRPr lang="pl-PL" sz="2000">
              <a:solidFill>
                <a:srgbClr val="0000CC"/>
              </a:solidFill>
            </a:endParaRPr>
          </a:p>
        </p:txBody>
      </p:sp>
    </p:spTree>
    <p:extLst>
      <p:ext uri="{BB962C8B-B14F-4D97-AF65-F5344CB8AC3E}">
        <p14:creationId xmlns:p14="http://schemas.microsoft.com/office/powerpoint/2010/main" val="2337813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520" y="0"/>
            <a:ext cx="9144000" cy="9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a:latin typeface="+mn-lt"/>
              </a:rPr>
              <a:t>LANGUAGE OF I-LAYER OF C-GRANULE FOR EXPRESSING RELATIONS IN </a:t>
            </a:r>
            <a:r>
              <a:rPr lang="pl-PL" sz="2800" b="1" err="1">
                <a:latin typeface="+mn-lt"/>
              </a:rPr>
              <a:t>GrC</a:t>
            </a:r>
            <a:r>
              <a:rPr lang="pl-PL" sz="2800" b="1">
                <a:latin typeface="+mn-lt"/>
              </a:rPr>
              <a:t> and </a:t>
            </a:r>
            <a:r>
              <a:rPr lang="pl-PL" sz="2800" b="1" err="1">
                <a:latin typeface="+mn-lt"/>
              </a:rPr>
              <a:t>IGrC</a:t>
            </a:r>
            <a:r>
              <a:rPr lang="pl-PL" sz="2800" b="1">
                <a:latin typeface="+mn-lt"/>
              </a:rPr>
              <a:t>  </a:t>
            </a:r>
          </a:p>
        </p:txBody>
      </p:sp>
      <p:sp>
        <p:nvSpPr>
          <p:cNvPr id="2" name="Symbol zastępczy numeru slajdu 1"/>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42</a:t>
            </a:fld>
            <a:endParaRPr lang="pl-PL"/>
          </a:p>
        </p:txBody>
      </p:sp>
      <p:sp>
        <p:nvSpPr>
          <p:cNvPr id="9" name="pole tekstowe 8"/>
          <p:cNvSpPr txBox="1"/>
          <p:nvPr/>
        </p:nvSpPr>
        <p:spPr>
          <a:xfrm>
            <a:off x="2367236" y="850903"/>
            <a:ext cx="4392488" cy="523220"/>
          </a:xfrm>
          <a:prstGeom prst="rect">
            <a:avLst/>
          </a:prstGeom>
          <a:noFill/>
        </p:spPr>
        <p:txBody>
          <a:bodyPr wrap="square" rtlCol="0">
            <a:spAutoFit/>
          </a:bodyPr>
          <a:lstStyle/>
          <a:p>
            <a:pPr algn="just"/>
            <a:r>
              <a:rPr lang="pl-PL" sz="2800" b="1">
                <a:solidFill>
                  <a:srgbClr val="0000CC"/>
                </a:solidFill>
              </a:rPr>
              <a:t>BASIC POSTULATE</a:t>
            </a:r>
            <a:endParaRPr lang="en-US" sz="2800">
              <a:solidFill>
                <a:srgbClr val="0000CC"/>
              </a:solidFill>
            </a:endParaRPr>
          </a:p>
        </p:txBody>
      </p:sp>
      <p:sp>
        <p:nvSpPr>
          <p:cNvPr id="3" name="pole tekstowe 2"/>
          <p:cNvSpPr txBox="1"/>
          <p:nvPr/>
        </p:nvSpPr>
        <p:spPr>
          <a:xfrm>
            <a:off x="184083" y="1237369"/>
            <a:ext cx="8758794" cy="4893647"/>
          </a:xfrm>
          <a:prstGeom prst="rect">
            <a:avLst/>
          </a:prstGeom>
          <a:noFill/>
        </p:spPr>
        <p:txBody>
          <a:bodyPr wrap="square" rtlCol="0">
            <a:spAutoFit/>
          </a:bodyPr>
          <a:lstStyle/>
          <a:p>
            <a:pPr algn="just"/>
            <a:r>
              <a:rPr lang="en-US" sz="2400" dirty="0">
                <a:solidFill>
                  <a:srgbClr val="0000CC"/>
                </a:solidFill>
              </a:rPr>
              <a:t>The language in the information layer of the c-granule allow</a:t>
            </a:r>
            <a:r>
              <a:rPr lang="pl-PL" sz="2400" dirty="0">
                <a:solidFill>
                  <a:srgbClr val="0000CC"/>
                </a:solidFill>
              </a:rPr>
              <a:t>s</a:t>
            </a:r>
            <a:r>
              <a:rPr lang="en-US" sz="2400" dirty="0">
                <a:solidFill>
                  <a:srgbClr val="0000CC"/>
                </a:solidFill>
              </a:rPr>
              <a:t> for the expression of 'relations' </a:t>
            </a:r>
            <a:r>
              <a:rPr lang="pl-PL" sz="2400" dirty="0">
                <a:solidFill>
                  <a:srgbClr val="0000CC"/>
                </a:solidFill>
              </a:rPr>
              <a:t>(</a:t>
            </a:r>
            <a:r>
              <a:rPr lang="en-US" sz="2400" dirty="0">
                <a:solidFill>
                  <a:srgbClr val="0000CC"/>
                </a:solidFill>
              </a:rPr>
              <a:t>called in IGrC </a:t>
            </a:r>
            <a:r>
              <a:rPr lang="en-US" sz="2400" i="1" dirty="0">
                <a:solidFill>
                  <a:srgbClr val="0000CC"/>
                </a:solidFill>
              </a:rPr>
              <a:t>associations</a:t>
            </a:r>
            <a:r>
              <a:rPr lang="pl-PL" sz="2400" dirty="0">
                <a:solidFill>
                  <a:srgbClr val="0000CC"/>
                </a:solidFill>
              </a:rPr>
              <a:t>) </a:t>
            </a:r>
            <a:r>
              <a:rPr lang="en-US" sz="2400" dirty="0">
                <a:solidFill>
                  <a:srgbClr val="0000CC"/>
                </a:solidFill>
              </a:rPr>
              <a:t>between abstract and physical objects. These types of relations are not purely mathematical in the sense of set theory. C-granule control attempts to construct models of these associations with physical semantics using models defined in the abstract world. Interaction with the physical world supports the construction of these models and makes their adaptation possible. Thus, we have two worlds of relations: those that allow for the expression of properties of abstract objects and those that do not fit within classical set theory. The focus is on how these abstract relations can 'approximate' the latter</a:t>
            </a:r>
            <a:r>
              <a:rPr lang="pl-PL" sz="2400" dirty="0">
                <a:solidFill>
                  <a:srgbClr val="0000CC"/>
                </a:solidFill>
              </a:rPr>
              <a:t>, i.e. </a:t>
            </a:r>
            <a:r>
              <a:rPr lang="en-US" sz="2400" dirty="0">
                <a:solidFill>
                  <a:srgbClr val="0000CC"/>
                </a:solidFill>
              </a:rPr>
              <a:t>associations.</a:t>
            </a:r>
          </a:p>
        </p:txBody>
      </p:sp>
      <p:sp>
        <p:nvSpPr>
          <p:cNvPr id="5" name="pole tekstowe 4"/>
          <p:cNvSpPr txBox="1"/>
          <p:nvPr/>
        </p:nvSpPr>
        <p:spPr>
          <a:xfrm>
            <a:off x="184083" y="6025163"/>
            <a:ext cx="8758794" cy="707886"/>
          </a:xfrm>
          <a:prstGeom prst="rect">
            <a:avLst/>
          </a:prstGeom>
          <a:noFill/>
        </p:spPr>
        <p:txBody>
          <a:bodyPr wrap="square" rtlCol="0">
            <a:spAutoFit/>
          </a:bodyPr>
          <a:lstStyle/>
          <a:p>
            <a:pPr algn="ctr"/>
            <a:r>
              <a:rPr lang="en-US" sz="2000">
                <a:solidFill>
                  <a:srgbClr val="0000CC"/>
                </a:solidFill>
              </a:rPr>
              <a:t>IS’s</a:t>
            </a:r>
            <a:r>
              <a:rPr lang="pl-PL" sz="2000">
                <a:solidFill>
                  <a:srgbClr val="0000CC"/>
                </a:solidFill>
              </a:rPr>
              <a:t> </a:t>
            </a:r>
            <a:r>
              <a:rPr lang="en-US" sz="2000">
                <a:solidFill>
                  <a:srgbClr val="0000CC"/>
                </a:solidFill>
              </a:rPr>
              <a:t>are aiming to discover or learn such approximations of associations</a:t>
            </a:r>
            <a:r>
              <a:rPr lang="pl-PL" sz="2000">
                <a:solidFill>
                  <a:srgbClr val="0000CC"/>
                </a:solidFill>
              </a:rPr>
              <a:t>. T</a:t>
            </a:r>
            <a:r>
              <a:rPr lang="en-US" sz="2000">
                <a:solidFill>
                  <a:srgbClr val="0000CC"/>
                </a:solidFill>
              </a:rPr>
              <a:t>his process is related to many challenges.</a:t>
            </a:r>
          </a:p>
        </p:txBody>
      </p:sp>
    </p:spTree>
    <p:extLst>
      <p:ext uri="{BB962C8B-B14F-4D97-AF65-F5344CB8AC3E}">
        <p14:creationId xmlns:p14="http://schemas.microsoft.com/office/powerpoint/2010/main" val="1224516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520" y="0"/>
            <a:ext cx="9144000" cy="9794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dirty="0">
                <a:latin typeface="+mn-lt"/>
              </a:rPr>
              <a:t>LANGUAGE OF I-</a:t>
            </a:r>
            <a:r>
              <a:rPr lang="pl-PL" sz="3200" b="1" dirty="0" err="1">
                <a:latin typeface="+mn-lt"/>
              </a:rPr>
              <a:t>LAYER</a:t>
            </a:r>
            <a:r>
              <a:rPr lang="pl-PL" sz="3200" b="1" dirty="0">
                <a:latin typeface="+mn-lt"/>
              </a:rPr>
              <a:t> OF C-GRANULE FOR </a:t>
            </a:r>
            <a:r>
              <a:rPr lang="pl-PL" sz="3200" b="1" dirty="0" err="1">
                <a:latin typeface="+mn-lt"/>
              </a:rPr>
              <a:t>EXPRESSING</a:t>
            </a:r>
            <a:r>
              <a:rPr lang="pl-PL" sz="3200" b="1" dirty="0">
                <a:latin typeface="+mn-lt"/>
              </a:rPr>
              <a:t> RELATIONS IN </a:t>
            </a:r>
            <a:r>
              <a:rPr lang="pl-PL" sz="3200" b="1" dirty="0" err="1">
                <a:latin typeface="+mn-lt"/>
              </a:rPr>
              <a:t>GrC</a:t>
            </a:r>
            <a:r>
              <a:rPr lang="pl-PL" sz="3200" b="1" dirty="0">
                <a:latin typeface="+mn-lt"/>
              </a:rPr>
              <a:t> and </a:t>
            </a:r>
            <a:r>
              <a:rPr lang="pl-PL" sz="3200" b="1" dirty="0" err="1">
                <a:latin typeface="+mn-lt"/>
              </a:rPr>
              <a:t>IGrC</a:t>
            </a:r>
            <a:r>
              <a:rPr lang="pl-PL" sz="3200" b="1" dirty="0">
                <a:latin typeface="+mn-lt"/>
              </a:rPr>
              <a:t>  </a:t>
            </a:r>
          </a:p>
        </p:txBody>
      </p:sp>
      <p:sp>
        <p:nvSpPr>
          <p:cNvPr id="2" name="Symbol zastępczy numeru slajdu 1"/>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43</a:t>
            </a:fld>
            <a:endParaRPr lang="pl-PL"/>
          </a:p>
        </p:txBody>
      </p:sp>
      <p:sp>
        <p:nvSpPr>
          <p:cNvPr id="9" name="pole tekstowe 8"/>
          <p:cNvSpPr txBox="1"/>
          <p:nvPr/>
        </p:nvSpPr>
        <p:spPr>
          <a:xfrm>
            <a:off x="147990" y="979468"/>
            <a:ext cx="8744490" cy="5816977"/>
          </a:xfrm>
          <a:prstGeom prst="rect">
            <a:avLst/>
          </a:prstGeom>
          <a:noFill/>
        </p:spPr>
        <p:txBody>
          <a:bodyPr wrap="square" rtlCol="0">
            <a:spAutoFit/>
          </a:bodyPr>
          <a:lstStyle/>
          <a:p>
            <a:pPr algn="just"/>
            <a:r>
              <a:rPr lang="en-US" sz="2400" b="1" dirty="0" err="1">
                <a:solidFill>
                  <a:srgbClr val="0000CC"/>
                </a:solidFill>
              </a:rPr>
              <a:t>GrC</a:t>
            </a:r>
            <a:r>
              <a:rPr lang="en-US" sz="2400" dirty="0">
                <a:solidFill>
                  <a:srgbClr val="0000CC"/>
                </a:solidFill>
              </a:rPr>
              <a:t>:</a:t>
            </a:r>
          </a:p>
          <a:p>
            <a:pPr algn="just"/>
            <a:r>
              <a:rPr lang="en-US" sz="2000" dirty="0">
                <a:solidFill>
                  <a:srgbClr val="0000CC"/>
                </a:solidFill>
              </a:rPr>
              <a:t>Formal or (fragments of natural) language for expressing relations between abstract objects only.</a:t>
            </a:r>
            <a:endParaRPr lang="pl-PL" sz="2000" dirty="0">
              <a:solidFill>
                <a:srgbClr val="0000CC"/>
              </a:solidFill>
            </a:endParaRPr>
          </a:p>
          <a:p>
            <a:pPr algn="just"/>
            <a:endParaRPr lang="pl-PL" sz="2000" dirty="0">
              <a:solidFill>
                <a:srgbClr val="0000CC"/>
              </a:solidFill>
            </a:endParaRPr>
          </a:p>
          <a:p>
            <a:pPr algn="just"/>
            <a:r>
              <a:rPr lang="en-US" sz="2000" dirty="0">
                <a:solidFill>
                  <a:srgbClr val="0000CC"/>
                </a:solidFill>
              </a:rPr>
              <a:t>Remark: As long as the specific representation of the granules in a finite granular space is not important, one can base the language of granules on any enumeration of its granules. Often, specifying such granules uses only their semantic part. </a:t>
            </a:r>
            <a:endParaRPr lang="pl-PL" sz="2000" dirty="0">
              <a:solidFill>
                <a:srgbClr val="0000CC"/>
              </a:solidFill>
            </a:endParaRPr>
          </a:p>
          <a:p>
            <a:pPr algn="just"/>
            <a:endParaRPr lang="pl-PL" sz="2400" b="1" dirty="0">
              <a:solidFill>
                <a:srgbClr val="0000CC"/>
              </a:solidFill>
            </a:endParaRPr>
          </a:p>
          <a:p>
            <a:pPr algn="just"/>
            <a:r>
              <a:rPr lang="pl-PL" sz="2400" b="1" dirty="0" err="1">
                <a:solidFill>
                  <a:srgbClr val="0000CC"/>
                </a:solidFill>
              </a:rPr>
              <a:t>IGrC</a:t>
            </a:r>
            <a:r>
              <a:rPr lang="pl-PL" sz="2400" dirty="0">
                <a:solidFill>
                  <a:srgbClr val="0000CC"/>
                </a:solidFill>
              </a:rPr>
              <a:t>:</a:t>
            </a:r>
          </a:p>
          <a:p>
            <a:pPr algn="just"/>
            <a:r>
              <a:rPr lang="en-US" sz="2000" dirty="0">
                <a:solidFill>
                  <a:srgbClr val="0000CC"/>
                </a:solidFill>
              </a:rPr>
              <a:t>Language allows us to use relations over abstract and physical objects due to the need to express relations between them in the perception process. Physical objects can only be partially perceived, which implies that the control of the considered c-granule may only have partial and incomplete information about the physical semantics of realized specifications </a:t>
            </a:r>
            <a:r>
              <a:rPr lang="pl-PL" sz="2000" dirty="0">
                <a:solidFill>
                  <a:srgbClr val="0000CC"/>
                </a:solidFill>
              </a:rPr>
              <a:t>in </a:t>
            </a:r>
            <a:r>
              <a:rPr lang="en-US" sz="2000" dirty="0">
                <a:solidFill>
                  <a:srgbClr val="0000CC"/>
                </a:solidFill>
              </a:rPr>
              <a:t>the physical world</a:t>
            </a:r>
            <a:r>
              <a:rPr lang="pl-PL" sz="2000" dirty="0">
                <a:solidFill>
                  <a:srgbClr val="0000CC"/>
                </a:solidFill>
              </a:rPr>
              <a:t> </a:t>
            </a:r>
            <a:r>
              <a:rPr lang="en-US" sz="2000" dirty="0">
                <a:solidFill>
                  <a:srgbClr val="0000CC"/>
                </a:solidFill>
              </a:rPr>
              <a:t>(e.g., arguments </a:t>
            </a:r>
            <a:r>
              <a:rPr lang="en-US" sz="2000" i="1" dirty="0">
                <a:solidFill>
                  <a:srgbClr val="0000CC"/>
                </a:solidFill>
              </a:rPr>
              <a:t>for</a:t>
            </a:r>
            <a:r>
              <a:rPr lang="en-US" sz="2000" dirty="0">
                <a:solidFill>
                  <a:srgbClr val="0000CC"/>
                </a:solidFill>
              </a:rPr>
              <a:t> or </a:t>
            </a:r>
            <a:r>
              <a:rPr lang="en-US" sz="2000" i="1" dirty="0">
                <a:solidFill>
                  <a:srgbClr val="0000CC"/>
                </a:solidFill>
              </a:rPr>
              <a:t>against</a:t>
            </a:r>
            <a:r>
              <a:rPr lang="en-US" sz="2000" dirty="0">
                <a:solidFill>
                  <a:srgbClr val="0000CC"/>
                </a:solidFill>
              </a:rPr>
              <a:t> their satisfiability in the currently perceived situation concerning the currently diagnosed patient in the physical world).</a:t>
            </a:r>
          </a:p>
        </p:txBody>
      </p:sp>
    </p:spTree>
    <p:extLst>
      <p:ext uri="{BB962C8B-B14F-4D97-AF65-F5344CB8AC3E}">
        <p14:creationId xmlns:p14="http://schemas.microsoft.com/office/powerpoint/2010/main" val="3801186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D540C-AB88-8F88-5523-08540DAE0B5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3049EF8-292E-4332-57A8-25A6DB93C6BC}"/>
              </a:ext>
            </a:extLst>
          </p:cNvPr>
          <p:cNvSpPr txBox="1">
            <a:spLocks noChangeArrowheads="1"/>
          </p:cNvSpPr>
          <p:nvPr/>
        </p:nvSpPr>
        <p:spPr bwMode="auto">
          <a:xfrm>
            <a:off x="0" y="117859"/>
            <a:ext cx="914400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a:latin typeface="+mn-lt"/>
              </a:rPr>
              <a:t>LANGUAGE OF C-GRANULE: </a:t>
            </a:r>
          </a:p>
          <a:p>
            <a:pPr eaLnBrk="1" hangingPunct="1">
              <a:defRPr/>
            </a:pPr>
            <a:r>
              <a:rPr lang="pl-PL" sz="2400" b="1">
                <a:latin typeface="+mn-lt"/>
              </a:rPr>
              <a:t>DESCRIPTION IN I-LAYER OF C-GRANULE BEHAVIOR</a:t>
            </a:r>
            <a:endParaRPr lang="en-US" sz="2400" b="1">
              <a:latin typeface="+mn-lt"/>
            </a:endParaRPr>
          </a:p>
        </p:txBody>
      </p:sp>
      <p:sp>
        <p:nvSpPr>
          <p:cNvPr id="2" name="Symbol zastępczy numeru slajdu 1">
            <a:extLst>
              <a:ext uri="{FF2B5EF4-FFF2-40B4-BE49-F238E27FC236}">
                <a16:creationId xmlns:a16="http://schemas.microsoft.com/office/drawing/2014/main" id="{A93560E1-83DC-2355-F05A-1DC31729F9FC}"/>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44</a:t>
            </a:fld>
            <a:endParaRPr lang="pl-PL"/>
          </a:p>
        </p:txBody>
      </p:sp>
      <p:sp>
        <p:nvSpPr>
          <p:cNvPr id="10" name="pole tekstowe 9">
            <a:extLst>
              <a:ext uri="{FF2B5EF4-FFF2-40B4-BE49-F238E27FC236}">
                <a16:creationId xmlns:a16="http://schemas.microsoft.com/office/drawing/2014/main" id="{86AC3F5F-6EBB-4624-A3CC-367EC20C0D1C}"/>
              </a:ext>
            </a:extLst>
          </p:cNvPr>
          <p:cNvSpPr txBox="1"/>
          <p:nvPr/>
        </p:nvSpPr>
        <p:spPr>
          <a:xfrm>
            <a:off x="143508" y="1137431"/>
            <a:ext cx="8856984" cy="5632311"/>
          </a:xfrm>
          <a:prstGeom prst="rect">
            <a:avLst/>
          </a:prstGeom>
          <a:noFill/>
        </p:spPr>
        <p:txBody>
          <a:bodyPr wrap="square" rtlCol="0">
            <a:spAutoFit/>
          </a:bodyPr>
          <a:lstStyle/>
          <a:p>
            <a:r>
              <a:rPr lang="en-US" sz="2000">
                <a:solidFill>
                  <a:srgbClr val="0070C0"/>
                </a:solidFill>
              </a:rPr>
              <a:t>LANGUAGE</a:t>
            </a:r>
            <a:r>
              <a:rPr lang="pl-PL" sz="2000">
                <a:solidFill>
                  <a:srgbClr val="0070C0"/>
                </a:solidFill>
              </a:rPr>
              <a:t> for </a:t>
            </a:r>
            <a:r>
              <a:rPr lang="en-US" sz="2000">
                <a:solidFill>
                  <a:srgbClr val="0070C0"/>
                </a:solidFill>
              </a:rPr>
              <a:t>description</a:t>
            </a:r>
            <a:r>
              <a:rPr lang="pl-PL" sz="2000">
                <a:solidFill>
                  <a:srgbClr val="0070C0"/>
                </a:solidFill>
              </a:rPr>
              <a:t> of</a:t>
            </a:r>
            <a:r>
              <a:rPr lang="en-US" sz="2000">
                <a:solidFill>
                  <a:srgbClr val="0070C0"/>
                </a:solidFill>
              </a:rPr>
              <a:t> </a:t>
            </a:r>
            <a:r>
              <a:rPr lang="pl-PL" sz="2000">
                <a:solidFill>
                  <a:srgbClr val="0070C0"/>
                </a:solidFill>
              </a:rPr>
              <a:t>c-granule </a:t>
            </a:r>
            <a:r>
              <a:rPr lang="en-US" sz="2000">
                <a:solidFill>
                  <a:srgbClr val="0070C0"/>
                </a:solidFill>
              </a:rPr>
              <a:t>behavior</a:t>
            </a:r>
            <a:r>
              <a:rPr lang="pl-PL" sz="2000">
                <a:solidFill>
                  <a:srgbClr val="0070C0"/>
                </a:solidFill>
              </a:rPr>
              <a:t>, e</a:t>
            </a:r>
            <a:r>
              <a:rPr lang="en-US" sz="2000">
                <a:solidFill>
                  <a:srgbClr val="0070C0"/>
                </a:solidFill>
              </a:rPr>
              <a:t>.g., </a:t>
            </a:r>
          </a:p>
          <a:p>
            <a:pPr marL="714375" indent="-266700">
              <a:buFontTx/>
              <a:buChar char="-"/>
            </a:pPr>
            <a:r>
              <a:rPr lang="en-US" sz="2000">
                <a:solidFill>
                  <a:srgbClr val="0070C0"/>
                </a:solidFill>
              </a:rPr>
              <a:t>behavior of the control of c-granule, including its</a:t>
            </a:r>
            <a:r>
              <a:rPr lang="pl-PL" sz="2000">
                <a:solidFill>
                  <a:srgbClr val="0070C0"/>
                </a:solidFill>
              </a:rPr>
              <a:t> </a:t>
            </a:r>
            <a:r>
              <a:rPr lang="en-US" sz="2000">
                <a:solidFill>
                  <a:srgbClr val="0070C0"/>
                </a:solidFill>
              </a:rPr>
              <a:t>different </a:t>
            </a:r>
            <a:r>
              <a:rPr lang="pl-PL" sz="2000">
                <a:solidFill>
                  <a:srgbClr val="0070C0"/>
                </a:solidFill>
              </a:rPr>
              <a:t>module</a:t>
            </a:r>
          </a:p>
          <a:p>
            <a:pPr marL="714375" indent="-266700">
              <a:buFontTx/>
              <a:buChar char="-"/>
            </a:pPr>
            <a:r>
              <a:rPr lang="en-US" sz="2000">
                <a:solidFill>
                  <a:srgbClr val="0070C0"/>
                </a:solidFill>
              </a:rPr>
              <a:t>sub-granules</a:t>
            </a:r>
            <a:r>
              <a:rPr lang="pl-PL" sz="2000">
                <a:solidFill>
                  <a:srgbClr val="0070C0"/>
                </a:solidFill>
              </a:rPr>
              <a:t> </a:t>
            </a:r>
            <a:r>
              <a:rPr lang="en-US" sz="2000">
                <a:solidFill>
                  <a:srgbClr val="0070C0"/>
                </a:solidFill>
              </a:rPr>
              <a:t>constructed by the c-granule </a:t>
            </a:r>
            <a:r>
              <a:rPr lang="en-US" sz="2000" noProof="0">
                <a:solidFill>
                  <a:srgbClr val="0070C0"/>
                </a:solidFill>
              </a:rPr>
              <a:t>representing properties of abstract and physical objects as well as relations </a:t>
            </a:r>
            <a:r>
              <a:rPr lang="pl-PL" sz="2000" noProof="0">
                <a:solidFill>
                  <a:srgbClr val="0070C0"/>
                </a:solidFill>
              </a:rPr>
              <a:t>and </a:t>
            </a:r>
            <a:r>
              <a:rPr lang="en-US" sz="2000" noProof="0">
                <a:solidFill>
                  <a:srgbClr val="0070C0"/>
                </a:solidFill>
              </a:rPr>
              <a:t>associations between them</a:t>
            </a:r>
          </a:p>
          <a:p>
            <a:pPr marL="742950" lvl="1" indent="-285750">
              <a:buFontTx/>
              <a:buChar char="-"/>
            </a:pPr>
            <a:r>
              <a:rPr lang="en-US" sz="2000">
                <a:solidFill>
                  <a:srgbClr val="0070C0"/>
                </a:solidFill>
              </a:rPr>
              <a:t>properties of perceived so far </a:t>
            </a:r>
            <a:r>
              <a:rPr lang="en-US" sz="2000" noProof="1">
                <a:solidFill>
                  <a:srgbClr val="0070C0"/>
                </a:solidFill>
              </a:rPr>
              <a:t>physical and</a:t>
            </a:r>
            <a:r>
              <a:rPr lang="en-US" sz="2000">
                <a:solidFill>
                  <a:srgbClr val="0070C0"/>
                </a:solidFill>
              </a:rPr>
              <a:t> abstract objects and/or interactions between them</a:t>
            </a:r>
            <a:endParaRPr lang="pl-PL" sz="2000">
              <a:solidFill>
                <a:srgbClr val="0070C0"/>
              </a:solidFill>
            </a:endParaRPr>
          </a:p>
          <a:p>
            <a:pPr marL="742950" lvl="1" indent="-285750">
              <a:buFontTx/>
              <a:buChar char="-"/>
            </a:pPr>
            <a:r>
              <a:rPr lang="en-US" sz="2000">
                <a:solidFill>
                  <a:srgbClr val="0070C0"/>
                </a:solidFill>
              </a:rPr>
              <a:t>properties</a:t>
            </a:r>
            <a:r>
              <a:rPr lang="pl-PL" sz="2000">
                <a:solidFill>
                  <a:srgbClr val="0070C0"/>
                </a:solidFill>
              </a:rPr>
              <a:t> of </a:t>
            </a:r>
            <a:r>
              <a:rPr lang="en-US" sz="2000">
                <a:solidFill>
                  <a:srgbClr val="0070C0"/>
                </a:solidFill>
              </a:rPr>
              <a:t>behavioral patterns </a:t>
            </a:r>
          </a:p>
          <a:p>
            <a:pPr marL="742950" lvl="1" indent="-285750">
              <a:buFontTx/>
              <a:buChar char="-"/>
            </a:pPr>
            <a:r>
              <a:rPr lang="en-US" sz="2000">
                <a:solidFill>
                  <a:srgbClr val="0070C0"/>
                </a:solidFill>
              </a:rPr>
              <a:t>specifications of </a:t>
            </a:r>
            <a:r>
              <a:rPr lang="en-US" sz="2000" noProof="0" err="1">
                <a:solidFill>
                  <a:srgbClr val="0070C0"/>
                </a:solidFill>
              </a:rPr>
              <a:t>spatio</a:t>
            </a:r>
            <a:r>
              <a:rPr lang="en-US" sz="2000" noProof="0">
                <a:solidFill>
                  <a:srgbClr val="0070C0"/>
                </a:solidFill>
              </a:rPr>
              <a:t>-temporal windows </a:t>
            </a:r>
          </a:p>
          <a:p>
            <a:pPr marL="742950" lvl="1" indent="-285750">
              <a:buFontTx/>
              <a:buChar char="-"/>
            </a:pPr>
            <a:r>
              <a:rPr lang="en-US" sz="2000">
                <a:solidFill>
                  <a:srgbClr val="0070C0"/>
                </a:solidFill>
              </a:rPr>
              <a:t>specifications of </a:t>
            </a:r>
            <a:r>
              <a:rPr lang="en-US" sz="2000" noProof="0">
                <a:solidFill>
                  <a:srgbClr val="0070C0"/>
                </a:solidFill>
              </a:rPr>
              <a:t>transformations (associations)</a:t>
            </a:r>
          </a:p>
          <a:p>
            <a:pPr marL="742950" lvl="1" indent="-285750">
              <a:buFontTx/>
              <a:buChar char="-"/>
            </a:pPr>
            <a:r>
              <a:rPr lang="en-US" sz="2000">
                <a:solidFill>
                  <a:srgbClr val="0070C0"/>
                </a:solidFill>
              </a:rPr>
              <a:t>expected and/or real results of realization of transformations  </a:t>
            </a:r>
          </a:p>
          <a:p>
            <a:pPr marL="742950" lvl="1" indent="-285750">
              <a:buFontTx/>
              <a:buChar char="-"/>
            </a:pPr>
            <a:r>
              <a:rPr lang="pl-PL" sz="2000" noProof="1">
                <a:solidFill>
                  <a:srgbClr val="0070C0"/>
                </a:solidFill>
              </a:rPr>
              <a:t>i</a:t>
            </a:r>
            <a:r>
              <a:rPr lang="en-US" sz="2000" noProof="1">
                <a:solidFill>
                  <a:srgbClr val="0070C0"/>
                </a:solidFill>
              </a:rPr>
              <a:t>nformation about </a:t>
            </a:r>
            <a:r>
              <a:rPr lang="en-US" sz="2000" noProof="0">
                <a:solidFill>
                  <a:srgbClr val="0070C0"/>
                </a:solidFill>
              </a:rPr>
              <a:t>performed or planned reasoning processes and reasoning results about stored information</a:t>
            </a:r>
          </a:p>
          <a:p>
            <a:pPr marL="742950" lvl="1" indent="-285750" algn="just">
              <a:buFontTx/>
              <a:buChar char="-"/>
            </a:pPr>
            <a:r>
              <a:rPr lang="en-US" sz="2000">
                <a:solidFill>
                  <a:srgbClr val="0070C0"/>
                </a:solidFill>
              </a:rPr>
              <a:t>aggregation operations and their results </a:t>
            </a:r>
          </a:p>
          <a:p>
            <a:pPr marL="742950" lvl="1" indent="-285750" algn="just">
              <a:buFontTx/>
              <a:buChar char="-"/>
            </a:pPr>
            <a:r>
              <a:rPr lang="en-US" sz="2000">
                <a:solidFill>
                  <a:srgbClr val="0070C0"/>
                </a:solidFill>
              </a:rPr>
              <a:t>information about local time of c-granule; period for transformation realization; initialization (suspension, resumption) moment of</a:t>
            </a:r>
            <a:r>
              <a:rPr lang="en-US" sz="2000" noProof="0">
                <a:solidFill>
                  <a:srgbClr val="0070C0"/>
                </a:solidFill>
              </a:rPr>
              <a:t> </a:t>
            </a:r>
            <a:r>
              <a:rPr lang="en-US" sz="2000">
                <a:solidFill>
                  <a:srgbClr val="0070C0"/>
                </a:solidFill>
              </a:rPr>
              <a:t>transformation realization; </a:t>
            </a:r>
            <a:r>
              <a:rPr lang="en-US" sz="2000" noProof="0">
                <a:solidFill>
                  <a:srgbClr val="0070C0"/>
                </a:solidFill>
              </a:rPr>
              <a:t>cancelling </a:t>
            </a:r>
            <a:r>
              <a:rPr lang="en-US" sz="2000">
                <a:solidFill>
                  <a:srgbClr val="0070C0"/>
                </a:solidFill>
              </a:rPr>
              <a:t>moment of c-granules pointed by control </a:t>
            </a:r>
          </a:p>
        </p:txBody>
      </p:sp>
    </p:spTree>
    <p:extLst>
      <p:ext uri="{BB962C8B-B14F-4D97-AF65-F5344CB8AC3E}">
        <p14:creationId xmlns:p14="http://schemas.microsoft.com/office/powerpoint/2010/main" val="4132016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D540C-AB88-8F88-5523-08540DAE0B5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3049EF8-292E-4332-57A8-25A6DB93C6BC}"/>
              </a:ext>
            </a:extLst>
          </p:cNvPr>
          <p:cNvSpPr txBox="1">
            <a:spLocks noChangeArrowheads="1"/>
          </p:cNvSpPr>
          <p:nvPr/>
        </p:nvSpPr>
        <p:spPr bwMode="auto">
          <a:xfrm>
            <a:off x="0" y="116632"/>
            <a:ext cx="914400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a:latin typeface="+mn-lt"/>
              </a:rPr>
              <a:t>LANGUAGE OF C-GRANULE: </a:t>
            </a:r>
          </a:p>
          <a:p>
            <a:pPr eaLnBrk="1" hangingPunct="1">
              <a:defRPr/>
            </a:pPr>
            <a:r>
              <a:rPr lang="pl-PL" sz="2400" b="1">
                <a:latin typeface="+mn-lt"/>
              </a:rPr>
              <a:t>DESCRIPTION IN I-LAYER OF C-GRANULE BEHAVIOR (</a:t>
            </a:r>
            <a:r>
              <a:rPr lang="pl-PL" sz="2400" b="1" err="1">
                <a:latin typeface="+mn-lt"/>
              </a:rPr>
              <a:t>Cont</a:t>
            </a:r>
            <a:r>
              <a:rPr lang="pl-PL" sz="2400" b="1">
                <a:latin typeface="+mn-lt"/>
              </a:rPr>
              <a:t>.)</a:t>
            </a:r>
            <a:endParaRPr lang="en-US" sz="2400" b="1">
              <a:latin typeface="+mn-lt"/>
            </a:endParaRPr>
          </a:p>
        </p:txBody>
      </p:sp>
      <p:sp>
        <p:nvSpPr>
          <p:cNvPr id="2" name="Symbol zastępczy numeru slajdu 1">
            <a:extLst>
              <a:ext uri="{FF2B5EF4-FFF2-40B4-BE49-F238E27FC236}">
                <a16:creationId xmlns:a16="http://schemas.microsoft.com/office/drawing/2014/main" id="{A93560E1-83DC-2355-F05A-1DC31729F9FC}"/>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45</a:t>
            </a:fld>
            <a:endParaRPr lang="pl-PL"/>
          </a:p>
        </p:txBody>
      </p:sp>
      <p:sp>
        <p:nvSpPr>
          <p:cNvPr id="10" name="pole tekstowe 9">
            <a:extLst>
              <a:ext uri="{FF2B5EF4-FFF2-40B4-BE49-F238E27FC236}">
                <a16:creationId xmlns:a16="http://schemas.microsoft.com/office/drawing/2014/main" id="{86AC3F5F-6EBB-4624-A3CC-367EC20C0D1C}"/>
              </a:ext>
            </a:extLst>
          </p:cNvPr>
          <p:cNvSpPr txBox="1"/>
          <p:nvPr/>
        </p:nvSpPr>
        <p:spPr>
          <a:xfrm>
            <a:off x="372" y="1135130"/>
            <a:ext cx="8856984" cy="5324535"/>
          </a:xfrm>
          <a:prstGeom prst="rect">
            <a:avLst/>
          </a:prstGeom>
          <a:noFill/>
        </p:spPr>
        <p:txBody>
          <a:bodyPr wrap="square" rtlCol="0">
            <a:spAutoFit/>
          </a:bodyPr>
          <a:lstStyle/>
          <a:p>
            <a:pPr marL="742950" lvl="1" indent="-285750">
              <a:buFontTx/>
              <a:buChar char="-"/>
            </a:pPr>
            <a:r>
              <a:rPr lang="en-US" sz="2000">
                <a:solidFill>
                  <a:srgbClr val="0070C0"/>
                </a:solidFill>
              </a:rPr>
              <a:t>communication protocols with, e.g., knowledge bases, experts, sensors, actuators, and other c-granules</a:t>
            </a:r>
            <a:endParaRPr lang="pl-PL" sz="2000">
              <a:solidFill>
                <a:srgbClr val="0070C0"/>
              </a:solidFill>
            </a:endParaRPr>
          </a:p>
          <a:p>
            <a:pPr marL="733425" indent="-285750">
              <a:buFontTx/>
              <a:buChar char="-"/>
            </a:pPr>
            <a:r>
              <a:rPr lang="en-US" sz="2000">
                <a:solidFill>
                  <a:srgbClr val="0070C0"/>
                </a:solidFill>
              </a:rPr>
              <a:t>communication expressions used by c-granule for encoding </a:t>
            </a:r>
            <a:r>
              <a:rPr lang="pl-PL" sz="2000" err="1">
                <a:solidFill>
                  <a:srgbClr val="0070C0"/>
                </a:solidFill>
              </a:rPr>
              <a:t>information</a:t>
            </a:r>
            <a:r>
              <a:rPr lang="pl-PL" sz="2000">
                <a:solidFill>
                  <a:srgbClr val="0070C0"/>
                </a:solidFill>
              </a:rPr>
              <a:t> </a:t>
            </a:r>
            <a:r>
              <a:rPr lang="en-US" sz="2000">
                <a:solidFill>
                  <a:srgbClr val="0070C0"/>
                </a:solidFill>
              </a:rPr>
              <a:t>in</a:t>
            </a:r>
            <a:r>
              <a:rPr lang="pl-PL" sz="2000">
                <a:solidFill>
                  <a:srgbClr val="0070C0"/>
                </a:solidFill>
              </a:rPr>
              <a:t>to</a:t>
            </a:r>
            <a:r>
              <a:rPr lang="en-US" sz="2000">
                <a:solidFill>
                  <a:srgbClr val="0070C0"/>
                </a:solidFill>
              </a:rPr>
              <a:t> the external world, e.g.,  messages with important information, queries,  orders, calls for cooperation</a:t>
            </a:r>
            <a:endParaRPr lang="pl-PL" sz="2000">
              <a:solidFill>
                <a:srgbClr val="0070C0"/>
              </a:solidFill>
            </a:endParaRPr>
          </a:p>
          <a:p>
            <a:pPr marL="733425" indent="-285750">
              <a:buFontTx/>
              <a:buChar char="-"/>
            </a:pPr>
            <a:r>
              <a:rPr lang="en-US" sz="2000">
                <a:solidFill>
                  <a:srgbClr val="0070C0"/>
                </a:solidFill>
              </a:rPr>
              <a:t>communication expressions used by c-granule </a:t>
            </a:r>
            <a:r>
              <a:rPr lang="pl-PL" sz="2000">
                <a:solidFill>
                  <a:srgbClr val="0070C0"/>
                </a:solidFill>
              </a:rPr>
              <a:t>in</a:t>
            </a:r>
            <a:r>
              <a:rPr lang="en-US" sz="2000">
                <a:solidFill>
                  <a:srgbClr val="0070C0"/>
                </a:solidFill>
              </a:rPr>
              <a:t> decoding </a:t>
            </a:r>
            <a:r>
              <a:rPr lang="pl-PL" sz="2000" err="1">
                <a:solidFill>
                  <a:srgbClr val="0070C0"/>
                </a:solidFill>
              </a:rPr>
              <a:t>information</a:t>
            </a:r>
            <a:r>
              <a:rPr lang="pl-PL" sz="2000">
                <a:solidFill>
                  <a:srgbClr val="0070C0"/>
                </a:solidFill>
              </a:rPr>
              <a:t> </a:t>
            </a:r>
            <a:r>
              <a:rPr lang="en-US" sz="2000">
                <a:solidFill>
                  <a:srgbClr val="0070C0"/>
                </a:solidFill>
              </a:rPr>
              <a:t>from the external world,  e.g.,  messages with important information, queries,  orders, calls for cooperation</a:t>
            </a:r>
            <a:endParaRPr lang="pl-PL" sz="2000">
              <a:solidFill>
                <a:srgbClr val="0070C0"/>
              </a:solidFill>
            </a:endParaRPr>
          </a:p>
          <a:p>
            <a:pPr marL="733425" indent="-285750">
              <a:buFontTx/>
              <a:buChar char="-"/>
            </a:pPr>
            <a:r>
              <a:rPr lang="en-US" sz="2000">
                <a:solidFill>
                  <a:srgbClr val="0070C0"/>
                </a:solidFill>
              </a:rPr>
              <a:t>information about languages used by other c-granules in the environment</a:t>
            </a:r>
          </a:p>
          <a:p>
            <a:pPr marL="733425" indent="-285750">
              <a:buFontTx/>
              <a:buChar char="-"/>
            </a:pPr>
            <a:r>
              <a:rPr lang="en-US" sz="2000">
                <a:solidFill>
                  <a:srgbClr val="0070C0"/>
                </a:solidFill>
              </a:rPr>
              <a:t>information about behavior of other c-granules </a:t>
            </a:r>
            <a:r>
              <a:rPr lang="pl-PL" sz="2000">
                <a:solidFill>
                  <a:srgbClr val="0070C0"/>
                </a:solidFill>
              </a:rPr>
              <a:t>(</a:t>
            </a:r>
            <a:r>
              <a:rPr lang="en-US" sz="2000">
                <a:solidFill>
                  <a:srgbClr val="0070C0"/>
                </a:solidFill>
              </a:rPr>
              <a:t>teams of c-gr</a:t>
            </a:r>
            <a:r>
              <a:rPr lang="pl-PL" sz="2000">
                <a:solidFill>
                  <a:srgbClr val="0070C0"/>
                </a:solidFill>
              </a:rPr>
              <a:t>a</a:t>
            </a:r>
            <a:r>
              <a:rPr lang="en-US" sz="2000" err="1">
                <a:solidFill>
                  <a:srgbClr val="0070C0"/>
                </a:solidFill>
              </a:rPr>
              <a:t>nules</a:t>
            </a:r>
            <a:r>
              <a:rPr lang="en-US" sz="2000">
                <a:solidFill>
                  <a:srgbClr val="0070C0"/>
                </a:solidFill>
              </a:rPr>
              <a:t> or societies of c-granules) from the environment, e.g., behavior</a:t>
            </a:r>
            <a:r>
              <a:rPr lang="pl-PL" sz="2000">
                <a:solidFill>
                  <a:srgbClr val="0070C0"/>
                </a:solidFill>
              </a:rPr>
              <a:t>al</a:t>
            </a:r>
            <a:r>
              <a:rPr lang="en-US" sz="2000">
                <a:solidFill>
                  <a:srgbClr val="0070C0"/>
                </a:solidFill>
              </a:rPr>
              <a:t> patters</a:t>
            </a:r>
            <a:endParaRPr lang="pl-PL" sz="2000">
              <a:solidFill>
                <a:srgbClr val="0070C0"/>
              </a:solidFill>
            </a:endParaRPr>
          </a:p>
          <a:p>
            <a:pPr marL="733425" indent="-285750">
              <a:buFontTx/>
              <a:buChar char="-"/>
            </a:pPr>
            <a:r>
              <a:rPr lang="en-US" sz="2000">
                <a:solidFill>
                  <a:srgbClr val="0070C0"/>
                </a:solidFill>
              </a:rPr>
              <a:t>usefulness of other c-granules in achieving the goals (needs) by the considered</a:t>
            </a:r>
            <a:r>
              <a:rPr lang="pl-PL" sz="2000">
                <a:solidFill>
                  <a:srgbClr val="0070C0"/>
                </a:solidFill>
              </a:rPr>
              <a:t> </a:t>
            </a:r>
            <a:r>
              <a:rPr lang="en-US" sz="2000">
                <a:solidFill>
                  <a:srgbClr val="0070C0"/>
                </a:solidFill>
              </a:rPr>
              <a:t>c-granule</a:t>
            </a:r>
            <a:endParaRPr lang="pl-PL" sz="2000">
              <a:solidFill>
                <a:srgbClr val="0070C0"/>
              </a:solidFill>
            </a:endParaRPr>
          </a:p>
          <a:p>
            <a:pPr marL="733425" indent="-285750">
              <a:buFontTx/>
              <a:buChar char="-"/>
            </a:pPr>
            <a:r>
              <a:rPr lang="en-US" sz="2000">
                <a:solidFill>
                  <a:srgbClr val="0070C0"/>
                </a:solidFill>
              </a:rPr>
              <a:t>trustworthiness of other granules relative to the goals (needs) of the considered</a:t>
            </a:r>
            <a:r>
              <a:rPr lang="pl-PL" sz="2000">
                <a:solidFill>
                  <a:srgbClr val="0070C0"/>
                </a:solidFill>
              </a:rPr>
              <a:t> </a:t>
            </a:r>
            <a:r>
              <a:rPr lang="en-US" sz="2000">
                <a:solidFill>
                  <a:srgbClr val="0070C0"/>
                </a:solidFill>
              </a:rPr>
              <a:t>c-granule</a:t>
            </a:r>
            <a:endParaRPr lang="pl-PL" sz="2000">
              <a:solidFill>
                <a:srgbClr val="0070C0"/>
              </a:solidFill>
            </a:endParaRPr>
          </a:p>
          <a:p>
            <a:pPr marL="733425" indent="-285750">
              <a:buFontTx/>
              <a:buChar char="-"/>
            </a:pPr>
            <a:r>
              <a:rPr lang="pl-PL" sz="2000" b="1">
                <a:solidFill>
                  <a:srgbClr val="0070C0"/>
                </a:solidFill>
              </a:rPr>
              <a:t>…</a:t>
            </a:r>
            <a:endParaRPr lang="en-US" sz="2000" b="1">
              <a:solidFill>
                <a:srgbClr val="0070C0"/>
              </a:solidFill>
            </a:endParaRPr>
          </a:p>
        </p:txBody>
      </p:sp>
    </p:spTree>
    <p:extLst>
      <p:ext uri="{BB962C8B-B14F-4D97-AF65-F5344CB8AC3E}">
        <p14:creationId xmlns:p14="http://schemas.microsoft.com/office/powerpoint/2010/main" val="35911407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AE94B-8B49-C3C6-C2B4-3879F03719C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C15C689-E6B3-3A3B-8722-C500681F064C}"/>
              </a:ext>
            </a:extLst>
          </p:cNvPr>
          <p:cNvSpPr txBox="1">
            <a:spLocks noChangeArrowheads="1"/>
          </p:cNvSpPr>
          <p:nvPr/>
        </p:nvSpPr>
        <p:spPr bwMode="auto">
          <a:xfrm>
            <a:off x="-35496" y="103278"/>
            <a:ext cx="9144000" cy="8326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3200" b="1">
                <a:latin typeface="+mn-lt"/>
              </a:rPr>
              <a:t>LANGUAGE OF FORMULAS </a:t>
            </a:r>
            <a:r>
              <a:rPr lang="pl-PL" sz="3200" b="1"/>
              <a:t>AND </a:t>
            </a:r>
            <a:r>
              <a:rPr lang="pl-PL" sz="3200" b="1">
                <a:latin typeface="+mn-lt"/>
              </a:rPr>
              <a:t>THEIR INTERPRETATION </a:t>
            </a:r>
            <a:r>
              <a:rPr lang="pl-PL" sz="3200" b="1"/>
              <a:t>IN I-LAYER</a:t>
            </a:r>
            <a:endParaRPr lang="en-US" sz="3200" b="1">
              <a:latin typeface="+mn-lt"/>
            </a:endParaRPr>
          </a:p>
        </p:txBody>
      </p:sp>
      <p:sp>
        <p:nvSpPr>
          <p:cNvPr id="2" name="Symbol zastępczy numeru slajdu 1">
            <a:extLst>
              <a:ext uri="{FF2B5EF4-FFF2-40B4-BE49-F238E27FC236}">
                <a16:creationId xmlns:a16="http://schemas.microsoft.com/office/drawing/2014/main" id="{A9EC9E99-633D-6176-BCBF-E5530D249CEA}"/>
              </a:ext>
            </a:extLst>
          </p:cNvPr>
          <p:cNvSpPr>
            <a:spLocks noGrp="1"/>
          </p:cNvSpPr>
          <p:nvPr>
            <p:ph type="sldNum" sz="quarter" idx="12"/>
          </p:nvPr>
        </p:nvSpPr>
        <p:spPr>
          <a:xfrm>
            <a:off x="8482226" y="6470905"/>
            <a:ext cx="621432" cy="321889"/>
          </a:xfrm>
        </p:spPr>
        <p:txBody>
          <a:bodyPr/>
          <a:lstStyle/>
          <a:p>
            <a:pPr>
              <a:defRPr/>
            </a:pPr>
            <a:fld id="{D02E777F-298D-4C96-825C-3DC57E52C55E}" type="slidenum">
              <a:rPr lang="pl-PL" smtClean="0"/>
              <a:pPr>
                <a:defRPr/>
              </a:pPr>
              <a:t>46</a:t>
            </a:fld>
            <a:endParaRPr lang="pl-PL"/>
          </a:p>
        </p:txBody>
      </p:sp>
      <p:sp>
        <p:nvSpPr>
          <p:cNvPr id="3" name="pole tekstowe 2">
            <a:extLst>
              <a:ext uri="{FF2B5EF4-FFF2-40B4-BE49-F238E27FC236}">
                <a16:creationId xmlns:a16="http://schemas.microsoft.com/office/drawing/2014/main" id="{404E2F18-D151-7E66-36BA-52B34DC2E5DE}"/>
              </a:ext>
            </a:extLst>
          </p:cNvPr>
          <p:cNvSpPr txBox="1"/>
          <p:nvPr/>
        </p:nvSpPr>
        <p:spPr>
          <a:xfrm>
            <a:off x="792088" y="1628800"/>
            <a:ext cx="7488832" cy="3785652"/>
          </a:xfrm>
          <a:prstGeom prst="rect">
            <a:avLst/>
          </a:prstGeom>
          <a:noFill/>
        </p:spPr>
        <p:txBody>
          <a:bodyPr wrap="square" rtlCol="0">
            <a:spAutoFit/>
          </a:bodyPr>
          <a:lstStyle/>
          <a:p>
            <a:r>
              <a:rPr lang="en-US" sz="2400" i="1" noProof="0" dirty="0">
                <a:solidFill>
                  <a:srgbClr val="0000FF"/>
                </a:solidFill>
              </a:rPr>
              <a:t>L</a:t>
            </a:r>
            <a:r>
              <a:rPr lang="en-US" sz="2400" noProof="0" dirty="0">
                <a:solidFill>
                  <a:srgbClr val="0000FF"/>
                </a:solidFill>
              </a:rPr>
              <a:t> – language of formulas over a set of constants (representing names</a:t>
            </a:r>
            <a:r>
              <a:rPr lang="pl-PL" sz="2400" noProof="0" dirty="0">
                <a:solidFill>
                  <a:srgbClr val="0000FF"/>
                </a:solidFill>
              </a:rPr>
              <a:t> of </a:t>
            </a:r>
            <a:r>
              <a:rPr lang="en-US" sz="2400" noProof="0" dirty="0">
                <a:solidFill>
                  <a:srgbClr val="0000FF"/>
                </a:solidFill>
              </a:rPr>
              <a:t>objects, situations, results of measurements, …)</a:t>
            </a:r>
            <a:r>
              <a:rPr lang="pl-PL" sz="2400" noProof="0" dirty="0">
                <a:solidFill>
                  <a:srgbClr val="0000FF"/>
                </a:solidFill>
              </a:rPr>
              <a:t>, </a:t>
            </a:r>
            <a:r>
              <a:rPr lang="en-US" sz="2400" noProof="0" dirty="0">
                <a:solidFill>
                  <a:srgbClr val="0000FF"/>
                </a:solidFill>
              </a:rPr>
              <a:t>functional and relational symbols</a:t>
            </a:r>
            <a:r>
              <a:rPr lang="pl-PL" sz="2400" noProof="0" dirty="0">
                <a:solidFill>
                  <a:srgbClr val="0000FF"/>
                </a:solidFill>
              </a:rPr>
              <a:t>.</a:t>
            </a:r>
          </a:p>
          <a:p>
            <a:endParaRPr lang="pl-PL" sz="2400" noProof="0" dirty="0">
              <a:solidFill>
                <a:srgbClr val="0000FF"/>
              </a:solidFill>
            </a:endParaRPr>
          </a:p>
          <a:p>
            <a:r>
              <a:rPr lang="en-US" sz="2400" u="sng" noProof="0" dirty="0">
                <a:solidFill>
                  <a:srgbClr val="0000FF"/>
                </a:solidFill>
              </a:rPr>
              <a:t>Interpretation</a:t>
            </a:r>
            <a:r>
              <a:rPr lang="pl-PL" sz="2400" u="sng" noProof="0" dirty="0">
                <a:solidFill>
                  <a:srgbClr val="0000FF"/>
                </a:solidFill>
              </a:rPr>
              <a:t> </a:t>
            </a:r>
            <a:r>
              <a:rPr lang="pl-PL" sz="2400" i="1" u="sng" noProof="0" dirty="0">
                <a:solidFill>
                  <a:srgbClr val="0000FF"/>
                </a:solidFill>
              </a:rPr>
              <a:t>I</a:t>
            </a:r>
            <a:r>
              <a:rPr lang="en-US" sz="2400" dirty="0">
                <a:solidFill>
                  <a:srgbClr val="0000FF"/>
                </a:solidFill>
              </a:rPr>
              <a:t>: A finite set of formulas from </a:t>
            </a:r>
            <a:r>
              <a:rPr lang="en-US" sz="2400" i="1" dirty="0">
                <a:solidFill>
                  <a:srgbClr val="0000FF"/>
                </a:solidFill>
              </a:rPr>
              <a:t>L</a:t>
            </a:r>
            <a:r>
              <a:rPr lang="en-US" sz="2400" dirty="0">
                <a:solidFill>
                  <a:srgbClr val="0000FF"/>
                </a:solidFill>
              </a:rPr>
              <a:t> (intuition: true facts in the current situation). </a:t>
            </a:r>
            <a:endParaRPr lang="pl-PL" sz="2400" dirty="0">
              <a:solidFill>
                <a:srgbClr val="0000FF"/>
              </a:solidFill>
            </a:endParaRPr>
          </a:p>
          <a:p>
            <a:endParaRPr lang="pl-PL" sz="2400" dirty="0">
              <a:solidFill>
                <a:srgbClr val="0000FF"/>
              </a:solidFill>
            </a:endParaRPr>
          </a:p>
          <a:p>
            <a:endParaRPr lang="pl-PL" sz="2400" dirty="0">
              <a:solidFill>
                <a:srgbClr val="0000FF"/>
              </a:solidFill>
            </a:endParaRPr>
          </a:p>
          <a:p>
            <a:r>
              <a:rPr lang="en-US" sz="2400" dirty="0">
                <a:solidFill>
                  <a:srgbClr val="0000FF"/>
                </a:solidFill>
              </a:rPr>
              <a:t>In </a:t>
            </a:r>
            <a:r>
              <a:rPr lang="en-US" sz="2400" dirty="0" err="1">
                <a:solidFill>
                  <a:srgbClr val="0000FF"/>
                </a:solidFill>
              </a:rPr>
              <a:t>GrC</a:t>
            </a:r>
            <a:r>
              <a:rPr lang="en-US" sz="2400" dirty="0">
                <a:solidFill>
                  <a:srgbClr val="0000FF"/>
                </a:solidFill>
              </a:rPr>
              <a:t>, we are unaware of </a:t>
            </a:r>
            <a:r>
              <a:rPr lang="en-US" sz="2400" i="1" dirty="0">
                <a:solidFill>
                  <a:srgbClr val="0000FF"/>
                </a:solidFill>
              </a:rPr>
              <a:t>how, when, </a:t>
            </a:r>
            <a:r>
              <a:rPr lang="en-US" sz="2400" dirty="0">
                <a:solidFill>
                  <a:srgbClr val="0000FF"/>
                </a:solidFill>
              </a:rPr>
              <a:t>or </a:t>
            </a:r>
            <a:r>
              <a:rPr lang="en-US" sz="2400" i="1" dirty="0">
                <a:solidFill>
                  <a:srgbClr val="0000FF"/>
                </a:solidFill>
              </a:rPr>
              <a:t>why</a:t>
            </a:r>
            <a:r>
              <a:rPr lang="en-US" sz="2400" dirty="0">
                <a:solidFill>
                  <a:srgbClr val="0000FF"/>
                </a:solidFill>
              </a:rPr>
              <a:t> they are obtained, but in IGrC, we are</a:t>
            </a:r>
            <a:r>
              <a:rPr lang="pl-PL" sz="2400" dirty="0">
                <a:solidFill>
                  <a:srgbClr val="0000FF"/>
                </a:solidFill>
              </a:rPr>
              <a:t>.</a:t>
            </a:r>
            <a:endParaRPr lang="en-US" sz="2400" noProof="0" dirty="0">
              <a:solidFill>
                <a:srgbClr val="0000FF"/>
              </a:solidFill>
            </a:endParaRPr>
          </a:p>
        </p:txBody>
      </p:sp>
    </p:spTree>
    <p:extLst>
      <p:ext uri="{BB962C8B-B14F-4D97-AF65-F5344CB8AC3E}">
        <p14:creationId xmlns:p14="http://schemas.microsoft.com/office/powerpoint/2010/main" val="1501959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rostokąt 45"/>
          <p:cNvSpPr/>
          <p:nvPr/>
        </p:nvSpPr>
        <p:spPr>
          <a:xfrm>
            <a:off x="3923928" y="4131781"/>
            <a:ext cx="1800200" cy="15380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457200" y="0"/>
            <a:ext cx="8229600" cy="1311896"/>
          </a:xfrm>
        </p:spPr>
        <p:txBody>
          <a:bodyPr/>
          <a:lstStyle/>
          <a:p>
            <a:r>
              <a:rPr lang="pl-PL" sz="4000" b="1" dirty="0" err="1"/>
              <a:t>EVOLVING</a:t>
            </a:r>
            <a:r>
              <a:rPr lang="pl-PL" sz="4000" b="1" dirty="0"/>
              <a:t> LANGUAGE </a:t>
            </a:r>
            <a:br>
              <a:rPr lang="pl-PL" sz="4000" b="1" dirty="0"/>
            </a:br>
            <a:r>
              <a:rPr lang="pl-PL" sz="4000" b="1" dirty="0"/>
              <a:t>OF C-</a:t>
            </a:r>
            <a:r>
              <a:rPr lang="pl-PL" sz="4000" b="1" dirty="0" err="1"/>
              <a:t>GRANULES</a:t>
            </a:r>
            <a:endParaRPr lang="en-US" sz="4000" b="1" dirty="0"/>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47</a:t>
            </a:fld>
            <a:endParaRPr lang="pl-PL"/>
          </a:p>
        </p:txBody>
      </p:sp>
      <p:grpSp>
        <p:nvGrpSpPr>
          <p:cNvPr id="4" name="Grupa 3">
            <a:extLst>
              <a:ext uri="{FF2B5EF4-FFF2-40B4-BE49-F238E27FC236}">
                <a16:creationId xmlns:a16="http://schemas.microsoft.com/office/drawing/2014/main" id="{88EE7633-435B-241B-985F-81829B5B9FF5}"/>
              </a:ext>
            </a:extLst>
          </p:cNvPr>
          <p:cNvGrpSpPr/>
          <p:nvPr/>
        </p:nvGrpSpPr>
        <p:grpSpPr>
          <a:xfrm>
            <a:off x="427803" y="1766487"/>
            <a:ext cx="4341970" cy="2166569"/>
            <a:chOff x="98703" y="4293096"/>
            <a:chExt cx="3969241" cy="2166569"/>
          </a:xfrm>
        </p:grpSpPr>
        <p:grpSp>
          <p:nvGrpSpPr>
            <p:cNvPr id="5" name="Grupa 4">
              <a:extLst>
                <a:ext uri="{FF2B5EF4-FFF2-40B4-BE49-F238E27FC236}">
                  <a16:creationId xmlns:a16="http://schemas.microsoft.com/office/drawing/2014/main" id="{B0F19453-51D0-5EDA-40A0-92EAF714E489}"/>
                </a:ext>
              </a:extLst>
            </p:cNvPr>
            <p:cNvGrpSpPr/>
            <p:nvPr/>
          </p:nvGrpSpPr>
          <p:grpSpPr>
            <a:xfrm>
              <a:off x="345860" y="4697923"/>
              <a:ext cx="1720407" cy="1638617"/>
              <a:chOff x="1679583" y="4489342"/>
              <a:chExt cx="1935068" cy="1638617"/>
            </a:xfrm>
          </p:grpSpPr>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0442F78C-3DDB-A69E-E803-1A5C271ECA75}"/>
                      </a:ext>
                    </a:extLst>
                  </p:cNvPr>
                  <p:cNvSpPr txBox="1"/>
                  <p:nvPr/>
                </p:nvSpPr>
                <p:spPr>
                  <a:xfrm>
                    <a:off x="1679583" y="5101734"/>
                    <a:ext cx="1935068"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i="1" smtClean="0">
                              <a:solidFill>
                                <a:srgbClr val="0000FF"/>
                              </a:solidFill>
                              <a:latin typeface="Cambria Math" panose="02040503050406030204" pitchFamily="18" charset="0"/>
                            </a:rPr>
                            <m:t>𝑎</m:t>
                          </m:r>
                          <m:d>
                            <m:dPr>
                              <m:ctrlPr>
                                <a:rPr lang="pl-PL" i="1">
                                  <a:solidFill>
                                    <a:srgbClr val="0000FF"/>
                                  </a:solidFill>
                                  <a:latin typeface="Cambria Math" panose="02040503050406030204" pitchFamily="18" charset="0"/>
                                </a:rPr>
                              </m:ctrlPr>
                            </m:dPr>
                            <m:e>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𝑥</m:t>
                                  </m:r>
                                </m:e>
                                <m:sub>
                                  <m:r>
                                    <a:rPr lang="pl-PL" b="0" i="1" smtClean="0">
                                      <a:solidFill>
                                        <a:srgbClr val="0000FF"/>
                                      </a:solidFill>
                                      <a:latin typeface="Cambria Math" panose="02040503050406030204" pitchFamily="18" charset="0"/>
                                    </a:rPr>
                                    <m:t>2</m:t>
                                  </m:r>
                                </m:sub>
                              </m:sSub>
                            </m:e>
                          </m:d>
                          <m:r>
                            <a:rPr lang="pl-PL">
                              <a:solidFill>
                                <a:srgbClr val="0000FF"/>
                              </a:solidFill>
                              <a:latin typeface="Cambria Math" panose="02040503050406030204" pitchFamily="18" charset="0"/>
                            </a:rPr>
                            <m:t>=</m:t>
                          </m:r>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𝑣</m:t>
                              </m:r>
                            </m:e>
                            <m:sub>
                              <m:r>
                                <a:rPr lang="pl-PL" b="0" i="1" smtClean="0">
                                  <a:solidFill>
                                    <a:srgbClr val="0000FF"/>
                                  </a:solidFill>
                                  <a:latin typeface="Cambria Math" panose="02040503050406030204" pitchFamily="18" charset="0"/>
                                </a:rPr>
                                <m:t>2</m:t>
                              </m:r>
                            </m:sub>
                          </m:sSub>
                        </m:oMath>
                      </m:oMathPara>
                    </a14:m>
                    <a:endParaRPr lang="en-US"/>
                  </a:p>
                </p:txBody>
              </p:sp>
            </mc:Choice>
            <mc:Fallback xmlns="">
              <p:sp>
                <p:nvSpPr>
                  <p:cNvPr id="7" name="pole tekstowe 6">
                    <a:extLst>
                      <a:ext uri="{FF2B5EF4-FFF2-40B4-BE49-F238E27FC236}">
                        <a16:creationId xmlns:a16="http://schemas.microsoft.com/office/drawing/2014/main" id="{0442F78C-3DDB-A69E-E803-1A5C271ECA75}"/>
                      </a:ext>
                    </a:extLst>
                  </p:cNvPr>
                  <p:cNvSpPr txBox="1">
                    <a:spLocks noRot="1" noChangeAspect="1" noMove="1" noResize="1" noEditPoints="1" noAdjustHandles="1" noChangeArrowheads="1" noChangeShapeType="1" noTextEdit="1"/>
                  </p:cNvSpPr>
                  <p:nvPr/>
                </p:nvSpPr>
                <p:spPr>
                  <a:xfrm>
                    <a:off x="1679583" y="5101734"/>
                    <a:ext cx="1935068" cy="41549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ole tekstowe 11">
                    <a:extLst>
                      <a:ext uri="{FF2B5EF4-FFF2-40B4-BE49-F238E27FC236}">
                        <a16:creationId xmlns:a16="http://schemas.microsoft.com/office/drawing/2014/main" id="{E14A5B8E-2E0C-D608-3B41-ABFE909E7BFB}"/>
                      </a:ext>
                    </a:extLst>
                  </p:cNvPr>
                  <p:cNvSpPr txBox="1"/>
                  <p:nvPr/>
                </p:nvSpPr>
                <p:spPr>
                  <a:xfrm>
                    <a:off x="1679583" y="4489342"/>
                    <a:ext cx="1917038"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i="1" smtClean="0">
                              <a:solidFill>
                                <a:srgbClr val="0000FF"/>
                              </a:solidFill>
                              <a:latin typeface="Cambria Math" panose="02040503050406030204" pitchFamily="18" charset="0"/>
                            </a:rPr>
                            <m:t>𝑎</m:t>
                          </m:r>
                          <m:d>
                            <m:dPr>
                              <m:ctrlPr>
                                <a:rPr lang="pl-PL" i="1">
                                  <a:solidFill>
                                    <a:srgbClr val="0000FF"/>
                                  </a:solidFill>
                                  <a:latin typeface="Cambria Math" panose="02040503050406030204" pitchFamily="18" charset="0"/>
                                </a:rPr>
                              </m:ctrlPr>
                            </m:dPr>
                            <m:e>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𝑥</m:t>
                                  </m:r>
                                </m:e>
                                <m:sub>
                                  <m:r>
                                    <a:rPr lang="pl-PL" b="0" i="1" smtClean="0">
                                      <a:solidFill>
                                        <a:srgbClr val="0000FF"/>
                                      </a:solidFill>
                                      <a:latin typeface="Cambria Math" panose="02040503050406030204" pitchFamily="18" charset="0"/>
                                    </a:rPr>
                                    <m:t>1</m:t>
                                  </m:r>
                                </m:sub>
                              </m:sSub>
                            </m:e>
                          </m:d>
                          <m:r>
                            <a:rPr lang="pl-PL">
                              <a:solidFill>
                                <a:srgbClr val="0000FF"/>
                              </a:solidFill>
                              <a:latin typeface="Cambria Math" panose="02040503050406030204" pitchFamily="18" charset="0"/>
                            </a:rPr>
                            <m:t>=</m:t>
                          </m:r>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𝑣</m:t>
                              </m:r>
                            </m:e>
                            <m:sub>
                              <m:r>
                                <a:rPr lang="pl-PL" b="0" i="1" smtClean="0">
                                  <a:solidFill>
                                    <a:srgbClr val="0000FF"/>
                                  </a:solidFill>
                                  <a:latin typeface="Cambria Math" panose="02040503050406030204" pitchFamily="18" charset="0"/>
                                </a:rPr>
                                <m:t>1</m:t>
                              </m:r>
                            </m:sub>
                          </m:sSub>
                        </m:oMath>
                      </m:oMathPara>
                    </a14:m>
                    <a:endParaRPr lang="en-US"/>
                  </a:p>
                </p:txBody>
              </p:sp>
            </mc:Choice>
            <mc:Fallback xmlns="">
              <p:sp>
                <p:nvSpPr>
                  <p:cNvPr id="8" name="pole tekstowe 7">
                    <a:extLst>
                      <a:ext uri="{FF2B5EF4-FFF2-40B4-BE49-F238E27FC236}">
                        <a16:creationId xmlns:a16="http://schemas.microsoft.com/office/drawing/2014/main" id="{E14A5B8E-2E0C-D608-3B41-ABFE909E7BFB}"/>
                      </a:ext>
                    </a:extLst>
                  </p:cNvPr>
                  <p:cNvSpPr txBox="1">
                    <a:spLocks noRot="1" noChangeAspect="1" noMove="1" noResize="1" noEditPoints="1" noAdjustHandles="1" noChangeArrowheads="1" noChangeShapeType="1" noTextEdit="1"/>
                  </p:cNvSpPr>
                  <p:nvPr/>
                </p:nvSpPr>
                <p:spPr>
                  <a:xfrm>
                    <a:off x="1679583" y="4489342"/>
                    <a:ext cx="1917038" cy="415498"/>
                  </a:xfrm>
                  <a:prstGeom prst="rect">
                    <a:avLst/>
                  </a:prstGeom>
                  <a:blipFill>
                    <a:blip r:embed="rId4"/>
                    <a:stretch>
                      <a:fillRect/>
                    </a:stretch>
                  </a:blipFill>
                </p:spPr>
                <p:txBody>
                  <a:bodyPr/>
                  <a:lstStyle/>
                  <a:p>
                    <a:r>
                      <a:rPr lang="en-US">
                        <a:noFill/>
                      </a:rPr>
                      <a:t> </a:t>
                    </a:r>
                  </a:p>
                </p:txBody>
              </p:sp>
            </mc:Fallback>
          </mc:AlternateContent>
          <p:sp>
            <p:nvSpPr>
              <p:cNvPr id="13" name="pole tekstowe 12">
                <a:extLst>
                  <a:ext uri="{FF2B5EF4-FFF2-40B4-BE49-F238E27FC236}">
                    <a16:creationId xmlns:a16="http://schemas.microsoft.com/office/drawing/2014/main" id="{4DD1C0B4-27C0-1C83-5521-C7F9B394D432}"/>
                  </a:ext>
                </a:extLst>
              </p:cNvPr>
              <p:cNvSpPr txBox="1"/>
              <p:nvPr/>
            </p:nvSpPr>
            <p:spPr>
              <a:xfrm>
                <a:off x="2267744" y="5620128"/>
                <a:ext cx="720080" cy="507831"/>
              </a:xfrm>
              <a:prstGeom prst="rect">
                <a:avLst/>
              </a:prstGeom>
              <a:noFill/>
            </p:spPr>
            <p:txBody>
              <a:bodyPr wrap="square" rtlCol="0">
                <a:spAutoFit/>
              </a:bodyPr>
              <a:lstStyle/>
              <a:p>
                <a:r>
                  <a:rPr lang="pl-PL" b="1"/>
                  <a:t>…</a:t>
                </a:r>
                <a:endParaRPr lang="en-US" b="1"/>
              </a:p>
            </p:txBody>
          </p:sp>
        </p:grpSp>
        <p:grpSp>
          <p:nvGrpSpPr>
            <p:cNvPr id="6" name="Grupa 5">
              <a:extLst>
                <a:ext uri="{FF2B5EF4-FFF2-40B4-BE49-F238E27FC236}">
                  <a16:creationId xmlns:a16="http://schemas.microsoft.com/office/drawing/2014/main" id="{994C8A54-78A1-CA43-B58E-3C30AB6DD75C}"/>
                </a:ext>
              </a:extLst>
            </p:cNvPr>
            <p:cNvGrpSpPr/>
            <p:nvPr/>
          </p:nvGrpSpPr>
          <p:grpSpPr>
            <a:xfrm>
              <a:off x="1879531" y="4697923"/>
              <a:ext cx="1881418" cy="1538665"/>
              <a:chOff x="1679583" y="4489342"/>
              <a:chExt cx="1165047" cy="1538665"/>
            </a:xfrm>
          </p:grpSpPr>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id="{A75F081D-2470-BE50-4F6C-351A9CC53C85}"/>
                      </a:ext>
                    </a:extLst>
                  </p:cNvPr>
                  <p:cNvSpPr txBox="1"/>
                  <p:nvPr/>
                </p:nvSpPr>
                <p:spPr>
                  <a:xfrm>
                    <a:off x="1805779" y="5101734"/>
                    <a:ext cx="923931" cy="415498"/>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r>
                            <a:rPr lang="pl-PL" b="0" i="1" smtClean="0">
                              <a:solidFill>
                                <a:srgbClr val="0000FF"/>
                              </a:solidFill>
                              <a:latin typeface="Cambria Math" panose="02040503050406030204" pitchFamily="18" charset="0"/>
                            </a:rPr>
                            <m:t>𝑏</m:t>
                          </m:r>
                          <m:d>
                            <m:dPr>
                              <m:ctrlPr>
                                <a:rPr lang="pl-PL" i="1">
                                  <a:solidFill>
                                    <a:srgbClr val="0000FF"/>
                                  </a:solidFill>
                                  <a:latin typeface="Cambria Math" panose="02040503050406030204" pitchFamily="18" charset="0"/>
                                </a:rPr>
                              </m:ctrlPr>
                            </m:dPr>
                            <m:e>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𝑥</m:t>
                                  </m:r>
                                </m:e>
                                <m:sub>
                                  <m:r>
                                    <a:rPr lang="pl-PL" b="0" i="1" smtClean="0">
                                      <a:solidFill>
                                        <a:srgbClr val="0000FF"/>
                                      </a:solidFill>
                                      <a:latin typeface="Cambria Math" panose="02040503050406030204" pitchFamily="18" charset="0"/>
                                    </a:rPr>
                                    <m:t>2</m:t>
                                  </m:r>
                                </m:sub>
                              </m:sSub>
                            </m:e>
                          </m:d>
                          <m:r>
                            <a:rPr lang="pl-PL">
                              <a:solidFill>
                                <a:srgbClr val="0000FF"/>
                              </a:solidFill>
                              <a:latin typeface="Cambria Math" panose="02040503050406030204" pitchFamily="18" charset="0"/>
                            </a:rPr>
                            <m:t>=</m:t>
                          </m:r>
                          <m:sSubSup>
                            <m:sSubSupPr>
                              <m:ctrlPr>
                                <a:rPr lang="pl-PL" i="1" smtClean="0">
                                  <a:solidFill>
                                    <a:srgbClr val="0000FF"/>
                                  </a:solidFill>
                                  <a:latin typeface="Cambria Math" panose="02040503050406030204" pitchFamily="18" charset="0"/>
                                </a:rPr>
                              </m:ctrlPr>
                            </m:sSubSupPr>
                            <m:e>
                              <m:r>
                                <a:rPr lang="pl-PL" b="0" i="1" smtClean="0">
                                  <a:solidFill>
                                    <a:srgbClr val="0000FF"/>
                                  </a:solidFill>
                                  <a:latin typeface="Cambria Math" panose="02040503050406030204" pitchFamily="18" charset="0"/>
                                </a:rPr>
                                <m:t>𝑣</m:t>
                              </m:r>
                            </m:e>
                            <m:sub>
                              <m:r>
                                <a:rPr lang="pl-PL" b="0" i="1" smtClean="0">
                                  <a:solidFill>
                                    <a:srgbClr val="0000FF"/>
                                  </a:solidFill>
                                  <a:latin typeface="Cambria Math" panose="02040503050406030204" pitchFamily="18" charset="0"/>
                                </a:rPr>
                                <m:t>2</m:t>
                              </m:r>
                            </m:sub>
                            <m:sup>
                              <m:r>
                                <a:rPr lang="pl-PL" b="0" i="1" smtClean="0">
                                  <a:solidFill>
                                    <a:srgbClr val="0000FF"/>
                                  </a:solidFill>
                                  <a:latin typeface="Cambria Math" panose="02040503050406030204" pitchFamily="18" charset="0"/>
                                </a:rPr>
                                <m:t>′</m:t>
                              </m:r>
                            </m:sup>
                          </m:sSubSup>
                        </m:oMath>
                      </m:oMathPara>
                    </a14:m>
                    <a:endParaRPr lang="en-US"/>
                  </a:p>
                </p:txBody>
              </p:sp>
            </mc:Choice>
            <mc:Fallback xmlns="">
              <p:sp>
                <p:nvSpPr>
                  <p:cNvPr id="12" name="pole tekstowe 11">
                    <a:extLst>
                      <a:ext uri="{FF2B5EF4-FFF2-40B4-BE49-F238E27FC236}">
                        <a16:creationId xmlns:a16="http://schemas.microsoft.com/office/drawing/2014/main" id="{A75F081D-2470-BE50-4F6C-351A9CC53C85}"/>
                      </a:ext>
                    </a:extLst>
                  </p:cNvPr>
                  <p:cNvSpPr txBox="1">
                    <a:spLocks noRot="1" noChangeAspect="1" noMove="1" noResize="1" noEditPoints="1" noAdjustHandles="1" noChangeArrowheads="1" noChangeShapeType="1" noTextEdit="1"/>
                  </p:cNvSpPr>
                  <p:nvPr/>
                </p:nvSpPr>
                <p:spPr>
                  <a:xfrm>
                    <a:off x="1805779" y="5101734"/>
                    <a:ext cx="923931" cy="415498"/>
                  </a:xfrm>
                  <a:prstGeom prst="rect">
                    <a:avLst/>
                  </a:prstGeom>
                  <a:blipFill>
                    <a:blip r:embed="rId5"/>
                    <a:stretch>
                      <a:fillRect r="-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pole tekstowe 8">
                    <a:extLst>
                      <a:ext uri="{FF2B5EF4-FFF2-40B4-BE49-F238E27FC236}">
                        <a16:creationId xmlns:a16="http://schemas.microsoft.com/office/drawing/2014/main" id="{89DEBDB5-632D-72EF-3D15-E12AFFEEBB64}"/>
                      </a:ext>
                    </a:extLst>
                  </p:cNvPr>
                  <p:cNvSpPr txBox="1"/>
                  <p:nvPr/>
                </p:nvSpPr>
                <p:spPr>
                  <a:xfrm>
                    <a:off x="1679583" y="4489342"/>
                    <a:ext cx="1165047" cy="4288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i="1" smtClean="0">
                              <a:solidFill>
                                <a:srgbClr val="0000FF"/>
                              </a:solidFill>
                              <a:latin typeface="Cambria Math" panose="02040503050406030204" pitchFamily="18" charset="0"/>
                            </a:rPr>
                            <m:t>𝑏</m:t>
                          </m:r>
                          <m:d>
                            <m:dPr>
                              <m:ctrlPr>
                                <a:rPr lang="pl-PL" i="1">
                                  <a:solidFill>
                                    <a:srgbClr val="0000FF"/>
                                  </a:solidFill>
                                  <a:latin typeface="Cambria Math" panose="02040503050406030204" pitchFamily="18" charset="0"/>
                                </a:rPr>
                              </m:ctrlPr>
                            </m:dPr>
                            <m:e>
                              <m:sSub>
                                <m:sSubPr>
                                  <m:ctrlPr>
                                    <a:rPr lang="pl-PL" i="1" smtClean="0">
                                      <a:solidFill>
                                        <a:srgbClr val="0000FF"/>
                                      </a:solidFill>
                                      <a:latin typeface="Cambria Math" panose="02040503050406030204" pitchFamily="18" charset="0"/>
                                    </a:rPr>
                                  </m:ctrlPr>
                                </m:sSubPr>
                                <m:e>
                                  <m:r>
                                    <a:rPr lang="pl-PL" b="0" i="1" smtClean="0">
                                      <a:solidFill>
                                        <a:srgbClr val="0000FF"/>
                                      </a:solidFill>
                                      <a:latin typeface="Cambria Math" panose="02040503050406030204" pitchFamily="18" charset="0"/>
                                    </a:rPr>
                                    <m:t>𝑥</m:t>
                                  </m:r>
                                </m:e>
                                <m:sub>
                                  <m:r>
                                    <a:rPr lang="pl-PL" b="0" i="1" smtClean="0">
                                      <a:solidFill>
                                        <a:srgbClr val="0000FF"/>
                                      </a:solidFill>
                                      <a:latin typeface="Cambria Math" panose="02040503050406030204" pitchFamily="18" charset="0"/>
                                    </a:rPr>
                                    <m:t>1</m:t>
                                  </m:r>
                                </m:sub>
                              </m:sSub>
                            </m:e>
                          </m:d>
                          <m:r>
                            <a:rPr lang="pl-PL">
                              <a:solidFill>
                                <a:srgbClr val="0000FF"/>
                              </a:solidFill>
                              <a:latin typeface="Cambria Math" panose="02040503050406030204" pitchFamily="18" charset="0"/>
                            </a:rPr>
                            <m:t>=</m:t>
                          </m:r>
                          <m:sSubSup>
                            <m:sSubSupPr>
                              <m:ctrlPr>
                                <a:rPr lang="pl-PL" i="1" smtClean="0">
                                  <a:solidFill>
                                    <a:srgbClr val="0000FF"/>
                                  </a:solidFill>
                                  <a:latin typeface="Cambria Math" panose="02040503050406030204" pitchFamily="18" charset="0"/>
                                </a:rPr>
                              </m:ctrlPr>
                            </m:sSubSupPr>
                            <m:e>
                              <m:r>
                                <a:rPr lang="pl-PL" b="0" i="1" smtClean="0">
                                  <a:solidFill>
                                    <a:srgbClr val="0000FF"/>
                                  </a:solidFill>
                                  <a:latin typeface="Cambria Math" panose="02040503050406030204" pitchFamily="18" charset="0"/>
                                </a:rPr>
                                <m:t>𝑣</m:t>
                              </m:r>
                            </m:e>
                            <m:sub>
                              <m:r>
                                <a:rPr lang="pl-PL" b="0" i="1" smtClean="0">
                                  <a:solidFill>
                                    <a:srgbClr val="0000FF"/>
                                  </a:solidFill>
                                  <a:latin typeface="Cambria Math" panose="02040503050406030204" pitchFamily="18" charset="0"/>
                                </a:rPr>
                                <m:t>1</m:t>
                              </m:r>
                            </m:sub>
                            <m:sup>
                              <m:r>
                                <a:rPr lang="pl-PL" b="0" i="1" smtClean="0">
                                  <a:solidFill>
                                    <a:srgbClr val="0000FF"/>
                                  </a:solidFill>
                                  <a:latin typeface="Cambria Math" panose="02040503050406030204" pitchFamily="18" charset="0"/>
                                </a:rPr>
                                <m:t>′</m:t>
                              </m:r>
                            </m:sup>
                          </m:sSubSup>
                        </m:oMath>
                      </m:oMathPara>
                    </a14:m>
                    <a:endParaRPr lang="en-US"/>
                  </a:p>
                </p:txBody>
              </p:sp>
            </mc:Choice>
            <mc:Fallback xmlns="">
              <p:sp>
                <p:nvSpPr>
                  <p:cNvPr id="13" name="pole tekstowe 12">
                    <a:extLst>
                      <a:ext uri="{FF2B5EF4-FFF2-40B4-BE49-F238E27FC236}">
                        <a16:creationId xmlns:a16="http://schemas.microsoft.com/office/drawing/2014/main" id="{89DEBDB5-632D-72EF-3D15-E12AFFEEBB64}"/>
                      </a:ext>
                    </a:extLst>
                  </p:cNvPr>
                  <p:cNvSpPr txBox="1">
                    <a:spLocks noRot="1" noChangeAspect="1" noMove="1" noResize="1" noEditPoints="1" noAdjustHandles="1" noChangeArrowheads="1" noChangeShapeType="1" noTextEdit="1"/>
                  </p:cNvSpPr>
                  <p:nvPr/>
                </p:nvSpPr>
                <p:spPr>
                  <a:xfrm>
                    <a:off x="1679583" y="4489342"/>
                    <a:ext cx="1165047" cy="428835"/>
                  </a:xfrm>
                  <a:prstGeom prst="rect">
                    <a:avLst/>
                  </a:prstGeom>
                  <a:blipFill>
                    <a:blip r:embed="rId6"/>
                    <a:stretch>
                      <a:fillRect/>
                    </a:stretch>
                  </a:blipFill>
                </p:spPr>
                <p:txBody>
                  <a:bodyPr/>
                  <a:lstStyle/>
                  <a:p>
                    <a:r>
                      <a:rPr lang="en-US">
                        <a:noFill/>
                      </a:rPr>
                      <a:t> </a:t>
                    </a:r>
                  </a:p>
                </p:txBody>
              </p:sp>
            </mc:Fallback>
          </mc:AlternateContent>
          <p:sp>
            <p:nvSpPr>
              <p:cNvPr id="10" name="pole tekstowe 9">
                <a:extLst>
                  <a:ext uri="{FF2B5EF4-FFF2-40B4-BE49-F238E27FC236}">
                    <a16:creationId xmlns:a16="http://schemas.microsoft.com/office/drawing/2014/main" id="{82FAB68C-FF94-1504-E57F-15B6F027DD54}"/>
                  </a:ext>
                </a:extLst>
              </p:cNvPr>
              <p:cNvSpPr txBox="1"/>
              <p:nvPr/>
            </p:nvSpPr>
            <p:spPr>
              <a:xfrm>
                <a:off x="2069525" y="5520176"/>
                <a:ext cx="396437" cy="507831"/>
              </a:xfrm>
              <a:prstGeom prst="rect">
                <a:avLst/>
              </a:prstGeom>
              <a:noFill/>
            </p:spPr>
            <p:txBody>
              <a:bodyPr wrap="square" rtlCol="0">
                <a:spAutoFit/>
              </a:bodyPr>
              <a:lstStyle/>
              <a:p>
                <a:r>
                  <a:rPr lang="pl-PL" b="1"/>
                  <a:t>…</a:t>
                </a:r>
                <a:endParaRPr lang="en-US" b="1"/>
              </a:p>
            </p:txBody>
          </p:sp>
        </p:grpSp>
        <p:sp>
          <p:nvSpPr>
            <p:cNvPr id="7" name="Dowolny kształt: kształt 17">
              <a:extLst>
                <a:ext uri="{FF2B5EF4-FFF2-40B4-BE49-F238E27FC236}">
                  <a16:creationId xmlns:a16="http://schemas.microsoft.com/office/drawing/2014/main" id="{CD4BFA1C-40BF-3AED-BF4B-269D09D1D0B5}"/>
                </a:ext>
              </a:extLst>
            </p:cNvPr>
            <p:cNvSpPr/>
            <p:nvPr/>
          </p:nvSpPr>
          <p:spPr>
            <a:xfrm>
              <a:off x="98703" y="4293096"/>
              <a:ext cx="3969241" cy="2166569"/>
            </a:xfrm>
            <a:custGeom>
              <a:avLst/>
              <a:gdLst>
                <a:gd name="connsiteX0" fmla="*/ 0 w 4341325"/>
                <a:gd name="connsiteY0" fmla="*/ 141511 h 2017445"/>
                <a:gd name="connsiteX1" fmla="*/ 0 w 4341325"/>
                <a:gd name="connsiteY1" fmla="*/ 141511 h 2017445"/>
                <a:gd name="connsiteX2" fmla="*/ 28281 w 4341325"/>
                <a:gd name="connsiteY2" fmla="*/ 282913 h 2017445"/>
                <a:gd name="connsiteX3" fmla="*/ 65988 w 4341325"/>
                <a:gd name="connsiteY3" fmla="*/ 490303 h 2017445"/>
                <a:gd name="connsiteX4" fmla="*/ 226244 w 4341325"/>
                <a:gd name="connsiteY4" fmla="*/ 631705 h 2017445"/>
                <a:gd name="connsiteX5" fmla="*/ 235671 w 4341325"/>
                <a:gd name="connsiteY5" fmla="*/ 659985 h 2017445"/>
                <a:gd name="connsiteX6" fmla="*/ 254524 w 4341325"/>
                <a:gd name="connsiteY6" fmla="*/ 848521 h 2017445"/>
                <a:gd name="connsiteX7" fmla="*/ 226244 w 4341325"/>
                <a:gd name="connsiteY7" fmla="*/ 1065338 h 2017445"/>
                <a:gd name="connsiteX8" fmla="*/ 179110 w 4341325"/>
                <a:gd name="connsiteY8" fmla="*/ 1159606 h 2017445"/>
                <a:gd name="connsiteX9" fmla="*/ 122549 w 4341325"/>
                <a:gd name="connsiteY9" fmla="*/ 1282154 h 2017445"/>
                <a:gd name="connsiteX10" fmla="*/ 103695 w 4341325"/>
                <a:gd name="connsiteY10" fmla="*/ 1395276 h 2017445"/>
                <a:gd name="connsiteX11" fmla="*/ 94268 w 4341325"/>
                <a:gd name="connsiteY11" fmla="*/ 1451837 h 2017445"/>
                <a:gd name="connsiteX12" fmla="*/ 160256 w 4341325"/>
                <a:gd name="connsiteY12" fmla="*/ 1583812 h 2017445"/>
                <a:gd name="connsiteX13" fmla="*/ 188537 w 4341325"/>
                <a:gd name="connsiteY13" fmla="*/ 1612092 h 2017445"/>
                <a:gd name="connsiteX14" fmla="*/ 263951 w 4341325"/>
                <a:gd name="connsiteY14" fmla="*/ 1715787 h 2017445"/>
                <a:gd name="connsiteX15" fmla="*/ 584462 w 4341325"/>
                <a:gd name="connsiteY15" fmla="*/ 1819482 h 2017445"/>
                <a:gd name="connsiteX16" fmla="*/ 904974 w 4341325"/>
                <a:gd name="connsiteY16" fmla="*/ 1951457 h 2017445"/>
                <a:gd name="connsiteX17" fmla="*/ 1461155 w 4341325"/>
                <a:gd name="connsiteY17" fmla="*/ 1979738 h 2017445"/>
                <a:gd name="connsiteX18" fmla="*/ 1904215 w 4341325"/>
                <a:gd name="connsiteY18" fmla="*/ 1970311 h 2017445"/>
                <a:gd name="connsiteX19" fmla="*/ 2045617 w 4341325"/>
                <a:gd name="connsiteY19" fmla="*/ 1951457 h 2017445"/>
                <a:gd name="connsiteX20" fmla="*/ 2177592 w 4341325"/>
                <a:gd name="connsiteY20" fmla="*/ 1942030 h 2017445"/>
                <a:gd name="connsiteX21" fmla="*/ 2762054 w 4341325"/>
                <a:gd name="connsiteY21" fmla="*/ 1951457 h 2017445"/>
                <a:gd name="connsiteX22" fmla="*/ 3016578 w 4341325"/>
                <a:gd name="connsiteY22" fmla="*/ 1998591 h 2017445"/>
                <a:gd name="connsiteX23" fmla="*/ 3223967 w 4341325"/>
                <a:gd name="connsiteY23" fmla="*/ 2017445 h 2017445"/>
                <a:gd name="connsiteX24" fmla="*/ 3657600 w 4341325"/>
                <a:gd name="connsiteY24" fmla="*/ 1923177 h 2017445"/>
                <a:gd name="connsiteX25" fmla="*/ 3949831 w 4341325"/>
                <a:gd name="connsiteY25" fmla="*/ 1847762 h 2017445"/>
                <a:gd name="connsiteX26" fmla="*/ 4015819 w 4341325"/>
                <a:gd name="connsiteY26" fmla="*/ 1762921 h 2017445"/>
                <a:gd name="connsiteX27" fmla="*/ 4119514 w 4341325"/>
                <a:gd name="connsiteY27" fmla="*/ 1612092 h 2017445"/>
                <a:gd name="connsiteX28" fmla="*/ 4270343 w 4341325"/>
                <a:gd name="connsiteY28" fmla="*/ 1432983 h 2017445"/>
                <a:gd name="connsiteX29" fmla="*/ 4336330 w 4341325"/>
                <a:gd name="connsiteY29" fmla="*/ 1263300 h 2017445"/>
                <a:gd name="connsiteX30" fmla="*/ 4251489 w 4341325"/>
                <a:gd name="connsiteY30" fmla="*/ 754253 h 2017445"/>
                <a:gd name="connsiteX31" fmla="*/ 4176075 w 4341325"/>
                <a:gd name="connsiteY31" fmla="*/ 603424 h 2017445"/>
                <a:gd name="connsiteX32" fmla="*/ 4138367 w 4341325"/>
                <a:gd name="connsiteY32" fmla="*/ 556290 h 2017445"/>
                <a:gd name="connsiteX33" fmla="*/ 4100660 w 4341325"/>
                <a:gd name="connsiteY33" fmla="*/ 537437 h 2017445"/>
                <a:gd name="connsiteX34" fmla="*/ 4072380 w 4341325"/>
                <a:gd name="connsiteY34" fmla="*/ 499729 h 2017445"/>
                <a:gd name="connsiteX35" fmla="*/ 3864990 w 4341325"/>
                <a:gd name="connsiteY35" fmla="*/ 452595 h 2017445"/>
                <a:gd name="connsiteX36" fmla="*/ 3770722 w 4341325"/>
                <a:gd name="connsiteY36" fmla="*/ 433742 h 2017445"/>
                <a:gd name="connsiteX37" fmla="*/ 3676454 w 4341325"/>
                <a:gd name="connsiteY37" fmla="*/ 348900 h 2017445"/>
                <a:gd name="connsiteX38" fmla="*/ 3657600 w 4341325"/>
                <a:gd name="connsiteY38" fmla="*/ 264059 h 2017445"/>
                <a:gd name="connsiteX39" fmla="*/ 3629320 w 4341325"/>
                <a:gd name="connsiteY39" fmla="*/ 235779 h 2017445"/>
                <a:gd name="connsiteX40" fmla="*/ 3487918 w 4341325"/>
                <a:gd name="connsiteY40" fmla="*/ 169791 h 2017445"/>
                <a:gd name="connsiteX41" fmla="*/ 3421930 w 4341325"/>
                <a:gd name="connsiteY41" fmla="*/ 160364 h 2017445"/>
                <a:gd name="connsiteX42" fmla="*/ 3129699 w 4341325"/>
                <a:gd name="connsiteY42" fmla="*/ 113230 h 2017445"/>
                <a:gd name="connsiteX43" fmla="*/ 2828042 w 4341325"/>
                <a:gd name="connsiteY43" fmla="*/ 94377 h 2017445"/>
                <a:gd name="connsiteX44" fmla="*/ 1857081 w 4341325"/>
                <a:gd name="connsiteY44" fmla="*/ 47243 h 2017445"/>
                <a:gd name="connsiteX45" fmla="*/ 1725106 w 4341325"/>
                <a:gd name="connsiteY45" fmla="*/ 37816 h 2017445"/>
                <a:gd name="connsiteX46" fmla="*/ 1611984 w 4341325"/>
                <a:gd name="connsiteY46" fmla="*/ 28389 h 2017445"/>
                <a:gd name="connsiteX47" fmla="*/ 1300899 w 4341325"/>
                <a:gd name="connsiteY47" fmla="*/ 18962 h 2017445"/>
                <a:gd name="connsiteX48" fmla="*/ 235671 w 4341325"/>
                <a:gd name="connsiteY48" fmla="*/ 18962 h 2017445"/>
                <a:gd name="connsiteX49" fmla="*/ 169683 w 4341325"/>
                <a:gd name="connsiteY49" fmla="*/ 28389 h 2017445"/>
                <a:gd name="connsiteX50" fmla="*/ 113122 w 4341325"/>
                <a:gd name="connsiteY50" fmla="*/ 84950 h 2017445"/>
                <a:gd name="connsiteX51" fmla="*/ 103695 w 4341325"/>
                <a:gd name="connsiteY51" fmla="*/ 132084 h 2017445"/>
                <a:gd name="connsiteX52" fmla="*/ 75415 w 4341325"/>
                <a:gd name="connsiteY52" fmla="*/ 141511 h 2017445"/>
                <a:gd name="connsiteX53" fmla="*/ 28281 w 4341325"/>
                <a:gd name="connsiteY53" fmla="*/ 150938 h 2017445"/>
                <a:gd name="connsiteX54" fmla="*/ 47134 w 4341325"/>
                <a:gd name="connsiteY54" fmla="*/ 188645 h 2017445"/>
                <a:gd name="connsiteX55" fmla="*/ 56561 w 4341325"/>
                <a:gd name="connsiteY55" fmla="*/ 150938 h 201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341325" h="2017445">
                  <a:moveTo>
                    <a:pt x="0" y="141511"/>
                  </a:moveTo>
                  <a:lnTo>
                    <a:pt x="0" y="141511"/>
                  </a:lnTo>
                  <a:cubicBezTo>
                    <a:pt x="9427" y="188645"/>
                    <a:pt x="20114" y="235544"/>
                    <a:pt x="28281" y="282913"/>
                  </a:cubicBezTo>
                  <a:cubicBezTo>
                    <a:pt x="29442" y="289646"/>
                    <a:pt x="48809" y="459763"/>
                    <a:pt x="65988" y="490303"/>
                  </a:cubicBezTo>
                  <a:cubicBezTo>
                    <a:pt x="103480" y="556955"/>
                    <a:pt x="166337" y="589770"/>
                    <a:pt x="226244" y="631705"/>
                  </a:cubicBezTo>
                  <a:cubicBezTo>
                    <a:pt x="229386" y="641132"/>
                    <a:pt x="233722" y="650241"/>
                    <a:pt x="235671" y="659985"/>
                  </a:cubicBezTo>
                  <a:cubicBezTo>
                    <a:pt x="247085" y="717054"/>
                    <a:pt x="250411" y="795050"/>
                    <a:pt x="254524" y="848521"/>
                  </a:cubicBezTo>
                  <a:cubicBezTo>
                    <a:pt x="245097" y="920793"/>
                    <a:pt x="243415" y="994505"/>
                    <a:pt x="226244" y="1065338"/>
                  </a:cubicBezTo>
                  <a:cubicBezTo>
                    <a:pt x="217967" y="1099481"/>
                    <a:pt x="194069" y="1127818"/>
                    <a:pt x="179110" y="1159606"/>
                  </a:cubicBezTo>
                  <a:cubicBezTo>
                    <a:pt x="81535" y="1366950"/>
                    <a:pt x="215253" y="1096742"/>
                    <a:pt x="122549" y="1282154"/>
                  </a:cubicBezTo>
                  <a:lnTo>
                    <a:pt x="103695" y="1395276"/>
                  </a:lnTo>
                  <a:lnTo>
                    <a:pt x="94268" y="1451837"/>
                  </a:lnTo>
                  <a:cubicBezTo>
                    <a:pt x="116264" y="1495829"/>
                    <a:pt x="135318" y="1541419"/>
                    <a:pt x="160256" y="1583812"/>
                  </a:cubicBezTo>
                  <a:cubicBezTo>
                    <a:pt x="167015" y="1595303"/>
                    <a:pt x="180892" y="1601170"/>
                    <a:pt x="188537" y="1612092"/>
                  </a:cubicBezTo>
                  <a:cubicBezTo>
                    <a:pt x="210208" y="1643050"/>
                    <a:pt x="225770" y="1695573"/>
                    <a:pt x="263951" y="1715787"/>
                  </a:cubicBezTo>
                  <a:cubicBezTo>
                    <a:pt x="368514" y="1771144"/>
                    <a:pt x="473058" y="1776634"/>
                    <a:pt x="584462" y="1819482"/>
                  </a:cubicBezTo>
                  <a:cubicBezTo>
                    <a:pt x="782256" y="1895556"/>
                    <a:pt x="709615" y="1912385"/>
                    <a:pt x="904974" y="1951457"/>
                  </a:cubicBezTo>
                  <a:cubicBezTo>
                    <a:pt x="1044473" y="1979357"/>
                    <a:pt x="1368902" y="1977432"/>
                    <a:pt x="1461155" y="1979738"/>
                  </a:cubicBezTo>
                  <a:cubicBezTo>
                    <a:pt x="1608842" y="1976596"/>
                    <a:pt x="1756668" y="1977451"/>
                    <a:pt x="1904215" y="1970311"/>
                  </a:cubicBezTo>
                  <a:cubicBezTo>
                    <a:pt x="1951711" y="1968013"/>
                    <a:pt x="1998318" y="1956350"/>
                    <a:pt x="2045617" y="1951457"/>
                  </a:cubicBezTo>
                  <a:cubicBezTo>
                    <a:pt x="2089487" y="1946919"/>
                    <a:pt x="2133600" y="1945172"/>
                    <a:pt x="2177592" y="1942030"/>
                  </a:cubicBezTo>
                  <a:cubicBezTo>
                    <a:pt x="2372413" y="1945172"/>
                    <a:pt x="2567364" y="1943669"/>
                    <a:pt x="2762054" y="1951457"/>
                  </a:cubicBezTo>
                  <a:cubicBezTo>
                    <a:pt x="2857522" y="1955276"/>
                    <a:pt x="2922075" y="1985466"/>
                    <a:pt x="3016578" y="1998591"/>
                  </a:cubicBezTo>
                  <a:cubicBezTo>
                    <a:pt x="3085333" y="2008140"/>
                    <a:pt x="3154837" y="2011160"/>
                    <a:pt x="3223967" y="2017445"/>
                  </a:cubicBezTo>
                  <a:cubicBezTo>
                    <a:pt x="3624262" y="1967407"/>
                    <a:pt x="3280363" y="2024386"/>
                    <a:pt x="3657600" y="1923177"/>
                  </a:cubicBezTo>
                  <a:cubicBezTo>
                    <a:pt x="4069193" y="1812751"/>
                    <a:pt x="3652714" y="1946804"/>
                    <a:pt x="3949831" y="1847762"/>
                  </a:cubicBezTo>
                  <a:cubicBezTo>
                    <a:pt x="3971827" y="1819482"/>
                    <a:pt x="3994885" y="1791996"/>
                    <a:pt x="4015819" y="1762921"/>
                  </a:cubicBezTo>
                  <a:cubicBezTo>
                    <a:pt x="4051469" y="1713408"/>
                    <a:pt x="4082248" y="1660400"/>
                    <a:pt x="4119514" y="1612092"/>
                  </a:cubicBezTo>
                  <a:cubicBezTo>
                    <a:pt x="4167189" y="1550292"/>
                    <a:pt x="4220067" y="1492686"/>
                    <a:pt x="4270343" y="1432983"/>
                  </a:cubicBezTo>
                  <a:cubicBezTo>
                    <a:pt x="4292339" y="1376422"/>
                    <a:pt x="4330169" y="1323674"/>
                    <a:pt x="4336330" y="1263300"/>
                  </a:cubicBezTo>
                  <a:cubicBezTo>
                    <a:pt x="4356769" y="1063000"/>
                    <a:pt x="4311725" y="934960"/>
                    <a:pt x="4251489" y="754253"/>
                  </a:cubicBezTo>
                  <a:cubicBezTo>
                    <a:pt x="4226048" y="677929"/>
                    <a:pt x="4218708" y="662044"/>
                    <a:pt x="4176075" y="603424"/>
                  </a:cubicBezTo>
                  <a:cubicBezTo>
                    <a:pt x="4164241" y="587152"/>
                    <a:pt x="4153509" y="569539"/>
                    <a:pt x="4138367" y="556290"/>
                  </a:cubicBezTo>
                  <a:cubicBezTo>
                    <a:pt x="4127791" y="547036"/>
                    <a:pt x="4113229" y="543721"/>
                    <a:pt x="4100660" y="537437"/>
                  </a:cubicBezTo>
                  <a:cubicBezTo>
                    <a:pt x="4091233" y="524868"/>
                    <a:pt x="4085635" y="508164"/>
                    <a:pt x="4072380" y="499729"/>
                  </a:cubicBezTo>
                  <a:cubicBezTo>
                    <a:pt x="4015622" y="463610"/>
                    <a:pt x="3923791" y="462395"/>
                    <a:pt x="3864990" y="452595"/>
                  </a:cubicBezTo>
                  <a:cubicBezTo>
                    <a:pt x="3833381" y="447327"/>
                    <a:pt x="3802145" y="440026"/>
                    <a:pt x="3770722" y="433742"/>
                  </a:cubicBezTo>
                  <a:cubicBezTo>
                    <a:pt x="3759997" y="424804"/>
                    <a:pt x="3688426" y="368055"/>
                    <a:pt x="3676454" y="348900"/>
                  </a:cubicBezTo>
                  <a:cubicBezTo>
                    <a:pt x="3670439" y="339276"/>
                    <a:pt x="3660543" y="269944"/>
                    <a:pt x="3657600" y="264059"/>
                  </a:cubicBezTo>
                  <a:cubicBezTo>
                    <a:pt x="3651638" y="252135"/>
                    <a:pt x="3640241" y="243424"/>
                    <a:pt x="3629320" y="235779"/>
                  </a:cubicBezTo>
                  <a:cubicBezTo>
                    <a:pt x="3589906" y="208189"/>
                    <a:pt x="3534188" y="182130"/>
                    <a:pt x="3487918" y="169791"/>
                  </a:cubicBezTo>
                  <a:cubicBezTo>
                    <a:pt x="3466449" y="164066"/>
                    <a:pt x="3443811" y="164225"/>
                    <a:pt x="3421930" y="160364"/>
                  </a:cubicBezTo>
                  <a:cubicBezTo>
                    <a:pt x="3307205" y="140119"/>
                    <a:pt x="3265973" y="121747"/>
                    <a:pt x="3129699" y="113230"/>
                  </a:cubicBezTo>
                  <a:lnTo>
                    <a:pt x="2828042" y="94377"/>
                  </a:lnTo>
                  <a:cubicBezTo>
                    <a:pt x="2361877" y="33572"/>
                    <a:pt x="2684087" y="67917"/>
                    <a:pt x="1857081" y="47243"/>
                  </a:cubicBezTo>
                  <a:lnTo>
                    <a:pt x="1725106" y="37816"/>
                  </a:lnTo>
                  <a:cubicBezTo>
                    <a:pt x="1687379" y="34914"/>
                    <a:pt x="1649785" y="30069"/>
                    <a:pt x="1611984" y="28389"/>
                  </a:cubicBezTo>
                  <a:cubicBezTo>
                    <a:pt x="1508344" y="23783"/>
                    <a:pt x="1404594" y="22104"/>
                    <a:pt x="1300899" y="18962"/>
                  </a:cubicBezTo>
                  <a:cubicBezTo>
                    <a:pt x="876693" y="-13667"/>
                    <a:pt x="1129894" y="2248"/>
                    <a:pt x="235671" y="18962"/>
                  </a:cubicBezTo>
                  <a:cubicBezTo>
                    <a:pt x="213456" y="19377"/>
                    <a:pt x="191679" y="25247"/>
                    <a:pt x="169683" y="28389"/>
                  </a:cubicBezTo>
                  <a:cubicBezTo>
                    <a:pt x="130985" y="41288"/>
                    <a:pt x="133671" y="33576"/>
                    <a:pt x="113122" y="84950"/>
                  </a:cubicBezTo>
                  <a:cubicBezTo>
                    <a:pt x="107171" y="99827"/>
                    <a:pt x="112583" y="118752"/>
                    <a:pt x="103695" y="132084"/>
                  </a:cubicBezTo>
                  <a:cubicBezTo>
                    <a:pt x="98183" y="140352"/>
                    <a:pt x="85055" y="139101"/>
                    <a:pt x="75415" y="141511"/>
                  </a:cubicBezTo>
                  <a:cubicBezTo>
                    <a:pt x="59871" y="145397"/>
                    <a:pt x="43992" y="147796"/>
                    <a:pt x="28281" y="150938"/>
                  </a:cubicBezTo>
                  <a:cubicBezTo>
                    <a:pt x="48877" y="181833"/>
                    <a:pt x="47134" y="167889"/>
                    <a:pt x="47134" y="188645"/>
                  </a:cubicBezTo>
                  <a:lnTo>
                    <a:pt x="56561" y="150938"/>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graphicFrame>
            <p:nvGraphicFramePr>
              <p:cNvPr id="17" name="Tabela 16">
                <a:extLst>
                  <a:ext uri="{FF2B5EF4-FFF2-40B4-BE49-F238E27FC236}">
                    <a16:creationId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3434734024"/>
                  </p:ext>
                </p:extLst>
              </p:nvPr>
            </p:nvGraphicFramePr>
            <p:xfrm>
              <a:off x="5400408" y="1952767"/>
              <a:ext cx="2332701" cy="1737360"/>
            </p:xfrm>
            <a:graphic>
              <a:graphicData uri="http://schemas.openxmlformats.org/drawingml/2006/table">
                <a:tbl>
                  <a:tblPr firstRow="1" bandRow="1">
                    <a:tableStyleId>{5C22544A-7EE6-4342-B048-85BDC9FD1C3A}</a:tableStyleId>
                  </a:tblPr>
                  <a:tblGrid>
                    <a:gridCol w="462780">
                      <a:extLst>
                        <a:ext uri="{9D8B030D-6E8A-4147-A177-3AD203B41FA5}">
                          <a16:colId xmlns:a16="http://schemas.microsoft.com/office/drawing/2014/main" val="3968435274"/>
                        </a:ext>
                      </a:extLst>
                    </a:gridCol>
                    <a:gridCol w="610935">
                      <a:extLst>
                        <a:ext uri="{9D8B030D-6E8A-4147-A177-3AD203B41FA5}">
                          <a16:colId xmlns:a16="http://schemas.microsoft.com/office/drawing/2014/main" val="1993104137"/>
                        </a:ext>
                      </a:extLst>
                    </a:gridCol>
                    <a:gridCol w="629493">
                      <a:extLst>
                        <a:ext uri="{9D8B030D-6E8A-4147-A177-3AD203B41FA5}">
                          <a16:colId xmlns:a16="http://schemas.microsoft.com/office/drawing/2014/main" val="1690612267"/>
                        </a:ext>
                      </a:extLst>
                    </a:gridCol>
                    <a:gridCol w="629493">
                      <a:extLst>
                        <a:ext uri="{9D8B030D-6E8A-4147-A177-3AD203B41FA5}">
                          <a16:colId xmlns:a16="http://schemas.microsoft.com/office/drawing/2014/main" val="2239736241"/>
                        </a:ext>
                      </a:extLst>
                    </a:gridCol>
                  </a:tblGrid>
                  <a:tr h="450429">
                    <a:tc>
                      <a:txBody>
                        <a:bodyPr/>
                        <a:lstStyle/>
                        <a:p>
                          <a:endParaRPr lang="en-US"/>
                        </a:p>
                      </a:txBody>
                      <a:tcPr/>
                    </a:tc>
                    <a:tc>
                      <a:txBody>
                        <a:bodyPr/>
                        <a:lstStyle/>
                        <a:p>
                          <a:pPr algn="ctr"/>
                          <a14:m>
                            <m:oMathPara xmlns:m="http://schemas.openxmlformats.org/officeDocument/2006/math">
                              <m:oMathParaPr>
                                <m:jc m:val="centerGroup"/>
                              </m:oMathParaPr>
                              <m:oMath xmlns:m="http://schemas.openxmlformats.org/officeDocument/2006/math">
                                <m:r>
                                  <a:rPr lang="pl-PL" sz="2400" b="0" i="1" smtClean="0">
                                    <a:solidFill>
                                      <a:schemeClr val="bg1"/>
                                    </a:solidFill>
                                    <a:latin typeface="Cambria Math" panose="02040503050406030204" pitchFamily="18" charset="0"/>
                                    <a:ea typeface="Cambria Math" panose="02040503050406030204" pitchFamily="18" charset="0"/>
                                  </a:rPr>
                                  <m:t>𝑎</m:t>
                                </m:r>
                              </m:oMath>
                            </m:oMathPara>
                          </a14:m>
                          <a:endParaRPr lang="en-US" sz="2400" b="0" i="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400" b="0" i="1">
                              <a:latin typeface="Cambria Math" panose="02040503050406030204" pitchFamily="18" charset="0"/>
                              <a:ea typeface="Cambria Math" panose="02040503050406030204" pitchFamily="18" charset="0"/>
                            </a:rPr>
                            <a:t>b</a:t>
                          </a:r>
                          <a:endParaRPr lang="en-US" sz="2400" b="0" i="1">
                            <a:latin typeface="Cambria Math" panose="02040503050406030204" pitchFamily="18" charset="0"/>
                            <a:ea typeface="Cambria Math" panose="02040503050406030204" pitchFamily="18" charset="0"/>
                          </a:endParaRPr>
                        </a:p>
                      </a:txBody>
                      <a:tcPr/>
                    </a:tc>
                    <a:tc>
                      <a:txBody>
                        <a:bodyPr/>
                        <a:lstStyle/>
                        <a:p>
                          <a:endParaRPr lang="en-US"/>
                        </a:p>
                      </a:txBody>
                      <a:tcPr/>
                    </a:tc>
                    <a:extLst>
                      <a:ext uri="{0D108BD9-81ED-4DB2-BD59-A6C34878D82A}">
                        <a16:rowId xmlns:a16="http://schemas.microsoft.com/office/drawing/2014/main" val="3522901080"/>
                      </a:ext>
                    </a:extLst>
                  </a:tr>
                  <a:tr h="450429">
                    <a:tc>
                      <a:txBody>
                        <a:bodyPr/>
                        <a:lstStyle/>
                        <a:p>
                          <a:pPr algn="ctr"/>
                          <a:r>
                            <a:rPr lang="pl-PL" sz="2400" i="1" dirty="0">
                              <a:solidFill>
                                <a:srgbClr val="0000FF"/>
                              </a:solidFill>
                              <a:latin typeface="Cambria Math" panose="02040503050406030204" pitchFamily="18" charset="0"/>
                              <a:ea typeface="Cambria Math" panose="02040503050406030204" pitchFamily="18" charset="0"/>
                            </a:rPr>
                            <a:t>x</a:t>
                          </a:r>
                          <a:r>
                            <a:rPr lang="pl-PL" sz="2400" i="1" baseline="-25000" dirty="0">
                              <a:solidFill>
                                <a:srgbClr val="0000FF"/>
                              </a:solidFill>
                              <a:latin typeface="Cambria Math" panose="02040503050406030204" pitchFamily="18" charset="0"/>
                              <a:ea typeface="Cambria Math" panose="02040503050406030204" pitchFamily="18" charset="0"/>
                            </a:rPr>
                            <a:t>1</a:t>
                          </a:r>
                          <a:endParaRPr lang="en-US" sz="2400" i="1"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240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𝑣</m:t>
                                    </m:r>
                                  </m:e>
                                  <m:sub>
                                    <m:r>
                                      <a:rPr lang="pl-PL" sz="2400" b="0" i="1" smtClean="0">
                                        <a:solidFill>
                                          <a:srgbClr val="0000FF"/>
                                        </a:solidFill>
                                        <a:latin typeface="Cambria Math" panose="02040503050406030204" pitchFamily="18" charset="0"/>
                                      </a:rPr>
                                      <m:t>1</m:t>
                                    </m:r>
                                  </m:sub>
                                </m:sSub>
                              </m:oMath>
                            </m:oMathPara>
                          </a14:m>
                          <a:endParaRPr lang="en-US" sz="240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400" i="1" smtClean="0">
                                        <a:solidFill>
                                          <a:srgbClr val="0000FF"/>
                                        </a:solidFill>
                                        <a:latin typeface="Cambria Math" panose="02040503050406030204" pitchFamily="18" charset="0"/>
                                      </a:rPr>
                                    </m:ctrlPr>
                                  </m:sSubSupPr>
                                  <m:e>
                                    <m:r>
                                      <a:rPr lang="pl-PL" sz="2400" b="0" i="1" smtClean="0">
                                        <a:solidFill>
                                          <a:srgbClr val="0000FF"/>
                                        </a:solidFill>
                                        <a:latin typeface="Cambria Math" panose="02040503050406030204" pitchFamily="18" charset="0"/>
                                      </a:rPr>
                                      <m:t>𝑣</m:t>
                                    </m:r>
                                  </m:e>
                                  <m:sub>
                                    <m:r>
                                      <a:rPr lang="pl-PL" sz="2400" b="0" i="1" smtClean="0">
                                        <a:solidFill>
                                          <a:srgbClr val="0000FF"/>
                                        </a:solidFill>
                                        <a:latin typeface="Cambria Math" panose="02040503050406030204" pitchFamily="18" charset="0"/>
                                      </a:rPr>
                                      <m:t>1</m:t>
                                    </m:r>
                                  </m:sub>
                                  <m:sup>
                                    <m:r>
                                      <a:rPr lang="pl-PL" sz="2400" b="0" i="1" smtClean="0">
                                        <a:solidFill>
                                          <a:srgbClr val="0000FF"/>
                                        </a:solidFill>
                                        <a:latin typeface="Cambria Math" panose="02040503050406030204" pitchFamily="18" charset="0"/>
                                      </a:rPr>
                                      <m:t>′</m:t>
                                    </m:r>
                                  </m:sup>
                                </m:sSubSup>
                              </m:oMath>
                            </m:oMathPara>
                          </a14:m>
                          <a:endParaRPr lang="en-US" sz="2400"/>
                        </a:p>
                      </a:txBody>
                      <a:tcPr/>
                    </a:tc>
                    <a:tc>
                      <a:txBody>
                        <a:bodyPr/>
                        <a:lstStyle/>
                        <a:p>
                          <a:endParaRPr lang="en-US"/>
                        </a:p>
                      </a:txBody>
                      <a:tcPr/>
                    </a:tc>
                    <a:extLst>
                      <a:ext uri="{0D108BD9-81ED-4DB2-BD59-A6C34878D82A}">
                        <a16:rowId xmlns:a16="http://schemas.microsoft.com/office/drawing/2014/main" val="1569290743"/>
                      </a:ext>
                    </a:extLst>
                  </a:tr>
                  <a:tr h="450429">
                    <a:tc>
                      <a:txBody>
                        <a:bodyPr/>
                        <a:lstStyle/>
                        <a:p>
                          <a:pPr algn="ctr"/>
                          <a:r>
                            <a:rPr lang="pl-PL" sz="2400" i="1">
                              <a:solidFill>
                                <a:srgbClr val="0000FF"/>
                              </a:solidFill>
                              <a:latin typeface="Cambria Math" panose="02040503050406030204" pitchFamily="18" charset="0"/>
                              <a:ea typeface="Cambria Math" panose="02040503050406030204" pitchFamily="18" charset="0"/>
                            </a:rPr>
                            <a:t>x</a:t>
                          </a:r>
                          <a:r>
                            <a:rPr lang="pl-PL" sz="2400" i="1" baseline="-25000">
                              <a:solidFill>
                                <a:srgbClr val="0000FF"/>
                              </a:solidFill>
                              <a:latin typeface="Cambria Math" panose="02040503050406030204" pitchFamily="18" charset="0"/>
                              <a:ea typeface="Cambria Math" panose="02040503050406030204" pitchFamily="18" charset="0"/>
                            </a:rPr>
                            <a:t>2</a:t>
                          </a:r>
                          <a:endParaRPr lang="en-US" sz="2400" i="1">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240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𝑣</m:t>
                                    </m:r>
                                  </m:e>
                                  <m:sub>
                                    <m:r>
                                      <a:rPr lang="pl-PL" sz="2400" b="0" i="1" smtClean="0">
                                        <a:solidFill>
                                          <a:srgbClr val="0000FF"/>
                                        </a:solidFill>
                                        <a:latin typeface="Cambria Math" panose="02040503050406030204" pitchFamily="18" charset="0"/>
                                      </a:rPr>
                                      <m:t>2</m:t>
                                    </m:r>
                                  </m:sub>
                                </m:sSub>
                              </m:oMath>
                            </m:oMathPara>
                          </a14:m>
                          <a:endParaRPr lang="en-US" sz="240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400" i="1" smtClean="0">
                                        <a:solidFill>
                                          <a:srgbClr val="0000FF"/>
                                        </a:solidFill>
                                        <a:latin typeface="Cambria Math" panose="02040503050406030204" pitchFamily="18" charset="0"/>
                                      </a:rPr>
                                    </m:ctrlPr>
                                  </m:sSubSupPr>
                                  <m:e>
                                    <m:r>
                                      <a:rPr lang="pl-PL" sz="2400" b="0" i="1" smtClean="0">
                                        <a:solidFill>
                                          <a:srgbClr val="0000FF"/>
                                        </a:solidFill>
                                        <a:latin typeface="Cambria Math" panose="02040503050406030204" pitchFamily="18" charset="0"/>
                                      </a:rPr>
                                      <m:t>𝑣</m:t>
                                    </m:r>
                                  </m:e>
                                  <m:sub>
                                    <m:r>
                                      <a:rPr lang="pl-PL" sz="2400" b="0" i="1" smtClean="0">
                                        <a:solidFill>
                                          <a:srgbClr val="0000FF"/>
                                        </a:solidFill>
                                        <a:latin typeface="Cambria Math" panose="02040503050406030204" pitchFamily="18" charset="0"/>
                                      </a:rPr>
                                      <m:t>2</m:t>
                                    </m:r>
                                  </m:sub>
                                  <m:sup>
                                    <m:r>
                                      <a:rPr lang="pl-PL" sz="2400" b="0" i="1" smtClean="0">
                                        <a:solidFill>
                                          <a:srgbClr val="0000FF"/>
                                        </a:solidFill>
                                        <a:latin typeface="Cambria Math" panose="02040503050406030204" pitchFamily="18" charset="0"/>
                                      </a:rPr>
                                      <m:t>′</m:t>
                                    </m:r>
                                  </m:sup>
                                </m:sSubSup>
                              </m:oMath>
                            </m:oMathPara>
                          </a14:m>
                          <a:endParaRPr lang="en-US" sz="2400"/>
                        </a:p>
                      </a:txBody>
                      <a:tcPr/>
                    </a:tc>
                    <a:tc>
                      <a:txBody>
                        <a:bodyPr/>
                        <a:lstStyle/>
                        <a:p>
                          <a:endParaRPr lang="en-US"/>
                        </a:p>
                      </a:txBody>
                      <a:tcPr/>
                    </a:tc>
                    <a:extLst>
                      <a:ext uri="{0D108BD9-81ED-4DB2-BD59-A6C34878D82A}">
                        <a16:rowId xmlns:a16="http://schemas.microsoft.com/office/drawing/2014/main" val="1251112509"/>
                      </a:ext>
                    </a:extLst>
                  </a:tr>
                  <a:tr h="360344">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endParaRPr lang="en-US" dirty="0"/>
                        </a:p>
                      </a:txBody>
                      <a:tcPr/>
                    </a:tc>
                    <a:extLst>
                      <a:ext uri="{0D108BD9-81ED-4DB2-BD59-A6C34878D82A}">
                        <a16:rowId xmlns:a16="http://schemas.microsoft.com/office/drawing/2014/main" val="2030681855"/>
                      </a:ext>
                    </a:extLst>
                  </a:tr>
                </a:tbl>
              </a:graphicData>
            </a:graphic>
          </p:graphicFrame>
        </mc:Choice>
        <mc:Fallback xmlns="">
          <p:graphicFrame>
            <p:nvGraphicFramePr>
              <p:cNvPr id="17" name="Tabela 16">
                <a:extLst>
                  <a:ext uri="{FF2B5EF4-FFF2-40B4-BE49-F238E27FC236}">
                    <a16:creationId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3434734024"/>
                  </p:ext>
                </p:extLst>
              </p:nvPr>
            </p:nvGraphicFramePr>
            <p:xfrm>
              <a:off x="5400408" y="1952767"/>
              <a:ext cx="2332701" cy="1737360"/>
            </p:xfrm>
            <a:graphic>
              <a:graphicData uri="http://schemas.openxmlformats.org/drawingml/2006/table">
                <a:tbl>
                  <a:tblPr firstRow="1" bandRow="1">
                    <a:tableStyleId>{5C22544A-7EE6-4342-B048-85BDC9FD1C3A}</a:tableStyleId>
                  </a:tblPr>
                  <a:tblGrid>
                    <a:gridCol w="462780">
                      <a:extLst>
                        <a:ext uri="{9D8B030D-6E8A-4147-A177-3AD203B41FA5}">
                          <a16:colId xmlns:a16="http://schemas.microsoft.com/office/drawing/2014/main" val="3968435274"/>
                        </a:ext>
                      </a:extLst>
                    </a:gridCol>
                    <a:gridCol w="610935">
                      <a:extLst>
                        <a:ext uri="{9D8B030D-6E8A-4147-A177-3AD203B41FA5}">
                          <a16:colId xmlns:a16="http://schemas.microsoft.com/office/drawing/2014/main" val="1993104137"/>
                        </a:ext>
                      </a:extLst>
                    </a:gridCol>
                    <a:gridCol w="629493">
                      <a:extLst>
                        <a:ext uri="{9D8B030D-6E8A-4147-A177-3AD203B41FA5}">
                          <a16:colId xmlns:a16="http://schemas.microsoft.com/office/drawing/2014/main" val="1690612267"/>
                        </a:ext>
                      </a:extLst>
                    </a:gridCol>
                    <a:gridCol w="629493">
                      <a:extLst>
                        <a:ext uri="{9D8B030D-6E8A-4147-A177-3AD203B41FA5}">
                          <a16:colId xmlns:a16="http://schemas.microsoft.com/office/drawing/2014/main" val="2239736241"/>
                        </a:ext>
                      </a:extLst>
                    </a:gridCol>
                  </a:tblGrid>
                  <a:tr h="457200">
                    <a:tc>
                      <a:txBody>
                        <a:bodyPr/>
                        <a:lstStyle/>
                        <a:p>
                          <a:endParaRPr lang="en-US"/>
                        </a:p>
                      </a:txBody>
                      <a:tcPr/>
                    </a:tc>
                    <a:tc>
                      <a:txBody>
                        <a:bodyPr/>
                        <a:lstStyle/>
                        <a:p>
                          <a:endParaRPr lang="pl-PL"/>
                        </a:p>
                      </a:txBody>
                      <a:tcPr>
                        <a:blipFill>
                          <a:blip r:embed="rId7"/>
                          <a:stretch>
                            <a:fillRect l="-76238" t="-10667" r="-208911" b="-301333"/>
                          </a:stretch>
                        </a:blipFill>
                      </a:tcPr>
                    </a:tc>
                    <a:tc>
                      <a:txBody>
                        <a:bodyPr/>
                        <a:lstStyle/>
                        <a:p>
                          <a:pPr algn="ctr"/>
                          <a:r>
                            <a:rPr lang="pl-PL" sz="2400" b="0" i="1">
                              <a:latin typeface="Cambria Math" panose="02040503050406030204" pitchFamily="18" charset="0"/>
                              <a:ea typeface="Cambria Math" panose="02040503050406030204" pitchFamily="18" charset="0"/>
                            </a:rPr>
                            <a:t>b</a:t>
                          </a:r>
                          <a:endParaRPr lang="en-US" sz="2400" b="0" i="1">
                            <a:latin typeface="Cambria Math" panose="02040503050406030204" pitchFamily="18" charset="0"/>
                            <a:ea typeface="Cambria Math" panose="02040503050406030204" pitchFamily="18" charset="0"/>
                          </a:endParaRPr>
                        </a:p>
                      </a:txBody>
                      <a:tcPr/>
                    </a:tc>
                    <a:tc>
                      <a:txBody>
                        <a:bodyPr/>
                        <a:lstStyle/>
                        <a:p>
                          <a:endParaRPr lang="en-US"/>
                        </a:p>
                      </a:txBody>
                      <a:tcPr/>
                    </a:tc>
                    <a:extLst>
                      <a:ext uri="{0D108BD9-81ED-4DB2-BD59-A6C34878D82A}">
                        <a16:rowId xmlns:a16="http://schemas.microsoft.com/office/drawing/2014/main" val="3522901080"/>
                      </a:ext>
                    </a:extLst>
                  </a:tr>
                  <a:tr h="457200">
                    <a:tc>
                      <a:txBody>
                        <a:bodyPr/>
                        <a:lstStyle/>
                        <a:p>
                          <a:pPr algn="ctr"/>
                          <a:r>
                            <a:rPr lang="pl-PL" sz="2400" i="1" dirty="0">
                              <a:solidFill>
                                <a:srgbClr val="0000FF"/>
                              </a:solidFill>
                              <a:latin typeface="Cambria Math" panose="02040503050406030204" pitchFamily="18" charset="0"/>
                              <a:ea typeface="Cambria Math" panose="02040503050406030204" pitchFamily="18" charset="0"/>
                            </a:rPr>
                            <a:t>x</a:t>
                          </a:r>
                          <a:r>
                            <a:rPr lang="pl-PL" sz="2400" i="1" baseline="-25000" dirty="0">
                              <a:solidFill>
                                <a:srgbClr val="0000FF"/>
                              </a:solidFill>
                              <a:latin typeface="Cambria Math" panose="02040503050406030204" pitchFamily="18" charset="0"/>
                              <a:ea typeface="Cambria Math" panose="02040503050406030204" pitchFamily="18" charset="0"/>
                            </a:rPr>
                            <a:t>1</a:t>
                          </a:r>
                          <a:endParaRPr lang="en-US" sz="24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pl-PL"/>
                        </a:p>
                      </a:txBody>
                      <a:tcPr>
                        <a:blipFill>
                          <a:blip r:embed="rId7"/>
                          <a:stretch>
                            <a:fillRect l="-76238" t="-109211" r="-208911" b="-197368"/>
                          </a:stretch>
                        </a:blipFill>
                      </a:tcPr>
                    </a:tc>
                    <a:tc>
                      <a:txBody>
                        <a:bodyPr/>
                        <a:lstStyle/>
                        <a:p>
                          <a:endParaRPr lang="pl-PL"/>
                        </a:p>
                      </a:txBody>
                      <a:tcPr>
                        <a:blipFill>
                          <a:blip r:embed="rId7"/>
                          <a:stretch>
                            <a:fillRect l="-172816" t="-109211" r="-104854" b="-197368"/>
                          </a:stretch>
                        </a:blipFill>
                      </a:tcPr>
                    </a:tc>
                    <a:tc>
                      <a:txBody>
                        <a:bodyPr/>
                        <a:lstStyle/>
                        <a:p>
                          <a:endParaRPr lang="en-US"/>
                        </a:p>
                      </a:txBody>
                      <a:tcPr/>
                    </a:tc>
                    <a:extLst>
                      <a:ext uri="{0D108BD9-81ED-4DB2-BD59-A6C34878D82A}">
                        <a16:rowId xmlns:a16="http://schemas.microsoft.com/office/drawing/2014/main" val="1569290743"/>
                      </a:ext>
                    </a:extLst>
                  </a:tr>
                  <a:tr h="457200">
                    <a:tc>
                      <a:txBody>
                        <a:bodyPr/>
                        <a:lstStyle/>
                        <a:p>
                          <a:pPr algn="ctr"/>
                          <a:r>
                            <a:rPr lang="pl-PL" sz="2400" i="1">
                              <a:solidFill>
                                <a:srgbClr val="0000FF"/>
                              </a:solidFill>
                              <a:latin typeface="Cambria Math" panose="02040503050406030204" pitchFamily="18" charset="0"/>
                              <a:ea typeface="Cambria Math" panose="02040503050406030204" pitchFamily="18" charset="0"/>
                            </a:rPr>
                            <a:t>x</a:t>
                          </a:r>
                          <a:r>
                            <a:rPr lang="pl-PL" sz="2400" i="1" baseline="-25000">
                              <a:solidFill>
                                <a:srgbClr val="0000FF"/>
                              </a:solidFill>
                              <a:latin typeface="Cambria Math" panose="02040503050406030204" pitchFamily="18" charset="0"/>
                              <a:ea typeface="Cambria Math" panose="02040503050406030204" pitchFamily="18" charset="0"/>
                            </a:rPr>
                            <a:t>2</a:t>
                          </a:r>
                          <a:endParaRPr lang="en-US" sz="2400" i="1">
                            <a:solidFill>
                              <a:srgbClr val="0000FF"/>
                            </a:solidFill>
                            <a:latin typeface="Cambria Math" panose="02040503050406030204" pitchFamily="18" charset="0"/>
                            <a:ea typeface="Cambria Math" panose="02040503050406030204" pitchFamily="18" charset="0"/>
                          </a:endParaRPr>
                        </a:p>
                      </a:txBody>
                      <a:tcPr/>
                    </a:tc>
                    <a:tc>
                      <a:txBody>
                        <a:bodyPr/>
                        <a:lstStyle/>
                        <a:p>
                          <a:endParaRPr lang="pl-PL"/>
                        </a:p>
                      </a:txBody>
                      <a:tcPr>
                        <a:blipFill>
                          <a:blip r:embed="rId7"/>
                          <a:stretch>
                            <a:fillRect l="-76238" t="-212000" r="-208911" b="-100000"/>
                          </a:stretch>
                        </a:blipFill>
                      </a:tcPr>
                    </a:tc>
                    <a:tc>
                      <a:txBody>
                        <a:bodyPr/>
                        <a:lstStyle/>
                        <a:p>
                          <a:endParaRPr lang="pl-PL"/>
                        </a:p>
                      </a:txBody>
                      <a:tcPr>
                        <a:blipFill>
                          <a:blip r:embed="rId7"/>
                          <a:stretch>
                            <a:fillRect l="-172816" t="-212000" r="-104854" b="-100000"/>
                          </a:stretch>
                        </a:blipFill>
                      </a:tcPr>
                    </a:tc>
                    <a:tc>
                      <a:txBody>
                        <a:bodyPr/>
                        <a:lstStyle/>
                        <a:p>
                          <a:endParaRPr lang="en-US"/>
                        </a:p>
                      </a:txBody>
                      <a:tcPr/>
                    </a:tc>
                    <a:extLst>
                      <a:ext uri="{0D108BD9-81ED-4DB2-BD59-A6C34878D82A}">
                        <a16:rowId xmlns:a16="http://schemas.microsoft.com/office/drawing/2014/main" val="1251112509"/>
                      </a:ext>
                    </a:extLst>
                  </a:tr>
                  <a:tr h="365760">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endParaRPr lang="en-US" dirty="0"/>
                        </a:p>
                      </a:txBody>
                      <a:tcPr/>
                    </a:tc>
                    <a:extLst>
                      <a:ext uri="{0D108BD9-81ED-4DB2-BD59-A6C34878D82A}">
                        <a16:rowId xmlns:a16="http://schemas.microsoft.com/office/drawing/2014/main" val="2030681855"/>
                      </a:ext>
                    </a:extLst>
                  </a:tr>
                </a:tbl>
              </a:graphicData>
            </a:graphic>
          </p:graphicFrame>
        </mc:Fallback>
      </mc:AlternateContent>
      <p:sp>
        <p:nvSpPr>
          <p:cNvPr id="18" name="Strzałka: w prawo 27">
            <a:extLst>
              <a:ext uri="{FF2B5EF4-FFF2-40B4-BE49-F238E27FC236}">
                <a16:creationId xmlns:a16="http://schemas.microsoft.com/office/drawing/2014/main" id="{AAD2B5DD-3D13-F383-F073-921377A18FFF}"/>
              </a:ext>
            </a:extLst>
          </p:cNvPr>
          <p:cNvSpPr/>
          <p:nvPr/>
        </p:nvSpPr>
        <p:spPr>
          <a:xfrm>
            <a:off x="4857076" y="2739523"/>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ole tekstowe 18">
            <a:extLst>
              <a:ext uri="{FF2B5EF4-FFF2-40B4-BE49-F238E27FC236}">
                <a16:creationId xmlns:a16="http://schemas.microsoft.com/office/drawing/2014/main" id="{9A279196-1B08-C423-DD98-3E9605CE0F8E}"/>
              </a:ext>
            </a:extLst>
          </p:cNvPr>
          <p:cNvSpPr txBox="1"/>
          <p:nvPr/>
        </p:nvSpPr>
        <p:spPr>
          <a:xfrm>
            <a:off x="5356845" y="1531037"/>
            <a:ext cx="2376264" cy="400110"/>
          </a:xfrm>
          <a:prstGeom prst="rect">
            <a:avLst/>
          </a:prstGeom>
          <a:noFill/>
        </p:spPr>
        <p:txBody>
          <a:bodyPr wrap="square" rtlCol="0">
            <a:spAutoFit/>
          </a:bodyPr>
          <a:lstStyle/>
          <a:p>
            <a:r>
              <a:rPr lang="en-US" sz="2000" noProof="0" dirty="0">
                <a:solidFill>
                  <a:srgbClr val="0000FF"/>
                </a:solidFill>
              </a:rPr>
              <a:t>information </a:t>
            </a:r>
            <a:r>
              <a:rPr lang="pl-PL" sz="2000" dirty="0">
                <a:solidFill>
                  <a:srgbClr val="0000FF"/>
                </a:solidFill>
              </a:rPr>
              <a:t>system</a:t>
            </a:r>
            <a:endParaRPr lang="en-US" sz="2000" dirty="0">
              <a:solidFill>
                <a:srgbClr val="0000FF"/>
              </a:solidFill>
            </a:endParaRPr>
          </a:p>
        </p:txBody>
      </p:sp>
      <p:sp>
        <p:nvSpPr>
          <p:cNvPr id="20" name="pole tekstowe 19">
            <a:extLst>
              <a:ext uri="{FF2B5EF4-FFF2-40B4-BE49-F238E27FC236}">
                <a16:creationId xmlns:a16="http://schemas.microsoft.com/office/drawing/2014/main" id="{F38FCF88-5C7C-6169-AB29-F53115B31CFD}"/>
              </a:ext>
            </a:extLst>
          </p:cNvPr>
          <p:cNvSpPr txBox="1"/>
          <p:nvPr/>
        </p:nvSpPr>
        <p:spPr>
          <a:xfrm>
            <a:off x="582563" y="1750325"/>
            <a:ext cx="2016224" cy="400110"/>
          </a:xfrm>
          <a:prstGeom prst="rect">
            <a:avLst/>
          </a:prstGeom>
          <a:noFill/>
        </p:spPr>
        <p:txBody>
          <a:bodyPr wrap="square" rtlCol="0">
            <a:spAutoFit/>
          </a:bodyPr>
          <a:lstStyle/>
          <a:p>
            <a:r>
              <a:rPr lang="en-US" sz="2000" noProof="0" dirty="0">
                <a:solidFill>
                  <a:srgbClr val="0000FF"/>
                </a:solidFill>
              </a:rPr>
              <a:t>interpretation </a:t>
            </a:r>
            <a:r>
              <a:rPr lang="pl-PL" sz="2000" i="1" dirty="0">
                <a:solidFill>
                  <a:srgbClr val="0000FF"/>
                </a:solidFill>
              </a:rPr>
              <a:t>I</a:t>
            </a:r>
            <a:endParaRPr lang="en-US" sz="2000" i="1" dirty="0">
              <a:solidFill>
                <a:srgbClr val="0000FF"/>
              </a:solidFill>
            </a:endParaRPr>
          </a:p>
        </p:txBody>
      </p:sp>
      <p:sp>
        <p:nvSpPr>
          <p:cNvPr id="21" name="Strzałka: w prawo 27">
            <a:extLst>
              <a:ext uri="{FF2B5EF4-FFF2-40B4-BE49-F238E27FC236}">
                <a16:creationId xmlns:a16="http://schemas.microsoft.com/office/drawing/2014/main" id="{AAD2B5DD-3D13-F383-F073-921377A18FFF}"/>
              </a:ext>
            </a:extLst>
          </p:cNvPr>
          <p:cNvSpPr/>
          <p:nvPr/>
        </p:nvSpPr>
        <p:spPr>
          <a:xfrm>
            <a:off x="3379399" y="4709013"/>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upa 26"/>
          <p:cNvGrpSpPr/>
          <p:nvPr/>
        </p:nvGrpSpPr>
        <p:grpSpPr>
          <a:xfrm>
            <a:off x="4100992" y="4131781"/>
            <a:ext cx="1512168" cy="1823099"/>
            <a:chOff x="7380312" y="2895204"/>
            <a:chExt cx="1512168" cy="1823099"/>
          </a:xfrm>
        </p:grpSpPr>
        <mc:AlternateContent xmlns:mc="http://schemas.openxmlformats.org/markup-compatibility/2006" xmlns:a14="http://schemas.microsoft.com/office/drawing/2010/main">
          <mc:Choice Requires="a14">
            <p:sp>
              <p:nvSpPr>
                <p:cNvPr id="22" name="pole tekstowe 21"/>
                <p:cNvSpPr txBox="1"/>
                <p:nvPr/>
              </p:nvSpPr>
              <p:spPr>
                <a:xfrm>
                  <a:off x="7380312" y="3794973"/>
                  <a:ext cx="1512168"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l-PL" i="1">
                            <a:solidFill>
                              <a:srgbClr val="0000FF"/>
                            </a:solidFill>
                            <a:latin typeface="Cambria Math" panose="02040503050406030204" pitchFamily="18" charset="0"/>
                          </a:rPr>
                          <m:t>𝑎</m:t>
                        </m:r>
                        <m:d>
                          <m:dPr>
                            <m:ctrlPr>
                              <a:rPr lang="pl-PL" i="1">
                                <a:solidFill>
                                  <a:srgbClr val="0000FF"/>
                                </a:solidFill>
                                <a:latin typeface="Cambria Math" panose="02040503050406030204" pitchFamily="18" charset="0"/>
                              </a:rPr>
                            </m:ctrlPr>
                          </m:dPr>
                          <m:e>
                            <m:r>
                              <a:rPr lang="pl-PL" b="1" i="1">
                                <a:solidFill>
                                  <a:srgbClr val="0000FF"/>
                                </a:solidFill>
                                <a:latin typeface="Cambria Math" panose="02040503050406030204" pitchFamily="18" charset="0"/>
                              </a:rPr>
                              <m:t>𝒙</m:t>
                            </m:r>
                          </m:e>
                        </m:d>
                        <m:r>
                          <a:rPr lang="pl-PL">
                            <a:solidFill>
                              <a:srgbClr val="0000FF"/>
                            </a:solidFill>
                            <a:latin typeface="Cambria Math" panose="02040503050406030204" pitchFamily="18" charset="0"/>
                          </a:rPr>
                          <m:t>=</m:t>
                        </m:r>
                        <m:r>
                          <a:rPr lang="pl-PL" i="1">
                            <a:solidFill>
                              <a:srgbClr val="0000FF"/>
                            </a:solidFill>
                            <a:latin typeface="Cambria Math" panose="02040503050406030204" pitchFamily="18" charset="0"/>
                          </a:rPr>
                          <m:t>𝑣</m:t>
                        </m:r>
                      </m:oMath>
                    </m:oMathPara>
                  </a14:m>
                  <a:endParaRPr lang="en-US" i="1"/>
                </a:p>
                <a:p>
                  <a:endParaRPr lang="en-US"/>
                </a:p>
              </p:txBody>
            </p:sp>
          </mc:Choice>
          <mc:Fallback xmlns="">
            <p:sp>
              <p:nvSpPr>
                <p:cNvPr id="22" name="pole tekstowe 21"/>
                <p:cNvSpPr txBox="1">
                  <a:spLocks noRot="1" noChangeAspect="1" noMove="1" noResize="1" noEditPoints="1" noAdjustHandles="1" noChangeArrowheads="1" noChangeShapeType="1" noTextEdit="1"/>
                </p:cNvSpPr>
                <p:nvPr/>
              </p:nvSpPr>
              <p:spPr>
                <a:xfrm>
                  <a:off x="7380312" y="3794973"/>
                  <a:ext cx="1512168" cy="923330"/>
                </a:xfrm>
                <a:prstGeom prst="rect">
                  <a:avLst/>
                </a:prstGeom>
                <a:blipFill rotWithShape="0">
                  <a:blip r:embed="rId8"/>
                  <a:stretch>
                    <a:fillRect/>
                  </a:stretch>
                </a:blipFill>
              </p:spPr>
              <p:txBody>
                <a:bodyPr/>
                <a:lstStyle/>
                <a:p>
                  <a:r>
                    <a:rPr lang="en-US">
                      <a:noFill/>
                    </a:rPr>
                    <a:t> </a:t>
                  </a:r>
                </a:p>
              </p:txBody>
            </p:sp>
          </mc:Fallback>
        </mc:AlternateContent>
        <p:cxnSp>
          <p:nvCxnSpPr>
            <p:cNvPr id="23" name="Łącznik prosty ze strzałką 22"/>
            <p:cNvCxnSpPr/>
            <p:nvPr/>
          </p:nvCxnSpPr>
          <p:spPr>
            <a:xfrm>
              <a:off x="7884368" y="3295314"/>
              <a:ext cx="0" cy="6078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pole tekstowe 23"/>
            <p:cNvSpPr txBox="1"/>
            <p:nvPr/>
          </p:nvSpPr>
          <p:spPr>
            <a:xfrm>
              <a:off x="7380312" y="2895204"/>
              <a:ext cx="1101914" cy="400110"/>
            </a:xfrm>
            <a:prstGeom prst="rect">
              <a:avLst/>
            </a:prstGeom>
            <a:noFill/>
          </p:spPr>
          <p:txBody>
            <a:bodyPr wrap="square" rtlCol="0">
              <a:spAutoFit/>
            </a:bodyPr>
            <a:lstStyle/>
            <a:p>
              <a:r>
                <a:rPr lang="en-US" sz="2000">
                  <a:solidFill>
                    <a:srgbClr val="0000FF"/>
                  </a:solidFill>
                </a:rPr>
                <a:t>variable</a:t>
              </a:r>
            </a:p>
          </p:txBody>
        </p:sp>
      </p:grpSp>
      <p:grpSp>
        <p:nvGrpSpPr>
          <p:cNvPr id="29" name="Grupa 28"/>
          <p:cNvGrpSpPr/>
          <p:nvPr/>
        </p:nvGrpSpPr>
        <p:grpSpPr>
          <a:xfrm>
            <a:off x="2488638" y="1303493"/>
            <a:ext cx="1276382" cy="980553"/>
            <a:chOff x="6553200" y="5790332"/>
            <a:chExt cx="1276382" cy="690856"/>
          </a:xfrm>
        </p:grpSpPr>
        <p:sp>
          <p:nvSpPr>
            <p:cNvPr id="25" name="pole tekstowe 24"/>
            <p:cNvSpPr txBox="1"/>
            <p:nvPr/>
          </p:nvSpPr>
          <p:spPr>
            <a:xfrm>
              <a:off x="6553200" y="5790332"/>
              <a:ext cx="1276382" cy="281901"/>
            </a:xfrm>
            <a:prstGeom prst="rect">
              <a:avLst/>
            </a:prstGeom>
            <a:noFill/>
          </p:spPr>
          <p:txBody>
            <a:bodyPr wrap="square" rtlCol="0">
              <a:spAutoFit/>
            </a:bodyPr>
            <a:lstStyle/>
            <a:p>
              <a:r>
                <a:rPr lang="en-US" sz="2000">
                  <a:solidFill>
                    <a:srgbClr val="0000FF"/>
                  </a:solidFill>
                </a:rPr>
                <a:t>constant</a:t>
              </a:r>
              <a:r>
                <a:rPr lang="pl-PL" sz="2000">
                  <a:solidFill>
                    <a:srgbClr val="0000FF"/>
                  </a:solidFill>
                </a:rPr>
                <a:t>s</a:t>
              </a:r>
              <a:endParaRPr lang="en-US" sz="2000">
                <a:solidFill>
                  <a:srgbClr val="0000FF"/>
                </a:solidFill>
              </a:endParaRPr>
            </a:p>
          </p:txBody>
        </p:sp>
        <p:cxnSp>
          <p:nvCxnSpPr>
            <p:cNvPr id="26" name="Łącznik prosty ze strzałką 25"/>
            <p:cNvCxnSpPr/>
            <p:nvPr/>
          </p:nvCxnSpPr>
          <p:spPr>
            <a:xfrm>
              <a:off x="7129264" y="6091600"/>
              <a:ext cx="0" cy="3895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8" name="Strzałka: w prawo 27">
            <a:extLst>
              <a:ext uri="{FF2B5EF4-FFF2-40B4-BE49-F238E27FC236}">
                <a16:creationId xmlns:a16="http://schemas.microsoft.com/office/drawing/2014/main" id="{AAD2B5DD-3D13-F383-F073-921377A18FFF}"/>
              </a:ext>
            </a:extLst>
          </p:cNvPr>
          <p:cNvSpPr/>
          <p:nvPr/>
        </p:nvSpPr>
        <p:spPr>
          <a:xfrm>
            <a:off x="7844393" y="2783706"/>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rzałka: w prawo 27">
            <a:extLst>
              <a:ext uri="{FF2B5EF4-FFF2-40B4-BE49-F238E27FC236}">
                <a16:creationId xmlns:a16="http://schemas.microsoft.com/office/drawing/2014/main" id="{AAD2B5DD-3D13-F383-F073-921377A18FFF}"/>
              </a:ext>
            </a:extLst>
          </p:cNvPr>
          <p:cNvSpPr/>
          <p:nvPr/>
        </p:nvSpPr>
        <p:spPr>
          <a:xfrm>
            <a:off x="5901192" y="4722548"/>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ole tekstowe 30"/>
          <p:cNvSpPr txBox="1"/>
          <p:nvPr/>
        </p:nvSpPr>
        <p:spPr>
          <a:xfrm>
            <a:off x="6553200" y="4574109"/>
            <a:ext cx="806019" cy="507831"/>
          </a:xfrm>
          <a:prstGeom prst="rect">
            <a:avLst/>
          </a:prstGeom>
          <a:noFill/>
        </p:spPr>
        <p:txBody>
          <a:bodyPr wrap="square" rtlCol="0">
            <a:spAutoFit/>
          </a:bodyPr>
          <a:lstStyle/>
          <a:p>
            <a:r>
              <a:rPr lang="pl-PL" b="1">
                <a:solidFill>
                  <a:srgbClr val="0000FF"/>
                </a:solidFill>
              </a:rPr>
              <a:t>…</a:t>
            </a:r>
            <a:endParaRPr lang="en-US" b="1">
              <a:solidFill>
                <a:srgbClr val="0000FF"/>
              </a:solidFill>
            </a:endParaRPr>
          </a:p>
        </p:txBody>
      </p:sp>
      <p:cxnSp>
        <p:nvCxnSpPr>
          <p:cNvPr id="33" name="Łącznik prosty ze strzałką 32"/>
          <p:cNvCxnSpPr/>
          <p:nvPr/>
        </p:nvCxnSpPr>
        <p:spPr>
          <a:xfrm>
            <a:off x="3064702" y="1758238"/>
            <a:ext cx="823034" cy="4402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7" name="pole tekstowe 36">
            <a:extLst>
              <a:ext uri="{FF2B5EF4-FFF2-40B4-BE49-F238E27FC236}">
                <a16:creationId xmlns:a16="http://schemas.microsoft.com/office/drawing/2014/main" id="{9A279196-1B08-C423-DD98-3E9605CE0F8E}"/>
              </a:ext>
            </a:extLst>
          </p:cNvPr>
          <p:cNvSpPr txBox="1"/>
          <p:nvPr/>
        </p:nvSpPr>
        <p:spPr>
          <a:xfrm>
            <a:off x="539552" y="4325034"/>
            <a:ext cx="2376264" cy="400110"/>
          </a:xfrm>
          <a:prstGeom prst="rect">
            <a:avLst/>
          </a:prstGeom>
          <a:noFill/>
        </p:spPr>
        <p:txBody>
          <a:bodyPr wrap="square" rtlCol="0">
            <a:spAutoFit/>
          </a:bodyPr>
          <a:lstStyle/>
          <a:p>
            <a:r>
              <a:rPr lang="en-US" sz="2000">
                <a:solidFill>
                  <a:srgbClr val="0000FF"/>
                </a:solidFill>
              </a:rPr>
              <a:t>functional symbols</a:t>
            </a:r>
          </a:p>
        </p:txBody>
      </p:sp>
      <p:cxnSp>
        <p:nvCxnSpPr>
          <p:cNvPr id="38" name="Łącznik prosty ze strzałką 37"/>
          <p:cNvCxnSpPr/>
          <p:nvPr/>
        </p:nvCxnSpPr>
        <p:spPr>
          <a:xfrm flipH="1" flipV="1">
            <a:off x="971600" y="3123717"/>
            <a:ext cx="504056" cy="12821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Łącznik prosty ze strzałką 41"/>
          <p:cNvCxnSpPr/>
          <p:nvPr/>
        </p:nvCxnSpPr>
        <p:spPr>
          <a:xfrm flipV="1">
            <a:off x="1494313" y="3119245"/>
            <a:ext cx="1213127" cy="12684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pole tekstowe 44">
                <a:extLst>
                  <a:ext uri="{FF2B5EF4-FFF2-40B4-BE49-F238E27FC236}">
                    <a16:creationId xmlns:a16="http://schemas.microsoft.com/office/drawing/2014/main" id="{9A279196-1B08-C423-DD98-3E9605CE0F8E}"/>
                  </a:ext>
                </a:extLst>
              </p:cNvPr>
              <p:cNvSpPr txBox="1"/>
              <p:nvPr/>
            </p:nvSpPr>
            <p:spPr>
              <a:xfrm>
                <a:off x="3379399" y="5701622"/>
                <a:ext cx="3496857" cy="769441"/>
              </a:xfrm>
              <a:prstGeom prst="rect">
                <a:avLst/>
              </a:prstGeom>
              <a:noFill/>
            </p:spPr>
            <p:txBody>
              <a:bodyPr wrap="square" rtlCol="0">
                <a:spAutoFit/>
              </a:bodyPr>
              <a:lstStyle/>
              <a:p>
                <a:r>
                  <a:rPr lang="en-US" sz="2000" dirty="0">
                    <a:solidFill>
                      <a:srgbClr val="0000FF"/>
                    </a:solidFill>
                  </a:rPr>
                  <a:t>formula with free variable </a:t>
                </a:r>
                <a14:m>
                  <m:oMath xmlns:m="http://schemas.openxmlformats.org/officeDocument/2006/math">
                    <m:r>
                      <a:rPr lang="en-US" sz="2400" b="1" i="1">
                        <a:solidFill>
                          <a:srgbClr val="0000FF"/>
                        </a:solidFill>
                        <a:latin typeface="Cambria Math" panose="02040503050406030204" pitchFamily="18" charset="0"/>
                      </a:rPr>
                      <m:t>𝒙</m:t>
                    </m:r>
                  </m:oMath>
                </a14:m>
                <a:r>
                  <a:rPr lang="pl-PL" sz="2400" dirty="0">
                    <a:solidFill>
                      <a:srgbClr val="0000FF"/>
                    </a:solidFill>
                  </a:rPr>
                  <a:t> </a:t>
                </a:r>
                <a:r>
                  <a:rPr lang="en-US" sz="2000" dirty="0">
                    <a:solidFill>
                      <a:srgbClr val="0000FF"/>
                    </a:solidFill>
                  </a:rPr>
                  <a:t>satisfied</a:t>
                </a:r>
                <a:r>
                  <a:rPr lang="pl-PL" sz="2000" dirty="0">
                    <a:solidFill>
                      <a:srgbClr val="0000FF"/>
                    </a:solidFill>
                  </a:rPr>
                  <a:t> on </a:t>
                </a:r>
                <a:r>
                  <a:rPr lang="pl-PL" sz="2000" i="1" dirty="0">
                    <a:solidFill>
                      <a:srgbClr val="0000FF"/>
                    </a:solidFill>
                  </a:rPr>
                  <a:t>x</a:t>
                </a:r>
                <a:r>
                  <a:rPr lang="pl-PL" sz="2000" i="1" baseline="-25000" dirty="0">
                    <a:solidFill>
                      <a:srgbClr val="0000FF"/>
                    </a:solidFill>
                  </a:rPr>
                  <a:t>1</a:t>
                </a:r>
                <a:r>
                  <a:rPr lang="pl-PL" sz="2000" i="1" dirty="0">
                    <a:solidFill>
                      <a:srgbClr val="0000FF"/>
                    </a:solidFill>
                  </a:rPr>
                  <a:t> , x</a:t>
                </a:r>
                <a:r>
                  <a:rPr lang="pl-PL" sz="2000" i="1" baseline="-25000" dirty="0">
                    <a:solidFill>
                      <a:srgbClr val="0000FF"/>
                    </a:solidFill>
                  </a:rPr>
                  <a:t>2</a:t>
                </a:r>
                <a:r>
                  <a:rPr lang="pl-PL" sz="2000" i="1" dirty="0">
                    <a:solidFill>
                      <a:srgbClr val="0000FF"/>
                    </a:solidFill>
                  </a:rPr>
                  <a:t> </a:t>
                </a:r>
                <a:r>
                  <a:rPr lang="pl-PL" sz="2000" dirty="0">
                    <a:solidFill>
                      <a:srgbClr val="0000FF"/>
                    </a:solidFill>
                  </a:rPr>
                  <a:t>,…</a:t>
                </a:r>
                <a:endParaRPr lang="en-US" sz="2000" dirty="0">
                  <a:solidFill>
                    <a:srgbClr val="0000FF"/>
                  </a:solidFill>
                </a:endParaRPr>
              </a:p>
            </p:txBody>
          </p:sp>
        </mc:Choice>
        <mc:Fallback xmlns="">
          <p:sp>
            <p:nvSpPr>
              <p:cNvPr id="45" name="pole tekstowe 44">
                <a:extLst>
                  <a:ext uri="{FF2B5EF4-FFF2-40B4-BE49-F238E27FC236}">
                    <a16:creationId xmlns:a16="http://schemas.microsoft.com/office/drawing/2014/main" id="{9A279196-1B08-C423-DD98-3E9605CE0F8E}"/>
                  </a:ext>
                </a:extLst>
              </p:cNvPr>
              <p:cNvSpPr txBox="1">
                <a:spLocks noRot="1" noChangeAspect="1" noMove="1" noResize="1" noEditPoints="1" noAdjustHandles="1" noChangeArrowheads="1" noChangeShapeType="1" noTextEdit="1"/>
              </p:cNvSpPr>
              <p:nvPr/>
            </p:nvSpPr>
            <p:spPr>
              <a:xfrm>
                <a:off x="3379399" y="5701622"/>
                <a:ext cx="3496857" cy="769441"/>
              </a:xfrm>
              <a:prstGeom prst="rect">
                <a:avLst/>
              </a:prstGeom>
              <a:blipFill>
                <a:blip r:embed="rId9"/>
                <a:stretch>
                  <a:fillRect l="-1742" b="-13386"/>
                </a:stretch>
              </a:blipFill>
            </p:spPr>
            <p:txBody>
              <a:bodyPr/>
              <a:lstStyle/>
              <a:p>
                <a:r>
                  <a:rPr lang="en-US">
                    <a:noFill/>
                  </a:rPr>
                  <a:t> </a:t>
                </a:r>
              </a:p>
            </p:txBody>
          </p:sp>
        </mc:Fallback>
      </mc:AlternateContent>
      <p:sp>
        <p:nvSpPr>
          <p:cNvPr id="47" name="pole tekstowe 46">
            <a:extLst>
              <a:ext uri="{FF2B5EF4-FFF2-40B4-BE49-F238E27FC236}">
                <a16:creationId xmlns:a16="http://schemas.microsoft.com/office/drawing/2014/main" id="{9A279196-1B08-C423-DD98-3E9605CE0F8E}"/>
              </a:ext>
            </a:extLst>
          </p:cNvPr>
          <p:cNvSpPr txBox="1"/>
          <p:nvPr/>
        </p:nvSpPr>
        <p:spPr>
          <a:xfrm>
            <a:off x="6914356" y="4426028"/>
            <a:ext cx="1746870" cy="1015663"/>
          </a:xfrm>
          <a:prstGeom prst="rect">
            <a:avLst/>
          </a:prstGeom>
          <a:noFill/>
        </p:spPr>
        <p:txBody>
          <a:bodyPr wrap="square" rtlCol="0">
            <a:spAutoFit/>
          </a:bodyPr>
          <a:lstStyle/>
          <a:p>
            <a:pPr algn="ctr"/>
            <a:r>
              <a:rPr lang="en-US" sz="2000" noProof="0" dirty="0">
                <a:solidFill>
                  <a:srgbClr val="0000FF"/>
                </a:solidFill>
              </a:rPr>
              <a:t>new </a:t>
            </a:r>
          </a:p>
          <a:p>
            <a:pPr algn="ctr"/>
            <a:r>
              <a:rPr lang="en-US" sz="2000" noProof="0" dirty="0">
                <a:solidFill>
                  <a:srgbClr val="0000FF"/>
                </a:solidFill>
              </a:rPr>
              <a:t>expressions</a:t>
            </a:r>
          </a:p>
          <a:p>
            <a:pPr algn="ctr"/>
            <a:r>
              <a:rPr lang="en-US" sz="2000" noProof="0" dirty="0">
                <a:solidFill>
                  <a:srgbClr val="0000FF"/>
                </a:solidFill>
              </a:rPr>
              <a:t>(formulas)</a:t>
            </a:r>
            <a:endParaRPr lang="en-US" sz="2000" dirty="0">
              <a:solidFill>
                <a:srgbClr val="0000FF"/>
              </a:solidFill>
            </a:endParaRPr>
          </a:p>
        </p:txBody>
      </p:sp>
    </p:spTree>
    <p:extLst>
      <p:ext uri="{BB962C8B-B14F-4D97-AF65-F5344CB8AC3E}">
        <p14:creationId xmlns:p14="http://schemas.microsoft.com/office/powerpoint/2010/main" val="4005927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6090" y="38825"/>
            <a:ext cx="8229600" cy="1157515"/>
          </a:xfrm>
        </p:spPr>
        <p:txBody>
          <a:bodyPr/>
          <a:lstStyle/>
          <a:p>
            <a:r>
              <a:rPr lang="pl-PL" sz="4000" b="1" dirty="0" err="1"/>
              <a:t>EVOLVING</a:t>
            </a:r>
            <a:r>
              <a:rPr lang="pl-PL" sz="4000" b="1" dirty="0"/>
              <a:t> LANGUAGE </a:t>
            </a:r>
            <a:br>
              <a:rPr lang="pl-PL" sz="4000" b="1" dirty="0"/>
            </a:br>
            <a:r>
              <a:rPr lang="pl-PL" sz="4000" b="1" dirty="0"/>
              <a:t>OF C-</a:t>
            </a:r>
            <a:r>
              <a:rPr lang="pl-PL" sz="4000" b="1" dirty="0" err="1"/>
              <a:t>GRANULES</a:t>
            </a:r>
            <a:endParaRPr lang="en-US" sz="4000" b="1" dirty="0"/>
          </a:p>
        </p:txBody>
      </p:sp>
      <p:sp>
        <p:nvSpPr>
          <p:cNvPr id="3" name="Symbol zastępczy numeru slajdu 2"/>
          <p:cNvSpPr>
            <a:spLocks noGrp="1"/>
          </p:cNvSpPr>
          <p:nvPr>
            <p:ph type="sldNum" sz="quarter" idx="12"/>
          </p:nvPr>
        </p:nvSpPr>
        <p:spPr>
          <a:xfrm>
            <a:off x="8630865" y="6437448"/>
            <a:ext cx="442392" cy="347775"/>
          </a:xfrm>
        </p:spPr>
        <p:txBody>
          <a:bodyPr/>
          <a:lstStyle/>
          <a:p>
            <a:pPr>
              <a:defRPr/>
            </a:pPr>
            <a:fld id="{D02E777F-298D-4C96-825C-3DC57E52C55E}" type="slidenum">
              <a:rPr lang="pl-PL" smtClean="0"/>
              <a:pPr>
                <a:defRPr/>
              </a:pPr>
              <a:t>48</a:t>
            </a:fld>
            <a:endParaRPr lang="pl-PL"/>
          </a:p>
        </p:txBody>
      </p:sp>
      <mc:AlternateContent xmlns:mc="http://schemas.openxmlformats.org/markup-compatibility/2006" xmlns:a14="http://schemas.microsoft.com/office/drawing/2010/main">
        <mc:Choice Requires="a14">
          <p:graphicFrame>
            <p:nvGraphicFramePr>
              <p:cNvPr id="17" name="Tabela 16">
                <a:extLst>
                  <a:ext uri="{FF2B5EF4-FFF2-40B4-BE49-F238E27FC236}">
                    <a16:creationId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3575475871"/>
                  </p:ext>
                </p:extLst>
              </p:nvPr>
            </p:nvGraphicFramePr>
            <p:xfrm>
              <a:off x="1011475" y="1738699"/>
              <a:ext cx="2332701" cy="1717047"/>
            </p:xfrm>
            <a:graphic>
              <a:graphicData uri="http://schemas.openxmlformats.org/drawingml/2006/table">
                <a:tbl>
                  <a:tblPr firstRow="1" bandRow="1">
                    <a:tableStyleId>{5C22544A-7EE6-4342-B048-85BDC9FD1C3A}</a:tableStyleId>
                  </a:tblPr>
                  <a:tblGrid>
                    <a:gridCol w="462780">
                      <a:extLst>
                        <a:ext uri="{9D8B030D-6E8A-4147-A177-3AD203B41FA5}">
                          <a16:colId xmlns:a16="http://schemas.microsoft.com/office/drawing/2014/main" val="3968435274"/>
                        </a:ext>
                      </a:extLst>
                    </a:gridCol>
                    <a:gridCol w="610935">
                      <a:extLst>
                        <a:ext uri="{9D8B030D-6E8A-4147-A177-3AD203B41FA5}">
                          <a16:colId xmlns:a16="http://schemas.microsoft.com/office/drawing/2014/main" val="1993104137"/>
                        </a:ext>
                      </a:extLst>
                    </a:gridCol>
                    <a:gridCol w="629493">
                      <a:extLst>
                        <a:ext uri="{9D8B030D-6E8A-4147-A177-3AD203B41FA5}">
                          <a16:colId xmlns:a16="http://schemas.microsoft.com/office/drawing/2014/main" val="1690612267"/>
                        </a:ext>
                      </a:extLst>
                    </a:gridCol>
                    <a:gridCol w="629493">
                      <a:extLst>
                        <a:ext uri="{9D8B030D-6E8A-4147-A177-3AD203B41FA5}">
                          <a16:colId xmlns:a16="http://schemas.microsoft.com/office/drawing/2014/main" val="2239736241"/>
                        </a:ext>
                      </a:extLst>
                    </a:gridCol>
                  </a:tblGrid>
                  <a:tr h="450429">
                    <a:tc>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𝑎</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a:t>…</a:t>
                          </a:r>
                          <a:endParaRPr lang="en-US" dirty="0"/>
                        </a:p>
                      </a:txBody>
                      <a:tcPr/>
                    </a:tc>
                    <a:extLst>
                      <a:ext uri="{0D108BD9-81ED-4DB2-BD59-A6C34878D82A}">
                        <a16:rowId xmlns:a16="http://schemas.microsoft.com/office/drawing/2014/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a:p>
                      </a:txBody>
                      <a:tcPr/>
                    </a:tc>
                    <a:extLst>
                      <a:ext uri="{0D108BD9-81ED-4DB2-BD59-A6C34878D82A}">
                        <a16:rowId xmlns:a16="http://schemas.microsoft.com/office/drawing/2014/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a:p>
                      </a:txBody>
                      <a:tcPr/>
                    </a:tc>
                    <a:extLst>
                      <a:ext uri="{0D108BD9-81ED-4DB2-BD59-A6C34878D82A}">
                        <a16:rowId xmlns:a16="http://schemas.microsoft.com/office/drawing/2014/main" val="1251112509"/>
                      </a:ext>
                    </a:extLst>
                  </a:tr>
                  <a:tr h="360344">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extLst>
                      <a:ext uri="{0D108BD9-81ED-4DB2-BD59-A6C34878D82A}">
                        <a16:rowId xmlns:a16="http://schemas.microsoft.com/office/drawing/2014/main" val="2030681855"/>
                      </a:ext>
                    </a:extLst>
                  </a:tr>
                </a:tbl>
              </a:graphicData>
            </a:graphic>
          </p:graphicFrame>
        </mc:Choice>
        <mc:Fallback xmlns="">
          <p:graphicFrame>
            <p:nvGraphicFramePr>
              <p:cNvPr id="17" name="Tabela 16">
                <a:extLst>
                  <a:ext uri="{FF2B5EF4-FFF2-40B4-BE49-F238E27FC236}">
                    <a16:creationId xmlns:a16="http://schemas.microsoft.com/office/drawing/2014/main" xmlns="" xmlns:a14="http://schemas.microsoft.com/office/drawing/2010/main" id="{5BDE1363-0AB5-0E10-3081-26C8E95AADA1}"/>
                  </a:ext>
                </a:extLst>
              </p:cNvPr>
              <p:cNvGraphicFramePr>
                <a:graphicFrameLocks noGrp="1"/>
              </p:cNvGraphicFramePr>
              <p:nvPr>
                <p:extLst>
                  <p:ext uri="{D42A27DB-BD31-4B8C-83A1-F6EECF244321}">
                    <p14:modId xmlns:p14="http://schemas.microsoft.com/office/powerpoint/2010/main" val="3575475871"/>
                  </p:ext>
                </p:extLst>
              </p:nvPr>
            </p:nvGraphicFramePr>
            <p:xfrm>
              <a:off x="1011475" y="1738699"/>
              <a:ext cx="2332701" cy="1717047"/>
            </p:xfrm>
            <a:graphic>
              <a:graphicData uri="http://schemas.openxmlformats.org/drawingml/2006/table">
                <a:tbl>
                  <a:tblPr firstRow="1" bandRow="1">
                    <a:tableStyleId>{5C22544A-7EE6-4342-B048-85BDC9FD1C3A}</a:tableStyleId>
                  </a:tblPr>
                  <a:tblGrid>
                    <a:gridCol w="462780">
                      <a:extLst>
                        <a:ext uri="{9D8B030D-6E8A-4147-A177-3AD203B41FA5}">
                          <a16:colId xmlns:a16="http://schemas.microsoft.com/office/drawing/2014/main" xmlns="" xmlns:a14="http://schemas.microsoft.com/office/drawing/2010/main" val="3968435274"/>
                        </a:ext>
                      </a:extLst>
                    </a:gridCol>
                    <a:gridCol w="610935">
                      <a:extLst>
                        <a:ext uri="{9D8B030D-6E8A-4147-A177-3AD203B41FA5}">
                          <a16:colId xmlns:a16="http://schemas.microsoft.com/office/drawing/2014/main" xmlns="" xmlns:a14="http://schemas.microsoft.com/office/drawing/2010/main" val="1993104137"/>
                        </a:ext>
                      </a:extLst>
                    </a:gridCol>
                    <a:gridCol w="629493">
                      <a:extLst>
                        <a:ext uri="{9D8B030D-6E8A-4147-A177-3AD203B41FA5}">
                          <a16:colId xmlns:a16="http://schemas.microsoft.com/office/drawing/2014/main" xmlns="" xmlns:a14="http://schemas.microsoft.com/office/drawing/2010/main" val="1690612267"/>
                        </a:ext>
                      </a:extLst>
                    </a:gridCol>
                    <a:gridCol w="629493">
                      <a:extLst>
                        <a:ext uri="{9D8B030D-6E8A-4147-A177-3AD203B41FA5}">
                          <a16:colId xmlns:a16="http://schemas.microsoft.com/office/drawing/2014/main" xmlns="" xmlns:a14="http://schemas.microsoft.com/office/drawing/2010/main" val="2239736241"/>
                        </a:ext>
                      </a:extLst>
                    </a:gridCol>
                  </a:tblGrid>
                  <a:tr h="450429">
                    <a:tc>
                      <a:txBody>
                        <a:bodyPr/>
                        <a:lstStyle/>
                        <a:p>
                          <a:endParaRPr lang="en-US" dirty="0"/>
                        </a:p>
                      </a:txBody>
                      <a:tcPr/>
                    </a:tc>
                    <a:tc>
                      <a:txBody>
                        <a:bodyPr/>
                        <a:lstStyle/>
                        <a:p>
                          <a:endParaRPr lang="en-US"/>
                        </a:p>
                      </a:txBody>
                      <a:tcPr>
                        <a:blipFill rotWithShape="0">
                          <a:blip r:embed="rId2"/>
                          <a:stretch>
                            <a:fillRect l="-76238" t="-6757" r="-208911" b="-302703"/>
                          </a:stretch>
                        </a:blipFill>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smtClean="0"/>
                            <a:t>…</a:t>
                          </a:r>
                          <a:endParaRPr lang="en-US" dirty="0"/>
                        </a:p>
                      </a:txBody>
                      <a:tcPr/>
                    </a:tc>
                    <a:extLst>
                      <a:ext uri="{0D108BD9-81ED-4DB2-BD59-A6C34878D82A}">
                        <a16:rowId xmlns:a16="http://schemas.microsoft.com/office/drawing/2014/main" xmlns="" xmlns:a14="http://schemas.microsoft.com/office/drawing/2010/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2"/>
                          <a:stretch>
                            <a:fillRect l="-76238" t="-106757" r="-208911" b="-202703"/>
                          </a:stretch>
                        </a:blipFill>
                      </a:tcPr>
                    </a:tc>
                    <a:tc>
                      <a:txBody>
                        <a:bodyPr/>
                        <a:lstStyle/>
                        <a:p>
                          <a:endParaRPr lang="en-US"/>
                        </a:p>
                      </a:txBody>
                      <a:tcPr>
                        <a:blipFill rotWithShape="0">
                          <a:blip r:embed="rId2"/>
                          <a:stretch>
                            <a:fillRect l="-172816" t="-106757" r="-104854" b="-202703"/>
                          </a:stretch>
                        </a:blipFill>
                      </a:tcPr>
                    </a:tc>
                    <a:tc>
                      <a:txBody>
                        <a:bodyPr/>
                        <a:lstStyle/>
                        <a:p>
                          <a:endParaRPr lang="en-US"/>
                        </a:p>
                      </a:txBody>
                      <a:tcPr/>
                    </a:tc>
                    <a:extLst>
                      <a:ext uri="{0D108BD9-81ED-4DB2-BD59-A6C34878D82A}">
                        <a16:rowId xmlns:a16="http://schemas.microsoft.com/office/drawing/2014/main" xmlns="" xmlns:a14="http://schemas.microsoft.com/office/drawing/2010/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2"/>
                          <a:stretch>
                            <a:fillRect l="-76238" t="-206757" r="-208911" b="-102703"/>
                          </a:stretch>
                        </a:blipFill>
                      </a:tcPr>
                    </a:tc>
                    <a:tc>
                      <a:txBody>
                        <a:bodyPr/>
                        <a:lstStyle/>
                        <a:p>
                          <a:endParaRPr lang="en-US"/>
                        </a:p>
                      </a:txBody>
                      <a:tcPr>
                        <a:blipFill rotWithShape="0">
                          <a:blip r:embed="rId2"/>
                          <a:stretch>
                            <a:fillRect l="-172816" t="-206757" r="-104854" b="-102703"/>
                          </a:stretch>
                        </a:blipFill>
                      </a:tcPr>
                    </a:tc>
                    <a:tc>
                      <a:txBody>
                        <a:bodyPr/>
                        <a:lstStyle/>
                        <a:p>
                          <a:endParaRPr lang="en-US"/>
                        </a:p>
                      </a:txBody>
                      <a:tcPr/>
                    </a:tc>
                    <a:extLst>
                      <a:ext uri="{0D108BD9-81ED-4DB2-BD59-A6C34878D82A}">
                        <a16:rowId xmlns:a16="http://schemas.microsoft.com/office/drawing/2014/main" xmlns="" xmlns:a14="http://schemas.microsoft.com/office/drawing/2010/main" val="1251112509"/>
                      </a:ext>
                    </a:extLst>
                  </a:tr>
                  <a:tr h="365760">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a:t>
                          </a:r>
                          <a:endParaRPr lang="en-US" b="1" dirty="0" smtClean="0"/>
                        </a:p>
                      </a:txBody>
                      <a:tcPr/>
                    </a:tc>
                    <a:extLst>
                      <a:ext uri="{0D108BD9-81ED-4DB2-BD59-A6C34878D82A}">
                        <a16:rowId xmlns:a16="http://schemas.microsoft.com/office/drawing/2014/main" xmlns="" xmlns:a14="http://schemas.microsoft.com/office/drawing/2010/main" val="203068185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0" name="Tabela 69">
                <a:extLst>
                  <a:ext uri="{FF2B5EF4-FFF2-40B4-BE49-F238E27FC236}">
                    <a16:creationId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517876343"/>
                  </p:ext>
                </p:extLst>
              </p:nvPr>
            </p:nvGraphicFramePr>
            <p:xfrm>
              <a:off x="3937485" y="1756798"/>
              <a:ext cx="2790642" cy="1717047"/>
            </p:xfrm>
            <a:graphic>
              <a:graphicData uri="http://schemas.openxmlformats.org/drawingml/2006/table">
                <a:tbl>
                  <a:tblPr firstRow="1" bandRow="1">
                    <a:tableStyleId>{5C22544A-7EE6-4342-B048-85BDC9FD1C3A}</a:tableStyleId>
                  </a:tblPr>
                  <a:tblGrid>
                    <a:gridCol w="559895">
                      <a:extLst>
                        <a:ext uri="{9D8B030D-6E8A-4147-A177-3AD203B41FA5}">
                          <a16:colId xmlns:a16="http://schemas.microsoft.com/office/drawing/2014/main" val="3968435274"/>
                        </a:ext>
                      </a:extLst>
                    </a:gridCol>
                    <a:gridCol w="458014">
                      <a:extLst>
                        <a:ext uri="{9D8B030D-6E8A-4147-A177-3AD203B41FA5}">
                          <a16:colId xmlns:a16="http://schemas.microsoft.com/office/drawing/2014/main" val="1993104137"/>
                        </a:ext>
                      </a:extLst>
                    </a:gridCol>
                    <a:gridCol w="579181">
                      <a:extLst>
                        <a:ext uri="{9D8B030D-6E8A-4147-A177-3AD203B41FA5}">
                          <a16:colId xmlns:a16="http://schemas.microsoft.com/office/drawing/2014/main" val="20002"/>
                        </a:ext>
                      </a:extLst>
                    </a:gridCol>
                    <a:gridCol w="596776">
                      <a:extLst>
                        <a:ext uri="{9D8B030D-6E8A-4147-A177-3AD203B41FA5}">
                          <a16:colId xmlns:a16="http://schemas.microsoft.com/office/drawing/2014/main" val="1690612267"/>
                        </a:ext>
                      </a:extLst>
                    </a:gridCol>
                    <a:gridCol w="596776">
                      <a:extLst>
                        <a:ext uri="{9D8B030D-6E8A-4147-A177-3AD203B41FA5}">
                          <a16:colId xmlns:a16="http://schemas.microsoft.com/office/drawing/2014/main" val="2239736241"/>
                        </a:ext>
                      </a:extLst>
                    </a:gridCol>
                  </a:tblGrid>
                  <a:tr h="450429">
                    <a:tc>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𝛼</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rPr>
                            <a:t>…</a:t>
                          </a:r>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𝛽</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r>
                            <a:rPr lang="pl-PL" dirty="0"/>
                            <a:t>…</a:t>
                          </a:r>
                          <a:endParaRPr lang="en-US" dirty="0"/>
                        </a:p>
                      </a:txBody>
                      <a:tcPr/>
                    </a:tc>
                    <a:extLst>
                      <a:ext uri="{0D108BD9-81ED-4DB2-BD59-A6C34878D82A}">
                        <a16:rowId xmlns:a16="http://schemas.microsoft.com/office/drawing/2014/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0</m:t>
                                </m:r>
                              </m:oMath>
                            </m:oMathPara>
                          </a14:m>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a:t>…</a:t>
                          </a:r>
                          <a:endParaRPr lang="en-US" sz="2000" dirty="0"/>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1</m:t>
                                </m:r>
                              </m:oMath>
                            </m:oMathPara>
                          </a14:m>
                          <a:endParaRPr lang="en-US" sz="2000" dirty="0"/>
                        </a:p>
                      </a:txBody>
                      <a:tcPr/>
                    </a:tc>
                    <a:tc>
                      <a:txBody>
                        <a:bodyPr/>
                        <a:lstStyle/>
                        <a:p>
                          <a:endParaRPr lang="en-US" dirty="0"/>
                        </a:p>
                      </a:txBody>
                      <a:tcPr/>
                    </a:tc>
                    <a:extLst>
                      <a:ext uri="{0D108BD9-81ED-4DB2-BD59-A6C34878D82A}">
                        <a16:rowId xmlns:a16="http://schemas.microsoft.com/office/drawing/2014/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1</m:t>
                                </m:r>
                              </m:oMath>
                            </m:oMathPara>
                          </a14:m>
                          <a:endParaRPr lang="en-US" sz="2000" dirty="0"/>
                        </a:p>
                      </a:txBody>
                      <a:tcPr/>
                    </a:tc>
                    <a:tc>
                      <a:txBody>
                        <a:bodyPr/>
                        <a:lstStyle/>
                        <a:p>
                          <a:r>
                            <a:rPr lang="pl-PL" sz="2000" dirty="0"/>
                            <a:t>…</a:t>
                          </a:r>
                          <a:endParaRPr lang="en-US" sz="2000" dirty="0"/>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0</m:t>
                                </m:r>
                              </m:oMath>
                            </m:oMathPara>
                          </a14:m>
                          <a:endParaRPr lang="en-US" sz="2000" dirty="0"/>
                        </a:p>
                      </a:txBody>
                      <a:tcPr/>
                    </a:tc>
                    <a:tc>
                      <a:txBody>
                        <a:bodyPr/>
                        <a:lstStyle/>
                        <a:p>
                          <a:endParaRPr lang="en-US" dirty="0"/>
                        </a:p>
                      </a:txBody>
                      <a:tcPr/>
                    </a:tc>
                    <a:extLst>
                      <a:ext uri="{0D108BD9-81ED-4DB2-BD59-A6C34878D82A}">
                        <a16:rowId xmlns:a16="http://schemas.microsoft.com/office/drawing/2014/main" val="1251112509"/>
                      </a:ext>
                    </a:extLst>
                  </a:tr>
                  <a:tr h="360344">
                    <a:tc>
                      <a:txBody>
                        <a:bodyPr/>
                        <a:lstStyle/>
                        <a:p>
                          <a:pPr algn="ct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extLst>
                      <a:ext uri="{0D108BD9-81ED-4DB2-BD59-A6C34878D82A}">
                        <a16:rowId xmlns:a16="http://schemas.microsoft.com/office/drawing/2014/main" val="2030681855"/>
                      </a:ext>
                    </a:extLst>
                  </a:tr>
                </a:tbl>
              </a:graphicData>
            </a:graphic>
          </p:graphicFrame>
        </mc:Choice>
        <mc:Fallback xmlns="">
          <p:graphicFrame>
            <p:nvGraphicFramePr>
              <p:cNvPr id="70" name="Tabela 69">
                <a:extLst>
                  <a:ext uri="{FF2B5EF4-FFF2-40B4-BE49-F238E27FC236}">
                    <a16:creationId xmlns:a16="http://schemas.microsoft.com/office/drawing/2014/main" xmlns="" xmlns:a14="http://schemas.microsoft.com/office/drawing/2010/main" id="{5BDE1363-0AB5-0E10-3081-26C8E95AADA1}"/>
                  </a:ext>
                </a:extLst>
              </p:cNvPr>
              <p:cNvGraphicFramePr>
                <a:graphicFrameLocks noGrp="1"/>
              </p:cNvGraphicFramePr>
              <p:nvPr>
                <p:extLst>
                  <p:ext uri="{D42A27DB-BD31-4B8C-83A1-F6EECF244321}">
                    <p14:modId xmlns:p14="http://schemas.microsoft.com/office/powerpoint/2010/main" val="517876343"/>
                  </p:ext>
                </p:extLst>
              </p:nvPr>
            </p:nvGraphicFramePr>
            <p:xfrm>
              <a:off x="3937485" y="1756798"/>
              <a:ext cx="2790642" cy="1717047"/>
            </p:xfrm>
            <a:graphic>
              <a:graphicData uri="http://schemas.openxmlformats.org/drawingml/2006/table">
                <a:tbl>
                  <a:tblPr firstRow="1" bandRow="1">
                    <a:tableStyleId>{5C22544A-7EE6-4342-B048-85BDC9FD1C3A}</a:tableStyleId>
                  </a:tblPr>
                  <a:tblGrid>
                    <a:gridCol w="559895">
                      <a:extLst>
                        <a:ext uri="{9D8B030D-6E8A-4147-A177-3AD203B41FA5}">
                          <a16:colId xmlns:a16="http://schemas.microsoft.com/office/drawing/2014/main" xmlns="" xmlns:a14="http://schemas.microsoft.com/office/drawing/2010/main" val="3968435274"/>
                        </a:ext>
                      </a:extLst>
                    </a:gridCol>
                    <a:gridCol w="458014">
                      <a:extLst>
                        <a:ext uri="{9D8B030D-6E8A-4147-A177-3AD203B41FA5}">
                          <a16:colId xmlns:a16="http://schemas.microsoft.com/office/drawing/2014/main" xmlns="" xmlns:a14="http://schemas.microsoft.com/office/drawing/2010/main" val="1993104137"/>
                        </a:ext>
                      </a:extLst>
                    </a:gridCol>
                    <a:gridCol w="579181"/>
                    <a:gridCol w="596776">
                      <a:extLst>
                        <a:ext uri="{9D8B030D-6E8A-4147-A177-3AD203B41FA5}">
                          <a16:colId xmlns:a16="http://schemas.microsoft.com/office/drawing/2014/main" xmlns="" xmlns:a14="http://schemas.microsoft.com/office/drawing/2010/main" val="1690612267"/>
                        </a:ext>
                      </a:extLst>
                    </a:gridCol>
                    <a:gridCol w="596776">
                      <a:extLst>
                        <a:ext uri="{9D8B030D-6E8A-4147-A177-3AD203B41FA5}">
                          <a16:colId xmlns:a16="http://schemas.microsoft.com/office/drawing/2014/main" xmlns="" xmlns:a14="http://schemas.microsoft.com/office/drawing/2010/main" val="2239736241"/>
                        </a:ext>
                      </a:extLst>
                    </a:gridCol>
                  </a:tblGrid>
                  <a:tr h="450429">
                    <a:tc>
                      <a:txBody>
                        <a:bodyPr/>
                        <a:lstStyle/>
                        <a:p>
                          <a:endParaRPr lang="en-US" dirty="0"/>
                        </a:p>
                      </a:txBody>
                      <a:tcPr/>
                    </a:tc>
                    <a:tc>
                      <a:txBody>
                        <a:bodyPr/>
                        <a:lstStyle/>
                        <a:p>
                          <a:endParaRPr lang="en-US"/>
                        </a:p>
                      </a:txBody>
                      <a:tcPr>
                        <a:blipFill rotWithShape="0">
                          <a:blip r:embed="rId3"/>
                          <a:stretch>
                            <a:fillRect l="-124000" t="-6757" r="-394667" b="-302703"/>
                          </a:stretch>
                        </a:blipFill>
                      </a:tcPr>
                    </a:tc>
                    <a:tc>
                      <a:txBody>
                        <a:bodyPr/>
                        <a:lstStyle/>
                        <a:p>
                          <a:pPr algn="ctr"/>
                          <a:r>
                            <a:rPr lang="pl-PL" sz="2000" b="0" i="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endParaRPr lang="en-US"/>
                        </a:p>
                      </a:txBody>
                      <a:tcPr>
                        <a:blipFill rotWithShape="0">
                          <a:blip r:embed="rId3"/>
                          <a:stretch>
                            <a:fillRect l="-269388" t="-6757" r="-104082" b="-302703"/>
                          </a:stretch>
                        </a:blipFill>
                      </a:tcPr>
                    </a:tc>
                    <a:tc>
                      <a:txBody>
                        <a:bodyPr/>
                        <a:lstStyle/>
                        <a:p>
                          <a:r>
                            <a:rPr lang="pl-PL" dirty="0" smtClean="0"/>
                            <a:t>…</a:t>
                          </a:r>
                          <a:endParaRPr lang="en-US" dirty="0"/>
                        </a:p>
                      </a:txBody>
                      <a:tcPr/>
                    </a:tc>
                    <a:extLst>
                      <a:ext uri="{0D108BD9-81ED-4DB2-BD59-A6C34878D82A}">
                        <a16:rowId xmlns:a16="http://schemas.microsoft.com/office/drawing/2014/main" xmlns="" xmlns:a14="http://schemas.microsoft.com/office/drawing/2010/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3"/>
                          <a:stretch>
                            <a:fillRect l="-124000" t="-106757" r="-394667" b="-20270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smtClean="0"/>
                            <a:t>…</a:t>
                          </a:r>
                          <a:endParaRPr lang="en-US" sz="2000" dirty="0"/>
                        </a:p>
                      </a:txBody>
                      <a:tcPr/>
                    </a:tc>
                    <a:tc>
                      <a:txBody>
                        <a:bodyPr/>
                        <a:lstStyle/>
                        <a:p>
                          <a:endParaRPr lang="en-US"/>
                        </a:p>
                      </a:txBody>
                      <a:tcPr>
                        <a:blipFill rotWithShape="0">
                          <a:blip r:embed="rId3"/>
                          <a:stretch>
                            <a:fillRect l="-269388" t="-106757" r="-104082" b="-202703"/>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3"/>
                          <a:stretch>
                            <a:fillRect l="-124000" t="-206757" r="-394667" b="-102703"/>
                          </a:stretch>
                        </a:blipFill>
                      </a:tcPr>
                    </a:tc>
                    <a:tc>
                      <a:txBody>
                        <a:bodyPr/>
                        <a:lstStyle/>
                        <a:p>
                          <a:r>
                            <a:rPr lang="pl-PL" sz="2000" dirty="0" smtClean="0"/>
                            <a:t>…</a:t>
                          </a:r>
                          <a:endParaRPr lang="en-US" sz="2000" dirty="0"/>
                        </a:p>
                      </a:txBody>
                      <a:tcPr/>
                    </a:tc>
                    <a:tc>
                      <a:txBody>
                        <a:bodyPr/>
                        <a:lstStyle/>
                        <a:p>
                          <a:endParaRPr lang="en-US"/>
                        </a:p>
                      </a:txBody>
                      <a:tcPr>
                        <a:blipFill rotWithShape="0">
                          <a:blip r:embed="rId3"/>
                          <a:stretch>
                            <a:fillRect l="-269388" t="-206757" r="-104082" b="-102703"/>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251112509"/>
                      </a:ext>
                    </a:extLst>
                  </a:tr>
                  <a:tr h="365760">
                    <a:tc>
                      <a:txBody>
                        <a:bodyPr/>
                        <a:lstStyle/>
                        <a:p>
                          <a:pPr algn="ct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a:t>
                          </a:r>
                          <a:endParaRPr lang="en-US" b="1" dirty="0" smtClean="0"/>
                        </a:p>
                      </a:txBody>
                      <a:tcPr/>
                    </a:tc>
                    <a:extLst>
                      <a:ext uri="{0D108BD9-81ED-4DB2-BD59-A6C34878D82A}">
                        <a16:rowId xmlns:a16="http://schemas.microsoft.com/office/drawing/2014/main" xmlns="" xmlns:a14="http://schemas.microsoft.com/office/drawing/2010/main" val="2030681855"/>
                      </a:ext>
                    </a:extLst>
                  </a:tr>
                </a:tbl>
              </a:graphicData>
            </a:graphic>
          </p:graphicFrame>
        </mc:Fallback>
      </mc:AlternateContent>
      <p:sp>
        <p:nvSpPr>
          <p:cNvPr id="18" name="Strzałka: w prawo 27">
            <a:extLst>
              <a:ext uri="{FF2B5EF4-FFF2-40B4-BE49-F238E27FC236}">
                <a16:creationId xmlns:a16="http://schemas.microsoft.com/office/drawing/2014/main" id="{AAD2B5DD-3D13-F383-F073-921377A18FFF}"/>
              </a:ext>
            </a:extLst>
          </p:cNvPr>
          <p:cNvSpPr/>
          <p:nvPr/>
        </p:nvSpPr>
        <p:spPr>
          <a:xfrm>
            <a:off x="502255" y="2477513"/>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ole tekstowe 18">
            <a:extLst>
              <a:ext uri="{FF2B5EF4-FFF2-40B4-BE49-F238E27FC236}">
                <a16:creationId xmlns:a16="http://schemas.microsoft.com/office/drawing/2014/main" id="{9A279196-1B08-C423-DD98-3E9605CE0F8E}"/>
              </a:ext>
            </a:extLst>
          </p:cNvPr>
          <p:cNvSpPr txBox="1"/>
          <p:nvPr/>
        </p:nvSpPr>
        <p:spPr>
          <a:xfrm>
            <a:off x="1108952" y="1445674"/>
            <a:ext cx="2376264" cy="338554"/>
          </a:xfrm>
          <a:prstGeom prst="rect">
            <a:avLst/>
          </a:prstGeom>
          <a:noFill/>
        </p:spPr>
        <p:txBody>
          <a:bodyPr wrap="square" rtlCol="0">
            <a:spAutoFit/>
          </a:bodyPr>
          <a:lstStyle/>
          <a:p>
            <a:r>
              <a:rPr lang="en-US" sz="1600" noProof="0" dirty="0">
                <a:solidFill>
                  <a:srgbClr val="0000FF"/>
                </a:solidFill>
              </a:rPr>
              <a:t>information </a:t>
            </a:r>
            <a:r>
              <a:rPr lang="pl-PL" sz="1600" dirty="0">
                <a:solidFill>
                  <a:srgbClr val="0000FF"/>
                </a:solidFill>
              </a:rPr>
              <a:t>system</a:t>
            </a:r>
            <a:endParaRPr lang="en-US" sz="1600" dirty="0">
              <a:solidFill>
                <a:srgbClr val="0000FF"/>
              </a:solidFill>
            </a:endParaRPr>
          </a:p>
        </p:txBody>
      </p:sp>
      <p:sp>
        <p:nvSpPr>
          <p:cNvPr id="28" name="Strzałka: w prawo 27">
            <a:extLst>
              <a:ext uri="{FF2B5EF4-FFF2-40B4-BE49-F238E27FC236}">
                <a16:creationId xmlns:a16="http://schemas.microsoft.com/office/drawing/2014/main" id="{AAD2B5DD-3D13-F383-F073-921377A18FFF}"/>
              </a:ext>
            </a:extLst>
          </p:cNvPr>
          <p:cNvSpPr/>
          <p:nvPr/>
        </p:nvSpPr>
        <p:spPr>
          <a:xfrm>
            <a:off x="3438726" y="2480558"/>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ole tekstowe 30"/>
          <p:cNvSpPr txBox="1"/>
          <p:nvPr/>
        </p:nvSpPr>
        <p:spPr>
          <a:xfrm>
            <a:off x="7325788" y="2300401"/>
            <a:ext cx="806019" cy="507831"/>
          </a:xfrm>
          <a:prstGeom prst="rect">
            <a:avLst/>
          </a:prstGeom>
          <a:noFill/>
        </p:spPr>
        <p:txBody>
          <a:bodyPr wrap="square" rtlCol="0">
            <a:spAutoFit/>
          </a:bodyPr>
          <a:lstStyle/>
          <a:p>
            <a:r>
              <a:rPr lang="pl-PL" b="1" dirty="0">
                <a:solidFill>
                  <a:srgbClr val="0000FF"/>
                </a:solidFill>
              </a:rPr>
              <a:t>…</a:t>
            </a:r>
            <a:endParaRPr lang="en-US" b="1" dirty="0">
              <a:solidFill>
                <a:srgbClr val="0000FF"/>
              </a:solidFill>
            </a:endParaRPr>
          </a:p>
        </p:txBody>
      </p:sp>
      <p:sp>
        <p:nvSpPr>
          <p:cNvPr id="69" name="pole tekstowe 68">
            <a:extLst>
              <a:ext uri="{FF2B5EF4-FFF2-40B4-BE49-F238E27FC236}">
                <a16:creationId xmlns:a16="http://schemas.microsoft.com/office/drawing/2014/main" id="{9A279196-1B08-C423-DD98-3E9605CE0F8E}"/>
              </a:ext>
            </a:extLst>
          </p:cNvPr>
          <p:cNvSpPr txBox="1"/>
          <p:nvPr/>
        </p:nvSpPr>
        <p:spPr>
          <a:xfrm>
            <a:off x="4316767" y="1463400"/>
            <a:ext cx="2376264" cy="338554"/>
          </a:xfrm>
          <a:prstGeom prst="rect">
            <a:avLst/>
          </a:prstGeom>
          <a:noFill/>
        </p:spPr>
        <p:txBody>
          <a:bodyPr wrap="square" rtlCol="0">
            <a:spAutoFit/>
          </a:bodyPr>
          <a:lstStyle/>
          <a:p>
            <a:r>
              <a:rPr lang="en-US" sz="1600" noProof="0" dirty="0">
                <a:solidFill>
                  <a:srgbClr val="0000FF"/>
                </a:solidFill>
              </a:rPr>
              <a:t>information </a:t>
            </a:r>
            <a:r>
              <a:rPr lang="pl-PL" sz="1600" dirty="0">
                <a:solidFill>
                  <a:srgbClr val="0000FF"/>
                </a:solidFill>
              </a:rPr>
              <a:t>system</a:t>
            </a:r>
            <a:endParaRPr lang="en-US" sz="1600" dirty="0">
              <a:solidFill>
                <a:srgbClr val="0000FF"/>
              </a:solidFill>
            </a:endParaRPr>
          </a:p>
        </p:txBody>
      </p:sp>
      <p:sp>
        <p:nvSpPr>
          <p:cNvPr id="71" name="Strzałka: w prawo 27">
            <a:extLst>
              <a:ext uri="{FF2B5EF4-FFF2-40B4-BE49-F238E27FC236}">
                <a16:creationId xmlns:a16="http://schemas.microsoft.com/office/drawing/2014/main" id="{AAD2B5DD-3D13-F383-F073-921377A18FFF}"/>
              </a:ext>
            </a:extLst>
          </p:cNvPr>
          <p:cNvSpPr/>
          <p:nvPr/>
        </p:nvSpPr>
        <p:spPr>
          <a:xfrm>
            <a:off x="6795060" y="2461704"/>
            <a:ext cx="432048" cy="40700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Łącznik prosty ze strzałką 78"/>
          <p:cNvCxnSpPr/>
          <p:nvPr/>
        </p:nvCxnSpPr>
        <p:spPr>
          <a:xfrm flipV="1">
            <a:off x="5203937" y="3461044"/>
            <a:ext cx="630978" cy="408114"/>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0" name="Łącznik prosty ze strzałką 79"/>
          <p:cNvCxnSpPr/>
          <p:nvPr/>
        </p:nvCxnSpPr>
        <p:spPr>
          <a:xfrm flipH="1" flipV="1">
            <a:off x="4722303" y="3473520"/>
            <a:ext cx="492152" cy="411446"/>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grpSp>
        <p:nvGrpSpPr>
          <p:cNvPr id="86" name="Grupa 85"/>
          <p:cNvGrpSpPr/>
          <p:nvPr/>
        </p:nvGrpSpPr>
        <p:grpSpPr>
          <a:xfrm>
            <a:off x="53791" y="3615195"/>
            <a:ext cx="9102740" cy="2660437"/>
            <a:chOff x="56250" y="3977573"/>
            <a:chExt cx="9102740" cy="2660437"/>
          </a:xfrm>
        </p:grpSpPr>
        <mc:AlternateContent xmlns:mc="http://schemas.openxmlformats.org/markup-compatibility/2006" xmlns:a14="http://schemas.microsoft.com/office/drawing/2010/main">
          <mc:Choice Requires="a14">
            <p:sp>
              <p:nvSpPr>
                <p:cNvPr id="32" name="pole tekstowe 31"/>
                <p:cNvSpPr txBox="1"/>
                <p:nvPr/>
              </p:nvSpPr>
              <p:spPr>
                <a:xfrm>
                  <a:off x="590152" y="4562840"/>
                  <a:ext cx="2852741" cy="307777"/>
                </a:xfrm>
                <a:prstGeom prst="rect">
                  <a:avLst/>
                </a:prstGeom>
                <a:noFill/>
              </p:spPr>
              <p:txBody>
                <a:bodyPr wrap="square" lIns="0" tIns="0" rIns="0" bIns="0" rtlCol="0">
                  <a:spAutoFit/>
                </a:bodyPr>
                <a:lstStyle/>
                <a:p>
                  <a14:m>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𝑉</m:t>
                          </m:r>
                        </m:e>
                        <m:sub>
                          <m:r>
                            <a:rPr lang="pl-PL" sz="2000" b="0" i="1" smtClean="0">
                              <a:solidFill>
                                <a:srgbClr val="0000CC"/>
                              </a:solidFill>
                              <a:latin typeface="Cambria Math" panose="02040503050406030204" pitchFamily="18" charset="0"/>
                              <a:ea typeface="Cambria Math" panose="02040503050406030204" pitchFamily="18" charset="0"/>
                            </a:rPr>
                            <m:t>𝑎</m:t>
                          </m:r>
                        </m:sub>
                      </m:sSub>
                      <m:r>
                        <a:rPr lang="pl-PL" sz="2000" b="0" i="1" smtClean="0">
                          <a:solidFill>
                            <a:srgbClr val="0000CC"/>
                          </a:solidFill>
                          <a:latin typeface="Cambria Math" panose="02040503050406030204" pitchFamily="18" charset="0"/>
                          <a:ea typeface="Cambria Math" panose="02040503050406030204" pitchFamily="18" charset="0"/>
                        </a:rPr>
                        <m:t>, ≤,…)</m:t>
                      </m:r>
                    </m:oMath>
                  </a14:m>
                  <a:r>
                    <a:rPr lang="pl-PL" sz="20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m:t>
                          </m:r>
                          <m:r>
                            <a:rPr lang="pl-PL" sz="2000" i="1">
                              <a:solidFill>
                                <a:srgbClr val="0000CC"/>
                              </a:solidFill>
                              <a:latin typeface="Cambria Math" panose="02040503050406030204" pitchFamily="18" charset="0"/>
                              <a:ea typeface="Cambria Math" panose="02040503050406030204" pitchFamily="18" charset="0"/>
                            </a:rPr>
                            <m:t>𝑉</m:t>
                          </m:r>
                        </m:e>
                        <m:sub>
                          <m:r>
                            <a:rPr lang="pl-PL" sz="2000" b="0" i="1" smtClean="0">
                              <a:solidFill>
                                <a:srgbClr val="0000CC"/>
                              </a:solidFill>
                              <a:latin typeface="Cambria Math" panose="02040503050406030204" pitchFamily="18" charset="0"/>
                              <a:ea typeface="Cambria Math" panose="02040503050406030204" pitchFamily="18" charset="0"/>
                            </a:rPr>
                            <m:t>𝑏</m:t>
                          </m:r>
                        </m:sub>
                      </m:sSub>
                      <m:r>
                        <a:rPr lang="pl-PL" sz="2000" i="1">
                          <a:solidFill>
                            <a:srgbClr val="0000CC"/>
                          </a:solidFill>
                          <a:latin typeface="Cambria Math" panose="02040503050406030204" pitchFamily="18" charset="0"/>
                          <a:ea typeface="Cambria Math" panose="02040503050406030204" pitchFamily="18" charset="0"/>
                        </a:rPr>
                        <m:t>, </m:t>
                      </m:r>
                      <m:r>
                        <a:rPr lang="pl-PL" sz="2000" i="1" smtClean="0">
                          <a:solidFill>
                            <a:srgbClr val="0000CC"/>
                          </a:solidFill>
                          <a:latin typeface="Cambria Math" panose="02040503050406030204" pitchFamily="18" charset="0"/>
                          <a:ea typeface="Cambria Math" panose="02040503050406030204" pitchFamily="18" charset="0"/>
                        </a:rPr>
                        <m:t>𝜚</m:t>
                      </m:r>
                      <m:r>
                        <a:rPr lang="pl-PL" sz="2000" i="1">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latin typeface="Cambria Math" panose="02040503050406030204" pitchFamily="18" charset="0"/>
                      <a:ea typeface="Cambria Math" panose="02040503050406030204" pitchFamily="18" charset="0"/>
                    </a:rPr>
                    <a:t>, …  </a:t>
                  </a:r>
                </a:p>
              </p:txBody>
            </p:sp>
          </mc:Choice>
          <mc:Fallback xmlns="">
            <p:sp>
              <p:nvSpPr>
                <p:cNvPr id="32" name="pole tekstowe 31"/>
                <p:cNvSpPr txBox="1">
                  <a:spLocks noRot="1" noChangeAspect="1" noMove="1" noResize="1" noEditPoints="1" noAdjustHandles="1" noChangeArrowheads="1" noChangeShapeType="1" noTextEdit="1"/>
                </p:cNvSpPr>
                <p:nvPr/>
              </p:nvSpPr>
              <p:spPr>
                <a:xfrm>
                  <a:off x="590152" y="4562840"/>
                  <a:ext cx="2852741" cy="307777"/>
                </a:xfrm>
                <a:prstGeom prst="rect">
                  <a:avLst/>
                </a:prstGeom>
                <a:blipFill rotWithShape="0">
                  <a:blip r:embed="rId4"/>
                  <a:stretch>
                    <a:fillRect l="-4274" t="-25490" b="-49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pole tekstowe 47">
                  <a:extLst>
                    <a:ext uri="{FF2B5EF4-FFF2-40B4-BE49-F238E27FC236}">
                      <a16:creationId xmlns:a16="http://schemas.microsoft.com/office/drawing/2014/main" id="{9A279196-1B08-C423-DD98-3E9605CE0F8E}"/>
                    </a:ext>
                  </a:extLst>
                </p:cNvPr>
                <p:cNvSpPr txBox="1"/>
                <p:nvPr/>
              </p:nvSpPr>
              <p:spPr>
                <a:xfrm>
                  <a:off x="858038" y="3977573"/>
                  <a:ext cx="2267744" cy="609206"/>
                </a:xfrm>
                <a:prstGeom prst="rect">
                  <a:avLst/>
                </a:prstGeom>
                <a:noFill/>
              </p:spPr>
              <p:txBody>
                <a:bodyPr wrap="square" rtlCol="0">
                  <a:spAutoFit/>
                </a:bodyPr>
                <a:lstStyle/>
                <a:p>
                  <a:pPr algn="ctr"/>
                  <a:r>
                    <a:rPr lang="en-US" sz="1600" noProof="0" dirty="0">
                      <a:solidFill>
                        <a:srgbClr val="0000FF"/>
                      </a:solidFill>
                    </a:rPr>
                    <a:t>relational </a:t>
                  </a:r>
                  <a:r>
                    <a:rPr lang="en-US" sz="1600" dirty="0">
                      <a:solidFill>
                        <a:srgbClr val="0000FF"/>
                      </a:solidFill>
                    </a:rPr>
                    <a:t>s</a:t>
                  </a:r>
                  <a:r>
                    <a:rPr lang="pl-PL" sz="1600" dirty="0" err="1">
                      <a:solidFill>
                        <a:srgbClr val="0000FF"/>
                      </a:solidFill>
                    </a:rPr>
                    <a:t>ystem</a:t>
                  </a:r>
                  <a:r>
                    <a:rPr lang="en-US" sz="1600" noProof="0" dirty="0">
                      <a:solidFill>
                        <a:srgbClr val="0000FF"/>
                      </a:solidFill>
                    </a:rPr>
                    <a:t> </a:t>
                  </a:r>
                </a:p>
                <a:p>
                  <a:pPr algn="ctr"/>
                  <a:r>
                    <a:rPr lang="en-US" sz="1600" dirty="0">
                      <a:solidFill>
                        <a:srgbClr val="0000FF"/>
                      </a:solidFill>
                    </a:rPr>
                    <a:t>(of a given signature </a:t>
                  </a:r>
                  <a14:m>
                    <m:oMath xmlns:m="http://schemas.openxmlformats.org/officeDocument/2006/math">
                      <m:r>
                        <a:rPr lang="pl-PL" sz="1800" i="1">
                          <a:solidFill>
                            <a:srgbClr val="0000CC"/>
                          </a:solidFill>
                          <a:latin typeface="Cambria Math" panose="02040503050406030204" pitchFamily="18" charset="0"/>
                          <a:ea typeface="Cambria Math" panose="02040503050406030204" pitchFamily="18" charset="0"/>
                        </a:rPr>
                        <m:t>𝜏</m:t>
                      </m:r>
                    </m:oMath>
                  </a14:m>
                  <a:r>
                    <a:rPr lang="pl-PL" sz="1600" dirty="0">
                      <a:solidFill>
                        <a:srgbClr val="0000FF"/>
                      </a:solidFill>
                    </a:rPr>
                    <a:t>)</a:t>
                  </a:r>
                  <a:endParaRPr lang="en-US" sz="1600" dirty="0">
                    <a:solidFill>
                      <a:srgbClr val="0000FF"/>
                    </a:solidFill>
                  </a:endParaRPr>
                </a:p>
              </p:txBody>
            </p:sp>
          </mc:Choice>
          <mc:Fallback xmlns="">
            <p:sp>
              <p:nvSpPr>
                <p:cNvPr id="48" name="pole tekstowe 47">
                  <a:extLst>
                    <a:ext uri="{FF2B5EF4-FFF2-40B4-BE49-F238E27FC236}">
                      <a16:creationId xmlns:a16="http://schemas.microsoft.com/office/drawing/2014/main" xmlns="" xmlns:a14="http://schemas.microsoft.com/office/drawing/2010/main" id="{9A279196-1B08-C423-DD98-3E9605CE0F8E}"/>
                    </a:ext>
                  </a:extLst>
                </p:cNvPr>
                <p:cNvSpPr txBox="1">
                  <a:spLocks noRot="1" noChangeAspect="1" noMove="1" noResize="1" noEditPoints="1" noAdjustHandles="1" noChangeArrowheads="1" noChangeShapeType="1" noTextEdit="1"/>
                </p:cNvSpPr>
                <p:nvPr/>
              </p:nvSpPr>
              <p:spPr>
                <a:xfrm>
                  <a:off x="858038" y="3977573"/>
                  <a:ext cx="2267744" cy="609206"/>
                </a:xfrm>
                <a:prstGeom prst="rect">
                  <a:avLst/>
                </a:prstGeom>
                <a:blipFill rotWithShape="0">
                  <a:blip r:embed="rId5"/>
                  <a:stretch>
                    <a:fillRect l="-1075" t="-3000" r="-1344"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pole tekstowe 54">
                  <a:extLst>
                    <a:ext uri="{FF2B5EF4-FFF2-40B4-BE49-F238E27FC236}">
                      <a16:creationId xmlns:a16="http://schemas.microsoft.com/office/drawing/2014/main" id="{9A279196-1B08-C423-DD98-3E9605CE0F8E}"/>
                    </a:ext>
                  </a:extLst>
                </p:cNvPr>
                <p:cNvSpPr txBox="1"/>
                <p:nvPr/>
              </p:nvSpPr>
              <p:spPr>
                <a:xfrm>
                  <a:off x="786030" y="4923332"/>
                  <a:ext cx="2339752" cy="609206"/>
                </a:xfrm>
                <a:prstGeom prst="rect">
                  <a:avLst/>
                </a:prstGeom>
                <a:noFill/>
              </p:spPr>
              <p:txBody>
                <a:bodyPr wrap="square" rtlCol="0">
                  <a:spAutoFit/>
                </a:bodyPr>
                <a:lstStyle/>
                <a:p>
                  <a:pPr algn="ctr"/>
                  <a:r>
                    <a:rPr lang="en-US" sz="1600" dirty="0">
                      <a:solidFill>
                        <a:srgbClr val="0000FF"/>
                      </a:solidFill>
                    </a:rPr>
                    <a:t>language of formulas </a:t>
                  </a:r>
                  <a:endParaRPr lang="pl-PL" sz="1600" dirty="0">
                    <a:solidFill>
                      <a:srgbClr val="0000FF"/>
                    </a:solidFill>
                  </a:endParaRPr>
                </a:p>
                <a:p>
                  <a:pPr algn="ctr"/>
                  <a:r>
                    <a:rPr lang="en-US" sz="1600" dirty="0">
                      <a:solidFill>
                        <a:srgbClr val="0000FF"/>
                      </a:solidFill>
                    </a:rPr>
                    <a:t>(</a:t>
                  </a:r>
                  <a:r>
                    <a:rPr lang="pl-PL" sz="1600" dirty="0">
                      <a:solidFill>
                        <a:srgbClr val="0000FF"/>
                      </a:solidFill>
                    </a:rPr>
                    <a:t>with</a:t>
                  </a:r>
                  <a:r>
                    <a:rPr lang="en-US" sz="1600" dirty="0">
                      <a:solidFill>
                        <a:srgbClr val="0000FF"/>
                      </a:solidFill>
                    </a:rPr>
                    <a:t> signature </a:t>
                  </a:r>
                  <a14:m>
                    <m:oMath xmlns:m="http://schemas.openxmlformats.org/officeDocument/2006/math">
                      <m:r>
                        <a:rPr lang="pl-PL" sz="1800" i="1">
                          <a:solidFill>
                            <a:srgbClr val="0000CC"/>
                          </a:solidFill>
                          <a:latin typeface="Cambria Math" panose="02040503050406030204" pitchFamily="18" charset="0"/>
                          <a:ea typeface="Cambria Math" panose="02040503050406030204" pitchFamily="18" charset="0"/>
                        </a:rPr>
                        <m:t>𝜏</m:t>
                      </m:r>
                    </m:oMath>
                  </a14:m>
                  <a:r>
                    <a:rPr lang="en-US" sz="1600" dirty="0">
                      <a:solidFill>
                        <a:srgbClr val="0000FF"/>
                      </a:solidFill>
                    </a:rPr>
                    <a:t>)</a:t>
                  </a:r>
                  <a:r>
                    <a:rPr lang="en-US" sz="1600" noProof="0" dirty="0">
                      <a:solidFill>
                        <a:srgbClr val="0000FF"/>
                      </a:solidFill>
                    </a:rPr>
                    <a:t> </a:t>
                  </a:r>
                </a:p>
              </p:txBody>
            </p:sp>
          </mc:Choice>
          <mc:Fallback xmlns="">
            <p:sp>
              <p:nvSpPr>
                <p:cNvPr id="55" name="pole tekstowe 54">
                  <a:extLst>
                    <a:ext uri="{FF2B5EF4-FFF2-40B4-BE49-F238E27FC236}">
                      <a16:creationId xmlns:a16="http://schemas.microsoft.com/office/drawing/2014/main" xmlns="" id="{9A279196-1B08-C423-DD98-3E9605CE0F8E}"/>
                    </a:ext>
                  </a:extLst>
                </p:cNvPr>
                <p:cNvSpPr txBox="1">
                  <a:spLocks noRot="1" noChangeAspect="1" noMove="1" noResize="1" noEditPoints="1" noAdjustHandles="1" noChangeArrowheads="1" noChangeShapeType="1" noTextEdit="1"/>
                </p:cNvSpPr>
                <p:nvPr/>
              </p:nvSpPr>
              <p:spPr>
                <a:xfrm>
                  <a:off x="786030" y="4923332"/>
                  <a:ext cx="2339752" cy="609206"/>
                </a:xfrm>
                <a:prstGeom prst="rect">
                  <a:avLst/>
                </a:prstGeom>
                <a:blipFill rotWithShape="0">
                  <a:blip r:embed="rId6"/>
                  <a:stretch>
                    <a:fillRect t="-3000"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pole tekstowe 63">
                  <a:extLst>
                    <a:ext uri="{FF2B5EF4-FFF2-40B4-BE49-F238E27FC236}">
                      <a16:creationId xmlns:a16="http://schemas.microsoft.com/office/drawing/2014/main" id="{9A279196-1B08-C423-DD98-3E9605CE0F8E}"/>
                    </a:ext>
                  </a:extLst>
                </p:cNvPr>
                <p:cNvSpPr txBox="1"/>
                <p:nvPr/>
              </p:nvSpPr>
              <p:spPr>
                <a:xfrm>
                  <a:off x="56250" y="5778428"/>
                  <a:ext cx="4298225" cy="615553"/>
                </a:xfrm>
                <a:prstGeom prst="rect">
                  <a:avLst/>
                </a:prstGeom>
                <a:noFill/>
              </p:spPr>
              <p:txBody>
                <a:bodyPr wrap="square" rtlCol="0">
                  <a:spAutoFit/>
                </a:bodyPr>
                <a:lstStyle/>
                <a:p>
                  <a:pPr algn="ctr"/>
                  <a:r>
                    <a:rPr lang="en-US" sz="1600" dirty="0">
                      <a:solidFill>
                        <a:srgbClr val="0000FF"/>
                      </a:solidFill>
                    </a:rPr>
                    <a:t>interpretation of the language in the relational </a:t>
                  </a:r>
                  <a:endParaRPr lang="pl-PL" sz="1600" dirty="0">
                    <a:solidFill>
                      <a:srgbClr val="0000FF"/>
                    </a:solidFill>
                  </a:endParaRPr>
                </a:p>
                <a:p>
                  <a:pPr algn="ctr"/>
                  <a:r>
                    <a:rPr lang="pl-PL" sz="1600" dirty="0" err="1">
                      <a:solidFill>
                        <a:srgbClr val="0000FF"/>
                      </a:solidFill>
                    </a:rPr>
                    <a:t>systeem</a:t>
                  </a:r>
                  <a:r>
                    <a:rPr lang="pl-PL" sz="1600" dirty="0">
                      <a:solidFill>
                        <a:srgbClr val="0000FF"/>
                      </a:solidFill>
                    </a:rPr>
                    <a:t> (of signature </a:t>
                  </a:r>
                  <a14:m>
                    <m:oMath xmlns:m="http://schemas.openxmlformats.org/officeDocument/2006/math">
                      <m:r>
                        <a:rPr lang="pl-PL" sz="1800" i="1">
                          <a:solidFill>
                            <a:srgbClr val="0000CC"/>
                          </a:solidFill>
                          <a:latin typeface="Cambria Math" panose="02040503050406030204" pitchFamily="18" charset="0"/>
                          <a:ea typeface="Cambria Math" panose="02040503050406030204" pitchFamily="18" charset="0"/>
                        </a:rPr>
                        <m:t>𝜏</m:t>
                      </m:r>
                      <m:r>
                        <a:rPr lang="pl-PL" sz="1800" b="0" i="1" smtClean="0">
                          <a:solidFill>
                            <a:srgbClr val="0000CC"/>
                          </a:solidFill>
                          <a:latin typeface="Cambria Math" panose="02040503050406030204" pitchFamily="18" charset="0"/>
                          <a:ea typeface="Cambria Math" panose="02040503050406030204" pitchFamily="18" charset="0"/>
                        </a:rPr>
                        <m:t>)</m:t>
                      </m:r>
                    </m:oMath>
                  </a14:m>
                  <a:endParaRPr lang="en-US" sz="1800" dirty="0">
                    <a:solidFill>
                      <a:srgbClr val="0000FF"/>
                    </a:solidFill>
                  </a:endParaRPr>
                </a:p>
              </p:txBody>
            </p:sp>
          </mc:Choice>
          <mc:Fallback xmlns="">
            <p:sp>
              <p:nvSpPr>
                <p:cNvPr id="64" name="pole tekstowe 63">
                  <a:extLst>
                    <a:ext uri="{FF2B5EF4-FFF2-40B4-BE49-F238E27FC236}">
                      <a16:creationId xmlns:a16="http://schemas.microsoft.com/office/drawing/2014/main" xmlns="" xmlns:a14="http://schemas.microsoft.com/office/drawing/2010/main" id="{9A279196-1B08-C423-DD98-3E9605CE0F8E}"/>
                    </a:ext>
                  </a:extLst>
                </p:cNvPr>
                <p:cNvSpPr txBox="1">
                  <a:spLocks noRot="1" noChangeAspect="1" noMove="1" noResize="1" noEditPoints="1" noAdjustHandles="1" noChangeArrowheads="1" noChangeShapeType="1" noTextEdit="1"/>
                </p:cNvSpPr>
                <p:nvPr/>
              </p:nvSpPr>
              <p:spPr>
                <a:xfrm>
                  <a:off x="56250" y="5778428"/>
                  <a:ext cx="4298225" cy="615553"/>
                </a:xfrm>
                <a:prstGeom prst="rect">
                  <a:avLst/>
                </a:prstGeom>
                <a:blipFill rotWithShape="0">
                  <a:blip r:embed="rId7"/>
                  <a:stretch>
                    <a:fillRect l="-142" t="-2970" r="-1844" b="-108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pole tekstowe 71"/>
                <p:cNvSpPr txBox="1"/>
                <p:nvPr/>
              </p:nvSpPr>
              <p:spPr>
                <a:xfrm>
                  <a:off x="3650366" y="4538247"/>
                  <a:ext cx="5460597" cy="307777"/>
                </a:xfrm>
                <a:prstGeom prst="rect">
                  <a:avLst/>
                </a:prstGeom>
                <a:noFill/>
              </p:spPr>
              <p:txBody>
                <a:bodyPr wrap="none" lIns="0" tIns="0" rIns="0" bIns="0" rtlCol="0">
                  <a:spAutoFit/>
                </a:bodyPr>
                <a:lstStyle/>
                <a:p>
                  <a14:m>
                    <m:oMath xmlns:m="http://schemas.openxmlformats.org/officeDocument/2006/math">
                      <m:r>
                        <a:rPr lang="pl-PL" sz="2000" b="0" i="1" smtClean="0">
                          <a:solidFill>
                            <a:srgbClr val="0000CC"/>
                          </a:solidFill>
                          <a:latin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𝛼</m:t>
                      </m:r>
                      <m:r>
                        <a:rPr lang="pl-PL" sz="2000" b="0" i="1" smtClean="0">
                          <a:solidFill>
                            <a:srgbClr val="0000CC"/>
                          </a:solidFill>
                          <a:latin typeface="Cambria Math" panose="02040503050406030204" pitchFamily="18" charset="0"/>
                          <a:ea typeface="Cambria Math" panose="02040503050406030204" pitchFamily="18" charset="0"/>
                        </a:rPr>
                        <m:t>,</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𝐼</m:t>
                          </m:r>
                        </m:e>
                        <m:sub>
                          <m:r>
                            <a:rPr lang="pl-PL" sz="2000" b="0" i="1" smtClean="0">
                              <a:solidFill>
                                <a:srgbClr val="0000CC"/>
                              </a:solidFill>
                              <a:latin typeface="Cambria Math" panose="02040503050406030204" pitchFamily="18" charset="0"/>
                              <a:ea typeface="Cambria Math" panose="02040503050406030204" pitchFamily="18" charset="0"/>
                            </a:rPr>
                            <m:t>𝑎</m:t>
                          </m:r>
                        </m:sub>
                      </m:sSub>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𝛼</m:t>
                      </m:r>
                      <m:r>
                        <a:rPr lang="pl-PL" sz="2000" b="0" i="1" smtClean="0">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rPr>
                    <a:t>, </a:t>
                  </a:r>
                  <a:r>
                    <a:rPr lang="pl-PL" sz="1800" dirty="0">
                      <a:solidFill>
                        <a:srgbClr val="0000CC"/>
                      </a:solidFill>
                    </a:rPr>
                    <a:t>where</a:t>
                  </a:r>
                  <a:r>
                    <a:rPr lang="pl-PL" sz="2000" dirty="0">
                      <a:solidFill>
                        <a:srgbClr val="0000CC"/>
                      </a:solidFill>
                    </a:rPr>
                    <a:t> </a:t>
                  </a:r>
                  <a14:m>
                    <m:oMath xmlns:m="http://schemas.openxmlformats.org/officeDocument/2006/math">
                      <m:r>
                        <a:rPr lang="pl-PL" sz="2000" i="1">
                          <a:solidFill>
                            <a:srgbClr val="0000CC"/>
                          </a:solidFill>
                          <a:latin typeface="Cambria Math" panose="02040503050406030204" pitchFamily="18" charset="0"/>
                          <a:ea typeface="Cambria Math" panose="02040503050406030204" pitchFamily="18" charset="0"/>
                        </a:rPr>
                        <m:t>𝛼</m:t>
                      </m:r>
                      <m:r>
                        <a:rPr lang="pl-PL" sz="2000" i="1">
                          <a:solidFill>
                            <a:srgbClr val="0000CC"/>
                          </a:solidFill>
                          <a:latin typeface="Cambria Math" panose="02040503050406030204" pitchFamily="18" charset="0"/>
                          <a:ea typeface="Cambria Math" panose="02040503050406030204" pitchFamily="18" charset="0"/>
                        </a:rPr>
                        <m:t> ∈</m:t>
                      </m:r>
                      <m:sSub>
                        <m:sSubPr>
                          <m:ctrlPr>
                            <a:rPr lang="pl-PL"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𝐿</m:t>
                          </m:r>
                        </m:e>
                        <m:sub>
                          <m:r>
                            <a:rPr lang="pl-PL" sz="2000" b="0" i="1" smtClean="0">
                              <a:solidFill>
                                <a:srgbClr val="0000CC"/>
                              </a:solidFill>
                              <a:latin typeface="Cambria Math" panose="02040503050406030204" pitchFamily="18" charset="0"/>
                              <a:ea typeface="Cambria Math" panose="02040503050406030204" pitchFamily="18" charset="0"/>
                            </a:rPr>
                            <m:t>𝑎</m:t>
                          </m:r>
                        </m:sub>
                      </m:sSub>
                      <m:r>
                        <a:rPr lang="pl-PL" sz="2000" b="0" i="1" smtClean="0">
                          <a:solidFill>
                            <a:srgbClr val="0000CC"/>
                          </a:solidFill>
                          <a:latin typeface="Cambria Math" panose="02040503050406030204" pitchFamily="18" charset="0"/>
                          <a:ea typeface="Cambria Math" panose="02040503050406030204" pitchFamily="18" charset="0"/>
                        </a:rPr>
                        <m:t>,  </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𝐼</m:t>
                          </m:r>
                        </m:e>
                        <m:sub>
                          <m:r>
                            <a:rPr lang="pl-PL" sz="2000" i="1">
                              <a:solidFill>
                                <a:srgbClr val="0000CC"/>
                              </a:solidFill>
                              <a:latin typeface="Cambria Math" panose="02040503050406030204" pitchFamily="18" charset="0"/>
                              <a:ea typeface="Cambria Math" panose="02040503050406030204" pitchFamily="18" charset="0"/>
                            </a:rPr>
                            <m:t>𝑎</m:t>
                          </m:r>
                        </m:sub>
                      </m:sSub>
                      <m:d>
                        <m:dPr>
                          <m:ctrlPr>
                            <a:rPr lang="pl-PL" sz="2000" i="1">
                              <a:solidFill>
                                <a:srgbClr val="0000CC"/>
                              </a:solidFill>
                              <a:latin typeface="Cambria Math" panose="02040503050406030204" pitchFamily="18" charset="0"/>
                              <a:ea typeface="Cambria Math" panose="02040503050406030204" pitchFamily="18" charset="0"/>
                            </a:rPr>
                          </m:ctrlPr>
                        </m:dPr>
                        <m:e>
                          <m:r>
                            <a:rPr lang="pl-PL" sz="2000" i="1">
                              <a:solidFill>
                                <a:srgbClr val="0000CC"/>
                              </a:solidFill>
                              <a:latin typeface="Cambria Math" panose="02040503050406030204" pitchFamily="18" charset="0"/>
                              <a:ea typeface="Cambria Math" panose="02040503050406030204" pitchFamily="18" charset="0"/>
                            </a:rPr>
                            <m:t>𝛼</m:t>
                          </m:r>
                        </m:e>
                      </m:d>
                      <m:r>
                        <a:rPr lang="pl-PL" sz="200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𝑈</m:t>
                      </m:r>
                      <m:r>
                        <a:rPr lang="pl-PL" sz="2000" b="0" i="1" smtClean="0">
                          <a:solidFill>
                            <a:srgbClr val="0000CC"/>
                          </a:solidFill>
                          <a:latin typeface="Cambria Math" panose="02040503050406030204" pitchFamily="18" charset="0"/>
                          <a:ea typeface="Cambria Math" panose="02040503050406030204" pitchFamily="18" charset="0"/>
                        </a:rPr>
                        <m:t>={</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𝑥</m:t>
                          </m:r>
                        </m:e>
                        <m:sub>
                          <m:r>
                            <a:rPr lang="pl-PL" sz="2000" b="0" i="1" smtClean="0">
                              <a:solidFill>
                                <a:srgbClr val="0000CC"/>
                              </a:solidFill>
                              <a:latin typeface="Cambria Math" panose="02040503050406030204" pitchFamily="18" charset="0"/>
                              <a:ea typeface="Cambria Math" panose="02040503050406030204" pitchFamily="18" charset="0"/>
                            </a:rPr>
                            <m:t>1</m:t>
                          </m:r>
                        </m:sub>
                      </m:sSub>
                      <m:r>
                        <a:rPr lang="pl-PL" sz="2000" b="0" i="1" smtClean="0">
                          <a:solidFill>
                            <a:srgbClr val="0000CC"/>
                          </a:solidFill>
                          <a:latin typeface="Cambria Math" panose="02040503050406030204" pitchFamily="18" charset="0"/>
                          <a:ea typeface="Cambria Math" panose="02040503050406030204" pitchFamily="18" charset="0"/>
                        </a:rPr>
                        <m:t>,</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𝑥</m:t>
                          </m:r>
                        </m:e>
                        <m:sub>
                          <m:r>
                            <a:rPr lang="pl-PL" sz="2000" b="0" i="1" smtClean="0">
                              <a:solidFill>
                                <a:srgbClr val="0000CC"/>
                              </a:solidFill>
                              <a:latin typeface="Cambria Math" panose="02040503050406030204" pitchFamily="18" charset="0"/>
                              <a:ea typeface="Cambria Math" panose="02040503050406030204" pitchFamily="18" charset="0"/>
                            </a:rPr>
                            <m:t>2</m:t>
                          </m:r>
                        </m:sub>
                      </m:sSub>
                      <m:r>
                        <a:rPr lang="pl-PL" sz="2000" b="0" i="1" smtClean="0">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rPr>
                    <a:t> </a:t>
                  </a:r>
                  <a:endParaRPr lang="en-US" sz="2000" dirty="0">
                    <a:solidFill>
                      <a:srgbClr val="0000CC"/>
                    </a:solidFill>
                  </a:endParaRPr>
                </a:p>
              </p:txBody>
            </p:sp>
          </mc:Choice>
          <mc:Fallback xmlns="">
            <p:sp>
              <p:nvSpPr>
                <p:cNvPr id="72" name="pole tekstowe 71"/>
                <p:cNvSpPr txBox="1">
                  <a:spLocks noRot="1" noChangeAspect="1" noMove="1" noResize="1" noEditPoints="1" noAdjustHandles="1" noChangeArrowheads="1" noChangeShapeType="1" noTextEdit="1"/>
                </p:cNvSpPr>
                <p:nvPr/>
              </p:nvSpPr>
              <p:spPr>
                <a:xfrm>
                  <a:off x="3650366" y="4538247"/>
                  <a:ext cx="5460597" cy="307777"/>
                </a:xfrm>
                <a:prstGeom prst="rect">
                  <a:avLst/>
                </a:prstGeom>
                <a:blipFill rotWithShape="0">
                  <a:blip r:embed="rId8"/>
                  <a:stretch>
                    <a:fillRect l="-2232" t="-23529" r="-781" b="-509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pole tekstowe 72"/>
                <p:cNvSpPr txBox="1"/>
                <p:nvPr/>
              </p:nvSpPr>
              <p:spPr>
                <a:xfrm>
                  <a:off x="3623179" y="4909027"/>
                  <a:ext cx="5535811" cy="307777"/>
                </a:xfrm>
                <a:prstGeom prst="rect">
                  <a:avLst/>
                </a:prstGeom>
                <a:noFill/>
              </p:spPr>
              <p:txBody>
                <a:bodyPr wrap="none" lIns="0" tIns="0" rIns="0" bIns="0" rtlCol="0">
                  <a:spAutoFit/>
                </a:bodyPr>
                <a:lstStyle/>
                <a:p>
                  <a14:m>
                    <m:oMath xmlns:m="http://schemas.openxmlformats.org/officeDocument/2006/math">
                      <m:r>
                        <a:rPr lang="pl-PL" sz="2000" b="0" i="1" smtClean="0">
                          <a:solidFill>
                            <a:srgbClr val="0000CC"/>
                          </a:solidFill>
                          <a:latin typeface="Cambria Math" panose="02040503050406030204" pitchFamily="18" charset="0"/>
                        </a:rPr>
                        <m:t> (</m:t>
                      </m:r>
                      <m:r>
                        <a:rPr lang="pl-PL" sz="2000" b="0" i="1" smtClean="0">
                          <a:solidFill>
                            <a:srgbClr val="0000CC"/>
                          </a:solidFill>
                          <a:latin typeface="Cambria Math" panose="02040503050406030204" pitchFamily="18" charset="0"/>
                          <a:ea typeface="Cambria Math" panose="02040503050406030204" pitchFamily="18" charset="0"/>
                        </a:rPr>
                        <m:t>𝛽</m:t>
                      </m:r>
                      <m:r>
                        <a:rPr lang="pl-PL" sz="2000" b="0" i="1" smtClean="0">
                          <a:solidFill>
                            <a:srgbClr val="0000CC"/>
                          </a:solidFill>
                          <a:latin typeface="Cambria Math" panose="02040503050406030204" pitchFamily="18" charset="0"/>
                          <a:ea typeface="Cambria Math" panose="02040503050406030204" pitchFamily="18" charset="0"/>
                        </a:rPr>
                        <m:t>,</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𝐼</m:t>
                          </m:r>
                        </m:e>
                        <m:sub>
                          <m:r>
                            <a:rPr lang="pl-PL" sz="2000" b="0" i="1" smtClean="0">
                              <a:solidFill>
                                <a:srgbClr val="0000CC"/>
                              </a:solidFill>
                              <a:latin typeface="Cambria Math" panose="02040503050406030204" pitchFamily="18" charset="0"/>
                              <a:ea typeface="Cambria Math" panose="02040503050406030204" pitchFamily="18" charset="0"/>
                            </a:rPr>
                            <m:t>𝑏</m:t>
                          </m:r>
                        </m:sub>
                      </m:sSub>
                      <m:r>
                        <a:rPr lang="pl-PL" sz="2000" b="0" i="1" smtClean="0">
                          <a:solidFill>
                            <a:srgbClr val="0000CC"/>
                          </a:solidFill>
                          <a:latin typeface="Cambria Math" panose="02040503050406030204" pitchFamily="18" charset="0"/>
                          <a:ea typeface="Cambria Math" panose="02040503050406030204" pitchFamily="18" charset="0"/>
                        </a:rPr>
                        <m:t>(</m:t>
                      </m:r>
                      <m:r>
                        <a:rPr lang="pl-PL" sz="2000" i="1">
                          <a:solidFill>
                            <a:srgbClr val="0000CC"/>
                          </a:solidFill>
                          <a:latin typeface="Cambria Math" panose="02040503050406030204" pitchFamily="18" charset="0"/>
                          <a:ea typeface="Cambria Math" panose="02040503050406030204" pitchFamily="18" charset="0"/>
                        </a:rPr>
                        <m:t>𝛽</m:t>
                      </m:r>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rPr>
                        <m:t>)</m:t>
                      </m:r>
                    </m:oMath>
                  </a14:m>
                  <a:r>
                    <a:rPr lang="pl-PL" sz="2000" dirty="0">
                      <a:solidFill>
                        <a:srgbClr val="0000CC"/>
                      </a:solidFill>
                    </a:rPr>
                    <a:t>, </a:t>
                  </a:r>
                  <a:r>
                    <a:rPr lang="pl-PL" sz="1800" dirty="0">
                      <a:solidFill>
                        <a:srgbClr val="0000CC"/>
                      </a:solidFill>
                    </a:rPr>
                    <a:t>where</a:t>
                  </a:r>
                  <a14:m>
                    <m:oMath xmlns:m="http://schemas.openxmlformats.org/officeDocument/2006/math">
                      <m:r>
                        <a:rPr lang="pl-PL" sz="2000" b="0" i="0" smtClean="0">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𝛽</m:t>
                      </m:r>
                      <m:r>
                        <a:rPr lang="pl-PL" sz="2000" i="1">
                          <a:solidFill>
                            <a:srgbClr val="0000CC"/>
                          </a:solidFill>
                          <a:latin typeface="Cambria Math" panose="02040503050406030204" pitchFamily="18" charset="0"/>
                          <a:ea typeface="Cambria Math" panose="02040503050406030204" pitchFamily="18" charset="0"/>
                        </a:rPr>
                        <m:t>∈</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𝐿</m:t>
                          </m:r>
                        </m:e>
                        <m:sub>
                          <m:r>
                            <a:rPr lang="pl-PL" sz="2000" b="0" i="1" smtClean="0">
                              <a:solidFill>
                                <a:srgbClr val="0000CC"/>
                              </a:solidFill>
                              <a:latin typeface="Cambria Math" panose="02040503050406030204" pitchFamily="18" charset="0"/>
                              <a:ea typeface="Cambria Math" panose="02040503050406030204" pitchFamily="18" charset="0"/>
                            </a:rPr>
                            <m:t>𝑏</m:t>
                          </m:r>
                        </m:sub>
                      </m:sSub>
                      <m:r>
                        <a:rPr lang="pl-PL" sz="2000" i="1">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rPr>
                    <a:t> </a:t>
                  </a:r>
                  <a14:m>
                    <m:oMath xmlns:m="http://schemas.openxmlformats.org/officeDocument/2006/math">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𝐼</m:t>
                          </m:r>
                        </m:e>
                        <m:sub>
                          <m:r>
                            <a:rPr lang="pl-PL" sz="2000" b="0" i="1" smtClean="0">
                              <a:solidFill>
                                <a:srgbClr val="0000CC"/>
                              </a:solidFill>
                              <a:latin typeface="Cambria Math" panose="02040503050406030204" pitchFamily="18" charset="0"/>
                              <a:ea typeface="Cambria Math" panose="02040503050406030204" pitchFamily="18" charset="0"/>
                            </a:rPr>
                            <m:t>𝑏</m:t>
                          </m:r>
                        </m:sub>
                      </m:sSub>
                      <m:r>
                        <a:rPr lang="pl-PL" sz="2000" i="1">
                          <a:solidFill>
                            <a:srgbClr val="0000CC"/>
                          </a:solidFill>
                          <a:latin typeface="Cambria Math" panose="02040503050406030204" pitchFamily="18" charset="0"/>
                          <a:ea typeface="Cambria Math" panose="02040503050406030204" pitchFamily="18" charset="0"/>
                        </a:rPr>
                        <m:t>(</m:t>
                      </m:r>
                      <m:r>
                        <a:rPr lang="pl-PL" sz="2000" i="1">
                          <a:solidFill>
                            <a:srgbClr val="0000CC"/>
                          </a:solidFill>
                          <a:latin typeface="Cambria Math" panose="02040503050406030204" pitchFamily="18" charset="0"/>
                          <a:ea typeface="Cambria Math" panose="02040503050406030204" pitchFamily="18" charset="0"/>
                        </a:rPr>
                        <m:t>𝛽</m:t>
                      </m:r>
                      <m:r>
                        <a:rPr lang="pl-PL" sz="2000" i="1">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𝑈</m:t>
                      </m:r>
                    </m:oMath>
                  </a14:m>
                  <a:r>
                    <a:rPr lang="pl-PL" sz="2000" dirty="0">
                      <a:solidFill>
                        <a:srgbClr val="0000CC"/>
                      </a:solidFill>
                    </a:rPr>
                    <a:t> </a:t>
                  </a:r>
                  <a14:m>
                    <m:oMath xmlns:m="http://schemas.openxmlformats.org/officeDocument/2006/math">
                      <m:r>
                        <a:rPr lang="pl-PL" sz="2000" i="1">
                          <a:solidFill>
                            <a:srgbClr val="0000CC"/>
                          </a:solidFill>
                          <a:latin typeface="Cambria Math" panose="02040503050406030204" pitchFamily="18" charset="0"/>
                          <a:ea typeface="Cambria Math" panose="02040503050406030204" pitchFamily="18" charset="0"/>
                        </a:rPr>
                        <m:t>={</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𝑥</m:t>
                          </m:r>
                        </m:e>
                        <m:sub>
                          <m:r>
                            <a:rPr lang="pl-PL" sz="2000" i="1">
                              <a:solidFill>
                                <a:srgbClr val="0000CC"/>
                              </a:solidFill>
                              <a:latin typeface="Cambria Math" panose="02040503050406030204" pitchFamily="18" charset="0"/>
                              <a:ea typeface="Cambria Math" panose="02040503050406030204" pitchFamily="18" charset="0"/>
                            </a:rPr>
                            <m:t>1</m:t>
                          </m:r>
                        </m:sub>
                      </m:sSub>
                      <m:r>
                        <a:rPr lang="pl-PL" sz="2000" i="1">
                          <a:solidFill>
                            <a:srgbClr val="0000CC"/>
                          </a:solidFill>
                          <a:latin typeface="Cambria Math" panose="02040503050406030204" pitchFamily="18" charset="0"/>
                          <a:ea typeface="Cambria Math" panose="02040503050406030204" pitchFamily="18" charset="0"/>
                        </a:rPr>
                        <m:t>,</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𝑥</m:t>
                          </m:r>
                        </m:e>
                        <m:sub>
                          <m:r>
                            <a:rPr lang="pl-PL" sz="2000" i="1">
                              <a:solidFill>
                                <a:srgbClr val="0000CC"/>
                              </a:solidFill>
                              <a:latin typeface="Cambria Math" panose="02040503050406030204" pitchFamily="18" charset="0"/>
                              <a:ea typeface="Cambria Math" panose="02040503050406030204" pitchFamily="18" charset="0"/>
                            </a:rPr>
                            <m:t>2</m:t>
                          </m:r>
                        </m:sub>
                      </m:sSub>
                      <m:r>
                        <a:rPr lang="pl-PL" sz="2000" i="1">
                          <a:solidFill>
                            <a:srgbClr val="0000CC"/>
                          </a:solidFill>
                          <a:latin typeface="Cambria Math" panose="02040503050406030204" pitchFamily="18" charset="0"/>
                          <a:ea typeface="Cambria Math" panose="02040503050406030204" pitchFamily="18" charset="0"/>
                        </a:rPr>
                        <m:t>,…}</m:t>
                      </m:r>
                    </m:oMath>
                  </a14:m>
                  <a:r>
                    <a:rPr lang="pl-PL" sz="2000" dirty="0">
                      <a:solidFill>
                        <a:srgbClr val="0000CC"/>
                      </a:solidFill>
                    </a:rPr>
                    <a:t> </a:t>
                  </a:r>
                  <a:endParaRPr lang="en-US" sz="2000" dirty="0">
                    <a:solidFill>
                      <a:srgbClr val="0000CC"/>
                    </a:solidFill>
                  </a:endParaRPr>
                </a:p>
              </p:txBody>
            </p:sp>
          </mc:Choice>
          <mc:Fallback xmlns="">
            <p:sp>
              <p:nvSpPr>
                <p:cNvPr id="73" name="pole tekstowe 72"/>
                <p:cNvSpPr txBox="1">
                  <a:spLocks noRot="1" noChangeAspect="1" noMove="1" noResize="1" noEditPoints="1" noAdjustHandles="1" noChangeArrowheads="1" noChangeShapeType="1" noTextEdit="1"/>
                </p:cNvSpPr>
                <p:nvPr/>
              </p:nvSpPr>
              <p:spPr>
                <a:xfrm>
                  <a:off x="3623179" y="4909027"/>
                  <a:ext cx="5535811" cy="307777"/>
                </a:xfrm>
                <a:prstGeom prst="rect">
                  <a:avLst/>
                </a:prstGeom>
                <a:blipFill rotWithShape="0">
                  <a:blip r:embed="rId9"/>
                  <a:stretch>
                    <a:fillRect l="-1211" t="-24000" b="-52000"/>
                  </a:stretch>
                </a:blipFill>
              </p:spPr>
              <p:txBody>
                <a:bodyPr/>
                <a:lstStyle/>
                <a:p>
                  <a:r>
                    <a:rPr lang="en-US">
                      <a:noFill/>
                    </a:rPr>
                    <a:t> </a:t>
                  </a:r>
                </a:p>
              </p:txBody>
            </p:sp>
          </mc:Fallback>
        </mc:AlternateContent>
        <p:sp>
          <p:nvSpPr>
            <p:cNvPr id="78" name="pole tekstowe 77">
              <a:extLst>
                <a:ext uri="{FF2B5EF4-FFF2-40B4-BE49-F238E27FC236}">
                  <a16:creationId xmlns:a16="http://schemas.microsoft.com/office/drawing/2014/main" id="{9A279196-1B08-C423-DD98-3E9605CE0F8E}"/>
                </a:ext>
              </a:extLst>
            </p:cNvPr>
            <p:cNvSpPr txBox="1"/>
            <p:nvPr/>
          </p:nvSpPr>
          <p:spPr>
            <a:xfrm>
              <a:off x="4368241" y="4137005"/>
              <a:ext cx="2453939" cy="338554"/>
            </a:xfrm>
            <a:prstGeom prst="rect">
              <a:avLst/>
            </a:prstGeom>
            <a:noFill/>
          </p:spPr>
          <p:txBody>
            <a:bodyPr wrap="square" rtlCol="0">
              <a:spAutoFit/>
            </a:bodyPr>
            <a:lstStyle/>
            <a:p>
              <a:r>
                <a:rPr lang="en-US" sz="1600" dirty="0">
                  <a:solidFill>
                    <a:srgbClr val="0000FF"/>
                  </a:solidFill>
                </a:rPr>
                <a:t>n</a:t>
              </a:r>
              <a:r>
                <a:rPr lang="en-US" sz="1600" noProof="0" dirty="0" err="1">
                  <a:solidFill>
                    <a:srgbClr val="0000FF"/>
                  </a:solidFill>
                </a:rPr>
                <a:t>ew</a:t>
              </a:r>
              <a:r>
                <a:rPr lang="en-US" sz="1600" noProof="0" dirty="0">
                  <a:solidFill>
                    <a:srgbClr val="0000FF"/>
                  </a:solidFill>
                </a:rPr>
                <a:t> information granules</a:t>
              </a:r>
              <a:endParaRPr lang="en-US" sz="1600" dirty="0">
                <a:solidFill>
                  <a:srgbClr val="0000FF"/>
                </a:solidFill>
              </a:endParaRPr>
            </a:p>
          </p:txBody>
        </p:sp>
        <mc:AlternateContent xmlns:mc="http://schemas.openxmlformats.org/markup-compatibility/2006" xmlns:a14="http://schemas.microsoft.com/office/drawing/2010/main">
          <mc:Choice Requires="a14">
            <p:sp>
              <p:nvSpPr>
                <p:cNvPr id="81" name="pole tekstowe 80"/>
                <p:cNvSpPr txBox="1"/>
                <p:nvPr/>
              </p:nvSpPr>
              <p:spPr>
                <a:xfrm>
                  <a:off x="1485142" y="5455884"/>
                  <a:ext cx="1528602" cy="307777"/>
                </a:xfrm>
                <a:prstGeom prst="rect">
                  <a:avLst/>
                </a:prstGeom>
                <a:noFill/>
              </p:spPr>
              <p:txBody>
                <a:bodyPr wrap="square" lIns="0" tIns="0" rIns="0" bIns="0" rtlCol="0">
                  <a:spAutoFit/>
                </a:bodyPr>
                <a:lstStyle/>
                <a:p>
                  <a14:m>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𝐿</m:t>
                          </m:r>
                        </m:e>
                        <m:sub>
                          <m:r>
                            <a:rPr lang="pl-PL" sz="2000" b="0" i="1" smtClean="0">
                              <a:solidFill>
                                <a:srgbClr val="0000CC"/>
                              </a:solidFill>
                              <a:latin typeface="Cambria Math" panose="02040503050406030204" pitchFamily="18" charset="0"/>
                              <a:ea typeface="Cambria Math" panose="02040503050406030204" pitchFamily="18" charset="0"/>
                            </a:rPr>
                            <m:t>𝑎</m:t>
                          </m:r>
                        </m:sub>
                      </m:sSub>
                    </m:oMath>
                  </a14:m>
                  <a:r>
                    <a:rPr lang="pl-PL" sz="2000"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𝐿</m:t>
                          </m:r>
                        </m:e>
                        <m:sub>
                          <m:r>
                            <a:rPr lang="pl-PL" sz="2000" i="1">
                              <a:solidFill>
                                <a:srgbClr val="0000CC"/>
                              </a:solidFill>
                              <a:latin typeface="Cambria Math" panose="02040503050406030204" pitchFamily="18" charset="0"/>
                              <a:ea typeface="Cambria Math" panose="02040503050406030204" pitchFamily="18" charset="0"/>
                            </a:rPr>
                            <m:t>𝑏</m:t>
                          </m:r>
                        </m:sub>
                      </m:sSub>
                    </m:oMath>
                  </a14:m>
                  <a:r>
                    <a:rPr lang="pl-PL" sz="2000" dirty="0">
                      <a:solidFill>
                        <a:srgbClr val="0000CC"/>
                      </a:solidFill>
                      <a:latin typeface="Cambria Math" panose="02040503050406030204" pitchFamily="18" charset="0"/>
                      <a:ea typeface="Cambria Math" panose="02040503050406030204" pitchFamily="18" charset="0"/>
                    </a:rPr>
                    <a:t>, …</a:t>
                  </a:r>
                </a:p>
              </p:txBody>
            </p:sp>
          </mc:Choice>
          <mc:Fallback xmlns="">
            <p:sp>
              <p:nvSpPr>
                <p:cNvPr id="81" name="pole tekstowe 80"/>
                <p:cNvSpPr txBox="1">
                  <a:spLocks noRot="1" noChangeAspect="1" noMove="1" noResize="1" noEditPoints="1" noAdjustHandles="1" noChangeArrowheads="1" noChangeShapeType="1" noTextEdit="1"/>
                </p:cNvSpPr>
                <p:nvPr/>
              </p:nvSpPr>
              <p:spPr>
                <a:xfrm>
                  <a:off x="1485142" y="5455884"/>
                  <a:ext cx="1528602" cy="307777"/>
                </a:xfrm>
                <a:prstGeom prst="rect">
                  <a:avLst/>
                </a:prstGeom>
                <a:blipFill rotWithShape="0">
                  <a:blip r:embed="rId10"/>
                  <a:stretch>
                    <a:fillRect l="-5578" t="-26000"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pole tekstowe 82"/>
                <p:cNvSpPr txBox="1"/>
                <p:nvPr/>
              </p:nvSpPr>
              <p:spPr>
                <a:xfrm>
                  <a:off x="1485142" y="6330233"/>
                  <a:ext cx="1066399" cy="307777"/>
                </a:xfrm>
                <a:prstGeom prst="rect">
                  <a:avLst/>
                </a:prstGeom>
                <a:noFill/>
              </p:spPr>
              <p:txBody>
                <a:bodyPr wrap="square" lIns="0" tIns="0" rIns="0" bIns="0" rtlCol="0">
                  <a:spAutoFit/>
                </a:bodyPr>
                <a:lstStyle/>
                <a:p>
                  <a14:m>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𝐼</m:t>
                          </m:r>
                        </m:e>
                        <m:sub>
                          <m:r>
                            <a:rPr lang="pl-PL" sz="2000" b="0" i="1" smtClean="0">
                              <a:solidFill>
                                <a:srgbClr val="0000CC"/>
                              </a:solidFill>
                              <a:latin typeface="Cambria Math" panose="02040503050406030204" pitchFamily="18" charset="0"/>
                              <a:ea typeface="Cambria Math" panose="02040503050406030204" pitchFamily="18" charset="0"/>
                            </a:rPr>
                            <m:t>𝑎</m:t>
                          </m:r>
                        </m:sub>
                      </m:sSub>
                    </m:oMath>
                  </a14:m>
                  <a:r>
                    <a:rPr lang="pl-PL" sz="2000" i="1"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𝐼</m:t>
                          </m:r>
                        </m:e>
                        <m:sub>
                          <m:r>
                            <a:rPr lang="pl-PL" sz="2000" i="1">
                              <a:solidFill>
                                <a:srgbClr val="0000CC"/>
                              </a:solidFill>
                              <a:latin typeface="Cambria Math" panose="02040503050406030204" pitchFamily="18" charset="0"/>
                              <a:ea typeface="Cambria Math" panose="02040503050406030204" pitchFamily="18" charset="0"/>
                            </a:rPr>
                            <m:t>𝑏</m:t>
                          </m:r>
                        </m:sub>
                      </m:sSub>
                      <m:r>
                        <a:rPr lang="pl-PL" sz="2000" b="0" i="1" smtClean="0">
                          <a:solidFill>
                            <a:srgbClr val="0000CC"/>
                          </a:solidFill>
                          <a:latin typeface="Cambria Math" panose="02040503050406030204" pitchFamily="18" charset="0"/>
                          <a:ea typeface="Cambria Math" panose="02040503050406030204" pitchFamily="18" charset="0"/>
                        </a:rPr>
                        <m:t>,</m:t>
                      </m:r>
                      <m:r>
                        <m:rPr>
                          <m:nor/>
                        </m:rPr>
                        <a:rPr lang="pl-PL" sz="2000" dirty="0">
                          <a:solidFill>
                            <a:srgbClr val="0000CC"/>
                          </a:solidFill>
                          <a:latin typeface="Cambria Math" panose="02040503050406030204" pitchFamily="18" charset="0"/>
                          <a:ea typeface="Cambria Math" panose="02040503050406030204" pitchFamily="18" charset="0"/>
                        </a:rPr>
                        <m:t>…</m:t>
                      </m:r>
                    </m:oMath>
                  </a14:m>
                  <a:endParaRPr lang="pl-PL" sz="2000" dirty="0">
                    <a:solidFill>
                      <a:srgbClr val="0000CC"/>
                    </a:solidFill>
                    <a:latin typeface="Cambria Math" panose="02040503050406030204" pitchFamily="18" charset="0"/>
                    <a:ea typeface="Cambria Math" panose="02040503050406030204" pitchFamily="18" charset="0"/>
                  </a:endParaRPr>
                </a:p>
              </p:txBody>
            </p:sp>
          </mc:Choice>
          <mc:Fallback xmlns="">
            <p:sp>
              <p:nvSpPr>
                <p:cNvPr id="83" name="pole tekstowe 82"/>
                <p:cNvSpPr txBox="1">
                  <a:spLocks noRot="1" noChangeAspect="1" noMove="1" noResize="1" noEditPoints="1" noAdjustHandles="1" noChangeArrowheads="1" noChangeShapeType="1" noTextEdit="1"/>
                </p:cNvSpPr>
                <p:nvPr/>
              </p:nvSpPr>
              <p:spPr>
                <a:xfrm>
                  <a:off x="1485142" y="6330233"/>
                  <a:ext cx="1066399" cy="307777"/>
                </a:xfrm>
                <a:prstGeom prst="rect">
                  <a:avLst/>
                </a:prstGeom>
                <a:blipFill rotWithShape="0">
                  <a:blip r:embed="rId11"/>
                  <a:stretch>
                    <a:fillRect l="-8000" t="-26000" b="-50000"/>
                  </a:stretch>
                </a:blipFill>
              </p:spPr>
              <p:txBody>
                <a:bodyPr/>
                <a:lstStyle/>
                <a:p>
                  <a:r>
                    <a:rPr lang="en-US">
                      <a:noFill/>
                    </a:rPr>
                    <a:t> </a:t>
                  </a:r>
                </a:p>
              </p:txBody>
            </p:sp>
          </mc:Fallback>
        </mc:AlternateContent>
      </p:grpSp>
      <p:cxnSp>
        <p:nvCxnSpPr>
          <p:cNvPr id="88" name="Łącznik prosty ze strzałką 87"/>
          <p:cNvCxnSpPr/>
          <p:nvPr/>
        </p:nvCxnSpPr>
        <p:spPr>
          <a:xfrm flipH="1" flipV="1">
            <a:off x="1736097" y="3464884"/>
            <a:ext cx="268286" cy="247203"/>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0" name="Łącznik prosty ze strzałką 89"/>
          <p:cNvCxnSpPr/>
          <p:nvPr/>
        </p:nvCxnSpPr>
        <p:spPr>
          <a:xfrm flipV="1">
            <a:off x="2022274" y="3466470"/>
            <a:ext cx="432793" cy="244029"/>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29" name="pole tekstowe 28">
            <a:extLst>
              <a:ext uri="{FF2B5EF4-FFF2-40B4-BE49-F238E27FC236}">
                <a16:creationId xmlns:a16="http://schemas.microsoft.com/office/drawing/2014/main" id="{9A279196-1B08-C423-DD98-3E9605CE0F8E}"/>
              </a:ext>
            </a:extLst>
          </p:cNvPr>
          <p:cNvSpPr txBox="1"/>
          <p:nvPr/>
        </p:nvSpPr>
        <p:spPr>
          <a:xfrm>
            <a:off x="3878692" y="4909121"/>
            <a:ext cx="4574629" cy="830997"/>
          </a:xfrm>
          <a:prstGeom prst="rect">
            <a:avLst/>
          </a:prstGeom>
          <a:noFill/>
        </p:spPr>
        <p:txBody>
          <a:bodyPr wrap="square" rtlCol="0">
            <a:spAutoFit/>
          </a:bodyPr>
          <a:lstStyle/>
          <a:p>
            <a:pPr algn="ctr"/>
            <a:r>
              <a:rPr lang="en-US" sz="1600" dirty="0">
                <a:solidFill>
                  <a:srgbClr val="0000FF"/>
                </a:solidFill>
              </a:rPr>
              <a:t>in information system n</a:t>
            </a:r>
            <a:r>
              <a:rPr lang="en-US" sz="1600" noProof="0" dirty="0" err="1">
                <a:solidFill>
                  <a:srgbClr val="0000FF"/>
                </a:solidFill>
              </a:rPr>
              <a:t>ew</a:t>
            </a:r>
            <a:r>
              <a:rPr lang="en-US" sz="1600" noProof="0" dirty="0">
                <a:solidFill>
                  <a:srgbClr val="0000FF"/>
                </a:solidFill>
              </a:rPr>
              <a:t> information granules can be defined by aggregation of attributes (formulas)</a:t>
            </a:r>
            <a:r>
              <a:rPr lang="en-US" sz="1600" dirty="0">
                <a:solidFill>
                  <a:srgbClr val="0000FF"/>
                </a:solidFill>
              </a:rPr>
              <a:t>, e.g., using conjunction</a:t>
            </a:r>
          </a:p>
        </p:txBody>
      </p:sp>
      <mc:AlternateContent xmlns:mc="http://schemas.openxmlformats.org/markup-compatibility/2006" xmlns:a14="http://schemas.microsoft.com/office/drawing/2010/main">
        <mc:Choice Requires="a14">
          <p:sp>
            <p:nvSpPr>
              <p:cNvPr id="30" name="pole tekstowe 29"/>
              <p:cNvSpPr txBox="1"/>
              <p:nvPr/>
            </p:nvSpPr>
            <p:spPr>
              <a:xfrm>
                <a:off x="4968379" y="5796510"/>
                <a:ext cx="2419344" cy="307777"/>
              </a:xfrm>
              <a:prstGeom prst="rect">
                <a:avLst/>
              </a:prstGeom>
              <a:noFill/>
            </p:spPr>
            <p:txBody>
              <a:bodyPr wrap="square" lIns="0" tIns="0" rIns="0" bIns="0" rtlCol="0">
                <a:spAutoFit/>
              </a:bodyPr>
              <a:lstStyle/>
              <a:p>
                <a14:m>
                  <m:oMath xmlns:m="http://schemas.openxmlformats.org/officeDocument/2006/math">
                    <m:r>
                      <a:rPr lang="pl-PL" sz="2000" b="0" i="1" smtClean="0">
                        <a:solidFill>
                          <a:srgbClr val="0000CC"/>
                        </a:solidFill>
                        <a:latin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𝛼</m:t>
                    </m:r>
                    <m:r>
                      <a:rPr lang="pl-PL" sz="2000" i="1">
                        <a:solidFill>
                          <a:srgbClr val="0000CC"/>
                        </a:solidFill>
                        <a:latin typeface="Cambria Math" panose="02040503050406030204" pitchFamily="18" charset="0"/>
                        <a:ea typeface="Cambria Math" panose="02040503050406030204" pitchFamily="18" charset="0"/>
                      </a:rPr>
                      <m:t>∧</m:t>
                    </m:r>
                    <m:r>
                      <a:rPr lang="pl-PL" sz="2000" i="1">
                        <a:solidFill>
                          <a:srgbClr val="0000CC"/>
                        </a:solidFill>
                        <a:latin typeface="Cambria Math" panose="02040503050406030204" pitchFamily="18" charset="0"/>
                        <a:ea typeface="Cambria Math" panose="02040503050406030204" pitchFamily="18" charset="0"/>
                      </a:rPr>
                      <m:t>𝛽</m:t>
                    </m:r>
                    <m:r>
                      <a:rPr lang="pl-PL" sz="2000" b="0" i="1" smtClean="0">
                        <a:solidFill>
                          <a:srgbClr val="0000CC"/>
                        </a:solidFill>
                        <a:latin typeface="Cambria Math" panose="02040503050406030204" pitchFamily="18" charset="0"/>
                        <a:ea typeface="Cambria Math" panose="02040503050406030204" pitchFamily="18" charset="0"/>
                      </a:rPr>
                      <m:t> ,</m:t>
                    </m:r>
                    <m:sSub>
                      <m:sSubPr>
                        <m:ctrlPr>
                          <a:rPr lang="pl-PL" sz="2000" b="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𝐼</m:t>
                        </m:r>
                      </m:e>
                      <m:sub>
                        <m:r>
                          <a:rPr lang="pl-PL" sz="2000" b="0" i="1" smtClean="0">
                            <a:solidFill>
                              <a:srgbClr val="0000CC"/>
                            </a:solidFill>
                            <a:latin typeface="Cambria Math" panose="02040503050406030204" pitchFamily="18" charset="0"/>
                            <a:ea typeface="Cambria Math" panose="02040503050406030204" pitchFamily="18" charset="0"/>
                          </a:rPr>
                          <m:t>𝑎</m:t>
                        </m:r>
                      </m:sub>
                    </m:sSub>
                    <m:r>
                      <a:rPr lang="pl-PL" sz="2000" b="0" i="1" smtClean="0">
                        <a:solidFill>
                          <a:srgbClr val="0000CC"/>
                        </a:solidFill>
                        <a:latin typeface="Cambria Math" panose="02040503050406030204" pitchFamily="18" charset="0"/>
                        <a:ea typeface="Cambria Math" panose="02040503050406030204" pitchFamily="18" charset="0"/>
                      </a:rPr>
                      <m:t>(</m:t>
                    </m:r>
                    <m:r>
                      <a:rPr lang="pl-PL" sz="2000" b="0" i="1" smtClean="0">
                        <a:solidFill>
                          <a:srgbClr val="0000CC"/>
                        </a:solidFill>
                        <a:latin typeface="Cambria Math" panose="02040503050406030204" pitchFamily="18" charset="0"/>
                        <a:ea typeface="Cambria Math" panose="02040503050406030204" pitchFamily="18" charset="0"/>
                      </a:rPr>
                      <m:t>𝛼</m:t>
                    </m:r>
                    <m:r>
                      <a:rPr lang="pl-PL" sz="2000" b="0" i="1" smtClean="0">
                        <a:solidFill>
                          <a:srgbClr val="0000CC"/>
                        </a:solidFill>
                        <a:latin typeface="Cambria Math" panose="02040503050406030204" pitchFamily="18" charset="0"/>
                        <a:ea typeface="Cambria Math" panose="02040503050406030204" pitchFamily="18" charset="0"/>
                      </a:rPr>
                      <m:t>)∩</m:t>
                    </m:r>
                    <m:sSub>
                      <m:sSubPr>
                        <m:ctrlPr>
                          <a:rPr lang="pl-PL"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𝐼</m:t>
                        </m:r>
                      </m:e>
                      <m:sub>
                        <m:r>
                          <a:rPr lang="pl-PL" sz="2000" i="1">
                            <a:solidFill>
                              <a:srgbClr val="0000CC"/>
                            </a:solidFill>
                            <a:latin typeface="Cambria Math" panose="02040503050406030204" pitchFamily="18" charset="0"/>
                            <a:ea typeface="Cambria Math" panose="02040503050406030204" pitchFamily="18" charset="0"/>
                          </a:rPr>
                          <m:t>𝑏</m:t>
                        </m:r>
                      </m:sub>
                    </m:sSub>
                    <m:r>
                      <a:rPr lang="pl-PL" sz="2000" i="1">
                        <a:solidFill>
                          <a:srgbClr val="0000CC"/>
                        </a:solidFill>
                        <a:latin typeface="Cambria Math" panose="02040503050406030204" pitchFamily="18" charset="0"/>
                        <a:ea typeface="Cambria Math" panose="02040503050406030204" pitchFamily="18" charset="0"/>
                      </a:rPr>
                      <m:t>(</m:t>
                    </m:r>
                    <m:r>
                      <a:rPr lang="pl-PL" sz="2000" i="1">
                        <a:solidFill>
                          <a:srgbClr val="0000CC"/>
                        </a:solidFill>
                        <a:latin typeface="Cambria Math" panose="02040503050406030204" pitchFamily="18" charset="0"/>
                        <a:ea typeface="Cambria Math" panose="02040503050406030204" pitchFamily="18" charset="0"/>
                      </a:rPr>
                      <m:t>𝛽</m:t>
                    </m:r>
                  </m:oMath>
                </a14:m>
                <a:r>
                  <a:rPr lang="pl-PL" sz="2000" dirty="0">
                    <a:solidFill>
                      <a:srgbClr val="0000CC"/>
                    </a:solidFill>
                  </a:rPr>
                  <a:t>))</a:t>
                </a:r>
                <a:endParaRPr lang="en-US" sz="2000" dirty="0">
                  <a:solidFill>
                    <a:srgbClr val="0000CC"/>
                  </a:solidFill>
                </a:endParaRPr>
              </a:p>
            </p:txBody>
          </p:sp>
        </mc:Choice>
        <mc:Fallback xmlns="">
          <p:sp>
            <p:nvSpPr>
              <p:cNvPr id="30" name="pole tekstowe 29"/>
              <p:cNvSpPr txBox="1">
                <a:spLocks noRot="1" noChangeAspect="1" noMove="1" noResize="1" noEditPoints="1" noAdjustHandles="1" noChangeArrowheads="1" noChangeShapeType="1" noTextEdit="1"/>
              </p:cNvSpPr>
              <p:nvPr/>
            </p:nvSpPr>
            <p:spPr>
              <a:xfrm>
                <a:off x="4968379" y="5796510"/>
                <a:ext cx="2419344" cy="307777"/>
              </a:xfrm>
              <a:prstGeom prst="rect">
                <a:avLst/>
              </a:prstGeom>
              <a:blipFill rotWithShape="0">
                <a:blip r:embed="rId12"/>
                <a:stretch>
                  <a:fillRect l="-5038" t="-24000" r="-3778" b="-52000"/>
                </a:stretch>
              </a:blipFill>
            </p:spPr>
            <p:txBody>
              <a:bodyPr/>
              <a:lstStyle/>
              <a:p>
                <a:r>
                  <a:rPr lang="en-US">
                    <a:noFill/>
                  </a:rPr>
                  <a:t> </a:t>
                </a:r>
              </a:p>
            </p:txBody>
          </p:sp>
        </mc:Fallback>
      </mc:AlternateContent>
      <p:sp>
        <p:nvSpPr>
          <p:cNvPr id="7" name="pole tekstowe 6"/>
          <p:cNvSpPr txBox="1"/>
          <p:nvPr/>
        </p:nvSpPr>
        <p:spPr>
          <a:xfrm>
            <a:off x="3203848" y="6397649"/>
            <a:ext cx="5526026" cy="338554"/>
          </a:xfrm>
          <a:prstGeom prst="rect">
            <a:avLst/>
          </a:prstGeom>
          <a:noFill/>
        </p:spPr>
        <p:txBody>
          <a:bodyPr wrap="square" rtlCol="0">
            <a:spAutoFit/>
          </a:bodyPr>
          <a:lstStyle/>
          <a:p>
            <a:r>
              <a:rPr lang="en-US" sz="1600" u="sng" dirty="0">
                <a:solidFill>
                  <a:srgbClr val="0000FF"/>
                </a:solidFill>
              </a:rPr>
              <a:t>Remark</a:t>
            </a:r>
            <a:r>
              <a:rPr lang="en-US" sz="1600" dirty="0">
                <a:solidFill>
                  <a:srgbClr val="0000FF"/>
                </a:solidFill>
              </a:rPr>
              <a:t>. Interpretation may be fuzzy, </a:t>
            </a:r>
            <a:r>
              <a:rPr lang="pl-PL" sz="1600" dirty="0">
                <a:solidFill>
                  <a:srgbClr val="0000FF"/>
                </a:solidFill>
              </a:rPr>
              <a:t>n</a:t>
            </a:r>
            <a:r>
              <a:rPr lang="en-US" sz="1600" dirty="0" err="1">
                <a:solidFill>
                  <a:srgbClr val="0000FF"/>
                </a:solidFill>
              </a:rPr>
              <a:t>ot</a:t>
            </a:r>
            <a:r>
              <a:rPr lang="en-US" sz="1600" dirty="0">
                <a:solidFill>
                  <a:srgbClr val="0000FF"/>
                </a:solidFill>
              </a:rPr>
              <a:t> necessarily crisp.</a:t>
            </a:r>
          </a:p>
        </p:txBody>
      </p:sp>
    </p:spTree>
    <p:extLst>
      <p:ext uri="{BB962C8B-B14F-4D97-AF65-F5344CB8AC3E}">
        <p14:creationId xmlns:p14="http://schemas.microsoft.com/office/powerpoint/2010/main" val="4239467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6090" y="38825"/>
            <a:ext cx="8229600" cy="1157515"/>
          </a:xfrm>
        </p:spPr>
        <p:txBody>
          <a:bodyPr/>
          <a:lstStyle/>
          <a:p>
            <a:r>
              <a:rPr lang="pl-PL" sz="4000" b="1" dirty="0" err="1"/>
              <a:t>EVOLVING</a:t>
            </a:r>
            <a:r>
              <a:rPr lang="pl-PL" sz="4000" b="1" dirty="0"/>
              <a:t> LANGUAGE </a:t>
            </a:r>
            <a:br>
              <a:rPr lang="pl-PL" sz="4000" b="1" dirty="0"/>
            </a:br>
            <a:r>
              <a:rPr lang="pl-PL" sz="4000" b="1" dirty="0"/>
              <a:t>OF C-</a:t>
            </a:r>
            <a:r>
              <a:rPr lang="pl-PL" sz="4000" b="1" dirty="0" err="1"/>
              <a:t>GRANULES</a:t>
            </a:r>
            <a:endParaRPr lang="en-US" sz="4000" b="1" dirty="0"/>
          </a:p>
        </p:txBody>
      </p:sp>
      <p:sp>
        <p:nvSpPr>
          <p:cNvPr id="3" name="Symbol zastępczy numeru slajdu 2"/>
          <p:cNvSpPr>
            <a:spLocks noGrp="1"/>
          </p:cNvSpPr>
          <p:nvPr>
            <p:ph type="sldNum" sz="quarter" idx="12"/>
          </p:nvPr>
        </p:nvSpPr>
        <p:spPr>
          <a:xfrm>
            <a:off x="8630865" y="6437448"/>
            <a:ext cx="442392" cy="347775"/>
          </a:xfrm>
        </p:spPr>
        <p:txBody>
          <a:bodyPr/>
          <a:lstStyle/>
          <a:p>
            <a:pPr>
              <a:defRPr/>
            </a:pPr>
            <a:fld id="{D02E777F-298D-4C96-825C-3DC57E52C55E}" type="slidenum">
              <a:rPr lang="pl-PL" smtClean="0"/>
              <a:pPr>
                <a:defRPr/>
              </a:pPr>
              <a:t>49</a:t>
            </a:fld>
            <a:endParaRPr lang="pl-PL"/>
          </a:p>
        </p:txBody>
      </p:sp>
      <mc:AlternateContent xmlns:mc="http://schemas.openxmlformats.org/markup-compatibility/2006" xmlns:a14="http://schemas.microsoft.com/office/drawing/2010/main">
        <mc:Choice Requires="a14">
          <p:graphicFrame>
            <p:nvGraphicFramePr>
              <p:cNvPr id="17" name="Tabela 16">
                <a:extLst>
                  <a:ext uri="{FF2B5EF4-FFF2-40B4-BE49-F238E27FC236}">
                    <a16:creationId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1417476898"/>
                  </p:ext>
                </p:extLst>
              </p:nvPr>
            </p:nvGraphicFramePr>
            <p:xfrm>
              <a:off x="1001014" y="2803586"/>
              <a:ext cx="2332701" cy="1717047"/>
            </p:xfrm>
            <a:graphic>
              <a:graphicData uri="http://schemas.openxmlformats.org/drawingml/2006/table">
                <a:tbl>
                  <a:tblPr firstRow="1" bandRow="1">
                    <a:tableStyleId>{5C22544A-7EE6-4342-B048-85BDC9FD1C3A}</a:tableStyleId>
                  </a:tblPr>
                  <a:tblGrid>
                    <a:gridCol w="462780">
                      <a:extLst>
                        <a:ext uri="{9D8B030D-6E8A-4147-A177-3AD203B41FA5}">
                          <a16:colId xmlns:a16="http://schemas.microsoft.com/office/drawing/2014/main" val="3968435274"/>
                        </a:ext>
                      </a:extLst>
                    </a:gridCol>
                    <a:gridCol w="610935">
                      <a:extLst>
                        <a:ext uri="{9D8B030D-6E8A-4147-A177-3AD203B41FA5}">
                          <a16:colId xmlns:a16="http://schemas.microsoft.com/office/drawing/2014/main" val="1993104137"/>
                        </a:ext>
                      </a:extLst>
                    </a:gridCol>
                    <a:gridCol w="629493">
                      <a:extLst>
                        <a:ext uri="{9D8B030D-6E8A-4147-A177-3AD203B41FA5}">
                          <a16:colId xmlns:a16="http://schemas.microsoft.com/office/drawing/2014/main" val="1690612267"/>
                        </a:ext>
                      </a:extLst>
                    </a:gridCol>
                    <a:gridCol w="629493">
                      <a:extLst>
                        <a:ext uri="{9D8B030D-6E8A-4147-A177-3AD203B41FA5}">
                          <a16:colId xmlns:a16="http://schemas.microsoft.com/office/drawing/2014/main" val="2239736241"/>
                        </a:ext>
                      </a:extLst>
                    </a:gridCol>
                  </a:tblGrid>
                  <a:tr h="450429">
                    <a:tc>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𝑎</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a:t>…</a:t>
                          </a:r>
                          <a:endParaRPr lang="en-US" dirty="0"/>
                        </a:p>
                      </a:txBody>
                      <a:tcPr/>
                    </a:tc>
                    <a:extLst>
                      <a:ext uri="{0D108BD9-81ED-4DB2-BD59-A6C34878D82A}">
                        <a16:rowId xmlns:a16="http://schemas.microsoft.com/office/drawing/2014/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dirty="0"/>
                        </a:p>
                      </a:txBody>
                      <a:tcPr/>
                    </a:tc>
                    <a:extLst>
                      <a:ext uri="{0D108BD9-81ED-4DB2-BD59-A6C34878D82A}">
                        <a16:rowId xmlns:a16="http://schemas.microsoft.com/office/drawing/2014/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a:p>
                      </a:txBody>
                      <a:tcPr/>
                    </a:tc>
                    <a:extLst>
                      <a:ext uri="{0D108BD9-81ED-4DB2-BD59-A6C34878D82A}">
                        <a16:rowId xmlns:a16="http://schemas.microsoft.com/office/drawing/2014/main" val="1251112509"/>
                      </a:ext>
                    </a:extLst>
                  </a:tr>
                  <a:tr h="360344">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extLst>
                      <a:ext uri="{0D108BD9-81ED-4DB2-BD59-A6C34878D82A}">
                        <a16:rowId xmlns:a16="http://schemas.microsoft.com/office/drawing/2014/main" val="2030681855"/>
                      </a:ext>
                    </a:extLst>
                  </a:tr>
                </a:tbl>
              </a:graphicData>
            </a:graphic>
          </p:graphicFrame>
        </mc:Choice>
        <mc:Fallback xmlns="">
          <p:graphicFrame>
            <p:nvGraphicFramePr>
              <p:cNvPr id="17" name="Tabela 16">
                <a:extLst>
                  <a:ext uri="{FF2B5EF4-FFF2-40B4-BE49-F238E27FC236}">
                    <a16:creationId xmlns:a16="http://schemas.microsoft.com/office/drawing/2014/main" xmlns="" xmlns:a14="http://schemas.microsoft.com/office/drawing/2010/main" id="{5BDE1363-0AB5-0E10-3081-26C8E95AADA1}"/>
                  </a:ext>
                </a:extLst>
              </p:cNvPr>
              <p:cNvGraphicFramePr>
                <a:graphicFrameLocks noGrp="1"/>
              </p:cNvGraphicFramePr>
              <p:nvPr>
                <p:extLst>
                  <p:ext uri="{D42A27DB-BD31-4B8C-83A1-F6EECF244321}">
                    <p14:modId xmlns:p14="http://schemas.microsoft.com/office/powerpoint/2010/main" val="1417476898"/>
                  </p:ext>
                </p:extLst>
              </p:nvPr>
            </p:nvGraphicFramePr>
            <p:xfrm>
              <a:off x="1001014" y="2803586"/>
              <a:ext cx="2332701" cy="1717047"/>
            </p:xfrm>
            <a:graphic>
              <a:graphicData uri="http://schemas.openxmlformats.org/drawingml/2006/table">
                <a:tbl>
                  <a:tblPr firstRow="1" bandRow="1">
                    <a:tableStyleId>{5C22544A-7EE6-4342-B048-85BDC9FD1C3A}</a:tableStyleId>
                  </a:tblPr>
                  <a:tblGrid>
                    <a:gridCol w="462780">
                      <a:extLst>
                        <a:ext uri="{9D8B030D-6E8A-4147-A177-3AD203B41FA5}">
                          <a16:colId xmlns:a16="http://schemas.microsoft.com/office/drawing/2014/main" xmlns="" xmlns:a14="http://schemas.microsoft.com/office/drawing/2010/main" val="3968435274"/>
                        </a:ext>
                      </a:extLst>
                    </a:gridCol>
                    <a:gridCol w="610935">
                      <a:extLst>
                        <a:ext uri="{9D8B030D-6E8A-4147-A177-3AD203B41FA5}">
                          <a16:colId xmlns:a16="http://schemas.microsoft.com/office/drawing/2014/main" xmlns="" xmlns:a14="http://schemas.microsoft.com/office/drawing/2010/main" val="1993104137"/>
                        </a:ext>
                      </a:extLst>
                    </a:gridCol>
                    <a:gridCol w="629493">
                      <a:extLst>
                        <a:ext uri="{9D8B030D-6E8A-4147-A177-3AD203B41FA5}">
                          <a16:colId xmlns:a16="http://schemas.microsoft.com/office/drawing/2014/main" xmlns="" xmlns:a14="http://schemas.microsoft.com/office/drawing/2010/main" val="1690612267"/>
                        </a:ext>
                      </a:extLst>
                    </a:gridCol>
                    <a:gridCol w="629493">
                      <a:extLst>
                        <a:ext uri="{9D8B030D-6E8A-4147-A177-3AD203B41FA5}">
                          <a16:colId xmlns:a16="http://schemas.microsoft.com/office/drawing/2014/main" xmlns="" xmlns:a14="http://schemas.microsoft.com/office/drawing/2010/main" val="2239736241"/>
                        </a:ext>
                      </a:extLst>
                    </a:gridCol>
                  </a:tblGrid>
                  <a:tr h="450429">
                    <a:tc>
                      <a:txBody>
                        <a:bodyPr/>
                        <a:lstStyle/>
                        <a:p>
                          <a:endParaRPr lang="en-US" dirty="0"/>
                        </a:p>
                      </a:txBody>
                      <a:tcPr/>
                    </a:tc>
                    <a:tc>
                      <a:txBody>
                        <a:bodyPr/>
                        <a:lstStyle/>
                        <a:p>
                          <a:endParaRPr lang="en-US"/>
                        </a:p>
                      </a:txBody>
                      <a:tcPr>
                        <a:blipFill rotWithShape="0">
                          <a:blip r:embed="rId3"/>
                          <a:stretch>
                            <a:fillRect l="-77000" t="-6757" r="-212000" b="-304054"/>
                          </a:stretch>
                        </a:blipFill>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smtClean="0"/>
                            <a:t>…</a:t>
                          </a:r>
                          <a:endParaRPr lang="en-US" dirty="0"/>
                        </a:p>
                      </a:txBody>
                      <a:tcPr/>
                    </a:tc>
                    <a:extLst>
                      <a:ext uri="{0D108BD9-81ED-4DB2-BD59-A6C34878D82A}">
                        <a16:rowId xmlns:a16="http://schemas.microsoft.com/office/drawing/2014/main" xmlns="" xmlns:a14="http://schemas.microsoft.com/office/drawing/2010/main" val="3522901080"/>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3"/>
                          <a:stretch>
                            <a:fillRect l="-77000" t="-106757" r="-212000" b="-204054"/>
                          </a:stretch>
                        </a:blipFill>
                      </a:tcPr>
                    </a:tc>
                    <a:tc>
                      <a:txBody>
                        <a:bodyPr/>
                        <a:lstStyle/>
                        <a:p>
                          <a:endParaRPr lang="en-US"/>
                        </a:p>
                      </a:txBody>
                      <a:tcPr>
                        <a:blipFill rotWithShape="0">
                          <a:blip r:embed="rId3"/>
                          <a:stretch>
                            <a:fillRect l="-170192" t="-106757" r="-103846" b="-204054"/>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3"/>
                          <a:stretch>
                            <a:fillRect l="-77000" t="-204000" r="-212000" b="-101333"/>
                          </a:stretch>
                        </a:blipFill>
                      </a:tcPr>
                    </a:tc>
                    <a:tc>
                      <a:txBody>
                        <a:bodyPr/>
                        <a:lstStyle/>
                        <a:p>
                          <a:endParaRPr lang="en-US"/>
                        </a:p>
                      </a:txBody>
                      <a:tcPr>
                        <a:blipFill rotWithShape="0">
                          <a:blip r:embed="rId3"/>
                          <a:stretch>
                            <a:fillRect l="-170192" t="-204000" r="-103846" b="-101333"/>
                          </a:stretch>
                        </a:blipFill>
                      </a:tcPr>
                    </a:tc>
                    <a:tc>
                      <a:txBody>
                        <a:bodyPr/>
                        <a:lstStyle/>
                        <a:p>
                          <a:endParaRPr lang="en-US"/>
                        </a:p>
                      </a:txBody>
                      <a:tcPr/>
                    </a:tc>
                    <a:extLst>
                      <a:ext uri="{0D108BD9-81ED-4DB2-BD59-A6C34878D82A}">
                        <a16:rowId xmlns:a16="http://schemas.microsoft.com/office/drawing/2014/main" xmlns="" xmlns:a14="http://schemas.microsoft.com/office/drawing/2010/main" val="1251112509"/>
                      </a:ext>
                    </a:extLst>
                  </a:tr>
                  <a:tr h="365760">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a:t>
                          </a:r>
                          <a:endParaRPr lang="en-US" b="1" dirty="0" smtClean="0"/>
                        </a:p>
                      </a:txBody>
                      <a:tcPr/>
                    </a:tc>
                    <a:extLst>
                      <a:ext uri="{0D108BD9-81ED-4DB2-BD59-A6C34878D82A}">
                        <a16:rowId xmlns:a16="http://schemas.microsoft.com/office/drawing/2014/main" xmlns="" xmlns:a14="http://schemas.microsoft.com/office/drawing/2010/main" val="203068185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0" name="Tabela 69">
                <a:extLst>
                  <a:ext uri="{FF2B5EF4-FFF2-40B4-BE49-F238E27FC236}">
                    <a16:creationId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2829763583"/>
                  </p:ext>
                </p:extLst>
              </p:nvPr>
            </p:nvGraphicFramePr>
            <p:xfrm>
              <a:off x="3707888" y="4538899"/>
              <a:ext cx="2790642" cy="1717047"/>
            </p:xfrm>
            <a:graphic>
              <a:graphicData uri="http://schemas.openxmlformats.org/drawingml/2006/table">
                <a:tbl>
                  <a:tblPr firstRow="1" bandRow="1">
                    <a:tableStyleId>{5C22544A-7EE6-4342-B048-85BDC9FD1C3A}</a:tableStyleId>
                  </a:tblPr>
                  <a:tblGrid>
                    <a:gridCol w="559895">
                      <a:extLst>
                        <a:ext uri="{9D8B030D-6E8A-4147-A177-3AD203B41FA5}">
                          <a16:colId xmlns:a16="http://schemas.microsoft.com/office/drawing/2014/main" val="3968435274"/>
                        </a:ext>
                      </a:extLst>
                    </a:gridCol>
                    <a:gridCol w="458014">
                      <a:extLst>
                        <a:ext uri="{9D8B030D-6E8A-4147-A177-3AD203B41FA5}">
                          <a16:colId xmlns:a16="http://schemas.microsoft.com/office/drawing/2014/main" val="1993104137"/>
                        </a:ext>
                      </a:extLst>
                    </a:gridCol>
                    <a:gridCol w="579181">
                      <a:extLst>
                        <a:ext uri="{9D8B030D-6E8A-4147-A177-3AD203B41FA5}">
                          <a16:colId xmlns:a16="http://schemas.microsoft.com/office/drawing/2014/main" val="20002"/>
                        </a:ext>
                      </a:extLst>
                    </a:gridCol>
                    <a:gridCol w="596776">
                      <a:extLst>
                        <a:ext uri="{9D8B030D-6E8A-4147-A177-3AD203B41FA5}">
                          <a16:colId xmlns:a16="http://schemas.microsoft.com/office/drawing/2014/main" val="1690612267"/>
                        </a:ext>
                      </a:extLst>
                    </a:gridCol>
                    <a:gridCol w="596776">
                      <a:extLst>
                        <a:ext uri="{9D8B030D-6E8A-4147-A177-3AD203B41FA5}">
                          <a16:colId xmlns:a16="http://schemas.microsoft.com/office/drawing/2014/main" val="2239736241"/>
                        </a:ext>
                      </a:extLst>
                    </a:gridCol>
                  </a:tblGrid>
                  <a:tr h="450429">
                    <a:tc>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𝛼</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rPr>
                            <a:t>…</a:t>
                          </a:r>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𝛽</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r>
                            <a:rPr lang="pl-PL" dirty="0"/>
                            <a:t>…</a:t>
                          </a:r>
                          <a:endParaRPr lang="en-US" dirty="0"/>
                        </a:p>
                      </a:txBody>
                      <a:tcPr/>
                    </a:tc>
                    <a:extLst>
                      <a:ext uri="{0D108BD9-81ED-4DB2-BD59-A6C34878D82A}">
                        <a16:rowId xmlns:a16="http://schemas.microsoft.com/office/drawing/2014/main" val="3522901080"/>
                      </a:ext>
                    </a:extLst>
                  </a:tr>
                  <a:tr h="450429">
                    <a:tc>
                      <a:txBody>
                        <a:bodyPr/>
                        <a:lstStyle/>
                        <a:p>
                          <a:pPr algn="ctr"/>
                          <a:r>
                            <a:rPr lang="pl-PL" sz="2000" i="1" baseline="0" dirty="0">
                              <a:solidFill>
                                <a:srgbClr val="0000FF"/>
                              </a:solidFill>
                              <a:latin typeface="Cambria Math" panose="02040503050406030204" pitchFamily="18" charset="0"/>
                              <a:ea typeface="Cambria Math" panose="02040503050406030204" pitchFamily="18" charset="0"/>
                            </a:rPr>
                            <a:t>g</a:t>
                          </a:r>
                          <a:r>
                            <a:rPr lang="pl-PL" sz="2000" i="1" baseline="-25000" dirty="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0</m:t>
                                </m:r>
                              </m:oMath>
                            </m:oMathPara>
                          </a14:m>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a:t>…</a:t>
                          </a:r>
                          <a:endParaRPr lang="en-US" sz="2000" dirty="0"/>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1</m:t>
                                </m:r>
                              </m:oMath>
                            </m:oMathPara>
                          </a14:m>
                          <a:endParaRPr lang="en-US" sz="2000" dirty="0"/>
                        </a:p>
                      </a:txBody>
                      <a:tcPr/>
                    </a:tc>
                    <a:tc>
                      <a:txBody>
                        <a:bodyPr/>
                        <a:lstStyle/>
                        <a:p>
                          <a:endParaRPr lang="en-US" dirty="0"/>
                        </a:p>
                      </a:txBody>
                      <a:tcPr/>
                    </a:tc>
                    <a:extLst>
                      <a:ext uri="{0D108BD9-81ED-4DB2-BD59-A6C34878D82A}">
                        <a16:rowId xmlns:a16="http://schemas.microsoft.com/office/drawing/2014/main" val="1569290743"/>
                      </a:ext>
                    </a:extLst>
                  </a:tr>
                  <a:tr h="450429">
                    <a:tc>
                      <a:txBody>
                        <a:bodyPr/>
                        <a:lstStyle/>
                        <a:p>
                          <a:pPr algn="ctr"/>
                          <a:r>
                            <a:rPr lang="pl-PL" sz="2000" i="1" dirty="0">
                              <a:solidFill>
                                <a:srgbClr val="0000FF"/>
                              </a:solidFill>
                              <a:latin typeface="Cambria Math" panose="02040503050406030204" pitchFamily="18" charset="0"/>
                              <a:ea typeface="Cambria Math" panose="02040503050406030204" pitchFamily="18" charset="0"/>
                            </a:rPr>
                            <a:t>g</a:t>
                          </a:r>
                          <a:r>
                            <a:rPr lang="pl-PL" sz="2000" i="1" baseline="-25000" dirty="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1</m:t>
                                </m:r>
                              </m:oMath>
                            </m:oMathPara>
                          </a14:m>
                          <a:endParaRPr lang="en-US" sz="2000" dirty="0"/>
                        </a:p>
                      </a:txBody>
                      <a:tcPr/>
                    </a:tc>
                    <a:tc>
                      <a:txBody>
                        <a:bodyPr/>
                        <a:lstStyle/>
                        <a:p>
                          <a:r>
                            <a:rPr lang="pl-PL" sz="2000" dirty="0"/>
                            <a:t>…</a:t>
                          </a:r>
                          <a:endParaRPr lang="en-US" sz="2000" dirty="0"/>
                        </a:p>
                      </a:txBody>
                      <a:tcPr/>
                    </a:tc>
                    <a:tc>
                      <a:txBody>
                        <a:bodyPr/>
                        <a:lstStyle/>
                        <a:p>
                          <a:pPr/>
                          <a14:m>
                            <m:oMathPara xmlns:m="http://schemas.openxmlformats.org/officeDocument/2006/math">
                              <m:oMathParaPr>
                                <m:jc m:val="centerGroup"/>
                              </m:oMathParaPr>
                              <m:oMath xmlns:m="http://schemas.openxmlformats.org/officeDocument/2006/math">
                                <m:r>
                                  <a:rPr lang="pl-PL" sz="2000" i="1" smtClean="0">
                                    <a:solidFill>
                                      <a:srgbClr val="0000FF"/>
                                    </a:solidFill>
                                    <a:latin typeface="Cambria Math" panose="02040503050406030204" pitchFamily="18" charset="0"/>
                                  </a:rPr>
                                  <m:t>0</m:t>
                                </m:r>
                              </m:oMath>
                            </m:oMathPara>
                          </a14:m>
                          <a:endParaRPr lang="en-US" sz="2000" dirty="0"/>
                        </a:p>
                      </a:txBody>
                      <a:tcPr/>
                    </a:tc>
                    <a:tc>
                      <a:txBody>
                        <a:bodyPr/>
                        <a:lstStyle/>
                        <a:p>
                          <a:endParaRPr lang="en-US" dirty="0"/>
                        </a:p>
                      </a:txBody>
                      <a:tcPr/>
                    </a:tc>
                    <a:extLst>
                      <a:ext uri="{0D108BD9-81ED-4DB2-BD59-A6C34878D82A}">
                        <a16:rowId xmlns:a16="http://schemas.microsoft.com/office/drawing/2014/main" val="1251112509"/>
                      </a:ext>
                    </a:extLst>
                  </a:tr>
                  <a:tr h="360344">
                    <a:tc>
                      <a:txBody>
                        <a:bodyPr/>
                        <a:lstStyle/>
                        <a:p>
                          <a:pPr algn="ct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extLst>
                      <a:ext uri="{0D108BD9-81ED-4DB2-BD59-A6C34878D82A}">
                        <a16:rowId xmlns:a16="http://schemas.microsoft.com/office/drawing/2014/main" val="2030681855"/>
                      </a:ext>
                    </a:extLst>
                  </a:tr>
                </a:tbl>
              </a:graphicData>
            </a:graphic>
          </p:graphicFrame>
        </mc:Choice>
        <mc:Fallback xmlns="">
          <p:graphicFrame>
            <p:nvGraphicFramePr>
              <p:cNvPr id="70" name="Tabela 69">
                <a:extLst>
                  <a:ext uri="{FF2B5EF4-FFF2-40B4-BE49-F238E27FC236}">
                    <a16:creationId xmlns:a16="http://schemas.microsoft.com/office/drawing/2014/main" xmlns="" xmlns:a14="http://schemas.microsoft.com/office/drawing/2010/main" id="{5BDE1363-0AB5-0E10-3081-26C8E95AADA1}"/>
                  </a:ext>
                </a:extLst>
              </p:cNvPr>
              <p:cNvGraphicFramePr>
                <a:graphicFrameLocks noGrp="1"/>
              </p:cNvGraphicFramePr>
              <p:nvPr>
                <p:extLst>
                  <p:ext uri="{D42A27DB-BD31-4B8C-83A1-F6EECF244321}">
                    <p14:modId xmlns:p14="http://schemas.microsoft.com/office/powerpoint/2010/main" val="2829763583"/>
                  </p:ext>
                </p:extLst>
              </p:nvPr>
            </p:nvGraphicFramePr>
            <p:xfrm>
              <a:off x="3707888" y="4538899"/>
              <a:ext cx="2790642" cy="1717047"/>
            </p:xfrm>
            <a:graphic>
              <a:graphicData uri="http://schemas.openxmlformats.org/drawingml/2006/table">
                <a:tbl>
                  <a:tblPr firstRow="1" bandRow="1">
                    <a:tableStyleId>{5C22544A-7EE6-4342-B048-85BDC9FD1C3A}</a:tableStyleId>
                  </a:tblPr>
                  <a:tblGrid>
                    <a:gridCol w="559895">
                      <a:extLst>
                        <a:ext uri="{9D8B030D-6E8A-4147-A177-3AD203B41FA5}">
                          <a16:colId xmlns:a16="http://schemas.microsoft.com/office/drawing/2014/main" xmlns="" xmlns:a14="http://schemas.microsoft.com/office/drawing/2010/main" val="3968435274"/>
                        </a:ext>
                      </a:extLst>
                    </a:gridCol>
                    <a:gridCol w="458014">
                      <a:extLst>
                        <a:ext uri="{9D8B030D-6E8A-4147-A177-3AD203B41FA5}">
                          <a16:colId xmlns:a16="http://schemas.microsoft.com/office/drawing/2014/main" xmlns="" xmlns:a14="http://schemas.microsoft.com/office/drawing/2010/main" val="1993104137"/>
                        </a:ext>
                      </a:extLst>
                    </a:gridCol>
                    <a:gridCol w="579181"/>
                    <a:gridCol w="596776">
                      <a:extLst>
                        <a:ext uri="{9D8B030D-6E8A-4147-A177-3AD203B41FA5}">
                          <a16:colId xmlns:a16="http://schemas.microsoft.com/office/drawing/2014/main" xmlns="" xmlns:a14="http://schemas.microsoft.com/office/drawing/2010/main" val="1690612267"/>
                        </a:ext>
                      </a:extLst>
                    </a:gridCol>
                    <a:gridCol w="596776">
                      <a:extLst>
                        <a:ext uri="{9D8B030D-6E8A-4147-A177-3AD203B41FA5}">
                          <a16:colId xmlns:a16="http://schemas.microsoft.com/office/drawing/2014/main" xmlns="" xmlns:a14="http://schemas.microsoft.com/office/drawing/2010/main" val="2239736241"/>
                        </a:ext>
                      </a:extLst>
                    </a:gridCol>
                  </a:tblGrid>
                  <a:tr h="450429">
                    <a:tc>
                      <a:txBody>
                        <a:bodyPr/>
                        <a:lstStyle/>
                        <a:p>
                          <a:endParaRPr lang="en-US" dirty="0"/>
                        </a:p>
                      </a:txBody>
                      <a:tcPr/>
                    </a:tc>
                    <a:tc>
                      <a:txBody>
                        <a:bodyPr/>
                        <a:lstStyle/>
                        <a:p>
                          <a:endParaRPr lang="en-US"/>
                        </a:p>
                      </a:txBody>
                      <a:tcPr>
                        <a:blipFill rotWithShape="0">
                          <a:blip r:embed="rId4"/>
                          <a:stretch>
                            <a:fillRect l="-124000" t="-6757" r="-394667" b="-302703"/>
                          </a:stretch>
                        </a:blipFill>
                      </a:tcPr>
                    </a:tc>
                    <a:tc>
                      <a:txBody>
                        <a:bodyPr/>
                        <a:lstStyle/>
                        <a:p>
                          <a:pPr algn="ctr"/>
                          <a:r>
                            <a:rPr lang="pl-PL" sz="2000" b="0" i="0" dirty="0" smtClean="0">
                              <a:solidFill>
                                <a:schemeClr val="bg1"/>
                              </a:solidFill>
                              <a:latin typeface="Cambria Math" panose="02040503050406030204" pitchFamily="18" charset="0"/>
                              <a:ea typeface="Cambria Math" panose="02040503050406030204" pitchFamily="18" charset="0"/>
                              <a:cs typeface="Arial" panose="020B0604020202020204" pitchFamily="34" charset="0"/>
                            </a:rPr>
                            <a:t>…</a:t>
                          </a:r>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endParaRPr lang="en-US"/>
                        </a:p>
                      </a:txBody>
                      <a:tcPr>
                        <a:blipFill rotWithShape="0">
                          <a:blip r:embed="rId4"/>
                          <a:stretch>
                            <a:fillRect l="-269388" t="-6757" r="-104082" b="-302703"/>
                          </a:stretch>
                        </a:blipFill>
                      </a:tcPr>
                    </a:tc>
                    <a:tc>
                      <a:txBody>
                        <a:bodyPr/>
                        <a:lstStyle/>
                        <a:p>
                          <a:r>
                            <a:rPr lang="pl-PL" dirty="0" smtClean="0"/>
                            <a:t>…</a:t>
                          </a:r>
                          <a:endParaRPr lang="en-US" dirty="0"/>
                        </a:p>
                      </a:txBody>
                      <a:tcPr/>
                    </a:tc>
                    <a:extLst>
                      <a:ext uri="{0D108BD9-81ED-4DB2-BD59-A6C34878D82A}">
                        <a16:rowId xmlns:a16="http://schemas.microsoft.com/office/drawing/2014/main" xmlns="" xmlns:a14="http://schemas.microsoft.com/office/drawing/2010/main" val="3522901080"/>
                      </a:ext>
                    </a:extLst>
                  </a:tr>
                  <a:tr h="450429">
                    <a:tc>
                      <a:txBody>
                        <a:bodyPr/>
                        <a:lstStyle/>
                        <a:p>
                          <a:pPr algn="ctr"/>
                          <a:r>
                            <a:rPr lang="pl-PL" sz="2000" i="1" baseline="0" dirty="0" smtClean="0">
                              <a:solidFill>
                                <a:srgbClr val="0000FF"/>
                              </a:solidFill>
                              <a:latin typeface="Cambria Math" panose="02040503050406030204" pitchFamily="18" charset="0"/>
                              <a:ea typeface="Cambria Math" panose="02040503050406030204" pitchFamily="18" charset="0"/>
                            </a:rPr>
                            <a:t>g</a:t>
                          </a:r>
                          <a:r>
                            <a:rPr lang="pl-PL" sz="2000" i="1" baseline="-25000" dirty="0" smtClean="0">
                              <a:solidFill>
                                <a:srgbClr val="0000FF"/>
                              </a:solidFill>
                              <a:latin typeface="Cambria Math" panose="02040503050406030204" pitchFamily="18" charset="0"/>
                              <a:ea typeface="Cambria Math" panose="02040503050406030204" pitchFamily="18" charset="0"/>
                            </a:rPr>
                            <a:t>1</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4"/>
                          <a:stretch>
                            <a:fillRect l="-124000" t="-106757" r="-394667" b="-20270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000" dirty="0" smtClean="0"/>
                            <a:t>…</a:t>
                          </a:r>
                          <a:endParaRPr lang="en-US" sz="2000" dirty="0"/>
                        </a:p>
                      </a:txBody>
                      <a:tcPr/>
                    </a:tc>
                    <a:tc>
                      <a:txBody>
                        <a:bodyPr/>
                        <a:lstStyle/>
                        <a:p>
                          <a:endParaRPr lang="en-US"/>
                        </a:p>
                      </a:txBody>
                      <a:tcPr>
                        <a:blipFill rotWithShape="0">
                          <a:blip r:embed="rId4"/>
                          <a:stretch>
                            <a:fillRect l="-269388" t="-106757" r="-104082" b="-202703"/>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569290743"/>
                      </a:ext>
                    </a:extLst>
                  </a:tr>
                  <a:tr h="450429">
                    <a:tc>
                      <a:txBody>
                        <a:bodyPr/>
                        <a:lstStyle/>
                        <a:p>
                          <a:pPr algn="ctr"/>
                          <a:r>
                            <a:rPr lang="pl-PL" sz="2000" i="1" dirty="0" smtClean="0">
                              <a:solidFill>
                                <a:srgbClr val="0000FF"/>
                              </a:solidFill>
                              <a:latin typeface="Cambria Math" panose="02040503050406030204" pitchFamily="18" charset="0"/>
                              <a:ea typeface="Cambria Math" panose="02040503050406030204" pitchFamily="18" charset="0"/>
                            </a:rPr>
                            <a:t>g</a:t>
                          </a:r>
                          <a:r>
                            <a:rPr lang="pl-PL" sz="2000" i="1" baseline="-25000" dirty="0" smtClean="0">
                              <a:solidFill>
                                <a:srgbClr val="0000FF"/>
                              </a:solidFill>
                              <a:latin typeface="Cambria Math" panose="02040503050406030204" pitchFamily="18" charset="0"/>
                              <a:ea typeface="Cambria Math" panose="02040503050406030204" pitchFamily="18" charset="0"/>
                            </a:rPr>
                            <a:t>2</a:t>
                          </a: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4"/>
                          <a:stretch>
                            <a:fillRect l="-124000" t="-204000" r="-394667" b="-100000"/>
                          </a:stretch>
                        </a:blipFill>
                      </a:tcPr>
                    </a:tc>
                    <a:tc>
                      <a:txBody>
                        <a:bodyPr/>
                        <a:lstStyle/>
                        <a:p>
                          <a:r>
                            <a:rPr lang="pl-PL" sz="2000" dirty="0" smtClean="0"/>
                            <a:t>…</a:t>
                          </a:r>
                          <a:endParaRPr lang="en-US" sz="2000" dirty="0"/>
                        </a:p>
                      </a:txBody>
                      <a:tcPr/>
                    </a:tc>
                    <a:tc>
                      <a:txBody>
                        <a:bodyPr/>
                        <a:lstStyle/>
                        <a:p>
                          <a:endParaRPr lang="en-US"/>
                        </a:p>
                      </a:txBody>
                      <a:tcPr>
                        <a:blipFill rotWithShape="0">
                          <a:blip r:embed="rId4"/>
                          <a:stretch>
                            <a:fillRect l="-269388" t="-204000" r="-104082" b="-100000"/>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251112509"/>
                      </a:ext>
                    </a:extLst>
                  </a:tr>
                  <a:tr h="365760">
                    <a:tc>
                      <a:txBody>
                        <a:bodyPr/>
                        <a:lstStyle/>
                        <a:p>
                          <a:pPr algn="ct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a:t>
                          </a:r>
                          <a:endParaRPr lang="en-US" b="1" dirty="0" smtClean="0"/>
                        </a:p>
                      </a:txBody>
                      <a:tcPr/>
                    </a:tc>
                    <a:extLst>
                      <a:ext uri="{0D108BD9-81ED-4DB2-BD59-A6C34878D82A}">
                        <a16:rowId xmlns:a16="http://schemas.microsoft.com/office/drawing/2014/main" xmlns="" xmlns:a14="http://schemas.microsoft.com/office/drawing/2010/main" val="2030681855"/>
                      </a:ext>
                    </a:extLst>
                  </a:tr>
                </a:tbl>
              </a:graphicData>
            </a:graphic>
          </p:graphicFrame>
        </mc:Fallback>
      </mc:AlternateContent>
      <p:sp>
        <p:nvSpPr>
          <p:cNvPr id="18" name="Strzałka: w prawo 27">
            <a:extLst>
              <a:ext uri="{FF2B5EF4-FFF2-40B4-BE49-F238E27FC236}">
                <a16:creationId xmlns:a16="http://schemas.microsoft.com/office/drawing/2014/main" id="{AAD2B5DD-3D13-F383-F073-921377A18FFF}"/>
              </a:ext>
            </a:extLst>
          </p:cNvPr>
          <p:cNvSpPr/>
          <p:nvPr/>
        </p:nvSpPr>
        <p:spPr>
          <a:xfrm>
            <a:off x="539552" y="3473845"/>
            <a:ext cx="432048" cy="315195"/>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ole tekstowe 18">
            <a:extLst>
              <a:ext uri="{FF2B5EF4-FFF2-40B4-BE49-F238E27FC236}">
                <a16:creationId xmlns:a16="http://schemas.microsoft.com/office/drawing/2014/main" id="{9A279196-1B08-C423-DD98-3E9605CE0F8E}"/>
              </a:ext>
            </a:extLst>
          </p:cNvPr>
          <p:cNvSpPr txBox="1"/>
          <p:nvPr/>
        </p:nvSpPr>
        <p:spPr>
          <a:xfrm>
            <a:off x="1114644" y="2446044"/>
            <a:ext cx="2376264" cy="338554"/>
          </a:xfrm>
          <a:prstGeom prst="rect">
            <a:avLst/>
          </a:prstGeom>
          <a:noFill/>
        </p:spPr>
        <p:txBody>
          <a:bodyPr wrap="square" rtlCol="0">
            <a:spAutoFit/>
          </a:bodyPr>
          <a:lstStyle/>
          <a:p>
            <a:r>
              <a:rPr lang="en-US" sz="1600" noProof="0" dirty="0">
                <a:solidFill>
                  <a:srgbClr val="0000FF"/>
                </a:solidFill>
              </a:rPr>
              <a:t>information </a:t>
            </a:r>
            <a:r>
              <a:rPr lang="pl-PL" sz="1600" dirty="0">
                <a:solidFill>
                  <a:srgbClr val="0000FF"/>
                </a:solidFill>
              </a:rPr>
              <a:t>system</a:t>
            </a:r>
            <a:endParaRPr lang="en-US" sz="1600" dirty="0">
              <a:solidFill>
                <a:srgbClr val="0000FF"/>
              </a:solidFill>
            </a:endParaRPr>
          </a:p>
        </p:txBody>
      </p:sp>
      <p:sp>
        <p:nvSpPr>
          <p:cNvPr id="28" name="Strzałka: w prawo 27">
            <a:extLst>
              <a:ext uri="{FF2B5EF4-FFF2-40B4-BE49-F238E27FC236}">
                <a16:creationId xmlns:a16="http://schemas.microsoft.com/office/drawing/2014/main" id="{AAD2B5DD-3D13-F383-F073-921377A18FFF}"/>
              </a:ext>
            </a:extLst>
          </p:cNvPr>
          <p:cNvSpPr/>
          <p:nvPr/>
        </p:nvSpPr>
        <p:spPr>
          <a:xfrm rot="2367412">
            <a:off x="3234272" y="3858073"/>
            <a:ext cx="1342967" cy="39183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ole tekstowe 30"/>
          <p:cNvSpPr txBox="1"/>
          <p:nvPr/>
        </p:nvSpPr>
        <p:spPr>
          <a:xfrm>
            <a:off x="7487433" y="2355130"/>
            <a:ext cx="806019" cy="507831"/>
          </a:xfrm>
          <a:prstGeom prst="rect">
            <a:avLst/>
          </a:prstGeom>
          <a:noFill/>
        </p:spPr>
        <p:txBody>
          <a:bodyPr wrap="square" rtlCol="0">
            <a:spAutoFit/>
          </a:bodyPr>
          <a:lstStyle/>
          <a:p>
            <a:r>
              <a:rPr lang="pl-PL" b="1" dirty="0">
                <a:solidFill>
                  <a:srgbClr val="0000FF"/>
                </a:solidFill>
              </a:rPr>
              <a:t>…</a:t>
            </a:r>
            <a:endParaRPr lang="en-US" b="1" dirty="0">
              <a:solidFill>
                <a:srgbClr val="0000FF"/>
              </a:solidFill>
            </a:endParaRPr>
          </a:p>
        </p:txBody>
      </p:sp>
      <p:sp>
        <p:nvSpPr>
          <p:cNvPr id="69" name="pole tekstowe 68">
            <a:extLst>
              <a:ext uri="{FF2B5EF4-FFF2-40B4-BE49-F238E27FC236}">
                <a16:creationId xmlns:a16="http://schemas.microsoft.com/office/drawing/2014/main" id="{9A279196-1B08-C423-DD98-3E9605CE0F8E}"/>
              </a:ext>
            </a:extLst>
          </p:cNvPr>
          <p:cNvSpPr txBox="1"/>
          <p:nvPr/>
        </p:nvSpPr>
        <p:spPr>
          <a:xfrm>
            <a:off x="4471865" y="4267285"/>
            <a:ext cx="2376264" cy="338554"/>
          </a:xfrm>
          <a:prstGeom prst="rect">
            <a:avLst/>
          </a:prstGeom>
          <a:noFill/>
        </p:spPr>
        <p:txBody>
          <a:bodyPr wrap="square" rtlCol="0">
            <a:spAutoFit/>
          </a:bodyPr>
          <a:lstStyle/>
          <a:p>
            <a:r>
              <a:rPr lang="en-US" sz="1600" noProof="0" dirty="0">
                <a:solidFill>
                  <a:srgbClr val="0000FF"/>
                </a:solidFill>
              </a:rPr>
              <a:t>information </a:t>
            </a:r>
            <a:r>
              <a:rPr lang="pl-PL" sz="1600" dirty="0">
                <a:solidFill>
                  <a:srgbClr val="0000FF"/>
                </a:solidFill>
              </a:rPr>
              <a:t>system</a:t>
            </a:r>
            <a:endParaRPr lang="en-US" sz="1600" dirty="0">
              <a:solidFill>
                <a:srgbClr val="0000FF"/>
              </a:solidFill>
            </a:endParaRPr>
          </a:p>
        </p:txBody>
      </p:sp>
      <p:sp>
        <p:nvSpPr>
          <p:cNvPr id="71" name="Strzałka: w prawo 27">
            <a:extLst>
              <a:ext uri="{FF2B5EF4-FFF2-40B4-BE49-F238E27FC236}">
                <a16:creationId xmlns:a16="http://schemas.microsoft.com/office/drawing/2014/main" id="{AAD2B5DD-3D13-F383-F073-921377A18FFF}"/>
              </a:ext>
            </a:extLst>
          </p:cNvPr>
          <p:cNvSpPr/>
          <p:nvPr/>
        </p:nvSpPr>
        <p:spPr>
          <a:xfrm rot="20174071">
            <a:off x="3299753" y="2926247"/>
            <a:ext cx="1323559" cy="358687"/>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rzałka: w prawo 27">
            <a:extLst>
              <a:ext uri="{FF2B5EF4-FFF2-40B4-BE49-F238E27FC236}">
                <a16:creationId xmlns:a16="http://schemas.microsoft.com/office/drawing/2014/main" id="{AAD2B5DD-3D13-F383-F073-921377A18FFF}"/>
              </a:ext>
            </a:extLst>
          </p:cNvPr>
          <p:cNvSpPr/>
          <p:nvPr/>
        </p:nvSpPr>
        <p:spPr>
          <a:xfrm>
            <a:off x="6983169" y="2498385"/>
            <a:ext cx="432048" cy="323826"/>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34" name="Tabela 33">
                <a:extLst>
                  <a:ext uri="{FF2B5EF4-FFF2-40B4-BE49-F238E27FC236}">
                    <a16:creationId xmlns:a16="http://schemas.microsoft.com/office/drawing/2014/main" id="{5BDE1363-0AB5-0E10-3081-26C8E95AADA1}"/>
                  </a:ext>
                </a:extLst>
              </p:cNvPr>
              <p:cNvGraphicFramePr>
                <a:graphicFrameLocks noGrp="1"/>
              </p:cNvGraphicFramePr>
              <p:nvPr>
                <p:extLst>
                  <p:ext uri="{D42A27DB-BD31-4B8C-83A1-F6EECF244321}">
                    <p14:modId xmlns:p14="http://schemas.microsoft.com/office/powerpoint/2010/main" val="3811533183"/>
                  </p:ext>
                </p:extLst>
              </p:nvPr>
            </p:nvGraphicFramePr>
            <p:xfrm>
              <a:off x="4634605" y="1885239"/>
              <a:ext cx="2332701" cy="1967658"/>
            </p:xfrm>
            <a:graphic>
              <a:graphicData uri="http://schemas.openxmlformats.org/drawingml/2006/table">
                <a:tbl>
                  <a:tblPr firstRow="1" bandRow="1">
                    <a:tableStyleId>{5C22544A-7EE6-4342-B048-85BDC9FD1C3A}</a:tableStyleId>
                  </a:tblPr>
                  <a:tblGrid>
                    <a:gridCol w="729483">
                      <a:extLst>
                        <a:ext uri="{9D8B030D-6E8A-4147-A177-3AD203B41FA5}">
                          <a16:colId xmlns:a16="http://schemas.microsoft.com/office/drawing/2014/main" val="3968435274"/>
                        </a:ext>
                      </a:extLst>
                    </a:gridCol>
                    <a:gridCol w="344232">
                      <a:extLst>
                        <a:ext uri="{9D8B030D-6E8A-4147-A177-3AD203B41FA5}">
                          <a16:colId xmlns:a16="http://schemas.microsoft.com/office/drawing/2014/main" val="1993104137"/>
                        </a:ext>
                      </a:extLst>
                    </a:gridCol>
                    <a:gridCol w="629493">
                      <a:extLst>
                        <a:ext uri="{9D8B030D-6E8A-4147-A177-3AD203B41FA5}">
                          <a16:colId xmlns:a16="http://schemas.microsoft.com/office/drawing/2014/main" val="1690612267"/>
                        </a:ext>
                      </a:extLst>
                    </a:gridCol>
                    <a:gridCol w="629493">
                      <a:extLst>
                        <a:ext uri="{9D8B030D-6E8A-4147-A177-3AD203B41FA5}">
                          <a16:colId xmlns:a16="http://schemas.microsoft.com/office/drawing/2014/main" val="2239736241"/>
                        </a:ext>
                      </a:extLst>
                    </a:gridCol>
                  </a:tblGrid>
                  <a:tr h="450429">
                    <a:tc>
                      <a:txBody>
                        <a:bodyPr/>
                        <a:lstStyle/>
                        <a:p>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pl-PL" sz="2000" b="0" i="1" smtClean="0">
                                    <a:solidFill>
                                      <a:schemeClr val="bg1"/>
                                    </a:solidFill>
                                    <a:latin typeface="Cambria Math" panose="02040503050406030204" pitchFamily="18" charset="0"/>
                                    <a:ea typeface="Cambria Math" panose="02040503050406030204" pitchFamily="18" charset="0"/>
                                  </a:rPr>
                                  <m:t>𝑎</m:t>
                                </m:r>
                              </m:oMath>
                            </m:oMathPara>
                          </a14:m>
                          <a:endParaRPr lang="en-US" sz="2000" b="0" i="0" dirty="0">
                            <a:solidFill>
                              <a:schemeClr val="bg1"/>
                            </a:solidFill>
                            <a:latin typeface="Cambria Math" panose="02040503050406030204" pitchFamily="18" charset="0"/>
                            <a:ea typeface="Cambria Math" panose="02040503050406030204" pitchFamily="18" charset="0"/>
                            <a:cs typeface="Arial" panose="020B0604020202020204" pitchFamily="34" charset="0"/>
                          </a:endParaRPr>
                        </a:p>
                      </a:txBody>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a:t>…</a:t>
                          </a:r>
                          <a:endParaRPr lang="en-US" dirty="0"/>
                        </a:p>
                      </a:txBody>
                      <a:tcPr/>
                    </a:tc>
                    <a:extLst>
                      <a:ext uri="{0D108BD9-81ED-4DB2-BD59-A6C34878D82A}">
                        <a16:rowId xmlns:a16="http://schemas.microsoft.com/office/drawing/2014/main" val="3522901080"/>
                      </a:ext>
                    </a:extLst>
                  </a:tr>
                  <a:tr h="450429">
                    <a:tc>
                      <a:txBody>
                        <a:bodyPr/>
                        <a:lstStyle/>
                        <a:p>
                          <a:pPr algn="ctr"/>
                          <a:r>
                            <a:rPr lang="pl-PL" sz="2000" i="0" dirty="0">
                              <a:solidFill>
                                <a:srgbClr val="0000FF"/>
                              </a:solidFill>
                              <a:latin typeface="Cambria Math" panose="02040503050406030204" pitchFamily="18" charset="0"/>
                              <a:ea typeface="Cambria Math" panose="02040503050406030204" pitchFamily="18" charset="0"/>
                            </a:rPr>
                            <a:t>[</a:t>
                          </a: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1</a:t>
                          </a:r>
                          <a:r>
                            <a:rPr lang="pl-PL" sz="2000" i="0" baseline="0" dirty="0">
                              <a:solidFill>
                                <a:srgbClr val="0000FF"/>
                              </a:solidFill>
                              <a:latin typeface="Cambria Math" panose="02040503050406030204" pitchFamily="18" charset="0"/>
                              <a:ea typeface="Cambria Math" panose="02040503050406030204" pitchFamily="18" charset="0"/>
                            </a:rPr>
                            <a:t>]</a:t>
                          </a:r>
                          <a:endParaRPr lang="en-US" sz="2000" i="0" baseline="0" dirty="0">
                            <a:solidFill>
                              <a:srgbClr val="0000FF"/>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1</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a:p>
                      </a:txBody>
                      <a:tcPr/>
                    </a:tc>
                    <a:extLst>
                      <a:ext uri="{0D108BD9-81ED-4DB2-BD59-A6C34878D82A}">
                        <a16:rowId xmlns:a16="http://schemas.microsoft.com/office/drawing/2014/main" val="1569290743"/>
                      </a:ext>
                    </a:extLst>
                  </a:tr>
                  <a:tr h="4504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000" i="0" dirty="0">
                              <a:solidFill>
                                <a:srgbClr val="0000FF"/>
                              </a:solidFill>
                              <a:latin typeface="Cambria Math" panose="02040503050406030204" pitchFamily="18" charset="0"/>
                              <a:ea typeface="Cambria Math" panose="02040503050406030204" pitchFamily="18" charset="0"/>
                            </a:rPr>
                            <a:t>[</a:t>
                          </a:r>
                          <a:r>
                            <a:rPr lang="pl-PL" sz="2000" i="1" dirty="0">
                              <a:solidFill>
                                <a:srgbClr val="0000FF"/>
                              </a:solidFill>
                              <a:latin typeface="Cambria Math" panose="02040503050406030204" pitchFamily="18" charset="0"/>
                              <a:ea typeface="Cambria Math" panose="02040503050406030204" pitchFamily="18" charset="0"/>
                            </a:rPr>
                            <a:t>x</a:t>
                          </a:r>
                          <a:r>
                            <a:rPr lang="pl-PL" sz="2000" i="1" baseline="-25000" dirty="0">
                              <a:solidFill>
                                <a:srgbClr val="0000FF"/>
                              </a:solidFill>
                              <a:latin typeface="Cambria Math" panose="02040503050406030204" pitchFamily="18" charset="0"/>
                              <a:ea typeface="Cambria Math" panose="02040503050406030204" pitchFamily="18" charset="0"/>
                            </a:rPr>
                            <a:t>2</a:t>
                          </a:r>
                          <a:r>
                            <a:rPr lang="pl-PL" sz="2000" i="0" baseline="0" dirty="0">
                              <a:solidFill>
                                <a:srgbClr val="0000FF"/>
                              </a:solidFill>
                              <a:latin typeface="Cambria Math" panose="02040503050406030204" pitchFamily="18" charset="0"/>
                              <a:ea typeface="Cambria Math" panose="02040503050406030204" pitchFamily="18" charset="0"/>
                            </a:rPr>
                            <a:t>]</a:t>
                          </a:r>
                          <a:endParaRPr lang="en-US" sz="2000" i="0" baseline="0" dirty="0">
                            <a:solidFill>
                              <a:srgbClr val="0000FF"/>
                            </a:solidFill>
                            <a:latin typeface="Cambria Math" panose="02040503050406030204" pitchFamily="18" charset="0"/>
                            <a:ea typeface="Cambria Math" panose="02040503050406030204" pitchFamily="18" charset="0"/>
                          </a:endParaRPr>
                        </a:p>
                        <a:p>
                          <a:pPr algn="ct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pl-PL" sz="2000" i="1" smtClean="0">
                                        <a:solidFill>
                                          <a:srgbClr val="0000FF"/>
                                        </a:solidFill>
                                        <a:latin typeface="Cambria Math" panose="02040503050406030204" pitchFamily="18" charset="0"/>
                                      </a:rPr>
                                    </m:ctrlPr>
                                  </m:sSub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Sub>
                              </m:oMath>
                            </m:oMathPara>
                          </a14:m>
                          <a:endParaRPr lang="en-US" sz="2000"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pl-PL" sz="2000" i="1" smtClean="0">
                                        <a:solidFill>
                                          <a:srgbClr val="0000FF"/>
                                        </a:solidFill>
                                        <a:latin typeface="Cambria Math" panose="02040503050406030204" pitchFamily="18" charset="0"/>
                                      </a:rPr>
                                    </m:ctrlPr>
                                  </m:sSubSupPr>
                                  <m:e>
                                    <m:r>
                                      <a:rPr lang="pl-PL" sz="2000" b="0" i="1" smtClean="0">
                                        <a:solidFill>
                                          <a:srgbClr val="0000FF"/>
                                        </a:solidFill>
                                        <a:latin typeface="Cambria Math" panose="02040503050406030204" pitchFamily="18" charset="0"/>
                                      </a:rPr>
                                      <m:t>𝑣</m:t>
                                    </m:r>
                                  </m:e>
                                  <m:sub>
                                    <m:r>
                                      <a:rPr lang="pl-PL" sz="2000" b="0" i="1" smtClean="0">
                                        <a:solidFill>
                                          <a:srgbClr val="0000FF"/>
                                        </a:solidFill>
                                        <a:latin typeface="Cambria Math" panose="02040503050406030204" pitchFamily="18" charset="0"/>
                                      </a:rPr>
                                      <m:t>2</m:t>
                                    </m:r>
                                  </m:sub>
                                  <m:sup>
                                    <m:r>
                                      <a:rPr lang="pl-PL" sz="2000" b="0" i="1" smtClean="0">
                                        <a:solidFill>
                                          <a:srgbClr val="0000FF"/>
                                        </a:solidFill>
                                        <a:latin typeface="Cambria Math" panose="02040503050406030204" pitchFamily="18" charset="0"/>
                                      </a:rPr>
                                      <m:t>′</m:t>
                                    </m:r>
                                  </m:sup>
                                </m:sSubSup>
                              </m:oMath>
                            </m:oMathPara>
                          </a14:m>
                          <a:endParaRPr lang="en-US" sz="2000" dirty="0"/>
                        </a:p>
                      </a:txBody>
                      <a:tcPr/>
                    </a:tc>
                    <a:tc>
                      <a:txBody>
                        <a:bodyPr/>
                        <a:lstStyle/>
                        <a:p>
                          <a:endParaRPr lang="en-US" dirty="0"/>
                        </a:p>
                      </a:txBody>
                      <a:tcPr/>
                    </a:tc>
                    <a:extLst>
                      <a:ext uri="{0D108BD9-81ED-4DB2-BD59-A6C34878D82A}">
                        <a16:rowId xmlns:a16="http://schemas.microsoft.com/office/drawing/2014/main" val="1251112509"/>
                      </a:ext>
                    </a:extLst>
                  </a:tr>
                  <a:tr h="360344">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extLst>
                      <a:ext uri="{0D108BD9-81ED-4DB2-BD59-A6C34878D82A}">
                        <a16:rowId xmlns:a16="http://schemas.microsoft.com/office/drawing/2014/main" val="2030681855"/>
                      </a:ext>
                    </a:extLst>
                  </a:tr>
                </a:tbl>
              </a:graphicData>
            </a:graphic>
          </p:graphicFrame>
        </mc:Choice>
        <mc:Fallback xmlns="">
          <p:graphicFrame>
            <p:nvGraphicFramePr>
              <p:cNvPr id="34" name="Tabela 33">
                <a:extLst>
                  <a:ext uri="{FF2B5EF4-FFF2-40B4-BE49-F238E27FC236}">
                    <a16:creationId xmlns:a16="http://schemas.microsoft.com/office/drawing/2014/main" xmlns="" xmlns:a14="http://schemas.microsoft.com/office/drawing/2010/main" id="{5BDE1363-0AB5-0E10-3081-26C8E95AADA1}"/>
                  </a:ext>
                </a:extLst>
              </p:cNvPr>
              <p:cNvGraphicFramePr>
                <a:graphicFrameLocks noGrp="1"/>
              </p:cNvGraphicFramePr>
              <p:nvPr>
                <p:extLst>
                  <p:ext uri="{D42A27DB-BD31-4B8C-83A1-F6EECF244321}">
                    <p14:modId xmlns:p14="http://schemas.microsoft.com/office/powerpoint/2010/main" val="3811533183"/>
                  </p:ext>
                </p:extLst>
              </p:nvPr>
            </p:nvGraphicFramePr>
            <p:xfrm>
              <a:off x="4634605" y="1885239"/>
              <a:ext cx="2332701" cy="1967658"/>
            </p:xfrm>
            <a:graphic>
              <a:graphicData uri="http://schemas.openxmlformats.org/drawingml/2006/table">
                <a:tbl>
                  <a:tblPr firstRow="1" bandRow="1">
                    <a:tableStyleId>{5C22544A-7EE6-4342-B048-85BDC9FD1C3A}</a:tableStyleId>
                  </a:tblPr>
                  <a:tblGrid>
                    <a:gridCol w="729483">
                      <a:extLst>
                        <a:ext uri="{9D8B030D-6E8A-4147-A177-3AD203B41FA5}">
                          <a16:colId xmlns:a16="http://schemas.microsoft.com/office/drawing/2014/main" xmlns="" xmlns:a14="http://schemas.microsoft.com/office/drawing/2010/main" val="3968435274"/>
                        </a:ext>
                      </a:extLst>
                    </a:gridCol>
                    <a:gridCol w="344232">
                      <a:extLst>
                        <a:ext uri="{9D8B030D-6E8A-4147-A177-3AD203B41FA5}">
                          <a16:colId xmlns:a16="http://schemas.microsoft.com/office/drawing/2014/main" xmlns="" xmlns:a14="http://schemas.microsoft.com/office/drawing/2010/main" val="1993104137"/>
                        </a:ext>
                      </a:extLst>
                    </a:gridCol>
                    <a:gridCol w="629493">
                      <a:extLst>
                        <a:ext uri="{9D8B030D-6E8A-4147-A177-3AD203B41FA5}">
                          <a16:colId xmlns:a16="http://schemas.microsoft.com/office/drawing/2014/main" xmlns="" xmlns:a14="http://schemas.microsoft.com/office/drawing/2010/main" val="1690612267"/>
                        </a:ext>
                      </a:extLst>
                    </a:gridCol>
                    <a:gridCol w="629493">
                      <a:extLst>
                        <a:ext uri="{9D8B030D-6E8A-4147-A177-3AD203B41FA5}">
                          <a16:colId xmlns:a16="http://schemas.microsoft.com/office/drawing/2014/main" xmlns="" xmlns:a14="http://schemas.microsoft.com/office/drawing/2010/main" val="2239736241"/>
                        </a:ext>
                      </a:extLst>
                    </a:gridCol>
                  </a:tblGrid>
                  <a:tr h="450429">
                    <a:tc>
                      <a:txBody>
                        <a:bodyPr/>
                        <a:lstStyle/>
                        <a:p>
                          <a:endParaRPr lang="en-US" dirty="0"/>
                        </a:p>
                      </a:txBody>
                      <a:tcPr/>
                    </a:tc>
                    <a:tc>
                      <a:txBody>
                        <a:bodyPr/>
                        <a:lstStyle/>
                        <a:p>
                          <a:endParaRPr lang="en-US"/>
                        </a:p>
                      </a:txBody>
                      <a:tcPr>
                        <a:blipFill rotWithShape="0">
                          <a:blip r:embed="rId5"/>
                          <a:stretch>
                            <a:fillRect l="-216071" t="-6757" r="-378571" b="-358108"/>
                          </a:stretch>
                        </a:blipFill>
                      </a:tcPr>
                    </a:tc>
                    <a:tc>
                      <a:txBody>
                        <a:bodyPr/>
                        <a:lstStyle/>
                        <a:p>
                          <a:pPr algn="ctr"/>
                          <a:r>
                            <a:rPr lang="pl-PL" sz="2000" b="0" i="1" dirty="0">
                              <a:latin typeface="Cambria Math" panose="02040503050406030204" pitchFamily="18" charset="0"/>
                              <a:ea typeface="Cambria Math" panose="02040503050406030204" pitchFamily="18" charset="0"/>
                            </a:rPr>
                            <a:t>b</a:t>
                          </a:r>
                          <a:endParaRPr lang="en-US" sz="2000" b="0" i="1" dirty="0">
                            <a:latin typeface="Cambria Math" panose="02040503050406030204" pitchFamily="18" charset="0"/>
                            <a:ea typeface="Cambria Math" panose="02040503050406030204" pitchFamily="18" charset="0"/>
                          </a:endParaRPr>
                        </a:p>
                      </a:txBody>
                      <a:tcPr/>
                    </a:tc>
                    <a:tc>
                      <a:txBody>
                        <a:bodyPr/>
                        <a:lstStyle/>
                        <a:p>
                          <a:r>
                            <a:rPr lang="pl-PL" dirty="0" smtClean="0"/>
                            <a:t>…</a:t>
                          </a:r>
                          <a:endParaRPr lang="en-US" dirty="0"/>
                        </a:p>
                      </a:txBody>
                      <a:tcPr/>
                    </a:tc>
                    <a:extLst>
                      <a:ext uri="{0D108BD9-81ED-4DB2-BD59-A6C34878D82A}">
                        <a16:rowId xmlns:a16="http://schemas.microsoft.com/office/drawing/2014/main" xmlns="" xmlns:a14="http://schemas.microsoft.com/office/drawing/2010/main" val="3522901080"/>
                      </a:ext>
                    </a:extLst>
                  </a:tr>
                  <a:tr h="450429">
                    <a:tc>
                      <a:txBody>
                        <a:bodyPr/>
                        <a:lstStyle/>
                        <a:p>
                          <a:pPr algn="ctr"/>
                          <a:r>
                            <a:rPr lang="pl-PL" sz="2000" i="0" dirty="0" smtClean="0">
                              <a:solidFill>
                                <a:srgbClr val="0000FF"/>
                              </a:solidFill>
                              <a:latin typeface="Cambria Math" panose="02040503050406030204" pitchFamily="18" charset="0"/>
                              <a:ea typeface="Cambria Math" panose="02040503050406030204" pitchFamily="18" charset="0"/>
                            </a:rPr>
                            <a:t>[</a:t>
                          </a:r>
                          <a:r>
                            <a:rPr lang="pl-PL" sz="2000" i="1" dirty="0" smtClean="0">
                              <a:solidFill>
                                <a:srgbClr val="0000FF"/>
                              </a:solidFill>
                              <a:latin typeface="Cambria Math" panose="02040503050406030204" pitchFamily="18" charset="0"/>
                              <a:ea typeface="Cambria Math" panose="02040503050406030204" pitchFamily="18" charset="0"/>
                            </a:rPr>
                            <a:t>x</a:t>
                          </a:r>
                          <a:r>
                            <a:rPr lang="pl-PL" sz="2000" i="1" baseline="-25000" dirty="0" smtClean="0">
                              <a:solidFill>
                                <a:srgbClr val="0000FF"/>
                              </a:solidFill>
                              <a:latin typeface="Cambria Math" panose="02040503050406030204" pitchFamily="18" charset="0"/>
                              <a:ea typeface="Cambria Math" panose="02040503050406030204" pitchFamily="18" charset="0"/>
                            </a:rPr>
                            <a:t>1</a:t>
                          </a:r>
                          <a:r>
                            <a:rPr lang="pl-PL" sz="2000" i="0" baseline="0" dirty="0" smtClean="0">
                              <a:solidFill>
                                <a:srgbClr val="0000FF"/>
                              </a:solidFill>
                              <a:latin typeface="Cambria Math" panose="02040503050406030204" pitchFamily="18" charset="0"/>
                              <a:ea typeface="Cambria Math" panose="02040503050406030204" pitchFamily="18" charset="0"/>
                            </a:rPr>
                            <a:t>]</a:t>
                          </a:r>
                          <a:endParaRPr lang="en-US" sz="2000" i="0" baseline="0"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5"/>
                          <a:stretch>
                            <a:fillRect l="-216071" t="-106757" r="-378571" b="-258108"/>
                          </a:stretch>
                        </a:blipFill>
                      </a:tcPr>
                    </a:tc>
                    <a:tc>
                      <a:txBody>
                        <a:bodyPr/>
                        <a:lstStyle/>
                        <a:p>
                          <a:endParaRPr lang="en-US"/>
                        </a:p>
                      </a:txBody>
                      <a:tcPr>
                        <a:blipFill rotWithShape="0">
                          <a:blip r:embed="rId5"/>
                          <a:stretch>
                            <a:fillRect l="-170192" t="-106757" r="-103846" b="-258108"/>
                          </a:stretch>
                        </a:blipFill>
                      </a:tcPr>
                    </a:tc>
                    <a:tc>
                      <a:txBody>
                        <a:bodyPr/>
                        <a:lstStyle/>
                        <a:p>
                          <a:endParaRPr lang="en-US"/>
                        </a:p>
                      </a:txBody>
                      <a:tcPr/>
                    </a:tc>
                    <a:extLst>
                      <a:ext uri="{0D108BD9-81ED-4DB2-BD59-A6C34878D82A}">
                        <a16:rowId xmlns:a16="http://schemas.microsoft.com/office/drawing/2014/main" xmlns="" xmlns:a14="http://schemas.microsoft.com/office/drawing/2010/main" val="1569290743"/>
                      </a:ext>
                    </a:extLst>
                  </a:tr>
                  <a:tr h="701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000" i="0" dirty="0" smtClean="0">
                              <a:solidFill>
                                <a:srgbClr val="0000FF"/>
                              </a:solidFill>
                              <a:latin typeface="Cambria Math" panose="02040503050406030204" pitchFamily="18" charset="0"/>
                              <a:ea typeface="Cambria Math" panose="02040503050406030204" pitchFamily="18" charset="0"/>
                            </a:rPr>
                            <a:t>[</a:t>
                          </a:r>
                          <a:r>
                            <a:rPr lang="pl-PL" sz="2000" i="1" dirty="0" smtClean="0">
                              <a:solidFill>
                                <a:srgbClr val="0000FF"/>
                              </a:solidFill>
                              <a:latin typeface="Cambria Math" panose="02040503050406030204" pitchFamily="18" charset="0"/>
                              <a:ea typeface="Cambria Math" panose="02040503050406030204" pitchFamily="18" charset="0"/>
                            </a:rPr>
                            <a:t>x</a:t>
                          </a:r>
                          <a:r>
                            <a:rPr lang="pl-PL" sz="2000" i="1" baseline="-25000" dirty="0" smtClean="0">
                              <a:solidFill>
                                <a:srgbClr val="0000FF"/>
                              </a:solidFill>
                              <a:latin typeface="Cambria Math" panose="02040503050406030204" pitchFamily="18" charset="0"/>
                              <a:ea typeface="Cambria Math" panose="02040503050406030204" pitchFamily="18" charset="0"/>
                            </a:rPr>
                            <a:t>2</a:t>
                          </a:r>
                          <a:r>
                            <a:rPr lang="pl-PL" sz="2000" i="0" baseline="0" dirty="0" smtClean="0">
                              <a:solidFill>
                                <a:srgbClr val="0000FF"/>
                              </a:solidFill>
                              <a:latin typeface="Cambria Math" panose="02040503050406030204" pitchFamily="18" charset="0"/>
                              <a:ea typeface="Cambria Math" panose="02040503050406030204" pitchFamily="18" charset="0"/>
                            </a:rPr>
                            <a:t>]</a:t>
                          </a:r>
                          <a:endParaRPr lang="en-US" sz="2000" i="0" baseline="0" dirty="0" smtClean="0">
                            <a:solidFill>
                              <a:srgbClr val="0000FF"/>
                            </a:solidFill>
                            <a:latin typeface="Cambria Math" panose="02040503050406030204" pitchFamily="18" charset="0"/>
                            <a:ea typeface="Cambria Math" panose="02040503050406030204" pitchFamily="18" charset="0"/>
                          </a:endParaRPr>
                        </a:p>
                        <a:p>
                          <a:pPr algn="ctr"/>
                          <a:endParaRPr lang="en-US" sz="2000" i="1" dirty="0">
                            <a:solidFill>
                              <a:srgbClr val="0000FF"/>
                            </a:solidFill>
                            <a:latin typeface="Cambria Math" panose="02040503050406030204" pitchFamily="18" charset="0"/>
                            <a:ea typeface="Cambria Math" panose="02040503050406030204" pitchFamily="18" charset="0"/>
                          </a:endParaRPr>
                        </a:p>
                      </a:txBody>
                      <a:tcPr/>
                    </a:tc>
                    <a:tc>
                      <a:txBody>
                        <a:bodyPr/>
                        <a:lstStyle/>
                        <a:p>
                          <a:endParaRPr lang="en-US"/>
                        </a:p>
                      </a:txBody>
                      <a:tcPr>
                        <a:blipFill rotWithShape="0">
                          <a:blip r:embed="rId5"/>
                          <a:stretch>
                            <a:fillRect l="-216071" t="-131897" r="-378571" b="-64655"/>
                          </a:stretch>
                        </a:blipFill>
                      </a:tcPr>
                    </a:tc>
                    <a:tc>
                      <a:txBody>
                        <a:bodyPr/>
                        <a:lstStyle/>
                        <a:p>
                          <a:endParaRPr lang="en-US"/>
                        </a:p>
                      </a:txBody>
                      <a:tcPr>
                        <a:blipFill rotWithShape="0">
                          <a:blip r:embed="rId5"/>
                          <a:stretch>
                            <a:fillRect l="-170192" t="-131897" r="-103846" b="-64655"/>
                          </a:stretch>
                        </a:blipFill>
                      </a:tcPr>
                    </a:tc>
                    <a:tc>
                      <a:txBody>
                        <a:bodyPr/>
                        <a:lstStyle/>
                        <a:p>
                          <a:endParaRPr lang="en-US" dirty="0"/>
                        </a:p>
                      </a:txBody>
                      <a:tcPr/>
                    </a:tc>
                    <a:extLst>
                      <a:ext uri="{0D108BD9-81ED-4DB2-BD59-A6C34878D82A}">
                        <a16:rowId xmlns:a16="http://schemas.microsoft.com/office/drawing/2014/main" xmlns="" xmlns:a14="http://schemas.microsoft.com/office/drawing/2010/main" val="1251112509"/>
                      </a:ext>
                    </a:extLst>
                  </a:tr>
                  <a:tr h="365760">
                    <a:tc>
                      <a:txBody>
                        <a:bodyPr/>
                        <a:lstStyle/>
                        <a:p>
                          <a:pPr algn="ct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a:t>…</a:t>
                          </a:r>
                          <a:endParaRPr lang="en-US"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b="1" dirty="0"/>
                            <a: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smtClean="0"/>
                            <a:t>…</a:t>
                          </a:r>
                          <a:endParaRPr lang="en-US" b="1" dirty="0" smtClean="0"/>
                        </a:p>
                      </a:txBody>
                      <a:tcPr/>
                    </a:tc>
                    <a:extLst>
                      <a:ext uri="{0D108BD9-81ED-4DB2-BD59-A6C34878D82A}">
                        <a16:rowId xmlns:a16="http://schemas.microsoft.com/office/drawing/2014/main" xmlns="" xmlns:a14="http://schemas.microsoft.com/office/drawing/2010/main" val="2030681855"/>
                      </a:ext>
                    </a:extLst>
                  </a:tr>
                </a:tbl>
              </a:graphicData>
            </a:graphic>
          </p:graphicFrame>
        </mc:Fallback>
      </mc:AlternateContent>
      <p:sp>
        <p:nvSpPr>
          <p:cNvPr id="35" name="pole tekstowe 34">
            <a:extLst>
              <a:ext uri="{FF2B5EF4-FFF2-40B4-BE49-F238E27FC236}">
                <a16:creationId xmlns:a16="http://schemas.microsoft.com/office/drawing/2014/main" id="{9A279196-1B08-C423-DD98-3E9605CE0F8E}"/>
              </a:ext>
            </a:extLst>
          </p:cNvPr>
          <p:cNvSpPr txBox="1"/>
          <p:nvPr/>
        </p:nvSpPr>
        <p:spPr>
          <a:xfrm>
            <a:off x="4769210" y="1596996"/>
            <a:ext cx="2376264" cy="338554"/>
          </a:xfrm>
          <a:prstGeom prst="rect">
            <a:avLst/>
          </a:prstGeom>
          <a:noFill/>
        </p:spPr>
        <p:txBody>
          <a:bodyPr wrap="square" rtlCol="0">
            <a:spAutoFit/>
          </a:bodyPr>
          <a:lstStyle/>
          <a:p>
            <a:r>
              <a:rPr lang="en-US" sz="1600" noProof="0" dirty="0">
                <a:solidFill>
                  <a:srgbClr val="0000FF"/>
                </a:solidFill>
              </a:rPr>
              <a:t>information </a:t>
            </a:r>
            <a:r>
              <a:rPr lang="pl-PL" sz="1600" dirty="0">
                <a:solidFill>
                  <a:srgbClr val="0000FF"/>
                </a:solidFill>
              </a:rPr>
              <a:t>system</a:t>
            </a:r>
            <a:endParaRPr lang="en-US" sz="1600" dirty="0">
              <a:solidFill>
                <a:srgbClr val="0000FF"/>
              </a:solidFill>
            </a:endParaRPr>
          </a:p>
        </p:txBody>
      </p:sp>
      <p:sp>
        <p:nvSpPr>
          <p:cNvPr id="36" name="Strzałka: w prawo 27">
            <a:extLst>
              <a:ext uri="{FF2B5EF4-FFF2-40B4-BE49-F238E27FC236}">
                <a16:creationId xmlns:a16="http://schemas.microsoft.com/office/drawing/2014/main" id="{AAD2B5DD-3D13-F383-F073-921377A18FFF}"/>
              </a:ext>
            </a:extLst>
          </p:cNvPr>
          <p:cNvSpPr/>
          <p:nvPr/>
        </p:nvSpPr>
        <p:spPr>
          <a:xfrm>
            <a:off x="6502294" y="5322474"/>
            <a:ext cx="432048" cy="338774"/>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ole tekstowe 36"/>
          <p:cNvSpPr txBox="1"/>
          <p:nvPr/>
        </p:nvSpPr>
        <p:spPr>
          <a:xfrm>
            <a:off x="6915778" y="5154942"/>
            <a:ext cx="806019" cy="507831"/>
          </a:xfrm>
          <a:prstGeom prst="rect">
            <a:avLst/>
          </a:prstGeom>
          <a:noFill/>
        </p:spPr>
        <p:txBody>
          <a:bodyPr wrap="square" rtlCol="0">
            <a:spAutoFit/>
          </a:bodyPr>
          <a:lstStyle/>
          <a:p>
            <a:r>
              <a:rPr lang="pl-PL" b="1" dirty="0">
                <a:solidFill>
                  <a:srgbClr val="0000FF"/>
                </a:solidFill>
              </a:rPr>
              <a:t>…</a:t>
            </a:r>
            <a:endParaRPr lang="en-US" b="1" dirty="0">
              <a:solidFill>
                <a:srgbClr val="0000FF"/>
              </a:solidFill>
            </a:endParaRPr>
          </a:p>
        </p:txBody>
      </p:sp>
      <p:cxnSp>
        <p:nvCxnSpPr>
          <p:cNvPr id="5" name="Łącznik prosty ze strzałką 4"/>
          <p:cNvCxnSpPr/>
          <p:nvPr/>
        </p:nvCxnSpPr>
        <p:spPr>
          <a:xfrm>
            <a:off x="2826122" y="5088070"/>
            <a:ext cx="881782" cy="153597"/>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p:cNvCxnSpPr/>
          <p:nvPr/>
        </p:nvCxnSpPr>
        <p:spPr>
          <a:xfrm>
            <a:off x="2826122" y="5088070"/>
            <a:ext cx="881782" cy="62361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Łącznik prosty ze strzałką 41"/>
          <p:cNvCxnSpPr>
            <a:stCxn id="13" idx="3"/>
          </p:cNvCxnSpPr>
          <p:nvPr/>
        </p:nvCxnSpPr>
        <p:spPr>
          <a:xfrm>
            <a:off x="4061451" y="1913276"/>
            <a:ext cx="765204" cy="554756"/>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610254" y="1497777"/>
            <a:ext cx="3451197" cy="830997"/>
          </a:xfrm>
          <a:prstGeom prst="rect">
            <a:avLst/>
          </a:prstGeom>
          <a:noFill/>
        </p:spPr>
        <p:txBody>
          <a:bodyPr wrap="square" rtlCol="0">
            <a:spAutoFit/>
          </a:bodyPr>
          <a:lstStyle/>
          <a:p>
            <a:pPr algn="ctr"/>
            <a:r>
              <a:rPr lang="en-US" sz="1600" dirty="0">
                <a:solidFill>
                  <a:srgbClr val="0000CC"/>
                </a:solidFill>
              </a:rPr>
              <a:t>elementary granules in rough sets: indiscernibility classes represented by vectors of attribute values</a:t>
            </a:r>
          </a:p>
        </p:txBody>
      </p:sp>
      <p:sp>
        <p:nvSpPr>
          <p:cNvPr id="45" name="pole tekstowe 44"/>
          <p:cNvSpPr txBox="1"/>
          <p:nvPr/>
        </p:nvSpPr>
        <p:spPr>
          <a:xfrm>
            <a:off x="35496" y="4908503"/>
            <a:ext cx="3288471" cy="1846659"/>
          </a:xfrm>
          <a:prstGeom prst="rect">
            <a:avLst/>
          </a:prstGeom>
          <a:noFill/>
        </p:spPr>
        <p:txBody>
          <a:bodyPr wrap="square" rtlCol="0">
            <a:spAutoFit/>
          </a:bodyPr>
          <a:lstStyle/>
          <a:p>
            <a:pPr algn="ctr"/>
            <a:r>
              <a:rPr lang="en-US" sz="1600" dirty="0">
                <a:solidFill>
                  <a:srgbClr val="0000CC"/>
                </a:solidFill>
              </a:rPr>
              <a:t>More general granules, </a:t>
            </a:r>
            <a:endParaRPr lang="pl-PL" sz="1600" dirty="0">
              <a:solidFill>
                <a:srgbClr val="0000CC"/>
              </a:solidFill>
            </a:endParaRPr>
          </a:p>
          <a:p>
            <a:pPr algn="ctr"/>
            <a:r>
              <a:rPr lang="en-US" sz="1400" dirty="0">
                <a:solidFill>
                  <a:srgbClr val="0000CC"/>
                </a:solidFill>
              </a:rPr>
              <a:t>e.g., tolerance (similarity) classes, </a:t>
            </a:r>
            <a:endParaRPr lang="pl-PL" sz="1400" dirty="0">
              <a:solidFill>
                <a:srgbClr val="0000CC"/>
              </a:solidFill>
            </a:endParaRPr>
          </a:p>
          <a:p>
            <a:pPr algn="ctr"/>
            <a:r>
              <a:rPr lang="en-US" sz="1400" dirty="0">
                <a:solidFill>
                  <a:srgbClr val="0000CC"/>
                </a:solidFill>
              </a:rPr>
              <a:t>time windows</a:t>
            </a:r>
            <a:r>
              <a:rPr lang="pl-PL" sz="1400" dirty="0">
                <a:solidFill>
                  <a:srgbClr val="0000CC"/>
                </a:solidFill>
              </a:rPr>
              <a:t>, </a:t>
            </a:r>
            <a:r>
              <a:rPr lang="en-US" sz="1400" dirty="0">
                <a:solidFill>
                  <a:srgbClr val="0000CC"/>
                </a:solidFill>
              </a:rPr>
              <a:t>classifiers, granulation of already constructed granules </a:t>
            </a:r>
            <a:endParaRPr lang="pl-PL" sz="1400" dirty="0">
              <a:solidFill>
                <a:srgbClr val="0000CC"/>
              </a:solidFill>
            </a:endParaRPr>
          </a:p>
          <a:p>
            <a:pPr algn="ctr"/>
            <a:r>
              <a:rPr lang="en-US" sz="1400" dirty="0">
                <a:solidFill>
                  <a:srgbClr val="0000CC"/>
                </a:solidFill>
              </a:rPr>
              <a:t>(including structural objects defined by aggregation of already defined granules with constraints or dynamic granules)</a:t>
            </a:r>
          </a:p>
        </p:txBody>
      </p:sp>
      <p:sp>
        <p:nvSpPr>
          <p:cNvPr id="49" name="pole tekstowe 48"/>
          <p:cNvSpPr txBox="1"/>
          <p:nvPr/>
        </p:nvSpPr>
        <p:spPr>
          <a:xfrm>
            <a:off x="6570498" y="3677345"/>
            <a:ext cx="2513591" cy="1815882"/>
          </a:xfrm>
          <a:prstGeom prst="rect">
            <a:avLst/>
          </a:prstGeom>
          <a:noFill/>
        </p:spPr>
        <p:txBody>
          <a:bodyPr wrap="square" rtlCol="0">
            <a:spAutoFit/>
          </a:bodyPr>
          <a:lstStyle/>
          <a:p>
            <a:pPr algn="ctr"/>
            <a:r>
              <a:rPr lang="en-US" sz="1600" dirty="0">
                <a:solidFill>
                  <a:srgbClr val="0000CC"/>
                </a:solidFill>
              </a:rPr>
              <a:t>Discovery of new languages in which relevant attributes can be defined and interpreted in relational systems over new granules is necessary</a:t>
            </a:r>
          </a:p>
        </p:txBody>
      </p:sp>
      <p:cxnSp>
        <p:nvCxnSpPr>
          <p:cNvPr id="50" name="Łącznik prosty ze strzałką 49"/>
          <p:cNvCxnSpPr/>
          <p:nvPr/>
        </p:nvCxnSpPr>
        <p:spPr>
          <a:xfrm flipH="1">
            <a:off x="5686865" y="4365104"/>
            <a:ext cx="973367" cy="432048"/>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07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CFD4A-66ED-FE74-EB7E-770257BCA41E}"/>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60F957E7-09F4-7E93-F6D1-0BC5B0BAC0F0}"/>
              </a:ext>
            </a:extLst>
          </p:cNvPr>
          <p:cNvSpPr>
            <a:spLocks noGrp="1"/>
          </p:cNvSpPr>
          <p:nvPr>
            <p:ph type="title"/>
          </p:nvPr>
        </p:nvSpPr>
        <p:spPr>
          <a:xfrm>
            <a:off x="0" y="174031"/>
            <a:ext cx="9144000" cy="1237158"/>
          </a:xfrm>
        </p:spPr>
        <p:txBody>
          <a:bodyPr/>
          <a:lstStyle/>
          <a:p>
            <a:r>
              <a:rPr lang="en-US" sz="3200" b="1" dirty="0"/>
              <a:t>NEEDS FOR RELEVANT MODEL OF COMPUTATIONS: </a:t>
            </a:r>
            <a:br>
              <a:rPr lang="en-US" sz="3200" b="1" dirty="0"/>
            </a:br>
            <a:r>
              <a:rPr lang="en-US" sz="2800" b="1" dirty="0"/>
              <a:t>EXAMPLE OF CONCEPT OF MULTI-AGENT SYSTEM</a:t>
            </a:r>
          </a:p>
        </p:txBody>
      </p:sp>
      <p:sp>
        <p:nvSpPr>
          <p:cNvPr id="2" name="pole tekstowe 1">
            <a:extLst>
              <a:ext uri="{FF2B5EF4-FFF2-40B4-BE49-F238E27FC236}">
                <a16:creationId xmlns:a16="http://schemas.microsoft.com/office/drawing/2014/main" id="{B8851411-D786-F238-1278-F898DACBDEC1}"/>
              </a:ext>
            </a:extLst>
          </p:cNvPr>
          <p:cNvSpPr txBox="1"/>
          <p:nvPr/>
        </p:nvSpPr>
        <p:spPr>
          <a:xfrm>
            <a:off x="251520" y="1547714"/>
            <a:ext cx="8640960" cy="4524315"/>
          </a:xfrm>
          <a:prstGeom prst="rect">
            <a:avLst/>
          </a:prstGeom>
          <a:noFill/>
        </p:spPr>
        <p:txBody>
          <a:bodyPr wrap="square" rtlCol="0">
            <a:spAutoFit/>
          </a:bodyPr>
          <a:lstStyle/>
          <a:p>
            <a:pPr algn="just"/>
            <a:r>
              <a:rPr lang="en-US" sz="2400" dirty="0">
                <a:solidFill>
                  <a:srgbClr val="0000FF"/>
                </a:solidFill>
              </a:rPr>
              <a:t>An important open issue in the Agent Based Simulation field is </a:t>
            </a:r>
            <a:r>
              <a:rPr lang="en-US" sz="2400" b="1" dirty="0">
                <a:solidFill>
                  <a:srgbClr val="0000FF"/>
                </a:solidFill>
              </a:rPr>
              <a:t>the lack of an univocal definition of the term “agent” </a:t>
            </a:r>
            <a:r>
              <a:rPr lang="en-US" sz="2400" dirty="0">
                <a:solidFill>
                  <a:srgbClr val="0000FF"/>
                </a:solidFill>
              </a:rPr>
              <a:t>and of the paradigms and methodology used to build models; in software-engineering, a system </a:t>
            </a:r>
            <a:r>
              <a:rPr lang="pl-PL" sz="2400" dirty="0">
                <a:solidFill>
                  <a:srgbClr val="0000FF"/>
                </a:solidFill>
              </a:rPr>
              <a:t>o</a:t>
            </a:r>
            <a:r>
              <a:rPr lang="en-US" sz="2400" dirty="0">
                <a:solidFill>
                  <a:srgbClr val="0000FF"/>
                </a:solidFill>
              </a:rPr>
              <a:t>f independent programs is considered a multi-agent system, </a:t>
            </a:r>
            <a:r>
              <a:rPr lang="en-US" sz="2400" b="1" dirty="0">
                <a:solidFill>
                  <a:srgbClr val="0000FF"/>
                </a:solidFill>
              </a:rPr>
              <a:t>although there is no clarity about what the term exactly defines</a:t>
            </a:r>
            <a:r>
              <a:rPr lang="en-US" sz="2400" dirty="0">
                <a:solidFill>
                  <a:srgbClr val="0000FF"/>
                </a:solidFill>
              </a:rPr>
              <a:t>. The term “agent”, deriving from the Latin “</a:t>
            </a:r>
            <a:r>
              <a:rPr lang="en-US" sz="2400" dirty="0" err="1">
                <a:solidFill>
                  <a:srgbClr val="0000FF"/>
                </a:solidFill>
              </a:rPr>
              <a:t>agens</a:t>
            </a:r>
            <a:r>
              <a:rPr lang="en-US" sz="2400" dirty="0">
                <a:solidFill>
                  <a:srgbClr val="0000FF"/>
                </a:solidFill>
              </a:rPr>
              <a:t>”, identifies someone (or something) who acts; the same word can also be used to define a mean through which some action is made or caused. </a:t>
            </a:r>
            <a:r>
              <a:rPr lang="en-US" sz="2400" b="1" dirty="0">
                <a:solidFill>
                  <a:srgbClr val="0000FF"/>
                </a:solidFill>
              </a:rPr>
              <a:t>The term is used in many different fields and disciplines, such as economics, physics, natural sciences, sociology and many others.</a:t>
            </a:r>
            <a:endParaRPr lang="pl-PL" sz="2400" b="1" dirty="0">
              <a:solidFill>
                <a:srgbClr val="0000FF"/>
              </a:solidFill>
            </a:endParaRPr>
          </a:p>
        </p:txBody>
      </p:sp>
      <p:sp>
        <p:nvSpPr>
          <p:cNvPr id="7" name="pole tekstowe 6">
            <a:extLst>
              <a:ext uri="{FF2B5EF4-FFF2-40B4-BE49-F238E27FC236}">
                <a16:creationId xmlns:a16="http://schemas.microsoft.com/office/drawing/2014/main" id="{FD305EB2-8270-D73E-C7C8-879957BC17D4}"/>
              </a:ext>
            </a:extLst>
          </p:cNvPr>
          <p:cNvSpPr txBox="1"/>
          <p:nvPr/>
        </p:nvSpPr>
        <p:spPr>
          <a:xfrm>
            <a:off x="1331640" y="5934670"/>
            <a:ext cx="7067128" cy="923330"/>
          </a:xfrm>
          <a:prstGeom prst="rect">
            <a:avLst/>
          </a:prstGeom>
          <a:noFill/>
        </p:spPr>
        <p:txBody>
          <a:bodyPr wrap="square" rtlCol="0">
            <a:spAutoFit/>
          </a:bodyPr>
          <a:lstStyle/>
          <a:p>
            <a:r>
              <a:rPr lang="en-US" sz="1800" i="1" dirty="0">
                <a:solidFill>
                  <a:srgbClr val="0000FF"/>
                </a:solidFill>
              </a:rPr>
              <a:t>Marco </a:t>
            </a:r>
            <a:r>
              <a:rPr lang="en-US" sz="1800" i="1" dirty="0" err="1">
                <a:solidFill>
                  <a:srgbClr val="0000FF"/>
                </a:solidFill>
              </a:rPr>
              <a:t>Remondino</a:t>
            </a:r>
            <a:r>
              <a:rPr lang="en-US" sz="1800" i="1" dirty="0">
                <a:solidFill>
                  <a:srgbClr val="0000FF"/>
                </a:solidFill>
              </a:rPr>
              <a:t>: Reactive and deliberative agents applied to simulation of socio-economical and biological systems. International Journal of Simulation 6(12-13) 1473-8031 (2025)</a:t>
            </a:r>
          </a:p>
        </p:txBody>
      </p:sp>
      <p:sp>
        <p:nvSpPr>
          <p:cNvPr id="5" name="Symbol zastępczy numeru slajdu 4">
            <a:extLst>
              <a:ext uri="{FF2B5EF4-FFF2-40B4-BE49-F238E27FC236}">
                <a16:creationId xmlns:a16="http://schemas.microsoft.com/office/drawing/2014/main" id="{51CAA6DF-5ACE-F221-488E-274D2396265B}"/>
              </a:ext>
            </a:extLst>
          </p:cNvPr>
          <p:cNvSpPr>
            <a:spLocks noGrp="1"/>
          </p:cNvSpPr>
          <p:nvPr>
            <p:ph type="sldNum" sz="quarter" idx="12"/>
          </p:nvPr>
        </p:nvSpPr>
        <p:spPr/>
        <p:txBody>
          <a:bodyPr/>
          <a:lstStyle/>
          <a:p>
            <a:pPr>
              <a:defRPr/>
            </a:pPr>
            <a:fld id="{D02E777F-298D-4C96-825C-3DC57E52C55E}" type="slidenum">
              <a:rPr lang="pl-PL" smtClean="0"/>
              <a:pPr>
                <a:defRPr/>
              </a:pPr>
              <a:t>5</a:t>
            </a:fld>
            <a:endParaRPr lang="pl-PL"/>
          </a:p>
        </p:txBody>
      </p:sp>
    </p:spTree>
    <p:extLst>
      <p:ext uri="{BB962C8B-B14F-4D97-AF65-F5344CB8AC3E}">
        <p14:creationId xmlns:p14="http://schemas.microsoft.com/office/powerpoint/2010/main" val="18246758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C4635-63FB-840F-395D-C6D5043752B9}"/>
            </a:ext>
          </a:extLst>
        </p:cNvPr>
        <p:cNvGrpSpPr/>
        <p:nvPr/>
      </p:nvGrpSpPr>
      <p:grpSpPr>
        <a:xfrm>
          <a:off x="0" y="0"/>
          <a:ext cx="0" cy="0"/>
          <a:chOff x="0" y="0"/>
          <a:chExt cx="0" cy="0"/>
        </a:xfrm>
      </p:grpSpPr>
      <p:sp>
        <p:nvSpPr>
          <p:cNvPr id="31" name="Prostokąt 30">
            <a:extLst>
              <a:ext uri="{FF2B5EF4-FFF2-40B4-BE49-F238E27FC236}">
                <a16:creationId xmlns:a16="http://schemas.microsoft.com/office/drawing/2014/main" id="{A3D4FDC0-BC91-1000-3ED6-8AF70D91645A}"/>
              </a:ext>
            </a:extLst>
          </p:cNvPr>
          <p:cNvSpPr/>
          <p:nvPr/>
        </p:nvSpPr>
        <p:spPr>
          <a:xfrm rot="2119440">
            <a:off x="2657903" y="3908221"/>
            <a:ext cx="835226" cy="12961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ytuł 1">
            <a:extLst>
              <a:ext uri="{FF2B5EF4-FFF2-40B4-BE49-F238E27FC236}">
                <a16:creationId xmlns:a16="http://schemas.microsoft.com/office/drawing/2014/main" id="{BAEA6C11-D2C1-C237-76BB-2FF0DFB0172A}"/>
              </a:ext>
            </a:extLst>
          </p:cNvPr>
          <p:cNvSpPr txBox="1">
            <a:spLocks/>
          </p:cNvSpPr>
          <p:nvPr/>
        </p:nvSpPr>
        <p:spPr>
          <a:xfrm>
            <a:off x="0" y="0"/>
            <a:ext cx="9144000" cy="101997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HOW C-GRANULES ARE GENERATED</a:t>
            </a:r>
            <a:r>
              <a:rPr lang="en-US" sz="3200" b="1" dirty="0">
                <a:solidFill>
                  <a:srgbClr val="0000FF"/>
                </a:solidFill>
              </a:rPr>
              <a:t>, </a:t>
            </a:r>
            <a:r>
              <a:rPr lang="en-US" sz="3200" b="1" dirty="0"/>
              <a:t>MODIFIED AND  MANAGED?</a:t>
            </a:r>
            <a:endParaRPr lang="pl-PL" sz="3200" b="1" dirty="0"/>
          </a:p>
          <a:p>
            <a:endParaRPr lang="en-US" sz="3200" b="1" dirty="0"/>
          </a:p>
        </p:txBody>
      </p:sp>
      <p:sp>
        <p:nvSpPr>
          <p:cNvPr id="3" name="Symbol zastępczy numeru slajdu 2">
            <a:extLst>
              <a:ext uri="{FF2B5EF4-FFF2-40B4-BE49-F238E27FC236}">
                <a16:creationId xmlns:a16="http://schemas.microsoft.com/office/drawing/2014/main" id="{BBEFC565-B58D-876C-CE19-C7D354069661}"/>
              </a:ext>
            </a:extLst>
          </p:cNvPr>
          <p:cNvSpPr>
            <a:spLocks noGrp="1"/>
          </p:cNvSpPr>
          <p:nvPr>
            <p:ph type="sldNum" sz="quarter" idx="12"/>
          </p:nvPr>
        </p:nvSpPr>
        <p:spPr/>
        <p:txBody>
          <a:bodyPr/>
          <a:lstStyle/>
          <a:p>
            <a:pPr>
              <a:defRPr/>
            </a:pPr>
            <a:fld id="{D02E777F-298D-4C96-825C-3DC57E52C55E}" type="slidenum">
              <a:rPr lang="pl-PL" smtClean="0"/>
              <a:pPr>
                <a:defRPr/>
              </a:pPr>
              <a:t>50</a:t>
            </a:fld>
            <a:endParaRPr lang="pl-PL"/>
          </a:p>
        </p:txBody>
      </p:sp>
      <p:sp>
        <p:nvSpPr>
          <p:cNvPr id="2" name="pole tekstowe 1">
            <a:extLst>
              <a:ext uri="{FF2B5EF4-FFF2-40B4-BE49-F238E27FC236}">
                <a16:creationId xmlns:a16="http://schemas.microsoft.com/office/drawing/2014/main" id="{AFF237B6-ABDC-EA69-F24F-962709FBC593}"/>
              </a:ext>
            </a:extLst>
          </p:cNvPr>
          <p:cNvSpPr txBox="1"/>
          <p:nvPr/>
        </p:nvSpPr>
        <p:spPr>
          <a:xfrm>
            <a:off x="1331640" y="3348281"/>
            <a:ext cx="864096" cy="584775"/>
          </a:xfrm>
          <a:prstGeom prst="rect">
            <a:avLst/>
          </a:prstGeom>
          <a:noFill/>
        </p:spPr>
        <p:txBody>
          <a:bodyPr wrap="square" rtlCol="0">
            <a:spAutoFit/>
          </a:bodyPr>
          <a:lstStyle/>
          <a:p>
            <a:r>
              <a:rPr lang="pl-PL" sz="3200" b="1"/>
              <a:t>…</a:t>
            </a:r>
            <a:endParaRPr lang="en-US" sz="3200" b="1"/>
          </a:p>
        </p:txBody>
      </p:sp>
      <p:sp>
        <p:nvSpPr>
          <p:cNvPr id="24" name="pole tekstowe 23">
            <a:extLst>
              <a:ext uri="{FF2B5EF4-FFF2-40B4-BE49-F238E27FC236}">
                <a16:creationId xmlns:a16="http://schemas.microsoft.com/office/drawing/2014/main" id="{B270D78F-C3C3-18F6-3CA7-5B9EAA36F369}"/>
              </a:ext>
            </a:extLst>
          </p:cNvPr>
          <p:cNvSpPr txBox="1"/>
          <p:nvPr/>
        </p:nvSpPr>
        <p:spPr>
          <a:xfrm>
            <a:off x="6984268" y="3784684"/>
            <a:ext cx="864096" cy="584775"/>
          </a:xfrm>
          <a:prstGeom prst="rect">
            <a:avLst/>
          </a:prstGeom>
          <a:noFill/>
        </p:spPr>
        <p:txBody>
          <a:bodyPr wrap="square" rtlCol="0">
            <a:spAutoFit/>
          </a:bodyPr>
          <a:lstStyle/>
          <a:p>
            <a:r>
              <a:rPr lang="pl-PL" sz="3200" b="1"/>
              <a:t>…</a:t>
            </a:r>
            <a:endParaRPr lang="en-US" sz="3200" b="1"/>
          </a:p>
        </p:txBody>
      </p:sp>
      <p:sp>
        <p:nvSpPr>
          <p:cNvPr id="25" name="pole tekstowe 24">
            <a:extLst>
              <a:ext uri="{FF2B5EF4-FFF2-40B4-BE49-F238E27FC236}">
                <a16:creationId xmlns:a16="http://schemas.microsoft.com/office/drawing/2014/main" id="{F955534D-D3A0-BD71-CE02-E7838091D0B0}"/>
              </a:ext>
            </a:extLst>
          </p:cNvPr>
          <p:cNvSpPr txBox="1"/>
          <p:nvPr/>
        </p:nvSpPr>
        <p:spPr>
          <a:xfrm>
            <a:off x="4139952" y="1108632"/>
            <a:ext cx="864096" cy="584775"/>
          </a:xfrm>
          <a:prstGeom prst="rect">
            <a:avLst/>
          </a:prstGeom>
          <a:noFill/>
        </p:spPr>
        <p:txBody>
          <a:bodyPr wrap="square" rtlCol="0">
            <a:spAutoFit/>
          </a:bodyPr>
          <a:lstStyle/>
          <a:p>
            <a:r>
              <a:rPr lang="pl-PL" sz="3200" b="1"/>
              <a:t>…</a:t>
            </a:r>
            <a:endParaRPr lang="en-US" sz="3200" b="1"/>
          </a:p>
        </p:txBody>
      </p:sp>
      <p:sp>
        <p:nvSpPr>
          <p:cNvPr id="26" name="pole tekstowe 25">
            <a:extLst>
              <a:ext uri="{FF2B5EF4-FFF2-40B4-BE49-F238E27FC236}">
                <a16:creationId xmlns:a16="http://schemas.microsoft.com/office/drawing/2014/main" id="{C4F005EA-C688-8F7A-4816-A00A20F6BD96}"/>
              </a:ext>
            </a:extLst>
          </p:cNvPr>
          <p:cNvSpPr txBox="1"/>
          <p:nvPr/>
        </p:nvSpPr>
        <p:spPr>
          <a:xfrm>
            <a:off x="6384349" y="2700209"/>
            <a:ext cx="864096" cy="584775"/>
          </a:xfrm>
          <a:prstGeom prst="rect">
            <a:avLst/>
          </a:prstGeom>
          <a:noFill/>
        </p:spPr>
        <p:txBody>
          <a:bodyPr wrap="square" rtlCol="0">
            <a:spAutoFit/>
          </a:bodyPr>
          <a:lstStyle/>
          <a:p>
            <a:r>
              <a:rPr lang="pl-PL" sz="3200" b="1"/>
              <a:t>…</a:t>
            </a:r>
            <a:endParaRPr lang="en-US" sz="3200" b="1"/>
          </a:p>
        </p:txBody>
      </p:sp>
      <p:sp>
        <p:nvSpPr>
          <p:cNvPr id="35" name="Objaśnienie prostokątne zaokrąglone 16">
            <a:extLst>
              <a:ext uri="{FF2B5EF4-FFF2-40B4-BE49-F238E27FC236}">
                <a16:creationId xmlns:a16="http://schemas.microsoft.com/office/drawing/2014/main" id="{D81F4E25-6C44-5B6F-8D68-3C68B5EB3CF2}"/>
              </a:ext>
            </a:extLst>
          </p:cNvPr>
          <p:cNvSpPr/>
          <p:nvPr/>
        </p:nvSpPr>
        <p:spPr>
          <a:xfrm>
            <a:off x="6238528" y="1140008"/>
            <a:ext cx="2448272" cy="1728192"/>
          </a:xfrm>
          <a:prstGeom prst="wedgeRoundRectCallout">
            <a:avLst>
              <a:gd name="adj1" fmla="val -85446"/>
              <a:gd name="adj2" fmla="val 2900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How to generate the relevant configurations of physical objects</a:t>
            </a:r>
            <a:r>
              <a:rPr lang="pl-PL" sz="1800">
                <a:solidFill>
                  <a:schemeClr val="tx1"/>
                </a:solidFill>
              </a:rPr>
              <a:t> and </a:t>
            </a:r>
            <a:r>
              <a:rPr lang="en-GB" sz="1800">
                <a:solidFill>
                  <a:schemeClr val="tx1"/>
                </a:solidFill>
              </a:rPr>
              <a:t>modify interactions between them?</a:t>
            </a:r>
          </a:p>
        </p:txBody>
      </p:sp>
      <p:sp>
        <p:nvSpPr>
          <p:cNvPr id="38" name="pole tekstowe 37">
            <a:extLst>
              <a:ext uri="{FF2B5EF4-FFF2-40B4-BE49-F238E27FC236}">
                <a16:creationId xmlns:a16="http://schemas.microsoft.com/office/drawing/2014/main" id="{EB573BA2-E977-1836-8F15-6183C4B90291}"/>
              </a:ext>
            </a:extLst>
          </p:cNvPr>
          <p:cNvSpPr txBox="1"/>
          <p:nvPr/>
        </p:nvSpPr>
        <p:spPr>
          <a:xfrm>
            <a:off x="3251496" y="3011238"/>
            <a:ext cx="1583247" cy="1323439"/>
          </a:xfrm>
          <a:prstGeom prst="rect">
            <a:avLst/>
          </a:prstGeom>
          <a:noFill/>
        </p:spPr>
        <p:txBody>
          <a:bodyPr wrap="square" rtlCol="0">
            <a:spAutoFit/>
          </a:bodyPr>
          <a:lstStyle/>
          <a:p>
            <a:pPr algn="ctr"/>
            <a:r>
              <a:rPr lang="en-US" sz="1600" b="1"/>
              <a:t>physical objects</a:t>
            </a:r>
          </a:p>
          <a:p>
            <a:pPr algn="ctr"/>
            <a:r>
              <a:rPr lang="en-US" sz="1600" b="1"/>
              <a:t>outside of the informational layer</a:t>
            </a:r>
          </a:p>
        </p:txBody>
      </p:sp>
      <p:sp>
        <p:nvSpPr>
          <p:cNvPr id="39" name="Strzałka w górę i w dół 20">
            <a:extLst>
              <a:ext uri="{FF2B5EF4-FFF2-40B4-BE49-F238E27FC236}">
                <a16:creationId xmlns:a16="http://schemas.microsoft.com/office/drawing/2014/main" id="{6D6EFAD4-EFD6-BA36-F136-FA4B16B1733A}"/>
              </a:ext>
            </a:extLst>
          </p:cNvPr>
          <p:cNvSpPr/>
          <p:nvPr/>
        </p:nvSpPr>
        <p:spPr>
          <a:xfrm rot="12004349">
            <a:off x="4135555" y="1578970"/>
            <a:ext cx="432048" cy="640391"/>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trzałka w górę i w dół 21">
            <a:extLst>
              <a:ext uri="{FF2B5EF4-FFF2-40B4-BE49-F238E27FC236}">
                <a16:creationId xmlns:a16="http://schemas.microsoft.com/office/drawing/2014/main" id="{2C238570-CD7A-994C-C827-85C71C69DE07}"/>
              </a:ext>
            </a:extLst>
          </p:cNvPr>
          <p:cNvSpPr/>
          <p:nvPr/>
        </p:nvSpPr>
        <p:spPr>
          <a:xfrm rot="4206663">
            <a:off x="5672034" y="2742106"/>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trzałka w górę i w dół 22">
            <a:extLst>
              <a:ext uri="{FF2B5EF4-FFF2-40B4-BE49-F238E27FC236}">
                <a16:creationId xmlns:a16="http://schemas.microsoft.com/office/drawing/2014/main" id="{993D724B-B6F3-4561-F017-EFE266EB1701}"/>
              </a:ext>
            </a:extLst>
          </p:cNvPr>
          <p:cNvSpPr/>
          <p:nvPr/>
        </p:nvSpPr>
        <p:spPr>
          <a:xfrm rot="5400000">
            <a:off x="5950496" y="3426182"/>
            <a:ext cx="648072" cy="1368152"/>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Strzałka w górę i w dół 23">
            <a:extLst>
              <a:ext uri="{FF2B5EF4-FFF2-40B4-BE49-F238E27FC236}">
                <a16:creationId xmlns:a16="http://schemas.microsoft.com/office/drawing/2014/main" id="{CE50FAE6-5B97-A5C3-377D-9DB207467800}"/>
              </a:ext>
            </a:extLst>
          </p:cNvPr>
          <p:cNvSpPr/>
          <p:nvPr/>
        </p:nvSpPr>
        <p:spPr>
          <a:xfrm rot="1545956">
            <a:off x="3684206" y="4890980"/>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trzałka w górę i w dół 24">
            <a:extLst>
              <a:ext uri="{FF2B5EF4-FFF2-40B4-BE49-F238E27FC236}">
                <a16:creationId xmlns:a16="http://schemas.microsoft.com/office/drawing/2014/main" id="{65AAE6A4-5C81-6671-39D1-8EED65170688}"/>
              </a:ext>
            </a:extLst>
          </p:cNvPr>
          <p:cNvSpPr/>
          <p:nvPr/>
        </p:nvSpPr>
        <p:spPr>
          <a:xfrm rot="5400000">
            <a:off x="2170076" y="3318170"/>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pole tekstowe 43">
            <a:extLst>
              <a:ext uri="{FF2B5EF4-FFF2-40B4-BE49-F238E27FC236}">
                <a16:creationId xmlns:a16="http://schemas.microsoft.com/office/drawing/2014/main" id="{D05C6C3E-F8DC-2A5C-C4E5-EB9643F81A45}"/>
              </a:ext>
            </a:extLst>
          </p:cNvPr>
          <p:cNvSpPr txBox="1"/>
          <p:nvPr/>
        </p:nvSpPr>
        <p:spPr>
          <a:xfrm>
            <a:off x="6984268" y="3797874"/>
            <a:ext cx="864096" cy="584775"/>
          </a:xfrm>
          <a:prstGeom prst="rect">
            <a:avLst/>
          </a:prstGeom>
          <a:noFill/>
        </p:spPr>
        <p:txBody>
          <a:bodyPr wrap="square" rtlCol="0">
            <a:spAutoFit/>
          </a:bodyPr>
          <a:lstStyle/>
          <a:p>
            <a:r>
              <a:rPr lang="pl-PL" sz="3200" b="1"/>
              <a:t>…</a:t>
            </a:r>
            <a:endParaRPr lang="en-US" sz="3200" b="1"/>
          </a:p>
        </p:txBody>
      </p:sp>
      <p:sp>
        <p:nvSpPr>
          <p:cNvPr id="45" name="pole tekstowe 44">
            <a:extLst>
              <a:ext uri="{FF2B5EF4-FFF2-40B4-BE49-F238E27FC236}">
                <a16:creationId xmlns:a16="http://schemas.microsoft.com/office/drawing/2014/main" id="{71809850-262F-B403-E260-7CF0B9F0132C}"/>
              </a:ext>
            </a:extLst>
          </p:cNvPr>
          <p:cNvSpPr txBox="1"/>
          <p:nvPr/>
        </p:nvSpPr>
        <p:spPr>
          <a:xfrm>
            <a:off x="4139952" y="1121822"/>
            <a:ext cx="864096" cy="584775"/>
          </a:xfrm>
          <a:prstGeom prst="rect">
            <a:avLst/>
          </a:prstGeom>
          <a:noFill/>
        </p:spPr>
        <p:txBody>
          <a:bodyPr wrap="square" rtlCol="0">
            <a:spAutoFit/>
          </a:bodyPr>
          <a:lstStyle/>
          <a:p>
            <a:r>
              <a:rPr lang="pl-PL" sz="3200" b="1"/>
              <a:t>…</a:t>
            </a:r>
            <a:endParaRPr lang="en-US" sz="3200" b="1"/>
          </a:p>
        </p:txBody>
      </p:sp>
      <p:sp>
        <p:nvSpPr>
          <p:cNvPr id="16" name="Prostokąt 15">
            <a:extLst>
              <a:ext uri="{FF2B5EF4-FFF2-40B4-BE49-F238E27FC236}">
                <a16:creationId xmlns:a16="http://schemas.microsoft.com/office/drawing/2014/main" id="{4BE3C46D-2C4E-1544-2A17-FD42E711BADB}"/>
              </a:ext>
            </a:extLst>
          </p:cNvPr>
          <p:cNvSpPr/>
          <p:nvPr/>
        </p:nvSpPr>
        <p:spPr>
          <a:xfrm rot="156128">
            <a:off x="2929590" y="2789331"/>
            <a:ext cx="216024" cy="12961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rostokąt 16">
            <a:extLst>
              <a:ext uri="{FF2B5EF4-FFF2-40B4-BE49-F238E27FC236}">
                <a16:creationId xmlns:a16="http://schemas.microsoft.com/office/drawing/2014/main" id="{EC4C2BAB-3401-FFAE-4B43-A440AF242061}"/>
              </a:ext>
            </a:extLst>
          </p:cNvPr>
          <p:cNvSpPr/>
          <p:nvPr/>
        </p:nvSpPr>
        <p:spPr>
          <a:xfrm rot="1617239">
            <a:off x="3084776" y="2442100"/>
            <a:ext cx="504056" cy="72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rostokąt 18">
            <a:extLst>
              <a:ext uri="{FF2B5EF4-FFF2-40B4-BE49-F238E27FC236}">
                <a16:creationId xmlns:a16="http://schemas.microsoft.com/office/drawing/2014/main" id="{2220ECB9-605F-A816-0E6B-8F4617F77D99}"/>
              </a:ext>
            </a:extLst>
          </p:cNvPr>
          <p:cNvSpPr/>
          <p:nvPr/>
        </p:nvSpPr>
        <p:spPr>
          <a:xfrm rot="6193187">
            <a:off x="4062233" y="1687477"/>
            <a:ext cx="713720" cy="19067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rostokąt 19">
            <a:extLst>
              <a:ext uri="{FF2B5EF4-FFF2-40B4-BE49-F238E27FC236}">
                <a16:creationId xmlns:a16="http://schemas.microsoft.com/office/drawing/2014/main" id="{5F2190CE-7451-8C6B-1A4A-D1C314B0694A}"/>
              </a:ext>
            </a:extLst>
          </p:cNvPr>
          <p:cNvSpPr/>
          <p:nvPr/>
        </p:nvSpPr>
        <p:spPr>
          <a:xfrm rot="10065214">
            <a:off x="4838937" y="2836389"/>
            <a:ext cx="713720" cy="19067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bjaśnienie prostokątne zaokrąglone 16">
            <a:extLst>
              <a:ext uri="{FF2B5EF4-FFF2-40B4-BE49-F238E27FC236}">
                <a16:creationId xmlns:a16="http://schemas.microsoft.com/office/drawing/2014/main" id="{DA480C73-5F92-88C5-F923-376F8A62E911}"/>
              </a:ext>
            </a:extLst>
          </p:cNvPr>
          <p:cNvSpPr/>
          <p:nvPr/>
        </p:nvSpPr>
        <p:spPr>
          <a:xfrm>
            <a:off x="6238528" y="1142826"/>
            <a:ext cx="2448272" cy="1728192"/>
          </a:xfrm>
          <a:prstGeom prst="wedgeRoundRectCallout">
            <a:avLst>
              <a:gd name="adj1" fmla="val -85446"/>
              <a:gd name="adj2" fmla="val 2900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How to generate the relevant configurations of physical objects</a:t>
            </a:r>
            <a:r>
              <a:rPr lang="pl-PL" sz="1800">
                <a:solidFill>
                  <a:schemeClr val="tx1"/>
                </a:solidFill>
              </a:rPr>
              <a:t> and </a:t>
            </a:r>
            <a:r>
              <a:rPr lang="en-GB" sz="1800">
                <a:solidFill>
                  <a:schemeClr val="tx1"/>
                </a:solidFill>
              </a:rPr>
              <a:t>modify interactions between them?</a:t>
            </a:r>
          </a:p>
        </p:txBody>
      </p:sp>
      <p:sp>
        <p:nvSpPr>
          <p:cNvPr id="8" name="Objaśnienie prostokątne zaokrąglone 17">
            <a:extLst>
              <a:ext uri="{FF2B5EF4-FFF2-40B4-BE49-F238E27FC236}">
                <a16:creationId xmlns:a16="http://schemas.microsoft.com/office/drawing/2014/main" id="{C6D19AC6-0D17-B1CF-9AF0-ECA9A45EF362}"/>
              </a:ext>
            </a:extLst>
          </p:cNvPr>
          <p:cNvSpPr/>
          <p:nvPr/>
        </p:nvSpPr>
        <p:spPr>
          <a:xfrm>
            <a:off x="191644" y="1124744"/>
            <a:ext cx="2562804" cy="1822690"/>
          </a:xfrm>
          <a:prstGeom prst="wedgeRoundRectCallout">
            <a:avLst>
              <a:gd name="adj1" fmla="val 64946"/>
              <a:gd name="adj2" fmla="val 3731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tx1"/>
              </a:solidFill>
            </a:endParaRPr>
          </a:p>
          <a:p>
            <a:pPr algn="ctr"/>
            <a:endParaRPr lang="pl-PL" dirty="0">
              <a:solidFill>
                <a:schemeClr val="tx1"/>
              </a:solidFill>
            </a:endParaRPr>
          </a:p>
          <a:p>
            <a:pPr algn="ctr"/>
            <a:endParaRPr lang="pl-PL" sz="3200" b="1" dirty="0">
              <a:solidFill>
                <a:srgbClr val="0070C0"/>
              </a:solidFill>
              <a:latin typeface="Arial" charset="0"/>
              <a:ea typeface="+mj-ea"/>
              <a:cs typeface="+mj-cs"/>
            </a:endParaRPr>
          </a:p>
          <a:p>
            <a:pPr algn="ctr"/>
            <a:r>
              <a:rPr lang="en-US" sz="1800" dirty="0">
                <a:solidFill>
                  <a:schemeClr val="tx1"/>
                </a:solidFill>
              </a:rPr>
              <a:t>How to perceive properties of these objects and their interactions ?</a:t>
            </a:r>
            <a:endParaRPr lang="pl-PL" sz="1800" dirty="0">
              <a:solidFill>
                <a:schemeClr val="tx1"/>
              </a:solidFill>
            </a:endParaRPr>
          </a:p>
          <a:p>
            <a:pPr algn="ctr"/>
            <a:r>
              <a:rPr lang="en-US" sz="1800" i="1" noProof="0" dirty="0">
                <a:solidFill>
                  <a:schemeClr val="tx1"/>
                </a:solidFill>
              </a:rPr>
              <a:t>What</a:t>
            </a:r>
            <a:r>
              <a:rPr lang="pl-PL" sz="1800" i="1" dirty="0">
                <a:solidFill>
                  <a:schemeClr val="tx1"/>
                </a:solidFill>
              </a:rPr>
              <a:t>? </a:t>
            </a:r>
            <a:r>
              <a:rPr lang="en-GB" sz="1800" i="1" dirty="0">
                <a:solidFill>
                  <a:schemeClr val="tx1"/>
                </a:solidFill>
              </a:rPr>
              <a:t>Where</a:t>
            </a:r>
            <a:r>
              <a:rPr lang="en-GB" sz="1800" dirty="0">
                <a:solidFill>
                  <a:schemeClr val="tx1"/>
                </a:solidFill>
              </a:rPr>
              <a:t>? </a:t>
            </a:r>
            <a:r>
              <a:rPr lang="en-GB" sz="1800" i="1" dirty="0">
                <a:solidFill>
                  <a:schemeClr val="tx1"/>
                </a:solidFill>
              </a:rPr>
              <a:t>How</a:t>
            </a:r>
            <a:r>
              <a:rPr lang="en-GB" sz="1800" dirty="0">
                <a:solidFill>
                  <a:schemeClr val="tx1"/>
                </a:solidFill>
              </a:rPr>
              <a:t>? </a:t>
            </a:r>
            <a:r>
              <a:rPr lang="en-GB" sz="1800" i="1" dirty="0">
                <a:solidFill>
                  <a:schemeClr val="tx1"/>
                </a:solidFill>
              </a:rPr>
              <a:t>When</a:t>
            </a:r>
            <a:r>
              <a:rPr lang="pl-PL" sz="1800" dirty="0">
                <a:solidFill>
                  <a:schemeClr val="tx1"/>
                </a:solidFill>
              </a:rPr>
              <a:t>? </a:t>
            </a:r>
            <a:r>
              <a:rPr lang="en-US" sz="1800" noProof="0" dirty="0">
                <a:solidFill>
                  <a:schemeClr val="tx1"/>
                </a:solidFill>
              </a:rPr>
              <a:t>Why</a:t>
            </a:r>
            <a:r>
              <a:rPr lang="pl-PL" sz="1800" dirty="0">
                <a:solidFill>
                  <a:schemeClr val="tx1"/>
                </a:solidFill>
              </a:rPr>
              <a:t>?...</a:t>
            </a:r>
            <a:endParaRPr lang="en-US" sz="1800" dirty="0">
              <a:solidFill>
                <a:schemeClr val="tx1"/>
              </a:solidFill>
            </a:endParaRPr>
          </a:p>
          <a:p>
            <a:pPr algn="ctr"/>
            <a:endParaRPr lang="pl-PL" dirty="0">
              <a:solidFill>
                <a:schemeClr val="tx1"/>
              </a:solidFill>
            </a:endParaRPr>
          </a:p>
          <a:p>
            <a:pPr algn="ctr"/>
            <a:endParaRPr lang="pl-PL" dirty="0">
              <a:solidFill>
                <a:schemeClr val="tx1"/>
              </a:solidFill>
            </a:endParaRPr>
          </a:p>
          <a:p>
            <a:pPr algn="ctr"/>
            <a:endParaRPr lang="en-US" dirty="0">
              <a:solidFill>
                <a:schemeClr val="tx1"/>
              </a:solidFill>
            </a:endParaRPr>
          </a:p>
        </p:txBody>
      </p:sp>
      <p:sp>
        <p:nvSpPr>
          <p:cNvPr id="9" name="Objaśnienie prostokątne zaokrąglone 18">
            <a:extLst>
              <a:ext uri="{FF2B5EF4-FFF2-40B4-BE49-F238E27FC236}">
                <a16:creationId xmlns:a16="http://schemas.microsoft.com/office/drawing/2014/main" id="{8E883657-9019-35D7-158E-E51B60F10150}"/>
              </a:ext>
            </a:extLst>
          </p:cNvPr>
          <p:cNvSpPr/>
          <p:nvPr/>
        </p:nvSpPr>
        <p:spPr>
          <a:xfrm>
            <a:off x="5590456" y="4645170"/>
            <a:ext cx="3374032" cy="2096198"/>
          </a:xfrm>
          <a:prstGeom prst="wedgeRoundRectCallout">
            <a:avLst>
              <a:gd name="adj1" fmla="val -99875"/>
              <a:gd name="adj2" fmla="val -20856"/>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Perceived properties should be robust </a:t>
            </a:r>
          </a:p>
          <a:p>
            <a:pPr algn="ctr"/>
            <a:r>
              <a:rPr lang="en-US" sz="1800">
                <a:solidFill>
                  <a:schemeClr val="tx1"/>
                </a:solidFill>
              </a:rPr>
              <a:t>(to a high degree) </a:t>
            </a:r>
          </a:p>
          <a:p>
            <a:pPr algn="ctr"/>
            <a:r>
              <a:rPr lang="en-US" sz="1800">
                <a:solidFill>
                  <a:schemeClr val="tx1"/>
                </a:solidFill>
              </a:rPr>
              <a:t>with respect to unpredictable </a:t>
            </a:r>
            <a:r>
              <a:rPr lang="en-US" sz="1800">
                <a:solidFill>
                  <a:srgbClr val="C00000"/>
                </a:solidFill>
              </a:rPr>
              <a:t>interactions from the environment</a:t>
            </a:r>
            <a:r>
              <a:rPr lang="pl-PL" sz="1800">
                <a:solidFill>
                  <a:srgbClr val="C00000"/>
                </a:solidFill>
              </a:rPr>
              <a:t> (</a:t>
            </a:r>
            <a:r>
              <a:rPr lang="en-US" sz="1800" noProof="0">
                <a:solidFill>
                  <a:srgbClr val="C00000"/>
                </a:solidFill>
              </a:rPr>
              <a:t>see boundaries in the book by Holland</a:t>
            </a:r>
            <a:r>
              <a:rPr lang="pl-PL" sz="1800">
                <a:solidFill>
                  <a:srgbClr val="C00000"/>
                </a:solidFill>
              </a:rPr>
              <a:t>)</a:t>
            </a:r>
            <a:endParaRPr lang="en-US" sz="1800">
              <a:solidFill>
                <a:srgbClr val="C00000"/>
              </a:solidFill>
            </a:endParaRPr>
          </a:p>
        </p:txBody>
      </p:sp>
      <p:sp>
        <p:nvSpPr>
          <p:cNvPr id="11" name="Strzałka w górę i w dół 20">
            <a:extLst>
              <a:ext uri="{FF2B5EF4-FFF2-40B4-BE49-F238E27FC236}">
                <a16:creationId xmlns:a16="http://schemas.microsoft.com/office/drawing/2014/main" id="{8FC2452E-818E-2FD1-55EC-0F5DC3EEAA15}"/>
              </a:ext>
            </a:extLst>
          </p:cNvPr>
          <p:cNvSpPr/>
          <p:nvPr/>
        </p:nvSpPr>
        <p:spPr>
          <a:xfrm rot="12004349">
            <a:off x="4135555" y="1581788"/>
            <a:ext cx="432048" cy="640391"/>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rzałka w górę i w dół 21">
            <a:extLst>
              <a:ext uri="{FF2B5EF4-FFF2-40B4-BE49-F238E27FC236}">
                <a16:creationId xmlns:a16="http://schemas.microsoft.com/office/drawing/2014/main" id="{9C0BD16A-515C-3A41-B630-0D6BCCD6B54A}"/>
              </a:ext>
            </a:extLst>
          </p:cNvPr>
          <p:cNvSpPr/>
          <p:nvPr/>
        </p:nvSpPr>
        <p:spPr>
          <a:xfrm rot="4206663">
            <a:off x="5672034" y="2744924"/>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rzałka w górę i w dół 22">
            <a:extLst>
              <a:ext uri="{FF2B5EF4-FFF2-40B4-BE49-F238E27FC236}">
                <a16:creationId xmlns:a16="http://schemas.microsoft.com/office/drawing/2014/main" id="{439F5380-55B4-37FA-C3DE-181E4CA90297}"/>
              </a:ext>
            </a:extLst>
          </p:cNvPr>
          <p:cNvSpPr/>
          <p:nvPr/>
        </p:nvSpPr>
        <p:spPr>
          <a:xfrm rot="5400000">
            <a:off x="5950496" y="3429000"/>
            <a:ext cx="648072" cy="1368152"/>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rzałka w górę i w dół 23">
            <a:extLst>
              <a:ext uri="{FF2B5EF4-FFF2-40B4-BE49-F238E27FC236}">
                <a16:creationId xmlns:a16="http://schemas.microsoft.com/office/drawing/2014/main" id="{91E16DB1-8B4D-B506-9CF2-469E4AD539DF}"/>
              </a:ext>
            </a:extLst>
          </p:cNvPr>
          <p:cNvSpPr/>
          <p:nvPr/>
        </p:nvSpPr>
        <p:spPr>
          <a:xfrm rot="1545956">
            <a:off x="3684206" y="4893798"/>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rzałka w górę i w dół 24">
            <a:extLst>
              <a:ext uri="{FF2B5EF4-FFF2-40B4-BE49-F238E27FC236}">
                <a16:creationId xmlns:a16="http://schemas.microsoft.com/office/drawing/2014/main" id="{7CE27596-F7FC-712C-1AE8-EC7D0009E792}"/>
              </a:ext>
            </a:extLst>
          </p:cNvPr>
          <p:cNvSpPr/>
          <p:nvPr/>
        </p:nvSpPr>
        <p:spPr>
          <a:xfrm rot="5400000">
            <a:off x="2170076" y="3320988"/>
            <a:ext cx="432048" cy="936104"/>
          </a:xfrm>
          <a:prstGeom prst="up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rostokąt 28">
            <a:extLst>
              <a:ext uri="{FF2B5EF4-FFF2-40B4-BE49-F238E27FC236}">
                <a16:creationId xmlns:a16="http://schemas.microsoft.com/office/drawing/2014/main" id="{F3312256-5A76-F362-1BE7-FBA73D4F1DE3}"/>
              </a:ext>
            </a:extLst>
          </p:cNvPr>
          <p:cNvSpPr/>
          <p:nvPr/>
        </p:nvSpPr>
        <p:spPr>
          <a:xfrm rot="156128">
            <a:off x="2929590" y="2802521"/>
            <a:ext cx="216024" cy="12961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rostokąt 29">
            <a:extLst>
              <a:ext uri="{FF2B5EF4-FFF2-40B4-BE49-F238E27FC236}">
                <a16:creationId xmlns:a16="http://schemas.microsoft.com/office/drawing/2014/main" id="{41892C17-00A2-F17F-65CB-1B4499EA706B}"/>
              </a:ext>
            </a:extLst>
          </p:cNvPr>
          <p:cNvSpPr/>
          <p:nvPr/>
        </p:nvSpPr>
        <p:spPr>
          <a:xfrm rot="1617239">
            <a:off x="3084776" y="2455290"/>
            <a:ext cx="504056" cy="7200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Prostokąt 31">
            <a:extLst>
              <a:ext uri="{FF2B5EF4-FFF2-40B4-BE49-F238E27FC236}">
                <a16:creationId xmlns:a16="http://schemas.microsoft.com/office/drawing/2014/main" id="{2914A9DB-7B2D-1D90-8C36-19FA0F518D8B}"/>
              </a:ext>
            </a:extLst>
          </p:cNvPr>
          <p:cNvSpPr/>
          <p:nvPr/>
        </p:nvSpPr>
        <p:spPr>
          <a:xfrm rot="6193187">
            <a:off x="4062233" y="1700667"/>
            <a:ext cx="713720" cy="19067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Prostokąt 32">
            <a:extLst>
              <a:ext uri="{FF2B5EF4-FFF2-40B4-BE49-F238E27FC236}">
                <a16:creationId xmlns:a16="http://schemas.microsoft.com/office/drawing/2014/main" id="{344BA027-691B-33D9-633B-919B5070117C}"/>
              </a:ext>
            </a:extLst>
          </p:cNvPr>
          <p:cNvSpPr/>
          <p:nvPr/>
        </p:nvSpPr>
        <p:spPr>
          <a:xfrm rot="10065214">
            <a:off x="4838937" y="2849579"/>
            <a:ext cx="713720" cy="19067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Prostokąt 33">
            <a:extLst>
              <a:ext uri="{FF2B5EF4-FFF2-40B4-BE49-F238E27FC236}">
                <a16:creationId xmlns:a16="http://schemas.microsoft.com/office/drawing/2014/main" id="{AFA89D5E-4438-49B2-A684-7B3761C212DE}"/>
              </a:ext>
            </a:extLst>
          </p:cNvPr>
          <p:cNvSpPr/>
          <p:nvPr/>
        </p:nvSpPr>
        <p:spPr>
          <a:xfrm rot="6193187">
            <a:off x="3870950" y="3625574"/>
            <a:ext cx="417951" cy="230063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bjaśnienie prostokątne zaokrąglone 17">
            <a:extLst>
              <a:ext uri="{FF2B5EF4-FFF2-40B4-BE49-F238E27FC236}">
                <a16:creationId xmlns:a16="http://schemas.microsoft.com/office/drawing/2014/main" id="{98DE93AE-7F8E-C7D3-A4D8-A08E745B853F}"/>
              </a:ext>
            </a:extLst>
          </p:cNvPr>
          <p:cNvSpPr/>
          <p:nvPr/>
        </p:nvSpPr>
        <p:spPr>
          <a:xfrm>
            <a:off x="299355" y="4492612"/>
            <a:ext cx="2434400" cy="2051155"/>
          </a:xfrm>
          <a:prstGeom prst="wedgeRoundRectCallout">
            <a:avLst>
              <a:gd name="adj1" fmla="val 65704"/>
              <a:gd name="adj2" fmla="val -4141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tx1"/>
              </a:solidFill>
            </a:endParaRPr>
          </a:p>
          <a:p>
            <a:pPr algn="ctr"/>
            <a:endParaRPr lang="pl-PL">
              <a:solidFill>
                <a:schemeClr val="tx1"/>
              </a:solidFill>
            </a:endParaRPr>
          </a:p>
          <a:p>
            <a:pPr algn="ctr"/>
            <a:endParaRPr lang="en-US">
              <a:solidFill>
                <a:schemeClr val="tx1"/>
              </a:solidFill>
            </a:endParaRPr>
          </a:p>
          <a:p>
            <a:pPr algn="ctr"/>
            <a:r>
              <a:rPr lang="en-US" sz="1800">
                <a:solidFill>
                  <a:schemeClr val="tx1"/>
                </a:solidFill>
              </a:rPr>
              <a:t>How to establish communication, cooperation or competition with other granules perceiving the </a:t>
            </a:r>
            <a:r>
              <a:rPr lang="en-US" sz="1800" noProof="0">
                <a:solidFill>
                  <a:schemeClr val="tx1"/>
                </a:solidFill>
              </a:rPr>
              <a:t>physical </a:t>
            </a:r>
            <a:r>
              <a:rPr lang="en-US" sz="1800">
                <a:solidFill>
                  <a:schemeClr val="tx1"/>
                </a:solidFill>
              </a:rPr>
              <a:t>objects?</a:t>
            </a:r>
          </a:p>
          <a:p>
            <a:pPr algn="ctr"/>
            <a:endParaRPr lang="pl-PL">
              <a:solidFill>
                <a:schemeClr val="tx1"/>
              </a:solidFill>
            </a:endParaRPr>
          </a:p>
          <a:p>
            <a:pPr algn="ctr"/>
            <a:endParaRPr lang="pl-PL">
              <a:solidFill>
                <a:schemeClr val="tx1"/>
              </a:solidFill>
            </a:endParaRPr>
          </a:p>
          <a:p>
            <a:pPr algn="ctr"/>
            <a:endParaRPr lang="en-US">
              <a:solidFill>
                <a:schemeClr val="tx1"/>
              </a:solidFill>
            </a:endParaRPr>
          </a:p>
        </p:txBody>
      </p:sp>
    </p:spTree>
    <p:extLst>
      <p:ext uri="{BB962C8B-B14F-4D97-AF65-F5344CB8AC3E}">
        <p14:creationId xmlns:p14="http://schemas.microsoft.com/office/powerpoint/2010/main" val="1130652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DCC536-14BF-A747-40CB-FE9A2D5E5C39}"/>
            </a:ext>
          </a:extLst>
        </p:cNvPr>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6FC7E791-1B50-64BB-5514-F0F4DB37938D}"/>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51</a:t>
            </a:fld>
            <a:endParaRPr lang="pl-PL"/>
          </a:p>
        </p:txBody>
      </p:sp>
      <p:sp>
        <p:nvSpPr>
          <p:cNvPr id="3" name="pole tekstowe 2">
            <a:extLst>
              <a:ext uri="{FF2B5EF4-FFF2-40B4-BE49-F238E27FC236}">
                <a16:creationId xmlns:a16="http://schemas.microsoft.com/office/drawing/2014/main" id="{07B17D0F-F584-C597-01F8-A81405D914C7}"/>
              </a:ext>
            </a:extLst>
          </p:cNvPr>
          <p:cNvSpPr txBox="1"/>
          <p:nvPr/>
        </p:nvSpPr>
        <p:spPr>
          <a:xfrm>
            <a:off x="68999" y="6300609"/>
            <a:ext cx="9039505" cy="584775"/>
          </a:xfrm>
          <a:prstGeom prst="rect">
            <a:avLst/>
          </a:prstGeom>
          <a:noFill/>
        </p:spPr>
        <p:txBody>
          <a:bodyPr wrap="square" rtlCol="0">
            <a:spAutoFit/>
          </a:bodyPr>
          <a:lstStyle/>
          <a:p>
            <a:r>
              <a:rPr lang="pl-PL" sz="1600" i="1" dirty="0">
                <a:solidFill>
                  <a:srgbClr val="0000CC"/>
                </a:solidFill>
              </a:rPr>
              <a:t>B. </a:t>
            </a:r>
            <a:r>
              <a:rPr lang="pl-PL" sz="1600" i="1" dirty="0" err="1">
                <a:solidFill>
                  <a:srgbClr val="0000CC"/>
                </a:solidFill>
              </a:rPr>
              <a:t>Nicoletti</a:t>
            </a:r>
            <a:r>
              <a:rPr lang="pl-PL" sz="1600" i="1" dirty="0">
                <a:solidFill>
                  <a:srgbClr val="0000CC"/>
                </a:solidFill>
              </a:rPr>
              <a:t>: </a:t>
            </a:r>
            <a:r>
              <a:rPr lang="en-US" sz="1600" i="1" dirty="0">
                <a:solidFill>
                  <a:srgbClr val="0000CC"/>
                </a:solidFill>
              </a:rPr>
              <a:t>Artificial Intelligence for Logistics 5.0</a:t>
            </a:r>
            <a:r>
              <a:rPr lang="pl-PL" sz="1600" i="1" dirty="0">
                <a:solidFill>
                  <a:srgbClr val="0000CC"/>
                </a:solidFill>
              </a:rPr>
              <a:t>.  </a:t>
            </a:r>
            <a:r>
              <a:rPr lang="en-US" sz="1600" i="1" dirty="0">
                <a:solidFill>
                  <a:srgbClr val="0000CC"/>
                </a:solidFill>
              </a:rPr>
              <a:t>From Foundation Models to Agentic AI</a:t>
            </a:r>
            <a:r>
              <a:rPr lang="pl-PL" sz="1600" i="1" dirty="0">
                <a:solidFill>
                  <a:srgbClr val="0000CC"/>
                </a:solidFill>
              </a:rPr>
              <a:t>. Springer (2025)</a:t>
            </a:r>
            <a:endParaRPr lang="en-US" sz="1600" i="1" dirty="0">
              <a:solidFill>
                <a:srgbClr val="0000CC"/>
              </a:solidFill>
            </a:endParaRPr>
          </a:p>
        </p:txBody>
      </p:sp>
      <p:sp>
        <p:nvSpPr>
          <p:cNvPr id="18" name="pole tekstowe 17">
            <a:extLst>
              <a:ext uri="{FF2B5EF4-FFF2-40B4-BE49-F238E27FC236}">
                <a16:creationId xmlns:a16="http://schemas.microsoft.com/office/drawing/2014/main" id="{14608D7D-D0D8-4C3C-56E1-7904584EB2F6}"/>
              </a:ext>
            </a:extLst>
          </p:cNvPr>
          <p:cNvSpPr txBox="1"/>
          <p:nvPr/>
        </p:nvSpPr>
        <p:spPr>
          <a:xfrm>
            <a:off x="125967" y="1397862"/>
            <a:ext cx="3429859" cy="5016758"/>
          </a:xfrm>
          <a:prstGeom prst="rect">
            <a:avLst/>
          </a:prstGeom>
          <a:noFill/>
        </p:spPr>
        <p:txBody>
          <a:bodyPr wrap="square" rtlCol="0">
            <a:spAutoFit/>
          </a:bodyPr>
          <a:lstStyle/>
          <a:p>
            <a:pPr algn="ctr"/>
            <a:r>
              <a:rPr lang="en-US" sz="1600" dirty="0">
                <a:solidFill>
                  <a:srgbClr val="0000CC"/>
                </a:solidFill>
              </a:rPr>
              <a:t>All these concepts require further multi-level decompositions </a:t>
            </a:r>
            <a:r>
              <a:rPr lang="pl-PL" sz="1600" dirty="0">
                <a:solidFill>
                  <a:srgbClr val="0000CC"/>
                </a:solidFill>
              </a:rPr>
              <a:t>dependent on the </a:t>
            </a:r>
            <a:r>
              <a:rPr lang="en-US" sz="1600" noProof="0" dirty="0">
                <a:solidFill>
                  <a:srgbClr val="0000CC"/>
                </a:solidFill>
              </a:rPr>
              <a:t>context </a:t>
            </a:r>
            <a:r>
              <a:rPr lang="en-US" sz="1600" dirty="0">
                <a:solidFill>
                  <a:srgbClr val="0000CC"/>
                </a:solidFill>
              </a:rPr>
              <a:t>to make them understandable by AI system. </a:t>
            </a:r>
          </a:p>
          <a:p>
            <a:pPr algn="ctr"/>
            <a:r>
              <a:rPr lang="en-US" sz="1600" dirty="0">
                <a:solidFill>
                  <a:srgbClr val="0000CC"/>
                </a:solidFill>
              </a:rPr>
              <a:t>For example, </a:t>
            </a:r>
          </a:p>
          <a:p>
            <a:pPr algn="ctr"/>
            <a:r>
              <a:rPr lang="en-US" sz="1600" b="1" dirty="0">
                <a:solidFill>
                  <a:srgbClr val="0000CC"/>
                </a:solidFill>
              </a:rPr>
              <a:t>AI resilience </a:t>
            </a:r>
            <a:r>
              <a:rPr lang="en-US" sz="1600" dirty="0">
                <a:solidFill>
                  <a:srgbClr val="0000CC"/>
                </a:solidFill>
              </a:rPr>
              <a:t>is an AI system's ability to adapt to disruptions or shocks and recover its performance and functionality without permanent changes</a:t>
            </a:r>
            <a:r>
              <a:rPr lang="pl-PL" sz="1600" dirty="0">
                <a:solidFill>
                  <a:srgbClr val="0000CC"/>
                </a:solidFill>
              </a:rPr>
              <a:t>.</a:t>
            </a:r>
          </a:p>
          <a:p>
            <a:pPr algn="ctr"/>
            <a:r>
              <a:rPr lang="en-US" sz="1600" dirty="0">
                <a:solidFill>
                  <a:srgbClr val="0000CC"/>
                </a:solidFill>
              </a:rPr>
              <a:t>This concerns:</a:t>
            </a:r>
            <a:r>
              <a:rPr lang="pl-PL" sz="1600" dirty="0">
                <a:solidFill>
                  <a:srgbClr val="0000CC"/>
                </a:solidFill>
              </a:rPr>
              <a:t> </a:t>
            </a:r>
            <a:r>
              <a:rPr lang="en-US" sz="1600" dirty="0">
                <a:solidFill>
                  <a:srgbClr val="0000CC"/>
                </a:solidFill>
              </a:rPr>
              <a:t>Operations</a:t>
            </a:r>
            <a:r>
              <a:rPr lang="pl-PL" sz="1600" dirty="0">
                <a:solidFill>
                  <a:srgbClr val="0000CC"/>
                </a:solidFill>
              </a:rPr>
              <a:t>, </a:t>
            </a:r>
            <a:r>
              <a:rPr lang="en-US" sz="1600" dirty="0">
                <a:solidFill>
                  <a:srgbClr val="0000CC"/>
                </a:solidFill>
              </a:rPr>
              <a:t>Inventory</a:t>
            </a:r>
            <a:r>
              <a:rPr lang="pl-PL" sz="1600" dirty="0">
                <a:solidFill>
                  <a:srgbClr val="0000CC"/>
                </a:solidFill>
              </a:rPr>
              <a:t>, </a:t>
            </a:r>
            <a:r>
              <a:rPr lang="en-US" sz="1600" dirty="0">
                <a:solidFill>
                  <a:srgbClr val="0000CC"/>
                </a:solidFill>
              </a:rPr>
              <a:t>Warehouse</a:t>
            </a:r>
            <a:r>
              <a:rPr lang="pl-PL" sz="1600" dirty="0">
                <a:solidFill>
                  <a:srgbClr val="0000CC"/>
                </a:solidFill>
              </a:rPr>
              <a:t>, </a:t>
            </a:r>
            <a:endParaRPr lang="en-US" sz="1600" dirty="0">
              <a:solidFill>
                <a:srgbClr val="0000CC"/>
              </a:solidFill>
            </a:endParaRPr>
          </a:p>
          <a:p>
            <a:pPr algn="ctr"/>
            <a:r>
              <a:rPr lang="en-US" sz="1600" dirty="0">
                <a:solidFill>
                  <a:srgbClr val="0000CC"/>
                </a:solidFill>
              </a:rPr>
              <a:t>Packaging</a:t>
            </a:r>
            <a:r>
              <a:rPr lang="pl-PL" sz="1600" dirty="0">
                <a:solidFill>
                  <a:srgbClr val="0000CC"/>
                </a:solidFill>
              </a:rPr>
              <a:t>, </a:t>
            </a:r>
            <a:r>
              <a:rPr lang="en-US" sz="1600" dirty="0">
                <a:solidFill>
                  <a:srgbClr val="0000CC"/>
                </a:solidFill>
              </a:rPr>
              <a:t>Transportation</a:t>
            </a:r>
            <a:r>
              <a:rPr lang="pl-PL" sz="1600" dirty="0">
                <a:solidFill>
                  <a:srgbClr val="0000CC"/>
                </a:solidFill>
              </a:rPr>
              <a:t>, </a:t>
            </a:r>
            <a:endParaRPr lang="en-US" sz="1600" dirty="0">
              <a:solidFill>
                <a:srgbClr val="0000CC"/>
              </a:solidFill>
            </a:endParaRPr>
          </a:p>
          <a:p>
            <a:pPr algn="ctr"/>
            <a:r>
              <a:rPr lang="en-US" sz="1600" dirty="0">
                <a:solidFill>
                  <a:srgbClr val="0000CC"/>
                </a:solidFill>
              </a:rPr>
              <a:t>Staging</a:t>
            </a:r>
            <a:r>
              <a:rPr lang="pl-PL" sz="1600" dirty="0">
                <a:solidFill>
                  <a:srgbClr val="0000CC"/>
                </a:solidFill>
              </a:rPr>
              <a:t>, Return.</a:t>
            </a:r>
          </a:p>
          <a:p>
            <a:pPr algn="ctr"/>
            <a:endParaRPr lang="pl-PL" sz="1600" dirty="0">
              <a:solidFill>
                <a:srgbClr val="0000CC"/>
              </a:solidFill>
            </a:endParaRPr>
          </a:p>
          <a:p>
            <a:pPr algn="ctr"/>
            <a:r>
              <a:rPr lang="en-US" sz="1600" dirty="0">
                <a:solidFill>
                  <a:srgbClr val="0000CC"/>
                </a:solidFill>
              </a:rPr>
              <a:t>Next, e.g., staging is a process in which products or shipments are manually removed</a:t>
            </a:r>
            <a:r>
              <a:rPr lang="pl-PL" sz="1600" dirty="0">
                <a:solidFill>
                  <a:srgbClr val="0000CC"/>
                </a:solidFill>
              </a:rPr>
              <a:t> </a:t>
            </a:r>
            <a:r>
              <a:rPr lang="en-US" sz="1600" dirty="0">
                <a:solidFill>
                  <a:srgbClr val="0000CC"/>
                </a:solidFill>
              </a:rPr>
              <a:t>and placed </a:t>
            </a:r>
            <a:endParaRPr lang="pl-PL" sz="1600" dirty="0">
              <a:solidFill>
                <a:srgbClr val="0000CC"/>
              </a:solidFill>
            </a:endParaRPr>
          </a:p>
          <a:p>
            <a:pPr algn="ctr"/>
            <a:r>
              <a:rPr lang="en-US" sz="1600" dirty="0">
                <a:solidFill>
                  <a:srgbClr val="0000CC"/>
                </a:solidFill>
              </a:rPr>
              <a:t>in separate, consolidated areas</a:t>
            </a:r>
            <a:endParaRPr lang="pl-PL" sz="1600" dirty="0">
              <a:solidFill>
                <a:srgbClr val="0000CC"/>
              </a:solidFill>
            </a:endParaRPr>
          </a:p>
          <a:p>
            <a:pPr algn="ctr"/>
            <a:r>
              <a:rPr lang="en-US" sz="1600" dirty="0">
                <a:solidFill>
                  <a:srgbClr val="0000CC"/>
                </a:solidFill>
              </a:rPr>
              <a:t> for inspection</a:t>
            </a:r>
            <a:r>
              <a:rPr lang="pl-PL" sz="1600" dirty="0">
                <a:solidFill>
                  <a:srgbClr val="0000CC"/>
                </a:solidFill>
              </a:rPr>
              <a:t>.</a:t>
            </a:r>
            <a:endParaRPr lang="en-US" sz="1600" dirty="0">
              <a:solidFill>
                <a:srgbClr val="0000CC"/>
              </a:solidFill>
            </a:endParaRPr>
          </a:p>
        </p:txBody>
      </p:sp>
      <p:grpSp>
        <p:nvGrpSpPr>
          <p:cNvPr id="5" name="Grupa 4"/>
          <p:cNvGrpSpPr/>
          <p:nvPr/>
        </p:nvGrpSpPr>
        <p:grpSpPr>
          <a:xfrm>
            <a:off x="3491880" y="1755683"/>
            <a:ext cx="5544616" cy="4023885"/>
            <a:chOff x="1259632" y="1201370"/>
            <a:chExt cx="6192689" cy="4379307"/>
          </a:xfrm>
        </p:grpSpPr>
        <p:sp>
          <p:nvSpPr>
            <p:cNvPr id="6" name="Prostokąt 5">
              <a:extLst>
                <a:ext uri="{FF2B5EF4-FFF2-40B4-BE49-F238E27FC236}">
                  <a16:creationId xmlns:a16="http://schemas.microsoft.com/office/drawing/2014/main" id="{1C9202C3-22C7-A222-4211-085CA744DA87}"/>
                </a:ext>
              </a:extLst>
            </p:cNvPr>
            <p:cNvSpPr/>
            <p:nvPr/>
          </p:nvSpPr>
          <p:spPr>
            <a:xfrm>
              <a:off x="3347864" y="3140968"/>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800" dirty="0">
                  <a:solidFill>
                    <a:schemeClr val="tx1"/>
                  </a:solidFill>
                </a:rPr>
                <a:t>LOGISTICS 5.0</a:t>
              </a:r>
              <a:endParaRPr lang="en-US" sz="1800" dirty="0">
                <a:solidFill>
                  <a:schemeClr val="tx1"/>
                </a:solidFill>
              </a:endParaRPr>
            </a:p>
          </p:txBody>
        </p:sp>
        <p:cxnSp>
          <p:nvCxnSpPr>
            <p:cNvPr id="8" name="Łącznik prosty ze strzałką 7">
              <a:extLst>
                <a:ext uri="{FF2B5EF4-FFF2-40B4-BE49-F238E27FC236}">
                  <a16:creationId xmlns:a16="http://schemas.microsoft.com/office/drawing/2014/main" id="{A75C4930-AB95-DA57-2892-5B88ACCCCA59}"/>
                </a:ext>
              </a:extLst>
            </p:cNvPr>
            <p:cNvCxnSpPr>
              <a:cxnSpLocks/>
            </p:cNvCxnSpPr>
            <p:nvPr/>
          </p:nvCxnSpPr>
          <p:spPr>
            <a:xfrm flipH="1" flipV="1">
              <a:off x="2987824" y="2503094"/>
              <a:ext cx="359453" cy="6378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rostokąt 10">
              <a:extLst>
                <a:ext uri="{FF2B5EF4-FFF2-40B4-BE49-F238E27FC236}">
                  <a16:creationId xmlns:a16="http://schemas.microsoft.com/office/drawing/2014/main" id="{E60D2865-6CC2-245C-5C7D-E6843EB58598}"/>
                </a:ext>
              </a:extLst>
            </p:cNvPr>
            <p:cNvSpPr/>
            <p:nvPr/>
          </p:nvSpPr>
          <p:spPr>
            <a:xfrm>
              <a:off x="1259632" y="1918319"/>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800" dirty="0">
                  <a:solidFill>
                    <a:srgbClr val="0000CC"/>
                  </a:solidFill>
                </a:rPr>
                <a:t>How</a:t>
              </a:r>
              <a:r>
                <a:rPr lang="pl-PL" sz="1800" dirty="0">
                  <a:solidFill>
                    <a:schemeClr val="tx1"/>
                  </a:solidFill>
                </a:rPr>
                <a:t>?</a:t>
              </a:r>
            </a:p>
            <a:p>
              <a:pPr algn="ctr"/>
              <a:r>
                <a:rPr lang="pl-PL" sz="1800" dirty="0">
                  <a:solidFill>
                    <a:schemeClr val="tx1"/>
                  </a:solidFill>
                </a:rPr>
                <a:t>Solutions</a:t>
              </a:r>
              <a:endParaRPr lang="en-US" sz="1800" dirty="0">
                <a:solidFill>
                  <a:schemeClr val="tx1"/>
                </a:solidFill>
              </a:endParaRPr>
            </a:p>
          </p:txBody>
        </p:sp>
        <p:sp>
          <p:nvSpPr>
            <p:cNvPr id="12" name="Prostokąt 11">
              <a:extLst>
                <a:ext uri="{FF2B5EF4-FFF2-40B4-BE49-F238E27FC236}">
                  <a16:creationId xmlns:a16="http://schemas.microsoft.com/office/drawing/2014/main" id="{387DDE10-32B6-1A17-EC31-378D480F23A2}"/>
                </a:ext>
              </a:extLst>
            </p:cNvPr>
            <p:cNvSpPr/>
            <p:nvPr/>
          </p:nvSpPr>
          <p:spPr>
            <a:xfrm>
              <a:off x="1862315" y="4223601"/>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noProof="0" dirty="0">
                  <a:solidFill>
                    <a:srgbClr val="0000CC"/>
                  </a:solidFill>
                </a:rPr>
                <a:t>What</a:t>
              </a:r>
              <a:r>
                <a:rPr lang="en-US" sz="1800" noProof="0" dirty="0">
                  <a:solidFill>
                    <a:schemeClr val="tx1"/>
                  </a:solidFill>
                </a:rPr>
                <a:t>?</a:t>
              </a:r>
            </a:p>
            <a:p>
              <a:pPr algn="ctr"/>
              <a:r>
                <a:rPr lang="en-US" sz="1800" noProof="0" dirty="0">
                  <a:solidFill>
                    <a:schemeClr val="tx1"/>
                  </a:solidFill>
                </a:rPr>
                <a:t>Resilience</a:t>
              </a:r>
              <a:endParaRPr lang="en-US" sz="1800" dirty="0">
                <a:solidFill>
                  <a:schemeClr val="tx1"/>
                </a:solidFill>
              </a:endParaRPr>
            </a:p>
          </p:txBody>
        </p:sp>
        <p:cxnSp>
          <p:nvCxnSpPr>
            <p:cNvPr id="13" name="Łącznik prosty ze strzałką 12">
              <a:extLst>
                <a:ext uri="{FF2B5EF4-FFF2-40B4-BE49-F238E27FC236}">
                  <a16:creationId xmlns:a16="http://schemas.microsoft.com/office/drawing/2014/main" id="{EC2ED3DF-A6AD-F62F-E6C7-6669A285D2CC}"/>
                </a:ext>
              </a:extLst>
            </p:cNvPr>
            <p:cNvCxnSpPr>
              <a:cxnSpLocks/>
            </p:cNvCxnSpPr>
            <p:nvPr/>
          </p:nvCxnSpPr>
          <p:spPr>
            <a:xfrm flipH="1">
              <a:off x="2843808" y="3725743"/>
              <a:ext cx="504056" cy="5119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Prostokąt 18">
              <a:extLst>
                <a:ext uri="{FF2B5EF4-FFF2-40B4-BE49-F238E27FC236}">
                  <a16:creationId xmlns:a16="http://schemas.microsoft.com/office/drawing/2014/main" id="{65C7DE94-1E20-E967-87B9-09F875F23DC3}"/>
                </a:ext>
              </a:extLst>
            </p:cNvPr>
            <p:cNvSpPr/>
            <p:nvPr/>
          </p:nvSpPr>
          <p:spPr>
            <a:xfrm>
              <a:off x="3347864" y="4995902"/>
              <a:ext cx="172819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noProof="0" dirty="0">
                  <a:solidFill>
                    <a:srgbClr val="0000CC"/>
                  </a:solidFill>
                </a:rPr>
                <a:t>Where</a:t>
              </a:r>
              <a:r>
                <a:rPr lang="en-US" sz="1800" noProof="0" dirty="0">
                  <a:solidFill>
                    <a:schemeClr val="tx1"/>
                  </a:solidFill>
                </a:rPr>
                <a:t>?</a:t>
              </a:r>
            </a:p>
            <a:p>
              <a:pPr algn="ctr"/>
              <a:r>
                <a:rPr lang="en-US" sz="1800" noProof="0" dirty="0">
                  <a:solidFill>
                    <a:schemeClr val="tx1"/>
                  </a:solidFill>
                </a:rPr>
                <a:t>Ecosystem</a:t>
              </a:r>
              <a:endParaRPr lang="en-US" sz="1800" dirty="0">
                <a:solidFill>
                  <a:schemeClr val="tx1"/>
                </a:solidFill>
              </a:endParaRPr>
            </a:p>
          </p:txBody>
        </p:sp>
        <p:cxnSp>
          <p:nvCxnSpPr>
            <p:cNvPr id="21" name="Łącznik prosty ze strzałką 20">
              <a:extLst>
                <a:ext uri="{FF2B5EF4-FFF2-40B4-BE49-F238E27FC236}">
                  <a16:creationId xmlns:a16="http://schemas.microsoft.com/office/drawing/2014/main" id="{311E43BF-39E0-AFB1-12CA-90DE1FFEE739}"/>
                </a:ext>
              </a:extLst>
            </p:cNvPr>
            <p:cNvCxnSpPr>
              <a:cxnSpLocks/>
              <a:stCxn id="6" idx="2"/>
            </p:cNvCxnSpPr>
            <p:nvPr/>
          </p:nvCxnSpPr>
          <p:spPr>
            <a:xfrm>
              <a:off x="4211960" y="3725743"/>
              <a:ext cx="0" cy="129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Prostokąt 25">
              <a:extLst>
                <a:ext uri="{FF2B5EF4-FFF2-40B4-BE49-F238E27FC236}">
                  <a16:creationId xmlns:a16="http://schemas.microsoft.com/office/drawing/2014/main" id="{F3F06C2A-BBB4-A9FD-818E-489CF554A383}"/>
                </a:ext>
              </a:extLst>
            </p:cNvPr>
            <p:cNvSpPr/>
            <p:nvPr/>
          </p:nvSpPr>
          <p:spPr>
            <a:xfrm>
              <a:off x="5435509" y="1950870"/>
              <a:ext cx="201681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noProof="0" dirty="0">
                  <a:solidFill>
                    <a:srgbClr val="0000CC"/>
                  </a:solidFill>
                </a:rPr>
                <a:t>Who</a:t>
              </a:r>
              <a:r>
                <a:rPr lang="en-US" sz="1800" noProof="0" dirty="0">
                  <a:solidFill>
                    <a:schemeClr val="tx1"/>
                  </a:solidFill>
                </a:rPr>
                <a:t>?</a:t>
              </a:r>
            </a:p>
            <a:p>
              <a:pPr algn="ctr"/>
              <a:r>
                <a:rPr lang="en-US" sz="1800" noProof="0" dirty="0">
                  <a:solidFill>
                    <a:schemeClr val="tx1"/>
                  </a:solidFill>
                </a:rPr>
                <a:t>Human </a:t>
              </a:r>
              <a:r>
                <a:rPr lang="en-US" sz="1800" noProof="0" dirty="0" err="1">
                  <a:solidFill>
                    <a:schemeClr val="tx1"/>
                  </a:solidFill>
                </a:rPr>
                <a:t>centeric</a:t>
              </a:r>
              <a:endParaRPr lang="en-US" sz="1800" dirty="0">
                <a:solidFill>
                  <a:schemeClr val="tx1"/>
                </a:solidFill>
              </a:endParaRPr>
            </a:p>
          </p:txBody>
        </p:sp>
        <p:cxnSp>
          <p:nvCxnSpPr>
            <p:cNvPr id="27" name="Łącznik prosty ze strzałką 26">
              <a:extLst>
                <a:ext uri="{FF2B5EF4-FFF2-40B4-BE49-F238E27FC236}">
                  <a16:creationId xmlns:a16="http://schemas.microsoft.com/office/drawing/2014/main" id="{0C599D5A-E7B4-0981-19B0-810401A4B3C6}"/>
                </a:ext>
              </a:extLst>
            </p:cNvPr>
            <p:cNvCxnSpPr>
              <a:cxnSpLocks/>
            </p:cNvCxnSpPr>
            <p:nvPr/>
          </p:nvCxnSpPr>
          <p:spPr>
            <a:xfrm>
              <a:off x="5017197" y="3709806"/>
              <a:ext cx="756084" cy="47554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Prostokąt 30">
              <a:extLst>
                <a:ext uri="{FF2B5EF4-FFF2-40B4-BE49-F238E27FC236}">
                  <a16:creationId xmlns:a16="http://schemas.microsoft.com/office/drawing/2014/main" id="{9827A4AD-39EA-8E31-C66F-E650BE6E4373}"/>
                </a:ext>
              </a:extLst>
            </p:cNvPr>
            <p:cNvSpPr/>
            <p:nvPr/>
          </p:nvSpPr>
          <p:spPr>
            <a:xfrm>
              <a:off x="4788024" y="4221088"/>
              <a:ext cx="1944216"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noProof="0" dirty="0">
                  <a:solidFill>
                    <a:srgbClr val="0000CC"/>
                  </a:solidFill>
                </a:rPr>
                <a:t>When</a:t>
              </a:r>
              <a:r>
                <a:rPr lang="en-US" sz="1800" noProof="0" dirty="0">
                  <a:solidFill>
                    <a:schemeClr val="tx1"/>
                  </a:solidFill>
                </a:rPr>
                <a:t>?</a:t>
              </a:r>
            </a:p>
            <a:p>
              <a:pPr algn="ctr"/>
              <a:r>
                <a:rPr lang="en-US" sz="1800" noProof="0" dirty="0">
                  <a:solidFill>
                    <a:schemeClr val="tx1"/>
                  </a:solidFill>
                </a:rPr>
                <a:t>Contact points</a:t>
              </a:r>
            </a:p>
          </p:txBody>
        </p:sp>
        <p:cxnSp>
          <p:nvCxnSpPr>
            <p:cNvPr id="32" name="Łącznik prosty ze strzałką 31">
              <a:extLst>
                <a:ext uri="{FF2B5EF4-FFF2-40B4-BE49-F238E27FC236}">
                  <a16:creationId xmlns:a16="http://schemas.microsoft.com/office/drawing/2014/main" id="{661D4F16-B498-A92B-DC10-F129B4CBF063}"/>
                </a:ext>
              </a:extLst>
            </p:cNvPr>
            <p:cNvCxnSpPr>
              <a:cxnSpLocks/>
            </p:cNvCxnSpPr>
            <p:nvPr/>
          </p:nvCxnSpPr>
          <p:spPr>
            <a:xfrm flipV="1">
              <a:off x="5076056" y="2514642"/>
              <a:ext cx="359453" cy="62632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Prostokąt 38">
              <a:extLst>
                <a:ext uri="{FF2B5EF4-FFF2-40B4-BE49-F238E27FC236}">
                  <a16:creationId xmlns:a16="http://schemas.microsoft.com/office/drawing/2014/main" id="{1687C8C7-4236-C31A-E66D-DB92C93C6277}"/>
                </a:ext>
              </a:extLst>
            </p:cNvPr>
            <p:cNvSpPr/>
            <p:nvPr/>
          </p:nvSpPr>
          <p:spPr>
            <a:xfrm>
              <a:off x="3203848" y="1201370"/>
              <a:ext cx="2016812" cy="584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noProof="0" dirty="0">
                  <a:solidFill>
                    <a:srgbClr val="0000CC"/>
                  </a:solidFill>
                </a:rPr>
                <a:t>Why</a:t>
              </a:r>
              <a:r>
                <a:rPr lang="en-US" sz="1800" noProof="0" dirty="0">
                  <a:solidFill>
                    <a:schemeClr val="tx1"/>
                  </a:solidFill>
                </a:rPr>
                <a:t>?</a:t>
              </a:r>
            </a:p>
            <a:p>
              <a:pPr algn="ctr"/>
              <a:r>
                <a:rPr lang="en-US" sz="1800" noProof="0" dirty="0">
                  <a:solidFill>
                    <a:schemeClr val="tx1"/>
                  </a:solidFill>
                </a:rPr>
                <a:t>Motivation</a:t>
              </a:r>
            </a:p>
          </p:txBody>
        </p:sp>
        <p:cxnSp>
          <p:nvCxnSpPr>
            <p:cNvPr id="41" name="Łącznik prosty ze strzałką 40">
              <a:extLst>
                <a:ext uri="{FF2B5EF4-FFF2-40B4-BE49-F238E27FC236}">
                  <a16:creationId xmlns:a16="http://schemas.microsoft.com/office/drawing/2014/main" id="{2352BCFE-1357-8BB4-E9C6-C65D28AADB8B}"/>
                </a:ext>
              </a:extLst>
            </p:cNvPr>
            <p:cNvCxnSpPr>
              <a:cxnSpLocks/>
              <a:stCxn id="6" idx="0"/>
            </p:cNvCxnSpPr>
            <p:nvPr/>
          </p:nvCxnSpPr>
          <p:spPr>
            <a:xfrm flipV="1">
              <a:off x="4211960" y="1802002"/>
              <a:ext cx="9235" cy="13389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ytuł 1">
            <a:extLst>
              <a:ext uri="{FF2B5EF4-FFF2-40B4-BE49-F238E27FC236}">
                <a16:creationId xmlns:a16="http://schemas.microsoft.com/office/drawing/2014/main" id="{BAEA6C11-D2C1-C237-76BB-2FF0DFB0172A}"/>
              </a:ext>
            </a:extLst>
          </p:cNvPr>
          <p:cNvSpPr txBox="1">
            <a:spLocks/>
          </p:cNvSpPr>
          <p:nvPr/>
        </p:nvSpPr>
        <p:spPr>
          <a:xfrm>
            <a:off x="0" y="-1"/>
            <a:ext cx="9144000" cy="1328587"/>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800" b="1" dirty="0"/>
              <a:t>ANSWERS TO QUERRIES </a:t>
            </a:r>
            <a:r>
              <a:rPr lang="pl-PL" sz="2800" b="1" i="1" dirty="0" err="1"/>
              <a:t>What</a:t>
            </a:r>
            <a:r>
              <a:rPr lang="pl-PL" sz="2800" b="1" i="1" dirty="0"/>
              <a:t>? </a:t>
            </a:r>
            <a:r>
              <a:rPr lang="pl-PL" sz="2800" b="1" i="1" dirty="0" err="1"/>
              <a:t>Where</a:t>
            </a:r>
            <a:r>
              <a:rPr lang="pl-PL" sz="2800" b="1" i="1" dirty="0"/>
              <a:t>? How? </a:t>
            </a:r>
            <a:r>
              <a:rPr lang="pl-PL" sz="2800" b="1" i="1" dirty="0" err="1"/>
              <a:t>When</a:t>
            </a:r>
            <a:r>
              <a:rPr lang="pl-PL" sz="2800" b="1" i="1"/>
              <a:t>?... </a:t>
            </a:r>
            <a:r>
              <a:rPr lang="pl-PL" sz="2800" b="1"/>
              <a:t>DEPEND </a:t>
            </a:r>
            <a:r>
              <a:rPr lang="pl-PL" sz="2800" b="1" dirty="0"/>
              <a:t>ON THE CONTEXT</a:t>
            </a:r>
            <a:br>
              <a:rPr lang="pl-PL" sz="3200" b="1" dirty="0"/>
            </a:br>
            <a:r>
              <a:rPr lang="pl-PL" sz="2800" b="1" dirty="0"/>
              <a:t>EXAMPLE: AI in LOGISTICS 5.0</a:t>
            </a:r>
          </a:p>
        </p:txBody>
      </p:sp>
    </p:spTree>
    <p:extLst>
      <p:ext uri="{BB962C8B-B14F-4D97-AF65-F5344CB8AC3E}">
        <p14:creationId xmlns:p14="http://schemas.microsoft.com/office/powerpoint/2010/main" val="2729958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285A935-B482-A803-0651-5916DA207685}"/>
              </a:ext>
            </a:extLst>
          </p:cNvPr>
          <p:cNvSpPr txBox="1">
            <a:spLocks noChangeArrowheads="1"/>
          </p:cNvSpPr>
          <p:nvPr/>
        </p:nvSpPr>
        <p:spPr bwMode="auto">
          <a:xfrm>
            <a:off x="11248" y="1700808"/>
            <a:ext cx="9025248" cy="24080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en-US" sz="3600" b="1" dirty="0">
                <a:solidFill>
                  <a:srgbClr val="0000CC"/>
                </a:solidFill>
              </a:rPr>
              <a:t>EXAMPLES OF</a:t>
            </a:r>
          </a:p>
          <a:p>
            <a:pPr eaLnBrk="1" hangingPunct="1">
              <a:defRPr/>
            </a:pPr>
            <a:r>
              <a:rPr lang="en-US" sz="3600" b="1" dirty="0">
                <a:solidFill>
                  <a:srgbClr val="0000CC"/>
                </a:solidFill>
              </a:rPr>
              <a:t>GRANULAR ALGEBRAS</a:t>
            </a:r>
          </a:p>
          <a:p>
            <a:pPr algn="l" eaLnBrk="1" hangingPunct="1">
              <a:defRPr/>
            </a:pPr>
            <a:endParaRPr lang="en-US" sz="2400" b="1" dirty="0">
              <a:latin typeface="+mn-lt"/>
            </a:endParaRPr>
          </a:p>
        </p:txBody>
      </p:sp>
      <p:sp>
        <p:nvSpPr>
          <p:cNvPr id="2" name="Symbol zastępczy numeru slajdu 1">
            <a:extLst>
              <a:ext uri="{FF2B5EF4-FFF2-40B4-BE49-F238E27FC236}">
                <a16:creationId xmlns:a16="http://schemas.microsoft.com/office/drawing/2014/main"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52</a:t>
            </a:fld>
            <a:endParaRPr lang="pl-PL"/>
          </a:p>
        </p:txBody>
      </p:sp>
    </p:spTree>
    <p:extLst>
      <p:ext uri="{BB962C8B-B14F-4D97-AF65-F5344CB8AC3E}">
        <p14:creationId xmlns:p14="http://schemas.microsoft.com/office/powerpoint/2010/main" val="3311908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ytuł 1"/>
          <p:cNvSpPr>
            <a:spLocks noGrp="1"/>
          </p:cNvSpPr>
          <p:nvPr>
            <p:ph type="title"/>
          </p:nvPr>
        </p:nvSpPr>
        <p:spPr>
          <a:xfrm>
            <a:off x="32767" y="13167"/>
            <a:ext cx="8964488" cy="2181921"/>
          </a:xfrm>
        </p:spPr>
        <p:txBody>
          <a:bodyPr/>
          <a:lstStyle/>
          <a:p>
            <a:r>
              <a:rPr lang="pl-PL" sz="2400" b="1" dirty="0" err="1"/>
              <a:t>GRANULAR</a:t>
            </a:r>
            <a:r>
              <a:rPr lang="pl-PL" sz="2400" b="1" dirty="0"/>
              <a:t> ALGEBRA </a:t>
            </a:r>
            <a:br>
              <a:rPr lang="pl-PL" sz="2400" b="1" dirty="0"/>
            </a:br>
            <a:r>
              <a:rPr lang="pl-PL" sz="2400" b="1" dirty="0"/>
              <a:t>=</a:t>
            </a:r>
            <a:br>
              <a:rPr lang="en-US" sz="2400" b="1" dirty="0"/>
            </a:br>
            <a:r>
              <a:rPr lang="pl-PL" sz="2400" b="1" dirty="0" err="1"/>
              <a:t>ATOMIC</a:t>
            </a:r>
            <a:r>
              <a:rPr lang="pl-PL" sz="2400" b="1" dirty="0"/>
              <a:t> </a:t>
            </a:r>
            <a:r>
              <a:rPr lang="en-US" sz="2400" b="1" dirty="0"/>
              <a:t>GRANULES</a:t>
            </a:r>
            <a:r>
              <a:rPr lang="pl-PL" sz="2400" b="1" dirty="0"/>
              <a:t> </a:t>
            </a:r>
            <a:br>
              <a:rPr lang="pl-PL" sz="2400" b="1" dirty="0"/>
            </a:br>
            <a:r>
              <a:rPr lang="pl-PL" sz="2400" b="1" dirty="0"/>
              <a:t>+ </a:t>
            </a:r>
            <a:br>
              <a:rPr lang="pl-PL" sz="2400" b="1" dirty="0"/>
            </a:br>
            <a:r>
              <a:rPr lang="pl-PL" sz="2400" b="1" dirty="0"/>
              <a:t>OPERATIONS ON </a:t>
            </a:r>
            <a:r>
              <a:rPr lang="pl-PL" sz="2400" b="1" dirty="0" err="1"/>
              <a:t>GRANULES</a:t>
            </a:r>
            <a:endParaRPr lang="en-US" sz="2400" b="1" dirty="0"/>
          </a:p>
        </p:txBody>
      </p:sp>
      <p:sp>
        <p:nvSpPr>
          <p:cNvPr id="29700" name="Oval 3"/>
          <p:cNvSpPr>
            <a:spLocks noChangeArrowheads="1"/>
          </p:cNvSpPr>
          <p:nvPr/>
        </p:nvSpPr>
        <p:spPr bwMode="auto">
          <a:xfrm>
            <a:off x="539552" y="2976506"/>
            <a:ext cx="1524000" cy="1371600"/>
          </a:xfrm>
          <a:prstGeom prst="ellipse">
            <a:avLst/>
          </a:prstGeom>
          <a:solidFill>
            <a:srgbClr val="99CC00"/>
          </a:solidFill>
          <a:ln w="28575">
            <a:solidFill>
              <a:schemeClr val="tx1"/>
            </a:solidFill>
            <a:round/>
            <a:headEnd/>
            <a:tailEnd/>
          </a:ln>
        </p:spPr>
        <p:txBody>
          <a:bodyPr wrap="none" anchor="ctr"/>
          <a:lstStyle/>
          <a:p>
            <a:endParaRPr lang="en-US" sz="1800"/>
          </a:p>
        </p:txBody>
      </p:sp>
      <p:grpSp>
        <p:nvGrpSpPr>
          <p:cNvPr id="2" name="Grupa 9"/>
          <p:cNvGrpSpPr>
            <a:grpSpLocks/>
          </p:cNvGrpSpPr>
          <p:nvPr/>
        </p:nvGrpSpPr>
        <p:grpSpPr bwMode="auto">
          <a:xfrm>
            <a:off x="3419872" y="2999086"/>
            <a:ext cx="1524000" cy="1371600"/>
            <a:chOff x="5076056" y="1988840"/>
            <a:chExt cx="1524000" cy="1371600"/>
          </a:xfrm>
        </p:grpSpPr>
        <p:sp>
          <p:nvSpPr>
            <p:cNvPr id="29710" name="Oval 3"/>
            <p:cNvSpPr>
              <a:spLocks noChangeArrowheads="1"/>
            </p:cNvSpPr>
            <p:nvPr/>
          </p:nvSpPr>
          <p:spPr bwMode="auto">
            <a:xfrm>
              <a:off x="5076056" y="1988840"/>
              <a:ext cx="1524000" cy="1371600"/>
            </a:xfrm>
            <a:prstGeom prst="ellipse">
              <a:avLst/>
            </a:prstGeom>
            <a:solidFill>
              <a:srgbClr val="99CC00"/>
            </a:solidFill>
            <a:ln w="28575">
              <a:solidFill>
                <a:schemeClr val="tx1"/>
              </a:solidFill>
              <a:round/>
              <a:headEnd/>
              <a:tailEnd/>
            </a:ln>
          </p:spPr>
          <p:txBody>
            <a:bodyPr wrap="none" anchor="ctr"/>
            <a:lstStyle/>
            <a:p>
              <a:endParaRPr lang="en-US" sz="1800"/>
            </a:p>
          </p:txBody>
        </p:sp>
        <p:sp>
          <p:nvSpPr>
            <p:cNvPr id="29711" name="Oval 3"/>
            <p:cNvSpPr>
              <a:spLocks noChangeArrowheads="1"/>
            </p:cNvSpPr>
            <p:nvPr/>
          </p:nvSpPr>
          <p:spPr bwMode="auto">
            <a:xfrm>
              <a:off x="5265337" y="2096644"/>
              <a:ext cx="1152128" cy="1155576"/>
            </a:xfrm>
            <a:prstGeom prst="ellipse">
              <a:avLst/>
            </a:prstGeom>
            <a:solidFill>
              <a:srgbClr val="00B0F0"/>
            </a:solidFill>
            <a:ln w="28575">
              <a:solidFill>
                <a:schemeClr val="tx1"/>
              </a:solidFill>
              <a:round/>
              <a:headEnd/>
              <a:tailEnd/>
            </a:ln>
          </p:spPr>
          <p:txBody>
            <a:bodyPr wrap="none" anchor="ctr"/>
            <a:lstStyle/>
            <a:p>
              <a:endParaRPr lang="en-US" sz="1800"/>
            </a:p>
          </p:txBody>
        </p:sp>
        <p:sp>
          <p:nvSpPr>
            <p:cNvPr id="29712" name="Oval 3"/>
            <p:cNvSpPr>
              <a:spLocks noChangeArrowheads="1"/>
            </p:cNvSpPr>
            <p:nvPr/>
          </p:nvSpPr>
          <p:spPr bwMode="auto">
            <a:xfrm>
              <a:off x="5508104" y="2366570"/>
              <a:ext cx="648072" cy="651520"/>
            </a:xfrm>
            <a:prstGeom prst="ellipse">
              <a:avLst/>
            </a:prstGeom>
            <a:solidFill>
              <a:srgbClr val="FFFF00"/>
            </a:solidFill>
            <a:ln w="28575">
              <a:solidFill>
                <a:schemeClr val="tx1"/>
              </a:solidFill>
              <a:round/>
              <a:headEnd/>
              <a:tailEnd/>
            </a:ln>
          </p:spPr>
          <p:txBody>
            <a:bodyPr wrap="none" anchor="ctr"/>
            <a:lstStyle/>
            <a:p>
              <a:endParaRPr lang="en-US" sz="1800"/>
            </a:p>
          </p:txBody>
        </p:sp>
      </p:grpSp>
      <p:sp>
        <p:nvSpPr>
          <p:cNvPr id="9" name="Prostokąt 8"/>
          <p:cNvSpPr/>
          <p:nvPr/>
        </p:nvSpPr>
        <p:spPr>
          <a:xfrm>
            <a:off x="6300192" y="2914721"/>
            <a:ext cx="2016224" cy="1872208"/>
          </a:xfrm>
          <a:prstGeom prst="rect">
            <a:avLst/>
          </a:prstGeom>
          <a:gradFill flip="none" rotWithShape="1">
            <a:gsLst>
              <a:gs pos="0">
                <a:srgbClr val="FFF200"/>
              </a:gs>
              <a:gs pos="45000">
                <a:srgbClr val="FF7A00"/>
              </a:gs>
              <a:gs pos="70000">
                <a:srgbClr val="FF0300"/>
              </a:gs>
              <a:gs pos="100000">
                <a:srgbClr val="00B05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upa 13"/>
          <p:cNvGrpSpPr>
            <a:grpSpLocks/>
          </p:cNvGrpSpPr>
          <p:nvPr/>
        </p:nvGrpSpPr>
        <p:grpSpPr bwMode="auto">
          <a:xfrm>
            <a:off x="323528" y="4509120"/>
            <a:ext cx="1955800" cy="2020888"/>
            <a:chOff x="3059832" y="4221088"/>
            <a:chExt cx="1956048" cy="2019672"/>
          </a:xfrm>
        </p:grpSpPr>
        <p:sp>
          <p:nvSpPr>
            <p:cNvPr id="29707" name="Oval 3"/>
            <p:cNvSpPr>
              <a:spLocks noChangeArrowheads="1"/>
            </p:cNvSpPr>
            <p:nvPr/>
          </p:nvSpPr>
          <p:spPr bwMode="auto">
            <a:xfrm>
              <a:off x="3059832" y="4581128"/>
              <a:ext cx="1524000" cy="1371600"/>
            </a:xfrm>
            <a:prstGeom prst="ellipse">
              <a:avLst/>
            </a:prstGeom>
            <a:solidFill>
              <a:srgbClr val="99CC00"/>
            </a:solidFill>
            <a:ln w="28575">
              <a:solidFill>
                <a:schemeClr val="tx1"/>
              </a:solidFill>
              <a:round/>
              <a:headEnd/>
              <a:tailEnd/>
            </a:ln>
          </p:spPr>
          <p:txBody>
            <a:bodyPr wrap="none" anchor="ctr"/>
            <a:lstStyle/>
            <a:p>
              <a:endParaRPr lang="en-US" sz="1800"/>
            </a:p>
          </p:txBody>
        </p:sp>
        <p:sp>
          <p:nvSpPr>
            <p:cNvPr id="29708" name="Oval 3"/>
            <p:cNvSpPr>
              <a:spLocks noChangeArrowheads="1"/>
            </p:cNvSpPr>
            <p:nvPr/>
          </p:nvSpPr>
          <p:spPr bwMode="auto">
            <a:xfrm>
              <a:off x="3419872" y="4221088"/>
              <a:ext cx="1524000" cy="1371600"/>
            </a:xfrm>
            <a:prstGeom prst="ellipse">
              <a:avLst/>
            </a:prstGeom>
            <a:solidFill>
              <a:srgbClr val="FFFF00">
                <a:alpha val="34901"/>
              </a:srgbClr>
            </a:solidFill>
            <a:ln w="28575">
              <a:solidFill>
                <a:schemeClr val="tx1"/>
              </a:solidFill>
              <a:round/>
              <a:headEnd/>
              <a:tailEnd/>
            </a:ln>
          </p:spPr>
          <p:txBody>
            <a:bodyPr wrap="none" anchor="ctr"/>
            <a:lstStyle/>
            <a:p>
              <a:endParaRPr lang="en-US" sz="1800"/>
            </a:p>
          </p:txBody>
        </p:sp>
        <p:sp>
          <p:nvSpPr>
            <p:cNvPr id="29709" name="Oval 3"/>
            <p:cNvSpPr>
              <a:spLocks noChangeArrowheads="1"/>
            </p:cNvSpPr>
            <p:nvPr/>
          </p:nvSpPr>
          <p:spPr bwMode="auto">
            <a:xfrm>
              <a:off x="3491880" y="4869160"/>
              <a:ext cx="1524000" cy="1371600"/>
            </a:xfrm>
            <a:prstGeom prst="ellipse">
              <a:avLst/>
            </a:prstGeom>
            <a:solidFill>
              <a:srgbClr val="00FFFF">
                <a:alpha val="10196"/>
              </a:srgbClr>
            </a:solidFill>
            <a:ln w="28575">
              <a:solidFill>
                <a:schemeClr val="tx1"/>
              </a:solidFill>
              <a:round/>
              <a:headEnd/>
              <a:tailEnd/>
            </a:ln>
          </p:spPr>
          <p:txBody>
            <a:bodyPr wrap="none" anchor="ctr"/>
            <a:lstStyle/>
            <a:p>
              <a:endParaRPr lang="en-US" sz="1800">
                <a:solidFill>
                  <a:srgbClr val="000000"/>
                </a:solidFill>
              </a:endParaRPr>
            </a:p>
          </p:txBody>
        </p:sp>
      </p:grpSp>
      <p:sp>
        <p:nvSpPr>
          <p:cNvPr id="29706" name="pole tekstowe 14"/>
          <p:cNvSpPr txBox="1">
            <a:spLocks noChangeArrowheads="1"/>
          </p:cNvSpPr>
          <p:nvPr/>
        </p:nvSpPr>
        <p:spPr bwMode="auto">
          <a:xfrm>
            <a:off x="2243008" y="4883170"/>
            <a:ext cx="936625" cy="708025"/>
          </a:xfrm>
          <a:prstGeom prst="rect">
            <a:avLst/>
          </a:prstGeom>
          <a:noFill/>
          <a:ln w="9525">
            <a:noFill/>
            <a:miter lim="800000"/>
            <a:headEnd/>
            <a:tailEnd/>
          </a:ln>
        </p:spPr>
        <p:txBody>
          <a:bodyPr>
            <a:spAutoFit/>
          </a:bodyPr>
          <a:lstStyle/>
          <a:p>
            <a:r>
              <a:rPr lang="pl-PL" sz="4000" b="1"/>
              <a:t>…</a:t>
            </a:r>
            <a:endParaRPr lang="en-US" sz="4000" b="1"/>
          </a:p>
        </p:txBody>
      </p:sp>
      <p:sp>
        <p:nvSpPr>
          <p:cNvPr id="4" name="Symbol zastępczy numeru slajdu 3"/>
          <p:cNvSpPr>
            <a:spLocks noGrp="1"/>
          </p:cNvSpPr>
          <p:nvPr>
            <p:ph type="sldNum" sz="quarter" idx="12"/>
          </p:nvPr>
        </p:nvSpPr>
        <p:spPr/>
        <p:txBody>
          <a:bodyPr/>
          <a:lstStyle/>
          <a:p>
            <a:pPr>
              <a:defRPr/>
            </a:pPr>
            <a:fld id="{D02E777F-298D-4C96-825C-3DC57E52C55E}" type="slidenum">
              <a:rPr lang="pl-PL" smtClean="0"/>
              <a:pPr>
                <a:defRPr/>
              </a:pPr>
              <a:t>53</a:t>
            </a:fld>
            <a:endParaRPr lang="pl-PL"/>
          </a:p>
        </p:txBody>
      </p:sp>
      <p:sp>
        <p:nvSpPr>
          <p:cNvPr id="5" name="pole tekstowe 4">
            <a:extLst>
              <a:ext uri="{FF2B5EF4-FFF2-40B4-BE49-F238E27FC236}">
                <a16:creationId xmlns:a16="http://schemas.microsoft.com/office/drawing/2014/main" id="{CD0C6B0C-9BAC-4495-43C0-0277F7BB7B23}"/>
              </a:ext>
            </a:extLst>
          </p:cNvPr>
          <p:cNvSpPr txBox="1"/>
          <p:nvPr/>
        </p:nvSpPr>
        <p:spPr>
          <a:xfrm>
            <a:off x="2711322" y="5090318"/>
            <a:ext cx="6360680" cy="1477328"/>
          </a:xfrm>
          <a:prstGeom prst="rect">
            <a:avLst/>
          </a:prstGeom>
          <a:noFill/>
        </p:spPr>
        <p:txBody>
          <a:bodyPr wrap="square" lIns="0" tIns="0" rIns="0" bIns="0" rtlCol="0">
            <a:spAutoFit/>
          </a:bodyPr>
          <a:lstStyle/>
          <a:p>
            <a:pPr algn="ctr"/>
            <a:r>
              <a:rPr lang="en-US" sz="2400" i="1">
                <a:solidFill>
                  <a:srgbClr val="0000FF"/>
                </a:solidFill>
              </a:rPr>
              <a:t>g =(syn(g), </a:t>
            </a:r>
            <a:r>
              <a:rPr lang="en-US" sz="2400" i="1" err="1">
                <a:solidFill>
                  <a:srgbClr val="0000FF"/>
                </a:solidFill>
              </a:rPr>
              <a:t>sem</a:t>
            </a:r>
            <a:r>
              <a:rPr lang="en-US" sz="2400" i="1">
                <a:solidFill>
                  <a:srgbClr val="0000FF"/>
                </a:solidFill>
              </a:rPr>
              <a:t>(g)) – granule</a:t>
            </a:r>
          </a:p>
          <a:p>
            <a:pPr algn="ctr"/>
            <a:r>
              <a:rPr lang="en-US" sz="2400" i="1">
                <a:solidFill>
                  <a:srgbClr val="0000FF"/>
                </a:solidFill>
              </a:rPr>
              <a:t>syn(g) – syntax of g </a:t>
            </a:r>
            <a:r>
              <a:rPr lang="en-US" sz="2400" i="1" noProof="0">
                <a:solidFill>
                  <a:srgbClr val="0000FF"/>
                </a:solidFill>
              </a:rPr>
              <a:t>expressed in a language L</a:t>
            </a:r>
          </a:p>
          <a:p>
            <a:pPr algn="ctr"/>
            <a:r>
              <a:rPr lang="en-US" sz="2400" i="1" noProof="0" err="1">
                <a:solidFill>
                  <a:srgbClr val="0000FF"/>
                </a:solidFill>
              </a:rPr>
              <a:t>sem</a:t>
            </a:r>
            <a:r>
              <a:rPr lang="en-US" sz="2400" i="1" noProof="0">
                <a:solidFill>
                  <a:srgbClr val="0000FF"/>
                </a:solidFill>
              </a:rPr>
              <a:t>(g) – semantics of g: crisp (or fuzzy) set of objects (already defined granules)</a:t>
            </a:r>
          </a:p>
        </p:txBody>
      </p:sp>
      <p:sp>
        <p:nvSpPr>
          <p:cNvPr id="6" name="pole tekstowe 5"/>
          <p:cNvSpPr txBox="1"/>
          <p:nvPr/>
        </p:nvSpPr>
        <p:spPr>
          <a:xfrm>
            <a:off x="179511" y="2350624"/>
            <a:ext cx="8817743" cy="461665"/>
          </a:xfrm>
          <a:prstGeom prst="rect">
            <a:avLst/>
          </a:prstGeom>
          <a:noFill/>
        </p:spPr>
        <p:txBody>
          <a:bodyPr wrap="square" rtlCol="0">
            <a:spAutoFit/>
          </a:bodyPr>
          <a:lstStyle/>
          <a:p>
            <a:r>
              <a:rPr lang="en-US" sz="2400">
                <a:solidFill>
                  <a:srgbClr val="0000FF"/>
                </a:solidFill>
              </a:rPr>
              <a:t>Examples of </a:t>
            </a:r>
            <a:r>
              <a:rPr lang="en-US" sz="2400" noProof="0">
                <a:solidFill>
                  <a:srgbClr val="0000FF"/>
                </a:solidFill>
              </a:rPr>
              <a:t>families</a:t>
            </a:r>
            <a:r>
              <a:rPr lang="pl-PL" sz="2400">
                <a:solidFill>
                  <a:srgbClr val="0000FF"/>
                </a:solidFill>
              </a:rPr>
              <a:t> of </a:t>
            </a:r>
            <a:r>
              <a:rPr lang="en-US" sz="2400">
                <a:solidFill>
                  <a:srgbClr val="0000FF"/>
                </a:solidFill>
              </a:rPr>
              <a:t>elementary granules</a:t>
            </a:r>
          </a:p>
        </p:txBody>
      </p:sp>
    </p:spTree>
    <p:extLst>
      <p:ext uri="{BB962C8B-B14F-4D97-AF65-F5344CB8AC3E}">
        <p14:creationId xmlns:p14="http://schemas.microsoft.com/office/powerpoint/2010/main" val="37569540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31402" y="22055"/>
            <a:ext cx="9144000" cy="810465"/>
          </a:xfrm>
        </p:spPr>
        <p:txBody>
          <a:bodyPr/>
          <a:lstStyle/>
          <a:p>
            <a:pPr eaLnBrk="1" hangingPunct="1"/>
            <a:r>
              <a:rPr lang="pl-PL" sz="2800" b="1" dirty="0" err="1"/>
              <a:t>ATOMIC</a:t>
            </a:r>
            <a:r>
              <a:rPr lang="pl-PL" sz="2800" b="1" dirty="0"/>
              <a:t> </a:t>
            </a:r>
            <a:r>
              <a:rPr lang="pl-PL" sz="2800" b="1" dirty="0" err="1"/>
              <a:t>ABSTRACT</a:t>
            </a:r>
            <a:r>
              <a:rPr lang="pl-PL" sz="2800" b="1" dirty="0"/>
              <a:t> </a:t>
            </a:r>
            <a:r>
              <a:rPr lang="pl-PL" sz="2800" b="1" dirty="0" err="1"/>
              <a:t>GRANULES</a:t>
            </a:r>
            <a:r>
              <a:rPr lang="pl-PL" sz="2800" b="1" dirty="0"/>
              <a:t> FROM INFORMATION SYSTEMS</a:t>
            </a:r>
          </a:p>
        </p:txBody>
      </p:sp>
      <p:graphicFrame>
        <p:nvGraphicFramePr>
          <p:cNvPr id="2110" name="Group 62"/>
          <p:cNvGraphicFramePr>
            <a:graphicFrameLocks noGrp="1"/>
          </p:cNvGraphicFramePr>
          <p:nvPr>
            <p:ph sz="quarter" idx="4294967295"/>
            <p:extLst>
              <p:ext uri="{D42A27DB-BD31-4B8C-83A1-F6EECF244321}">
                <p14:modId xmlns:p14="http://schemas.microsoft.com/office/powerpoint/2010/main" val="3249998892"/>
              </p:ext>
            </p:extLst>
          </p:nvPr>
        </p:nvGraphicFramePr>
        <p:xfrm>
          <a:off x="251520" y="1319131"/>
          <a:ext cx="3456382" cy="2316921"/>
        </p:xfrm>
        <a:graphic>
          <a:graphicData uri="http://schemas.openxmlformats.org/drawingml/2006/table">
            <a:tbl>
              <a:tblPr/>
              <a:tblGrid>
                <a:gridCol w="620376">
                  <a:extLst>
                    <a:ext uri="{9D8B030D-6E8A-4147-A177-3AD203B41FA5}">
                      <a16:colId xmlns:a16="http://schemas.microsoft.com/office/drawing/2014/main" val="20000"/>
                    </a:ext>
                  </a:extLst>
                </a:gridCol>
                <a:gridCol w="709003">
                  <a:extLst>
                    <a:ext uri="{9D8B030D-6E8A-4147-A177-3AD203B41FA5}">
                      <a16:colId xmlns:a16="http://schemas.microsoft.com/office/drawing/2014/main" val="20001"/>
                    </a:ext>
                  </a:extLst>
                </a:gridCol>
                <a:gridCol w="620376">
                  <a:extLst>
                    <a:ext uri="{9D8B030D-6E8A-4147-A177-3AD203B41FA5}">
                      <a16:colId xmlns:a16="http://schemas.microsoft.com/office/drawing/2014/main" val="20002"/>
                    </a:ext>
                  </a:extLst>
                </a:gridCol>
                <a:gridCol w="886251">
                  <a:extLst>
                    <a:ext uri="{9D8B030D-6E8A-4147-A177-3AD203B41FA5}">
                      <a16:colId xmlns:a16="http://schemas.microsoft.com/office/drawing/2014/main" val="20003"/>
                    </a:ext>
                  </a:extLst>
                </a:gridCol>
                <a:gridCol w="620376">
                  <a:extLst>
                    <a:ext uri="{9D8B030D-6E8A-4147-A177-3AD203B41FA5}">
                      <a16:colId xmlns:a16="http://schemas.microsoft.com/office/drawing/2014/main" val="20004"/>
                    </a:ext>
                  </a:extLst>
                </a:gridCol>
              </a:tblGrid>
              <a:tr h="649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34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x</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err="1">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err="1">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66163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65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121" name="Text Box 47"/>
          <p:cNvSpPr txBox="1">
            <a:spLocks noChangeArrowheads="1"/>
          </p:cNvSpPr>
          <p:nvPr/>
        </p:nvSpPr>
        <p:spPr bwMode="auto">
          <a:xfrm>
            <a:off x="1524000" y="2209800"/>
            <a:ext cx="1219200" cy="457200"/>
          </a:xfrm>
          <a:prstGeom prst="rect">
            <a:avLst/>
          </a:prstGeom>
          <a:noFill/>
          <a:ln w="9525">
            <a:noFill/>
            <a:miter lim="800000"/>
            <a:headEnd/>
            <a:tailEnd/>
          </a:ln>
        </p:spPr>
        <p:txBody>
          <a:bodyPr>
            <a:spAutoFit/>
          </a:bodyPr>
          <a:lstStyle/>
          <a:p>
            <a:pPr>
              <a:spcBef>
                <a:spcPct val="50000"/>
              </a:spcBef>
            </a:pPr>
            <a:endParaRPr kumimoji="1" lang="en-US" sz="2400">
              <a:ea typeface="MS PGothic" pitchFamily="34" charset="-128"/>
            </a:endParaRPr>
          </a:p>
        </p:txBody>
      </p:sp>
      <p:sp>
        <p:nvSpPr>
          <p:cNvPr id="3" name="Symbol zastępczy numeru slajdu 2"/>
          <p:cNvSpPr>
            <a:spLocks noGrp="1"/>
          </p:cNvSpPr>
          <p:nvPr>
            <p:ph type="sldNum" sz="quarter" idx="12"/>
          </p:nvPr>
        </p:nvSpPr>
        <p:spPr>
          <a:xfrm>
            <a:off x="8100392" y="6245225"/>
            <a:ext cx="586408" cy="476250"/>
          </a:xfrm>
        </p:spPr>
        <p:txBody>
          <a:bodyPr/>
          <a:lstStyle/>
          <a:p>
            <a:pPr>
              <a:defRPr/>
            </a:pPr>
            <a:fld id="{D02E777F-298D-4C96-825C-3DC57E52C55E}" type="slidenum">
              <a:rPr lang="pl-PL" smtClean="0"/>
              <a:pPr>
                <a:defRPr/>
              </a:pPr>
              <a:t>54</a:t>
            </a:fld>
            <a:endParaRPr lang="pl-PL"/>
          </a:p>
        </p:txBody>
      </p:sp>
      <p:sp>
        <p:nvSpPr>
          <p:cNvPr id="4" name="pole tekstowe 3">
            <a:extLst>
              <a:ext uri="{FF2B5EF4-FFF2-40B4-BE49-F238E27FC236}">
                <a16:creationId xmlns:a16="http://schemas.microsoft.com/office/drawing/2014/main" id="{7C1DFC04-1D89-25C2-365C-84B470692AA2}"/>
              </a:ext>
            </a:extLst>
          </p:cNvPr>
          <p:cNvSpPr txBox="1"/>
          <p:nvPr/>
        </p:nvSpPr>
        <p:spPr>
          <a:xfrm>
            <a:off x="107504" y="4370234"/>
            <a:ext cx="3908177" cy="2308324"/>
          </a:xfrm>
          <a:prstGeom prst="rect">
            <a:avLst/>
          </a:prstGeom>
          <a:noFill/>
        </p:spPr>
        <p:txBody>
          <a:bodyPr wrap="square" rtlCol="0">
            <a:spAutoFit/>
          </a:bodyPr>
          <a:lstStyle/>
          <a:p>
            <a:pPr marL="457200" indent="-457200">
              <a:buFont typeface="Arial" panose="020B0604020202020204" pitchFamily="34" charset="0"/>
              <a:buChar char="•"/>
            </a:pPr>
            <a:r>
              <a:rPr lang="en-US" sz="1800" noProof="0">
                <a:solidFill>
                  <a:srgbClr val="0000CC"/>
                </a:solidFill>
              </a:rPr>
              <a:t>indiscernibility classes of </a:t>
            </a:r>
            <a:r>
              <a:rPr lang="pl-PL" sz="1800" noProof="0">
                <a:solidFill>
                  <a:srgbClr val="0000CC"/>
                </a:solidFill>
              </a:rPr>
              <a:t>(</a:t>
            </a:r>
            <a:r>
              <a:rPr lang="pl-PL" sz="1800" noProof="0" err="1">
                <a:solidFill>
                  <a:srgbClr val="0000CC"/>
                </a:solidFill>
              </a:rPr>
              <a:t>subsets</a:t>
            </a:r>
            <a:r>
              <a:rPr lang="pl-PL" sz="1800" noProof="0">
                <a:solidFill>
                  <a:srgbClr val="0000CC"/>
                </a:solidFill>
              </a:rPr>
              <a:t> of) </a:t>
            </a:r>
            <a:r>
              <a:rPr lang="en-US" sz="1800" noProof="0">
                <a:solidFill>
                  <a:srgbClr val="0000CC"/>
                </a:solidFill>
              </a:rPr>
              <a:t>attributes</a:t>
            </a:r>
          </a:p>
          <a:p>
            <a:pPr marL="457200" indent="-457200">
              <a:buFont typeface="Arial" panose="020B0604020202020204" pitchFamily="34" charset="0"/>
              <a:buChar char="•"/>
            </a:pPr>
            <a:r>
              <a:rPr lang="en-US" sz="1800" noProof="0">
                <a:solidFill>
                  <a:srgbClr val="0000CC"/>
                </a:solidFill>
              </a:rPr>
              <a:t>partitions defined by attributes</a:t>
            </a:r>
          </a:p>
          <a:p>
            <a:pPr marL="457200" indent="-457200">
              <a:buFont typeface="Arial" panose="020B0604020202020204" pitchFamily="34" charset="0"/>
              <a:buChar char="•"/>
            </a:pPr>
            <a:r>
              <a:rPr lang="en-US" sz="1800" noProof="0">
                <a:solidFill>
                  <a:srgbClr val="0000CC"/>
                </a:solidFill>
              </a:rPr>
              <a:t>partitions defined by subsets of attributes</a:t>
            </a:r>
          </a:p>
          <a:p>
            <a:pPr marL="457200" indent="-457200">
              <a:buFont typeface="Arial" panose="020B0604020202020204" pitchFamily="34" charset="0"/>
              <a:buChar char="•"/>
            </a:pPr>
            <a:r>
              <a:rPr lang="en-US" sz="1800" noProof="0">
                <a:solidFill>
                  <a:srgbClr val="0000CC"/>
                </a:solidFill>
              </a:rPr>
              <a:t>granules defined by calculi over the above granules</a:t>
            </a:r>
            <a:endParaRPr lang="pl-PL" sz="1800" noProof="0">
              <a:solidFill>
                <a:srgbClr val="0000CC"/>
              </a:solidFill>
            </a:endParaRPr>
          </a:p>
          <a:p>
            <a:pPr marL="457200" indent="-457200">
              <a:buFont typeface="Arial" panose="020B0604020202020204" pitchFamily="34" charset="0"/>
              <a:buChar char="•"/>
            </a:pPr>
            <a:r>
              <a:rPr lang="pl-PL" sz="1800">
                <a:solidFill>
                  <a:srgbClr val="0000CC"/>
                </a:solidFill>
              </a:rPr>
              <a:t>…</a:t>
            </a:r>
          </a:p>
        </p:txBody>
      </p:sp>
      <p:pic>
        <p:nvPicPr>
          <p:cNvPr id="2" name="Obraz 1"/>
          <p:cNvPicPr>
            <a:picLocks noChangeAspect="1"/>
          </p:cNvPicPr>
          <p:nvPr/>
        </p:nvPicPr>
        <p:blipFill>
          <a:blip r:embed="rId3"/>
          <a:stretch>
            <a:fillRect/>
          </a:stretch>
        </p:blipFill>
        <p:spPr>
          <a:xfrm>
            <a:off x="4015681" y="919520"/>
            <a:ext cx="5097810" cy="3884046"/>
          </a:xfrm>
          <a:prstGeom prst="rect">
            <a:avLst/>
          </a:prstGeom>
        </p:spPr>
      </p:pic>
      <p:sp>
        <p:nvSpPr>
          <p:cNvPr id="5" name="Nawias klamrowy zamykający 4"/>
          <p:cNvSpPr/>
          <p:nvPr/>
        </p:nvSpPr>
        <p:spPr>
          <a:xfrm>
            <a:off x="4323461" y="4370235"/>
            <a:ext cx="608580" cy="235124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pole tekstowe 5"/>
          <p:cNvSpPr txBox="1"/>
          <p:nvPr/>
        </p:nvSpPr>
        <p:spPr>
          <a:xfrm>
            <a:off x="5005028" y="5300855"/>
            <a:ext cx="3311388" cy="923330"/>
          </a:xfrm>
          <a:prstGeom prst="rect">
            <a:avLst/>
          </a:prstGeom>
          <a:noFill/>
        </p:spPr>
        <p:txBody>
          <a:bodyPr wrap="square" rtlCol="0">
            <a:spAutoFit/>
          </a:bodyPr>
          <a:lstStyle/>
          <a:p>
            <a:pPr algn="ctr"/>
            <a:r>
              <a:rPr lang="en-US" sz="1800">
                <a:solidFill>
                  <a:srgbClr val="0000CC"/>
                </a:solidFill>
              </a:rPr>
              <a:t>computational building blocks </a:t>
            </a:r>
          </a:p>
          <a:p>
            <a:pPr algn="ctr"/>
            <a:r>
              <a:rPr lang="en-US" sz="1800">
                <a:solidFill>
                  <a:srgbClr val="0000CC"/>
                </a:solidFill>
              </a:rPr>
              <a:t>for concept approximation</a:t>
            </a:r>
            <a:r>
              <a:rPr lang="pl-PL" sz="1800">
                <a:solidFill>
                  <a:srgbClr val="0000CC"/>
                </a:solidFill>
              </a:rPr>
              <a:t> in </a:t>
            </a:r>
            <a:r>
              <a:rPr lang="en-US" sz="1800">
                <a:solidFill>
                  <a:srgbClr val="0000CC"/>
                </a:solidFill>
              </a:rPr>
              <a:t>the rough set approach </a:t>
            </a:r>
          </a:p>
        </p:txBody>
      </p:sp>
      <p:sp>
        <p:nvSpPr>
          <p:cNvPr id="7" name="Strzałka w prawo 6"/>
          <p:cNvSpPr/>
          <p:nvPr/>
        </p:nvSpPr>
        <p:spPr>
          <a:xfrm rot="16200000">
            <a:off x="6310629" y="4958278"/>
            <a:ext cx="432048" cy="26813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6396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ChangeArrowheads="1"/>
          </p:cNvSpPr>
          <p:nvPr/>
        </p:nvSpPr>
        <p:spPr bwMode="auto">
          <a:xfrm>
            <a:off x="5829300" y="1866900"/>
            <a:ext cx="2286000" cy="381000"/>
          </a:xfrm>
          <a:prstGeom prst="rect">
            <a:avLst/>
          </a:prstGeom>
          <a:solidFill>
            <a:schemeClr val="accent1"/>
          </a:solidFill>
          <a:ln w="9525">
            <a:solidFill>
              <a:schemeClr val="tx1"/>
            </a:solidFill>
            <a:miter lim="800000"/>
            <a:headEnd/>
            <a:tailEnd/>
          </a:ln>
        </p:spPr>
        <p:txBody>
          <a:bodyPr wrap="none" anchor="ctr"/>
          <a:lstStyle/>
          <a:p>
            <a:endParaRPr lang="en-US" sz="1800"/>
          </a:p>
        </p:txBody>
      </p:sp>
      <p:sp>
        <p:nvSpPr>
          <p:cNvPr id="3080" name="Rectangle 4"/>
          <p:cNvSpPr>
            <a:spLocks noGrp="1" noChangeArrowheads="1"/>
          </p:cNvSpPr>
          <p:nvPr>
            <p:ph type="title"/>
          </p:nvPr>
        </p:nvSpPr>
        <p:spPr>
          <a:xfrm>
            <a:off x="0" y="0"/>
            <a:ext cx="9144000" cy="1046461"/>
          </a:xfrm>
        </p:spPr>
        <p:txBody>
          <a:bodyPr/>
          <a:lstStyle/>
          <a:p>
            <a:pPr eaLnBrk="1" hangingPunct="1"/>
            <a:r>
              <a:rPr lang="pl-PL" sz="2800" b="1"/>
              <a:t>INDISCERNIBILITY RELATIONS OF INFORMATION SYSTEM</a:t>
            </a:r>
          </a:p>
        </p:txBody>
      </p:sp>
      <p:graphicFrame>
        <p:nvGraphicFramePr>
          <p:cNvPr id="2110" name="Group 62"/>
          <p:cNvGraphicFramePr>
            <a:graphicFrameLocks noGrp="1"/>
          </p:cNvGraphicFramePr>
          <p:nvPr>
            <p:ph sz="quarter" idx="4294967295"/>
          </p:nvPr>
        </p:nvGraphicFramePr>
        <p:xfrm>
          <a:off x="5638800" y="1227515"/>
          <a:ext cx="3048000" cy="2320907"/>
        </p:xfrm>
        <a:graphic>
          <a:graphicData uri="http://schemas.openxmlformats.org/drawingml/2006/table">
            <a:tbl>
              <a:tblPr/>
              <a:tblGrid>
                <a:gridCol w="547077">
                  <a:extLst>
                    <a:ext uri="{9D8B030D-6E8A-4147-A177-3AD203B41FA5}">
                      <a16:colId xmlns:a16="http://schemas.microsoft.com/office/drawing/2014/main" val="20000"/>
                    </a:ext>
                  </a:extLst>
                </a:gridCol>
                <a:gridCol w="625231">
                  <a:extLst>
                    <a:ext uri="{9D8B030D-6E8A-4147-A177-3AD203B41FA5}">
                      <a16:colId xmlns:a16="http://schemas.microsoft.com/office/drawing/2014/main" val="20001"/>
                    </a:ext>
                  </a:extLst>
                </a:gridCol>
                <a:gridCol w="547077">
                  <a:extLst>
                    <a:ext uri="{9D8B030D-6E8A-4147-A177-3AD203B41FA5}">
                      <a16:colId xmlns:a16="http://schemas.microsoft.com/office/drawing/2014/main" val="20002"/>
                    </a:ext>
                  </a:extLst>
                </a:gridCol>
                <a:gridCol w="781538">
                  <a:extLst>
                    <a:ext uri="{9D8B030D-6E8A-4147-A177-3AD203B41FA5}">
                      <a16:colId xmlns:a16="http://schemas.microsoft.com/office/drawing/2014/main" val="20003"/>
                    </a:ext>
                  </a:extLst>
                </a:gridCol>
                <a:gridCol w="547077">
                  <a:extLst>
                    <a:ext uri="{9D8B030D-6E8A-4147-A177-3AD203B41FA5}">
                      <a16:colId xmlns:a16="http://schemas.microsoft.com/office/drawing/2014/main" val="20004"/>
                    </a:ext>
                  </a:extLst>
                </a:gridCol>
              </a:tblGrid>
              <a:tr h="61294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971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x</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1</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a:ln>
                            <a:noFill/>
                          </a:ln>
                          <a:solidFill>
                            <a:schemeClr val="tx1"/>
                          </a:solidFill>
                          <a:effectLst/>
                          <a:latin typeface="Times New Roman" pitchFamily="18" charset="0"/>
                          <a:ea typeface="MS Mincho" pitchFamily="49" charset="-128"/>
                          <a:cs typeface="Times New Roman" pitchFamily="18" charset="0"/>
                        </a:rPr>
                        <a:t>2</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err="1">
                          <a:ln>
                            <a:noFill/>
                          </a:ln>
                          <a:solidFill>
                            <a:schemeClr val="tx1"/>
                          </a:solidFill>
                          <a:effectLst/>
                          <a:latin typeface="Times New Roman" pitchFamily="18" charset="0"/>
                          <a:ea typeface="MS Mincho" pitchFamily="49" charset="-128"/>
                          <a:cs typeface="Times New Roman" pitchFamily="18" charset="0"/>
                        </a:rPr>
                        <a:t>v</a:t>
                      </a:r>
                      <a:r>
                        <a:rPr kumimoji="0" lang="en-US" sz="2400" b="0" i="1" u="none" strike="noStrike" cap="none" normalizeH="0" baseline="-30000" err="1">
                          <a:ln>
                            <a:noFill/>
                          </a:ln>
                          <a:solidFill>
                            <a:schemeClr val="tx1"/>
                          </a:solidFill>
                          <a:effectLst/>
                          <a:latin typeface="Times New Roman" pitchFamily="18" charset="0"/>
                          <a:ea typeface="MS Mincho" pitchFamily="49" charset="-128"/>
                          <a:cs typeface="Times New Roman" pitchFamily="18" charset="0"/>
                        </a:rPr>
                        <a:t>m</a:t>
                      </a:r>
                      <a:endParaRPr kumimoji="0" lang="en-US" sz="2400" b="0" i="1"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6241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t>
                      </a:r>
                      <a:endParaRPr kumimoji="0" lang="en-US" sz="2400" b="1" i="0" u="none" strike="noStrike" cap="none" normalizeH="0" baseline="0">
                        <a:ln>
                          <a:noFill/>
                        </a:ln>
                        <a:solidFill>
                          <a:schemeClr val="tx1"/>
                        </a:solidFill>
                        <a:effectLst/>
                        <a:latin typeface="Arial"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412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pl-PL" sz="2800" b="0" i="0" u="none" strike="noStrike" cap="none" normalizeH="0" baseline="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120" name="Text Box 45"/>
          <p:cNvSpPr txBox="1">
            <a:spLocks noChangeArrowheads="1"/>
          </p:cNvSpPr>
          <p:nvPr/>
        </p:nvSpPr>
        <p:spPr bwMode="auto">
          <a:xfrm>
            <a:off x="5099944" y="4490244"/>
            <a:ext cx="1905000" cy="488950"/>
          </a:xfrm>
          <a:prstGeom prst="rect">
            <a:avLst/>
          </a:prstGeom>
          <a:noFill/>
          <a:ln w="9525">
            <a:noFill/>
            <a:miter lim="800000"/>
            <a:headEnd/>
            <a:tailEnd/>
          </a:ln>
        </p:spPr>
        <p:txBody>
          <a:bodyPr>
            <a:spAutoFit/>
          </a:bodyPr>
          <a:lstStyle/>
          <a:p>
            <a:pPr>
              <a:spcBef>
                <a:spcPct val="50000"/>
              </a:spcBef>
            </a:pPr>
            <a:r>
              <a:rPr kumimoji="1" lang="pl-PL" sz="2600" i="1">
                <a:solidFill>
                  <a:srgbClr val="000099"/>
                </a:solidFill>
                <a:latin typeface="Times New Roman" pitchFamily="18" charset="0"/>
                <a:ea typeface="MS PGothic" pitchFamily="34" charset="-128"/>
              </a:rPr>
              <a:t>u=</a:t>
            </a:r>
            <a:r>
              <a:rPr kumimoji="1" lang="pl-PL" sz="2600" i="1" noProof="1">
                <a:solidFill>
                  <a:srgbClr val="000099"/>
                </a:solidFill>
                <a:latin typeface="Times New Roman" pitchFamily="18" charset="0"/>
                <a:ea typeface="MS PGothic" pitchFamily="34" charset="-128"/>
              </a:rPr>
              <a:t>Inf</a:t>
            </a:r>
            <a:r>
              <a:rPr kumimoji="1" lang="pl-PL" sz="2600" i="1" baseline="-25000" noProof="1">
                <a:solidFill>
                  <a:srgbClr val="000099"/>
                </a:solidFill>
                <a:latin typeface="Times New Roman" pitchFamily="18" charset="0"/>
                <a:ea typeface="MS PGothic" pitchFamily="34" charset="-128"/>
              </a:rPr>
              <a:t>B</a:t>
            </a:r>
            <a:r>
              <a:rPr kumimoji="1" lang="pl-PL" sz="2600" noProof="1">
                <a:solidFill>
                  <a:srgbClr val="000099"/>
                </a:solidFill>
                <a:latin typeface="Times New Roman" pitchFamily="18" charset="0"/>
                <a:ea typeface="MS PGothic" pitchFamily="34" charset="-128"/>
              </a:rPr>
              <a:t>(</a:t>
            </a:r>
            <a:r>
              <a:rPr kumimoji="1" lang="pl-PL" sz="2600" i="1" noProof="1">
                <a:solidFill>
                  <a:srgbClr val="000099"/>
                </a:solidFill>
                <a:latin typeface="Times New Roman" pitchFamily="18" charset="0"/>
                <a:ea typeface="MS PGothic" pitchFamily="34" charset="-128"/>
              </a:rPr>
              <a:t>x</a:t>
            </a:r>
            <a:r>
              <a:rPr kumimoji="1" lang="pl-PL" sz="2600" noProof="1">
                <a:solidFill>
                  <a:srgbClr val="000099"/>
                </a:solidFill>
                <a:latin typeface="Times New Roman" pitchFamily="18" charset="0"/>
                <a:ea typeface="MS PGothic" pitchFamily="34" charset="-128"/>
              </a:rPr>
              <a:t>)</a:t>
            </a:r>
          </a:p>
        </p:txBody>
      </p:sp>
      <p:sp>
        <p:nvSpPr>
          <p:cNvPr id="3121" name="Text Box 47"/>
          <p:cNvSpPr txBox="1">
            <a:spLocks noChangeArrowheads="1"/>
          </p:cNvSpPr>
          <p:nvPr/>
        </p:nvSpPr>
        <p:spPr bwMode="auto">
          <a:xfrm>
            <a:off x="1524000" y="2209800"/>
            <a:ext cx="1219200" cy="457200"/>
          </a:xfrm>
          <a:prstGeom prst="rect">
            <a:avLst/>
          </a:prstGeom>
          <a:noFill/>
          <a:ln w="9525">
            <a:noFill/>
            <a:miter lim="800000"/>
            <a:headEnd/>
            <a:tailEnd/>
          </a:ln>
        </p:spPr>
        <p:txBody>
          <a:bodyPr>
            <a:spAutoFit/>
          </a:bodyPr>
          <a:lstStyle/>
          <a:p>
            <a:pPr>
              <a:spcBef>
                <a:spcPct val="50000"/>
              </a:spcBef>
            </a:pPr>
            <a:endParaRPr kumimoji="1" lang="en-US" sz="2400">
              <a:ea typeface="MS PGothic" pitchFamily="34" charset="-128"/>
            </a:endParaRPr>
          </a:p>
        </p:txBody>
      </p:sp>
      <p:sp>
        <p:nvSpPr>
          <p:cNvPr id="3124" name="Text Box 52"/>
          <p:cNvSpPr txBox="1">
            <a:spLocks noChangeArrowheads="1"/>
          </p:cNvSpPr>
          <p:nvPr/>
        </p:nvSpPr>
        <p:spPr bwMode="auto">
          <a:xfrm>
            <a:off x="6553200" y="4530824"/>
            <a:ext cx="2209800" cy="457200"/>
          </a:xfrm>
          <a:prstGeom prst="rect">
            <a:avLst/>
          </a:prstGeom>
          <a:noFill/>
          <a:ln w="9525">
            <a:noFill/>
            <a:miter lim="800000"/>
            <a:headEnd/>
            <a:tailEnd/>
          </a:ln>
        </p:spPr>
        <p:txBody>
          <a:bodyPr wrap="square">
            <a:spAutoFit/>
          </a:bodyPr>
          <a:lstStyle/>
          <a:p>
            <a:pPr>
              <a:spcBef>
                <a:spcPct val="50000"/>
              </a:spcBef>
            </a:pPr>
            <a:r>
              <a:rPr kumimoji="1" lang="pl-PL" sz="2400" noProof="1">
                <a:solidFill>
                  <a:srgbClr val="000099"/>
                </a:solidFill>
                <a:ea typeface="MS PGothic" pitchFamily="34" charset="-128"/>
              </a:rPr>
              <a:t>signature of</a:t>
            </a:r>
            <a:r>
              <a:rPr kumimoji="1" lang="pl-PL" sz="2400" noProof="1">
                <a:ea typeface="MS PGothic" pitchFamily="34" charset="-128"/>
              </a:rPr>
              <a:t> </a:t>
            </a:r>
            <a:r>
              <a:rPr kumimoji="1" lang="pl-PL" sz="2400" b="1" i="1" noProof="1">
                <a:solidFill>
                  <a:srgbClr val="000099"/>
                </a:solidFill>
                <a:latin typeface="Times New Roman" pitchFamily="18" charset="0"/>
                <a:ea typeface="MS PGothic" pitchFamily="34" charset="-128"/>
              </a:rPr>
              <a:t>x</a:t>
            </a:r>
          </a:p>
        </p:txBody>
      </p:sp>
      <p:sp>
        <p:nvSpPr>
          <p:cNvPr id="3125" name="Text Box 53"/>
          <p:cNvSpPr txBox="1">
            <a:spLocks noChangeArrowheads="1"/>
          </p:cNvSpPr>
          <p:nvPr/>
        </p:nvSpPr>
        <p:spPr bwMode="auto">
          <a:xfrm>
            <a:off x="244159" y="5451912"/>
            <a:ext cx="2853655" cy="892552"/>
          </a:xfrm>
          <a:prstGeom prst="rect">
            <a:avLst/>
          </a:prstGeom>
          <a:noFill/>
          <a:ln w="9525">
            <a:noFill/>
            <a:miter lim="800000"/>
            <a:headEnd/>
            <a:tailEnd/>
          </a:ln>
        </p:spPr>
        <p:txBody>
          <a:bodyPr wrap="square">
            <a:spAutoFit/>
          </a:bodyPr>
          <a:lstStyle/>
          <a:p>
            <a:pPr>
              <a:spcBef>
                <a:spcPts val="0"/>
              </a:spcBef>
            </a:pPr>
            <a:r>
              <a:rPr kumimoji="1" lang="pl-PL" sz="2400" noProof="1">
                <a:solidFill>
                  <a:srgbClr val="000099"/>
                </a:solidFill>
                <a:ea typeface="MS PGothic" pitchFamily="34" charset="-128"/>
              </a:rPr>
              <a:t>neighborhood of</a:t>
            </a:r>
            <a:r>
              <a:rPr kumimoji="1" lang="pl-PL" sz="2400" b="1" noProof="1">
                <a:ea typeface="MS PGothic" pitchFamily="34" charset="-128"/>
              </a:rPr>
              <a:t> </a:t>
            </a:r>
            <a:r>
              <a:rPr kumimoji="1" lang="pl-PL" sz="2600" i="1" noProof="1">
                <a:solidFill>
                  <a:srgbClr val="000099"/>
                </a:solidFill>
                <a:latin typeface="Times New Roman" pitchFamily="18" charset="0"/>
                <a:ea typeface="MS PGothic" pitchFamily="34" charset="-128"/>
              </a:rPr>
              <a:t>x</a:t>
            </a:r>
          </a:p>
          <a:p>
            <a:pPr>
              <a:spcBef>
                <a:spcPts val="0"/>
              </a:spcBef>
            </a:pPr>
            <a:r>
              <a:rPr kumimoji="1" lang="pl-PL" sz="2600" i="1" noProof="1">
                <a:solidFill>
                  <a:srgbClr val="000099"/>
                </a:solidFill>
                <a:latin typeface="Times New Roman" pitchFamily="18" charset="0"/>
                <a:ea typeface="MS PGothic" pitchFamily="34" charset="-128"/>
              </a:rPr>
              <a:t>elementary granule</a:t>
            </a:r>
          </a:p>
        </p:txBody>
      </p:sp>
      <p:sp>
        <p:nvSpPr>
          <p:cNvPr id="3126" name="Line 54"/>
          <p:cNvSpPr>
            <a:spLocks noChangeShapeType="1"/>
          </p:cNvSpPr>
          <p:nvPr/>
        </p:nvSpPr>
        <p:spPr bwMode="auto">
          <a:xfrm flipV="1">
            <a:off x="6098394" y="2533476"/>
            <a:ext cx="1566080" cy="1956768"/>
          </a:xfrm>
          <a:prstGeom prst="line">
            <a:avLst/>
          </a:prstGeom>
          <a:noFill/>
          <a:ln w="9525">
            <a:solidFill>
              <a:schemeClr val="tx1"/>
            </a:solidFill>
            <a:round/>
            <a:headEnd/>
            <a:tailEnd type="triangle" w="med" len="med"/>
          </a:ln>
        </p:spPr>
        <p:txBody>
          <a:bodyPr/>
          <a:lstStyle/>
          <a:p>
            <a:endParaRPr lang="en-US"/>
          </a:p>
        </p:txBody>
      </p:sp>
      <p:sp>
        <p:nvSpPr>
          <p:cNvPr id="3133" name="Line 57"/>
          <p:cNvSpPr>
            <a:spLocks noChangeShapeType="1"/>
          </p:cNvSpPr>
          <p:nvPr/>
        </p:nvSpPr>
        <p:spPr bwMode="auto">
          <a:xfrm flipV="1">
            <a:off x="6846267" y="5720542"/>
            <a:ext cx="0" cy="353401"/>
          </a:xfrm>
          <a:prstGeom prst="line">
            <a:avLst/>
          </a:prstGeom>
          <a:noFill/>
          <a:ln w="28575">
            <a:solidFill>
              <a:schemeClr val="tx1"/>
            </a:solidFill>
            <a:round/>
            <a:headEnd/>
            <a:tailEnd type="triangle" w="med" len="med"/>
          </a:ln>
        </p:spPr>
        <p:txBody>
          <a:bodyPr/>
          <a:lstStyle/>
          <a:p>
            <a:endParaRPr lang="en-US"/>
          </a:p>
        </p:txBody>
      </p:sp>
      <p:graphicFrame>
        <p:nvGraphicFramePr>
          <p:cNvPr id="3076" name="Object 58"/>
          <p:cNvGraphicFramePr>
            <a:graphicFrameLocks noChangeAspect="1"/>
          </p:cNvGraphicFramePr>
          <p:nvPr/>
        </p:nvGraphicFramePr>
        <p:xfrm>
          <a:off x="6683779" y="6073943"/>
          <a:ext cx="388938" cy="450506"/>
        </p:xfrm>
        <a:graphic>
          <a:graphicData uri="http://schemas.openxmlformats.org/presentationml/2006/ole">
            <mc:AlternateContent xmlns:mc="http://schemas.openxmlformats.org/markup-compatibility/2006">
              <mc:Choice xmlns:v="urn:schemas-microsoft-com:vml" Requires="v">
                <p:oleObj name="Równanie" r:id="rId3" imgW="152268" imgH="164957" progId="Equation.3">
                  <p:embed/>
                </p:oleObj>
              </mc:Choice>
              <mc:Fallback>
                <p:oleObj name="Równanie" r:id="rId3" imgW="152268"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779" y="6073943"/>
                        <a:ext cx="388938" cy="4505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34" name="Text Box 64"/>
          <p:cNvSpPr txBox="1">
            <a:spLocks noChangeArrowheads="1"/>
          </p:cNvSpPr>
          <p:nvPr/>
        </p:nvSpPr>
        <p:spPr bwMode="auto">
          <a:xfrm>
            <a:off x="5370620" y="6254117"/>
            <a:ext cx="3200400" cy="458466"/>
          </a:xfrm>
          <a:prstGeom prst="rect">
            <a:avLst/>
          </a:prstGeom>
          <a:noFill/>
          <a:ln w="9525">
            <a:noFill/>
            <a:miter lim="800000"/>
            <a:headEnd/>
            <a:tailEnd/>
          </a:ln>
        </p:spPr>
        <p:txBody>
          <a:bodyPr>
            <a:spAutoFit/>
          </a:bodyPr>
          <a:lstStyle/>
          <a:p>
            <a:pPr>
              <a:spcBef>
                <a:spcPct val="50000"/>
              </a:spcBef>
            </a:pPr>
            <a:r>
              <a:rPr kumimoji="1" lang="en-US" sz="2400">
                <a:solidFill>
                  <a:srgbClr val="000099"/>
                </a:solidFill>
                <a:ea typeface="MS PGothic" pitchFamily="34" charset="-128"/>
              </a:rPr>
              <a:t>tolerance or similarity</a:t>
            </a:r>
          </a:p>
        </p:txBody>
      </p:sp>
      <p:sp>
        <p:nvSpPr>
          <p:cNvPr id="3131" name="Text Box 53"/>
          <p:cNvSpPr txBox="1">
            <a:spLocks noChangeArrowheads="1"/>
          </p:cNvSpPr>
          <p:nvPr/>
        </p:nvSpPr>
        <p:spPr bwMode="auto">
          <a:xfrm>
            <a:off x="226742" y="990787"/>
            <a:ext cx="4752528" cy="461665"/>
          </a:xfrm>
          <a:prstGeom prst="rect">
            <a:avLst/>
          </a:prstGeom>
          <a:noFill/>
          <a:ln w="9525">
            <a:noFill/>
            <a:miter lim="800000"/>
            <a:headEnd/>
            <a:tailEnd/>
          </a:ln>
        </p:spPr>
        <p:txBody>
          <a:bodyPr wrap="square">
            <a:spAutoFit/>
          </a:bodyPr>
          <a:lstStyle/>
          <a:p>
            <a:pPr algn="ctr">
              <a:spcBef>
                <a:spcPct val="50000"/>
              </a:spcBef>
            </a:pPr>
            <a:r>
              <a:rPr kumimoji="1" lang="pl-PL" sz="2400" noProof="1">
                <a:solidFill>
                  <a:srgbClr val="000099"/>
                </a:solidFill>
                <a:ea typeface="MS PGothic" pitchFamily="34" charset="-128"/>
              </a:rPr>
              <a:t>Information system (data table)</a:t>
            </a:r>
          </a:p>
        </p:txBody>
      </p:sp>
      <p:cxnSp>
        <p:nvCxnSpPr>
          <p:cNvPr id="27" name="Łącznik prosty ze strzałką 26"/>
          <p:cNvCxnSpPr/>
          <p:nvPr/>
        </p:nvCxnSpPr>
        <p:spPr>
          <a:xfrm>
            <a:off x="4788024" y="1298762"/>
            <a:ext cx="792039" cy="4014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55</a:t>
            </a:fld>
            <a:endParaRPr lang="pl-PL"/>
          </a:p>
        </p:txBody>
      </p:sp>
      <mc:AlternateContent xmlns:mc="http://schemas.openxmlformats.org/markup-compatibility/2006" xmlns:a14="http://schemas.microsoft.com/office/drawing/2010/main">
        <mc:Choice Requires="a14">
          <p:sp>
            <p:nvSpPr>
              <p:cNvPr id="4" name="pole tekstowe 3"/>
              <p:cNvSpPr txBox="1"/>
              <p:nvPr/>
            </p:nvSpPr>
            <p:spPr>
              <a:xfrm>
                <a:off x="909849" y="2971715"/>
                <a:ext cx="4175695" cy="407676"/>
              </a:xfrm>
              <a:prstGeom prst="rect">
                <a:avLst/>
              </a:prstGeom>
              <a:noFill/>
            </p:spPr>
            <p:txBody>
              <a:bodyPr wrap="none" lIns="0" tIns="0" rIns="0" bIns="0" rtlCol="0">
                <a:spAutoFit/>
              </a:bodyPr>
              <a:lstStyle/>
              <a:p>
                <a:r>
                  <a:rPr kumimoji="1" lang="pl-PL" sz="2400" i="1">
                    <a:solidFill>
                      <a:srgbClr val="000099"/>
                    </a:solidFill>
                    <a:latin typeface="Times New Roman" pitchFamily="18" charset="0"/>
                    <a:ea typeface="MS PGothic" pitchFamily="34" charset="-128"/>
                  </a:rPr>
                  <a:t>xIND(B)y  </a:t>
                </a:r>
                <a:r>
                  <a:rPr kumimoji="1" lang="pl-PL" sz="2400" i="1" err="1">
                    <a:solidFill>
                      <a:srgbClr val="000099"/>
                    </a:solidFill>
                    <a:latin typeface="Times New Roman" pitchFamily="18" charset="0"/>
                    <a:ea typeface="MS PGothic" pitchFamily="34" charset="-128"/>
                  </a:rPr>
                  <a:t>iff</a:t>
                </a:r>
                <a:r>
                  <a:rPr kumimoji="1" lang="pl-PL" sz="2400" i="1">
                    <a:solidFill>
                      <a:srgbClr val="000099"/>
                    </a:solidFill>
                    <a:latin typeface="Times New Roman" pitchFamily="18" charset="0"/>
                    <a:ea typeface="MS PGothic" pitchFamily="34" charset="-128"/>
                  </a:rPr>
                  <a:t> </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𝐼𝑛𝑓</m:t>
                        </m:r>
                      </m:e>
                      <m:sub>
                        <m:r>
                          <a:rPr kumimoji="1" lang="pl-PL" sz="2400" i="1">
                            <a:solidFill>
                              <a:srgbClr val="000099"/>
                            </a:solidFill>
                            <a:latin typeface="Cambria Math" panose="02040503050406030204" pitchFamily="18" charset="0"/>
                            <a:ea typeface="MS PGothic" pitchFamily="34" charset="-128"/>
                          </a:rPr>
                          <m:t>𝐵</m:t>
                        </m:r>
                      </m:sub>
                    </m:sSub>
                    <m:d>
                      <m:dPr>
                        <m:ctrlPr>
                          <a:rPr kumimoji="1" lang="pl-PL" sz="2400" i="1">
                            <a:solidFill>
                              <a:srgbClr val="000099"/>
                            </a:solidFill>
                            <a:latin typeface="Cambria Math" panose="02040503050406030204" pitchFamily="18" charset="0"/>
                            <a:ea typeface="MS PGothic" pitchFamily="34" charset="-128"/>
                          </a:rPr>
                        </m:ctrlPr>
                      </m:dPr>
                      <m:e>
                        <m:r>
                          <a:rPr kumimoji="1" lang="pl-PL" sz="2400" i="1">
                            <a:solidFill>
                              <a:srgbClr val="000099"/>
                            </a:solidFill>
                            <a:latin typeface="Cambria Math" panose="02040503050406030204" pitchFamily="18" charset="0"/>
                            <a:ea typeface="MS PGothic" pitchFamily="34" charset="-128"/>
                          </a:rPr>
                          <m:t>𝑥</m:t>
                        </m:r>
                      </m:e>
                    </m:d>
                    <m:r>
                      <a:rPr kumimoji="1" lang="pl-PL" sz="2400" i="1">
                        <a:solidFill>
                          <a:srgbClr val="000099"/>
                        </a:solidFill>
                        <a:latin typeface="Cambria Math" panose="02040503050406030204" pitchFamily="18" charset="0"/>
                        <a:ea typeface="MS PGothic" pitchFamily="34" charset="-128"/>
                      </a:rPr>
                      <m:t>=</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𝐼𝑛𝑓</m:t>
                        </m:r>
                      </m:e>
                      <m:sub>
                        <m:r>
                          <a:rPr kumimoji="1" lang="pl-PL" sz="2400" i="1">
                            <a:solidFill>
                              <a:srgbClr val="000099"/>
                            </a:solidFill>
                            <a:latin typeface="Cambria Math" panose="02040503050406030204" pitchFamily="18" charset="0"/>
                            <a:ea typeface="MS PGothic" pitchFamily="34" charset="-128"/>
                          </a:rPr>
                          <m:t>𝐵</m:t>
                        </m:r>
                      </m:sub>
                    </m:sSub>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𝑦</m:t>
                    </m:r>
                    <m:r>
                      <a:rPr kumimoji="1" lang="pl-PL" sz="2400" i="1">
                        <a:solidFill>
                          <a:srgbClr val="000099"/>
                        </a:solidFill>
                        <a:latin typeface="Cambria Math" panose="02040503050406030204" pitchFamily="18" charset="0"/>
                        <a:ea typeface="MS PGothic" pitchFamily="34" charset="-128"/>
                      </a:rPr>
                      <m:t>)</m:t>
                    </m:r>
                  </m:oMath>
                </a14:m>
                <a:endParaRPr kumimoji="1" lang="pl-PL" sz="2400" i="1">
                  <a:solidFill>
                    <a:srgbClr val="000099"/>
                  </a:solidFill>
                  <a:latin typeface="Times New Roman" pitchFamily="18" charset="0"/>
                  <a:ea typeface="MS PGothic" pitchFamily="34" charset="-128"/>
                </a:endParaRPr>
              </a:p>
            </p:txBody>
          </p:sp>
        </mc:Choice>
        <mc:Fallback xmlns="">
          <p:sp>
            <p:nvSpPr>
              <p:cNvPr id="4" name="pole tekstowe 3"/>
              <p:cNvSpPr txBox="1">
                <a:spLocks noRot="1" noChangeAspect="1" noMove="1" noResize="1" noEditPoints="1" noAdjustHandles="1" noChangeArrowheads="1" noChangeShapeType="1" noTextEdit="1"/>
              </p:cNvSpPr>
              <p:nvPr/>
            </p:nvSpPr>
            <p:spPr>
              <a:xfrm>
                <a:off x="909849" y="2971715"/>
                <a:ext cx="4175695" cy="407676"/>
              </a:xfrm>
              <a:prstGeom prst="rect">
                <a:avLst/>
              </a:prstGeom>
              <a:blipFill rotWithShape="0">
                <a:blip r:embed="rId6"/>
                <a:stretch>
                  <a:fillRect l="-4380" t="-22388" r="-1168" b="-3582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 name="pole tekstowe 5"/>
              <p:cNvSpPr txBox="1"/>
              <p:nvPr/>
            </p:nvSpPr>
            <p:spPr>
              <a:xfrm>
                <a:off x="378578" y="6299196"/>
                <a:ext cx="2470676" cy="409407"/>
              </a:xfrm>
              <a:prstGeom prst="rect">
                <a:avLst/>
              </a:prstGeom>
              <a:noFill/>
            </p:spPr>
            <p:txBody>
              <a:bodyPr wrap="none" lIns="0" tIns="0" rIns="0" bIns="0" rtlCol="0">
                <a:spAutoFit/>
              </a:bodyPr>
              <a:lstStyle/>
              <a:p>
                <a14:m>
                  <m:oMath xmlns:m="http://schemas.openxmlformats.org/officeDocument/2006/math">
                    <m:r>
                      <a:rPr kumimoji="1" lang="pl-PL" sz="2400" i="1">
                        <a:solidFill>
                          <a:srgbClr val="000099"/>
                        </a:solidFill>
                        <a:latin typeface="Cambria Math" panose="02040503050406030204" pitchFamily="18" charset="0"/>
                        <a:ea typeface="MS PGothic" pitchFamily="34" charset="-128"/>
                      </a:rPr>
                      <m:t>𝑈</m:t>
                    </m:r>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𝐵</m:t>
                    </m:r>
                    <m:r>
                      <a:rPr kumimoji="1" lang="pl-PL" sz="2400" i="1">
                        <a:solidFill>
                          <a:srgbClr val="000099"/>
                        </a:solidFill>
                        <a:latin typeface="Cambria Math" panose="02040503050406030204" pitchFamily="18" charset="0"/>
                        <a:ea typeface="MS PGothic" pitchFamily="34" charset="-128"/>
                      </a:rPr>
                      <m:t>=</m:t>
                    </m:r>
                  </m:oMath>
                </a14:m>
                <a:r>
                  <a:rPr kumimoji="1" lang="pl-PL" sz="2400" i="1">
                    <a:solidFill>
                      <a:srgbClr val="000099"/>
                    </a:solidFill>
                    <a:latin typeface="Times New Roman" pitchFamily="18" charset="0"/>
                    <a:ea typeface="MS PGothic" pitchFamily="34" charset="-128"/>
                  </a:rPr>
                  <a:t> </a:t>
                </a:r>
                <a:r>
                  <a:rPr kumimoji="1" lang="pl-PL" sz="2400">
                    <a:solidFill>
                      <a:srgbClr val="000099"/>
                    </a:solidFill>
                    <a:latin typeface="Times New Roman" pitchFamily="18" charset="0"/>
                    <a:ea typeface="MS PGothic" pitchFamily="34" charset="-128"/>
                  </a:rPr>
                  <a:t>{</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𝑥</m:t>
                        </m:r>
                        <m:r>
                          <a:rPr kumimoji="1" lang="pl-PL" sz="2400" i="1">
                            <a:solidFill>
                              <a:srgbClr val="000099"/>
                            </a:solidFill>
                            <a:latin typeface="Cambria Math" panose="02040503050406030204" pitchFamily="18" charset="0"/>
                            <a:ea typeface="MS PGothic" pitchFamily="34" charset="-128"/>
                          </a:rPr>
                          <m:t>]</m:t>
                        </m:r>
                      </m:e>
                      <m:sub>
                        <m:r>
                          <a:rPr kumimoji="1" lang="pl-PL" sz="2400" i="1">
                            <a:solidFill>
                              <a:srgbClr val="000099"/>
                            </a:solidFill>
                            <a:latin typeface="Cambria Math" panose="02040503050406030204" pitchFamily="18" charset="0"/>
                            <a:ea typeface="MS PGothic" pitchFamily="34" charset="-128"/>
                          </a:rPr>
                          <m:t>𝐵</m:t>
                        </m:r>
                      </m:sub>
                    </m:sSub>
                  </m:oMath>
                </a14:m>
                <a:r>
                  <a:rPr kumimoji="1" lang="pl-PL" sz="2400" i="1">
                    <a:solidFill>
                      <a:srgbClr val="000099"/>
                    </a:solidFill>
                    <a:latin typeface="Times New Roman" pitchFamily="18" charset="0"/>
                    <a:ea typeface="MS PGothic" pitchFamily="34" charset="-128"/>
                  </a:rPr>
                  <a:t>: x</a:t>
                </a:r>
                <a14:m>
                  <m:oMath xmlns:m="http://schemas.openxmlformats.org/officeDocument/2006/math">
                    <m:r>
                      <a:rPr kumimoji="1" lang="pl-PL" sz="2400" i="1">
                        <a:solidFill>
                          <a:srgbClr val="000099"/>
                        </a:solidFill>
                        <a:latin typeface="Cambria Math" panose="02040503050406030204" pitchFamily="18" charset="0"/>
                        <a:ea typeface="MS PGothic" pitchFamily="34" charset="-128"/>
                      </a:rPr>
                      <m:t>𝜖</m:t>
                    </m:r>
                  </m:oMath>
                </a14:m>
                <a:r>
                  <a:rPr kumimoji="1" lang="pl-PL" sz="2400" i="1">
                    <a:solidFill>
                      <a:srgbClr val="000099"/>
                    </a:solidFill>
                    <a:latin typeface="Times New Roman" pitchFamily="18" charset="0"/>
                    <a:ea typeface="MS PGothic" pitchFamily="34" charset="-128"/>
                  </a:rPr>
                  <a:t>U</a:t>
                </a:r>
                <a:r>
                  <a:rPr kumimoji="1" lang="pl-PL" sz="2400">
                    <a:solidFill>
                      <a:srgbClr val="000099"/>
                    </a:solidFill>
                    <a:latin typeface="Times New Roman" pitchFamily="18" charset="0"/>
                    <a:ea typeface="MS PGothic" pitchFamily="34" charset="-128"/>
                  </a:rPr>
                  <a:t>}</a:t>
                </a:r>
              </a:p>
            </p:txBody>
          </p:sp>
        </mc:Choice>
        <mc:Fallback xmlns="">
          <p:sp>
            <p:nvSpPr>
              <p:cNvPr id="6" name="pole tekstowe 5"/>
              <p:cNvSpPr txBox="1">
                <a:spLocks noRot="1" noChangeAspect="1" noMove="1" noResize="1" noEditPoints="1" noAdjustHandles="1" noChangeArrowheads="1" noChangeShapeType="1" noTextEdit="1"/>
              </p:cNvSpPr>
              <p:nvPr/>
            </p:nvSpPr>
            <p:spPr>
              <a:xfrm>
                <a:off x="378578" y="6299196"/>
                <a:ext cx="2470676" cy="409407"/>
              </a:xfrm>
              <a:prstGeom prst="rect">
                <a:avLst/>
              </a:prstGeom>
              <a:blipFill rotWithShape="0">
                <a:blip r:embed="rId7"/>
                <a:stretch>
                  <a:fillRect l="-4198" t="-22388" r="-8642" b="-3582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7" name="pole tekstowe 6"/>
              <p:cNvSpPr txBox="1"/>
              <p:nvPr/>
            </p:nvSpPr>
            <p:spPr>
              <a:xfrm>
                <a:off x="107504" y="1461611"/>
                <a:ext cx="5467796" cy="7746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pl-PL" sz="2400" i="1" smtClean="0">
                          <a:solidFill>
                            <a:srgbClr val="000099"/>
                          </a:solidFill>
                          <a:latin typeface="Cambria Math" panose="02040503050406030204" pitchFamily="18" charset="0"/>
                          <a:ea typeface="MS PGothic" pitchFamily="34" charset="-128"/>
                        </a:rPr>
                        <m:t>𝐼𝑆</m:t>
                      </m:r>
                      <m:r>
                        <a:rPr kumimoji="1" lang="pl-PL" sz="2400" i="1" smtClean="0">
                          <a:solidFill>
                            <a:srgbClr val="000099"/>
                          </a:solidFill>
                          <a:latin typeface="Cambria Math" panose="02040503050406030204" pitchFamily="18" charset="0"/>
                          <a:ea typeface="MS PGothic" pitchFamily="34" charset="-128"/>
                        </a:rPr>
                        <m:t>= (</m:t>
                      </m:r>
                      <m:r>
                        <a:rPr kumimoji="1" lang="pl-PL" sz="2400" i="1">
                          <a:solidFill>
                            <a:srgbClr val="000099"/>
                          </a:solidFill>
                          <a:latin typeface="Cambria Math" panose="02040503050406030204" pitchFamily="18" charset="0"/>
                          <a:ea typeface="MS PGothic" pitchFamily="34" charset="-128"/>
                        </a:rPr>
                        <m:t>𝑈</m:t>
                      </m:r>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𝐴</m:t>
                      </m:r>
                      <m:r>
                        <a:rPr kumimoji="1" lang="pl-PL" sz="2400" i="1">
                          <a:solidFill>
                            <a:srgbClr val="000099"/>
                          </a:solidFill>
                          <a:latin typeface="Cambria Math" panose="02040503050406030204" pitchFamily="18" charset="0"/>
                          <a:ea typeface="MS PGothic" pitchFamily="34" charset="-128"/>
                        </a:rPr>
                        <m:t>)</m:t>
                      </m:r>
                    </m:oMath>
                  </m:oMathPara>
                </a14:m>
                <a:endParaRPr kumimoji="1" lang="pl-PL" sz="2400" i="1">
                  <a:solidFill>
                    <a:srgbClr val="000099"/>
                  </a:solidFill>
                  <a:latin typeface="Times New Roman" pitchFamily="18" charset="0"/>
                  <a:ea typeface="MS PGothic" pitchFamily="34" charset="-128"/>
                </a:endParaRPr>
              </a:p>
              <a:p>
                <a:r>
                  <a:rPr kumimoji="1" lang="pl-PL" sz="2400" i="1">
                    <a:solidFill>
                      <a:srgbClr val="000099"/>
                    </a:solidFill>
                    <a:latin typeface="Times New Roman" pitchFamily="18" charset="0"/>
                    <a:ea typeface="MS PGothic" pitchFamily="34" charset="-128"/>
                  </a:rPr>
                  <a:t>U=</a:t>
                </a:r>
                <a:r>
                  <a:rPr kumimoji="1" lang="pl-PL" sz="2400">
                    <a:solidFill>
                      <a:srgbClr val="000099"/>
                    </a:solidFill>
                    <a:latin typeface="Times New Roman" pitchFamily="18" charset="0"/>
                    <a:ea typeface="MS PGothic" pitchFamily="34" charset="-128"/>
                  </a:rPr>
                  <a:t>{</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𝑥</m:t>
                        </m:r>
                      </m:e>
                      <m:sub>
                        <m:r>
                          <a:rPr kumimoji="1" lang="pl-PL" sz="2400" i="1">
                            <a:solidFill>
                              <a:srgbClr val="000099"/>
                            </a:solidFill>
                            <a:latin typeface="Cambria Math" panose="02040503050406030204" pitchFamily="18" charset="0"/>
                            <a:ea typeface="MS PGothic" pitchFamily="34" charset="-128"/>
                          </a:rPr>
                          <m:t>1</m:t>
                        </m:r>
                      </m:sub>
                    </m:sSub>
                  </m:oMath>
                </a14:m>
                <a:r>
                  <a:rPr kumimoji="1" lang="pl-PL" sz="2400">
                    <a:solidFill>
                      <a:srgbClr val="000099"/>
                    </a:solidFill>
                    <a:latin typeface="Times New Roman" pitchFamily="18" charset="0"/>
                    <a:ea typeface="MS PGothic" pitchFamily="34" charset="-128"/>
                  </a:rPr>
                  <a:t>,…,</a:t>
                </a:r>
                <a:r>
                  <a:rPr kumimoji="1" lang="pl-PL" sz="2400">
                    <a:solidFill>
                      <a:srgbClr val="000099"/>
                    </a:solidFill>
                    <a:ea typeface="MS PGothic" pitchFamily="34" charset="-128"/>
                  </a:rPr>
                  <a:t> </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𝑥</m:t>
                        </m:r>
                      </m:e>
                      <m:sub>
                        <m:r>
                          <a:rPr kumimoji="1" lang="pl-PL" sz="2400" b="0" i="1" smtClean="0">
                            <a:solidFill>
                              <a:srgbClr val="000099"/>
                            </a:solidFill>
                            <a:latin typeface="Cambria Math" panose="02040503050406030204" pitchFamily="18" charset="0"/>
                            <a:ea typeface="MS PGothic" pitchFamily="34" charset="-128"/>
                          </a:rPr>
                          <m:t>𝑛</m:t>
                        </m:r>
                      </m:sub>
                    </m:sSub>
                  </m:oMath>
                </a14:m>
                <a:r>
                  <a:rPr kumimoji="1" lang="pl-PL" sz="2400">
                    <a:solidFill>
                      <a:srgbClr val="000099"/>
                    </a:solidFill>
                    <a:latin typeface="Times New Roman" pitchFamily="18" charset="0"/>
                    <a:ea typeface="MS PGothic" pitchFamily="34" charset="-128"/>
                  </a:rPr>
                  <a:t>}, </a:t>
                </a:r>
                <a:r>
                  <a:rPr kumimoji="1" lang="pl-PL" sz="2400" i="1">
                    <a:solidFill>
                      <a:srgbClr val="000099"/>
                    </a:solidFill>
                    <a:latin typeface="Times New Roman" pitchFamily="18" charset="0"/>
                    <a:ea typeface="MS PGothic" pitchFamily="34" charset="-128"/>
                  </a:rPr>
                  <a:t>A</a:t>
                </a:r>
                <a:r>
                  <a:rPr kumimoji="1" lang="pl-PL" sz="2400">
                    <a:solidFill>
                      <a:srgbClr val="000099"/>
                    </a:solidFill>
                    <a:latin typeface="Times New Roman" pitchFamily="18" charset="0"/>
                    <a:ea typeface="MS PGothic" pitchFamily="34" charset="-128"/>
                  </a:rPr>
                  <a:t>={</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b="0" i="1" smtClean="0">
                            <a:solidFill>
                              <a:srgbClr val="000099"/>
                            </a:solidFill>
                            <a:latin typeface="Cambria Math" panose="02040503050406030204" pitchFamily="18" charset="0"/>
                            <a:ea typeface="MS PGothic" pitchFamily="34" charset="-128"/>
                          </a:rPr>
                          <m:t>𝑎</m:t>
                        </m:r>
                      </m:e>
                      <m:sub>
                        <m:r>
                          <a:rPr kumimoji="1" lang="pl-PL" sz="2400" i="1">
                            <a:solidFill>
                              <a:srgbClr val="000099"/>
                            </a:solidFill>
                            <a:latin typeface="Cambria Math" panose="02040503050406030204" pitchFamily="18" charset="0"/>
                            <a:ea typeface="MS PGothic" pitchFamily="34" charset="-128"/>
                          </a:rPr>
                          <m:t>1</m:t>
                        </m:r>
                      </m:sub>
                    </m:sSub>
                  </m:oMath>
                </a14:m>
                <a:r>
                  <a:rPr kumimoji="1" lang="pl-PL" sz="2400">
                    <a:solidFill>
                      <a:srgbClr val="000099"/>
                    </a:solidFill>
                    <a:latin typeface="Times New Roman" pitchFamily="18" charset="0"/>
                    <a:ea typeface="MS PGothic" pitchFamily="34" charset="-128"/>
                  </a:rPr>
                  <a:t>,…,</a:t>
                </a:r>
                <a:r>
                  <a:rPr kumimoji="1" lang="pl-PL" sz="2400">
                    <a:solidFill>
                      <a:srgbClr val="000099"/>
                    </a:solidFill>
                    <a:ea typeface="MS PGothic" pitchFamily="34" charset="-128"/>
                  </a:rPr>
                  <a:t> </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b="0" i="1" smtClean="0">
                            <a:solidFill>
                              <a:srgbClr val="000099"/>
                            </a:solidFill>
                            <a:latin typeface="Cambria Math" panose="02040503050406030204" pitchFamily="18" charset="0"/>
                            <a:ea typeface="MS PGothic" pitchFamily="34" charset="-128"/>
                          </a:rPr>
                          <m:t>𝑎</m:t>
                        </m:r>
                      </m:e>
                      <m:sub>
                        <m:r>
                          <a:rPr kumimoji="1" lang="pl-PL" sz="2400" b="0" i="1" smtClean="0">
                            <a:solidFill>
                              <a:srgbClr val="000099"/>
                            </a:solidFill>
                            <a:latin typeface="Cambria Math" panose="02040503050406030204" pitchFamily="18" charset="0"/>
                            <a:ea typeface="MS PGothic" pitchFamily="34" charset="-128"/>
                          </a:rPr>
                          <m:t>𝑚</m:t>
                        </m:r>
                      </m:sub>
                    </m:sSub>
                  </m:oMath>
                </a14:m>
                <a:r>
                  <a:rPr kumimoji="1" lang="pl-PL" sz="2400">
                    <a:solidFill>
                      <a:srgbClr val="000099"/>
                    </a:solidFill>
                    <a:latin typeface="Times New Roman" pitchFamily="18" charset="0"/>
                    <a:ea typeface="MS PGothic" pitchFamily="34" charset="-128"/>
                  </a:rPr>
                  <a:t>}, </a:t>
                </a:r>
                <a14:m>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𝑎</m:t>
                        </m:r>
                      </m:e>
                      <m:sub>
                        <m:r>
                          <a:rPr kumimoji="1" lang="pl-PL" sz="2400" b="0" i="1" smtClean="0">
                            <a:solidFill>
                              <a:srgbClr val="000099"/>
                            </a:solidFill>
                            <a:latin typeface="Cambria Math" panose="02040503050406030204" pitchFamily="18" charset="0"/>
                            <a:ea typeface="MS PGothic" pitchFamily="34" charset="-128"/>
                          </a:rPr>
                          <m:t>𝑖</m:t>
                        </m:r>
                      </m:sub>
                    </m:sSub>
                    <m:r>
                      <a:rPr kumimoji="1" lang="pl-PL" sz="2400" b="0" i="1" smtClean="0">
                        <a:solidFill>
                          <a:srgbClr val="000099"/>
                        </a:solidFill>
                        <a:latin typeface="Cambria Math" panose="02040503050406030204" pitchFamily="18" charset="0"/>
                        <a:ea typeface="MS PGothic" pitchFamily="34" charset="-128"/>
                      </a:rPr>
                      <m:t>:</m:t>
                    </m:r>
                    <m:r>
                      <a:rPr kumimoji="1" lang="pl-PL" sz="2400" b="0" i="1" smtClean="0">
                        <a:solidFill>
                          <a:srgbClr val="000099"/>
                        </a:solidFill>
                        <a:latin typeface="Cambria Math" panose="02040503050406030204" pitchFamily="18" charset="0"/>
                        <a:ea typeface="MS PGothic" pitchFamily="34" charset="-128"/>
                      </a:rPr>
                      <m:t>𝑈</m:t>
                    </m:r>
                    <m:r>
                      <a:rPr kumimoji="1" lang="pl-PL" sz="2400" b="0" i="1" smtClean="0">
                        <a:solidFill>
                          <a:srgbClr val="000099"/>
                        </a:solidFill>
                        <a:latin typeface="Cambria Math" panose="02040503050406030204" pitchFamily="18" charset="0"/>
                        <a:ea typeface="Cambria Math" panose="02040503050406030204" pitchFamily="18" charset="0"/>
                      </a:rPr>
                      <m:t>→</m:t>
                    </m:r>
                    <m:sSub>
                      <m:sSubPr>
                        <m:ctrlPr>
                          <a:rPr kumimoji="1" lang="pl-PL" sz="2400" b="0" i="1" smtClean="0">
                            <a:solidFill>
                              <a:srgbClr val="000099"/>
                            </a:solidFill>
                            <a:latin typeface="Cambria Math" panose="02040503050406030204" pitchFamily="18" charset="0"/>
                            <a:ea typeface="Cambria Math" panose="02040503050406030204" pitchFamily="18" charset="0"/>
                          </a:rPr>
                        </m:ctrlPr>
                      </m:sSubPr>
                      <m:e>
                        <m:r>
                          <a:rPr kumimoji="1" lang="pl-PL" sz="2400" b="0" i="1" smtClean="0">
                            <a:solidFill>
                              <a:srgbClr val="000099"/>
                            </a:solidFill>
                            <a:latin typeface="Cambria Math" panose="02040503050406030204" pitchFamily="18" charset="0"/>
                            <a:ea typeface="Cambria Math" panose="02040503050406030204" pitchFamily="18" charset="0"/>
                          </a:rPr>
                          <m:t>𝑉</m:t>
                        </m:r>
                      </m:e>
                      <m:sub>
                        <m:sSub>
                          <m:sSubPr>
                            <m:ctrlPr>
                              <a:rPr kumimoji="1" lang="pl-PL" sz="2400" b="0" i="1" smtClean="0">
                                <a:solidFill>
                                  <a:srgbClr val="000099"/>
                                </a:solidFill>
                                <a:latin typeface="Cambria Math" panose="02040503050406030204" pitchFamily="18" charset="0"/>
                                <a:ea typeface="Cambria Math" panose="02040503050406030204" pitchFamily="18" charset="0"/>
                              </a:rPr>
                            </m:ctrlPr>
                          </m:sSubPr>
                          <m:e>
                            <m:r>
                              <a:rPr kumimoji="1" lang="pl-PL" sz="2400" b="0" i="1" smtClean="0">
                                <a:solidFill>
                                  <a:srgbClr val="000099"/>
                                </a:solidFill>
                                <a:latin typeface="Cambria Math" panose="02040503050406030204" pitchFamily="18" charset="0"/>
                                <a:ea typeface="Cambria Math" panose="02040503050406030204" pitchFamily="18" charset="0"/>
                              </a:rPr>
                              <m:t>𝑎</m:t>
                            </m:r>
                          </m:e>
                          <m:sub>
                            <m:r>
                              <a:rPr kumimoji="1" lang="pl-PL" sz="2400" b="0" i="1" smtClean="0">
                                <a:solidFill>
                                  <a:srgbClr val="000099"/>
                                </a:solidFill>
                                <a:latin typeface="Cambria Math" panose="02040503050406030204" pitchFamily="18" charset="0"/>
                                <a:ea typeface="Cambria Math" panose="02040503050406030204" pitchFamily="18" charset="0"/>
                              </a:rPr>
                              <m:t>𝑖</m:t>
                            </m:r>
                          </m:sub>
                        </m:sSub>
                      </m:sub>
                    </m:sSub>
                  </m:oMath>
                </a14:m>
                <a:endParaRPr kumimoji="1" lang="pl-PL" sz="2400">
                  <a:solidFill>
                    <a:srgbClr val="000099"/>
                  </a:solidFill>
                  <a:latin typeface="Times New Roman" pitchFamily="18" charset="0"/>
                  <a:ea typeface="MS PGothic" pitchFamily="34" charset="-128"/>
                </a:endParaRPr>
              </a:p>
            </p:txBody>
          </p:sp>
        </mc:Choice>
        <mc:Fallback xmlns="">
          <p:sp>
            <p:nvSpPr>
              <p:cNvPr id="7" name="pole tekstowe 6"/>
              <p:cNvSpPr txBox="1">
                <a:spLocks noRot="1" noChangeAspect="1" noMove="1" noResize="1" noEditPoints="1" noAdjustHandles="1" noChangeArrowheads="1" noChangeShapeType="1" noTextEdit="1"/>
              </p:cNvSpPr>
              <p:nvPr/>
            </p:nvSpPr>
            <p:spPr>
              <a:xfrm>
                <a:off x="107504" y="1461611"/>
                <a:ext cx="5467796" cy="774699"/>
              </a:xfrm>
              <a:prstGeom prst="rect">
                <a:avLst/>
              </a:prstGeom>
              <a:blipFill rotWithShape="0">
                <a:blip r:embed="rId9"/>
                <a:stretch>
                  <a:fillRect l="-3456" r="-557" b="-18110"/>
                </a:stretch>
              </a:blipFill>
            </p:spPr>
            <p:txBody>
              <a:bodyPr/>
              <a:lstStyle/>
              <a:p>
                <a:r>
                  <a:rPr lang="pl-PL">
                    <a:noFill/>
                  </a:rPr>
                  <a:t> </a:t>
                </a:r>
              </a:p>
            </p:txBody>
          </p:sp>
        </mc:Fallback>
      </mc:AlternateContent>
      <p:grpSp>
        <p:nvGrpSpPr>
          <p:cNvPr id="11" name="Grupa 10"/>
          <p:cNvGrpSpPr/>
          <p:nvPr/>
        </p:nvGrpSpPr>
        <p:grpSpPr>
          <a:xfrm>
            <a:off x="546670" y="4062453"/>
            <a:ext cx="4589463" cy="1371600"/>
            <a:chOff x="1044591" y="3769738"/>
            <a:chExt cx="4589463" cy="1371600"/>
          </a:xfrm>
        </p:grpSpPr>
        <p:sp>
          <p:nvSpPr>
            <p:cNvPr id="3079" name="Oval 3"/>
            <p:cNvSpPr>
              <a:spLocks noChangeArrowheads="1"/>
            </p:cNvSpPr>
            <p:nvPr/>
          </p:nvSpPr>
          <p:spPr bwMode="auto">
            <a:xfrm>
              <a:off x="1044591" y="3769738"/>
              <a:ext cx="1524000" cy="1371600"/>
            </a:xfrm>
            <a:prstGeom prst="ellipse">
              <a:avLst/>
            </a:prstGeom>
            <a:solidFill>
              <a:srgbClr val="99CC00"/>
            </a:solidFill>
            <a:ln w="28575">
              <a:solidFill>
                <a:schemeClr val="tx1"/>
              </a:solidFill>
              <a:round/>
              <a:headEnd/>
              <a:tailEnd/>
            </a:ln>
          </p:spPr>
          <p:txBody>
            <a:bodyPr wrap="none" anchor="ctr"/>
            <a:lstStyle/>
            <a:p>
              <a:endParaRPr lang="en-US" sz="1800"/>
            </a:p>
          </p:txBody>
        </p:sp>
        <p:sp>
          <p:nvSpPr>
            <p:cNvPr id="3129" name="Line 63"/>
            <p:cNvSpPr>
              <a:spLocks noChangeShapeType="1"/>
            </p:cNvSpPr>
            <p:nvPr/>
          </p:nvSpPr>
          <p:spPr bwMode="auto">
            <a:xfrm flipH="1" flipV="1">
              <a:off x="1958991" y="3799601"/>
              <a:ext cx="3603625" cy="669991"/>
            </a:xfrm>
            <a:prstGeom prst="line">
              <a:avLst/>
            </a:prstGeom>
            <a:noFill/>
            <a:ln w="19050">
              <a:solidFill>
                <a:schemeClr val="tx1"/>
              </a:solidFill>
              <a:round/>
              <a:headEnd/>
              <a:tailEnd/>
            </a:ln>
          </p:spPr>
          <p:txBody>
            <a:bodyPr/>
            <a:lstStyle/>
            <a:p>
              <a:endParaRPr lang="en-US"/>
            </a:p>
          </p:txBody>
        </p:sp>
        <p:grpSp>
          <p:nvGrpSpPr>
            <p:cNvPr id="8" name="Grupa 7"/>
            <p:cNvGrpSpPr/>
            <p:nvPr/>
          </p:nvGrpSpPr>
          <p:grpSpPr>
            <a:xfrm>
              <a:off x="1577991" y="4226938"/>
              <a:ext cx="4056063" cy="855663"/>
              <a:chOff x="1577991" y="4226938"/>
              <a:chExt cx="4056063" cy="855663"/>
            </a:xfrm>
          </p:grpSpPr>
          <p:sp>
            <p:nvSpPr>
              <p:cNvPr id="3118" name="Oval 43"/>
              <p:cNvSpPr>
                <a:spLocks noChangeArrowheads="1"/>
              </p:cNvSpPr>
              <p:nvPr/>
            </p:nvSpPr>
            <p:spPr bwMode="auto">
              <a:xfrm>
                <a:off x="1958991" y="4455538"/>
                <a:ext cx="76200" cy="76200"/>
              </a:xfrm>
              <a:prstGeom prst="ellipse">
                <a:avLst/>
              </a:prstGeom>
              <a:solidFill>
                <a:schemeClr val="tx1"/>
              </a:solidFill>
              <a:ln w="9525">
                <a:solidFill>
                  <a:schemeClr val="tx1"/>
                </a:solidFill>
                <a:round/>
                <a:headEnd/>
                <a:tailEnd/>
              </a:ln>
            </p:spPr>
            <p:txBody>
              <a:bodyPr wrap="none" anchor="ctr"/>
              <a:lstStyle/>
              <a:p>
                <a:endParaRPr lang="en-US" sz="1800"/>
              </a:p>
            </p:txBody>
          </p:sp>
          <p:sp>
            <p:nvSpPr>
              <p:cNvPr id="3119" name="Text Box 44"/>
              <p:cNvSpPr txBox="1">
                <a:spLocks noChangeArrowheads="1"/>
              </p:cNvSpPr>
              <p:nvPr/>
            </p:nvSpPr>
            <p:spPr bwMode="auto">
              <a:xfrm>
                <a:off x="1577991" y="4226938"/>
                <a:ext cx="457200" cy="457200"/>
              </a:xfrm>
              <a:prstGeom prst="rect">
                <a:avLst/>
              </a:prstGeom>
              <a:noFill/>
              <a:ln w="9525">
                <a:noFill/>
                <a:miter lim="800000"/>
                <a:headEnd/>
                <a:tailEnd/>
              </a:ln>
            </p:spPr>
            <p:txBody>
              <a:bodyPr>
                <a:spAutoFit/>
              </a:bodyPr>
              <a:lstStyle/>
              <a:p>
                <a:pPr>
                  <a:spcBef>
                    <a:spcPct val="50000"/>
                  </a:spcBef>
                </a:pPr>
                <a:r>
                  <a:rPr kumimoji="1" lang="pl-PL" sz="2400" i="1">
                    <a:solidFill>
                      <a:srgbClr val="000099"/>
                    </a:solidFill>
                    <a:latin typeface="Times New Roman" pitchFamily="18" charset="0"/>
                    <a:ea typeface="MS PGothic" pitchFamily="34" charset="-128"/>
                  </a:rPr>
                  <a:t>x</a:t>
                </a:r>
              </a:p>
            </p:txBody>
          </p:sp>
          <p:sp>
            <p:nvSpPr>
              <p:cNvPr id="3123" name="Oval 51"/>
              <p:cNvSpPr>
                <a:spLocks noChangeArrowheads="1"/>
              </p:cNvSpPr>
              <p:nvPr/>
            </p:nvSpPr>
            <p:spPr bwMode="auto">
              <a:xfrm>
                <a:off x="5532454" y="4460345"/>
                <a:ext cx="101600" cy="73025"/>
              </a:xfrm>
              <a:prstGeom prst="ellipse">
                <a:avLst/>
              </a:prstGeom>
              <a:solidFill>
                <a:schemeClr val="tx1"/>
              </a:solidFill>
              <a:ln w="9525">
                <a:solidFill>
                  <a:schemeClr val="tx1"/>
                </a:solidFill>
                <a:round/>
                <a:headEnd/>
                <a:tailEnd/>
              </a:ln>
            </p:spPr>
            <p:txBody>
              <a:bodyPr wrap="none" anchor="ctr"/>
              <a:lstStyle/>
              <a:p>
                <a:endParaRPr lang="en-US" sz="1800"/>
              </a:p>
            </p:txBody>
          </p:sp>
          <p:sp>
            <p:nvSpPr>
              <p:cNvPr id="3128" name="Line 62"/>
              <p:cNvSpPr>
                <a:spLocks noChangeShapeType="1"/>
              </p:cNvSpPr>
              <p:nvPr/>
            </p:nvSpPr>
            <p:spPr bwMode="auto">
              <a:xfrm flipV="1">
                <a:off x="1936039" y="4499455"/>
                <a:ext cx="3628417" cy="6883"/>
              </a:xfrm>
              <a:prstGeom prst="line">
                <a:avLst/>
              </a:prstGeom>
              <a:noFill/>
              <a:ln w="19050">
                <a:solidFill>
                  <a:schemeClr val="tx1"/>
                </a:solidFill>
                <a:round/>
                <a:headEnd/>
                <a:tailEnd type="triangle" w="med" len="med"/>
              </a:ln>
            </p:spPr>
            <p:txBody>
              <a:bodyPr/>
              <a:lstStyle/>
              <a:p>
                <a:endParaRPr lang="en-US"/>
              </a:p>
            </p:txBody>
          </p:sp>
          <p:sp>
            <p:nvSpPr>
              <p:cNvPr id="3130" name="Line 64"/>
              <p:cNvSpPr>
                <a:spLocks noChangeShapeType="1"/>
              </p:cNvSpPr>
              <p:nvPr/>
            </p:nvSpPr>
            <p:spPr bwMode="auto">
              <a:xfrm flipH="1">
                <a:off x="2105041" y="4544438"/>
                <a:ext cx="3457575" cy="538163"/>
              </a:xfrm>
              <a:prstGeom prst="line">
                <a:avLst/>
              </a:prstGeom>
              <a:noFill/>
              <a:ln w="19050">
                <a:solidFill>
                  <a:schemeClr val="tx1"/>
                </a:solidFill>
                <a:round/>
                <a:headEnd/>
                <a:tailEnd/>
              </a:ln>
            </p:spPr>
            <p:txBody>
              <a:bodyPr/>
              <a:lstStyle/>
              <a:p>
                <a:endParaRPr lang="en-US"/>
              </a:p>
            </p:txBody>
          </p:sp>
        </p:grpSp>
      </p:grpSp>
      <mc:AlternateContent xmlns:mc="http://schemas.openxmlformats.org/markup-compatibility/2006" xmlns:a14="http://schemas.microsoft.com/office/drawing/2010/main">
        <mc:Choice Requires="a14">
          <p:sp>
            <p:nvSpPr>
              <p:cNvPr id="9" name="pole tekstowe 8"/>
              <p:cNvSpPr txBox="1"/>
              <p:nvPr/>
            </p:nvSpPr>
            <p:spPr>
              <a:xfrm>
                <a:off x="870092" y="3599423"/>
                <a:ext cx="5785943" cy="404919"/>
              </a:xfrm>
              <a:prstGeom prst="rect">
                <a:avLst/>
              </a:prstGeom>
              <a:noFill/>
            </p:spPr>
            <p:txBody>
              <a:bodyPr wrap="none" lIns="0" tIns="0" rIns="0" bIns="0" rtlCol="0">
                <a:spAutoFit/>
              </a:bodyPr>
              <a:lstStyle/>
              <a:p>
                <a14:m>
                  <m:oMath xmlns:m="http://schemas.openxmlformats.org/officeDocument/2006/math">
                    <m:sSub>
                      <m:sSubPr>
                        <m:ctrlPr>
                          <a:rPr kumimoji="1" lang="pl-PL" sz="2400" i="1" smtClean="0">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𝑁</m:t>
                        </m:r>
                      </m:e>
                      <m:sub>
                        <m:r>
                          <a:rPr kumimoji="1" lang="pl-PL" sz="2400" i="1">
                            <a:solidFill>
                              <a:srgbClr val="000099"/>
                            </a:solidFill>
                            <a:latin typeface="Cambria Math" panose="02040503050406030204" pitchFamily="18" charset="0"/>
                            <a:ea typeface="MS PGothic" pitchFamily="34" charset="-128"/>
                          </a:rPr>
                          <m:t>𝐵</m:t>
                        </m:r>
                      </m:sub>
                    </m:sSub>
                    <m:d>
                      <m:dPr>
                        <m:ctrlPr>
                          <a:rPr kumimoji="1" lang="pl-PL" sz="2400" i="1">
                            <a:solidFill>
                              <a:srgbClr val="000099"/>
                            </a:solidFill>
                            <a:latin typeface="Cambria Math" panose="02040503050406030204" pitchFamily="18" charset="0"/>
                            <a:ea typeface="MS PGothic" pitchFamily="34" charset="-128"/>
                          </a:rPr>
                        </m:ctrlPr>
                      </m:dPr>
                      <m:e>
                        <m:r>
                          <a:rPr kumimoji="1" lang="pl-PL" sz="2400" i="1">
                            <a:solidFill>
                              <a:srgbClr val="000099"/>
                            </a:solidFill>
                            <a:latin typeface="Cambria Math" panose="02040503050406030204" pitchFamily="18" charset="0"/>
                            <a:ea typeface="MS PGothic" pitchFamily="34" charset="-128"/>
                          </a:rPr>
                          <m:t>𝑥</m:t>
                        </m:r>
                      </m:e>
                    </m:d>
                    <m:r>
                      <a:rPr kumimoji="1" lang="pl-PL" sz="2400" i="1">
                        <a:solidFill>
                          <a:srgbClr val="000099"/>
                        </a:solidFill>
                        <a:latin typeface="Cambria Math" panose="02040503050406030204" pitchFamily="18" charset="0"/>
                        <a:ea typeface="MS PGothic" pitchFamily="34" charset="-128"/>
                      </a:rPr>
                      <m:t>=</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𝑥</m:t>
                        </m:r>
                        <m:r>
                          <a:rPr kumimoji="1" lang="pl-PL" sz="2400" i="1">
                            <a:solidFill>
                              <a:srgbClr val="000099"/>
                            </a:solidFill>
                            <a:latin typeface="Cambria Math" panose="02040503050406030204" pitchFamily="18" charset="0"/>
                            <a:ea typeface="MS PGothic" pitchFamily="34" charset="-128"/>
                          </a:rPr>
                          <m:t>]</m:t>
                        </m:r>
                      </m:e>
                      <m:sub>
                        <m:r>
                          <a:rPr kumimoji="1" lang="pl-PL" sz="2400" i="1">
                            <a:solidFill>
                              <a:srgbClr val="000099"/>
                            </a:solidFill>
                            <a:latin typeface="Cambria Math" panose="02040503050406030204" pitchFamily="18" charset="0"/>
                            <a:ea typeface="MS PGothic" pitchFamily="34" charset="-128"/>
                          </a:rPr>
                          <m:t>𝐼𝑁𝐷</m:t>
                        </m:r>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𝐵</m:t>
                        </m:r>
                        <m:r>
                          <a:rPr kumimoji="1" lang="pl-PL" sz="2400" i="1">
                            <a:solidFill>
                              <a:srgbClr val="000099"/>
                            </a:solidFill>
                            <a:latin typeface="Cambria Math" panose="02040503050406030204" pitchFamily="18" charset="0"/>
                            <a:ea typeface="MS PGothic" pitchFamily="34" charset="-128"/>
                          </a:rPr>
                          <m:t>)</m:t>
                        </m:r>
                      </m:sub>
                    </m:sSub>
                    <m:r>
                      <a:rPr kumimoji="1" lang="pl-PL" sz="2400" i="1">
                        <a:solidFill>
                          <a:srgbClr val="000099"/>
                        </a:solidFill>
                        <a:latin typeface="Cambria Math" panose="02040503050406030204" pitchFamily="18" charset="0"/>
                        <a:ea typeface="MS PGothic" pitchFamily="34" charset="-128"/>
                      </a:rPr>
                      <m:t>=</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𝑥</m:t>
                        </m:r>
                        <m:r>
                          <a:rPr kumimoji="1" lang="pl-PL" sz="2400" i="1">
                            <a:solidFill>
                              <a:srgbClr val="000099"/>
                            </a:solidFill>
                            <a:latin typeface="Cambria Math" panose="02040503050406030204" pitchFamily="18" charset="0"/>
                            <a:ea typeface="MS PGothic" pitchFamily="34" charset="-128"/>
                          </a:rPr>
                          <m:t>]</m:t>
                        </m:r>
                      </m:e>
                      <m:sub>
                        <m:r>
                          <a:rPr kumimoji="1" lang="pl-PL" sz="2400" i="1">
                            <a:solidFill>
                              <a:srgbClr val="000099"/>
                            </a:solidFill>
                            <a:latin typeface="Cambria Math" panose="02040503050406030204" pitchFamily="18" charset="0"/>
                            <a:ea typeface="MS PGothic" pitchFamily="34" charset="-128"/>
                          </a:rPr>
                          <m:t>𝐵</m:t>
                        </m:r>
                      </m:sub>
                    </m:sSub>
                    <m:r>
                      <a:rPr kumimoji="1" lang="pl-PL" sz="2400" b="0" i="1" smtClean="0">
                        <a:solidFill>
                          <a:srgbClr val="000099"/>
                        </a:solidFill>
                        <a:latin typeface="Cambria Math" panose="02040503050406030204" pitchFamily="18" charset="0"/>
                        <a:ea typeface="MS PGothic" pitchFamily="34" charset="-128"/>
                      </a:rPr>
                      <m:t>={</m:t>
                    </m:r>
                    <m:r>
                      <a:rPr kumimoji="1" lang="pl-PL" sz="2400" b="0" i="1" smtClean="0">
                        <a:solidFill>
                          <a:srgbClr val="000099"/>
                        </a:solidFill>
                        <a:latin typeface="Cambria Math" panose="02040503050406030204" pitchFamily="18" charset="0"/>
                        <a:ea typeface="MS PGothic" pitchFamily="34" charset="-128"/>
                      </a:rPr>
                      <m:t>𝑦</m:t>
                    </m:r>
                    <m:r>
                      <a:rPr kumimoji="1" lang="pl-PL" sz="2400" i="1">
                        <a:solidFill>
                          <a:srgbClr val="000099"/>
                        </a:solidFill>
                        <a:latin typeface="Cambria Math" panose="02040503050406030204" pitchFamily="18" charset="0"/>
                        <a:ea typeface="MS PGothic" pitchFamily="34" charset="-128"/>
                      </a:rPr>
                      <m:t>𝜖</m:t>
                    </m:r>
                    <m:r>
                      <a:rPr kumimoji="1" lang="pl-PL" sz="2400" b="0" i="1" smtClean="0">
                        <a:solidFill>
                          <a:srgbClr val="000099"/>
                        </a:solidFill>
                        <a:latin typeface="Cambria Math" panose="02040503050406030204" pitchFamily="18" charset="0"/>
                        <a:ea typeface="MS PGothic" pitchFamily="34" charset="-128"/>
                      </a:rPr>
                      <m:t>𝑈</m:t>
                    </m:r>
                    <m:r>
                      <a:rPr kumimoji="1" lang="pl-PL" sz="2400" b="0" i="1" smtClean="0">
                        <a:solidFill>
                          <a:srgbClr val="000099"/>
                        </a:solidFill>
                        <a:latin typeface="Cambria Math" panose="02040503050406030204" pitchFamily="18" charset="0"/>
                        <a:ea typeface="MS PGothic" pitchFamily="34" charset="-128"/>
                      </a:rPr>
                      <m:t>:</m:t>
                    </m:r>
                  </m:oMath>
                </a14:m>
                <a:r>
                  <a:rPr kumimoji="1" lang="pl-PL" sz="2400" i="1">
                    <a:solidFill>
                      <a:srgbClr val="000099"/>
                    </a:solidFill>
                    <a:latin typeface="Times New Roman" pitchFamily="18" charset="0"/>
                    <a:ea typeface="MS PGothic" pitchFamily="34" charset="-128"/>
                  </a:rPr>
                  <a:t> xIND(B)y</a:t>
                </a:r>
                <a:r>
                  <a:rPr kumimoji="1" lang="pl-PL" sz="2400">
                    <a:solidFill>
                      <a:srgbClr val="000099"/>
                    </a:solidFill>
                    <a:latin typeface="Times New Roman" pitchFamily="18" charset="0"/>
                    <a:ea typeface="MS PGothic" pitchFamily="34" charset="-128"/>
                  </a:rPr>
                  <a:t>} </a:t>
                </a:r>
              </a:p>
            </p:txBody>
          </p:sp>
        </mc:Choice>
        <mc:Fallback xmlns="">
          <p:sp>
            <p:nvSpPr>
              <p:cNvPr id="9" name="pole tekstowe 8"/>
              <p:cNvSpPr txBox="1">
                <a:spLocks noRot="1" noChangeAspect="1" noMove="1" noResize="1" noEditPoints="1" noAdjustHandles="1" noChangeArrowheads="1" noChangeShapeType="1" noTextEdit="1"/>
              </p:cNvSpPr>
              <p:nvPr/>
            </p:nvSpPr>
            <p:spPr>
              <a:xfrm>
                <a:off x="870092" y="3599423"/>
                <a:ext cx="5785943" cy="404919"/>
              </a:xfrm>
              <a:prstGeom prst="rect">
                <a:avLst/>
              </a:prstGeom>
              <a:blipFill>
                <a:blip r:embed="rId10"/>
                <a:stretch>
                  <a:fillRect l="-1897" t="-22388" r="-2213" b="-3582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0" name="pole tekstowe 9"/>
              <p:cNvSpPr txBox="1"/>
              <p:nvPr/>
            </p:nvSpPr>
            <p:spPr>
              <a:xfrm>
                <a:off x="1524000" y="2288269"/>
                <a:ext cx="87633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pl-PL" sz="2400" i="1">
                          <a:solidFill>
                            <a:srgbClr val="000099"/>
                          </a:solidFill>
                          <a:latin typeface="Cambria Math" panose="02040503050406030204" pitchFamily="18" charset="0"/>
                          <a:ea typeface="MS PGothic" pitchFamily="34" charset="-128"/>
                        </a:rPr>
                        <m:t>𝐵</m:t>
                      </m:r>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𝐴</m:t>
                      </m:r>
                    </m:oMath>
                  </m:oMathPara>
                </a14:m>
                <a:endParaRPr kumimoji="1" lang="pl-PL" sz="2400" i="1">
                  <a:solidFill>
                    <a:srgbClr val="000099"/>
                  </a:solidFill>
                  <a:latin typeface="Cambria Math" panose="02040503050406030204" pitchFamily="18" charset="0"/>
                  <a:ea typeface="MS PGothic" pitchFamily="34" charset="-128"/>
                </a:endParaRPr>
              </a:p>
            </p:txBody>
          </p:sp>
        </mc:Choice>
        <mc:Fallback xmlns="">
          <p:sp>
            <p:nvSpPr>
              <p:cNvPr id="10" name="pole tekstowe 9"/>
              <p:cNvSpPr txBox="1">
                <a:spLocks noRot="1" noChangeAspect="1" noMove="1" noResize="1" noEditPoints="1" noAdjustHandles="1" noChangeArrowheads="1" noChangeShapeType="1" noTextEdit="1"/>
              </p:cNvSpPr>
              <p:nvPr/>
            </p:nvSpPr>
            <p:spPr>
              <a:xfrm>
                <a:off x="1524000" y="2288269"/>
                <a:ext cx="876330" cy="369332"/>
              </a:xfrm>
              <a:prstGeom prst="rect">
                <a:avLst/>
              </a:prstGeom>
              <a:blipFill>
                <a:blip r:embed="rId11"/>
                <a:stretch>
                  <a:fillRect l="-7639" r="-6944" b="-9836"/>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7" name="pole tekstowe 36"/>
              <p:cNvSpPr txBox="1"/>
              <p:nvPr/>
            </p:nvSpPr>
            <p:spPr>
              <a:xfrm>
                <a:off x="412688" y="2649164"/>
                <a:ext cx="477130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pl-PL" sz="2400" i="1" smtClean="0">
                          <a:solidFill>
                            <a:srgbClr val="000099"/>
                          </a:solidFill>
                          <a:latin typeface="Cambria Math" panose="02040503050406030204" pitchFamily="18" charset="0"/>
                          <a:ea typeface="MS PGothic" pitchFamily="34" charset="-128"/>
                        </a:rPr>
                        <m:t>𝐵</m:t>
                      </m:r>
                      <m:r>
                        <a:rPr kumimoji="1" lang="pl-PL" sz="2400" b="0" i="1" smtClean="0">
                          <a:solidFill>
                            <a:srgbClr val="000099"/>
                          </a:solidFill>
                          <a:latin typeface="Cambria Math" panose="02040503050406030204" pitchFamily="18" charset="0"/>
                          <a:ea typeface="MS PGothic" pitchFamily="34" charset="-128"/>
                        </a:rPr>
                        <m:t>−</m:t>
                      </m:r>
                      <m:r>
                        <a:rPr kumimoji="1" lang="pl-PL" sz="2400" b="0" i="1" smtClean="0">
                          <a:solidFill>
                            <a:srgbClr val="000099"/>
                          </a:solidFill>
                          <a:latin typeface="Cambria Math" panose="02040503050406030204" pitchFamily="18" charset="0"/>
                          <a:ea typeface="MS PGothic" pitchFamily="34" charset="-128"/>
                        </a:rPr>
                        <m:t>𝑖𝑛𝑑𝑖𝑠𝑐𝑒𝑟𝑛𝑖𝑏𝑖𝑙𝑖𝑡𝑦</m:t>
                      </m:r>
                      <m:r>
                        <a:rPr kumimoji="1" lang="pl-PL" sz="2400" b="0" i="1" smtClean="0">
                          <a:solidFill>
                            <a:srgbClr val="000099"/>
                          </a:solidFill>
                          <a:latin typeface="Cambria Math" panose="02040503050406030204" pitchFamily="18" charset="0"/>
                          <a:ea typeface="MS PGothic" pitchFamily="34" charset="-128"/>
                        </a:rPr>
                        <m:t> </m:t>
                      </m:r>
                      <m:r>
                        <a:rPr kumimoji="1" lang="pl-PL" sz="2400" b="0" i="1" smtClean="0">
                          <a:solidFill>
                            <a:srgbClr val="000099"/>
                          </a:solidFill>
                          <a:latin typeface="Cambria Math" panose="02040503050406030204" pitchFamily="18" charset="0"/>
                          <a:ea typeface="MS PGothic" pitchFamily="34" charset="-128"/>
                        </a:rPr>
                        <m:t>𝑟𝑒𝑙𝑎𝑡𝑖𝑜𝑛</m:t>
                      </m:r>
                      <m:r>
                        <a:rPr kumimoji="1" lang="pl-PL" sz="2400" b="0" i="1" smtClean="0">
                          <a:solidFill>
                            <a:srgbClr val="000099"/>
                          </a:solidFill>
                          <a:latin typeface="Cambria Math" panose="02040503050406030204" pitchFamily="18" charset="0"/>
                          <a:ea typeface="MS PGothic" pitchFamily="34" charset="-128"/>
                        </a:rPr>
                        <m:t> </m:t>
                      </m:r>
                      <m:r>
                        <a:rPr kumimoji="1" lang="pl-PL" sz="2400" b="0" i="1" smtClean="0">
                          <a:solidFill>
                            <a:srgbClr val="000099"/>
                          </a:solidFill>
                          <a:latin typeface="Cambria Math" panose="02040503050406030204" pitchFamily="18" charset="0"/>
                          <a:ea typeface="MS PGothic" pitchFamily="34" charset="-128"/>
                        </a:rPr>
                        <m:t>𝑜𝑓</m:t>
                      </m:r>
                      <m:r>
                        <a:rPr kumimoji="1" lang="pl-PL" sz="2400" b="0" i="1" smtClean="0">
                          <a:solidFill>
                            <a:srgbClr val="000099"/>
                          </a:solidFill>
                          <a:latin typeface="Cambria Math" panose="02040503050406030204" pitchFamily="18" charset="0"/>
                          <a:ea typeface="MS PGothic" pitchFamily="34" charset="-128"/>
                        </a:rPr>
                        <m:t> </m:t>
                      </m:r>
                      <m:r>
                        <a:rPr kumimoji="1" lang="pl-PL" sz="2400" b="0" i="1" smtClean="0">
                          <a:solidFill>
                            <a:srgbClr val="000099"/>
                          </a:solidFill>
                          <a:latin typeface="Cambria Math" panose="02040503050406030204" pitchFamily="18" charset="0"/>
                          <a:ea typeface="MS PGothic" pitchFamily="34" charset="-128"/>
                        </a:rPr>
                        <m:t>𝐼𝑆</m:t>
                      </m:r>
                    </m:oMath>
                  </m:oMathPara>
                </a14:m>
                <a:endParaRPr kumimoji="1" lang="pl-PL" sz="2400" i="1">
                  <a:solidFill>
                    <a:srgbClr val="000099"/>
                  </a:solidFill>
                  <a:latin typeface="Cambria Math" panose="02040503050406030204" pitchFamily="18" charset="0"/>
                  <a:ea typeface="MS PGothic" pitchFamily="34" charset="-128"/>
                </a:endParaRPr>
              </a:p>
            </p:txBody>
          </p:sp>
        </mc:Choice>
        <mc:Fallback xmlns="">
          <p:sp>
            <p:nvSpPr>
              <p:cNvPr id="37" name="pole tekstowe 36"/>
              <p:cNvSpPr txBox="1">
                <a:spLocks noRot="1" noChangeAspect="1" noMove="1" noResize="1" noEditPoints="1" noAdjustHandles="1" noChangeArrowheads="1" noChangeShapeType="1" noTextEdit="1"/>
              </p:cNvSpPr>
              <p:nvPr/>
            </p:nvSpPr>
            <p:spPr>
              <a:xfrm>
                <a:off x="412688" y="2649164"/>
                <a:ext cx="4771306" cy="369332"/>
              </a:xfrm>
              <a:prstGeom prst="rect">
                <a:avLst/>
              </a:prstGeom>
              <a:blipFill rotWithShape="0">
                <a:blip r:embed="rId12"/>
                <a:stretch>
                  <a:fillRect l="-1151" r="-895" b="-38333"/>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0" name="pole tekstowe 29"/>
              <p:cNvSpPr txBox="1"/>
              <p:nvPr/>
            </p:nvSpPr>
            <p:spPr>
              <a:xfrm>
                <a:off x="5576257" y="5294652"/>
                <a:ext cx="25111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𝐼𝑛𝑓</m:t>
                          </m:r>
                        </m:e>
                        <m:sub>
                          <m:r>
                            <a:rPr kumimoji="1" lang="pl-PL" sz="2400" i="1">
                              <a:solidFill>
                                <a:srgbClr val="000099"/>
                              </a:solidFill>
                              <a:latin typeface="Cambria Math" panose="02040503050406030204" pitchFamily="18" charset="0"/>
                              <a:ea typeface="MS PGothic" pitchFamily="34" charset="-128"/>
                            </a:rPr>
                            <m:t>𝐵</m:t>
                          </m:r>
                        </m:sub>
                      </m:sSub>
                      <m:d>
                        <m:dPr>
                          <m:ctrlPr>
                            <a:rPr kumimoji="1" lang="pl-PL" sz="2400" i="1">
                              <a:solidFill>
                                <a:srgbClr val="000099"/>
                              </a:solidFill>
                              <a:latin typeface="Cambria Math" panose="02040503050406030204" pitchFamily="18" charset="0"/>
                              <a:ea typeface="MS PGothic" pitchFamily="34" charset="-128"/>
                            </a:rPr>
                          </m:ctrlPr>
                        </m:dPr>
                        <m:e>
                          <m:r>
                            <a:rPr kumimoji="1" lang="pl-PL" sz="2400" i="1">
                              <a:solidFill>
                                <a:srgbClr val="000099"/>
                              </a:solidFill>
                              <a:latin typeface="Cambria Math" panose="02040503050406030204" pitchFamily="18" charset="0"/>
                              <a:ea typeface="MS PGothic" pitchFamily="34" charset="-128"/>
                            </a:rPr>
                            <m:t>𝑥</m:t>
                          </m:r>
                        </m:e>
                      </m:d>
                      <m:r>
                        <a:rPr kumimoji="1" lang="pl-PL" sz="2400" i="1">
                          <a:solidFill>
                            <a:srgbClr val="000099"/>
                          </a:solidFill>
                          <a:latin typeface="Cambria Math" panose="02040503050406030204" pitchFamily="18" charset="0"/>
                          <a:ea typeface="MS PGothic" pitchFamily="34" charset="-128"/>
                        </a:rPr>
                        <m:t>=</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𝐼𝑛𝑓</m:t>
                          </m:r>
                        </m:e>
                        <m:sub>
                          <m:r>
                            <a:rPr kumimoji="1" lang="pl-PL" sz="2400" i="1">
                              <a:solidFill>
                                <a:srgbClr val="000099"/>
                              </a:solidFill>
                              <a:latin typeface="Cambria Math" panose="02040503050406030204" pitchFamily="18" charset="0"/>
                              <a:ea typeface="MS PGothic" pitchFamily="34" charset="-128"/>
                            </a:rPr>
                            <m:t>𝐵</m:t>
                          </m:r>
                        </m:sub>
                      </m:sSub>
                      <m:r>
                        <a:rPr kumimoji="1" lang="pl-PL" sz="2400" i="1">
                          <a:solidFill>
                            <a:srgbClr val="000099"/>
                          </a:solidFill>
                          <a:latin typeface="Cambria Math" panose="02040503050406030204" pitchFamily="18" charset="0"/>
                          <a:ea typeface="MS PGothic" pitchFamily="34" charset="-128"/>
                        </a:rPr>
                        <m:t>(</m:t>
                      </m:r>
                      <m:r>
                        <a:rPr kumimoji="1" lang="pl-PL" sz="2400" i="1">
                          <a:solidFill>
                            <a:srgbClr val="000099"/>
                          </a:solidFill>
                          <a:latin typeface="Cambria Math" panose="02040503050406030204" pitchFamily="18" charset="0"/>
                          <a:ea typeface="MS PGothic" pitchFamily="34" charset="-128"/>
                        </a:rPr>
                        <m:t>𝑦</m:t>
                      </m:r>
                      <m:r>
                        <a:rPr kumimoji="1" lang="pl-PL" sz="2400" i="1">
                          <a:solidFill>
                            <a:srgbClr val="000099"/>
                          </a:solidFill>
                          <a:latin typeface="Cambria Math" panose="02040503050406030204" pitchFamily="18" charset="0"/>
                          <a:ea typeface="MS PGothic" pitchFamily="34" charset="-128"/>
                        </a:rPr>
                        <m:t>)</m:t>
                      </m:r>
                    </m:oMath>
                  </m:oMathPara>
                </a14:m>
                <a:endParaRPr kumimoji="1" lang="pl-PL" sz="2400" i="1">
                  <a:solidFill>
                    <a:srgbClr val="000099"/>
                  </a:solidFill>
                  <a:latin typeface="Times New Roman" pitchFamily="18" charset="0"/>
                  <a:ea typeface="MS PGothic" pitchFamily="34" charset="-128"/>
                </a:endParaRPr>
              </a:p>
            </p:txBody>
          </p:sp>
        </mc:Choice>
        <mc:Fallback xmlns="">
          <p:sp>
            <p:nvSpPr>
              <p:cNvPr id="30" name="pole tekstowe 29"/>
              <p:cNvSpPr txBox="1">
                <a:spLocks noRot="1" noChangeAspect="1" noMove="1" noResize="1" noEditPoints="1" noAdjustHandles="1" noChangeArrowheads="1" noChangeShapeType="1" noTextEdit="1"/>
              </p:cNvSpPr>
              <p:nvPr/>
            </p:nvSpPr>
            <p:spPr>
              <a:xfrm>
                <a:off x="5576257" y="5294652"/>
                <a:ext cx="2511136" cy="369332"/>
              </a:xfrm>
              <a:prstGeom prst="rect">
                <a:avLst/>
              </a:prstGeom>
              <a:blipFill rotWithShape="0">
                <a:blip r:embed="rId13"/>
                <a:stretch>
                  <a:fillRect l="-3883" r="-3641" b="-36667"/>
                </a:stretch>
              </a:blipFill>
            </p:spPr>
            <p:txBody>
              <a:bodyPr/>
              <a:lstStyle/>
              <a:p>
                <a:r>
                  <a:rPr lang="pl-PL">
                    <a:noFill/>
                  </a:rPr>
                  <a:t> </a:t>
                </a:r>
              </a:p>
            </p:txBody>
          </p:sp>
        </mc:Fallback>
      </mc:AlternateContent>
      <p:sp>
        <p:nvSpPr>
          <p:cNvPr id="5" name="Nawias klamrowy otwierający 4">
            <a:extLst>
              <a:ext uri="{FF2B5EF4-FFF2-40B4-BE49-F238E27FC236}">
                <a16:creationId xmlns:a16="http://schemas.microsoft.com/office/drawing/2014/main" id="{CE9460BB-4661-E880-E29E-2DCBEB22321F}"/>
              </a:ext>
            </a:extLst>
          </p:cNvPr>
          <p:cNvSpPr/>
          <p:nvPr/>
        </p:nvSpPr>
        <p:spPr>
          <a:xfrm rot="16200000">
            <a:off x="7590346" y="1490776"/>
            <a:ext cx="286485" cy="1858676"/>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2" name="Nawias klamrowy otwierający 11">
            <a:extLst>
              <a:ext uri="{FF2B5EF4-FFF2-40B4-BE49-F238E27FC236}">
                <a16:creationId xmlns:a16="http://schemas.microsoft.com/office/drawing/2014/main" id="{3A07A271-2A8D-78F4-F80D-D3F0B3DC838E}"/>
              </a:ext>
            </a:extLst>
          </p:cNvPr>
          <p:cNvSpPr/>
          <p:nvPr/>
        </p:nvSpPr>
        <p:spPr>
          <a:xfrm rot="5400000">
            <a:off x="7575250" y="206510"/>
            <a:ext cx="311013" cy="1912085"/>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id="{0ECDFA3E-E364-0DEB-AAA7-E2198F0F8862}"/>
                  </a:ext>
                </a:extLst>
              </p:cNvPr>
              <p:cNvSpPr txBox="1"/>
              <p:nvPr/>
            </p:nvSpPr>
            <p:spPr>
              <a:xfrm>
                <a:off x="7386372" y="540934"/>
                <a:ext cx="467256"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pl-PL" sz="2400" i="1">
                          <a:solidFill>
                            <a:srgbClr val="000099"/>
                          </a:solidFill>
                          <a:latin typeface="Cambria Math" panose="02040503050406030204" pitchFamily="18" charset="0"/>
                          <a:ea typeface="MS PGothic" pitchFamily="34" charset="-128"/>
                        </a:rPr>
                        <m:t>𝐵</m:t>
                      </m:r>
                    </m:oMath>
                  </m:oMathPara>
                </a14:m>
                <a:endParaRPr kumimoji="1" lang="pl-PL" sz="2400" i="1">
                  <a:solidFill>
                    <a:srgbClr val="000099"/>
                  </a:solidFill>
                  <a:latin typeface="Cambria Math" panose="02040503050406030204" pitchFamily="18" charset="0"/>
                  <a:ea typeface="MS PGothic" pitchFamily="34" charset="-128"/>
                </a:endParaRPr>
              </a:p>
            </p:txBody>
          </p:sp>
        </mc:Choice>
        <mc:Fallback xmlns="">
          <p:sp>
            <p:nvSpPr>
              <p:cNvPr id="15" name="pole tekstowe 14">
                <a:extLst>
                  <a:ext uri="{FF2B5EF4-FFF2-40B4-BE49-F238E27FC236}">
                    <a16:creationId xmlns:a16="http://schemas.microsoft.com/office/drawing/2014/main" id="{0ECDFA3E-E364-0DEB-AAA7-E2198F0F8862}"/>
                  </a:ext>
                </a:extLst>
              </p:cNvPr>
              <p:cNvSpPr txBox="1">
                <a:spLocks noRot="1" noChangeAspect="1" noMove="1" noResize="1" noEditPoints="1" noAdjustHandles="1" noChangeArrowheads="1" noChangeShapeType="1" noTextEdit="1"/>
              </p:cNvSpPr>
              <p:nvPr/>
            </p:nvSpPr>
            <p:spPr>
              <a:xfrm>
                <a:off x="7386372" y="540934"/>
                <a:ext cx="467256" cy="461665"/>
              </a:xfrm>
              <a:prstGeom prst="rect">
                <a:avLst/>
              </a:prstGeom>
              <a:blipFill>
                <a:blip r:embed="rId14"/>
                <a:stretch>
                  <a:fillRect/>
                </a:stretch>
              </a:blipFill>
            </p:spPr>
            <p:txBody>
              <a:bodyPr/>
              <a:lstStyle/>
              <a:p>
                <a:r>
                  <a:rPr lang="pl-PL">
                    <a:noFill/>
                  </a:rPr>
                  <a:t> </a:t>
                </a:r>
              </a:p>
            </p:txBody>
          </p:sp>
        </mc:Fallback>
      </mc:AlternateContent>
    </p:spTree>
    <p:extLst>
      <p:ext uri="{BB962C8B-B14F-4D97-AF65-F5344CB8AC3E}">
        <p14:creationId xmlns:p14="http://schemas.microsoft.com/office/powerpoint/2010/main" val="8833881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59634" y="66690"/>
            <a:ext cx="8966362" cy="618708"/>
          </a:xfrm>
        </p:spPr>
        <p:txBody>
          <a:bodyPr/>
          <a:lstStyle/>
          <a:p>
            <a:pPr eaLnBrk="1" hangingPunct="1"/>
            <a:r>
              <a:rPr lang="pl-PL" sz="2200" b="1"/>
              <a:t>EXAMPLES OF DEFINABLE GRANULES IN THE PAWLAK MODEL OF ROUGH SETS</a:t>
            </a:r>
          </a:p>
        </p:txBody>
      </p:sp>
      <p:sp>
        <p:nvSpPr>
          <p:cNvPr id="3" name="Symbol zastępczy numeru slajdu 2"/>
          <p:cNvSpPr>
            <a:spLocks noGrp="1"/>
          </p:cNvSpPr>
          <p:nvPr>
            <p:ph type="sldNum" sz="quarter" idx="12"/>
          </p:nvPr>
        </p:nvSpPr>
        <p:spPr>
          <a:xfrm>
            <a:off x="8592319" y="6283348"/>
            <a:ext cx="504056" cy="476250"/>
          </a:xfrm>
        </p:spPr>
        <p:txBody>
          <a:bodyPr/>
          <a:lstStyle/>
          <a:p>
            <a:pPr>
              <a:defRPr/>
            </a:pPr>
            <a:fld id="{D02E777F-298D-4C96-825C-3DC57E52C55E}" type="slidenum">
              <a:rPr lang="pl-PL" smtClean="0"/>
              <a:pPr>
                <a:defRPr/>
              </a:pPr>
              <a:t>56</a:t>
            </a:fld>
            <a:endParaRPr lang="pl-PL"/>
          </a:p>
        </p:txBody>
      </p:sp>
      <p:grpSp>
        <p:nvGrpSpPr>
          <p:cNvPr id="6" name="Grupa 5"/>
          <p:cNvGrpSpPr/>
          <p:nvPr/>
        </p:nvGrpSpPr>
        <p:grpSpPr>
          <a:xfrm>
            <a:off x="184300" y="797954"/>
            <a:ext cx="8782062" cy="5608774"/>
            <a:chOff x="184300" y="772754"/>
            <a:chExt cx="8782062" cy="5608774"/>
          </a:xfrm>
        </p:grpSpPr>
        <p:grpSp>
          <p:nvGrpSpPr>
            <p:cNvPr id="14" name="Grupa 13"/>
            <p:cNvGrpSpPr/>
            <p:nvPr/>
          </p:nvGrpSpPr>
          <p:grpSpPr>
            <a:xfrm>
              <a:off x="184300" y="775709"/>
              <a:ext cx="8782062" cy="5592837"/>
              <a:chOff x="1719758" y="1168854"/>
              <a:chExt cx="7849283" cy="2896950"/>
            </a:xfrm>
          </p:grpSpPr>
          <mc:AlternateContent xmlns:mc="http://schemas.openxmlformats.org/markup-compatibility/2006" xmlns:a14="http://schemas.microsoft.com/office/drawing/2010/main">
            <mc:Choice Requires="a14">
              <p:sp>
                <p:nvSpPr>
                  <p:cNvPr id="7" name="pole tekstowe 6"/>
                  <p:cNvSpPr txBox="1"/>
                  <p:nvPr/>
                </p:nvSpPr>
                <p:spPr>
                  <a:xfrm>
                    <a:off x="1719758" y="1168854"/>
                    <a:ext cx="7849283" cy="773598"/>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m:rPr>
                              <m:sty m:val="p"/>
                            </m:rPr>
                            <a:rPr kumimoji="1" lang="pl-PL" sz="2000" b="0" i="0" smtClean="0">
                              <a:solidFill>
                                <a:srgbClr val="000099"/>
                              </a:solidFill>
                              <a:latin typeface="Cambria Math" panose="02040503050406030204" pitchFamily="18" charset="0"/>
                              <a:ea typeface="MS PGothic" pitchFamily="34" charset="-128"/>
                            </a:rPr>
                            <m:t>i</m:t>
                          </m:r>
                          <m:r>
                            <m:rPr>
                              <m:nor/>
                            </m:rPr>
                            <a:rPr kumimoji="1" lang="pl-PL" sz="2000" b="0" i="0" smtClean="0">
                              <a:solidFill>
                                <a:srgbClr val="000099"/>
                              </a:solidFill>
                              <a:latin typeface="Cambria Math" panose="02040503050406030204" pitchFamily="18" charset="0"/>
                              <a:ea typeface="MS PGothic" pitchFamily="34" charset="-128"/>
                            </a:rPr>
                            <m:t>−</m:t>
                          </m:r>
                          <m:r>
                            <m:rPr>
                              <m:sty m:val="p"/>
                            </m:rPr>
                            <a:rPr kumimoji="1" lang="pl-PL" sz="2000" b="0" i="0" smtClean="0">
                              <a:solidFill>
                                <a:srgbClr val="000099"/>
                              </a:solidFill>
                              <a:latin typeface="Cambria Math" panose="02040503050406030204" pitchFamily="18" charset="0"/>
                              <a:ea typeface="MS PGothic" pitchFamily="34" charset="-128"/>
                            </a:rPr>
                            <m:t>l</m:t>
                          </m:r>
                          <m:r>
                            <m:rPr>
                              <m:sty m:val="p"/>
                            </m:rPr>
                            <a:rPr kumimoji="1" lang="pl-PL" sz="2000">
                              <a:solidFill>
                                <a:srgbClr val="000099"/>
                              </a:solidFill>
                              <a:latin typeface="Cambria Math" panose="02040503050406030204" pitchFamily="18" charset="0"/>
                              <a:ea typeface="MS PGothic" pitchFamily="34" charset="-128"/>
                            </a:rPr>
                            <m:t>ayer</m:t>
                          </m:r>
                          <m:r>
                            <a:rPr kumimoji="1" lang="pl-PL" sz="200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of</m:t>
                          </m:r>
                          <m:r>
                            <a:rPr kumimoji="1" lang="pl-PL" sz="200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the</m:t>
                          </m:r>
                          <m:r>
                            <a:rPr kumimoji="1" lang="pl-PL" sz="200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considered</m:t>
                          </m:r>
                          <m:r>
                            <a:rPr kumimoji="1" lang="pl-PL" sz="200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c</m:t>
                          </m:r>
                          <m:r>
                            <m:rPr>
                              <m:nor/>
                            </m:rPr>
                            <a:rPr kumimoji="1" lang="pl-PL" sz="2000">
                              <a:solidFill>
                                <a:srgbClr val="000099"/>
                              </a:solidFill>
                              <a:latin typeface="Cambria Math" panose="02040503050406030204" pitchFamily="18" charset="0"/>
                              <a:ea typeface="MS PGothic" pitchFamily="34" charset="-128"/>
                            </a:rPr>
                            <m:t>−</m:t>
                          </m:r>
                          <m:r>
                            <m:rPr>
                              <m:sty m:val="p"/>
                            </m:rPr>
                            <a:rPr kumimoji="1" lang="pl-PL" sz="2000">
                              <a:solidFill>
                                <a:srgbClr val="000099"/>
                              </a:solidFill>
                              <a:latin typeface="Cambria Math" panose="02040503050406030204" pitchFamily="18" charset="0"/>
                              <a:ea typeface="MS PGothic" pitchFamily="34" charset="-128"/>
                            </a:rPr>
                            <m:t>granule</m:t>
                          </m:r>
                          <m:r>
                            <a:rPr kumimoji="1" lang="pl-PL" sz="2000">
                              <a:solidFill>
                                <a:srgbClr val="000099"/>
                              </a:solidFill>
                              <a:latin typeface="Cambria Math" panose="02040503050406030204" pitchFamily="18" charset="0"/>
                              <a:ea typeface="MS PGothic" pitchFamily="34" charset="-128"/>
                            </a:rPr>
                            <m:t> </m:t>
                          </m:r>
                          <m:r>
                            <a:rPr kumimoji="1" lang="pl-PL" sz="2000" b="0" i="1" smtClean="0">
                              <a:solidFill>
                                <a:srgbClr val="000099"/>
                              </a:solidFill>
                              <a:latin typeface="Cambria Math" panose="02040503050406030204" pitchFamily="18" charset="0"/>
                              <a:ea typeface="MS PGothic" pitchFamily="34" charset="-128"/>
                            </a:rPr>
                            <m:t>𝑔</m:t>
                          </m:r>
                          <m:r>
                            <a:rPr kumimoji="1" lang="pl-PL" sz="2000" b="0" i="0" smtClean="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consists</m:t>
                          </m:r>
                          <m:r>
                            <a:rPr kumimoji="1" lang="pl-PL" sz="2000">
                              <a:solidFill>
                                <a:srgbClr val="000099"/>
                              </a:solidFill>
                              <a:latin typeface="Cambria Math" panose="02040503050406030204" pitchFamily="18" charset="0"/>
                              <a:ea typeface="MS PGothic" pitchFamily="34" charset="-128"/>
                            </a:rPr>
                            <m:t> </m:t>
                          </m:r>
                        </m:oMath>
                      </m:oMathPara>
                    </a14:m>
                    <a:endParaRPr kumimoji="1" lang="pl-PL" sz="2000">
                      <a:solidFill>
                        <a:srgbClr val="000099"/>
                      </a:solidFill>
                      <a:latin typeface="Cambria Math" panose="02040503050406030204" pitchFamily="18" charset="0"/>
                      <a:ea typeface="MS PGothic" pitchFamily="34" charset="-128"/>
                    </a:endParaRPr>
                  </a:p>
                  <a:p>
                    <a:pPr algn="ctr"/>
                    <a14:m>
                      <m:oMathPara xmlns:m="http://schemas.openxmlformats.org/officeDocument/2006/math">
                        <m:oMathParaPr>
                          <m:jc m:val="centerGroup"/>
                        </m:oMathParaPr>
                        <m:oMath xmlns:m="http://schemas.openxmlformats.org/officeDocument/2006/math">
                          <m:r>
                            <m:rPr>
                              <m:sty m:val="p"/>
                            </m:rPr>
                            <a:rPr kumimoji="1" lang="pl-PL" sz="2000">
                              <a:solidFill>
                                <a:srgbClr val="000099"/>
                              </a:solidFill>
                              <a:latin typeface="Cambria Math" panose="02040503050406030204" pitchFamily="18" charset="0"/>
                              <a:ea typeface="MS PGothic" pitchFamily="34" charset="-128"/>
                            </a:rPr>
                            <m:t>of</m:t>
                          </m:r>
                          <m:r>
                            <a:rPr kumimoji="1" lang="pl-PL" sz="2000">
                              <a:solidFill>
                                <a:srgbClr val="000099"/>
                              </a:solidFill>
                              <a:latin typeface="Cambria Math" panose="02040503050406030204" pitchFamily="18" charset="0"/>
                              <a:ea typeface="MS PGothic" pitchFamily="34" charset="-128"/>
                            </a:rPr>
                            <m:t> </m:t>
                          </m:r>
                          <m:r>
                            <m:rPr>
                              <m:sty m:val="p"/>
                            </m:rPr>
                            <a:rPr kumimoji="1" lang="pl-PL" sz="2000" b="0" i="0" smtClean="0">
                              <a:solidFill>
                                <a:srgbClr val="000099"/>
                              </a:solidFill>
                              <a:latin typeface="Cambria Math" panose="02040503050406030204" pitchFamily="18" charset="0"/>
                              <a:ea typeface="MS PGothic" pitchFamily="34" charset="-128"/>
                            </a:rPr>
                            <m:t>information</m:t>
                          </m:r>
                          <m:r>
                            <a:rPr kumimoji="1" lang="pl-PL" sz="2000" b="0" i="0" smtClean="0">
                              <a:solidFill>
                                <a:srgbClr val="000099"/>
                              </a:solidFill>
                              <a:latin typeface="Cambria Math" panose="02040503050406030204" pitchFamily="18" charset="0"/>
                              <a:ea typeface="MS PGothic" pitchFamily="34" charset="-128"/>
                            </a:rPr>
                            <m:t> </m:t>
                          </m:r>
                          <m:r>
                            <m:rPr>
                              <m:sty m:val="p"/>
                            </m:rPr>
                            <a:rPr kumimoji="1" lang="pl-PL" sz="2000" b="0" i="0" smtClean="0">
                              <a:solidFill>
                                <a:srgbClr val="000099"/>
                              </a:solidFill>
                              <a:latin typeface="Cambria Math" panose="02040503050406030204" pitchFamily="18" charset="0"/>
                              <a:ea typeface="MS PGothic" pitchFamily="34" charset="-128"/>
                            </a:rPr>
                            <m:t>granules</m:t>
                          </m:r>
                          <m:r>
                            <a:rPr kumimoji="1" lang="pl-PL" sz="2000" b="0" i="0" smtClean="0">
                              <a:solidFill>
                                <a:srgbClr val="000099"/>
                              </a:solidFill>
                              <a:latin typeface="Cambria Math" panose="02040503050406030204" pitchFamily="18" charset="0"/>
                              <a:ea typeface="MS PGothic" pitchFamily="34" charset="-128"/>
                            </a:rPr>
                            <m:t> </m:t>
                          </m:r>
                          <m:r>
                            <m:rPr>
                              <m:sty m:val="p"/>
                            </m:rPr>
                            <a:rPr kumimoji="1" lang="pl-PL" sz="2000">
                              <a:solidFill>
                                <a:srgbClr val="000099"/>
                              </a:solidFill>
                              <a:latin typeface="Cambria Math" panose="02040503050406030204" pitchFamily="18" charset="0"/>
                              <a:ea typeface="MS PGothic" pitchFamily="34" charset="-128"/>
                            </a:rPr>
                            <m:t>representi</m:t>
                          </m:r>
                          <m:r>
                            <m:rPr>
                              <m:sty m:val="p"/>
                            </m:rPr>
                            <a:rPr kumimoji="1" lang="pl-PL" sz="2000" b="0" i="0" smtClean="0">
                              <a:solidFill>
                                <a:srgbClr val="000099"/>
                              </a:solidFill>
                              <a:latin typeface="Cambria Math" panose="02040503050406030204" pitchFamily="18" charset="0"/>
                              <a:ea typeface="MS PGothic" pitchFamily="34" charset="-128"/>
                            </a:rPr>
                            <m:t>ng</m:t>
                          </m:r>
                          <m:r>
                            <a:rPr kumimoji="1" lang="pl-PL" sz="2000">
                              <a:solidFill>
                                <a:srgbClr val="000099"/>
                              </a:solidFill>
                              <a:latin typeface="Cambria Math" panose="02040503050406030204" pitchFamily="18" charset="0"/>
                              <a:ea typeface="MS PGothic" pitchFamily="34" charset="-128"/>
                            </a:rPr>
                            <m:t>:</m:t>
                          </m:r>
                        </m:oMath>
                      </m:oMathPara>
                    </a14:m>
                    <a:endParaRPr kumimoji="1" lang="pl-PL" sz="2000">
                      <a:solidFill>
                        <a:srgbClr val="000099"/>
                      </a:solidFill>
                      <a:latin typeface="Cambria Math" panose="02040503050406030204" pitchFamily="18" charset="0"/>
                      <a:ea typeface="MS PGothic" pitchFamily="34" charset="-128"/>
                    </a:endParaRPr>
                  </a:p>
                  <a:p>
                    <a:pPr algn="ctr"/>
                    <a14:m>
                      <m:oMath xmlns:m="http://schemas.openxmlformats.org/officeDocument/2006/math">
                        <m:r>
                          <a:rPr kumimoji="1" lang="pl-PL" sz="2000">
                            <a:solidFill>
                              <a:srgbClr val="000099"/>
                            </a:solidFill>
                            <a:latin typeface="Cambria Math" panose="02040503050406030204" pitchFamily="18" charset="0"/>
                            <a:ea typeface="MS PGothic" pitchFamily="34" charset="-128"/>
                          </a:rPr>
                          <m:t>𝐼𝑆</m:t>
                        </m:r>
                        <m:r>
                          <a:rPr kumimoji="1" lang="pl-PL" sz="2000">
                            <a:solidFill>
                              <a:srgbClr val="000099"/>
                            </a:solidFill>
                            <a:latin typeface="Cambria Math" panose="02040503050406030204" pitchFamily="18" charset="0"/>
                            <a:ea typeface="MS PGothic" pitchFamily="34" charset="-128"/>
                          </a:rPr>
                          <m:t>= </m:t>
                        </m:r>
                        <m:d>
                          <m:dPr>
                            <m:ctrlPr>
                              <a:rPr kumimoji="1" lang="pl-PL" sz="2000" i="1">
                                <a:solidFill>
                                  <a:srgbClr val="000099"/>
                                </a:solidFill>
                                <a:latin typeface="Cambria Math" panose="02040503050406030204" pitchFamily="18" charset="0"/>
                                <a:ea typeface="MS PGothic" pitchFamily="34" charset="-128"/>
                              </a:rPr>
                            </m:ctrlPr>
                          </m:dPr>
                          <m:e>
                            <m:r>
                              <a:rPr kumimoji="1" lang="pl-PL" sz="2000">
                                <a:solidFill>
                                  <a:srgbClr val="000099"/>
                                </a:solidFill>
                                <a:latin typeface="Cambria Math" panose="02040503050406030204" pitchFamily="18" charset="0"/>
                                <a:ea typeface="MS PGothic" pitchFamily="34" charset="-128"/>
                              </a:rPr>
                              <m:t>𝑈</m:t>
                            </m:r>
                            <m:r>
                              <a:rPr kumimoji="1" lang="pl-PL" sz="2000">
                                <a:solidFill>
                                  <a:srgbClr val="000099"/>
                                </a:solidFill>
                                <a:latin typeface="Cambria Math" panose="02040503050406030204" pitchFamily="18" charset="0"/>
                                <a:ea typeface="MS PGothic" pitchFamily="34" charset="-128"/>
                              </a:rPr>
                              <m:t>,</m:t>
                            </m:r>
                            <m:r>
                              <a:rPr kumimoji="1" lang="pl-PL" sz="2000">
                                <a:solidFill>
                                  <a:srgbClr val="000099"/>
                                </a:solidFill>
                                <a:latin typeface="Cambria Math" panose="02040503050406030204" pitchFamily="18" charset="0"/>
                                <a:ea typeface="MS PGothic" pitchFamily="34" charset="-128"/>
                              </a:rPr>
                              <m:t>𝐴</m:t>
                            </m:r>
                          </m:e>
                        </m:d>
                        <m:r>
                          <a:rPr kumimoji="1" lang="pl-PL" sz="2000">
                            <a:solidFill>
                              <a:srgbClr val="000099"/>
                            </a:solidFill>
                            <a:latin typeface="Cambria Math" panose="02040503050406030204" pitchFamily="18" charset="0"/>
                            <a:ea typeface="MS PGothic" pitchFamily="34" charset="-128"/>
                          </a:rPr>
                          <m:t>,</m:t>
                        </m:r>
                      </m:oMath>
                    </a14:m>
                    <a:r>
                      <a:rPr kumimoji="1" lang="pl-PL" sz="2000">
                        <a:solidFill>
                          <a:srgbClr val="000099"/>
                        </a:solidFill>
                        <a:latin typeface="Cambria Math" panose="02040503050406030204" pitchFamily="18" charset="0"/>
                        <a:ea typeface="MS PGothic" pitchFamily="34" charset="-128"/>
                      </a:rPr>
                      <a:t> </a:t>
                    </a:r>
                    <a14:m>
                      <m:oMath xmlns:m="http://schemas.openxmlformats.org/officeDocument/2006/math">
                        <m:r>
                          <a:rPr kumimoji="1" lang="pl-PL" sz="2000">
                            <a:solidFill>
                              <a:srgbClr val="000099"/>
                            </a:solidFill>
                            <a:latin typeface="Cambria Math" panose="02040503050406030204" pitchFamily="18" charset="0"/>
                            <a:ea typeface="MS PGothic" pitchFamily="34" charset="-128"/>
                          </a:rPr>
                          <m:t>𝐵</m:t>
                        </m:r>
                        <m:r>
                          <a:rPr kumimoji="1" lang="pl-PL" sz="2000">
                            <a:solidFill>
                              <a:srgbClr val="000099"/>
                            </a:solidFill>
                            <a:latin typeface="Cambria Math" panose="02040503050406030204" pitchFamily="18" charset="0"/>
                            <a:ea typeface="MS PGothic" pitchFamily="34" charset="-128"/>
                          </a:rPr>
                          <m:t>⊆</m:t>
                        </m:r>
                        <m:r>
                          <a:rPr kumimoji="1" lang="pl-PL" sz="2000">
                            <a:solidFill>
                              <a:srgbClr val="000099"/>
                            </a:solidFill>
                            <a:latin typeface="Cambria Math" panose="02040503050406030204" pitchFamily="18" charset="0"/>
                            <a:ea typeface="MS PGothic" pitchFamily="34" charset="-128"/>
                          </a:rPr>
                          <m:t>𝐴</m:t>
                        </m:r>
                        <m:r>
                          <a:rPr kumimoji="1" lang="pl-PL" sz="2000">
                            <a:solidFill>
                              <a:srgbClr val="000099"/>
                            </a:solidFill>
                            <a:latin typeface="Cambria Math" panose="02040503050406030204" pitchFamily="18" charset="0"/>
                            <a:ea typeface="MS PGothic" pitchFamily="34" charset="-128"/>
                          </a:rPr>
                          <m:t>,  </m:t>
                        </m:r>
                        <m:sSub>
                          <m:sSubPr>
                            <m:ctrlPr>
                              <a:rPr kumimoji="1" lang="pl-PL" sz="2000" i="1">
                                <a:solidFill>
                                  <a:srgbClr val="000099"/>
                                </a:solidFill>
                                <a:latin typeface="Cambria Math" panose="02040503050406030204" pitchFamily="18" charset="0"/>
                                <a:ea typeface="MS PGothic" pitchFamily="34" charset="-128"/>
                              </a:rPr>
                            </m:ctrlPr>
                          </m:sSubPr>
                          <m:e>
                            <m:r>
                              <a:rPr kumimoji="1" lang="pl-PL" sz="2000">
                                <a:solidFill>
                                  <a:srgbClr val="000099"/>
                                </a:solidFill>
                                <a:latin typeface="Cambria Math" panose="02040503050406030204" pitchFamily="18" charset="0"/>
                                <a:ea typeface="MS PGothic" pitchFamily="34" charset="-128"/>
                              </a:rPr>
                              <m:t>𝐴𝑆</m:t>
                            </m:r>
                          </m:e>
                          <m:sub>
                            <m:r>
                              <a:rPr kumimoji="1" lang="pl-PL" sz="2000">
                                <a:solidFill>
                                  <a:srgbClr val="000099"/>
                                </a:solidFill>
                                <a:latin typeface="Cambria Math" panose="02040503050406030204" pitchFamily="18" charset="0"/>
                                <a:ea typeface="MS PGothic" pitchFamily="34" charset="-128"/>
                              </a:rPr>
                              <m:t>𝐵</m:t>
                            </m:r>
                          </m:sub>
                        </m:sSub>
                        <m:r>
                          <a:rPr kumimoji="1" lang="pl-PL" sz="2000">
                            <a:solidFill>
                              <a:srgbClr val="000099"/>
                            </a:solidFill>
                            <a:latin typeface="Cambria Math" panose="02040503050406030204" pitchFamily="18" charset="0"/>
                            <a:ea typeface="MS PGothic" pitchFamily="34" charset="-128"/>
                          </a:rPr>
                          <m:t>=</m:t>
                        </m:r>
                        <m:d>
                          <m:dPr>
                            <m:ctrlPr>
                              <a:rPr kumimoji="1" lang="pl-PL" sz="2000" i="1">
                                <a:solidFill>
                                  <a:srgbClr val="000099"/>
                                </a:solidFill>
                                <a:latin typeface="Cambria Math" panose="02040503050406030204" pitchFamily="18" charset="0"/>
                                <a:ea typeface="MS PGothic" pitchFamily="34" charset="-128"/>
                              </a:rPr>
                            </m:ctrlPr>
                          </m:dPr>
                          <m:e>
                            <m:r>
                              <a:rPr kumimoji="1" lang="pl-PL" sz="2000">
                                <a:solidFill>
                                  <a:srgbClr val="000099"/>
                                </a:solidFill>
                                <a:latin typeface="Cambria Math" panose="02040503050406030204" pitchFamily="18" charset="0"/>
                                <a:ea typeface="MS PGothic" pitchFamily="34" charset="-128"/>
                              </a:rPr>
                              <m:t>𝑈</m:t>
                            </m:r>
                            <m:r>
                              <a:rPr kumimoji="1" lang="pl-PL" sz="2000">
                                <a:solidFill>
                                  <a:srgbClr val="000099"/>
                                </a:solidFill>
                                <a:latin typeface="Cambria Math" panose="02040503050406030204" pitchFamily="18" charset="0"/>
                                <a:ea typeface="MS PGothic" pitchFamily="34" charset="-128"/>
                              </a:rPr>
                              <m:t>, </m:t>
                            </m:r>
                            <m:r>
                              <a:rPr kumimoji="1" lang="pl-PL" sz="2000">
                                <a:solidFill>
                                  <a:srgbClr val="000099"/>
                                </a:solidFill>
                                <a:latin typeface="Cambria Math" panose="02040503050406030204" pitchFamily="18" charset="0"/>
                                <a:ea typeface="MS PGothic" pitchFamily="34" charset="-128"/>
                              </a:rPr>
                              <m:t>𝐼𝑁𝐷</m:t>
                            </m:r>
                            <m:d>
                              <m:dPr>
                                <m:ctrlPr>
                                  <a:rPr kumimoji="1" lang="pl-PL" sz="2000" i="1">
                                    <a:solidFill>
                                      <a:srgbClr val="000099"/>
                                    </a:solidFill>
                                    <a:latin typeface="Cambria Math" panose="02040503050406030204" pitchFamily="18" charset="0"/>
                                    <a:ea typeface="MS PGothic" pitchFamily="34" charset="-128"/>
                                  </a:rPr>
                                </m:ctrlPr>
                              </m:dPr>
                              <m:e>
                                <m:r>
                                  <a:rPr kumimoji="1" lang="pl-PL" sz="2000">
                                    <a:solidFill>
                                      <a:srgbClr val="000099"/>
                                    </a:solidFill>
                                    <a:latin typeface="Cambria Math" panose="02040503050406030204" pitchFamily="18" charset="0"/>
                                    <a:ea typeface="MS PGothic" pitchFamily="34" charset="-128"/>
                                  </a:rPr>
                                  <m:t>𝐵</m:t>
                                </m:r>
                              </m:e>
                            </m:d>
                          </m:e>
                        </m:d>
                      </m:oMath>
                    </a14:m>
                    <a:r>
                      <a:rPr kumimoji="1" lang="pl-PL" sz="2000">
                        <a:solidFill>
                          <a:srgbClr val="000099"/>
                        </a:solidFill>
                        <a:latin typeface="Cambria Math" panose="02040503050406030204" pitchFamily="18" charset="0"/>
                        <a:ea typeface="MS PGothic" pitchFamily="34" charset="-128"/>
                      </a:rPr>
                      <a:t>, </a:t>
                    </a:r>
                    <a:r>
                      <a:rPr kumimoji="1" lang="pl-PL" sz="2000" i="1">
                        <a:solidFill>
                          <a:srgbClr val="000099"/>
                        </a:solidFill>
                        <a:latin typeface="Cambria Math" panose="02040503050406030204" pitchFamily="18" charset="0"/>
                        <a:ea typeface="MS PGothic" pitchFamily="34" charset="-128"/>
                      </a:rPr>
                      <a:t>X </a:t>
                    </a:r>
                    <a14:m>
                      <m:oMath xmlns:m="http://schemas.openxmlformats.org/officeDocument/2006/math">
                        <m:r>
                          <a:rPr kumimoji="1" lang="pl-PL" sz="2000">
                            <a:solidFill>
                              <a:srgbClr val="000099"/>
                            </a:solidFill>
                            <a:latin typeface="Cambria Math" panose="02040503050406030204" pitchFamily="18" charset="0"/>
                            <a:ea typeface="MS PGothic" pitchFamily="34" charset="-128"/>
                          </a:rPr>
                          <m:t>⊆</m:t>
                        </m:r>
                      </m:oMath>
                    </a14:m>
                    <a:r>
                      <a:rPr kumimoji="1" lang="pl-PL" sz="2000" i="1">
                        <a:solidFill>
                          <a:srgbClr val="000099"/>
                        </a:solidFill>
                        <a:latin typeface="Cambria Math" panose="02040503050406030204" pitchFamily="18" charset="0"/>
                        <a:ea typeface="MS PGothic" pitchFamily="34" charset="-128"/>
                      </a:rPr>
                      <a:t>U  </a:t>
                    </a:r>
                  </a:p>
                  <a:p>
                    <a:pPr algn="ctr"/>
                    <a:r>
                      <a:rPr kumimoji="1" lang="en-US" sz="2000">
                        <a:solidFill>
                          <a:srgbClr val="000099"/>
                        </a:solidFill>
                        <a:latin typeface="Cambria Math" panose="02040503050406030204" pitchFamily="18" charset="0"/>
                        <a:ea typeface="MS PGothic" pitchFamily="34" charset="-128"/>
                      </a:rPr>
                      <a:t>decision attribute</a:t>
                    </a:r>
                    <a:r>
                      <a:rPr kumimoji="1" lang="pl-PL" sz="2000">
                        <a:solidFill>
                          <a:srgbClr val="000099"/>
                        </a:solidFill>
                        <a:latin typeface="Cambria Math" panose="02040503050406030204" pitchFamily="18" charset="0"/>
                        <a:ea typeface="MS PGothic" pitchFamily="34" charset="-128"/>
                      </a:rPr>
                      <a:t>: d: U </a:t>
                    </a:r>
                    <a14:m>
                      <m:oMath xmlns:m="http://schemas.openxmlformats.org/officeDocument/2006/math">
                        <m:r>
                          <a:rPr kumimoji="1" lang="pl-PL" sz="2000">
                            <a:solidFill>
                              <a:srgbClr val="000099"/>
                            </a:solidFill>
                            <a:latin typeface="Cambria Math" panose="02040503050406030204" pitchFamily="18" charset="0"/>
                            <a:ea typeface="MS PGothic" pitchFamily="34" charset="-128"/>
                          </a:rPr>
                          <m:t>→</m:t>
                        </m:r>
                        <m:sSub>
                          <m:sSubPr>
                            <m:ctrlPr>
                              <a:rPr kumimoji="1" lang="pl-PL" sz="2000" i="1">
                                <a:solidFill>
                                  <a:srgbClr val="000099"/>
                                </a:solidFill>
                                <a:latin typeface="Cambria Math" panose="02040503050406030204" pitchFamily="18" charset="0"/>
                                <a:ea typeface="MS PGothic" pitchFamily="34" charset="-128"/>
                              </a:rPr>
                            </m:ctrlPr>
                          </m:sSubPr>
                          <m:e>
                            <m:r>
                              <a:rPr kumimoji="1" lang="pl-PL" sz="2000">
                                <a:solidFill>
                                  <a:srgbClr val="000099"/>
                                </a:solidFill>
                                <a:latin typeface="Cambria Math" panose="02040503050406030204" pitchFamily="18" charset="0"/>
                                <a:ea typeface="MS PGothic" pitchFamily="34" charset="-128"/>
                              </a:rPr>
                              <m:t>𝑉</m:t>
                            </m:r>
                          </m:e>
                          <m:sub>
                            <m:r>
                              <a:rPr kumimoji="1" lang="pl-PL" sz="2000">
                                <a:solidFill>
                                  <a:srgbClr val="000099"/>
                                </a:solidFill>
                                <a:latin typeface="Cambria Math" panose="02040503050406030204" pitchFamily="18" charset="0"/>
                                <a:ea typeface="MS PGothic" pitchFamily="34" charset="-128"/>
                              </a:rPr>
                              <m:t>𝑑</m:t>
                            </m:r>
                          </m:sub>
                        </m:sSub>
                      </m:oMath>
                    </a14:m>
                    <a:r>
                      <a:rPr kumimoji="1" lang="pl-PL" sz="2000">
                        <a:solidFill>
                          <a:srgbClr val="000099"/>
                        </a:solidFill>
                        <a:latin typeface="Cambria Math" panose="02040503050406030204" pitchFamily="18" charset="0"/>
                        <a:ea typeface="MS PGothic" pitchFamily="34" charset="-128"/>
                      </a:rPr>
                      <a:t>; </a:t>
                    </a:r>
                    <a:r>
                      <a:rPr kumimoji="1" lang="en-US" sz="2000">
                        <a:solidFill>
                          <a:srgbClr val="000099"/>
                        </a:solidFill>
                        <a:latin typeface="Cambria Math" panose="02040503050406030204" pitchFamily="18" charset="0"/>
                        <a:ea typeface="MS PGothic" pitchFamily="34" charset="-128"/>
                      </a:rPr>
                      <a:t>decision class</a:t>
                    </a:r>
                    <a:r>
                      <a:rPr kumimoji="1" lang="pl-PL" sz="2000">
                        <a:solidFill>
                          <a:srgbClr val="000099"/>
                        </a:solidFill>
                        <a:latin typeface="Cambria Math" panose="02040503050406030204" pitchFamily="18" charset="0"/>
                        <a:ea typeface="MS PGothic" pitchFamily="34" charset="-128"/>
                      </a:rPr>
                      <a:t>: </a:t>
                    </a:r>
                    <a14:m>
                      <m:oMath xmlns:m="http://schemas.openxmlformats.org/officeDocument/2006/math">
                        <m:sSub>
                          <m:sSubPr>
                            <m:ctrlPr>
                              <a:rPr kumimoji="1" lang="pl-PL" sz="2000" i="1">
                                <a:solidFill>
                                  <a:srgbClr val="000099"/>
                                </a:solidFill>
                                <a:latin typeface="Cambria Math" panose="02040503050406030204" pitchFamily="18" charset="0"/>
                                <a:ea typeface="MS PGothic" pitchFamily="34" charset="-128"/>
                              </a:rPr>
                            </m:ctrlPr>
                          </m:sSubPr>
                          <m:e>
                            <m:r>
                              <a:rPr kumimoji="1" lang="pl-PL" sz="2000">
                                <a:solidFill>
                                  <a:srgbClr val="000099"/>
                                </a:solidFill>
                                <a:latin typeface="Cambria Math" panose="02040503050406030204" pitchFamily="18" charset="0"/>
                                <a:ea typeface="MS PGothic" pitchFamily="34" charset="-128"/>
                              </a:rPr>
                              <m:t>𝑋</m:t>
                            </m:r>
                          </m:e>
                          <m:sub>
                            <m:r>
                              <a:rPr kumimoji="1" lang="pl-PL" sz="2000">
                                <a:solidFill>
                                  <a:srgbClr val="000099"/>
                                </a:solidFill>
                                <a:latin typeface="Cambria Math" panose="02040503050406030204" pitchFamily="18" charset="0"/>
                                <a:ea typeface="MS PGothic" pitchFamily="34" charset="-128"/>
                              </a:rPr>
                              <m:t>𝑣</m:t>
                            </m:r>
                          </m:sub>
                        </m:sSub>
                        <m:r>
                          <a:rPr kumimoji="1" lang="pl-PL" sz="2000">
                            <a:solidFill>
                              <a:srgbClr val="000099"/>
                            </a:solidFill>
                            <a:latin typeface="Cambria Math" panose="02040503050406030204" pitchFamily="18" charset="0"/>
                            <a:ea typeface="MS PGothic" pitchFamily="34" charset="-128"/>
                          </a:rPr>
                          <m:t>={</m:t>
                        </m:r>
                        <m:r>
                          <a:rPr kumimoji="1" lang="pl-PL" sz="2000">
                            <a:solidFill>
                              <a:srgbClr val="000099"/>
                            </a:solidFill>
                            <a:latin typeface="Cambria Math" panose="02040503050406030204" pitchFamily="18" charset="0"/>
                            <a:ea typeface="MS PGothic" pitchFamily="34" charset="-128"/>
                          </a:rPr>
                          <m:t>𝑥</m:t>
                        </m:r>
                        <m:r>
                          <a:rPr kumimoji="1" lang="pl-PL" sz="2000">
                            <a:solidFill>
                              <a:srgbClr val="000099"/>
                            </a:solidFill>
                            <a:latin typeface="Cambria Math" panose="02040503050406030204" pitchFamily="18" charset="0"/>
                            <a:ea typeface="MS PGothic" pitchFamily="34" charset="-128"/>
                          </a:rPr>
                          <m:t>𝜖</m:t>
                        </m:r>
                        <m:r>
                          <a:rPr kumimoji="1" lang="pl-PL" sz="2000">
                            <a:solidFill>
                              <a:srgbClr val="000099"/>
                            </a:solidFill>
                            <a:latin typeface="Cambria Math" panose="02040503050406030204" pitchFamily="18" charset="0"/>
                            <a:ea typeface="MS PGothic" pitchFamily="34" charset="-128"/>
                          </a:rPr>
                          <m:t>𝑈</m:t>
                        </m:r>
                        <m:r>
                          <a:rPr kumimoji="1" lang="pl-PL" sz="2000">
                            <a:solidFill>
                              <a:srgbClr val="000099"/>
                            </a:solidFill>
                            <a:latin typeface="Cambria Math" panose="02040503050406030204" pitchFamily="18" charset="0"/>
                            <a:ea typeface="MS PGothic" pitchFamily="34" charset="-128"/>
                          </a:rPr>
                          <m:t>:</m:t>
                        </m:r>
                        <m:r>
                          <a:rPr kumimoji="1" lang="pl-PL" sz="2000">
                            <a:solidFill>
                              <a:srgbClr val="000099"/>
                            </a:solidFill>
                            <a:latin typeface="Cambria Math" panose="02040503050406030204" pitchFamily="18" charset="0"/>
                            <a:ea typeface="MS PGothic" pitchFamily="34" charset="-128"/>
                          </a:rPr>
                          <m:t>𝑑</m:t>
                        </m:r>
                        <m:d>
                          <m:dPr>
                            <m:ctrlPr>
                              <a:rPr kumimoji="1" lang="pl-PL" sz="2000" i="1">
                                <a:solidFill>
                                  <a:srgbClr val="000099"/>
                                </a:solidFill>
                                <a:latin typeface="Cambria Math" panose="02040503050406030204" pitchFamily="18" charset="0"/>
                                <a:ea typeface="MS PGothic" pitchFamily="34" charset="-128"/>
                              </a:rPr>
                            </m:ctrlPr>
                          </m:dPr>
                          <m:e>
                            <m:r>
                              <a:rPr kumimoji="1" lang="pl-PL" sz="2000">
                                <a:solidFill>
                                  <a:srgbClr val="000099"/>
                                </a:solidFill>
                                <a:latin typeface="Cambria Math" panose="02040503050406030204" pitchFamily="18" charset="0"/>
                                <a:ea typeface="MS PGothic" pitchFamily="34" charset="-128"/>
                              </a:rPr>
                              <m:t>𝑥</m:t>
                            </m:r>
                          </m:e>
                        </m:d>
                        <m:r>
                          <a:rPr kumimoji="1" lang="pl-PL" sz="2000">
                            <a:solidFill>
                              <a:srgbClr val="000099"/>
                            </a:solidFill>
                            <a:latin typeface="Cambria Math" panose="02040503050406030204" pitchFamily="18" charset="0"/>
                            <a:ea typeface="MS PGothic" pitchFamily="34" charset="-128"/>
                          </a:rPr>
                          <m:t>=</m:t>
                        </m:r>
                        <m:r>
                          <a:rPr kumimoji="1" lang="pl-PL" sz="2000">
                            <a:solidFill>
                              <a:srgbClr val="000099"/>
                            </a:solidFill>
                            <a:latin typeface="Cambria Math" panose="02040503050406030204" pitchFamily="18" charset="0"/>
                            <a:ea typeface="MS PGothic" pitchFamily="34" charset="-128"/>
                          </a:rPr>
                          <m:t>𝑣</m:t>
                        </m:r>
                        <m:r>
                          <a:rPr kumimoji="1" lang="pl-PL" sz="2000">
                            <a:solidFill>
                              <a:srgbClr val="000099"/>
                            </a:solidFill>
                            <a:latin typeface="Cambria Math" panose="02040503050406030204" pitchFamily="18" charset="0"/>
                            <a:ea typeface="MS PGothic" pitchFamily="34" charset="-128"/>
                          </a:rPr>
                          <m:t>}</m:t>
                        </m:r>
                      </m:oMath>
                    </a14:m>
                    <a:endParaRPr kumimoji="1" lang="pl-PL" sz="2000">
                      <a:solidFill>
                        <a:srgbClr val="000099"/>
                      </a:solidFill>
                      <a:latin typeface="Cambria Math" panose="02040503050406030204" pitchFamily="18" charset="0"/>
                      <a:ea typeface="MS PGothic" pitchFamily="34" charset="-128"/>
                    </a:endParaRPr>
                  </a:p>
                  <a:p>
                    <a:pPr algn="ctr"/>
                    <a:r>
                      <a:rPr kumimoji="1" lang="en-US" sz="2000">
                        <a:solidFill>
                          <a:srgbClr val="000099"/>
                        </a:solidFill>
                        <a:latin typeface="Cambria Math" panose="02040503050406030204" pitchFamily="18" charset="0"/>
                        <a:ea typeface="MS PGothic" pitchFamily="34" charset="-128"/>
                      </a:rPr>
                      <a:t>decision system</a:t>
                    </a:r>
                    <a:r>
                      <a:rPr kumimoji="1" lang="pl-PL" sz="2000">
                        <a:solidFill>
                          <a:srgbClr val="000099"/>
                        </a:solidFill>
                        <a:latin typeface="Cambria Math" panose="02040503050406030204" pitchFamily="18" charset="0"/>
                        <a:ea typeface="MS PGothic" pitchFamily="34" charset="-128"/>
                      </a:rPr>
                      <a:t>:  </a:t>
                    </a:r>
                    <a:r>
                      <a:rPr kumimoji="1" lang="pl-PL" sz="2000" i="1">
                        <a:solidFill>
                          <a:srgbClr val="000099"/>
                        </a:solidFill>
                        <a:latin typeface="Cambria Math" panose="02040503050406030204" pitchFamily="18" charset="0"/>
                        <a:ea typeface="MS PGothic" pitchFamily="34" charset="-128"/>
                      </a:rPr>
                      <a:t>DS </a:t>
                    </a:r>
                    <a:r>
                      <a:rPr kumimoji="1" lang="pl-PL" sz="2000">
                        <a:solidFill>
                          <a:srgbClr val="000099"/>
                        </a:solidFill>
                        <a:latin typeface="Cambria Math" panose="02040503050406030204" pitchFamily="18" charset="0"/>
                        <a:ea typeface="MS PGothic" pitchFamily="34" charset="-128"/>
                      </a:rPr>
                      <a:t>= (</a:t>
                    </a:r>
                    <a:r>
                      <a:rPr kumimoji="1" lang="pl-PL" sz="2000" i="1">
                        <a:solidFill>
                          <a:srgbClr val="000099"/>
                        </a:solidFill>
                        <a:latin typeface="Cambria Math" panose="02040503050406030204" pitchFamily="18" charset="0"/>
                        <a:ea typeface="MS PGothic" pitchFamily="34" charset="-128"/>
                      </a:rPr>
                      <a:t>U, B, d</a:t>
                    </a:r>
                    <a:r>
                      <a:rPr kumimoji="1" lang="pl-PL" sz="2000">
                        <a:solidFill>
                          <a:srgbClr val="000099"/>
                        </a:solidFill>
                        <a:latin typeface="Cambria Math" panose="02040503050406030204" pitchFamily="18" charset="0"/>
                        <a:ea typeface="MS PGothic" pitchFamily="34" charset="-128"/>
                      </a:rPr>
                      <a:t>)</a:t>
                    </a:r>
                  </a:p>
                </p:txBody>
              </p:sp>
            </mc:Choice>
            <mc:Fallback xmlns="">
              <p:sp>
                <p:nvSpPr>
                  <p:cNvPr id="7" name="pole tekstowe 6"/>
                  <p:cNvSpPr txBox="1">
                    <a:spLocks noRot="1" noChangeAspect="1" noMove="1" noResize="1" noEditPoints="1" noAdjustHandles="1" noChangeArrowheads="1" noChangeShapeType="1" noTextEdit="1"/>
                  </p:cNvSpPr>
                  <p:nvPr/>
                </p:nvSpPr>
                <p:spPr>
                  <a:xfrm>
                    <a:off x="1719758" y="1168854"/>
                    <a:ext cx="7849283" cy="773598"/>
                  </a:xfrm>
                  <a:prstGeom prst="rect">
                    <a:avLst/>
                  </a:prstGeom>
                  <a:blipFill rotWithShape="0">
                    <a:blip r:embed="rId3"/>
                    <a:stretch>
                      <a:fillRect b="-151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pole tekstowe 34"/>
                  <p:cNvSpPr txBox="1"/>
                  <p:nvPr/>
                </p:nvSpPr>
                <p:spPr>
                  <a:xfrm>
                    <a:off x="1810146" y="2773036"/>
                    <a:ext cx="7643017" cy="12927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smtClean="0">
                              <a:solidFill>
                                <a:srgbClr val="0000CC"/>
                              </a:solidFill>
                              <a:latin typeface="Cambria Math" panose="02040503050406030204" pitchFamily="18" charset="0"/>
                            </a:rPr>
                            <m:t>𝐵</m:t>
                          </m:r>
                          <m:r>
                            <m:rPr>
                              <m:nor/>
                            </m:rPr>
                            <a:rPr kumimoji="1" lang="pl-PL" sz="2000">
                              <a:solidFill>
                                <a:srgbClr val="000099"/>
                              </a:solidFill>
                              <a:ea typeface="MS PGothic" pitchFamily="34" charset="-128"/>
                            </a:rPr>
                            <m:t>−</m:t>
                          </m:r>
                          <m:r>
                            <m:rPr>
                              <m:sty m:val="p"/>
                            </m:rPr>
                            <a:rPr lang="pl-PL" sz="2000">
                              <a:solidFill>
                                <a:srgbClr val="0000CC"/>
                              </a:solidFill>
                              <a:latin typeface="Cambria Math" panose="02040503050406030204" pitchFamily="18" charset="0"/>
                            </a:rPr>
                            <m:t>lower</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approximation</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of</m:t>
                          </m:r>
                          <m:r>
                            <a:rPr lang="pl-PL" sz="2000">
                              <a:solidFill>
                                <a:srgbClr val="0000CC"/>
                              </a:solidFill>
                              <a:latin typeface="Cambria Math" panose="02040503050406030204" pitchFamily="18" charset="0"/>
                            </a:rPr>
                            <m:t> </m:t>
                          </m:r>
                          <m:r>
                            <a:rPr lang="pl-PL" sz="2000">
                              <a:solidFill>
                                <a:srgbClr val="0000CC"/>
                              </a:solidFill>
                              <a:latin typeface="Cambria Math" panose="02040503050406030204" pitchFamily="18" charset="0"/>
                            </a:rPr>
                            <m:t>𝑋</m:t>
                          </m:r>
                          <m:r>
                            <a:rPr lang="pl-PL" sz="2000" b="0" i="0" smtClean="0">
                              <a:solidFill>
                                <a:srgbClr val="0000CC"/>
                              </a:solidFill>
                              <a:latin typeface="Cambria Math" panose="02040503050406030204" pitchFamily="18" charset="0"/>
                            </a:rPr>
                            <m:t>: </m:t>
                          </m:r>
                          <m:r>
                            <a:rPr lang="pl-PL" sz="2000">
                              <a:solidFill>
                                <a:srgbClr val="0000CC"/>
                              </a:solidFill>
                              <a:latin typeface="Cambria Math" panose="02040503050406030204" pitchFamily="18" charset="0"/>
                            </a:rPr>
                            <m:t>𝐿𝑂𝑊</m:t>
                          </m:r>
                          <m:d>
                            <m:dPr>
                              <m:ctrlPr>
                                <a:rPr lang="pl-PL" sz="2000" i="1">
                                  <a:solidFill>
                                    <a:srgbClr val="0000CC"/>
                                  </a:solidFill>
                                  <a:latin typeface="Cambria Math" panose="02040503050406030204" pitchFamily="18" charset="0"/>
                                </a:rPr>
                              </m:ctrlPr>
                            </m:dPr>
                            <m:e>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𝐴𝑆</m:t>
                                  </m:r>
                                </m:e>
                                <m:sub>
                                  <m:r>
                                    <a:rPr lang="pl-PL" sz="2000">
                                      <a:solidFill>
                                        <a:srgbClr val="0000CC"/>
                                      </a:solidFill>
                                      <a:latin typeface="Cambria Math" panose="02040503050406030204" pitchFamily="18" charset="0"/>
                                    </a:rPr>
                                    <m:t>𝐵</m:t>
                                  </m:r>
                                </m:sub>
                              </m:sSub>
                              <m:r>
                                <a:rPr lang="pl-PL" sz="200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𝑋</m:t>
                              </m:r>
                            </m:e>
                          </m:d>
                          <m:r>
                            <a:rPr lang="pl-PL" sz="2000">
                              <a:solidFill>
                                <a:srgbClr val="0000CC"/>
                              </a:solidFill>
                              <a:latin typeface="Cambria Math" panose="02040503050406030204" pitchFamily="18" charset="0"/>
                            </a:rPr>
                            <m:t> </m:t>
                          </m:r>
                        </m:oMath>
                      </m:oMathPara>
                    </a14:m>
                    <a:endParaRPr lang="pl-PL" sz="2000" dirty="0">
                      <a:solidFill>
                        <a:srgbClr val="0000CC"/>
                      </a:solidFill>
                    </a:endParaRPr>
                  </a:p>
                  <a:p>
                    <a:pPr algn="ctr"/>
                    <a14:m>
                      <m:oMath xmlns:m="http://schemas.openxmlformats.org/officeDocument/2006/math">
                        <m:r>
                          <a:rPr lang="pl-PL" sz="2000">
                            <a:solidFill>
                              <a:srgbClr val="0000CC"/>
                            </a:solidFill>
                            <a:latin typeface="Cambria Math" panose="02040503050406030204" pitchFamily="18" charset="0"/>
                          </a:rPr>
                          <m:t>𝐵</m:t>
                        </m:r>
                        <m:r>
                          <m:rPr>
                            <m:nor/>
                          </m:rPr>
                          <a:rPr kumimoji="1" lang="pl-PL" sz="2000">
                            <a:solidFill>
                              <a:srgbClr val="000099"/>
                            </a:solidFill>
                            <a:ea typeface="MS PGothic" pitchFamily="34" charset="-128"/>
                          </a:rPr>
                          <m:t>−</m:t>
                        </m:r>
                        <m:r>
                          <m:rPr>
                            <m:sty m:val="p"/>
                          </m:rPr>
                          <a:rPr lang="pl-PL" sz="2000">
                            <a:solidFill>
                              <a:srgbClr val="0000CC"/>
                            </a:solidFill>
                            <a:latin typeface="Cambria Math" panose="02040503050406030204" pitchFamily="18" charset="0"/>
                          </a:rPr>
                          <m:t>upper</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approximation</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of</m:t>
                        </m:r>
                        <m:r>
                          <a:rPr lang="pl-PL" sz="2000">
                            <a:solidFill>
                              <a:srgbClr val="0000CC"/>
                            </a:solidFill>
                            <a:latin typeface="Cambria Math" panose="02040503050406030204" pitchFamily="18" charset="0"/>
                          </a:rPr>
                          <m:t> </m:t>
                        </m:r>
                        <m:r>
                          <a:rPr lang="pl-PL" sz="2000">
                            <a:solidFill>
                              <a:srgbClr val="0000CC"/>
                            </a:solidFill>
                            <a:latin typeface="Cambria Math" panose="02040503050406030204" pitchFamily="18" charset="0"/>
                          </a:rPr>
                          <m:t>𝑋</m:t>
                        </m:r>
                      </m:oMath>
                    </a14:m>
                    <a:r>
                      <a:rPr lang="pl-PL" sz="2000" dirty="0">
                        <a:solidFill>
                          <a:srgbClr val="0000CC"/>
                        </a:solidFill>
                      </a:rPr>
                      <a:t>: </a:t>
                    </a:r>
                    <a14:m>
                      <m:oMath xmlns:m="http://schemas.openxmlformats.org/officeDocument/2006/math">
                        <m:r>
                          <a:rPr lang="pl-PL" sz="2000">
                            <a:solidFill>
                              <a:srgbClr val="0000CC"/>
                            </a:solidFill>
                            <a:latin typeface="Cambria Math" panose="02040503050406030204" pitchFamily="18" charset="0"/>
                          </a:rPr>
                          <m:t>𝑈𝑃𝑃</m:t>
                        </m:r>
                        <m:d>
                          <m:dPr>
                            <m:ctrlPr>
                              <a:rPr lang="pl-PL" sz="2000" i="1">
                                <a:solidFill>
                                  <a:srgbClr val="0000CC"/>
                                </a:solidFill>
                                <a:latin typeface="Cambria Math" panose="02040503050406030204" pitchFamily="18" charset="0"/>
                              </a:rPr>
                            </m:ctrlPr>
                          </m:dPr>
                          <m:e>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𝐴𝑆</m:t>
                                </m:r>
                              </m:e>
                              <m:sub>
                                <m:r>
                                  <a:rPr lang="pl-PL" sz="2000">
                                    <a:solidFill>
                                      <a:srgbClr val="0000CC"/>
                                    </a:solidFill>
                                    <a:latin typeface="Cambria Math" panose="02040503050406030204" pitchFamily="18" charset="0"/>
                                  </a:rPr>
                                  <m:t>𝐵</m:t>
                                </m:r>
                              </m:sub>
                            </m:sSub>
                            <m:r>
                              <a:rPr lang="pl-PL" sz="200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𝑋</m:t>
                            </m:r>
                          </m:e>
                        </m:d>
                      </m:oMath>
                    </a14:m>
                    <a:endParaRPr lang="pl-PL" sz="2000" dirty="0">
                      <a:solidFill>
                        <a:srgbClr val="0000CC"/>
                      </a:solidFill>
                    </a:endParaRPr>
                  </a:p>
                  <a:p>
                    <a:pPr algn="ctr"/>
                    <a14:m>
                      <m:oMath xmlns:m="http://schemas.openxmlformats.org/officeDocument/2006/math">
                        <m:r>
                          <a:rPr lang="pl-PL" sz="2000">
                            <a:solidFill>
                              <a:srgbClr val="0000CC"/>
                            </a:solidFill>
                            <a:latin typeface="Cambria Math" panose="02040503050406030204" pitchFamily="18" charset="0"/>
                          </a:rPr>
                          <m:t>𝐵</m:t>
                        </m:r>
                        <m:r>
                          <m:rPr>
                            <m:nor/>
                          </m:rPr>
                          <a:rPr kumimoji="1" lang="pl-PL" sz="2000">
                            <a:solidFill>
                              <a:srgbClr val="000099"/>
                            </a:solidFill>
                            <a:ea typeface="MS PGothic" pitchFamily="34" charset="-128"/>
                          </a:rPr>
                          <m:t>−</m:t>
                        </m:r>
                        <m:r>
                          <m:rPr>
                            <m:sty m:val="p"/>
                          </m:rPr>
                          <a:rPr lang="pl-PL" sz="2000">
                            <a:solidFill>
                              <a:srgbClr val="0000CC"/>
                            </a:solidFill>
                            <a:latin typeface="Cambria Math" panose="02040503050406030204" pitchFamily="18" charset="0"/>
                          </a:rPr>
                          <m:t>boundary</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region</m:t>
                        </m:r>
                        <m:r>
                          <a:rPr lang="pl-PL" sz="2000">
                            <a:solidFill>
                              <a:srgbClr val="0000CC"/>
                            </a:solidFill>
                            <a:latin typeface="Cambria Math" panose="02040503050406030204" pitchFamily="18" charset="0"/>
                          </a:rPr>
                          <m:t> </m:t>
                        </m:r>
                        <m:r>
                          <m:rPr>
                            <m:sty m:val="p"/>
                          </m:rPr>
                          <a:rPr lang="pl-PL" sz="2000">
                            <a:solidFill>
                              <a:srgbClr val="0000CC"/>
                            </a:solidFill>
                            <a:latin typeface="Cambria Math" panose="02040503050406030204" pitchFamily="18" charset="0"/>
                          </a:rPr>
                          <m:t>of</m:t>
                        </m:r>
                        <m:r>
                          <a:rPr lang="pl-PL" sz="2000">
                            <a:solidFill>
                              <a:srgbClr val="0000CC"/>
                            </a:solidFill>
                            <a:latin typeface="Cambria Math" panose="02040503050406030204" pitchFamily="18" charset="0"/>
                          </a:rPr>
                          <m:t> </m:t>
                        </m:r>
                        <m:r>
                          <a:rPr lang="pl-PL" sz="2000">
                            <a:solidFill>
                              <a:srgbClr val="0000CC"/>
                            </a:solidFill>
                            <a:latin typeface="Cambria Math" panose="02040503050406030204" pitchFamily="18" charset="0"/>
                          </a:rPr>
                          <m:t>𝑋</m:t>
                        </m:r>
                      </m:oMath>
                    </a14:m>
                    <a:r>
                      <a:rPr lang="pl-PL" sz="2000" dirty="0">
                        <a:solidFill>
                          <a:srgbClr val="0000CC"/>
                        </a:solidFill>
                      </a:rPr>
                      <a:t>: </a:t>
                    </a:r>
                    <a14:m>
                      <m:oMath xmlns:m="http://schemas.openxmlformats.org/officeDocument/2006/math">
                        <m:r>
                          <a:rPr lang="pl-PL" sz="2000">
                            <a:solidFill>
                              <a:srgbClr val="0000CC"/>
                            </a:solidFill>
                            <a:latin typeface="Cambria Math" panose="02040503050406030204" pitchFamily="18" charset="0"/>
                          </a:rPr>
                          <m:t>𝐵𝑑</m:t>
                        </m:r>
                        <m:d>
                          <m:dPr>
                            <m:ctrlPr>
                              <a:rPr lang="pl-PL" sz="2000" i="1">
                                <a:solidFill>
                                  <a:srgbClr val="0000CC"/>
                                </a:solidFill>
                                <a:latin typeface="Cambria Math" panose="02040503050406030204" pitchFamily="18" charset="0"/>
                              </a:rPr>
                            </m:ctrlPr>
                          </m:dPr>
                          <m:e>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𝐴𝑆</m:t>
                                </m:r>
                              </m:e>
                              <m:sub>
                                <m:r>
                                  <a:rPr lang="pl-PL" sz="2000">
                                    <a:solidFill>
                                      <a:srgbClr val="0000CC"/>
                                    </a:solidFill>
                                    <a:latin typeface="Cambria Math" panose="02040503050406030204" pitchFamily="18" charset="0"/>
                                  </a:rPr>
                                  <m:t>𝐵</m:t>
                                </m:r>
                              </m:sub>
                            </m:sSub>
                            <m:r>
                              <a:rPr lang="pl-PL" sz="200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𝑋</m:t>
                            </m:r>
                          </m:e>
                        </m:d>
                        <m:r>
                          <a:rPr lang="pl-PL" sz="2000">
                            <a:solidFill>
                              <a:srgbClr val="0000CC"/>
                            </a:solidFill>
                            <a:latin typeface="Cambria Math" panose="02040503050406030204" pitchFamily="18" charset="0"/>
                          </a:rPr>
                          <m:t>   </m:t>
                        </m:r>
                      </m:oMath>
                    </a14:m>
                    <a:endParaRPr lang="pl-PL" sz="2000" dirty="0">
                      <a:solidFill>
                        <a:srgbClr val="0000CC"/>
                      </a:solidFill>
                    </a:endParaRPr>
                  </a:p>
                  <a:p>
                    <a:pPr algn="ctr"/>
                    <a:r>
                      <a:rPr lang="pl-PL" sz="2000" i="1" dirty="0">
                        <a:solidFill>
                          <a:srgbClr val="0000CC"/>
                        </a:solidFill>
                        <a:latin typeface="Cambria Math" panose="02040503050406030204" pitchFamily="18" charset="0"/>
                      </a:rPr>
                      <a:t>B</a:t>
                    </a:r>
                    <a:r>
                      <a:rPr lang="pl-PL" sz="2000" dirty="0">
                        <a:solidFill>
                          <a:srgbClr val="0000CC"/>
                        </a:solidFill>
                        <a:latin typeface="Cambria Math" panose="02040503050406030204" pitchFamily="18" charset="0"/>
                      </a:rPr>
                      <a:t>-</a:t>
                    </a:r>
                    <a:r>
                      <a:rPr lang="en-US" sz="2000" dirty="0">
                        <a:solidFill>
                          <a:srgbClr val="0000CC"/>
                        </a:solidFill>
                        <a:latin typeface="Cambria Math" panose="02040503050406030204" pitchFamily="18" charset="0"/>
                      </a:rPr>
                      <a:t>positive </a:t>
                    </a:r>
                    <a:r>
                      <a:rPr lang="pl-PL" sz="2000" dirty="0">
                        <a:solidFill>
                          <a:srgbClr val="0000CC"/>
                        </a:solidFill>
                        <a:latin typeface="Cambria Math" panose="02040503050406030204" pitchFamily="18" charset="0"/>
                      </a:rPr>
                      <a:t>region of </a:t>
                    </a:r>
                    <a:r>
                      <a:rPr lang="en-US" sz="2000" dirty="0">
                        <a:solidFill>
                          <a:srgbClr val="0000CC"/>
                        </a:solidFill>
                        <a:latin typeface="Cambria Math" panose="02040503050406030204" pitchFamily="18" charset="0"/>
                      </a:rPr>
                      <a:t>classification</a:t>
                    </a:r>
                    <a:r>
                      <a:rPr lang="pl-PL" sz="2000" dirty="0">
                        <a:solidFill>
                          <a:srgbClr val="0000CC"/>
                        </a:solidFill>
                        <a:latin typeface="Cambria Math" panose="02040503050406030204" pitchFamily="18" charset="0"/>
                      </a:rPr>
                      <a:t> </a:t>
                    </a:r>
                    <a:r>
                      <a:rPr lang="pl-PL" sz="2000" dirty="0">
                        <a:solidFill>
                          <a:srgbClr val="0000CC"/>
                        </a:solidFill>
                      </a:rPr>
                      <a:t>{</a:t>
                    </a:r>
                    <a14:m>
                      <m:oMath xmlns:m="http://schemas.openxmlformats.org/officeDocument/2006/math">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𝑋</m:t>
                            </m:r>
                          </m:e>
                          <m:sub>
                            <m:r>
                              <a:rPr lang="pl-PL" sz="2000">
                                <a:solidFill>
                                  <a:srgbClr val="0000CC"/>
                                </a:solidFill>
                                <a:latin typeface="Cambria Math" panose="02040503050406030204" pitchFamily="18" charset="0"/>
                              </a:rPr>
                              <m:t>𝑣</m:t>
                            </m:r>
                          </m:sub>
                        </m:sSub>
                      </m:oMath>
                    </a14:m>
                    <a:r>
                      <a:rPr lang="pl-PL" sz="2000" dirty="0">
                        <a:solidFill>
                          <a:srgbClr val="0000CC"/>
                        </a:solidFill>
                      </a:rPr>
                      <a:t>: </a:t>
                    </a:r>
                    <a14:m>
                      <m:oMath xmlns:m="http://schemas.openxmlformats.org/officeDocument/2006/math">
                        <m:r>
                          <a:rPr lang="pl-PL" sz="2000">
                            <a:solidFill>
                              <a:srgbClr val="0000CC"/>
                            </a:solidFill>
                            <a:latin typeface="Cambria Math" panose="02040503050406030204" pitchFamily="18" charset="0"/>
                          </a:rPr>
                          <m:t>𝑣</m:t>
                        </m:r>
                        <m:r>
                          <a:rPr lang="pl-PL" sz="2000">
                            <a:solidFill>
                              <a:srgbClr val="0000CC"/>
                            </a:solidFill>
                            <a:latin typeface="Cambria Math" panose="02040503050406030204" pitchFamily="18" charset="0"/>
                          </a:rPr>
                          <m:t>𝜖</m:t>
                        </m:r>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𝑉</m:t>
                            </m:r>
                          </m:e>
                          <m:sub>
                            <m:r>
                              <a:rPr lang="pl-PL" sz="2000">
                                <a:solidFill>
                                  <a:srgbClr val="0000CC"/>
                                </a:solidFill>
                                <a:latin typeface="Cambria Math" panose="02040503050406030204" pitchFamily="18" charset="0"/>
                              </a:rPr>
                              <m:t>𝑑</m:t>
                            </m:r>
                          </m:sub>
                        </m:sSub>
                      </m:oMath>
                    </a14:m>
                    <a:r>
                      <a:rPr lang="pl-PL" sz="2000" dirty="0">
                        <a:solidFill>
                          <a:srgbClr val="0000CC"/>
                        </a:solidFill>
                      </a:rPr>
                      <a:t>}: </a:t>
                    </a:r>
                  </a:p>
                  <a:p>
                    <a:pPr algn="ctr"/>
                    <a:r>
                      <a:rPr lang="en-US" sz="2000" i="1" dirty="0">
                        <a:solidFill>
                          <a:srgbClr val="0000CC"/>
                        </a:solidFill>
                        <a:latin typeface="Cambria Math" panose="02040503050406030204" pitchFamily="18" charset="0"/>
                      </a:rPr>
                      <a:t>   POS</a:t>
                    </a:r>
                    <a:r>
                      <a:rPr lang="en-US" sz="2000" dirty="0">
                        <a:solidFill>
                          <a:srgbClr val="0000CC"/>
                        </a:solidFill>
                        <a:latin typeface="Cambria Math" panose="02040503050406030204" pitchFamily="18" charset="0"/>
                      </a:rPr>
                      <a:t>(</a:t>
                    </a:r>
                    <a14:m>
                      <m:oMath xmlns:m="http://schemas.openxmlformats.org/officeDocument/2006/math">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𝐴𝑆</m:t>
                            </m:r>
                          </m:e>
                          <m:sub>
                            <m:r>
                              <a:rPr lang="en-US" sz="2000">
                                <a:solidFill>
                                  <a:srgbClr val="0000CC"/>
                                </a:solidFill>
                                <a:latin typeface="Cambria Math" panose="02040503050406030204" pitchFamily="18" charset="0"/>
                              </a:rPr>
                              <m:t>𝐵</m:t>
                            </m:r>
                          </m:sub>
                        </m:sSub>
                      </m:oMath>
                    </a14:m>
                    <a:r>
                      <a:rPr lang="en-US" sz="2000" dirty="0">
                        <a:solidFill>
                          <a:srgbClr val="0000CC"/>
                        </a:solidFill>
                        <a:latin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𝑋</m:t>
                            </m:r>
                          </m:e>
                          <m:sub>
                            <m:r>
                              <a:rPr lang="en-US" sz="2000">
                                <a:solidFill>
                                  <a:srgbClr val="0000CC"/>
                                </a:solidFill>
                                <a:latin typeface="Cambria Math" panose="02040503050406030204" pitchFamily="18" charset="0"/>
                              </a:rPr>
                              <m:t>𝑣</m:t>
                            </m:r>
                          </m:sub>
                        </m:sSub>
                      </m:oMath>
                    </a14:m>
                    <a:r>
                      <a:rPr lang="en-US" sz="2000" dirty="0">
                        <a:solidFill>
                          <a:srgbClr val="0000CC"/>
                        </a:solidFill>
                        <a:latin typeface="Cambria Math" panose="02040503050406030204" pitchFamily="18" charset="0"/>
                      </a:rPr>
                      <a:t>: </a:t>
                    </a:r>
                    <a14:m>
                      <m:oMath xmlns:m="http://schemas.openxmlformats.org/officeDocument/2006/math">
                        <m:r>
                          <a:rPr lang="en-US" sz="2000">
                            <a:solidFill>
                              <a:srgbClr val="0000CC"/>
                            </a:solidFill>
                            <a:latin typeface="Cambria Math" panose="02040503050406030204" pitchFamily="18" charset="0"/>
                          </a:rPr>
                          <m:t>𝑣</m:t>
                        </m:r>
                        <m:r>
                          <a:rPr lang="en-US" sz="2000">
                            <a:solidFill>
                              <a:srgbClr val="0000CC"/>
                            </a:solidFill>
                            <a:latin typeface="Cambria Math" panose="02040503050406030204" pitchFamily="18" charset="0"/>
                          </a:rPr>
                          <m:t>𝜖</m:t>
                        </m:r>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𝑉</m:t>
                            </m:r>
                          </m:e>
                          <m:sub>
                            <m:r>
                              <a:rPr lang="en-US" sz="2000">
                                <a:solidFill>
                                  <a:srgbClr val="0000CC"/>
                                </a:solidFill>
                                <a:latin typeface="Cambria Math" panose="02040503050406030204" pitchFamily="18" charset="0"/>
                              </a:rPr>
                              <m:t>𝑑</m:t>
                            </m:r>
                          </m:sub>
                        </m:sSub>
                      </m:oMath>
                    </a14:m>
                    <a:r>
                      <a:rPr lang="en-US" sz="2000" dirty="0">
                        <a:solidFill>
                          <a:srgbClr val="0000CC"/>
                        </a:solidFill>
                        <a:latin typeface="Cambria Math" panose="02040503050406030204" pitchFamily="18" charset="0"/>
                      </a:rPr>
                      <a:t>}) = </a:t>
                    </a:r>
                    <a14:m>
                      <m:oMath xmlns:m="http://schemas.openxmlformats.org/officeDocument/2006/math">
                        <m:nary>
                          <m:naryPr>
                            <m:chr m:val="⋃"/>
                            <m:supHide m:val="on"/>
                            <m:ctrlPr>
                              <a:rPr lang="en-US" sz="2000" i="1">
                                <a:solidFill>
                                  <a:srgbClr val="0000CC"/>
                                </a:solidFill>
                                <a:latin typeface="Cambria Math" panose="02040503050406030204" pitchFamily="18" charset="0"/>
                              </a:rPr>
                            </m:ctrlPr>
                          </m:naryPr>
                          <m:sub>
                            <m:r>
                              <a:rPr lang="en-US" sz="2000">
                                <a:solidFill>
                                  <a:srgbClr val="0000CC"/>
                                </a:solidFill>
                                <a:latin typeface="Cambria Math" panose="02040503050406030204" pitchFamily="18" charset="0"/>
                              </a:rPr>
                              <m:t>𝑣</m:t>
                            </m:r>
                            <m:r>
                              <a:rPr lang="en-US" sz="2000">
                                <a:solidFill>
                                  <a:srgbClr val="0000CC"/>
                                </a:solidFill>
                                <a:latin typeface="Cambria Math" panose="02040503050406030204" pitchFamily="18" charset="0"/>
                              </a:rPr>
                              <m:t>𝜖</m:t>
                            </m:r>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𝑉</m:t>
                                </m:r>
                              </m:e>
                              <m:sub>
                                <m:r>
                                  <a:rPr lang="en-US" sz="2000">
                                    <a:solidFill>
                                      <a:srgbClr val="0000CC"/>
                                    </a:solidFill>
                                    <a:latin typeface="Cambria Math" panose="02040503050406030204" pitchFamily="18" charset="0"/>
                                  </a:rPr>
                                  <m:t>𝑑</m:t>
                                </m:r>
                              </m:sub>
                            </m:sSub>
                          </m:sub>
                          <m:sup/>
                          <m:e>
                            <m:r>
                              <a:rPr lang="en-US" sz="2000">
                                <a:solidFill>
                                  <a:srgbClr val="0000CC"/>
                                </a:solidFill>
                                <a:latin typeface="Cambria Math" panose="02040503050406030204" pitchFamily="18" charset="0"/>
                              </a:rPr>
                              <m:t>𝐿𝑂𝑊</m:t>
                            </m:r>
                            <m:d>
                              <m:dPr>
                                <m:ctrlPr>
                                  <a:rPr lang="en-US" sz="2000" i="1">
                                    <a:solidFill>
                                      <a:srgbClr val="0000CC"/>
                                    </a:solidFill>
                                    <a:latin typeface="Cambria Math" panose="02040503050406030204" pitchFamily="18" charset="0"/>
                                  </a:rPr>
                                </m:ctrlPr>
                              </m:dPr>
                              <m:e>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𝐴𝑆</m:t>
                                    </m:r>
                                  </m:e>
                                  <m:sub>
                                    <m:r>
                                      <a:rPr lang="en-US" sz="2000">
                                        <a:solidFill>
                                          <a:srgbClr val="0000CC"/>
                                        </a:solidFill>
                                        <a:latin typeface="Cambria Math" panose="02040503050406030204" pitchFamily="18" charset="0"/>
                                      </a:rPr>
                                      <m:t>𝐵</m:t>
                                    </m:r>
                                  </m:sub>
                                </m:sSub>
                                <m:r>
                                  <a:rPr lang="en-US" sz="2000">
                                    <a:solidFill>
                                      <a:srgbClr val="0000CC"/>
                                    </a:solidFill>
                                    <a:latin typeface="Cambria Math" panose="02040503050406030204" pitchFamily="18" charset="0"/>
                                  </a:rPr>
                                  <m:t>,</m:t>
                                </m:r>
                                <m:sSub>
                                  <m:sSubPr>
                                    <m:ctrlPr>
                                      <a:rPr lang="en-US" sz="2000" i="1">
                                        <a:solidFill>
                                          <a:srgbClr val="0000CC"/>
                                        </a:solidFill>
                                        <a:latin typeface="Cambria Math" panose="02040503050406030204" pitchFamily="18" charset="0"/>
                                      </a:rPr>
                                    </m:ctrlPr>
                                  </m:sSubPr>
                                  <m:e>
                                    <m:r>
                                      <a:rPr lang="en-US" sz="2000">
                                        <a:solidFill>
                                          <a:srgbClr val="0000CC"/>
                                        </a:solidFill>
                                        <a:latin typeface="Cambria Math" panose="02040503050406030204" pitchFamily="18" charset="0"/>
                                      </a:rPr>
                                      <m:t>𝑉</m:t>
                                    </m:r>
                                  </m:e>
                                  <m:sub>
                                    <m:r>
                                      <a:rPr lang="en-US" sz="2000">
                                        <a:solidFill>
                                          <a:srgbClr val="0000CC"/>
                                        </a:solidFill>
                                        <a:latin typeface="Cambria Math" panose="02040503050406030204" pitchFamily="18" charset="0"/>
                                      </a:rPr>
                                      <m:t>𝑑</m:t>
                                    </m:r>
                                  </m:sub>
                                </m:sSub>
                              </m:e>
                            </m:d>
                            <m:r>
                              <a:rPr lang="en-US" sz="2000">
                                <a:solidFill>
                                  <a:srgbClr val="0000CC"/>
                                </a:solidFill>
                                <a:latin typeface="Cambria Math" panose="02040503050406030204" pitchFamily="18" charset="0"/>
                              </a:rPr>
                              <m:t> </m:t>
                            </m:r>
                          </m:e>
                        </m:nary>
                        <m:r>
                          <a:rPr lang="en-US" sz="2000" b="0" i="0" smtClean="0">
                            <a:solidFill>
                              <a:srgbClr val="0000CC"/>
                            </a:solidFill>
                            <a:latin typeface="Cambria Math" panose="02040503050406030204" pitchFamily="18" charset="0"/>
                          </a:rPr>
                          <m:t>   </m:t>
                        </m:r>
                      </m:oMath>
                    </a14:m>
                    <a:endParaRPr lang="en-US" sz="2000" b="0" dirty="0">
                      <a:solidFill>
                        <a:srgbClr val="0000CC"/>
                      </a:solidFill>
                      <a:latin typeface="Cambria Math" panose="02040503050406030204" pitchFamily="18" charset="0"/>
                    </a:endParaRPr>
                  </a:p>
                  <a:p>
                    <a:r>
                      <a:rPr lang="en-US" sz="2000" dirty="0">
                        <a:solidFill>
                          <a:srgbClr val="0000CC"/>
                        </a:solidFill>
                        <a:latin typeface="Cambria Math" panose="02040503050406030204" pitchFamily="18" charset="0"/>
                      </a:rPr>
                      <a:t>EXAMPLE OF OPTIMIZATION </a:t>
                    </a:r>
                    <a:r>
                      <a:rPr lang="pl-PL" sz="2000" dirty="0">
                        <a:solidFill>
                          <a:srgbClr val="0000CC"/>
                        </a:solidFill>
                        <a:latin typeface="Cambria Math" panose="02040503050406030204" pitchFamily="18" charset="0"/>
                      </a:rPr>
                      <a:t>PROBLEM: </a:t>
                    </a:r>
                  </a:p>
                  <a:p>
                    <a:r>
                      <a:rPr lang="en-US" sz="2000" dirty="0">
                        <a:solidFill>
                          <a:srgbClr val="0000CC"/>
                        </a:solidFill>
                        <a:latin typeface="Cambria Math" panose="02040503050406030204" pitchFamily="18" charset="0"/>
                      </a:rPr>
                      <a:t>For given </a:t>
                    </a:r>
                    <a:r>
                      <a:rPr lang="en-US" sz="2000" i="1" dirty="0">
                        <a:solidFill>
                          <a:srgbClr val="0000CC"/>
                        </a:solidFill>
                        <a:latin typeface="Cambria Math" panose="02040503050406030204" pitchFamily="18" charset="0"/>
                      </a:rPr>
                      <a:t>IS</a:t>
                    </a:r>
                    <a:r>
                      <a:rPr lang="en-US" sz="2000" dirty="0">
                        <a:solidFill>
                          <a:srgbClr val="0000CC"/>
                        </a:solidFill>
                        <a:latin typeface="Cambria Math" panose="02040503050406030204" pitchFamily="18" charset="0"/>
                      </a:rPr>
                      <a:t>=(</a:t>
                    </a:r>
                    <a:r>
                      <a:rPr lang="en-US" sz="2000" i="1" dirty="0" err="1">
                        <a:solidFill>
                          <a:srgbClr val="0000CC"/>
                        </a:solidFill>
                        <a:latin typeface="Cambria Math" panose="02040503050406030204" pitchFamily="18" charset="0"/>
                      </a:rPr>
                      <a:t>U</a:t>
                    </a:r>
                    <a:r>
                      <a:rPr lang="en-US" sz="2000" dirty="0" err="1">
                        <a:solidFill>
                          <a:srgbClr val="0000CC"/>
                        </a:solidFill>
                        <a:latin typeface="Cambria Math" panose="02040503050406030204" pitchFamily="18" charset="0"/>
                      </a:rPr>
                      <a:t>,</a:t>
                    </a:r>
                    <a:r>
                      <a:rPr lang="en-US" sz="2000" i="1" dirty="0" err="1">
                        <a:solidFill>
                          <a:srgbClr val="0000CC"/>
                        </a:solidFill>
                        <a:latin typeface="Cambria Math" panose="02040503050406030204" pitchFamily="18" charset="0"/>
                      </a:rPr>
                      <a:t>A</a:t>
                    </a:r>
                    <a:r>
                      <a:rPr lang="en-US" sz="2000" dirty="0">
                        <a:solidFill>
                          <a:srgbClr val="0000CC"/>
                        </a:solidFill>
                        <a:latin typeface="Cambria Math" panose="02040503050406030204" pitchFamily="18" charset="0"/>
                      </a:rPr>
                      <a:t>)</a:t>
                    </a:r>
                    <a:r>
                      <a:rPr lang="pl-PL" sz="2000" dirty="0">
                        <a:solidFill>
                          <a:srgbClr val="0000CC"/>
                        </a:solidFill>
                        <a:latin typeface="Cambria Math" panose="02040503050406030204" pitchFamily="18" charset="0"/>
                      </a:rPr>
                      <a:t>, </a:t>
                    </a:r>
                    <a:r>
                      <a:rPr lang="pl-PL" sz="2000" i="1" dirty="0">
                        <a:solidFill>
                          <a:srgbClr val="0000CC"/>
                        </a:solidFill>
                        <a:latin typeface="Cambria Math" panose="02040503050406030204" pitchFamily="18" charset="0"/>
                      </a:rPr>
                      <a:t>X </a:t>
                    </a:r>
                    <a14:m>
                      <m:oMath xmlns:m="http://schemas.openxmlformats.org/officeDocument/2006/math">
                        <m:r>
                          <a:rPr lang="pl-PL" sz="2000">
                            <a:solidFill>
                              <a:srgbClr val="0000CC"/>
                            </a:solidFill>
                            <a:latin typeface="Cambria Math" panose="02040503050406030204" pitchFamily="18" charset="0"/>
                          </a:rPr>
                          <m:t>⊆</m:t>
                        </m:r>
                      </m:oMath>
                    </a14:m>
                    <a:r>
                      <a:rPr lang="pl-PL" sz="2000" dirty="0">
                        <a:solidFill>
                          <a:srgbClr val="0000CC"/>
                        </a:solidFill>
                        <a:latin typeface="Cambria Math" panose="02040503050406030204" pitchFamily="18" charset="0"/>
                      </a:rPr>
                      <a:t> </a:t>
                    </a:r>
                    <a:r>
                      <a:rPr lang="pl-PL" sz="2000" i="1" dirty="0">
                        <a:solidFill>
                          <a:srgbClr val="0000CC"/>
                        </a:solidFill>
                        <a:latin typeface="Cambria Math" panose="02040503050406030204" pitchFamily="18" charset="0"/>
                      </a:rPr>
                      <a:t>U</a:t>
                    </a:r>
                    <a:r>
                      <a:rPr lang="pl-PL" sz="2000" dirty="0">
                        <a:solidFill>
                          <a:srgbClr val="0000CC"/>
                        </a:solidFill>
                        <a:latin typeface="Cambria Math" panose="02040503050406030204" pitchFamily="18" charset="0"/>
                      </a:rPr>
                      <a:t>,</a:t>
                    </a:r>
                    <a:r>
                      <a:rPr lang="en-US" sz="2000" dirty="0">
                        <a:solidFill>
                          <a:srgbClr val="0000CC"/>
                        </a:solidFill>
                        <a:latin typeface="Cambria Math" panose="02040503050406030204" pitchFamily="18" charset="0"/>
                      </a:rPr>
                      <a:t> and</a:t>
                    </a:r>
                    <a:r>
                      <a:rPr lang="pl-PL" sz="2000" dirty="0">
                        <a:solidFill>
                          <a:srgbClr val="0000CC"/>
                        </a:solidFill>
                        <a:latin typeface="Cambria Math" panose="02040503050406030204" pitchFamily="18" charset="0"/>
                      </a:rPr>
                      <a:t> </a:t>
                    </a:r>
                    <a:r>
                      <a:rPr lang="en-US" sz="2000" i="1" dirty="0" err="1">
                        <a:solidFill>
                          <a:srgbClr val="0000CC"/>
                        </a:solidFill>
                        <a:latin typeface="Cambria Math" panose="02040503050406030204" pitchFamily="18" charset="0"/>
                      </a:rPr>
                      <a:t>tr</a:t>
                    </a:r>
                    <a14:m>
                      <m:oMath xmlns:m="http://schemas.openxmlformats.org/officeDocument/2006/math">
                        <m:r>
                          <a:rPr lang="en-US" sz="2000">
                            <a:solidFill>
                              <a:srgbClr val="0000CC"/>
                            </a:solidFill>
                            <a:latin typeface="Cambria Math" panose="02040503050406030204" pitchFamily="18" charset="0"/>
                          </a:rPr>
                          <m:t> </m:t>
                        </m:r>
                        <m:r>
                          <a:rPr lang="en-US" sz="2000">
                            <a:solidFill>
                              <a:srgbClr val="0000CC"/>
                            </a:solidFill>
                            <a:latin typeface="Cambria Math" panose="02040503050406030204" pitchFamily="18" charset="0"/>
                          </a:rPr>
                          <m:t>𝜖</m:t>
                        </m:r>
                      </m:oMath>
                    </a14:m>
                    <a:r>
                      <a:rPr lang="en-US" sz="2000" dirty="0">
                        <a:solidFill>
                          <a:srgbClr val="0000CC"/>
                        </a:solidFill>
                        <a:latin typeface="Cambria Math" panose="02040503050406030204" pitchFamily="18" charset="0"/>
                      </a:rPr>
                      <a:t> (0,0.5) find (if exists ) a minimal </a:t>
                    </a:r>
                    <a:r>
                      <a:rPr lang="en-US" sz="2000" i="1" dirty="0">
                        <a:solidFill>
                          <a:srgbClr val="0000CC"/>
                        </a:solidFill>
                        <a:latin typeface="Cambria Math" panose="02040503050406030204" pitchFamily="18" charset="0"/>
                      </a:rPr>
                      <a:t>B </a:t>
                    </a:r>
                    <a14:m>
                      <m:oMath xmlns:m="http://schemas.openxmlformats.org/officeDocument/2006/math">
                        <m:r>
                          <a:rPr lang="en-US" sz="2000">
                            <a:solidFill>
                              <a:srgbClr val="0000CC"/>
                            </a:solidFill>
                            <a:latin typeface="Cambria Math" panose="02040503050406030204" pitchFamily="18" charset="0"/>
                          </a:rPr>
                          <m:t>⊆</m:t>
                        </m:r>
                      </m:oMath>
                    </a14:m>
                    <a:r>
                      <a:rPr lang="en-US" sz="2000" i="1" dirty="0">
                        <a:solidFill>
                          <a:srgbClr val="0000CC"/>
                        </a:solidFill>
                        <a:latin typeface="Cambria Math" panose="02040503050406030204" pitchFamily="18" charset="0"/>
                      </a:rPr>
                      <a:t>A</a:t>
                    </a:r>
                    <a:r>
                      <a:rPr lang="en-US" sz="2000" dirty="0">
                        <a:solidFill>
                          <a:srgbClr val="0000CC"/>
                        </a:solidFill>
                        <a:latin typeface="Cambria Math" panose="02040503050406030204" pitchFamily="18" charset="0"/>
                      </a:rPr>
                      <a:t> such that </a:t>
                    </a:r>
                    <a14:m>
                      <m:oMath xmlns:m="http://schemas.openxmlformats.org/officeDocument/2006/math">
                        <m:d>
                          <m:dPr>
                            <m:begChr m:val="|"/>
                            <m:endChr m:val="|"/>
                            <m:ctrlPr>
                              <a:rPr lang="pl-PL" sz="2000" i="1">
                                <a:solidFill>
                                  <a:srgbClr val="0000CC"/>
                                </a:solidFill>
                                <a:latin typeface="Cambria Math" panose="02040503050406030204" pitchFamily="18" charset="0"/>
                              </a:rPr>
                            </m:ctrlPr>
                          </m:dPr>
                          <m:e>
                            <m:r>
                              <a:rPr lang="pl-PL" sz="2000">
                                <a:solidFill>
                                  <a:srgbClr val="0000CC"/>
                                </a:solidFill>
                                <a:latin typeface="Cambria Math" panose="02040503050406030204" pitchFamily="18" charset="0"/>
                              </a:rPr>
                              <m:t>𝐵𝑑</m:t>
                            </m:r>
                            <m:d>
                              <m:dPr>
                                <m:ctrlPr>
                                  <a:rPr lang="pl-PL" sz="2000" i="1">
                                    <a:solidFill>
                                      <a:srgbClr val="0000CC"/>
                                    </a:solidFill>
                                    <a:latin typeface="Cambria Math" panose="02040503050406030204" pitchFamily="18" charset="0"/>
                                  </a:rPr>
                                </m:ctrlPr>
                              </m:dPr>
                              <m:e>
                                <m:sSub>
                                  <m:sSubPr>
                                    <m:ctrlPr>
                                      <a:rPr lang="pl-PL" sz="2000" i="1">
                                        <a:solidFill>
                                          <a:srgbClr val="0000CC"/>
                                        </a:solidFill>
                                        <a:latin typeface="Cambria Math" panose="02040503050406030204" pitchFamily="18" charset="0"/>
                                      </a:rPr>
                                    </m:ctrlPr>
                                  </m:sSubPr>
                                  <m:e>
                                    <m:r>
                                      <a:rPr lang="pl-PL" sz="2000">
                                        <a:solidFill>
                                          <a:srgbClr val="0000CC"/>
                                        </a:solidFill>
                                        <a:latin typeface="Cambria Math" panose="02040503050406030204" pitchFamily="18" charset="0"/>
                                      </a:rPr>
                                      <m:t>𝐴𝑆</m:t>
                                    </m:r>
                                  </m:e>
                                  <m:sub>
                                    <m:r>
                                      <a:rPr lang="pl-PL" sz="2000">
                                        <a:solidFill>
                                          <a:srgbClr val="0000CC"/>
                                        </a:solidFill>
                                        <a:latin typeface="Cambria Math" panose="02040503050406030204" pitchFamily="18" charset="0"/>
                                      </a:rPr>
                                      <m:t>𝐵</m:t>
                                    </m:r>
                                  </m:sub>
                                </m:sSub>
                                <m:r>
                                  <a:rPr lang="pl-PL" sz="200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𝑋</m:t>
                                </m:r>
                              </m:e>
                            </m:d>
                          </m:e>
                        </m:d>
                        <m:r>
                          <a:rPr lang="pl-PL" sz="2000">
                            <a:solidFill>
                              <a:srgbClr val="0000CC"/>
                            </a:solidFill>
                            <a:latin typeface="Cambria Math" panose="02040503050406030204" pitchFamily="18" charset="0"/>
                          </a:rPr>
                          <m:t>≤</m:t>
                        </m:r>
                        <m:r>
                          <a:rPr lang="pl-PL" sz="2000">
                            <a:solidFill>
                              <a:srgbClr val="0000CC"/>
                            </a:solidFill>
                            <a:latin typeface="Cambria Math" panose="02040503050406030204" pitchFamily="18" charset="0"/>
                          </a:rPr>
                          <m:t>𝑡𝑟</m:t>
                        </m:r>
                      </m:oMath>
                    </a14:m>
                    <a:r>
                      <a:rPr lang="pl-PL" sz="2000" dirty="0">
                        <a:solidFill>
                          <a:srgbClr val="0000CC"/>
                        </a:solidFill>
                        <a:latin typeface="Cambria Math" panose="02040503050406030204" pitchFamily="18" charset="0"/>
                      </a:rPr>
                      <a:t> </a:t>
                    </a:r>
                    <a14:m>
                      <m:oMath xmlns:m="http://schemas.openxmlformats.org/officeDocument/2006/math">
                        <m:d>
                          <m:dPr>
                            <m:begChr m:val="|"/>
                            <m:endChr m:val="|"/>
                            <m:ctrlPr>
                              <a:rPr lang="pl-PL" sz="2000" i="1">
                                <a:solidFill>
                                  <a:srgbClr val="0000CC"/>
                                </a:solidFill>
                                <a:latin typeface="Cambria Math" panose="02040503050406030204" pitchFamily="18" charset="0"/>
                              </a:rPr>
                            </m:ctrlPr>
                          </m:dPr>
                          <m:e>
                            <m:r>
                              <a:rPr lang="pl-PL" sz="2000">
                                <a:solidFill>
                                  <a:srgbClr val="0000CC"/>
                                </a:solidFill>
                                <a:latin typeface="Cambria Math" panose="02040503050406030204" pitchFamily="18" charset="0"/>
                              </a:rPr>
                              <m:t>𝑈</m:t>
                            </m:r>
                          </m:e>
                        </m:d>
                        <m:r>
                          <a:rPr lang="pl-PL" sz="2000">
                            <a:solidFill>
                              <a:srgbClr val="0000CC"/>
                            </a:solidFill>
                            <a:latin typeface="Cambria Math" panose="02040503050406030204" pitchFamily="18" charset="0"/>
                          </a:rPr>
                          <m:t>.</m:t>
                        </m:r>
                      </m:oMath>
                    </a14:m>
                    <a:endParaRPr lang="pl-PL" sz="2000" dirty="0">
                      <a:solidFill>
                        <a:srgbClr val="0000CC"/>
                      </a:solidFill>
                      <a:latin typeface="Cambria Math" panose="02040503050406030204" pitchFamily="18" charset="0"/>
                    </a:endParaRPr>
                  </a:p>
                </p:txBody>
              </p:sp>
            </mc:Choice>
            <mc:Fallback xmlns="">
              <p:sp>
                <p:nvSpPr>
                  <p:cNvPr id="35" name="pole tekstowe 34"/>
                  <p:cNvSpPr txBox="1">
                    <a:spLocks noRot="1" noChangeAspect="1" noMove="1" noResize="1" noEditPoints="1" noAdjustHandles="1" noChangeArrowheads="1" noChangeShapeType="1" noTextEdit="1"/>
                  </p:cNvSpPr>
                  <p:nvPr/>
                </p:nvSpPr>
                <p:spPr>
                  <a:xfrm>
                    <a:off x="1810146" y="2773036"/>
                    <a:ext cx="7643017" cy="1292768"/>
                  </a:xfrm>
                  <a:prstGeom prst="rect">
                    <a:avLst/>
                  </a:prstGeom>
                  <a:blipFill rotWithShape="0">
                    <a:blip r:embed="rId4"/>
                    <a:stretch>
                      <a:fillRect l="-1853" r="-927" b="-5122"/>
                    </a:stretch>
                  </a:blipFill>
                </p:spPr>
                <p:txBody>
                  <a:bodyPr/>
                  <a:lstStyle/>
                  <a:p>
                    <a:r>
                      <a:rPr lang="en-US">
                        <a:noFill/>
                      </a:rPr>
                      <a:t> </a:t>
                    </a:r>
                  </a:p>
                </p:txBody>
              </p:sp>
            </mc:Fallback>
          </mc:AlternateContent>
          <p:sp>
            <p:nvSpPr>
              <p:cNvPr id="2" name="Strzałka w dół 1"/>
              <p:cNvSpPr/>
              <p:nvPr/>
            </p:nvSpPr>
            <p:spPr>
              <a:xfrm>
                <a:off x="1768577" y="1984428"/>
                <a:ext cx="585968" cy="747934"/>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ole tekstowe 12"/>
              <p:cNvSpPr txBox="1"/>
              <p:nvPr/>
            </p:nvSpPr>
            <p:spPr>
              <a:xfrm>
                <a:off x="2267522" y="1996934"/>
                <a:ext cx="7222806" cy="908697"/>
              </a:xfrm>
              <a:prstGeom prst="rect">
                <a:avLst/>
              </a:prstGeom>
              <a:noFill/>
            </p:spPr>
            <p:txBody>
              <a:bodyPr wrap="square" rtlCol="0">
                <a:spAutoFit/>
              </a:bodyPr>
              <a:lstStyle/>
              <a:p>
                <a:pPr algn="ctr"/>
                <a:r>
                  <a:rPr lang="en-US" sz="1800">
                    <a:solidFill>
                      <a:srgbClr val="0000CC"/>
                    </a:solidFill>
                  </a:rPr>
                  <a:t>Examples of granules definable (generated) from elementary granules (i.e., indiscernibility classes of </a:t>
                </a:r>
                <a:r>
                  <a:rPr lang="en-US" sz="1800" i="1">
                    <a:solidFill>
                      <a:srgbClr val="0000CC"/>
                    </a:solidFill>
                  </a:rPr>
                  <a:t>IND</a:t>
                </a:r>
                <a:r>
                  <a:rPr lang="en-US" sz="1800">
                    <a:solidFill>
                      <a:srgbClr val="0000CC"/>
                    </a:solidFill>
                  </a:rPr>
                  <a:t>(</a:t>
                </a:r>
                <a:r>
                  <a:rPr lang="en-US" sz="1800" i="1">
                    <a:solidFill>
                      <a:srgbClr val="0000CC"/>
                    </a:solidFill>
                  </a:rPr>
                  <a:t>B</a:t>
                </a:r>
                <a:r>
                  <a:rPr lang="en-US" sz="1800">
                    <a:solidFill>
                      <a:srgbClr val="0000CC"/>
                    </a:solidFill>
                  </a:rPr>
                  <a:t>)) by their interaction (realized in the abstract space) with the relevant information granules represented by algorithms provided by the control of </a:t>
                </a:r>
                <a:r>
                  <a:rPr lang="en-US" sz="1800" i="1">
                    <a:solidFill>
                      <a:srgbClr val="0000CC"/>
                    </a:solidFill>
                  </a:rPr>
                  <a:t>g</a:t>
                </a:r>
                <a:r>
                  <a:rPr lang="en-US" sz="1800">
                    <a:solidFill>
                      <a:srgbClr val="0000CC"/>
                    </a:solidFill>
                  </a:rPr>
                  <a:t>. Construction of the algorithms is supported by a sub-granule of control of </a:t>
                </a:r>
                <a:r>
                  <a:rPr lang="en-US" sz="1800" i="1">
                    <a:solidFill>
                      <a:srgbClr val="0000CC"/>
                    </a:solidFill>
                  </a:rPr>
                  <a:t>g, </a:t>
                </a:r>
                <a:r>
                  <a:rPr lang="en-US" sz="1800">
                    <a:solidFill>
                      <a:srgbClr val="0000CC"/>
                    </a:solidFill>
                  </a:rPr>
                  <a:t>called reasoning module</a:t>
                </a:r>
                <a:r>
                  <a:rPr lang="en-US" sz="1800" i="1">
                    <a:solidFill>
                      <a:srgbClr val="0000CC"/>
                    </a:solidFill>
                  </a:rPr>
                  <a:t>.</a:t>
                </a:r>
                <a:endParaRPr lang="pl-PL" sz="1800" i="1">
                  <a:solidFill>
                    <a:srgbClr val="0000CC"/>
                  </a:solidFill>
                </a:endParaRPr>
              </a:p>
              <a:p>
                <a:pPr algn="ctr"/>
                <a:endParaRPr lang="en-US" sz="1800" i="1">
                  <a:solidFill>
                    <a:srgbClr val="0000CC"/>
                  </a:solidFill>
                </a:endParaRPr>
              </a:p>
            </p:txBody>
          </p:sp>
        </p:grpSp>
        <p:sp>
          <p:nvSpPr>
            <p:cNvPr id="4" name="Prostokąt 3"/>
            <p:cNvSpPr/>
            <p:nvPr/>
          </p:nvSpPr>
          <p:spPr>
            <a:xfrm>
              <a:off x="184300" y="3835587"/>
              <a:ext cx="8564164" cy="2545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rostokąt 4"/>
            <p:cNvSpPr/>
            <p:nvPr/>
          </p:nvSpPr>
          <p:spPr>
            <a:xfrm>
              <a:off x="323528" y="772754"/>
              <a:ext cx="8352928" cy="15650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1164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7DBAA-0938-FFFE-77CA-6C373ADA9684}"/>
            </a:ext>
          </a:extLst>
        </p:cNvPr>
        <p:cNvGrpSpPr/>
        <p:nvPr/>
      </p:nvGrpSpPr>
      <p:grpSpPr>
        <a:xfrm>
          <a:off x="0" y="0"/>
          <a:ext cx="0" cy="0"/>
          <a:chOff x="0" y="0"/>
          <a:chExt cx="0" cy="0"/>
        </a:xfrm>
      </p:grpSpPr>
      <p:sp>
        <p:nvSpPr>
          <p:cNvPr id="638978" name="Rectangle 2">
            <a:extLst>
              <a:ext uri="{FF2B5EF4-FFF2-40B4-BE49-F238E27FC236}">
                <a16:creationId xmlns:a16="http://schemas.microsoft.com/office/drawing/2014/main" id="{D1528C58-AD70-EB25-E2DC-153F1B0A262D}"/>
              </a:ext>
            </a:extLst>
          </p:cNvPr>
          <p:cNvSpPr>
            <a:spLocks noGrp="1" noChangeArrowheads="1"/>
          </p:cNvSpPr>
          <p:nvPr>
            <p:ph type="title"/>
          </p:nvPr>
        </p:nvSpPr>
        <p:spPr>
          <a:xfrm>
            <a:off x="685800" y="260648"/>
            <a:ext cx="7772400" cy="792088"/>
          </a:xfrm>
        </p:spPr>
        <p:txBody>
          <a:bodyPr/>
          <a:lstStyle/>
          <a:p>
            <a:br>
              <a:rPr lang="pl-PL" b="1">
                <a:latin typeface="Arial" charset="0"/>
              </a:rPr>
            </a:br>
            <a:r>
              <a:rPr lang="pl-PL" b="1">
                <a:latin typeface="Arial" charset="0"/>
              </a:rPr>
              <a:t>OPTIMIZATION PROBLEMS </a:t>
            </a:r>
            <a:br>
              <a:rPr lang="pl-PL" b="1">
                <a:latin typeface="Arial" charset="0"/>
              </a:rPr>
            </a:br>
            <a:endParaRPr lang="pl-PL" b="1">
              <a:latin typeface="Arial" charset="0"/>
            </a:endParaRPr>
          </a:p>
        </p:txBody>
      </p:sp>
      <p:sp>
        <p:nvSpPr>
          <p:cNvPr id="3" name="Symbol zastępczy numeru slajdu 2">
            <a:extLst>
              <a:ext uri="{FF2B5EF4-FFF2-40B4-BE49-F238E27FC236}">
                <a16:creationId xmlns:a16="http://schemas.microsoft.com/office/drawing/2014/main" id="{4EE1657A-CCBD-1262-7649-4148F1A95D74}"/>
              </a:ext>
            </a:extLst>
          </p:cNvPr>
          <p:cNvSpPr>
            <a:spLocks noGrp="1"/>
          </p:cNvSpPr>
          <p:nvPr>
            <p:ph type="sldNum" sz="quarter" idx="12"/>
          </p:nvPr>
        </p:nvSpPr>
        <p:spPr/>
        <p:txBody>
          <a:bodyPr/>
          <a:lstStyle/>
          <a:p>
            <a:pPr>
              <a:defRPr/>
            </a:pPr>
            <a:fld id="{D02E777F-298D-4C96-825C-3DC57E52C55E}" type="slidenum">
              <a:rPr lang="pl-PL" smtClean="0"/>
              <a:pPr>
                <a:defRPr/>
              </a:pPr>
              <a:t>57</a:t>
            </a:fld>
            <a:endParaRPr lang="pl-PL"/>
          </a:p>
        </p:txBody>
      </p:sp>
      <p:sp>
        <p:nvSpPr>
          <p:cNvPr id="2" name="pole tekstowe 1">
            <a:extLst>
              <a:ext uri="{FF2B5EF4-FFF2-40B4-BE49-F238E27FC236}">
                <a16:creationId xmlns:a16="http://schemas.microsoft.com/office/drawing/2014/main" id="{07D30244-4469-B78C-F874-1643DF530B70}"/>
              </a:ext>
            </a:extLst>
          </p:cNvPr>
          <p:cNvSpPr txBox="1"/>
          <p:nvPr/>
        </p:nvSpPr>
        <p:spPr>
          <a:xfrm>
            <a:off x="395536" y="1988840"/>
            <a:ext cx="3960440" cy="3000821"/>
          </a:xfrm>
          <a:prstGeom prst="rect">
            <a:avLst/>
          </a:prstGeom>
          <a:noFill/>
        </p:spPr>
        <p:txBody>
          <a:bodyPr wrap="square" rtlCol="0">
            <a:spAutoFit/>
          </a:bodyPr>
          <a:lstStyle/>
          <a:p>
            <a:pPr marL="457200" indent="-457200">
              <a:buFont typeface="Arial" panose="020B0604020202020204" pitchFamily="34" charset="0"/>
              <a:buChar char="•"/>
            </a:pPr>
            <a:r>
              <a:rPr lang="en-US" noProof="0">
                <a:solidFill>
                  <a:srgbClr val="0070C0"/>
                </a:solidFill>
              </a:rPr>
              <a:t>feature selection</a:t>
            </a:r>
          </a:p>
          <a:p>
            <a:pPr marL="457200" indent="-457200">
              <a:buFont typeface="Arial" panose="020B0604020202020204" pitchFamily="34" charset="0"/>
              <a:buChar char="•"/>
            </a:pPr>
            <a:r>
              <a:rPr lang="en-US" noProof="0">
                <a:solidFill>
                  <a:srgbClr val="0070C0"/>
                </a:solidFill>
              </a:rPr>
              <a:t>data reduction</a:t>
            </a:r>
          </a:p>
          <a:p>
            <a:pPr marL="457200" indent="-457200">
              <a:buFont typeface="Arial" panose="020B0604020202020204" pitchFamily="34" charset="0"/>
              <a:buChar char="•"/>
            </a:pPr>
            <a:r>
              <a:rPr lang="en-US" noProof="0">
                <a:solidFill>
                  <a:srgbClr val="0070C0"/>
                </a:solidFill>
              </a:rPr>
              <a:t>discretization</a:t>
            </a:r>
          </a:p>
          <a:p>
            <a:pPr marL="457200" indent="-457200">
              <a:buFont typeface="Arial" panose="020B0604020202020204" pitchFamily="34" charset="0"/>
              <a:buChar char="•"/>
            </a:pPr>
            <a:r>
              <a:rPr lang="en-US" noProof="0">
                <a:solidFill>
                  <a:srgbClr val="0070C0"/>
                </a:solidFill>
              </a:rPr>
              <a:t>symbolic value grouping</a:t>
            </a:r>
          </a:p>
          <a:p>
            <a:pPr marL="457200" indent="-457200">
              <a:buFont typeface="Arial" panose="020B0604020202020204" pitchFamily="34" charset="0"/>
              <a:buChar char="•"/>
            </a:pPr>
            <a:r>
              <a:rPr lang="en-US" noProof="0">
                <a:solidFill>
                  <a:srgbClr val="0070C0"/>
                </a:solidFill>
              </a:rPr>
              <a:t>decision rules</a:t>
            </a:r>
            <a:endParaRPr lang="pl-PL" noProof="0">
              <a:solidFill>
                <a:srgbClr val="0070C0"/>
              </a:solidFill>
            </a:endParaRPr>
          </a:p>
          <a:p>
            <a:pPr marL="457200" indent="-457200">
              <a:buFont typeface="Arial" panose="020B0604020202020204" pitchFamily="34" charset="0"/>
              <a:buChar char="•"/>
            </a:pPr>
            <a:r>
              <a:rPr lang="pl-PL">
                <a:solidFill>
                  <a:srgbClr val="0070C0"/>
                </a:solidFill>
              </a:rPr>
              <a:t>…</a:t>
            </a:r>
            <a:endParaRPr lang="en-US">
              <a:solidFill>
                <a:srgbClr val="0070C0"/>
              </a:solidFill>
            </a:endParaRPr>
          </a:p>
        </p:txBody>
      </p:sp>
      <p:pic>
        <p:nvPicPr>
          <p:cNvPr id="6" name="Obraz 5">
            <a:extLst>
              <a:ext uri="{FF2B5EF4-FFF2-40B4-BE49-F238E27FC236}">
                <a16:creationId xmlns:a16="http://schemas.microsoft.com/office/drawing/2014/main" id="{1B914279-4770-8E69-B0F2-F631CE6E9F53}"/>
              </a:ext>
            </a:extLst>
          </p:cNvPr>
          <p:cNvPicPr>
            <a:picLocks noChangeAspect="1"/>
          </p:cNvPicPr>
          <p:nvPr/>
        </p:nvPicPr>
        <p:blipFill>
          <a:blip r:embed="rId3"/>
          <a:stretch>
            <a:fillRect/>
          </a:stretch>
        </p:blipFill>
        <p:spPr>
          <a:xfrm>
            <a:off x="3785594" y="1268760"/>
            <a:ext cx="5096798" cy="4248472"/>
          </a:xfrm>
          <a:prstGeom prst="rect">
            <a:avLst/>
          </a:prstGeom>
        </p:spPr>
      </p:pic>
      <p:sp>
        <p:nvSpPr>
          <p:cNvPr id="4" name="pole tekstowe 3"/>
          <p:cNvSpPr txBox="1"/>
          <p:nvPr/>
        </p:nvSpPr>
        <p:spPr>
          <a:xfrm>
            <a:off x="241432" y="5891435"/>
            <a:ext cx="8640960" cy="646331"/>
          </a:xfrm>
          <a:prstGeom prst="rect">
            <a:avLst/>
          </a:prstGeom>
          <a:noFill/>
        </p:spPr>
        <p:txBody>
          <a:bodyPr wrap="square" rtlCol="0">
            <a:spAutoFit/>
          </a:bodyPr>
          <a:lstStyle/>
          <a:p>
            <a:r>
              <a:rPr lang="en-US" sz="1800" i="1" dirty="0">
                <a:solidFill>
                  <a:srgbClr val="0000FF"/>
                </a:solidFill>
              </a:rPr>
              <a:t>Z. Pawlak, A. Skowron: Rough Sets and Boolean Reasoning. Inf</a:t>
            </a:r>
            <a:r>
              <a:rPr lang="pl-PL" sz="1800" i="1" dirty="0">
                <a:solidFill>
                  <a:srgbClr val="0000FF"/>
                </a:solidFill>
              </a:rPr>
              <a:t>. S</a:t>
            </a:r>
            <a:r>
              <a:rPr lang="en-US" sz="1800" i="1" dirty="0">
                <a:solidFill>
                  <a:srgbClr val="0000FF"/>
                </a:solidFill>
              </a:rPr>
              <a:t>ci</a:t>
            </a:r>
            <a:r>
              <a:rPr lang="pl-PL" sz="1800" i="1" dirty="0">
                <a:solidFill>
                  <a:srgbClr val="0000FF"/>
                </a:solidFill>
              </a:rPr>
              <a:t>.</a:t>
            </a:r>
            <a:r>
              <a:rPr lang="en-US" sz="1800" i="1" dirty="0">
                <a:solidFill>
                  <a:srgbClr val="0000FF"/>
                </a:solidFill>
              </a:rPr>
              <a:t> 177(1) 41-73  (2007)</a:t>
            </a:r>
            <a:endParaRPr lang="en-US" dirty="0"/>
          </a:p>
        </p:txBody>
      </p:sp>
    </p:spTree>
    <p:extLst>
      <p:ext uri="{BB962C8B-B14F-4D97-AF65-F5344CB8AC3E}">
        <p14:creationId xmlns:p14="http://schemas.microsoft.com/office/powerpoint/2010/main" val="11925096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D0047C-52D2-71A0-5FE5-AEB6840E3C3C}"/>
              </a:ext>
            </a:extLst>
          </p:cNvPr>
          <p:cNvSpPr>
            <a:spLocks noGrp="1"/>
          </p:cNvSpPr>
          <p:nvPr>
            <p:ph type="title"/>
          </p:nvPr>
        </p:nvSpPr>
        <p:spPr>
          <a:xfrm>
            <a:off x="0" y="0"/>
            <a:ext cx="9144000" cy="785813"/>
          </a:xfrm>
        </p:spPr>
        <p:txBody>
          <a:bodyPr/>
          <a:lstStyle/>
          <a:p>
            <a:r>
              <a:rPr lang="en-US" sz="2800" b="1" dirty="0"/>
              <a:t>ILLUSTRATIVE EXAMPLES </a:t>
            </a:r>
            <a:br>
              <a:rPr lang="en-US" sz="2800" b="1" dirty="0"/>
            </a:br>
            <a:r>
              <a:rPr lang="en-US" sz="2800" b="1" dirty="0"/>
              <a:t>OF GRANULAR ALGEBRAS </a:t>
            </a:r>
          </a:p>
        </p:txBody>
      </p:sp>
      <p:sp>
        <p:nvSpPr>
          <p:cNvPr id="3" name="Symbol zastępczy numeru slajdu 2">
            <a:extLst>
              <a:ext uri="{FF2B5EF4-FFF2-40B4-BE49-F238E27FC236}">
                <a16:creationId xmlns:a16="http://schemas.microsoft.com/office/drawing/2014/main" id="{6785330B-CB2B-2486-5A9B-81E318CFDA97}"/>
              </a:ext>
            </a:extLst>
          </p:cNvPr>
          <p:cNvSpPr>
            <a:spLocks noGrp="1"/>
          </p:cNvSpPr>
          <p:nvPr>
            <p:ph type="sldNum" sz="quarter" idx="12"/>
          </p:nvPr>
        </p:nvSpPr>
        <p:spPr/>
        <p:txBody>
          <a:bodyPr/>
          <a:lstStyle/>
          <a:p>
            <a:pPr>
              <a:defRPr/>
            </a:pPr>
            <a:fld id="{D02E777F-298D-4C96-825C-3DC57E52C55E}" type="slidenum">
              <a:rPr lang="pl-PL" smtClean="0"/>
              <a:pPr>
                <a:defRPr/>
              </a:pPr>
              <a:t>58</a:t>
            </a:fld>
            <a:endParaRPr lang="pl-PL"/>
          </a:p>
        </p:txBody>
      </p:sp>
      <p:grpSp>
        <p:nvGrpSpPr>
          <p:cNvPr id="9" name="Grupa 8"/>
          <p:cNvGrpSpPr/>
          <p:nvPr/>
        </p:nvGrpSpPr>
        <p:grpSpPr>
          <a:xfrm>
            <a:off x="179512" y="1161641"/>
            <a:ext cx="8640960" cy="5204480"/>
            <a:chOff x="179512" y="1161641"/>
            <a:chExt cx="8640960" cy="5204480"/>
          </a:xfrm>
        </p:grpSpPr>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id="{0CB035EC-37F4-74CD-BCB6-A6ABC34C6AEB}"/>
                    </a:ext>
                  </a:extLst>
                </p:cNvPr>
                <p:cNvSpPr txBox="1"/>
                <p:nvPr/>
              </p:nvSpPr>
              <p:spPr>
                <a:xfrm>
                  <a:off x="1954935" y="1161641"/>
                  <a:ext cx="4946098" cy="415498"/>
                </a:xfrm>
                <a:prstGeom prst="rect">
                  <a:avLst/>
                </a:prstGeom>
                <a:noFill/>
              </p:spPr>
              <p:txBody>
                <a:bodyPr wrap="none" lIns="0" tIns="0" rIns="0" bIns="0" rtlCol="0">
                  <a:spAutoFit/>
                </a:bodyPr>
                <a:lstStyle/>
                <a:p>
                  <a14:m>
                    <m:oMath xmlns:m="http://schemas.openxmlformats.org/officeDocument/2006/math">
                      <m:r>
                        <a:rPr lang="pl-PL" b="0" i="1" smtClean="0">
                          <a:solidFill>
                            <a:srgbClr val="0000CC"/>
                          </a:solidFill>
                          <a:latin typeface="Cambria Math" panose="02040503050406030204" pitchFamily="18" charset="0"/>
                        </a:rPr>
                        <m:t>𝐼𝑆</m:t>
                      </m:r>
                      <m:r>
                        <a:rPr lang="pl-PL" i="1" smtClean="0">
                          <a:solidFill>
                            <a:srgbClr val="0000CC"/>
                          </a:solidFill>
                          <a:latin typeface="Cambria Math" panose="02040503050406030204" pitchFamily="18" charset="0"/>
                        </a:rPr>
                        <m:t>=</m:t>
                      </m:r>
                      <m:r>
                        <a:rPr lang="pl-PL" b="0" i="1" smtClean="0">
                          <a:solidFill>
                            <a:srgbClr val="0000CC"/>
                          </a:solidFill>
                          <a:latin typeface="Cambria Math" panose="02040503050406030204" pitchFamily="18" charset="0"/>
                        </a:rPr>
                        <m:t>(</m:t>
                      </m:r>
                      <m:r>
                        <a:rPr lang="pl-PL" b="0" i="1" smtClean="0">
                          <a:solidFill>
                            <a:srgbClr val="0000CC"/>
                          </a:solidFill>
                          <a:latin typeface="Cambria Math" panose="02040503050406030204" pitchFamily="18" charset="0"/>
                        </a:rPr>
                        <m:t>𝑈</m:t>
                      </m:r>
                      <m:r>
                        <a:rPr lang="pl-PL" b="0" i="1" smtClean="0">
                          <a:solidFill>
                            <a:srgbClr val="0000CC"/>
                          </a:solidFill>
                          <a:latin typeface="Cambria Math" panose="02040503050406030204" pitchFamily="18" charset="0"/>
                        </a:rPr>
                        <m:t>,</m:t>
                      </m:r>
                      <m:r>
                        <a:rPr lang="pl-PL" b="0" i="1" smtClean="0">
                          <a:solidFill>
                            <a:srgbClr val="0000CC"/>
                          </a:solidFill>
                          <a:latin typeface="Cambria Math" panose="02040503050406030204" pitchFamily="18" charset="0"/>
                        </a:rPr>
                        <m:t>𝐴</m:t>
                      </m:r>
                      <m:r>
                        <a:rPr lang="pl-PL" b="0" i="1" smtClean="0">
                          <a:solidFill>
                            <a:srgbClr val="0000CC"/>
                          </a:solidFill>
                          <a:latin typeface="Cambria Math" panose="02040503050406030204" pitchFamily="18" charset="0"/>
                        </a:rPr>
                        <m:t>)</m:t>
                      </m:r>
                    </m:oMath>
                  </a14:m>
                  <a:r>
                    <a:rPr lang="pl-PL" dirty="0">
                      <a:solidFill>
                        <a:srgbClr val="0000CC"/>
                      </a:solidFill>
                    </a:rPr>
                    <a:t> – </a:t>
                  </a:r>
                  <a:r>
                    <a:rPr lang="en-US" dirty="0">
                      <a:solidFill>
                        <a:srgbClr val="0000CC"/>
                      </a:solidFill>
                    </a:rPr>
                    <a:t>information system</a:t>
                  </a:r>
                </a:p>
              </p:txBody>
            </p:sp>
          </mc:Choice>
          <mc:Fallback xmlns="">
            <p:sp>
              <p:nvSpPr>
                <p:cNvPr id="4" name="pole tekstowe 3">
                  <a:extLst>
                    <a:ext uri="{FF2B5EF4-FFF2-40B4-BE49-F238E27FC236}">
                      <a16:creationId xmlns="" xmlns:a16="http://schemas.microsoft.com/office/drawing/2014/main" xmlns:a14="http://schemas.microsoft.com/office/drawing/2010/main" id="{0CB035EC-37F4-74CD-BCB6-A6ABC34C6AEB}"/>
                    </a:ext>
                  </a:extLst>
                </p:cNvPr>
                <p:cNvSpPr txBox="1">
                  <a:spLocks noRot="1" noChangeAspect="1" noMove="1" noResize="1" noEditPoints="1" noAdjustHandles="1" noChangeArrowheads="1" noChangeShapeType="1" noTextEdit="1"/>
                </p:cNvSpPr>
                <p:nvPr/>
              </p:nvSpPr>
              <p:spPr>
                <a:xfrm>
                  <a:off x="1954935" y="1161641"/>
                  <a:ext cx="4946098" cy="415498"/>
                </a:xfrm>
                <a:prstGeom prst="rect">
                  <a:avLst/>
                </a:prstGeom>
                <a:blipFill rotWithShape="0">
                  <a:blip r:embed="rId2"/>
                  <a:stretch>
                    <a:fillRect t="-25000" r="-3083"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6B068641-7433-0E78-01CD-78CAF94FB0AA}"/>
                    </a:ext>
                  </a:extLst>
                </p:cNvPr>
                <p:cNvSpPr txBox="1"/>
                <p:nvPr/>
              </p:nvSpPr>
              <p:spPr>
                <a:xfrm>
                  <a:off x="179512" y="2211137"/>
                  <a:ext cx="8640960" cy="4154984"/>
                </a:xfrm>
                <a:prstGeom prst="rect">
                  <a:avLst/>
                </a:prstGeom>
                <a:noFill/>
              </p:spPr>
              <p:txBody>
                <a:bodyPr wrap="square" rtlCol="0">
                  <a:spAutoFit/>
                </a:bodyPr>
                <a:lstStyle/>
                <a:p>
                  <a:r>
                    <a:rPr kumimoji="1" lang="pl-PL" sz="2400" dirty="0">
                      <a:solidFill>
                        <a:srgbClr val="0000CC"/>
                      </a:solidFill>
                      <a:ea typeface="MS PGothic" pitchFamily="34" charset="-128"/>
                    </a:rPr>
                    <a:t>ATOMIC</a:t>
                  </a:r>
                  <a:r>
                    <a:rPr kumimoji="1" lang="en-US" sz="2400" dirty="0">
                      <a:solidFill>
                        <a:srgbClr val="0000CC"/>
                      </a:solidFill>
                      <a:ea typeface="MS PGothic" pitchFamily="34" charset="-128"/>
                    </a:rPr>
                    <a:t> GRANULES</a:t>
                  </a:r>
                  <a:r>
                    <a:rPr kumimoji="1" lang="pl-PL" sz="2400" dirty="0">
                      <a:solidFill>
                        <a:srgbClr val="0000CC"/>
                      </a:solidFill>
                      <a:ea typeface="MS PGothic" pitchFamily="34" charset="-128"/>
                    </a:rPr>
                    <a:t> OF</a:t>
                  </a:r>
                </a:p>
                <a:p>
                  <a:pPr defTabSz="542925"/>
                  <a:r>
                    <a:rPr kumimoji="1" lang="pl-PL" sz="2400" dirty="0">
                      <a:solidFill>
                        <a:srgbClr val="0000CC"/>
                      </a:solidFill>
                      <a:ea typeface="MS PGothic" pitchFamily="34" charset="-128"/>
                    </a:rPr>
                    <a:t>	</a:t>
                  </a:r>
                  <a:r>
                    <a:rPr kumimoji="1" lang="en-US" sz="2400" dirty="0">
                      <a:solidFill>
                        <a:srgbClr val="0000CC"/>
                      </a:solidFill>
                      <a:ea typeface="MS PGothic" pitchFamily="34" charset="-128"/>
                    </a:rPr>
                    <a:t>partitions defined by </a:t>
                  </a:r>
                  <a:r>
                    <a:rPr kumimoji="1" lang="en-US" sz="2400" i="1" dirty="0" err="1">
                      <a:solidFill>
                        <a:srgbClr val="0000CC"/>
                      </a:solidFill>
                      <a:ea typeface="MS PGothic" pitchFamily="34" charset="-128"/>
                    </a:rPr>
                    <a:t>IND</a:t>
                  </a:r>
                  <a:r>
                    <a:rPr kumimoji="1" lang="en-US" sz="2400" i="1" dirty="0">
                      <a:solidFill>
                        <a:srgbClr val="0000CC"/>
                      </a:solidFill>
                      <a:ea typeface="MS PGothic" pitchFamily="34" charset="-128"/>
                    </a:rPr>
                    <a:t>(a) </a:t>
                  </a:r>
                  <a:r>
                    <a:rPr kumimoji="1" lang="en-US" sz="2400" dirty="0">
                      <a:solidFill>
                        <a:srgbClr val="0000CC"/>
                      </a:solidFill>
                      <a:ea typeface="MS PGothic" pitchFamily="34" charset="-128"/>
                    </a:rPr>
                    <a:t>for </a:t>
                  </a:r>
                  <a:r>
                    <a:rPr kumimoji="1" lang="en-US" sz="2400" i="1" dirty="0">
                      <a:solidFill>
                        <a:srgbClr val="0000CC"/>
                      </a:solidFill>
                      <a:ea typeface="MS PGothic" pitchFamily="34" charset="-128"/>
                    </a:rPr>
                    <a:t>a </a:t>
                  </a:r>
                  <a:r>
                    <a:rPr kumimoji="1" lang="en-US" sz="2400" i="1" dirty="0">
                      <a:solidFill>
                        <a:srgbClr val="0000CC"/>
                      </a:solidFill>
                      <a:ea typeface="MS PGothic" pitchFamily="34" charset="-128"/>
                      <a:sym typeface="Symbol" panose="05050102010706020507" pitchFamily="18" charset="2"/>
                    </a:rPr>
                    <a:t> A</a:t>
                  </a:r>
                  <a:endParaRPr kumimoji="1" lang="pl-PL" sz="2400" i="1" dirty="0">
                    <a:solidFill>
                      <a:srgbClr val="0000CC"/>
                    </a:solidFill>
                    <a:ea typeface="MS PGothic" pitchFamily="34" charset="-128"/>
                    <a:sym typeface="Symbol" panose="05050102010706020507" pitchFamily="18" charset="2"/>
                  </a:endParaRPr>
                </a:p>
                <a:p>
                  <a:endParaRPr kumimoji="1" lang="pl-PL" sz="2400" dirty="0">
                    <a:solidFill>
                      <a:srgbClr val="0000CC"/>
                    </a:solidFill>
                    <a:ea typeface="MS PGothic" pitchFamily="34" charset="-128"/>
                    <a:sym typeface="Symbol" panose="05050102010706020507" pitchFamily="18" charset="2"/>
                  </a:endParaRPr>
                </a:p>
                <a:p>
                  <a:r>
                    <a:rPr kumimoji="1" lang="en-US" sz="2400" noProof="0" dirty="0">
                      <a:solidFill>
                        <a:srgbClr val="0000CC"/>
                      </a:solidFill>
                      <a:ea typeface="MS PGothic" pitchFamily="34" charset="-128"/>
                      <a:sym typeface="Symbol" panose="05050102010706020507" pitchFamily="18" charset="2"/>
                    </a:rPr>
                    <a:t>DEFINABLE GRANULES (GENERATED BY OPERATIONS ON GRANULES) OF </a:t>
                  </a:r>
                </a:p>
                <a:p>
                  <a:pPr defTabSz="447675">
                    <a:tabLst>
                      <a:tab pos="542925" algn="l"/>
                    </a:tabLst>
                  </a:pPr>
                  <a:r>
                    <a:rPr kumimoji="1" lang="en-US" sz="2400" noProof="0" dirty="0">
                      <a:solidFill>
                        <a:srgbClr val="0000CC"/>
                      </a:solidFill>
                      <a:ea typeface="MS PGothic" pitchFamily="34" charset="-128"/>
                      <a:sym typeface="Symbol" panose="05050102010706020507" pitchFamily="18" charset="2"/>
                    </a:rPr>
                    <a:t>	Ex1: partitions of </a:t>
                  </a:r>
                  <a:r>
                    <a:rPr kumimoji="1" lang="en-US" sz="2400" i="1" noProof="0" dirty="0">
                      <a:solidFill>
                        <a:srgbClr val="0000CC"/>
                      </a:solidFill>
                      <a:ea typeface="MS PGothic" pitchFamily="34" charset="-128"/>
                      <a:sym typeface="Symbol" panose="05050102010706020507" pitchFamily="18" charset="2"/>
                    </a:rPr>
                    <a:t>U</a:t>
                  </a:r>
                  <a:r>
                    <a:rPr kumimoji="1" lang="en-US" sz="2400" noProof="0" dirty="0">
                      <a:solidFill>
                        <a:srgbClr val="0000CC"/>
                      </a:solidFill>
                      <a:ea typeface="MS PGothic" pitchFamily="34" charset="-128"/>
                      <a:sym typeface="Symbol" panose="05050102010706020507" pitchFamily="18" charset="2"/>
                    </a:rPr>
                    <a:t> defined by intersection of partitions</a:t>
                  </a:r>
                </a:p>
                <a:p>
                  <a:pPr defTabSz="447675">
                    <a:tabLst>
                      <a:tab pos="542925" algn="l"/>
                    </a:tabLst>
                  </a:pPr>
                  <a:r>
                    <a:rPr kumimoji="1" lang="en-US" sz="2400" noProof="0" dirty="0">
                      <a:solidFill>
                        <a:srgbClr val="0000CC"/>
                      </a:solidFill>
                      <a:ea typeface="MS PGothic" pitchFamily="34" charset="-128"/>
                      <a:sym typeface="Symbol" panose="05050102010706020507" pitchFamily="18" charset="2"/>
                    </a:rPr>
                    <a:t>      defined by attributes: </a:t>
                  </a:r>
                  <a14:m>
                    <m:oMath xmlns:m="http://schemas.openxmlformats.org/officeDocument/2006/math">
                      <m:r>
                        <a:rPr kumimoji="1" lang="en-US" sz="2400" b="0" i="1" noProof="0" smtClean="0">
                          <a:solidFill>
                            <a:srgbClr val="0000CC"/>
                          </a:solidFill>
                          <a:latin typeface="Cambria Math" panose="02040503050406030204" pitchFamily="18" charset="0"/>
                          <a:ea typeface="MS PGothic" pitchFamily="34" charset="-128"/>
                          <a:sym typeface="Symbol" panose="05050102010706020507" pitchFamily="18" charset="2"/>
                        </a:rPr>
                        <m:t>𝐼𝑁𝐷</m:t>
                      </m:r>
                      <m:d>
                        <m:dPr>
                          <m:ctrlPr>
                            <a:rPr kumimoji="1" lang="en-US" sz="2400" b="0" i="1" noProof="0" smtClean="0">
                              <a:solidFill>
                                <a:srgbClr val="0000CC"/>
                              </a:solidFill>
                              <a:latin typeface="Cambria Math" panose="02040503050406030204" pitchFamily="18" charset="0"/>
                              <a:ea typeface="MS PGothic" pitchFamily="34" charset="-128"/>
                              <a:sym typeface="Symbol" panose="05050102010706020507" pitchFamily="18" charset="2"/>
                            </a:rPr>
                          </m:ctrlPr>
                        </m:dPr>
                        <m:e>
                          <m:r>
                            <a:rPr kumimoji="1" lang="en-US" sz="2400" b="0" i="1" noProof="0" smtClean="0">
                              <a:solidFill>
                                <a:srgbClr val="0000CC"/>
                              </a:solidFill>
                              <a:latin typeface="Cambria Math" panose="02040503050406030204" pitchFamily="18" charset="0"/>
                              <a:ea typeface="MS PGothic" pitchFamily="34" charset="-128"/>
                              <a:sym typeface="Symbol" panose="05050102010706020507" pitchFamily="18" charset="2"/>
                            </a:rPr>
                            <m:t>𝐵</m:t>
                          </m:r>
                        </m:e>
                      </m:d>
                      <m:r>
                        <a:rPr kumimoji="1" lang="en-US" sz="2400" b="0" i="1" noProof="0" smtClean="0">
                          <a:solidFill>
                            <a:srgbClr val="0000CC"/>
                          </a:solidFill>
                          <a:latin typeface="Cambria Math" panose="02040503050406030204" pitchFamily="18" charset="0"/>
                          <a:ea typeface="MS PGothic" pitchFamily="34" charset="-128"/>
                          <a:sym typeface="Symbol" panose="05050102010706020507" pitchFamily="18" charset="2"/>
                        </a:rPr>
                        <m:t>= </m:t>
                      </m:r>
                      <m:nary>
                        <m:naryPr>
                          <m:chr m:val="⋂"/>
                          <m:supHide m:val="on"/>
                          <m:ctrlPr>
                            <a:rPr kumimoji="1" lang="en-US" sz="2400" b="0" i="1" noProof="0" smtClean="0">
                              <a:solidFill>
                                <a:srgbClr val="0000CC"/>
                              </a:solidFill>
                              <a:latin typeface="Cambria Math" panose="02040503050406030204" pitchFamily="18" charset="0"/>
                              <a:ea typeface="MS PGothic" pitchFamily="34" charset="-128"/>
                              <a:sym typeface="Symbol" panose="05050102010706020507" pitchFamily="18" charset="2"/>
                            </a:rPr>
                          </m:ctrlPr>
                        </m:naryPr>
                        <m:sub>
                          <m:r>
                            <m:rPr>
                              <m:brk m:alnAt="7"/>
                            </m:rPr>
                            <a:rPr kumimoji="1" lang="en-US" sz="2400" b="0" i="1" noProof="0" smtClean="0">
                              <a:solidFill>
                                <a:srgbClr val="0000CC"/>
                              </a:solidFill>
                              <a:latin typeface="Cambria Math" panose="02040503050406030204" pitchFamily="18" charset="0"/>
                              <a:ea typeface="MS PGothic" pitchFamily="34" charset="-128"/>
                              <a:sym typeface="Symbol" panose="05050102010706020507" pitchFamily="18" charset="2"/>
                            </a:rPr>
                            <m:t>𝑎</m:t>
                          </m:r>
                          <m:r>
                            <a:rPr kumimoji="1" lang="en-US" sz="2400" b="0" i="1" noProof="0" smtClean="0">
                              <a:solidFill>
                                <a:srgbClr val="0000CC"/>
                              </a:solidFill>
                              <a:latin typeface="Cambria Math" panose="02040503050406030204" pitchFamily="18" charset="0"/>
                              <a:ea typeface="Cambria Math" panose="02040503050406030204" pitchFamily="18" charset="0"/>
                              <a:sym typeface="Symbol" panose="05050102010706020507" pitchFamily="18" charset="2"/>
                            </a:rPr>
                            <m:t>𝜖</m:t>
                          </m:r>
                          <m:r>
                            <a:rPr kumimoji="1" lang="en-US" sz="2400" b="0" i="1" noProof="0" smtClean="0">
                              <a:solidFill>
                                <a:srgbClr val="0000CC"/>
                              </a:solidFill>
                              <a:latin typeface="Cambria Math" panose="02040503050406030204" pitchFamily="18" charset="0"/>
                              <a:ea typeface="Cambria Math" panose="02040503050406030204" pitchFamily="18" charset="0"/>
                              <a:sym typeface="Symbol" panose="05050102010706020507" pitchFamily="18" charset="2"/>
                            </a:rPr>
                            <m:t>𝐵</m:t>
                          </m:r>
                        </m:sub>
                        <m:sup/>
                        <m:e>
                          <m:r>
                            <a:rPr kumimoji="1" lang="en-US" sz="2400" b="0" i="1" noProof="0" smtClean="0">
                              <a:solidFill>
                                <a:srgbClr val="0000CC"/>
                              </a:solidFill>
                              <a:latin typeface="Cambria Math" panose="02040503050406030204" pitchFamily="18" charset="0"/>
                              <a:ea typeface="MS PGothic" pitchFamily="34" charset="-128"/>
                              <a:sym typeface="Symbol" panose="05050102010706020507" pitchFamily="18" charset="2"/>
                            </a:rPr>
                            <m:t>𝐼𝑁𝐷</m:t>
                          </m:r>
                          <m:r>
                            <a:rPr kumimoji="1" lang="en-US" sz="2400" b="0" i="1" noProof="0" smtClean="0">
                              <a:solidFill>
                                <a:srgbClr val="0000CC"/>
                              </a:solidFill>
                              <a:latin typeface="Cambria Math" panose="02040503050406030204" pitchFamily="18" charset="0"/>
                              <a:ea typeface="MS PGothic" pitchFamily="34" charset="-128"/>
                              <a:sym typeface="Symbol" panose="05050102010706020507" pitchFamily="18" charset="2"/>
                            </a:rPr>
                            <m:t>(</m:t>
                          </m:r>
                          <m:r>
                            <a:rPr kumimoji="1" lang="en-US" sz="2400" b="0" i="1" noProof="0" smtClean="0">
                              <a:solidFill>
                                <a:srgbClr val="0000CC"/>
                              </a:solidFill>
                              <a:latin typeface="Cambria Math" panose="02040503050406030204" pitchFamily="18" charset="0"/>
                              <a:ea typeface="MS PGothic" pitchFamily="34" charset="-128"/>
                              <a:sym typeface="Symbol" panose="05050102010706020507" pitchFamily="18" charset="2"/>
                            </a:rPr>
                            <m:t>𝑎</m:t>
                          </m:r>
                          <m:r>
                            <a:rPr kumimoji="1" lang="en-US" sz="2400" b="0" i="1" noProof="0" smtClean="0">
                              <a:solidFill>
                                <a:srgbClr val="0000CC"/>
                              </a:solidFill>
                              <a:latin typeface="Cambria Math" panose="02040503050406030204" pitchFamily="18" charset="0"/>
                              <a:ea typeface="MS PGothic" pitchFamily="34" charset="-128"/>
                              <a:sym typeface="Symbol" panose="05050102010706020507" pitchFamily="18" charset="2"/>
                            </a:rPr>
                            <m:t>)</m:t>
                          </m:r>
                        </m:e>
                      </m:nary>
                    </m:oMath>
                  </a14:m>
                  <a:r>
                    <a:rPr kumimoji="1" lang="en-US" sz="2400" noProof="0" dirty="0">
                      <a:solidFill>
                        <a:srgbClr val="0000CC"/>
                      </a:solidFill>
                      <a:ea typeface="MS PGothic" pitchFamily="34" charset="-128"/>
                      <a:sym typeface="Symbol" panose="05050102010706020507" pitchFamily="18" charset="2"/>
                    </a:rPr>
                    <a:t> for  </a:t>
                  </a:r>
                  <a:r>
                    <a:rPr kumimoji="1" lang="en-US" sz="2400" i="1" noProof="0" dirty="0">
                      <a:solidFill>
                        <a:srgbClr val="0000CC"/>
                      </a:solidFill>
                      <a:ea typeface="MS PGothic" pitchFamily="34" charset="-128"/>
                      <a:sym typeface="Symbol" panose="05050102010706020507" pitchFamily="18" charset="2"/>
                    </a:rPr>
                    <a:t>BA</a:t>
                  </a:r>
                </a:p>
                <a:p>
                  <a:pPr defTabSz="447675">
                    <a:tabLst>
                      <a:tab pos="542925" algn="l"/>
                    </a:tabLst>
                  </a:pPr>
                  <a:r>
                    <a:rPr kumimoji="1" lang="en-US" sz="2400" noProof="0" dirty="0">
                      <a:solidFill>
                        <a:srgbClr val="0000CC"/>
                      </a:solidFill>
                      <a:ea typeface="MS PGothic" pitchFamily="34" charset="-128"/>
                      <a:sym typeface="Symbol" panose="05050102010706020507" pitchFamily="18" charset="2"/>
                    </a:rPr>
                    <a:t>	Ex2: partitions of </a:t>
                  </a:r>
                  <a:r>
                    <a:rPr kumimoji="1" lang="en-US" sz="2400" i="1" noProof="0" dirty="0">
                      <a:solidFill>
                        <a:srgbClr val="0000CC"/>
                      </a:solidFill>
                      <a:ea typeface="MS PGothic" pitchFamily="34" charset="-128"/>
                      <a:sym typeface="Symbol" panose="05050102010706020507" pitchFamily="18" charset="2"/>
                    </a:rPr>
                    <a:t>U</a:t>
                  </a:r>
                  <a:r>
                    <a:rPr kumimoji="1" lang="en-US" sz="2400" noProof="0" dirty="0">
                      <a:solidFill>
                        <a:srgbClr val="0000CC"/>
                      </a:solidFill>
                      <a:ea typeface="MS PGothic" pitchFamily="34" charset="-128"/>
                      <a:sym typeface="Symbol" panose="05050102010706020507" pitchFamily="18" charset="2"/>
                    </a:rPr>
                    <a:t> defined by intersection</a:t>
                  </a:r>
                  <a:r>
                    <a:rPr kumimoji="1" lang="pl-PL" sz="2400" noProof="0" dirty="0">
                      <a:solidFill>
                        <a:srgbClr val="0000CC"/>
                      </a:solidFill>
                      <a:ea typeface="MS PGothic" pitchFamily="34" charset="-128"/>
                      <a:sym typeface="Symbol" panose="05050102010706020507" pitchFamily="18" charset="2"/>
                    </a:rPr>
                    <a:t>s</a:t>
                  </a:r>
                  <a:r>
                    <a:rPr kumimoji="1" lang="en-US" sz="2400" noProof="0" dirty="0">
                      <a:solidFill>
                        <a:srgbClr val="0000CC"/>
                      </a:solidFill>
                      <a:ea typeface="MS PGothic" pitchFamily="34" charset="-128"/>
                      <a:sym typeface="Symbol" panose="05050102010706020507" pitchFamily="18" charset="2"/>
                    </a:rPr>
                    <a:t> of partitions</a:t>
                  </a:r>
                </a:p>
                <a:p>
                  <a:pPr defTabSz="447675">
                    <a:tabLst>
                      <a:tab pos="542925" algn="l"/>
                    </a:tabLst>
                  </a:pPr>
                  <a:r>
                    <a:rPr kumimoji="1" lang="en-US" sz="2400" noProof="0" dirty="0">
                      <a:solidFill>
                        <a:srgbClr val="0000CC"/>
                      </a:solidFill>
                      <a:ea typeface="MS PGothic" pitchFamily="34" charset="-128"/>
                      <a:sym typeface="Symbol" panose="05050102010706020507" pitchFamily="18" charset="2"/>
                    </a:rPr>
                    <a:t>      defined by attributes and their coarsening: for any partition</a:t>
                  </a:r>
                </a:p>
                <a:p>
                  <a:pPr defTabSz="447675">
                    <a:tabLst>
                      <a:tab pos="542925" algn="l"/>
                    </a:tabLst>
                  </a:pPr>
                  <a:r>
                    <a:rPr kumimoji="1" lang="en-US" sz="2400" noProof="0" dirty="0">
                      <a:solidFill>
                        <a:srgbClr val="0000CC"/>
                      </a:solidFill>
                      <a:ea typeface="MS PGothic" pitchFamily="34" charset="-128"/>
                      <a:sym typeface="Symbol" panose="05050102010706020507" pitchFamily="18" charset="2"/>
                    </a:rPr>
                    <a:t>      </a:t>
                  </a:r>
                  <a:r>
                    <a:rPr kumimoji="1" lang="en-US" sz="2400" b="1" i="1" noProof="0" dirty="0">
                      <a:solidFill>
                        <a:srgbClr val="0000CC"/>
                      </a:solidFill>
                      <a:ea typeface="MS PGothic" pitchFamily="34" charset="-128"/>
                      <a:sym typeface="Symbol" panose="05050102010706020507" pitchFamily="18" charset="2"/>
                    </a:rPr>
                    <a:t>V</a:t>
                  </a:r>
                  <a:r>
                    <a:rPr kumimoji="1" lang="en-US" sz="2400" i="1" noProof="0" dirty="0">
                      <a:solidFill>
                        <a:srgbClr val="0000CC"/>
                      </a:solidFill>
                      <a:ea typeface="MS PGothic" pitchFamily="34" charset="-128"/>
                      <a:sym typeface="Symbol" panose="05050102010706020507" pitchFamily="18" charset="2"/>
                    </a:rPr>
                    <a:t> </a:t>
                  </a:r>
                  <a:r>
                    <a:rPr kumimoji="1" lang="en-US" sz="2400" noProof="0" dirty="0">
                      <a:solidFill>
                        <a:srgbClr val="0000CC"/>
                      </a:solidFill>
                      <a:ea typeface="MS PGothic" pitchFamily="34" charset="-128"/>
                      <a:sym typeface="Symbol" panose="05050102010706020507" pitchFamily="18" charset="2"/>
                    </a:rPr>
                    <a:t>of </a:t>
                  </a:r>
                  <a:r>
                    <a:rPr kumimoji="1" lang="en-US" sz="2400" i="1" noProof="0" dirty="0">
                      <a:solidFill>
                        <a:srgbClr val="0000CC"/>
                      </a:solidFill>
                      <a:ea typeface="MS PGothic" pitchFamily="34" charset="-128"/>
                      <a:sym typeface="Symbol" panose="05050102010706020507" pitchFamily="18" charset="2"/>
                    </a:rPr>
                    <a:t>V</a:t>
                  </a:r>
                  <a:r>
                    <a:rPr kumimoji="1" lang="en-US" sz="2400" i="1" baseline="-25000" noProof="0" dirty="0">
                      <a:solidFill>
                        <a:srgbClr val="0000CC"/>
                      </a:solidFill>
                      <a:ea typeface="MS PGothic" pitchFamily="34" charset="-128"/>
                      <a:sym typeface="Symbol" panose="05050102010706020507" pitchFamily="18" charset="2"/>
                    </a:rPr>
                    <a:t>a</a:t>
                  </a:r>
                  <a:r>
                    <a:rPr kumimoji="1" lang="en-US" sz="2400" i="1" noProof="0" dirty="0">
                      <a:solidFill>
                        <a:srgbClr val="0000CC"/>
                      </a:solidFill>
                      <a:ea typeface="MS PGothic" pitchFamily="34" charset="-128"/>
                      <a:sym typeface="Symbol" panose="05050102010706020507" pitchFamily="18" charset="2"/>
                    </a:rPr>
                    <a:t> </a:t>
                  </a:r>
                  <a:r>
                    <a:rPr kumimoji="1" lang="en-US" sz="2400" noProof="0" dirty="0">
                      <a:solidFill>
                        <a:srgbClr val="0000CC"/>
                      </a:solidFill>
                      <a:ea typeface="MS PGothic" pitchFamily="34" charset="-128"/>
                      <a:sym typeface="Symbol" panose="05050102010706020507" pitchFamily="18" charset="2"/>
                    </a:rPr>
                    <a:t>where </a:t>
                  </a:r>
                  <a:r>
                    <a:rPr kumimoji="1" lang="en-US" sz="2400" i="1" noProof="0" dirty="0">
                      <a:solidFill>
                        <a:srgbClr val="0000CC"/>
                      </a:solidFill>
                      <a:ea typeface="MS PGothic" pitchFamily="34" charset="-128"/>
                    </a:rPr>
                    <a:t>a </a:t>
                  </a:r>
                  <a:r>
                    <a:rPr kumimoji="1" lang="en-US" sz="2400" i="1" noProof="0" dirty="0">
                      <a:solidFill>
                        <a:srgbClr val="0000CC"/>
                      </a:solidFill>
                      <a:ea typeface="MS PGothic" pitchFamily="34" charset="-128"/>
                      <a:sym typeface="Symbol" panose="05050102010706020507" pitchFamily="18" charset="2"/>
                    </a:rPr>
                    <a:t> A </a:t>
                  </a:r>
                  <a:r>
                    <a:rPr kumimoji="1" lang="en-US" sz="2400" noProof="0" dirty="0">
                      <a:solidFill>
                        <a:srgbClr val="0000CC"/>
                      </a:solidFill>
                      <a:ea typeface="MS PGothic" pitchFamily="34" charset="-128"/>
                      <a:sym typeface="Symbol" panose="05050102010706020507" pitchFamily="18" charset="2"/>
                    </a:rPr>
                    <a:t>also a partition of </a:t>
                  </a:r>
                  <a:r>
                    <a:rPr kumimoji="1" lang="en-US" sz="2400" i="1" noProof="0" dirty="0">
                      <a:solidFill>
                        <a:srgbClr val="0000CC"/>
                      </a:solidFill>
                      <a:ea typeface="MS PGothic" pitchFamily="34" charset="-128"/>
                      <a:sym typeface="Symbol" panose="05050102010706020507" pitchFamily="18" charset="2"/>
                    </a:rPr>
                    <a:t>U</a:t>
                  </a:r>
                  <a:r>
                    <a:rPr kumimoji="1" lang="en-US" sz="2400" noProof="0" dirty="0">
                      <a:solidFill>
                        <a:srgbClr val="0000CC"/>
                      </a:solidFill>
                      <a:ea typeface="MS PGothic" pitchFamily="34" charset="-128"/>
                      <a:sym typeface="Symbol" panose="05050102010706020507" pitchFamily="18" charset="2"/>
                    </a:rPr>
                    <a:t> defined by </a:t>
                  </a:r>
                </a:p>
                <a:p>
                  <a:pPr defTabSz="447675">
                    <a:tabLst>
                      <a:tab pos="542925" algn="l"/>
                    </a:tabLst>
                  </a:pPr>
                  <a:r>
                    <a:rPr kumimoji="1" lang="en-US" sz="2400" noProof="0" dirty="0">
                      <a:solidFill>
                        <a:srgbClr val="0000CC"/>
                      </a:solidFill>
                      <a:ea typeface="MS PGothic" pitchFamily="34" charset="-128"/>
                      <a:sym typeface="Symbol" panose="05050102010706020507" pitchFamily="18" charset="2"/>
                    </a:rPr>
                    <a:t>      relation </a:t>
                  </a:r>
                  <a:r>
                    <a:rPr kumimoji="1" lang="en-US" sz="2400" i="1" noProof="0" dirty="0">
                      <a:solidFill>
                        <a:srgbClr val="0000CC"/>
                      </a:solidFill>
                      <a:ea typeface="MS PGothic" pitchFamily="34" charset="-128"/>
                      <a:sym typeface="Symbol" panose="05050102010706020507" pitchFamily="18" charset="2"/>
                    </a:rPr>
                    <a:t>x </a:t>
                  </a:r>
                  <a:r>
                    <a:rPr kumimoji="1" lang="en-US" sz="2400" i="1" noProof="0" dirty="0" err="1">
                      <a:solidFill>
                        <a:srgbClr val="0000CC"/>
                      </a:solidFill>
                      <a:ea typeface="MS PGothic" pitchFamily="34" charset="-128"/>
                      <a:sym typeface="Symbol" panose="05050102010706020507" pitchFamily="18" charset="2"/>
                    </a:rPr>
                    <a:t>r</a:t>
                  </a:r>
                  <a:r>
                    <a:rPr kumimoji="1" lang="en-US" sz="2400" b="1" i="1" baseline="-25000" noProof="0" dirty="0" err="1">
                      <a:solidFill>
                        <a:srgbClr val="0000CC"/>
                      </a:solidFill>
                      <a:ea typeface="MS PGothic" pitchFamily="34" charset="-128"/>
                      <a:sym typeface="Symbol" panose="05050102010706020507" pitchFamily="18" charset="2"/>
                    </a:rPr>
                    <a:t>V</a:t>
                  </a:r>
                  <a:r>
                    <a:rPr kumimoji="1" lang="en-US" sz="2400" b="1" i="1" noProof="0" dirty="0">
                      <a:solidFill>
                        <a:srgbClr val="0000CC"/>
                      </a:solidFill>
                      <a:ea typeface="MS PGothic" pitchFamily="34" charset="-128"/>
                      <a:sym typeface="Symbol" panose="05050102010706020507" pitchFamily="18" charset="2"/>
                    </a:rPr>
                    <a:t> </a:t>
                  </a:r>
                  <a:r>
                    <a:rPr kumimoji="1" lang="en-US" sz="2400" i="1" noProof="0" dirty="0">
                      <a:solidFill>
                        <a:srgbClr val="0000CC"/>
                      </a:solidFill>
                      <a:ea typeface="MS PGothic" pitchFamily="34" charset="-128"/>
                      <a:sym typeface="Symbol" panose="05050102010706020507" pitchFamily="18" charset="2"/>
                    </a:rPr>
                    <a:t>y </a:t>
                  </a:r>
                  <a:r>
                    <a:rPr kumimoji="1" lang="en-US" sz="2400" noProof="0" dirty="0" err="1">
                      <a:solidFill>
                        <a:srgbClr val="0000CC"/>
                      </a:solidFill>
                      <a:ea typeface="MS PGothic" pitchFamily="34" charset="-128"/>
                      <a:sym typeface="Symbol" panose="05050102010706020507" pitchFamily="18" charset="2"/>
                    </a:rPr>
                    <a:t>iff</a:t>
                  </a:r>
                  <a:r>
                    <a:rPr kumimoji="1" lang="en-US" sz="2400" noProof="0" dirty="0">
                      <a:solidFill>
                        <a:srgbClr val="0000CC"/>
                      </a:solidFill>
                      <a:ea typeface="MS PGothic" pitchFamily="34" charset="-128"/>
                      <a:sym typeface="Symbol" panose="05050102010706020507" pitchFamily="18" charset="2"/>
                    </a:rPr>
                    <a:t> </a:t>
                  </a:r>
                  <a:r>
                    <a:rPr kumimoji="1" lang="en-US" sz="2400" i="1" noProof="0" dirty="0">
                      <a:solidFill>
                        <a:srgbClr val="0000CC"/>
                      </a:solidFill>
                      <a:ea typeface="MS PGothic" pitchFamily="34" charset="-128"/>
                      <a:sym typeface="Symbol" panose="05050102010706020507" pitchFamily="18" charset="2"/>
                    </a:rPr>
                    <a:t>a(x), a(y) V </a:t>
                  </a:r>
                  <a:r>
                    <a:rPr kumimoji="1" lang="en-US" sz="2400" noProof="0" dirty="0">
                      <a:solidFill>
                        <a:srgbClr val="0000CC"/>
                      </a:solidFill>
                      <a:ea typeface="MS PGothic" pitchFamily="34" charset="-128"/>
                      <a:sym typeface="Symbol" panose="05050102010706020507" pitchFamily="18" charset="2"/>
                    </a:rPr>
                    <a:t>for some </a:t>
                  </a:r>
                  <a:r>
                    <a:rPr kumimoji="1" lang="en-US" sz="2400" i="1" noProof="0" dirty="0">
                      <a:solidFill>
                        <a:srgbClr val="0000CC"/>
                      </a:solidFill>
                      <a:ea typeface="MS PGothic" pitchFamily="34" charset="-128"/>
                      <a:sym typeface="Symbol" panose="05050102010706020507" pitchFamily="18" charset="2"/>
                    </a:rPr>
                    <a:t>V </a:t>
                  </a:r>
                  <a:r>
                    <a:rPr kumimoji="1" lang="en-US" sz="2400" b="1" i="1" noProof="0" dirty="0">
                      <a:solidFill>
                        <a:srgbClr val="0000CC"/>
                      </a:solidFill>
                      <a:ea typeface="MS PGothic" pitchFamily="34" charset="-128"/>
                      <a:sym typeface="Symbol" panose="05050102010706020507" pitchFamily="18" charset="2"/>
                    </a:rPr>
                    <a:t>V</a:t>
                  </a:r>
                  <a:r>
                    <a:rPr kumimoji="1" lang="en-US" sz="2400" b="1" noProof="0" dirty="0">
                      <a:solidFill>
                        <a:srgbClr val="0000CC"/>
                      </a:solidFill>
                      <a:ea typeface="MS PGothic" pitchFamily="34" charset="-128"/>
                      <a:sym typeface="Symbol" panose="05050102010706020507" pitchFamily="18" charset="2"/>
                    </a:rPr>
                    <a:t> </a:t>
                  </a:r>
                  <a:r>
                    <a:rPr kumimoji="1" lang="en-US" sz="2400" noProof="0" dirty="0">
                      <a:solidFill>
                        <a:srgbClr val="0000CC"/>
                      </a:solidFill>
                      <a:ea typeface="MS PGothic" pitchFamily="34" charset="-128"/>
                      <a:sym typeface="Symbol" panose="05050102010706020507" pitchFamily="18" charset="2"/>
                    </a:rPr>
                    <a:t>is definable.</a:t>
                  </a:r>
                  <a:endParaRPr kumimoji="1" lang="en-US" sz="2400" noProof="0" dirty="0">
                    <a:solidFill>
                      <a:srgbClr val="0000CC"/>
                    </a:solidFill>
                    <a:ea typeface="MS PGothic" pitchFamily="34" charset="-128"/>
                  </a:endParaRPr>
                </a:p>
              </p:txBody>
            </p:sp>
          </mc:Choice>
          <mc:Fallback xmlns="">
            <p:sp>
              <p:nvSpPr>
                <p:cNvPr id="5" name="pole tekstowe 4">
                  <a:extLst>
                    <a:ext uri="{FF2B5EF4-FFF2-40B4-BE49-F238E27FC236}">
                      <a16:creationId xmlns:a16="http://schemas.microsoft.com/office/drawing/2014/main" id="{6B068641-7433-0E78-01CD-78CAF94FB0AA}"/>
                    </a:ext>
                  </a:extLst>
                </p:cNvPr>
                <p:cNvSpPr txBox="1">
                  <a:spLocks noRot="1" noChangeAspect="1" noMove="1" noResize="1" noEditPoints="1" noAdjustHandles="1" noChangeArrowheads="1" noChangeShapeType="1" noTextEdit="1"/>
                </p:cNvSpPr>
                <p:nvPr/>
              </p:nvSpPr>
              <p:spPr>
                <a:xfrm>
                  <a:off x="179512" y="2211137"/>
                  <a:ext cx="8640960" cy="4154984"/>
                </a:xfrm>
                <a:prstGeom prst="rect">
                  <a:avLst/>
                </a:prstGeom>
                <a:blipFill>
                  <a:blip r:embed="rId3"/>
                  <a:stretch>
                    <a:fillRect l="-1058" t="-1028" r="-282" b="-26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pole tekstowe 5">
                  <a:extLst>
                    <a:ext uri="{FF2B5EF4-FFF2-40B4-BE49-F238E27FC236}">
                      <a16:creationId xmlns:a16="http://schemas.microsoft.com/office/drawing/2014/main" id="{59CFC306-D40D-1AA0-EC37-4A45914ECF50}"/>
                    </a:ext>
                  </a:extLst>
                </p:cNvPr>
                <p:cNvSpPr txBox="1"/>
                <p:nvPr/>
              </p:nvSpPr>
              <p:spPr>
                <a:xfrm>
                  <a:off x="1403648" y="1648034"/>
                  <a:ext cx="6408712" cy="415498"/>
                </a:xfrm>
                <a:prstGeom prst="rect">
                  <a:avLst/>
                </a:prstGeom>
                <a:noFill/>
              </p:spPr>
              <p:txBody>
                <a:bodyPr wrap="square" lIns="0" tIns="0" rIns="0" bIns="0" rtlCol="0">
                  <a:spAutoFit/>
                </a:bodyPr>
                <a:lstStyle/>
                <a:p>
                  <a14:m>
                    <m:oMath xmlns:m="http://schemas.openxmlformats.org/officeDocument/2006/math">
                      <m:sSub>
                        <m:sSubPr>
                          <m:ctrlPr>
                            <a:rPr lang="pl-PL" b="0" i="1" smtClean="0">
                              <a:solidFill>
                                <a:srgbClr val="0000CC"/>
                              </a:solidFill>
                              <a:latin typeface="Cambria Math" panose="02040503050406030204" pitchFamily="18" charset="0"/>
                            </a:rPr>
                          </m:ctrlPr>
                        </m:sSubPr>
                        <m:e>
                          <m:r>
                            <a:rPr lang="pl-PL" b="0" i="1" smtClean="0">
                              <a:solidFill>
                                <a:srgbClr val="0000CC"/>
                              </a:solidFill>
                              <a:latin typeface="Cambria Math" panose="02040503050406030204" pitchFamily="18" charset="0"/>
                            </a:rPr>
                            <m:t>𝐺𝐴</m:t>
                          </m:r>
                        </m:e>
                        <m:sub>
                          <m:r>
                            <a:rPr lang="pl-PL" b="0" i="1" smtClean="0">
                              <a:solidFill>
                                <a:srgbClr val="0000CC"/>
                              </a:solidFill>
                              <a:latin typeface="Cambria Math" panose="02040503050406030204" pitchFamily="18" charset="0"/>
                            </a:rPr>
                            <m:t>𝐼𝑆</m:t>
                          </m:r>
                        </m:sub>
                      </m:sSub>
                      <m:r>
                        <a:rPr lang="pl-PL" b="0" i="0" smtClean="0">
                          <a:solidFill>
                            <a:srgbClr val="0000CC"/>
                          </a:solidFill>
                          <a:latin typeface="Cambria Math" panose="02040503050406030204" pitchFamily="18" charset="0"/>
                        </a:rPr>
                        <m:t> −</m:t>
                      </m:r>
                      <m:r>
                        <m:rPr>
                          <m:sty m:val="p"/>
                        </m:rPr>
                        <a:rPr lang="pl-PL" b="0" i="0" smtClean="0">
                          <a:solidFill>
                            <a:srgbClr val="0000CC"/>
                          </a:solidFill>
                          <a:latin typeface="Cambria Math" panose="02040503050406030204" pitchFamily="18" charset="0"/>
                        </a:rPr>
                        <m:t>granular</m:t>
                      </m:r>
                      <m:r>
                        <a:rPr lang="pl-PL" b="0" i="0" smtClean="0">
                          <a:solidFill>
                            <a:srgbClr val="0000CC"/>
                          </a:solidFill>
                          <a:latin typeface="Cambria Math" panose="02040503050406030204" pitchFamily="18" charset="0"/>
                        </a:rPr>
                        <m:t> </m:t>
                      </m:r>
                      <m:r>
                        <m:rPr>
                          <m:sty m:val="p"/>
                        </m:rPr>
                        <a:rPr lang="pl-PL" b="0" i="0" smtClean="0">
                          <a:solidFill>
                            <a:srgbClr val="0000CC"/>
                          </a:solidFill>
                          <a:latin typeface="Cambria Math" panose="02040503050406030204" pitchFamily="18" charset="0"/>
                        </a:rPr>
                        <m:t>algebra</m:t>
                      </m:r>
                      <m:r>
                        <a:rPr lang="pl-PL" b="0" i="0" smtClean="0">
                          <a:solidFill>
                            <a:srgbClr val="0000CC"/>
                          </a:solidFill>
                          <a:latin typeface="Cambria Math" panose="02040503050406030204" pitchFamily="18" charset="0"/>
                        </a:rPr>
                        <m:t> </m:t>
                      </m:r>
                    </m:oMath>
                  </a14:m>
                  <a:r>
                    <a:rPr lang="pl-PL" dirty="0">
                      <a:solidFill>
                        <a:srgbClr val="0000CC"/>
                      </a:solidFill>
                    </a:rPr>
                    <a:t> </a:t>
                  </a:r>
                  <a:r>
                    <a:rPr lang="en-US" noProof="0" dirty="0">
                      <a:solidFill>
                        <a:srgbClr val="0000CC"/>
                      </a:solidFill>
                    </a:rPr>
                    <a:t>defined b</a:t>
                  </a:r>
                  <a:r>
                    <a:rPr lang="pl-PL" dirty="0">
                      <a:solidFill>
                        <a:srgbClr val="0000CC"/>
                      </a:solidFill>
                    </a:rPr>
                    <a:t>y </a:t>
                  </a:r>
                  <a:r>
                    <a:rPr lang="pl-PL" i="1" dirty="0">
                      <a:solidFill>
                        <a:srgbClr val="0000CC"/>
                      </a:solidFill>
                    </a:rPr>
                    <a:t>IS</a:t>
                  </a:r>
                </a:p>
              </p:txBody>
            </p:sp>
          </mc:Choice>
          <mc:Fallback xmlns="">
            <p:sp>
              <p:nvSpPr>
                <p:cNvPr id="6" name="pole tekstowe 5">
                  <a:extLst>
                    <a:ext uri="{FF2B5EF4-FFF2-40B4-BE49-F238E27FC236}">
                      <a16:creationId xmlns:a16="http://schemas.microsoft.com/office/drawing/2014/main" id="{59CFC306-D40D-1AA0-EC37-4A45914ECF50}"/>
                    </a:ext>
                  </a:extLst>
                </p:cNvPr>
                <p:cNvSpPr txBox="1">
                  <a:spLocks noRot="1" noChangeAspect="1" noMove="1" noResize="1" noEditPoints="1" noAdjustHandles="1" noChangeArrowheads="1" noChangeShapeType="1" noTextEdit="1"/>
                </p:cNvSpPr>
                <p:nvPr/>
              </p:nvSpPr>
              <p:spPr>
                <a:xfrm>
                  <a:off x="1403648" y="1648034"/>
                  <a:ext cx="6408712" cy="415498"/>
                </a:xfrm>
                <a:prstGeom prst="rect">
                  <a:avLst/>
                </a:prstGeom>
                <a:blipFill>
                  <a:blip r:embed="rId4"/>
                  <a:stretch>
                    <a:fillRect t="-23188" b="-478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pole tekstowe 6">
                  <a:extLst>
                    <a:ext uri="{FF2B5EF4-FFF2-40B4-BE49-F238E27FC236}">
                      <a16:creationId xmlns:a16="http://schemas.microsoft.com/office/drawing/2014/main" id="{3FD9701C-5550-BA40-499A-3B7CAFB68DFE}"/>
                    </a:ext>
                  </a:extLst>
                </p:cNvPr>
                <p:cNvSpPr txBox="1"/>
                <p:nvPr/>
              </p:nvSpPr>
              <p:spPr>
                <a:xfrm>
                  <a:off x="3203848" y="3717032"/>
                  <a:ext cx="936104" cy="369332"/>
                </a:xfrm>
                <a:prstGeom prst="rect">
                  <a:avLst/>
                </a:prstGeom>
                <a:noFill/>
              </p:spPr>
              <p:txBody>
                <a:bodyPr wrap="square" lIns="0" tIns="0" rIns="0" bIns="0" rtlCol="0">
                  <a:spAutoFit/>
                </a:bodyPr>
                <a:lstStyle/>
                <a:p>
                  <a14:m>
                    <m:oMath xmlns:m="http://schemas.openxmlformats.org/officeDocument/2006/math">
                      <m:sSub>
                        <m:sSubPr>
                          <m:ctrlPr>
                            <a:rPr kumimoji="1" lang="pl-PL" sz="2400" i="1" smtClean="0">
                              <a:solidFill>
                                <a:srgbClr val="000099"/>
                              </a:solidFill>
                              <a:latin typeface="Cambria Math" panose="02040503050406030204" pitchFamily="18" charset="0"/>
                              <a:ea typeface="MS PGothic" pitchFamily="34" charset="-128"/>
                            </a:rPr>
                          </m:ctrlPr>
                        </m:sSubPr>
                        <m:e>
                          <m:r>
                            <a:rPr kumimoji="1" lang="pl-PL" sz="2400" b="0" i="1" smtClean="0">
                              <a:solidFill>
                                <a:srgbClr val="000099"/>
                              </a:solidFill>
                              <a:latin typeface="Cambria Math" panose="02040503050406030204" pitchFamily="18" charset="0"/>
                              <a:ea typeface="MS PGothic" pitchFamily="34" charset="-128"/>
                            </a:rPr>
                            <m:t>𝐺𝐴</m:t>
                          </m:r>
                        </m:e>
                        <m:sub>
                          <m:r>
                            <a:rPr kumimoji="1" lang="pl-PL" sz="2400" b="0" i="1" smtClean="0">
                              <a:solidFill>
                                <a:srgbClr val="000099"/>
                              </a:solidFill>
                              <a:latin typeface="Cambria Math" panose="02040503050406030204" pitchFamily="18" charset="0"/>
                              <a:ea typeface="MS PGothic" pitchFamily="34" charset="-128"/>
                            </a:rPr>
                            <m:t>𝐼𝑆</m:t>
                          </m:r>
                        </m:sub>
                      </m:sSub>
                    </m:oMath>
                  </a14:m>
                  <a:r>
                    <a:rPr kumimoji="1" lang="pl-PL" sz="2400" dirty="0">
                      <a:solidFill>
                        <a:srgbClr val="000099"/>
                      </a:solidFill>
                      <a:ea typeface="MS PGothic" pitchFamily="34" charset="-128"/>
                    </a:rPr>
                    <a:t>:</a:t>
                  </a:r>
                </a:p>
              </p:txBody>
            </p:sp>
          </mc:Choice>
          <mc:Fallback xmlns="">
            <p:sp>
              <p:nvSpPr>
                <p:cNvPr id="7" name="pole tekstowe 6">
                  <a:extLst>
                    <a:ext uri="{FF2B5EF4-FFF2-40B4-BE49-F238E27FC236}">
                      <a16:creationId xmlns:a16="http://schemas.microsoft.com/office/drawing/2014/main" xmlns="" xmlns:a14="http://schemas.microsoft.com/office/drawing/2010/main" id="{3FD9701C-5550-BA40-499A-3B7CAFB68DFE}"/>
                    </a:ext>
                  </a:extLst>
                </p:cNvPr>
                <p:cNvSpPr txBox="1">
                  <a:spLocks noRot="1" noChangeAspect="1" noMove="1" noResize="1" noEditPoints="1" noAdjustHandles="1" noChangeArrowheads="1" noChangeShapeType="1" noTextEdit="1"/>
                </p:cNvSpPr>
                <p:nvPr/>
              </p:nvSpPr>
              <p:spPr>
                <a:xfrm>
                  <a:off x="3203848" y="3717032"/>
                  <a:ext cx="936104" cy="369332"/>
                </a:xfrm>
                <a:prstGeom prst="rect">
                  <a:avLst/>
                </a:prstGeom>
                <a:blipFill rotWithShape="0">
                  <a:blip r:embed="rId5"/>
                  <a:stretch>
                    <a:fillRect l="-11765" t="-25000" b="-5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id="{02DD7A84-B836-B22A-4EC9-8DCCA3489525}"/>
                    </a:ext>
                  </a:extLst>
                </p:cNvPr>
                <p:cNvSpPr txBox="1"/>
                <p:nvPr/>
              </p:nvSpPr>
              <p:spPr>
                <a:xfrm>
                  <a:off x="3851920" y="2239418"/>
                  <a:ext cx="936104" cy="369332"/>
                </a:xfrm>
                <a:prstGeom prst="rect">
                  <a:avLst/>
                </a:prstGeom>
                <a:noFill/>
              </p:spPr>
              <p:txBody>
                <a:bodyPr wrap="square" lIns="0" tIns="0" rIns="0" bIns="0" rtlCol="0">
                  <a:spAutoFit/>
                </a:bodyPr>
                <a:lstStyle/>
                <a:p>
                  <a14:m>
                    <m:oMath xmlns:m="http://schemas.openxmlformats.org/officeDocument/2006/math">
                      <m:sSub>
                        <m:sSubPr>
                          <m:ctrlPr>
                            <a:rPr kumimoji="1" lang="pl-PL" sz="2400" i="1" smtClean="0">
                              <a:solidFill>
                                <a:srgbClr val="000099"/>
                              </a:solidFill>
                              <a:latin typeface="Cambria Math" panose="02040503050406030204" pitchFamily="18" charset="0"/>
                              <a:ea typeface="MS PGothic" pitchFamily="34" charset="-128"/>
                            </a:rPr>
                          </m:ctrlPr>
                        </m:sSubPr>
                        <m:e>
                          <m:r>
                            <a:rPr kumimoji="1" lang="pl-PL" sz="2400" b="0" i="1" smtClean="0">
                              <a:solidFill>
                                <a:srgbClr val="000099"/>
                              </a:solidFill>
                              <a:latin typeface="Cambria Math" panose="02040503050406030204" pitchFamily="18" charset="0"/>
                              <a:ea typeface="MS PGothic" pitchFamily="34" charset="-128"/>
                            </a:rPr>
                            <m:t>𝐺𝐴</m:t>
                          </m:r>
                        </m:e>
                        <m:sub>
                          <m:r>
                            <a:rPr kumimoji="1" lang="pl-PL" sz="2400" b="0" i="1" smtClean="0">
                              <a:solidFill>
                                <a:srgbClr val="000099"/>
                              </a:solidFill>
                              <a:latin typeface="Cambria Math" panose="02040503050406030204" pitchFamily="18" charset="0"/>
                              <a:ea typeface="MS PGothic" pitchFamily="34" charset="-128"/>
                            </a:rPr>
                            <m:t>𝐼𝑆</m:t>
                          </m:r>
                        </m:sub>
                      </m:sSub>
                    </m:oMath>
                  </a14:m>
                  <a:r>
                    <a:rPr kumimoji="1" lang="pl-PL" sz="2400" dirty="0">
                      <a:solidFill>
                        <a:srgbClr val="000099"/>
                      </a:solidFill>
                      <a:ea typeface="MS PGothic" pitchFamily="34" charset="-128"/>
                    </a:rPr>
                    <a:t>:</a:t>
                  </a:r>
                </a:p>
              </p:txBody>
            </p:sp>
          </mc:Choice>
          <mc:Fallback xmlns="">
            <p:sp>
              <p:nvSpPr>
                <p:cNvPr id="8" name="pole tekstowe 7">
                  <a:extLst>
                    <a:ext uri="{FF2B5EF4-FFF2-40B4-BE49-F238E27FC236}">
                      <a16:creationId xmlns:a16="http://schemas.microsoft.com/office/drawing/2014/main" xmlns="" xmlns:a14="http://schemas.microsoft.com/office/drawing/2010/main" id="{02DD7A84-B836-B22A-4EC9-8DCCA3489525}"/>
                    </a:ext>
                  </a:extLst>
                </p:cNvPr>
                <p:cNvSpPr txBox="1">
                  <a:spLocks noRot="1" noChangeAspect="1" noMove="1" noResize="1" noEditPoints="1" noAdjustHandles="1" noChangeArrowheads="1" noChangeShapeType="1" noTextEdit="1"/>
                </p:cNvSpPr>
                <p:nvPr/>
              </p:nvSpPr>
              <p:spPr>
                <a:xfrm>
                  <a:off x="3851920" y="2239418"/>
                  <a:ext cx="936104" cy="369332"/>
                </a:xfrm>
                <a:prstGeom prst="rect">
                  <a:avLst/>
                </a:prstGeom>
                <a:blipFill rotWithShape="0">
                  <a:blip r:embed="rId6"/>
                  <a:stretch>
                    <a:fillRect l="-11765" t="-22951" b="-50820"/>
                  </a:stretch>
                </a:blipFill>
              </p:spPr>
              <p:txBody>
                <a:bodyPr/>
                <a:lstStyle/>
                <a:p>
                  <a:r>
                    <a:rPr lang="en-US">
                      <a:noFill/>
                    </a:rPr>
                    <a:t> </a:t>
                  </a:r>
                </a:p>
              </p:txBody>
            </p:sp>
          </mc:Fallback>
        </mc:AlternateContent>
      </p:grpSp>
    </p:spTree>
    <p:extLst>
      <p:ext uri="{BB962C8B-B14F-4D97-AF65-F5344CB8AC3E}">
        <p14:creationId xmlns:p14="http://schemas.microsoft.com/office/powerpoint/2010/main" val="35615350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0" y="153147"/>
            <a:ext cx="9144000" cy="2080221"/>
          </a:xfrm>
        </p:spPr>
        <p:txBody>
          <a:bodyPr/>
          <a:lstStyle/>
          <a:p>
            <a:pPr eaLnBrk="1" hangingPunct="1"/>
            <a:r>
              <a:rPr lang="pl-PL" sz="2800" b="1"/>
              <a:t>OPTIMIZATION PROBLEM: </a:t>
            </a:r>
            <a:br>
              <a:rPr lang="pl-PL" sz="2800" b="1"/>
            </a:br>
            <a:r>
              <a:rPr lang="pl-PL" sz="2800" b="1"/>
              <a:t>EXAMPLE OF SEARCHING FOR OPTIMAL PARTITION (GRANULE) FROM A GIVEN FAMILY OF PARTITIONS (GRANULES) INCLUDED IN DECISION C-GRANULE</a:t>
            </a:r>
          </a:p>
        </p:txBody>
      </p:sp>
      <p:sp>
        <p:nvSpPr>
          <p:cNvPr id="3131" name="Text Box 53"/>
          <p:cNvSpPr txBox="1">
            <a:spLocks noChangeArrowheads="1"/>
          </p:cNvSpPr>
          <p:nvPr/>
        </p:nvSpPr>
        <p:spPr bwMode="auto">
          <a:xfrm>
            <a:off x="190204" y="2249990"/>
            <a:ext cx="8280920" cy="830997"/>
          </a:xfrm>
          <a:prstGeom prst="rect">
            <a:avLst/>
          </a:prstGeom>
          <a:noFill/>
          <a:ln w="9525">
            <a:noFill/>
            <a:miter lim="800000"/>
            <a:headEnd/>
            <a:tailEnd/>
          </a:ln>
        </p:spPr>
        <p:txBody>
          <a:bodyPr wrap="square">
            <a:spAutoFit/>
          </a:bodyPr>
          <a:lstStyle/>
          <a:p>
            <a:pPr algn="ctr">
              <a:spcBef>
                <a:spcPct val="50000"/>
              </a:spcBef>
            </a:pPr>
            <a:r>
              <a:rPr kumimoji="1" lang="pl-PL" sz="2400" noProof="1">
                <a:solidFill>
                  <a:srgbClr val="0000CC"/>
                </a:solidFill>
                <a:ea typeface="MS PGothic" pitchFamily="34" charset="-128"/>
              </a:rPr>
              <a:t>Extended decision system relative to universe of granular calculus </a:t>
            </a:r>
            <a:r>
              <a:rPr kumimoji="1" lang="pl-PL" sz="2400" i="1" noProof="1">
                <a:solidFill>
                  <a:srgbClr val="0000CC"/>
                </a:solidFill>
                <a:ea typeface="MS PGothic" pitchFamily="34" charset="-128"/>
              </a:rPr>
              <a:t>GA</a:t>
            </a:r>
            <a:r>
              <a:rPr kumimoji="1" lang="pl-PL" sz="2400" i="1" baseline="-25000" noProof="1">
                <a:solidFill>
                  <a:srgbClr val="0000CC"/>
                </a:solidFill>
                <a:ea typeface="MS PGothic" pitchFamily="34" charset="-128"/>
              </a:rPr>
              <a:t>IS</a:t>
            </a:r>
            <a:r>
              <a:rPr kumimoji="1" lang="pl-PL" sz="2400" i="1" noProof="1">
                <a:solidFill>
                  <a:srgbClr val="0000CC"/>
                </a:solidFill>
                <a:ea typeface="MS PGothic" pitchFamily="34" charset="-128"/>
              </a:rPr>
              <a:t> </a:t>
            </a:r>
            <a:r>
              <a:rPr kumimoji="1" lang="pl-PL" sz="2400" noProof="1">
                <a:solidFill>
                  <a:srgbClr val="0000CC"/>
                </a:solidFill>
                <a:ea typeface="MS PGothic" pitchFamily="34" charset="-128"/>
              </a:rPr>
              <a:t>defined as in Ex.2</a:t>
            </a:r>
            <a:r>
              <a:rPr kumimoji="1" lang="pl-PL" sz="2400" baseline="-25000" noProof="1">
                <a:solidFill>
                  <a:srgbClr val="0000CC"/>
                </a:solidFill>
                <a:ea typeface="MS PGothic" pitchFamily="34" charset="-128"/>
              </a:rPr>
              <a:t> </a:t>
            </a:r>
            <a:endParaRPr kumimoji="1" lang="pl-PL" sz="2400" noProof="1">
              <a:solidFill>
                <a:srgbClr val="0000CC"/>
              </a:solidFill>
              <a:ea typeface="MS PGothic" pitchFamily="34" charset="-128"/>
            </a:endParaRPr>
          </a:p>
        </p:txBody>
      </p:sp>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id="{C42F41CA-58E7-62FC-D053-5B7DA3ACAB42}"/>
                  </a:ext>
                </a:extLst>
              </p:cNvPr>
              <p:cNvSpPr txBox="1"/>
              <p:nvPr/>
            </p:nvSpPr>
            <p:spPr>
              <a:xfrm>
                <a:off x="179512" y="4412732"/>
                <a:ext cx="8773332" cy="2308324"/>
              </a:xfrm>
              <a:prstGeom prst="rect">
                <a:avLst/>
              </a:prstGeom>
              <a:noFill/>
            </p:spPr>
            <p:txBody>
              <a:bodyPr wrap="square" rtlCol="0">
                <a:spAutoFit/>
              </a:bodyPr>
              <a:lstStyle/>
              <a:p>
                <a:r>
                  <a:rPr kumimoji="1" lang="en-US" sz="2400" noProof="0" dirty="0">
                    <a:solidFill>
                      <a:srgbClr val="0000CC"/>
                    </a:solidFill>
                    <a:ea typeface="MS PGothic" pitchFamily="34" charset="-128"/>
                  </a:rPr>
                  <a:t>Exampl</a:t>
                </a:r>
                <a:r>
                  <a:rPr kumimoji="1" lang="pl-PL" sz="2400" noProof="0" dirty="0">
                    <a:solidFill>
                      <a:srgbClr val="0000CC"/>
                    </a:solidFill>
                    <a:ea typeface="MS PGothic" pitchFamily="34" charset="-128"/>
                  </a:rPr>
                  <a:t>es</a:t>
                </a:r>
                <a:r>
                  <a:rPr kumimoji="1" lang="en-US" sz="2400" noProof="0" dirty="0">
                    <a:solidFill>
                      <a:srgbClr val="0000CC"/>
                    </a:solidFill>
                    <a:ea typeface="MS PGothic" pitchFamily="34" charset="-128"/>
                  </a:rPr>
                  <a:t> of </a:t>
                </a:r>
                <a:r>
                  <a:rPr kumimoji="1" lang="en-US" sz="2400" b="1" noProof="0" dirty="0">
                    <a:solidFill>
                      <a:srgbClr val="0000CC"/>
                    </a:solidFill>
                    <a:ea typeface="MS PGothic" pitchFamily="34" charset="-128"/>
                  </a:rPr>
                  <a:t>optimization</a:t>
                </a:r>
                <a:r>
                  <a:rPr kumimoji="1" lang="en-US" sz="2400" noProof="0" dirty="0">
                    <a:solidFill>
                      <a:srgbClr val="0000CC"/>
                    </a:solidFill>
                    <a:ea typeface="MS PGothic" pitchFamily="34" charset="-128"/>
                  </a:rPr>
                  <a:t> problems</a:t>
                </a:r>
                <a:r>
                  <a:rPr kumimoji="1" lang="pl-PL" sz="2400" noProof="0" dirty="0">
                    <a:solidFill>
                      <a:srgbClr val="0000CC"/>
                    </a:solidFill>
                    <a:ea typeface="MS PGothic" pitchFamily="34" charset="-128"/>
                  </a:rPr>
                  <a:t> </a:t>
                </a:r>
                <a:r>
                  <a:rPr kumimoji="1" lang="pl-PL" sz="2400" noProof="1">
                    <a:solidFill>
                      <a:srgbClr val="0000CC"/>
                    </a:solidFill>
                    <a:ea typeface="MS PGothic" pitchFamily="34" charset="-128"/>
                  </a:rPr>
                  <a:t>(e.g., discretization, symbolic value grouping)</a:t>
                </a:r>
                <a:r>
                  <a:rPr kumimoji="1" lang="en-US" sz="2400" noProof="0" dirty="0">
                    <a:solidFill>
                      <a:srgbClr val="0000CC"/>
                    </a:solidFill>
                    <a:ea typeface="MS PGothic" pitchFamily="34" charset="-128"/>
                  </a:rPr>
                  <a:t>:</a:t>
                </a:r>
              </a:p>
              <a:p>
                <a:pPr marL="361950" algn="just"/>
                <a:r>
                  <a:rPr kumimoji="1" lang="pl-PL" sz="2400" noProof="1">
                    <a:solidFill>
                      <a:srgbClr val="0000CC"/>
                    </a:solidFill>
                    <a:ea typeface="MS PGothic" pitchFamily="34" charset="-128"/>
                  </a:rPr>
                  <a:t>Find a partition </a:t>
                </a:r>
                <a:r>
                  <a:rPr kumimoji="1" lang="pl-PL" sz="2400" i="1" noProof="1">
                    <a:solidFill>
                      <a:srgbClr val="0000CC"/>
                    </a:solidFill>
                    <a:ea typeface="MS PGothic" pitchFamily="34" charset="-128"/>
                  </a:rPr>
                  <a:t>part</a:t>
                </a:r>
                <a:r>
                  <a:rPr kumimoji="1" lang="pl-PL" sz="2400" noProof="1">
                    <a:solidFill>
                      <a:srgbClr val="0000CC"/>
                    </a:solidFill>
                    <a:ea typeface="MS PGothic" pitchFamily="34" charset="-128"/>
                  </a:rPr>
                  <a:t> </a:t>
                </a:r>
                <a:r>
                  <a:rPr kumimoji="1" lang="pl-PL" sz="2400" noProof="1">
                    <a:solidFill>
                      <a:srgbClr val="0000CC"/>
                    </a:solidFill>
                    <a:ea typeface="MS PGothic" pitchFamily="34" charset="-128"/>
                    <a:sym typeface="Symbol" panose="05050102010706020507" pitchFamily="18" charset="2"/>
                  </a:rPr>
                  <a:t>from</a:t>
                </a:r>
                <a:r>
                  <a:rPr kumimoji="1" lang="pl-PL" sz="2400" noProof="1">
                    <a:solidFill>
                      <a:srgbClr val="0000CC"/>
                    </a:solidFill>
                    <a:ea typeface="MS PGothic" pitchFamily="34" charset="-128"/>
                  </a:rPr>
                  <a:t> </a:t>
                </a:r>
                <a14:m>
                  <m:oMath xmlns:m="http://schemas.openxmlformats.org/officeDocument/2006/math">
                    <m:sSub>
                      <m:sSubPr>
                        <m:ctrlPr>
                          <a:rPr kumimoji="1" lang="pl-PL" sz="2400" i="1">
                            <a:solidFill>
                              <a:srgbClr val="0000CC"/>
                            </a:solidFill>
                            <a:latin typeface="Cambria Math" panose="02040503050406030204" pitchFamily="18" charset="0"/>
                            <a:ea typeface="MS PGothic" pitchFamily="34" charset="-128"/>
                          </a:rPr>
                        </m:ctrlPr>
                      </m:sSubPr>
                      <m:e>
                        <m:r>
                          <a:rPr kumimoji="1" lang="pl-PL" sz="2400" b="0" i="1" smtClean="0">
                            <a:solidFill>
                              <a:srgbClr val="0000CC"/>
                            </a:solidFill>
                            <a:latin typeface="Cambria Math" panose="02040503050406030204" pitchFamily="18" charset="0"/>
                            <a:ea typeface="MS PGothic" pitchFamily="34" charset="-128"/>
                          </a:rPr>
                          <m:t>𝐺𝐴</m:t>
                        </m:r>
                      </m:e>
                      <m:sub>
                        <m:r>
                          <a:rPr kumimoji="1" lang="pl-PL" sz="2400" i="1">
                            <a:solidFill>
                              <a:srgbClr val="0000CC"/>
                            </a:solidFill>
                            <a:latin typeface="Cambria Math" panose="02040503050406030204" pitchFamily="18" charset="0"/>
                            <a:ea typeface="MS PGothic" pitchFamily="34" charset="-128"/>
                          </a:rPr>
                          <m:t>𝐼𝑆</m:t>
                        </m:r>
                      </m:sub>
                    </m:sSub>
                  </m:oMath>
                </a14:m>
                <a:r>
                  <a:rPr kumimoji="1" lang="pl-PL" sz="2400" noProof="1">
                    <a:solidFill>
                      <a:srgbClr val="0000CC"/>
                    </a:solidFill>
                    <a:ea typeface="MS PGothic" pitchFamily="34" charset="-128"/>
                  </a:rPr>
                  <a:t> providing the relevant balance between (i) the description length of </a:t>
                </a:r>
                <a:r>
                  <a:rPr kumimoji="1" lang="pl-PL" sz="2400" i="1" noProof="1">
                    <a:solidFill>
                      <a:srgbClr val="0000CC"/>
                    </a:solidFill>
                    <a:ea typeface="MS PGothic" pitchFamily="34" charset="-128"/>
                  </a:rPr>
                  <a:t>part </a:t>
                </a:r>
                <a:r>
                  <a:rPr kumimoji="1" lang="pl-PL" sz="2400" noProof="1">
                    <a:solidFill>
                      <a:srgbClr val="0000CC"/>
                    </a:solidFill>
                    <a:ea typeface="MS PGothic" pitchFamily="34" charset="-128"/>
                  </a:rPr>
                  <a:t>and (ii) defined by </a:t>
                </a:r>
                <a:r>
                  <a:rPr kumimoji="1" lang="pl-PL" sz="2400" i="1" noProof="1">
                    <a:solidFill>
                      <a:srgbClr val="0000CC"/>
                    </a:solidFill>
                    <a:ea typeface="MS PGothic" pitchFamily="34" charset="-128"/>
                  </a:rPr>
                  <a:t>part</a:t>
                </a:r>
                <a:r>
                  <a:rPr kumimoji="1" lang="pl-PL" sz="2400" noProof="1">
                    <a:solidFill>
                      <a:srgbClr val="0000CC"/>
                    </a:solidFill>
                    <a:ea typeface="MS PGothic" pitchFamily="34" charset="-128"/>
                  </a:rPr>
                  <a:t> the  approximation quality of the classification realized by</a:t>
                </a:r>
                <a:r>
                  <a:rPr kumimoji="1" lang="pl-PL" sz="2400" i="1" noProof="1">
                    <a:solidFill>
                      <a:srgbClr val="0000CC"/>
                    </a:solidFill>
                    <a:ea typeface="MS PGothic" pitchFamily="34" charset="-128"/>
                  </a:rPr>
                  <a:t> d.</a:t>
                </a:r>
              </a:p>
            </p:txBody>
          </p:sp>
        </mc:Choice>
        <mc:Fallback xmlns="">
          <p:sp>
            <p:nvSpPr>
              <p:cNvPr id="4" name="pole tekstowe 3">
                <a:extLst>
                  <a:ext uri="{FF2B5EF4-FFF2-40B4-BE49-F238E27FC236}">
                    <a16:creationId xmlns="" xmlns:a16="http://schemas.microsoft.com/office/drawing/2014/main" xmlns:a14="http://schemas.microsoft.com/office/drawing/2010/main" id="{C42F41CA-58E7-62FC-D053-5B7DA3ACAB42}"/>
                  </a:ext>
                </a:extLst>
              </p:cNvPr>
              <p:cNvSpPr txBox="1">
                <a:spLocks noRot="1" noChangeAspect="1" noMove="1" noResize="1" noEditPoints="1" noAdjustHandles="1" noChangeArrowheads="1" noChangeShapeType="1" noTextEdit="1"/>
              </p:cNvSpPr>
              <p:nvPr/>
            </p:nvSpPr>
            <p:spPr>
              <a:xfrm>
                <a:off x="179512" y="4412732"/>
                <a:ext cx="8773332" cy="2308324"/>
              </a:xfrm>
              <a:prstGeom prst="rect">
                <a:avLst/>
              </a:prstGeom>
              <a:blipFill rotWithShape="0">
                <a:blip r:embed="rId3"/>
                <a:stretch>
                  <a:fillRect l="-1042" t="-1847" r="-1042" b="-5277"/>
                </a:stretch>
              </a:blipFill>
            </p:spPr>
            <p:txBody>
              <a:bodyPr/>
              <a:lstStyle/>
              <a:p>
                <a:r>
                  <a:rPr lang="en-US">
                    <a:noFill/>
                  </a:rPr>
                  <a:t> </a:t>
                </a:r>
              </a:p>
            </p:txBody>
          </p:sp>
        </mc:Fallback>
      </mc:AlternateContent>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59</a:t>
            </a:fld>
            <a:endParaRPr lang="pl-PL"/>
          </a:p>
        </p:txBody>
      </p:sp>
      <mc:AlternateContent xmlns:mc="http://schemas.openxmlformats.org/markup-compatibility/2006" xmlns:a14="http://schemas.microsoft.com/office/drawing/2010/main">
        <mc:Choice Requires="a14">
          <p:sp>
            <p:nvSpPr>
              <p:cNvPr id="3" name="pole tekstowe 2"/>
              <p:cNvSpPr txBox="1"/>
              <p:nvPr/>
            </p:nvSpPr>
            <p:spPr>
              <a:xfrm>
                <a:off x="3707904" y="3538379"/>
                <a:ext cx="4113189" cy="369332"/>
              </a:xfrm>
              <a:prstGeom prst="rect">
                <a:avLst/>
              </a:prstGeom>
              <a:noFill/>
            </p:spPr>
            <p:txBody>
              <a:bodyPr wrap="square" lIns="0" tIns="0" rIns="0" bIns="0" rtlCol="0">
                <a:spAutoFit/>
              </a:bodyPr>
              <a:lstStyle/>
              <a:p>
                <a14:m>
                  <m:oMath xmlns:m="http://schemas.openxmlformats.org/officeDocument/2006/math">
                    <m:r>
                      <a:rPr kumimoji="1" lang="pl-PL" sz="2400" smtClean="0">
                        <a:solidFill>
                          <a:srgbClr val="000099"/>
                        </a:solidFill>
                        <a:latin typeface="Cambria Math" panose="02040503050406030204" pitchFamily="18" charset="0"/>
                        <a:ea typeface="MS PGothic" pitchFamily="34" charset="-128"/>
                      </a:rPr>
                      <m:t>𝐷𝑆</m:t>
                    </m:r>
                    <m:r>
                      <a:rPr kumimoji="1" lang="pl-PL" sz="2400" smtClean="0">
                        <a:solidFill>
                          <a:srgbClr val="000099"/>
                        </a:solidFill>
                        <a:latin typeface="Cambria Math" panose="02040503050406030204" pitchFamily="18" charset="0"/>
                        <a:ea typeface="MS PGothic" pitchFamily="34" charset="-128"/>
                      </a:rPr>
                      <m:t>=(</m:t>
                    </m:r>
                    <m:r>
                      <a:rPr kumimoji="1" lang="pl-PL" sz="2400" smtClean="0">
                        <a:solidFill>
                          <a:srgbClr val="000099"/>
                        </a:solidFill>
                        <a:latin typeface="Cambria Math" panose="02040503050406030204" pitchFamily="18" charset="0"/>
                        <a:ea typeface="MS PGothic" pitchFamily="34" charset="-128"/>
                      </a:rPr>
                      <m:t>𝑈</m:t>
                    </m:r>
                    <m:r>
                      <a:rPr kumimoji="1" lang="pl-PL" sz="2400" smtClean="0">
                        <a:solidFill>
                          <a:srgbClr val="000099"/>
                        </a:solidFill>
                        <a:latin typeface="Cambria Math" panose="02040503050406030204" pitchFamily="18" charset="0"/>
                        <a:ea typeface="MS PGothic" pitchFamily="34" charset="-128"/>
                      </a:rPr>
                      <m:t>, </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b="0" i="1" smtClean="0">
                            <a:solidFill>
                              <a:srgbClr val="000099"/>
                            </a:solidFill>
                            <a:latin typeface="Cambria Math" panose="02040503050406030204" pitchFamily="18" charset="0"/>
                            <a:ea typeface="MS PGothic" pitchFamily="34" charset="-128"/>
                          </a:rPr>
                          <m:t>𝐺𝐴</m:t>
                        </m:r>
                      </m:e>
                      <m:sub>
                        <m:r>
                          <a:rPr kumimoji="1" lang="pl-PL" sz="2400">
                            <a:solidFill>
                              <a:srgbClr val="000099"/>
                            </a:solidFill>
                            <a:latin typeface="Cambria Math" panose="02040503050406030204" pitchFamily="18" charset="0"/>
                            <a:ea typeface="MS PGothic" pitchFamily="34" charset="-128"/>
                          </a:rPr>
                          <m:t>𝐼𝑆</m:t>
                        </m:r>
                      </m:sub>
                    </m:sSub>
                  </m:oMath>
                </a14:m>
                <a:r>
                  <a:rPr kumimoji="1" lang="pl-PL" sz="2400" dirty="0">
                    <a:solidFill>
                      <a:srgbClr val="000099"/>
                    </a:solidFill>
                    <a:ea typeface="MS PGothic" pitchFamily="34" charset="-128"/>
                  </a:rPr>
                  <a:t>, </a:t>
                </a:r>
                <a:r>
                  <a:rPr kumimoji="1" lang="pl-PL" sz="2400" i="1" dirty="0">
                    <a:solidFill>
                      <a:srgbClr val="000099"/>
                    </a:solidFill>
                    <a:latin typeface="Cambria Math" panose="02040503050406030204" pitchFamily="18" charset="0"/>
                    <a:ea typeface="MS PGothic" pitchFamily="34" charset="-128"/>
                  </a:rPr>
                  <a:t>d),  d </a:t>
                </a:r>
                <a:r>
                  <a:rPr kumimoji="1" lang="pl-PL" sz="2400" dirty="0">
                    <a:solidFill>
                      <a:srgbClr val="000099"/>
                    </a:solidFill>
                    <a:latin typeface="Cambria Math" panose="02040503050406030204" pitchFamily="18" charset="0"/>
                    <a:ea typeface="MS PGothic" pitchFamily="34" charset="-128"/>
                  </a:rPr>
                  <a:t>:</a:t>
                </a:r>
                <a:r>
                  <a:rPr kumimoji="1" lang="pl-PL" sz="2400" i="1" dirty="0">
                    <a:solidFill>
                      <a:srgbClr val="000099"/>
                    </a:solidFill>
                    <a:latin typeface="Cambria Math" panose="02040503050406030204" pitchFamily="18" charset="0"/>
                    <a:ea typeface="MS PGothic" pitchFamily="34" charset="-128"/>
                  </a:rPr>
                  <a:t> U </a:t>
                </a:r>
                <a14:m>
                  <m:oMath xmlns:m="http://schemas.openxmlformats.org/officeDocument/2006/math">
                    <m:r>
                      <a:rPr kumimoji="1" lang="pl-PL" sz="2400" i="1">
                        <a:solidFill>
                          <a:srgbClr val="000099"/>
                        </a:solidFill>
                        <a:latin typeface="Cambria Math" panose="02040503050406030204" pitchFamily="18" charset="0"/>
                        <a:ea typeface="MS PGothic" pitchFamily="34" charset="-128"/>
                      </a:rPr>
                      <m:t>→</m:t>
                    </m:r>
                    <m:sSub>
                      <m:sSubPr>
                        <m:ctrlPr>
                          <a:rPr kumimoji="1" lang="pl-PL" sz="2400" i="1">
                            <a:solidFill>
                              <a:srgbClr val="000099"/>
                            </a:solidFill>
                            <a:latin typeface="Cambria Math" panose="02040503050406030204" pitchFamily="18" charset="0"/>
                            <a:ea typeface="MS PGothic" pitchFamily="34" charset="-128"/>
                          </a:rPr>
                        </m:ctrlPr>
                      </m:sSubPr>
                      <m:e>
                        <m:r>
                          <a:rPr kumimoji="1" lang="pl-PL" sz="2400" i="1">
                            <a:solidFill>
                              <a:srgbClr val="000099"/>
                            </a:solidFill>
                            <a:latin typeface="Cambria Math" panose="02040503050406030204" pitchFamily="18" charset="0"/>
                            <a:ea typeface="MS PGothic" pitchFamily="34" charset="-128"/>
                          </a:rPr>
                          <m:t>𝑉</m:t>
                        </m:r>
                      </m:e>
                      <m:sub>
                        <m:r>
                          <a:rPr kumimoji="1" lang="pl-PL" sz="2400" i="1">
                            <a:solidFill>
                              <a:srgbClr val="000099"/>
                            </a:solidFill>
                            <a:latin typeface="Cambria Math" panose="02040503050406030204" pitchFamily="18" charset="0"/>
                            <a:ea typeface="MS PGothic" pitchFamily="34" charset="-128"/>
                          </a:rPr>
                          <m:t>𝑑</m:t>
                        </m:r>
                      </m:sub>
                    </m:sSub>
                  </m:oMath>
                </a14:m>
                <a:r>
                  <a:rPr kumimoji="1" lang="pl-PL" sz="2400" i="1" dirty="0">
                    <a:solidFill>
                      <a:srgbClr val="000099"/>
                    </a:solidFill>
                    <a:latin typeface="Cambria Math" panose="02040503050406030204" pitchFamily="18" charset="0"/>
                    <a:ea typeface="MS PGothic" pitchFamily="34" charset="-128"/>
                  </a:rPr>
                  <a:t> </a:t>
                </a:r>
                <a:endParaRPr kumimoji="1" lang="en-US" sz="2400" i="1" dirty="0">
                  <a:solidFill>
                    <a:srgbClr val="000099"/>
                  </a:solidFill>
                  <a:latin typeface="Cambria Math" panose="02040503050406030204" pitchFamily="18" charset="0"/>
                  <a:ea typeface="MS PGothic" pitchFamily="34" charset="-128"/>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3707904" y="3538379"/>
                <a:ext cx="4113189" cy="369332"/>
              </a:xfrm>
              <a:prstGeom prst="rect">
                <a:avLst/>
              </a:prstGeom>
              <a:blipFill rotWithShape="0">
                <a:blip r:embed="rId4"/>
                <a:stretch>
                  <a:fillRect l="-2519" t="-24590" b="-50820"/>
                </a:stretch>
              </a:blipFill>
            </p:spPr>
            <p:txBody>
              <a:bodyPr/>
              <a:lstStyle/>
              <a:p>
                <a:r>
                  <a:rPr lang="en-US">
                    <a:noFill/>
                  </a:rPr>
                  <a:t> </a:t>
                </a:r>
              </a:p>
            </p:txBody>
          </p:sp>
        </mc:Fallback>
      </mc:AlternateContent>
      <p:sp>
        <p:nvSpPr>
          <p:cNvPr id="5" name="Objaśnienie prostokątne zaokrąglone 4"/>
          <p:cNvSpPr/>
          <p:nvPr/>
        </p:nvSpPr>
        <p:spPr>
          <a:xfrm>
            <a:off x="179512" y="2996951"/>
            <a:ext cx="2448272" cy="1368153"/>
          </a:xfrm>
          <a:prstGeom prst="wedgeRoundRectCallout">
            <a:avLst>
              <a:gd name="adj1" fmla="val 85461"/>
              <a:gd name="adj2" fmla="val 71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CC"/>
                </a:solidFill>
              </a:rPr>
              <a:t>Decision system as granular algebra linking two granular algebras defined by </a:t>
            </a:r>
            <a:r>
              <a:rPr lang="en-US" sz="1800" i="1" dirty="0">
                <a:solidFill>
                  <a:srgbClr val="0000CC"/>
                </a:solidFill>
              </a:rPr>
              <a:t>IS</a:t>
            </a:r>
            <a:r>
              <a:rPr lang="en-US" sz="1800" dirty="0">
                <a:solidFill>
                  <a:srgbClr val="0000CC"/>
                </a:solidFill>
              </a:rPr>
              <a:t> and </a:t>
            </a:r>
            <a:r>
              <a:rPr lang="en-US" sz="1800" i="1" dirty="0">
                <a:solidFill>
                  <a:srgbClr val="0000CC"/>
                </a:solidFill>
              </a:rPr>
              <a:t>d</a:t>
            </a:r>
          </a:p>
        </p:txBody>
      </p:sp>
    </p:spTree>
    <p:extLst>
      <p:ext uri="{BB962C8B-B14F-4D97-AF65-F5344CB8AC3E}">
        <p14:creationId xmlns:p14="http://schemas.microsoft.com/office/powerpoint/2010/main" val="2995915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230E7-EDEF-00B2-8020-F6AA91D743B4}"/>
            </a:ext>
          </a:extLst>
        </p:cNvPr>
        <p:cNvGrpSpPr/>
        <p:nvPr/>
      </p:nvGrpSpPr>
      <p:grpSpPr>
        <a:xfrm>
          <a:off x="0" y="0"/>
          <a:ext cx="0" cy="0"/>
          <a:chOff x="0" y="0"/>
          <a:chExt cx="0" cy="0"/>
        </a:xfrm>
      </p:grpSpPr>
      <p:sp>
        <p:nvSpPr>
          <p:cNvPr id="35845" name="Tytuł 1">
            <a:extLst>
              <a:ext uri="{FF2B5EF4-FFF2-40B4-BE49-F238E27FC236}">
                <a16:creationId xmlns:a16="http://schemas.microsoft.com/office/drawing/2014/main" id="{A0862E1B-30C0-95B4-07DA-E8664D945664}"/>
              </a:ext>
            </a:extLst>
          </p:cNvPr>
          <p:cNvSpPr>
            <a:spLocks/>
          </p:cNvSpPr>
          <p:nvPr/>
        </p:nvSpPr>
        <p:spPr bwMode="auto">
          <a:xfrm>
            <a:off x="179512" y="1754325"/>
            <a:ext cx="8943776" cy="4967149"/>
          </a:xfrm>
          <a:prstGeom prst="rect">
            <a:avLst/>
          </a:prstGeom>
          <a:noFill/>
          <a:ln w="9525">
            <a:noFill/>
            <a:miter lim="800000"/>
            <a:headEnd/>
            <a:tailEnd/>
          </a:ln>
        </p:spPr>
        <p:txBody>
          <a:bodyPr anchor="ctr"/>
          <a:lstStyle/>
          <a:p>
            <a:pPr algn="ctr"/>
            <a:endParaRPr lang="pl-PL" sz="2800" dirty="0">
              <a:solidFill>
                <a:srgbClr val="0000FF"/>
              </a:solidFill>
            </a:endParaRPr>
          </a:p>
          <a:p>
            <a:pPr algn="ctr"/>
            <a:r>
              <a:rPr lang="pl-PL" sz="2800" dirty="0">
                <a:solidFill>
                  <a:srgbClr val="0000FF"/>
                </a:solidFill>
              </a:rPr>
              <a:t>Many </a:t>
            </a:r>
            <a:r>
              <a:rPr lang="en-GB" sz="2800" dirty="0">
                <a:solidFill>
                  <a:srgbClr val="0000FF"/>
                </a:solidFill>
              </a:rPr>
              <a:t>partial proposals </a:t>
            </a:r>
            <a:r>
              <a:rPr lang="pl-PL" sz="2800" dirty="0">
                <a:solidFill>
                  <a:srgbClr val="0000FF"/>
                </a:solidFill>
              </a:rPr>
              <a:t>in</a:t>
            </a:r>
            <a:r>
              <a:rPr lang="en-GB" sz="2800" dirty="0">
                <a:solidFill>
                  <a:srgbClr val="0000FF"/>
                </a:solidFill>
              </a:rPr>
              <a:t> many different domains</a:t>
            </a:r>
            <a:r>
              <a:rPr lang="pl-PL" sz="2800" dirty="0">
                <a:solidFill>
                  <a:srgbClr val="0000FF"/>
                </a:solidFill>
              </a:rPr>
              <a:t> </a:t>
            </a:r>
            <a:r>
              <a:rPr lang="en-US" sz="2800" dirty="0">
                <a:solidFill>
                  <a:srgbClr val="0000FF"/>
                </a:solidFill>
              </a:rPr>
              <a:t>exist,</a:t>
            </a:r>
            <a:r>
              <a:rPr lang="en-GB" sz="2800" dirty="0">
                <a:solidFill>
                  <a:srgbClr val="0000FF"/>
                </a:solidFill>
              </a:rPr>
              <a:t> </a:t>
            </a:r>
            <a:endParaRPr lang="pl-PL" sz="2800" dirty="0">
              <a:solidFill>
                <a:srgbClr val="0000FF"/>
              </a:solidFill>
            </a:endParaRPr>
          </a:p>
          <a:p>
            <a:pPr algn="ctr"/>
            <a:r>
              <a:rPr lang="en-US" sz="2800" noProof="0" dirty="0">
                <a:solidFill>
                  <a:srgbClr val="0000FF"/>
                </a:solidFill>
              </a:rPr>
              <a:t>e.g., complex (adaptive) systems, multi-agent </a:t>
            </a:r>
            <a:r>
              <a:rPr lang="en-GB" sz="2800" dirty="0">
                <a:solidFill>
                  <a:srgbClr val="0000FF"/>
                </a:solidFill>
              </a:rPr>
              <a:t>systems, machine learning, robotics, cognitive science, neuroscience, computational intelligence, </a:t>
            </a:r>
            <a:r>
              <a:rPr lang="en-US" sz="2800" dirty="0">
                <a:solidFill>
                  <a:srgbClr val="0000FF"/>
                </a:solidFill>
              </a:rPr>
              <a:t>web intelligence, natural computing, </a:t>
            </a:r>
            <a:r>
              <a:rPr lang="en-US" sz="2800" noProof="0" dirty="0">
                <a:solidFill>
                  <a:srgbClr val="0000FF"/>
                </a:solidFill>
              </a:rPr>
              <a:t>multisensory learning</a:t>
            </a:r>
            <a:r>
              <a:rPr lang="pl-PL" sz="2800" dirty="0">
                <a:solidFill>
                  <a:srgbClr val="0000FF"/>
                </a:solidFill>
              </a:rPr>
              <a:t>, </a:t>
            </a:r>
            <a:r>
              <a:rPr lang="en-US" sz="2800" dirty="0">
                <a:solidFill>
                  <a:srgbClr val="0000FF"/>
                </a:solidFill>
              </a:rPr>
              <a:t>cyber-physical systems, Internet of things</a:t>
            </a:r>
            <a:r>
              <a:rPr lang="pl-PL" sz="2800" dirty="0">
                <a:solidFill>
                  <a:srgbClr val="0000FF"/>
                </a:solidFill>
              </a:rPr>
              <a:t>,</a:t>
            </a:r>
            <a:r>
              <a:rPr lang="en-GB" sz="2800" dirty="0">
                <a:solidFill>
                  <a:srgbClr val="0000FF"/>
                </a:solidFill>
              </a:rPr>
              <a:t>… </a:t>
            </a:r>
          </a:p>
          <a:p>
            <a:pPr algn="ctr"/>
            <a:r>
              <a:rPr lang="en-GB" sz="2800" b="1" dirty="0">
                <a:solidFill>
                  <a:srgbClr val="0000FF"/>
                </a:solidFill>
              </a:rPr>
              <a:t>but we need </a:t>
            </a:r>
            <a:endParaRPr lang="pl-PL" sz="2800" b="1" dirty="0">
              <a:solidFill>
                <a:srgbClr val="0000FF"/>
              </a:solidFill>
            </a:endParaRPr>
          </a:p>
          <a:p>
            <a:pPr algn="ctr"/>
            <a:r>
              <a:rPr lang="en-GB" sz="2800" b="1" dirty="0">
                <a:solidFill>
                  <a:srgbClr val="0000FF"/>
                </a:solidFill>
              </a:rPr>
              <a:t>the relevant computing model for</a:t>
            </a:r>
            <a:r>
              <a:rPr lang="pl-PL" sz="2800" b="1" dirty="0">
                <a:solidFill>
                  <a:srgbClr val="0000FF"/>
                </a:solidFill>
              </a:rPr>
              <a:t> developing </a:t>
            </a:r>
            <a:r>
              <a:rPr lang="en-GB" sz="2800" b="1" dirty="0">
                <a:solidFill>
                  <a:srgbClr val="0000FF"/>
                </a:solidFill>
              </a:rPr>
              <a:t>foundations</a:t>
            </a:r>
            <a:r>
              <a:rPr lang="pl-PL" sz="2800" b="1" dirty="0">
                <a:solidFill>
                  <a:srgbClr val="0000FF"/>
                </a:solidFill>
              </a:rPr>
              <a:t> of </a:t>
            </a:r>
            <a:r>
              <a:rPr lang="pl-PL" sz="2800" b="1" dirty="0" err="1">
                <a:solidFill>
                  <a:srgbClr val="0000FF"/>
                </a:solidFill>
              </a:rPr>
              <a:t>IS’s</a:t>
            </a:r>
            <a:r>
              <a:rPr lang="pl-PL" sz="2800" dirty="0">
                <a:solidFill>
                  <a:srgbClr val="0000FF"/>
                </a:solidFill>
              </a:rPr>
              <a:t>.</a:t>
            </a:r>
          </a:p>
          <a:p>
            <a:pPr algn="ctr"/>
            <a:endParaRPr lang="pl-PL" sz="2800" b="1" dirty="0">
              <a:solidFill>
                <a:srgbClr val="0000FF"/>
              </a:solidFill>
            </a:endParaRPr>
          </a:p>
          <a:p>
            <a:pPr algn="ctr"/>
            <a:r>
              <a:rPr lang="pl-PL" sz="2800" b="1" dirty="0">
                <a:solidFill>
                  <a:srgbClr val="0000FF"/>
                </a:solidFill>
              </a:rPr>
              <a:t>WE PROPOSE </a:t>
            </a:r>
            <a:r>
              <a:rPr lang="pl-PL" sz="2800" b="1" dirty="0" err="1">
                <a:solidFill>
                  <a:srgbClr val="0000FF"/>
                </a:solidFill>
              </a:rPr>
              <a:t>IGrC</a:t>
            </a:r>
            <a:r>
              <a:rPr lang="pl-PL" sz="2800" b="1" dirty="0">
                <a:solidFill>
                  <a:srgbClr val="0000FF"/>
                </a:solidFill>
              </a:rPr>
              <a:t> AS SUCH A MODEL</a:t>
            </a:r>
          </a:p>
          <a:p>
            <a:pPr algn="ctr"/>
            <a:endParaRPr lang="pl-PL" sz="4400" dirty="0">
              <a:solidFill>
                <a:srgbClr val="0000FF"/>
              </a:solidFill>
            </a:endParaRPr>
          </a:p>
        </p:txBody>
      </p:sp>
      <p:sp>
        <p:nvSpPr>
          <p:cNvPr id="2" name="pole tekstowe 1">
            <a:extLst>
              <a:ext uri="{FF2B5EF4-FFF2-40B4-BE49-F238E27FC236}">
                <a16:creationId xmlns:a16="http://schemas.microsoft.com/office/drawing/2014/main" id="{004300D6-47F1-3CE5-7279-2C9B4511A923}"/>
              </a:ext>
            </a:extLst>
          </p:cNvPr>
          <p:cNvSpPr txBox="1"/>
          <p:nvPr/>
        </p:nvSpPr>
        <p:spPr>
          <a:xfrm>
            <a:off x="-20712" y="0"/>
            <a:ext cx="9144000" cy="1754326"/>
          </a:xfrm>
          <a:prstGeom prst="rect">
            <a:avLst/>
          </a:prstGeom>
          <a:noFill/>
        </p:spPr>
        <p:txBody>
          <a:bodyPr wrap="square" rtlCol="0">
            <a:spAutoFit/>
          </a:bodyPr>
          <a:lstStyle/>
          <a:p>
            <a:pPr algn="ctr"/>
            <a:r>
              <a:rPr lang="en-GB" sz="3600" b="1">
                <a:solidFill>
                  <a:srgbClr val="0070C0"/>
                </a:solidFill>
              </a:rPr>
              <a:t>THE RELEVANT COMPUTING MODEL</a:t>
            </a:r>
            <a:r>
              <a:rPr lang="pl-PL" sz="3600" b="1">
                <a:solidFill>
                  <a:srgbClr val="0070C0"/>
                </a:solidFill>
              </a:rPr>
              <a:t>: </a:t>
            </a:r>
            <a:r>
              <a:rPr lang="en-GB" sz="3600" b="1">
                <a:solidFill>
                  <a:srgbClr val="0070C0"/>
                </a:solidFill>
              </a:rPr>
              <a:t> FOUNDATIONS</a:t>
            </a:r>
            <a:r>
              <a:rPr lang="pl-PL" sz="3600" b="1">
                <a:solidFill>
                  <a:srgbClr val="0070C0"/>
                </a:solidFill>
              </a:rPr>
              <a:t> </a:t>
            </a:r>
            <a:r>
              <a:rPr lang="en-GB" sz="3600" b="1">
                <a:solidFill>
                  <a:srgbClr val="0070C0"/>
                </a:solidFill>
              </a:rPr>
              <a:t>FOR </a:t>
            </a:r>
            <a:r>
              <a:rPr lang="pl-PL" sz="3600" b="1">
                <a:solidFill>
                  <a:srgbClr val="0070C0"/>
                </a:solidFill>
              </a:rPr>
              <a:t>DESIGN AND ANALYSIS OF </a:t>
            </a:r>
            <a:r>
              <a:rPr lang="pl-PL" sz="3600" b="1" err="1">
                <a:solidFill>
                  <a:srgbClr val="0070C0"/>
                </a:solidFill>
              </a:rPr>
              <a:t>IS’s</a:t>
            </a:r>
            <a:endParaRPr lang="pl-PL" sz="3600" b="1">
              <a:solidFill>
                <a:srgbClr val="0070C0"/>
              </a:solidFill>
            </a:endParaRPr>
          </a:p>
        </p:txBody>
      </p:sp>
      <p:sp>
        <p:nvSpPr>
          <p:cNvPr id="3" name="Symbol zastępczy numeru slajdu 2">
            <a:extLst>
              <a:ext uri="{FF2B5EF4-FFF2-40B4-BE49-F238E27FC236}">
                <a16:creationId xmlns:a16="http://schemas.microsoft.com/office/drawing/2014/main" id="{10A52685-8177-96CB-D0F0-CF743EF009E7}"/>
              </a:ext>
            </a:extLst>
          </p:cNvPr>
          <p:cNvSpPr>
            <a:spLocks noGrp="1"/>
          </p:cNvSpPr>
          <p:nvPr>
            <p:ph type="sldNum" sz="quarter" idx="12"/>
          </p:nvPr>
        </p:nvSpPr>
        <p:spPr/>
        <p:txBody>
          <a:bodyPr/>
          <a:lstStyle/>
          <a:p>
            <a:pPr>
              <a:defRPr/>
            </a:pPr>
            <a:fld id="{D02E777F-298D-4C96-825C-3DC57E52C55E}" type="slidenum">
              <a:rPr lang="pl-PL" smtClean="0"/>
              <a:pPr>
                <a:defRPr/>
              </a:pPr>
              <a:t>6</a:t>
            </a:fld>
            <a:endParaRPr lang="pl-PL"/>
          </a:p>
        </p:txBody>
      </p:sp>
    </p:spTree>
    <p:extLst>
      <p:ext uri="{BB962C8B-B14F-4D97-AF65-F5344CB8AC3E}">
        <p14:creationId xmlns:p14="http://schemas.microsoft.com/office/powerpoint/2010/main" val="37396410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285A935-B482-A803-0651-5916DA207685}"/>
              </a:ext>
            </a:extLst>
          </p:cNvPr>
          <p:cNvSpPr txBox="1">
            <a:spLocks noChangeArrowheads="1"/>
          </p:cNvSpPr>
          <p:nvPr/>
        </p:nvSpPr>
        <p:spPr bwMode="auto">
          <a:xfrm>
            <a:off x="0" y="76446"/>
            <a:ext cx="9036496" cy="7602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3600" b="1" noProof="0" dirty="0">
                <a:solidFill>
                  <a:srgbClr val="0000CC"/>
                </a:solidFill>
              </a:rPr>
              <a:t>DISCOVERY OF GRANULAR CALCULUI</a:t>
            </a:r>
            <a:endParaRPr lang="en-US" sz="3600" b="1" noProof="0" dirty="0">
              <a:latin typeface="+mn-lt"/>
            </a:endParaRPr>
          </a:p>
        </p:txBody>
      </p:sp>
      <p:sp>
        <p:nvSpPr>
          <p:cNvPr id="2" name="Symbol zastępczy numeru slajdu 1">
            <a:extLst>
              <a:ext uri="{FF2B5EF4-FFF2-40B4-BE49-F238E27FC236}">
                <a16:creationId xmlns:a16="http://schemas.microsoft.com/office/drawing/2014/main"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60</a:t>
            </a:fld>
            <a:endParaRPr lang="pl-PL"/>
          </a:p>
        </p:txBody>
      </p:sp>
      <p:sp>
        <p:nvSpPr>
          <p:cNvPr id="5" name="pole tekstowe 4"/>
          <p:cNvSpPr txBox="1"/>
          <p:nvPr/>
        </p:nvSpPr>
        <p:spPr>
          <a:xfrm>
            <a:off x="179513" y="1124744"/>
            <a:ext cx="8784975" cy="5262979"/>
          </a:xfrm>
          <a:prstGeom prst="rect">
            <a:avLst/>
          </a:prstGeom>
          <a:noFill/>
        </p:spPr>
        <p:txBody>
          <a:bodyPr wrap="square" rtlCol="0">
            <a:spAutoFit/>
          </a:bodyPr>
          <a:lstStyle/>
          <a:p>
            <a:pPr algn="ctr"/>
            <a:r>
              <a:rPr lang="en-US" sz="2400" dirty="0">
                <a:solidFill>
                  <a:srgbClr val="0000CC"/>
                </a:solidFill>
              </a:rPr>
              <a:t>Unlike classical mathematical logic, where they are a priori given, granular calculi composed out of granular relational s</a:t>
            </a:r>
            <a:r>
              <a:rPr lang="pl-PL" sz="2400" dirty="0" err="1">
                <a:solidFill>
                  <a:srgbClr val="0000CC"/>
                </a:solidFill>
              </a:rPr>
              <a:t>ystem</a:t>
            </a:r>
            <a:r>
              <a:rPr lang="en-US" sz="2400" dirty="0">
                <a:solidFill>
                  <a:srgbClr val="0000CC"/>
                </a:solidFill>
              </a:rPr>
              <a:t> and granular languages should be discovered by control of c-granules using data obtained through interaction with the physical and abstract worlds including human experts and chatbots.</a:t>
            </a:r>
            <a:endParaRPr lang="pl-PL" sz="2400" dirty="0">
              <a:solidFill>
                <a:srgbClr val="0000CC"/>
              </a:solidFill>
            </a:endParaRPr>
          </a:p>
          <a:p>
            <a:pPr algn="ctr"/>
            <a:endParaRPr lang="pl-PL" sz="2400" dirty="0">
              <a:solidFill>
                <a:srgbClr val="0000CC"/>
              </a:solidFill>
            </a:endParaRPr>
          </a:p>
          <a:p>
            <a:pPr algn="ctr"/>
            <a:r>
              <a:rPr lang="en-US" sz="2400" dirty="0">
                <a:solidFill>
                  <a:srgbClr val="0000CC"/>
                </a:solidFill>
              </a:rPr>
              <a:t>Although the aforementioned discovery is challenging, it is important for explainability and scalability, unlike LLM, which is based on the iteration of </a:t>
            </a:r>
            <a:r>
              <a:rPr lang="pl-PL" sz="2400" dirty="0">
                <a:solidFill>
                  <a:srgbClr val="0000CC"/>
                </a:solidFill>
              </a:rPr>
              <a:t>the </a:t>
            </a:r>
            <a:r>
              <a:rPr lang="en-US" sz="2400" dirty="0">
                <a:solidFill>
                  <a:srgbClr val="0000CC"/>
                </a:solidFill>
              </a:rPr>
              <a:t>neural scheme.</a:t>
            </a:r>
            <a:endParaRPr lang="pl-PL" sz="2400" dirty="0">
              <a:solidFill>
                <a:srgbClr val="0000CC"/>
              </a:solidFill>
            </a:endParaRPr>
          </a:p>
          <a:p>
            <a:pPr algn="ctr"/>
            <a:endParaRPr lang="pl-PL" sz="2400" dirty="0">
              <a:solidFill>
                <a:srgbClr val="0000CC"/>
              </a:solidFill>
            </a:endParaRPr>
          </a:p>
          <a:p>
            <a:pPr algn="ctr"/>
            <a:r>
              <a:rPr lang="en-US" sz="2400" dirty="0">
                <a:solidFill>
                  <a:srgbClr val="0000CC"/>
                </a:solidFill>
              </a:rPr>
              <a:t>It is worth mentioning an analogy with mathematical proofs, which are based on the discovery of new concepts and their properties, making the proofs possible and understandable.</a:t>
            </a:r>
            <a:endParaRPr lang="en-US" sz="2400" noProof="0" dirty="0">
              <a:solidFill>
                <a:srgbClr val="0000CC"/>
              </a:solidFill>
            </a:endParaRPr>
          </a:p>
        </p:txBody>
      </p:sp>
    </p:spTree>
    <p:extLst>
      <p:ext uri="{BB962C8B-B14F-4D97-AF65-F5344CB8AC3E}">
        <p14:creationId xmlns:p14="http://schemas.microsoft.com/office/powerpoint/2010/main" val="18202371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41E3E-1596-6BAD-6954-44A342383B8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285A935-B482-A803-0651-5916DA207685}"/>
              </a:ext>
            </a:extLst>
          </p:cNvPr>
          <p:cNvSpPr txBox="1">
            <a:spLocks noChangeArrowheads="1"/>
          </p:cNvSpPr>
          <p:nvPr/>
        </p:nvSpPr>
        <p:spPr bwMode="auto">
          <a:xfrm>
            <a:off x="62581" y="188640"/>
            <a:ext cx="9036496" cy="5040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3600" b="1" dirty="0">
                <a:solidFill>
                  <a:srgbClr val="0000CC"/>
                </a:solidFill>
              </a:rPr>
              <a:t>GRANULAR CALCULUS</a:t>
            </a:r>
            <a:endParaRPr lang="en-US" sz="3600" b="1" dirty="0">
              <a:latin typeface="+mn-lt"/>
            </a:endParaRPr>
          </a:p>
        </p:txBody>
      </p:sp>
      <p:sp>
        <p:nvSpPr>
          <p:cNvPr id="2" name="Symbol zastępczy numeru slajdu 1">
            <a:extLst>
              <a:ext uri="{FF2B5EF4-FFF2-40B4-BE49-F238E27FC236}">
                <a16:creationId xmlns:a16="http://schemas.microsoft.com/office/drawing/2014/main" id="{8E8B0BC3-8AF0-9C24-936D-EC15B8BB4B6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61</a:t>
            </a:fld>
            <a:endParaRPr lang="pl-PL"/>
          </a:p>
        </p:txBody>
      </p:sp>
      <p:sp>
        <p:nvSpPr>
          <p:cNvPr id="5" name="pole tekstowe 4"/>
          <p:cNvSpPr txBox="1"/>
          <p:nvPr/>
        </p:nvSpPr>
        <p:spPr>
          <a:xfrm>
            <a:off x="69283" y="764704"/>
            <a:ext cx="8967213" cy="6063198"/>
          </a:xfrm>
          <a:prstGeom prst="rect">
            <a:avLst/>
          </a:prstGeom>
          <a:noFill/>
        </p:spPr>
        <p:txBody>
          <a:bodyPr wrap="square" rtlCol="0">
            <a:spAutoFit/>
          </a:bodyPr>
          <a:lstStyle/>
          <a:p>
            <a:r>
              <a:rPr lang="pl-PL" sz="2400" u="sng" dirty="0" err="1">
                <a:solidFill>
                  <a:srgbClr val="0000CC"/>
                </a:solidFill>
              </a:rPr>
              <a:t>Granular</a:t>
            </a:r>
            <a:r>
              <a:rPr lang="pl-PL" sz="2400" u="sng" dirty="0">
                <a:solidFill>
                  <a:srgbClr val="0000CC"/>
                </a:solidFill>
              </a:rPr>
              <a:t> r</a:t>
            </a:r>
            <a:r>
              <a:rPr lang="en-US" sz="2400" u="sng" dirty="0" err="1">
                <a:solidFill>
                  <a:srgbClr val="0000CC"/>
                </a:solidFill>
              </a:rPr>
              <a:t>elational</a:t>
            </a:r>
            <a:r>
              <a:rPr lang="en-US" sz="2400" u="sng" dirty="0">
                <a:solidFill>
                  <a:srgbClr val="0000CC"/>
                </a:solidFill>
              </a:rPr>
              <a:t> s</a:t>
            </a:r>
            <a:r>
              <a:rPr lang="pl-PL" sz="2400" u="sng" dirty="0" err="1">
                <a:solidFill>
                  <a:srgbClr val="0000CC"/>
                </a:solidFill>
              </a:rPr>
              <a:t>ystem</a:t>
            </a:r>
            <a:endParaRPr lang="pl-PL" sz="2400" u="sng" dirty="0">
              <a:solidFill>
                <a:srgbClr val="0000CC"/>
              </a:solidFill>
            </a:endParaRPr>
          </a:p>
          <a:p>
            <a:pPr marL="457200" indent="-457200">
              <a:buFont typeface="Arial" panose="020B0604020202020204" pitchFamily="34" charset="0"/>
              <a:buChar char="•"/>
            </a:pPr>
            <a:r>
              <a:rPr lang="en-US" sz="2000" dirty="0">
                <a:solidFill>
                  <a:srgbClr val="0000CC"/>
                </a:solidFill>
              </a:rPr>
              <a:t>granular </a:t>
            </a:r>
            <a:r>
              <a:rPr lang="pl-PL" sz="2000" dirty="0">
                <a:solidFill>
                  <a:srgbClr val="0000CC"/>
                </a:solidFill>
              </a:rPr>
              <a:t>algebra</a:t>
            </a:r>
            <a:r>
              <a:rPr lang="en-US" sz="2000" dirty="0">
                <a:solidFill>
                  <a:srgbClr val="0000CC"/>
                </a:solidFill>
              </a:rPr>
              <a:t> consists of </a:t>
            </a:r>
            <a:endParaRPr lang="pl-PL" sz="2000" dirty="0">
              <a:solidFill>
                <a:srgbClr val="0000CC"/>
              </a:solidFill>
            </a:endParaRPr>
          </a:p>
          <a:p>
            <a:pPr marL="914400" lvl="1" indent="-457200">
              <a:buFont typeface="Arial" panose="020B0604020202020204" pitchFamily="34" charset="0"/>
              <a:buChar char="•"/>
            </a:pPr>
            <a:r>
              <a:rPr lang="en-US" sz="2000" dirty="0">
                <a:solidFill>
                  <a:srgbClr val="0000CC"/>
                </a:solidFill>
              </a:rPr>
              <a:t>atomic granules</a:t>
            </a:r>
            <a:r>
              <a:rPr lang="pl-PL" sz="2000" dirty="0">
                <a:solidFill>
                  <a:srgbClr val="0000CC"/>
                </a:solidFill>
              </a:rPr>
              <a:t> </a:t>
            </a:r>
            <a:r>
              <a:rPr lang="en-US" sz="2000" dirty="0">
                <a:solidFill>
                  <a:srgbClr val="0000CC"/>
                </a:solidFill>
              </a:rPr>
              <a:t>generated on the basis of granules</a:t>
            </a:r>
            <a:endParaRPr lang="pl-PL" sz="2000" dirty="0">
              <a:solidFill>
                <a:srgbClr val="0000CC"/>
              </a:solidFill>
            </a:endParaRPr>
          </a:p>
          <a:p>
            <a:pPr marL="1371600" lvl="2" indent="-457200">
              <a:buFont typeface="Arial" panose="020B0604020202020204" pitchFamily="34" charset="0"/>
              <a:buChar char="•"/>
            </a:pPr>
            <a:r>
              <a:rPr lang="en-US" sz="2000" dirty="0">
                <a:solidFill>
                  <a:srgbClr val="0000CC"/>
                </a:solidFill>
              </a:rPr>
              <a:t>from a preceding granular level relative to the considered one</a:t>
            </a:r>
            <a:r>
              <a:rPr lang="pl-PL" sz="2000" dirty="0">
                <a:solidFill>
                  <a:srgbClr val="0000CC"/>
                </a:solidFill>
              </a:rPr>
              <a:t> </a:t>
            </a:r>
            <a:r>
              <a:rPr lang="pl-PL" sz="2000" dirty="0" err="1">
                <a:solidFill>
                  <a:srgbClr val="0000CC"/>
                </a:solidFill>
              </a:rPr>
              <a:t>or</a:t>
            </a:r>
            <a:r>
              <a:rPr lang="pl-PL" sz="2000" dirty="0">
                <a:solidFill>
                  <a:srgbClr val="0000CC"/>
                </a:solidFill>
              </a:rPr>
              <a:t> </a:t>
            </a:r>
          </a:p>
          <a:p>
            <a:pPr marL="1371600" lvl="2" indent="-457200">
              <a:buFont typeface="Arial" panose="020B0604020202020204" pitchFamily="34" charset="0"/>
              <a:buChar char="•"/>
            </a:pPr>
            <a:r>
              <a:rPr lang="en-US" sz="2000" dirty="0">
                <a:solidFill>
                  <a:srgbClr val="0000CC"/>
                </a:solidFill>
              </a:rPr>
              <a:t>generated through interactions with the physical world (e.g., by performing sensory measurements or actions or dialogues with users) </a:t>
            </a:r>
            <a:endParaRPr lang="pl-PL" sz="2000" dirty="0">
              <a:solidFill>
                <a:srgbClr val="0000CC"/>
              </a:solidFill>
            </a:endParaRPr>
          </a:p>
          <a:p>
            <a:pPr marL="914400" lvl="1" indent="-457200">
              <a:buFont typeface="Arial" panose="020B0604020202020204" pitchFamily="34" charset="0"/>
              <a:buChar char="•"/>
            </a:pPr>
            <a:r>
              <a:rPr lang="en-US" sz="2000" dirty="0">
                <a:solidFill>
                  <a:srgbClr val="0000CC"/>
                </a:solidFill>
              </a:rPr>
              <a:t>aggregation granular operations (e.g., intersection) </a:t>
            </a:r>
          </a:p>
          <a:p>
            <a:pPr marL="457200" indent="-457200">
              <a:buFont typeface="Arial" panose="020B0604020202020204" pitchFamily="34" charset="0"/>
              <a:buChar char="•"/>
            </a:pPr>
            <a:r>
              <a:rPr lang="pl-PL" sz="2000" dirty="0" err="1">
                <a:solidFill>
                  <a:srgbClr val="0000CC"/>
                </a:solidFill>
              </a:rPr>
              <a:t>granular</a:t>
            </a:r>
            <a:r>
              <a:rPr lang="pl-PL" sz="2000" dirty="0">
                <a:solidFill>
                  <a:srgbClr val="0000CC"/>
                </a:solidFill>
              </a:rPr>
              <a:t> </a:t>
            </a:r>
            <a:r>
              <a:rPr lang="en-US" sz="2000" dirty="0">
                <a:solidFill>
                  <a:srgbClr val="0000CC"/>
                </a:solidFill>
              </a:rPr>
              <a:t>relations (expressing properties of granules</a:t>
            </a:r>
            <a:r>
              <a:rPr lang="pl-PL" sz="2000" dirty="0">
                <a:solidFill>
                  <a:srgbClr val="0000CC"/>
                </a:solidFill>
              </a:rPr>
              <a:t> </a:t>
            </a:r>
            <a:r>
              <a:rPr lang="pl-PL" sz="2000" dirty="0" err="1">
                <a:solidFill>
                  <a:srgbClr val="0000CC"/>
                </a:solidFill>
              </a:rPr>
              <a:t>or</a:t>
            </a:r>
            <a:r>
              <a:rPr lang="en-US" sz="2000" dirty="0">
                <a:solidFill>
                  <a:srgbClr val="0000CC"/>
                </a:solidFill>
              </a:rPr>
              <a:t> relations between granules)</a:t>
            </a:r>
            <a:endParaRPr lang="pl-PL" sz="2000" dirty="0">
              <a:solidFill>
                <a:srgbClr val="0000CC"/>
              </a:solidFill>
            </a:endParaRPr>
          </a:p>
          <a:p>
            <a:endParaRPr lang="pl-PL" sz="2000" dirty="0">
              <a:solidFill>
                <a:srgbClr val="0000CC"/>
              </a:solidFill>
            </a:endParaRPr>
          </a:p>
          <a:p>
            <a:r>
              <a:rPr lang="en-US" sz="2400" u="sng" dirty="0">
                <a:solidFill>
                  <a:srgbClr val="0000CC"/>
                </a:solidFill>
              </a:rPr>
              <a:t>Granular language</a:t>
            </a:r>
          </a:p>
          <a:p>
            <a:pPr marL="179388" lvl="2" algn="just"/>
            <a:r>
              <a:rPr lang="en-US" sz="2000" dirty="0">
                <a:solidFill>
                  <a:srgbClr val="0000CC"/>
                </a:solidFill>
              </a:rPr>
              <a:t>allows granules from the granular calculus to be described. It is used to search for granules from the granular calculus that are expected to be computational building blocks relevant to cognition [using terminology that Leslie Valiant would use], (e.g., the approximation of target concepts or classifications). For example, these can be elementary granules in rough sets, which are defined as conjunctions of atomic formula </a:t>
            </a:r>
            <a:r>
              <a:rPr lang="pl-PL" sz="2000" dirty="0">
                <a:solidFill>
                  <a:srgbClr val="0000CC"/>
                </a:solidFill>
              </a:rPr>
              <a:t>(</a:t>
            </a:r>
            <a:r>
              <a:rPr lang="en-US" sz="2000" dirty="0">
                <a:solidFill>
                  <a:srgbClr val="0000CC"/>
                </a:solidFill>
              </a:rPr>
              <a:t>descriptors of the form </a:t>
            </a:r>
            <a:r>
              <a:rPr lang="en-US" sz="2000" i="1" dirty="0">
                <a:solidFill>
                  <a:srgbClr val="0000CC"/>
                </a:solidFill>
              </a:rPr>
              <a:t>a=v</a:t>
            </a:r>
            <a:r>
              <a:rPr lang="pl-PL" sz="2000" dirty="0">
                <a:solidFill>
                  <a:srgbClr val="0000CC"/>
                </a:solidFill>
              </a:rPr>
              <a:t>)</a:t>
            </a:r>
            <a:r>
              <a:rPr lang="en-US" sz="2000" dirty="0">
                <a:solidFill>
                  <a:srgbClr val="0000CC"/>
                </a:solidFill>
              </a:rPr>
              <a:t> and are interpreted in </a:t>
            </a:r>
            <a:r>
              <a:rPr lang="pl-PL" sz="2000" dirty="0">
                <a:solidFill>
                  <a:srgbClr val="0000CC"/>
                </a:solidFill>
              </a:rPr>
              <a:t>the </a:t>
            </a:r>
            <a:r>
              <a:rPr lang="en-US" sz="2000" dirty="0">
                <a:solidFill>
                  <a:srgbClr val="0000CC"/>
                </a:solidFill>
              </a:rPr>
              <a:t>granular relational s</a:t>
            </a:r>
            <a:r>
              <a:rPr lang="pl-PL" sz="2000" dirty="0" err="1">
                <a:solidFill>
                  <a:srgbClr val="0000CC"/>
                </a:solidFill>
              </a:rPr>
              <a:t>ystem</a:t>
            </a:r>
            <a:r>
              <a:rPr lang="en-US" sz="2000" dirty="0">
                <a:solidFill>
                  <a:srgbClr val="0000CC"/>
                </a:solidFill>
              </a:rPr>
              <a:t>.</a:t>
            </a:r>
          </a:p>
        </p:txBody>
      </p:sp>
    </p:spTree>
    <p:extLst>
      <p:ext uri="{BB962C8B-B14F-4D97-AF65-F5344CB8AC3E}">
        <p14:creationId xmlns:p14="http://schemas.microsoft.com/office/powerpoint/2010/main" val="12724047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0" y="1"/>
            <a:ext cx="9144000" cy="764703"/>
          </a:xfrm>
        </p:spPr>
        <p:txBody>
          <a:bodyPr/>
          <a:lstStyle/>
          <a:p>
            <a:pPr eaLnBrk="1" hangingPunct="1"/>
            <a:r>
              <a:rPr lang="pl-PL" sz="2400" b="1" dirty="0" err="1"/>
              <a:t>EXAMPLE</a:t>
            </a:r>
            <a:r>
              <a:rPr lang="pl-PL" sz="2400" b="1" dirty="0"/>
              <a:t> OF </a:t>
            </a:r>
            <a:r>
              <a:rPr lang="pl-PL" sz="2400" b="1" dirty="0" err="1"/>
              <a:t>GRANULAR</a:t>
            </a:r>
            <a:r>
              <a:rPr lang="pl-PL" sz="2400" b="1" dirty="0"/>
              <a:t> </a:t>
            </a:r>
            <a:r>
              <a:rPr lang="pl-PL" sz="2400" b="1" dirty="0" err="1"/>
              <a:t>CALCULUS</a:t>
            </a:r>
            <a:r>
              <a:rPr lang="pl-PL" sz="2400" b="1" dirty="0"/>
              <a:t> : </a:t>
            </a:r>
            <a:br>
              <a:rPr lang="pl-PL" sz="2400" b="1" dirty="0"/>
            </a:br>
            <a:r>
              <a:rPr lang="pl-PL" sz="2400" b="1" dirty="0" err="1"/>
              <a:t>DECISION</a:t>
            </a:r>
            <a:r>
              <a:rPr lang="pl-PL" sz="2400" b="1" dirty="0"/>
              <a:t> SYSTEMS WITH </a:t>
            </a:r>
            <a:r>
              <a:rPr lang="pl-PL" sz="2400" b="1" dirty="0" err="1"/>
              <a:t>INCLUSION</a:t>
            </a:r>
            <a:r>
              <a:rPr lang="pl-PL" sz="2400" b="1" dirty="0"/>
              <a:t> </a:t>
            </a:r>
            <a:r>
              <a:rPr lang="pl-PL" sz="2400" b="1" dirty="0" err="1"/>
              <a:t>MEASURES</a:t>
            </a:r>
            <a:endParaRPr lang="pl-PL" sz="2400" b="1" dirty="0"/>
          </a:p>
        </p:txBody>
      </p:sp>
      <mc:AlternateContent xmlns:mc="http://schemas.openxmlformats.org/markup-compatibility/2006" xmlns:a14="http://schemas.microsoft.com/office/drawing/2010/main">
        <mc:Choice Requires="a14">
          <p:sp>
            <p:nvSpPr>
              <p:cNvPr id="7" name="pole tekstowe 6"/>
              <p:cNvSpPr txBox="1"/>
              <p:nvPr/>
            </p:nvSpPr>
            <p:spPr>
              <a:xfrm>
                <a:off x="494391" y="797293"/>
                <a:ext cx="8051057" cy="953403"/>
              </a:xfrm>
              <a:prstGeom prst="rect">
                <a:avLst/>
              </a:prstGeom>
              <a:noFill/>
            </p:spPr>
            <p:txBody>
              <a:bodyPr wrap="square" lIns="0" tIns="0" rIns="0" bIns="0" rtlCol="0">
                <a:spAutoFit/>
              </a:bodyPr>
              <a:lstStyle/>
              <a:p>
                <a:pPr algn="ctr"/>
                <a:r>
                  <a:rPr kumimoji="1" lang="en-US" sz="2000" u="sng" dirty="0">
                    <a:solidFill>
                      <a:srgbClr val="0000FF"/>
                    </a:solidFill>
                    <a:latin typeface="Cambria Math" panose="02040503050406030204" pitchFamily="18" charset="0"/>
                    <a:ea typeface="MS PGothic" pitchFamily="34" charset="-128"/>
                  </a:rPr>
                  <a:t>Relational s</a:t>
                </a:r>
                <a:r>
                  <a:rPr kumimoji="1" lang="pl-PL" sz="2000" u="sng" dirty="0" err="1">
                    <a:solidFill>
                      <a:srgbClr val="0000FF"/>
                    </a:solidFill>
                    <a:latin typeface="Cambria Math" panose="02040503050406030204" pitchFamily="18" charset="0"/>
                    <a:ea typeface="MS PGothic" pitchFamily="34" charset="-128"/>
                  </a:rPr>
                  <a:t>ystem</a:t>
                </a:r>
                <a:r>
                  <a:rPr kumimoji="1" lang="pl-PL" sz="2000" u="sng" dirty="0">
                    <a:solidFill>
                      <a:srgbClr val="0000FF"/>
                    </a:solidFill>
                    <a:latin typeface="Cambria Math" panose="02040503050406030204" pitchFamily="18" charset="0"/>
                    <a:ea typeface="MS PGothic" pitchFamily="34" charset="-128"/>
                  </a:rPr>
                  <a:t> </a:t>
                </a:r>
                <a:r>
                  <a:rPr kumimoji="1" lang="en-US" sz="2000" dirty="0">
                    <a:solidFill>
                      <a:srgbClr val="0000FF"/>
                    </a:solidFill>
                    <a:latin typeface="Cambria Math" panose="02040503050406030204" pitchFamily="18" charset="0"/>
                    <a:ea typeface="MS PGothic" pitchFamily="34" charset="-128"/>
                  </a:rPr>
                  <a:t>defined by </a:t>
                </a:r>
                <a:endParaRPr kumimoji="1" lang="pl-PL" sz="2000" dirty="0">
                  <a:solidFill>
                    <a:srgbClr val="0000FF"/>
                  </a:solidFill>
                  <a:latin typeface="Cambria Math" panose="02040503050406030204" pitchFamily="18" charset="0"/>
                  <a:ea typeface="MS PGothic" pitchFamily="34" charset="-128"/>
                </a:endParaRPr>
              </a:p>
              <a:p>
                <a:pPr algn="ctr"/>
                <a:r>
                  <a:rPr kumimoji="1" lang="en-US" sz="2000" dirty="0">
                    <a:solidFill>
                      <a:srgbClr val="0000FF"/>
                    </a:solidFill>
                    <a:latin typeface="Cambria Math" panose="02040503050406030204" pitchFamily="18" charset="0"/>
                    <a:ea typeface="Cambria Math" panose="02040503050406030204" pitchFamily="18" charset="0"/>
                  </a:rPr>
                  <a:t>decision system </a:t>
                </a:r>
                <a:r>
                  <a:rPr kumimoji="1" lang="pl-PL" sz="2000" i="1" dirty="0">
                    <a:solidFill>
                      <a:srgbClr val="0000FF"/>
                    </a:solidFill>
                    <a:latin typeface="Cambria Math" panose="02040503050406030204" pitchFamily="18" charset="0"/>
                    <a:ea typeface="MS PGothic" pitchFamily="34" charset="-128"/>
                  </a:rPr>
                  <a:t>D</a:t>
                </a:r>
                <a14:m>
                  <m:oMath xmlns:m="http://schemas.openxmlformats.org/officeDocument/2006/math">
                    <m:r>
                      <a:rPr kumimoji="1" lang="pl-PL" sz="2000" i="1" smtClean="0">
                        <a:solidFill>
                          <a:srgbClr val="0000FF"/>
                        </a:solidFill>
                        <a:latin typeface="Cambria Math" panose="02040503050406030204" pitchFamily="18" charset="0"/>
                        <a:ea typeface="MS PGothic" pitchFamily="34" charset="-128"/>
                      </a:rPr>
                      <m:t>𝑆</m:t>
                    </m:r>
                    <m:r>
                      <a:rPr kumimoji="1" lang="pl-PL" sz="2000" i="1" smtClean="0">
                        <a:solidFill>
                          <a:srgbClr val="0000FF"/>
                        </a:solidFill>
                        <a:latin typeface="Cambria Math" panose="02040503050406030204" pitchFamily="18" charset="0"/>
                        <a:ea typeface="MS PGothic" pitchFamily="34" charset="-128"/>
                      </a:rPr>
                      <m:t>=(</m:t>
                    </m:r>
                    <m:r>
                      <a:rPr kumimoji="1" lang="pl-PL" sz="2000" i="1">
                        <a:solidFill>
                          <a:srgbClr val="0000FF"/>
                        </a:solidFill>
                        <a:latin typeface="Cambria Math" panose="02040503050406030204" pitchFamily="18" charset="0"/>
                        <a:ea typeface="MS PGothic" pitchFamily="34" charset="-128"/>
                      </a:rPr>
                      <m:t>𝑈</m:t>
                    </m:r>
                    <m:r>
                      <a:rPr kumimoji="1" lang="pl-PL" sz="2000" i="1">
                        <a:solidFill>
                          <a:srgbClr val="0000FF"/>
                        </a:solidFill>
                        <a:latin typeface="Cambria Math" panose="02040503050406030204" pitchFamily="18" charset="0"/>
                        <a:ea typeface="MS PGothic" pitchFamily="34" charset="-128"/>
                      </a:rPr>
                      <m:t>,</m:t>
                    </m:r>
                    <m:sSub>
                      <m:sSubPr>
                        <m:ctrlPr>
                          <a:rPr kumimoji="1" lang="pl-PL" sz="2000" i="1">
                            <a:solidFill>
                              <a:srgbClr val="0000FF"/>
                            </a:solidFill>
                            <a:latin typeface="Cambria Math" panose="02040503050406030204" pitchFamily="18" charset="0"/>
                            <a:ea typeface="MS PGothic" pitchFamily="34" charset="-128"/>
                          </a:rPr>
                        </m:ctrlPr>
                      </m:sSubPr>
                      <m:e>
                        <m:r>
                          <a:rPr kumimoji="1" lang="pl-PL" sz="2000" b="0" i="1" smtClean="0">
                            <a:solidFill>
                              <a:srgbClr val="0000FF"/>
                            </a:solidFill>
                            <a:latin typeface="Cambria Math" panose="02040503050406030204" pitchFamily="18" charset="0"/>
                            <a:ea typeface="MS PGothic" pitchFamily="34" charset="-128"/>
                          </a:rPr>
                          <m:t>𝐺𝐴</m:t>
                        </m:r>
                      </m:e>
                      <m:sub>
                        <m:r>
                          <a:rPr kumimoji="1" lang="pl-PL" sz="2000" i="1">
                            <a:solidFill>
                              <a:srgbClr val="0000FF"/>
                            </a:solidFill>
                            <a:latin typeface="Cambria Math" panose="02040503050406030204" pitchFamily="18" charset="0"/>
                            <a:ea typeface="MS PGothic" pitchFamily="34" charset="-128"/>
                          </a:rPr>
                          <m:t>𝐼𝑆</m:t>
                        </m:r>
                      </m:sub>
                    </m:sSub>
                    <m:r>
                      <a:rPr kumimoji="1" lang="pl-PL" sz="2000" i="1">
                        <a:solidFill>
                          <a:srgbClr val="0000FF"/>
                        </a:solidFill>
                        <a:latin typeface="Cambria Math" panose="02040503050406030204" pitchFamily="18" charset="0"/>
                        <a:ea typeface="MS PGothic" pitchFamily="34" charset="-128"/>
                      </a:rPr>
                      <m:t>, </m:t>
                    </m:r>
                    <m:r>
                      <a:rPr kumimoji="1" lang="pl-PL" sz="2000" i="1">
                        <a:solidFill>
                          <a:srgbClr val="0000FF"/>
                        </a:solidFill>
                        <a:latin typeface="Cambria Math" panose="02040503050406030204" pitchFamily="18" charset="0"/>
                        <a:ea typeface="MS PGothic" pitchFamily="34" charset="-128"/>
                      </a:rPr>
                      <m:t>𝑑</m:t>
                    </m:r>
                    <m:r>
                      <a:rPr kumimoji="1" lang="pl-PL" sz="2000" i="1">
                        <a:solidFill>
                          <a:srgbClr val="0000FF"/>
                        </a:solidFill>
                        <a:latin typeface="Cambria Math" panose="02040503050406030204" pitchFamily="18" charset="0"/>
                        <a:ea typeface="MS PGothic" pitchFamily="34" charset="-128"/>
                      </a:rPr>
                      <m:t>) </m:t>
                    </m:r>
                    <m:sSub>
                      <m:sSubPr>
                        <m:ctrlPr>
                          <a:rPr kumimoji="1" lang="pl-PL" sz="2000" i="1">
                            <a:solidFill>
                              <a:srgbClr val="0000FF"/>
                            </a:solidFill>
                            <a:latin typeface="Cambria Math" panose="02040503050406030204" pitchFamily="18" charset="0"/>
                            <a:ea typeface="Cambria Math" panose="02040503050406030204" pitchFamily="18" charset="0"/>
                          </a:rPr>
                        </m:ctrlPr>
                      </m:sSubPr>
                      <m:e>
                        <m:r>
                          <a:rPr kumimoji="1" lang="pl-PL" sz="2000" b="0" i="1" smtClean="0">
                            <a:solidFill>
                              <a:srgbClr val="0000FF"/>
                            </a:solidFill>
                            <a:latin typeface="Cambria Math" panose="02040503050406030204" pitchFamily="18" charset="0"/>
                            <a:ea typeface="Cambria Math" panose="02040503050406030204" pitchFamily="18" charset="0"/>
                          </a:rPr>
                          <m:t>𝑎𝑛𝑑</m:t>
                        </m:r>
                        <m:r>
                          <a:rPr kumimoji="1" lang="pl-PL" sz="2000" b="0" i="1" smtClean="0">
                            <a:solidFill>
                              <a:srgbClr val="0000FF"/>
                            </a:solidFill>
                            <a:latin typeface="Cambria Math" panose="02040503050406030204" pitchFamily="18" charset="0"/>
                            <a:ea typeface="Cambria Math" panose="02040503050406030204" pitchFamily="18" charset="0"/>
                          </a:rPr>
                          <m:t> </m:t>
                        </m:r>
                        <m:r>
                          <a:rPr kumimoji="1" lang="pl-PL" sz="2000" b="0" i="1" smtClean="0">
                            <a:solidFill>
                              <a:srgbClr val="0000FF"/>
                            </a:solidFill>
                            <a:latin typeface="Cambria Math" panose="02040503050406030204" pitchFamily="18" charset="0"/>
                            <a:ea typeface="Cambria Math" panose="02040503050406030204" pitchFamily="18" charset="0"/>
                          </a:rPr>
                          <m:t>𝑖𝑛𝑐𝑢𝑠𝑖𝑜𝑛</m:t>
                        </m:r>
                        <m:r>
                          <a:rPr kumimoji="1" lang="pl-PL" sz="2000" b="0" i="1" smtClean="0">
                            <a:solidFill>
                              <a:srgbClr val="0000FF"/>
                            </a:solidFill>
                            <a:latin typeface="Cambria Math" panose="02040503050406030204" pitchFamily="18" charset="0"/>
                            <a:ea typeface="Cambria Math" panose="02040503050406030204" pitchFamily="18" charset="0"/>
                          </a:rPr>
                          <m:t> </m:t>
                        </m:r>
                        <m:r>
                          <a:rPr kumimoji="1" lang="pl-PL" sz="2000" b="0" i="1" smtClean="0">
                            <a:solidFill>
                              <a:srgbClr val="0000FF"/>
                            </a:solidFill>
                            <a:latin typeface="Cambria Math" panose="02040503050406030204" pitchFamily="18" charset="0"/>
                            <a:ea typeface="Cambria Math" panose="02040503050406030204" pitchFamily="18" charset="0"/>
                          </a:rPr>
                          <m:t>𝑟𝑒𝑙𝑎𝑡𝑖𝑜𝑛𝑠</m:t>
                        </m:r>
                        <m:r>
                          <a:rPr kumimoji="1" lang="pl-PL" sz="2000" b="0" i="1" smtClean="0">
                            <a:solidFill>
                              <a:srgbClr val="0000FF"/>
                            </a:solidFill>
                            <a:latin typeface="Cambria Math" panose="02040503050406030204" pitchFamily="18" charset="0"/>
                            <a:ea typeface="Cambria Math" panose="02040503050406030204" pitchFamily="18" charset="0"/>
                          </a:rPr>
                          <m:t> </m:t>
                        </m:r>
                        <m:d>
                          <m:dPr>
                            <m:begChr m:val="{"/>
                            <m:endChr m:val="}"/>
                            <m:ctrlPr>
                              <a:rPr kumimoji="1" lang="pl-PL" sz="2000" i="1">
                                <a:solidFill>
                                  <a:srgbClr val="0000FF"/>
                                </a:solidFill>
                                <a:latin typeface="Cambria Math" panose="02040503050406030204" pitchFamily="18" charset="0"/>
                                <a:ea typeface="MS PGothic" pitchFamily="34" charset="-128"/>
                              </a:rPr>
                            </m:ctrlPr>
                          </m:dPr>
                          <m:e>
                            <m:sSub>
                              <m:sSubPr>
                                <m:ctrlPr>
                                  <a:rPr kumimoji="1" lang="pl-PL" sz="2000" i="1">
                                    <a:solidFill>
                                      <a:srgbClr val="0000FF"/>
                                    </a:solidFill>
                                    <a:latin typeface="Cambria Math" panose="02040503050406030204" pitchFamily="18" charset="0"/>
                                    <a:ea typeface="Cambria Math" panose="02040503050406030204" pitchFamily="18" charset="0"/>
                                  </a:rPr>
                                </m:ctrlPr>
                              </m:sSubPr>
                              <m:e>
                                <m:r>
                                  <a:rPr kumimoji="1" lang="pl-PL" sz="2000" i="1">
                                    <a:solidFill>
                                      <a:srgbClr val="0000FF"/>
                                    </a:solidFill>
                                    <a:latin typeface="Cambria Math" panose="02040503050406030204" pitchFamily="18" charset="0"/>
                                    <a:ea typeface="Cambria Math" panose="02040503050406030204" pitchFamily="18" charset="0"/>
                                  </a:rPr>
                                  <m:t>𝜈</m:t>
                                </m:r>
                              </m:e>
                              <m:sub>
                                <m:r>
                                  <a:rPr kumimoji="1" lang="pl-PL" sz="2000" i="1">
                                    <a:solidFill>
                                      <a:srgbClr val="0000FF"/>
                                    </a:solidFill>
                                    <a:latin typeface="Cambria Math" panose="02040503050406030204" pitchFamily="18" charset="0"/>
                                    <a:ea typeface="Cambria Math" panose="02040503050406030204" pitchFamily="18" charset="0"/>
                                  </a:rPr>
                                  <m:t>𝑡𝑟</m:t>
                                </m:r>
                              </m:sub>
                            </m:sSub>
                          </m:e>
                        </m:d>
                      </m:e>
                      <m:sub>
                        <m:r>
                          <a:rPr kumimoji="1" lang="pl-PL" sz="2000" i="1">
                            <a:solidFill>
                              <a:srgbClr val="0000FF"/>
                            </a:solidFill>
                            <a:latin typeface="Cambria Math" panose="02040503050406030204" pitchFamily="18" charset="0"/>
                            <a:ea typeface="Cambria Math" panose="02040503050406030204" pitchFamily="18" charset="0"/>
                          </a:rPr>
                          <m:t>𝑡𝑟</m:t>
                        </m:r>
                        <m:r>
                          <a:rPr kumimoji="1" lang="pl-PL" sz="2000" i="1">
                            <a:solidFill>
                              <a:srgbClr val="0000FF"/>
                            </a:solidFill>
                            <a:latin typeface="Cambria Math" panose="02040503050406030204" pitchFamily="18" charset="0"/>
                            <a:ea typeface="Cambria Math" panose="02040503050406030204" pitchFamily="18" charset="0"/>
                          </a:rPr>
                          <m:t>𝜖</m:t>
                        </m:r>
                        <m:r>
                          <a:rPr kumimoji="1" lang="pl-PL" sz="2000" i="1">
                            <a:solidFill>
                              <a:srgbClr val="0000FF"/>
                            </a:solidFill>
                            <a:latin typeface="Cambria Math" panose="02040503050406030204" pitchFamily="18" charset="0"/>
                            <a:ea typeface="Cambria Math" panose="02040503050406030204" pitchFamily="18" charset="0"/>
                          </a:rPr>
                          <m:t>(0.5,1]</m:t>
                        </m:r>
                      </m:sub>
                    </m:sSub>
                  </m:oMath>
                </a14:m>
                <a:r>
                  <a:rPr kumimoji="1" lang="pl-PL" sz="2000" b="0" dirty="0">
                    <a:solidFill>
                      <a:srgbClr val="0000FF"/>
                    </a:solidFill>
                    <a:latin typeface="Cambria Math" panose="02040503050406030204" pitchFamily="18" charset="0"/>
                    <a:ea typeface="Cambria Math" panose="02040503050406030204" pitchFamily="18" charset="0"/>
                  </a:rPr>
                  <a:t> where</a:t>
                </a:r>
                <a:r>
                  <a:rPr kumimoji="1" lang="pl-PL" sz="2000" b="0" i="1" dirty="0">
                    <a:solidFill>
                      <a:srgbClr val="0000FF"/>
                    </a:solidFill>
                    <a:latin typeface="Cambria Math" panose="02040503050406030204" pitchFamily="18" charset="0"/>
                    <a:ea typeface="Cambria Math" panose="02040503050406030204" pitchFamily="18" charset="0"/>
                  </a:rPr>
                  <a:t>  </a:t>
                </a:r>
                <a14:m>
                  <m:oMath xmlns:m="http://schemas.openxmlformats.org/officeDocument/2006/math">
                    <m:r>
                      <a:rPr kumimoji="1" lang="pl-PL" sz="2000" b="0" i="1" smtClean="0">
                        <a:solidFill>
                          <a:srgbClr val="0000FF"/>
                        </a:solidFill>
                        <a:latin typeface="Cambria Math" panose="02040503050406030204" pitchFamily="18" charset="0"/>
                        <a:ea typeface="MS PGothic" pitchFamily="34" charset="-128"/>
                      </a:rPr>
                      <m:t>𝐼𝑆</m:t>
                    </m:r>
                    <m:r>
                      <a:rPr kumimoji="1" lang="pl-PL" sz="2000" b="0" i="1" smtClean="0">
                        <a:solidFill>
                          <a:srgbClr val="0000FF"/>
                        </a:solidFill>
                        <a:latin typeface="Cambria Math" panose="02040503050406030204" pitchFamily="18" charset="0"/>
                        <a:ea typeface="MS PGothic" pitchFamily="34" charset="-128"/>
                      </a:rPr>
                      <m:t>=</m:t>
                    </m:r>
                    <m:d>
                      <m:dPr>
                        <m:ctrlPr>
                          <a:rPr kumimoji="1" lang="pl-PL" sz="2000" b="0" i="1" smtClean="0">
                            <a:solidFill>
                              <a:srgbClr val="0000FF"/>
                            </a:solidFill>
                            <a:latin typeface="Cambria Math" panose="02040503050406030204" pitchFamily="18" charset="0"/>
                            <a:ea typeface="MS PGothic" pitchFamily="34" charset="-128"/>
                          </a:rPr>
                        </m:ctrlPr>
                      </m:dPr>
                      <m:e>
                        <m:r>
                          <a:rPr kumimoji="1" lang="pl-PL" sz="2000" b="0" i="1" smtClean="0">
                            <a:solidFill>
                              <a:srgbClr val="0000FF"/>
                            </a:solidFill>
                            <a:latin typeface="Cambria Math" panose="02040503050406030204" pitchFamily="18" charset="0"/>
                            <a:ea typeface="MS PGothic" pitchFamily="34" charset="-128"/>
                          </a:rPr>
                          <m:t>𝑈</m:t>
                        </m:r>
                        <m:r>
                          <a:rPr kumimoji="1" lang="pl-PL" sz="2000" b="0" i="1" smtClean="0">
                            <a:solidFill>
                              <a:srgbClr val="0000FF"/>
                            </a:solidFill>
                            <a:latin typeface="Cambria Math" panose="02040503050406030204" pitchFamily="18" charset="0"/>
                            <a:ea typeface="MS PGothic" pitchFamily="34" charset="-128"/>
                          </a:rPr>
                          <m:t>,</m:t>
                        </m:r>
                        <m:r>
                          <a:rPr kumimoji="1" lang="pl-PL" sz="2000" b="0" i="1" smtClean="0">
                            <a:solidFill>
                              <a:srgbClr val="0000FF"/>
                            </a:solidFill>
                            <a:latin typeface="Cambria Math" panose="02040503050406030204" pitchFamily="18" charset="0"/>
                            <a:ea typeface="MS PGothic" pitchFamily="34" charset="-128"/>
                          </a:rPr>
                          <m:t>𝐴</m:t>
                        </m:r>
                      </m:e>
                    </m:d>
                    <m:r>
                      <a:rPr kumimoji="1" lang="pl-PL" sz="2000" b="0" i="1" smtClean="0">
                        <a:solidFill>
                          <a:srgbClr val="0000FF"/>
                        </a:solidFill>
                        <a:latin typeface="Cambria Math" panose="02040503050406030204" pitchFamily="18" charset="0"/>
                        <a:ea typeface="MS PGothic" pitchFamily="34" charset="-128"/>
                      </a:rPr>
                      <m:t>,</m:t>
                    </m:r>
                    <m:r>
                      <m:rPr>
                        <m:nor/>
                      </m:rPr>
                      <a:rPr kumimoji="1" lang="pl-PL" sz="2000" b="0" i="1" smtClean="0">
                        <a:solidFill>
                          <a:srgbClr val="0000FF"/>
                        </a:solidFill>
                        <a:latin typeface="Cambria Math" panose="02040503050406030204" pitchFamily="18" charset="0"/>
                        <a:ea typeface="MS PGothic" pitchFamily="34" charset="-128"/>
                      </a:rPr>
                      <m:t> </m:t>
                    </m:r>
                    <m:r>
                      <m:rPr>
                        <m:nor/>
                      </m:rPr>
                      <a:rPr kumimoji="1" lang="pl-PL" sz="2000" i="1">
                        <a:solidFill>
                          <a:srgbClr val="0000FF"/>
                        </a:solidFill>
                        <a:ea typeface="MS PGothic" pitchFamily="34" charset="-128"/>
                      </a:rPr>
                      <m:t>d</m:t>
                    </m:r>
                    <m:r>
                      <m:rPr>
                        <m:nor/>
                      </m:rPr>
                      <a:rPr kumimoji="1" lang="pl-PL" sz="2000" i="1">
                        <a:solidFill>
                          <a:srgbClr val="0000FF"/>
                        </a:solidFill>
                        <a:ea typeface="MS PGothic" pitchFamily="34" charset="-128"/>
                      </a:rPr>
                      <m:t>: </m:t>
                    </m:r>
                    <m:r>
                      <m:rPr>
                        <m:nor/>
                      </m:rPr>
                      <a:rPr kumimoji="1" lang="pl-PL" sz="2000" i="1">
                        <a:solidFill>
                          <a:srgbClr val="0000FF"/>
                        </a:solidFill>
                        <a:ea typeface="MS PGothic" pitchFamily="34" charset="-128"/>
                      </a:rPr>
                      <m:t>U</m:t>
                    </m:r>
                    <m:r>
                      <m:rPr>
                        <m:nor/>
                      </m:rPr>
                      <a:rPr kumimoji="1" lang="pl-PL" sz="2000" i="1">
                        <a:solidFill>
                          <a:srgbClr val="0000FF"/>
                        </a:solidFill>
                        <a:ea typeface="MS PGothic" pitchFamily="34" charset="-128"/>
                      </a:rPr>
                      <m:t> </m:t>
                    </m:r>
                    <m:r>
                      <a:rPr kumimoji="1" lang="pl-PL" sz="2000" i="1">
                        <a:solidFill>
                          <a:srgbClr val="0000FF"/>
                        </a:solidFill>
                        <a:latin typeface="Cambria Math" panose="02040503050406030204" pitchFamily="18" charset="0"/>
                        <a:ea typeface="Cambria Math" panose="02040503050406030204" pitchFamily="18" charset="0"/>
                      </a:rPr>
                      <m:t>→</m:t>
                    </m:r>
                    <m:sSub>
                      <m:sSubPr>
                        <m:ctrlPr>
                          <a:rPr kumimoji="1" lang="pl-PL" sz="2000" i="1">
                            <a:solidFill>
                              <a:srgbClr val="0000FF"/>
                            </a:solidFill>
                            <a:latin typeface="Cambria Math" panose="02040503050406030204" pitchFamily="18" charset="0"/>
                            <a:ea typeface="Cambria Math" panose="02040503050406030204" pitchFamily="18" charset="0"/>
                          </a:rPr>
                        </m:ctrlPr>
                      </m:sSubPr>
                      <m:e>
                        <m:r>
                          <a:rPr kumimoji="1" lang="pl-PL" sz="2000" i="1">
                            <a:solidFill>
                              <a:srgbClr val="0000FF"/>
                            </a:solidFill>
                            <a:latin typeface="Cambria Math" panose="02040503050406030204" pitchFamily="18" charset="0"/>
                            <a:ea typeface="Cambria Math" panose="02040503050406030204" pitchFamily="18" charset="0"/>
                          </a:rPr>
                          <m:t>𝑉</m:t>
                        </m:r>
                      </m:e>
                      <m:sub>
                        <m:r>
                          <a:rPr kumimoji="1" lang="pl-PL" sz="2000" i="1">
                            <a:solidFill>
                              <a:srgbClr val="0000FF"/>
                            </a:solidFill>
                            <a:latin typeface="Cambria Math" panose="02040503050406030204" pitchFamily="18" charset="0"/>
                            <a:ea typeface="Cambria Math" panose="02040503050406030204" pitchFamily="18" charset="0"/>
                          </a:rPr>
                          <m:t>𝑑</m:t>
                        </m:r>
                      </m:sub>
                    </m:sSub>
                    <m:r>
                      <a:rPr kumimoji="1" lang="pl-PL" sz="2000" i="1">
                        <a:solidFill>
                          <a:srgbClr val="0000FF"/>
                        </a:solidFill>
                        <a:latin typeface="Cambria Math" panose="02040503050406030204" pitchFamily="18" charset="0"/>
                        <a:ea typeface="Cambria Math" panose="02040503050406030204" pitchFamily="18" charset="0"/>
                      </a:rPr>
                      <m:t> </m:t>
                    </m:r>
                    <m:r>
                      <a:rPr kumimoji="1" lang="pl-PL" sz="2000" b="0" i="1" smtClean="0">
                        <a:solidFill>
                          <a:srgbClr val="0000FF"/>
                        </a:solidFill>
                        <a:latin typeface="Cambria Math" panose="02040503050406030204" pitchFamily="18" charset="0"/>
                        <a:ea typeface="Cambria Math" panose="02040503050406030204" pitchFamily="18" charset="0"/>
                      </a:rPr>
                      <m:t> − </m:t>
                    </m:r>
                    <m:r>
                      <m:rPr>
                        <m:sty m:val="p"/>
                      </m:rPr>
                      <a:rPr kumimoji="1" lang="pl-PL" sz="2000" b="0" i="0" smtClean="0">
                        <a:solidFill>
                          <a:srgbClr val="0000FF"/>
                        </a:solidFill>
                        <a:latin typeface="Cambria Math" panose="02040503050406030204" pitchFamily="18" charset="0"/>
                        <a:ea typeface="Cambria Math" panose="02040503050406030204" pitchFamily="18" charset="0"/>
                      </a:rPr>
                      <m:t>decision</m:t>
                    </m:r>
                    <m:r>
                      <a:rPr kumimoji="1" lang="pl-PL" sz="2000" b="0" i="0" smtClean="0">
                        <a:solidFill>
                          <a:srgbClr val="0000FF"/>
                        </a:solidFill>
                        <a:latin typeface="Cambria Math" panose="02040503050406030204" pitchFamily="18" charset="0"/>
                        <a:ea typeface="Cambria Math" panose="02040503050406030204" pitchFamily="18" charset="0"/>
                      </a:rPr>
                      <m:t> </m:t>
                    </m:r>
                    <m:r>
                      <m:rPr>
                        <m:sty m:val="p"/>
                      </m:rPr>
                      <a:rPr kumimoji="1" lang="pl-PL" sz="2000" b="0" i="0" smtClean="0">
                        <a:solidFill>
                          <a:srgbClr val="0000FF"/>
                        </a:solidFill>
                        <a:latin typeface="Cambria Math" panose="02040503050406030204" pitchFamily="18" charset="0"/>
                        <a:ea typeface="Cambria Math" panose="02040503050406030204" pitchFamily="18" charset="0"/>
                      </a:rPr>
                      <m:t>attribute</m:t>
                    </m:r>
                  </m:oMath>
                </a14:m>
                <a:endParaRPr kumimoji="1" lang="pl-PL" sz="2000" dirty="0">
                  <a:solidFill>
                    <a:srgbClr val="0000FF"/>
                  </a:solidFill>
                  <a:latin typeface="Times New Roman" pitchFamily="18" charset="0"/>
                  <a:ea typeface="MS PGothic" pitchFamily="34" charset="-128"/>
                </a:endParaRPr>
              </a:p>
            </p:txBody>
          </p:sp>
        </mc:Choice>
        <mc:Fallback xmlns="">
          <p:sp>
            <p:nvSpPr>
              <p:cNvPr id="7" name="pole tekstowe 6"/>
              <p:cNvSpPr txBox="1">
                <a:spLocks noRot="1" noChangeAspect="1" noMove="1" noResize="1" noEditPoints="1" noAdjustHandles="1" noChangeArrowheads="1" noChangeShapeType="1" noTextEdit="1"/>
              </p:cNvSpPr>
              <p:nvPr/>
            </p:nvSpPr>
            <p:spPr>
              <a:xfrm>
                <a:off x="494391" y="797293"/>
                <a:ext cx="8051057" cy="953403"/>
              </a:xfrm>
              <a:prstGeom prst="rect">
                <a:avLst/>
              </a:prstGeom>
              <a:blipFill rotWithShape="0">
                <a:blip r:embed="rId3"/>
                <a:stretch>
                  <a:fillRect t="-8333" b="-147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ole tekstowe 11"/>
              <p:cNvSpPr txBox="1"/>
              <p:nvPr/>
            </p:nvSpPr>
            <p:spPr>
              <a:xfrm>
                <a:off x="193351" y="1853762"/>
                <a:ext cx="8653139" cy="1976888"/>
              </a:xfrm>
              <a:prstGeom prst="rect">
                <a:avLst/>
              </a:prstGeom>
              <a:noFill/>
            </p:spPr>
            <p:txBody>
              <a:bodyPr wrap="square" lIns="0" tIns="0" rIns="0" bIns="0" rtlCol="0">
                <a:spAutoFit/>
              </a:bodyPr>
              <a:lstStyle/>
              <a:p>
                <a:pPr algn="ctr"/>
                <a14:m>
                  <m:oMath xmlns:m="http://schemas.openxmlformats.org/officeDocument/2006/math">
                    <m:r>
                      <m:rPr>
                        <m:nor/>
                      </m:rPr>
                      <a:rPr kumimoji="1" lang="en-US" sz="2000" dirty="0" smtClean="0">
                        <a:solidFill>
                          <a:srgbClr val="0000FF"/>
                        </a:solidFill>
                        <a:latin typeface="Cambria Math" panose="02040503050406030204" pitchFamily="18" charset="0"/>
                        <a:ea typeface="Cambria Math" panose="02040503050406030204" pitchFamily="18" charset="0"/>
                      </a:rPr>
                      <m:t>inclusion</m:t>
                    </m:r>
                    <m:r>
                      <m:rPr>
                        <m:nor/>
                      </m:rPr>
                      <a:rPr kumimoji="1" lang="en-US" sz="2000" dirty="0" smtClean="0">
                        <a:solidFill>
                          <a:srgbClr val="0000FF"/>
                        </a:solidFill>
                        <a:latin typeface="Cambria Math" panose="02040503050406030204" pitchFamily="18" charset="0"/>
                        <a:ea typeface="Cambria Math" panose="02040503050406030204" pitchFamily="18" charset="0"/>
                      </a:rPr>
                      <m:t> </m:t>
                    </m:r>
                    <m:r>
                      <m:rPr>
                        <m:nor/>
                      </m:rPr>
                      <a:rPr kumimoji="1" lang="en-US" sz="2000" dirty="0" smtClean="0">
                        <a:solidFill>
                          <a:srgbClr val="0000FF"/>
                        </a:solidFill>
                        <a:latin typeface="Cambria Math" panose="02040503050406030204" pitchFamily="18" charset="0"/>
                        <a:ea typeface="Cambria Math" panose="02040503050406030204" pitchFamily="18" charset="0"/>
                      </a:rPr>
                      <m:t>measure</m:t>
                    </m:r>
                  </m:oMath>
                </a14:m>
                <a:r>
                  <a:rPr kumimoji="1" lang="pl-PL" sz="2000" dirty="0">
                    <a:solidFill>
                      <a:srgbClr val="0000FF"/>
                    </a:solidFill>
                    <a:latin typeface="Cambria Math" panose="02040503050406030204" pitchFamily="18" charset="0"/>
                    <a:ea typeface="Cambria Math" panose="02040503050406030204" pitchFamily="18" charset="0"/>
                  </a:rPr>
                  <a:t>: </a:t>
                </a:r>
                <a14:m>
                  <m:oMath xmlns:m="http://schemas.openxmlformats.org/officeDocument/2006/math">
                    <m:r>
                      <a:rPr kumimoji="1" lang="pl-PL" sz="2000" i="1">
                        <a:solidFill>
                          <a:srgbClr val="0000FF"/>
                        </a:solidFill>
                        <a:latin typeface="Cambria Math" panose="02040503050406030204" pitchFamily="18" charset="0"/>
                        <a:ea typeface="Cambria Math" panose="02040503050406030204" pitchFamily="18" charset="0"/>
                      </a:rPr>
                      <m:t>𝜈</m:t>
                    </m:r>
                    <m:r>
                      <a:rPr kumimoji="1" lang="pl-PL" sz="2000" i="1">
                        <a:solidFill>
                          <a:srgbClr val="0000FF"/>
                        </a:solidFill>
                        <a:latin typeface="Cambria Math" panose="02040503050406030204" pitchFamily="18" charset="0"/>
                        <a:ea typeface="Cambria Math" panose="02040503050406030204" pitchFamily="18" charset="0"/>
                      </a:rPr>
                      <m:t> </m:t>
                    </m:r>
                  </m:oMath>
                </a14:m>
                <a:r>
                  <a:rPr kumimoji="1" lang="pl-PL" sz="2000" i="1" dirty="0">
                    <a:solidFill>
                      <a:srgbClr val="0000FF"/>
                    </a:solidFill>
                    <a:ea typeface="MS PGothic" pitchFamily="34" charset="-128"/>
                  </a:rPr>
                  <a:t>: </a:t>
                </a:r>
                <a:r>
                  <a:rPr kumimoji="1" lang="pl-PL" sz="2000" i="1" dirty="0">
                    <a:solidFill>
                      <a:srgbClr val="0000FF"/>
                    </a:solidFill>
                    <a:latin typeface="Cambria Math" panose="02040503050406030204" pitchFamily="18" charset="0"/>
                    <a:ea typeface="Cambria Math" panose="02040503050406030204" pitchFamily="18" charset="0"/>
                  </a:rPr>
                  <a:t>P(U)</a:t>
                </a:r>
                <a14:m>
                  <m:oMath xmlns:m="http://schemas.openxmlformats.org/officeDocument/2006/math">
                    <m:r>
                      <a:rPr kumimoji="1" lang="pl-PL" sz="2000" i="1">
                        <a:solidFill>
                          <a:srgbClr val="0000FF"/>
                        </a:solidFill>
                        <a:latin typeface="Cambria Math" panose="02040503050406030204" pitchFamily="18" charset="0"/>
                        <a:ea typeface="Cambria Math" panose="02040503050406030204" pitchFamily="18" charset="0"/>
                      </a:rPr>
                      <m:t>×</m:t>
                    </m:r>
                    <m:r>
                      <a:rPr kumimoji="1" lang="pl-PL" sz="2000" i="1">
                        <a:solidFill>
                          <a:srgbClr val="0000FF"/>
                        </a:solidFill>
                        <a:latin typeface="Cambria Math" panose="02040503050406030204" pitchFamily="18" charset="0"/>
                        <a:ea typeface="Cambria Math" panose="02040503050406030204" pitchFamily="18" charset="0"/>
                      </a:rPr>
                      <m:t>𝑃</m:t>
                    </m:r>
                    <m:d>
                      <m:dPr>
                        <m:ctrlPr>
                          <a:rPr kumimoji="1" lang="pl-PL" sz="2000" i="1">
                            <a:solidFill>
                              <a:srgbClr val="0000FF"/>
                            </a:solidFill>
                            <a:latin typeface="Cambria Math" panose="02040503050406030204" pitchFamily="18" charset="0"/>
                            <a:ea typeface="Cambria Math" panose="02040503050406030204" pitchFamily="18" charset="0"/>
                          </a:rPr>
                        </m:ctrlPr>
                      </m:dPr>
                      <m:e>
                        <m:r>
                          <a:rPr kumimoji="1" lang="pl-PL" sz="2000" i="1">
                            <a:solidFill>
                              <a:srgbClr val="0000FF"/>
                            </a:solidFill>
                            <a:latin typeface="Cambria Math" panose="02040503050406030204" pitchFamily="18" charset="0"/>
                            <a:ea typeface="Cambria Math" panose="02040503050406030204" pitchFamily="18" charset="0"/>
                          </a:rPr>
                          <m:t>𝑈</m:t>
                        </m:r>
                      </m:e>
                    </m:d>
                    <m:r>
                      <a:rPr kumimoji="1" lang="pl-PL" sz="2000" i="1">
                        <a:solidFill>
                          <a:srgbClr val="0000FF"/>
                        </a:solidFill>
                        <a:latin typeface="Cambria Math" panose="02040503050406030204" pitchFamily="18" charset="0"/>
                        <a:ea typeface="Cambria Math" panose="02040503050406030204" pitchFamily="18" charset="0"/>
                      </a:rPr>
                      <m:t>→</m:t>
                    </m:r>
                    <m:d>
                      <m:dPr>
                        <m:begChr m:val="["/>
                        <m:endChr m:val="]"/>
                        <m:ctrlPr>
                          <a:rPr kumimoji="1" lang="pl-PL" sz="2000" i="1">
                            <a:solidFill>
                              <a:srgbClr val="0000FF"/>
                            </a:solidFill>
                            <a:latin typeface="Cambria Math" panose="02040503050406030204" pitchFamily="18" charset="0"/>
                            <a:ea typeface="Cambria Math" panose="02040503050406030204" pitchFamily="18" charset="0"/>
                          </a:rPr>
                        </m:ctrlPr>
                      </m:dPr>
                      <m:e>
                        <m:r>
                          <a:rPr kumimoji="1" lang="pl-PL" sz="2000" i="1">
                            <a:solidFill>
                              <a:srgbClr val="0000FF"/>
                            </a:solidFill>
                            <a:latin typeface="Cambria Math" panose="02040503050406030204" pitchFamily="18" charset="0"/>
                            <a:ea typeface="Cambria Math" panose="02040503050406030204" pitchFamily="18" charset="0"/>
                          </a:rPr>
                          <m:t>0,1</m:t>
                        </m:r>
                      </m:e>
                    </m:d>
                  </m:oMath>
                </a14:m>
                <a:r>
                  <a:rPr kumimoji="1" lang="pl-PL" sz="2000" i="1" dirty="0">
                    <a:solidFill>
                      <a:srgbClr val="0000FF"/>
                    </a:solidFill>
                    <a:latin typeface="Cambria Math" panose="02040503050406030204" pitchFamily="18" charset="0"/>
                    <a:ea typeface="Cambria Math" panose="02040503050406030204" pitchFamily="18" charset="0"/>
                  </a:rPr>
                  <a:t> </a:t>
                </a:r>
                <a:endParaRPr kumimoji="1" lang="pl-PL" sz="2000" dirty="0">
                  <a:solidFill>
                    <a:srgbClr val="0000FF"/>
                  </a:solidFill>
                  <a:ea typeface="MS PGothic" pitchFamily="34" charset="-128"/>
                </a:endParaRPr>
              </a:p>
              <a:p>
                <a:pPr algn="ctr"/>
                <a14:m>
                  <m:oMath xmlns:m="http://schemas.openxmlformats.org/officeDocument/2006/math">
                    <m:r>
                      <m:rPr>
                        <m:nor/>
                      </m:rPr>
                      <a:rPr kumimoji="1" lang="en-US" sz="2000" dirty="0">
                        <a:solidFill>
                          <a:srgbClr val="0000FF"/>
                        </a:solidFill>
                        <a:latin typeface="Cambria Math" panose="02040503050406030204" pitchFamily="18" charset="0"/>
                        <a:ea typeface="Cambria Math" panose="02040503050406030204" pitchFamily="18" charset="0"/>
                      </a:rPr>
                      <m:t>standard</m:t>
                    </m:r>
                    <m:r>
                      <m:rPr>
                        <m:nor/>
                      </m:rPr>
                      <a:rPr kumimoji="1" lang="en-US" sz="2000" dirty="0">
                        <a:solidFill>
                          <a:srgbClr val="0000FF"/>
                        </a:solidFill>
                        <a:latin typeface="Cambria Math" panose="02040503050406030204" pitchFamily="18" charset="0"/>
                        <a:ea typeface="Cambria Math" panose="02040503050406030204" pitchFamily="18" charset="0"/>
                      </a:rPr>
                      <m:t> </m:t>
                    </m:r>
                    <m:r>
                      <m:rPr>
                        <m:nor/>
                      </m:rPr>
                      <a:rPr kumimoji="1" lang="en-US" sz="2000" dirty="0">
                        <a:solidFill>
                          <a:srgbClr val="0000FF"/>
                        </a:solidFill>
                        <a:latin typeface="Cambria Math" panose="02040503050406030204" pitchFamily="18" charset="0"/>
                        <a:ea typeface="Cambria Math" panose="02040503050406030204" pitchFamily="18" charset="0"/>
                      </a:rPr>
                      <m:t>inclusion</m:t>
                    </m:r>
                    <m:r>
                      <m:rPr>
                        <m:nor/>
                      </m:rPr>
                      <a:rPr kumimoji="1" lang="en-US" sz="2000" dirty="0">
                        <a:solidFill>
                          <a:srgbClr val="0000FF"/>
                        </a:solidFill>
                        <a:latin typeface="Cambria Math" panose="02040503050406030204" pitchFamily="18" charset="0"/>
                        <a:ea typeface="Cambria Math" panose="02040503050406030204" pitchFamily="18" charset="0"/>
                      </a:rPr>
                      <m:t> </m:t>
                    </m:r>
                    <m:r>
                      <m:rPr>
                        <m:nor/>
                      </m:rPr>
                      <a:rPr kumimoji="1" lang="en-US" sz="2000" dirty="0">
                        <a:solidFill>
                          <a:srgbClr val="0000FF"/>
                        </a:solidFill>
                        <a:latin typeface="Cambria Math" panose="02040503050406030204" pitchFamily="18" charset="0"/>
                        <a:ea typeface="Cambria Math" panose="02040503050406030204" pitchFamily="18" charset="0"/>
                      </a:rPr>
                      <m:t>measure</m:t>
                    </m:r>
                    <m:r>
                      <m:rPr>
                        <m:nor/>
                      </m:rPr>
                      <a:rPr kumimoji="1" lang="pl-PL" sz="2000" dirty="0">
                        <a:solidFill>
                          <a:srgbClr val="0000FF"/>
                        </a:solidFill>
                        <a:latin typeface="Cambria Math" panose="02040503050406030204" pitchFamily="18" charset="0"/>
                        <a:ea typeface="Cambria Math" panose="02040503050406030204" pitchFamily="18" charset="0"/>
                      </a:rPr>
                      <m:t>:</m:t>
                    </m:r>
                  </m:oMath>
                </a14:m>
                <a:r>
                  <a:rPr kumimoji="1" lang="pl-PL" sz="2000" dirty="0">
                    <a:solidFill>
                      <a:srgbClr val="0000FF"/>
                    </a:solidFill>
                    <a:latin typeface="Cambria Math" panose="02040503050406030204" pitchFamily="18" charset="0"/>
                    <a:ea typeface="Cambria Math" panose="02040503050406030204" pitchFamily="18" charset="0"/>
                  </a:rPr>
                  <a:t> </a:t>
                </a:r>
                <a14:m>
                  <m:oMath xmlns:m="http://schemas.openxmlformats.org/officeDocument/2006/math">
                    <m:r>
                      <a:rPr kumimoji="1" lang="pl-PL" sz="2000" i="1" smtClean="0">
                        <a:solidFill>
                          <a:srgbClr val="0000FF"/>
                        </a:solidFill>
                        <a:latin typeface="Cambria Math" panose="02040503050406030204" pitchFamily="18" charset="0"/>
                        <a:ea typeface="Cambria Math" panose="02040503050406030204" pitchFamily="18" charset="0"/>
                      </a:rPr>
                      <m:t>𝜈</m:t>
                    </m:r>
                  </m:oMath>
                </a14:m>
                <a:r>
                  <a:rPr kumimoji="1" lang="pl-PL" sz="2000" dirty="0">
                    <a:solidFill>
                      <a:srgbClr val="0000FF"/>
                    </a:solidFill>
                    <a:latin typeface="Cambria Math" panose="02040503050406030204" pitchFamily="18" charset="0"/>
                    <a:ea typeface="MS PGothic" pitchFamily="34" charset="-128"/>
                  </a:rPr>
                  <a:t>(</a:t>
                </a:r>
                <a:r>
                  <a:rPr kumimoji="1" lang="pl-PL" sz="2000" i="1" dirty="0" err="1">
                    <a:solidFill>
                      <a:srgbClr val="0000FF"/>
                    </a:solidFill>
                    <a:latin typeface="Cambria Math" panose="02040503050406030204" pitchFamily="18" charset="0"/>
                    <a:ea typeface="MS PGothic" pitchFamily="34" charset="-128"/>
                  </a:rPr>
                  <a:t>X,Y</a:t>
                </a:r>
                <a:r>
                  <a:rPr kumimoji="1" lang="pl-PL" sz="2000" dirty="0">
                    <a:solidFill>
                      <a:srgbClr val="0000FF"/>
                    </a:solidFill>
                    <a:latin typeface="Cambria Math" panose="02040503050406030204" pitchFamily="18" charset="0"/>
                    <a:ea typeface="MS PGothic" pitchFamily="34" charset="-128"/>
                  </a:rPr>
                  <a:t>)</a:t>
                </a:r>
                <a:r>
                  <a:rPr kumimoji="1" lang="pl-PL" sz="2000" i="1" dirty="0">
                    <a:solidFill>
                      <a:srgbClr val="0000FF"/>
                    </a:solidFill>
                    <a:latin typeface="Cambria Math" panose="02040503050406030204" pitchFamily="18" charset="0"/>
                    <a:ea typeface="MS PGothic" pitchFamily="34" charset="-128"/>
                  </a:rPr>
                  <a:t>=</a:t>
                </a:r>
                <a14:m>
                  <m:oMath xmlns:m="http://schemas.openxmlformats.org/officeDocument/2006/math">
                    <m:d>
                      <m:dPr>
                        <m:begChr m:val="{"/>
                        <m:endChr m:val=""/>
                        <m:ctrlPr>
                          <a:rPr kumimoji="1" lang="pl-PL" sz="2000" i="1">
                            <a:solidFill>
                              <a:srgbClr val="0000FF"/>
                            </a:solidFill>
                            <a:latin typeface="Cambria Math" panose="02040503050406030204" pitchFamily="18" charset="0"/>
                            <a:ea typeface="MS PGothic" pitchFamily="34" charset="-128"/>
                          </a:rPr>
                        </m:ctrlPr>
                      </m:dPr>
                      <m:e>
                        <m:m>
                          <m:mPr>
                            <m:mcs>
                              <m:mc>
                                <m:mcPr>
                                  <m:count m:val="2"/>
                                  <m:mcJc m:val="center"/>
                                </m:mcPr>
                              </m:mc>
                            </m:mcs>
                            <m:ctrlPr>
                              <a:rPr kumimoji="1" lang="pl-PL" sz="2000" i="1">
                                <a:solidFill>
                                  <a:srgbClr val="0000FF"/>
                                </a:solidFill>
                                <a:latin typeface="Cambria Math" panose="02040503050406030204" pitchFamily="18" charset="0"/>
                                <a:ea typeface="MS PGothic" pitchFamily="34" charset="-128"/>
                              </a:rPr>
                            </m:ctrlPr>
                          </m:mPr>
                          <m:mr>
                            <m:e>
                              <m:f>
                                <m:fPr>
                                  <m:ctrlPr>
                                    <a:rPr kumimoji="1" lang="pl-PL" sz="2000" i="1">
                                      <a:solidFill>
                                        <a:srgbClr val="0000FF"/>
                                      </a:solidFill>
                                      <a:latin typeface="Cambria Math" panose="02040503050406030204" pitchFamily="18" charset="0"/>
                                      <a:ea typeface="MS PGothic" pitchFamily="34" charset="-128"/>
                                    </a:rPr>
                                  </m:ctrlPr>
                                </m:fPr>
                                <m:num>
                                  <m:r>
                                    <a:rPr kumimoji="1" lang="pl-PL" sz="2000" i="1">
                                      <a:solidFill>
                                        <a:srgbClr val="0000FF"/>
                                      </a:solidFill>
                                      <a:latin typeface="Cambria Math" panose="02040503050406030204" pitchFamily="18" charset="0"/>
                                      <a:ea typeface="MS PGothic" pitchFamily="34" charset="-128"/>
                                    </a:rPr>
                                    <m:t>|</m:t>
                                  </m:r>
                                  <m:r>
                                    <a:rPr kumimoji="1" lang="pl-PL" sz="2000" i="1">
                                      <a:solidFill>
                                        <a:srgbClr val="0000FF"/>
                                      </a:solidFill>
                                      <a:latin typeface="Cambria Math" panose="02040503050406030204" pitchFamily="18" charset="0"/>
                                      <a:ea typeface="MS PGothic" pitchFamily="34" charset="-128"/>
                                    </a:rPr>
                                    <m:t>𝑋</m:t>
                                  </m:r>
                                  <m:r>
                                    <a:rPr kumimoji="1" lang="pl-PL" sz="2000" i="1">
                                      <a:solidFill>
                                        <a:srgbClr val="0000FF"/>
                                      </a:solidFill>
                                      <a:latin typeface="Cambria Math" panose="02040503050406030204" pitchFamily="18" charset="0"/>
                                      <a:ea typeface="MS PGothic" pitchFamily="34" charset="-128"/>
                                    </a:rPr>
                                    <m:t>∩</m:t>
                                  </m:r>
                                  <m:r>
                                    <a:rPr kumimoji="1" lang="pl-PL" sz="2000" i="1">
                                      <a:solidFill>
                                        <a:srgbClr val="0000FF"/>
                                      </a:solidFill>
                                      <a:latin typeface="Cambria Math" panose="02040503050406030204" pitchFamily="18" charset="0"/>
                                      <a:ea typeface="MS PGothic" pitchFamily="34" charset="-128"/>
                                    </a:rPr>
                                    <m:t>𝑌</m:t>
                                  </m:r>
                                  <m:r>
                                    <a:rPr kumimoji="1" lang="pl-PL" sz="2000" i="1">
                                      <a:solidFill>
                                        <a:srgbClr val="0000FF"/>
                                      </a:solidFill>
                                      <a:latin typeface="Cambria Math" panose="02040503050406030204" pitchFamily="18" charset="0"/>
                                      <a:ea typeface="MS PGothic" pitchFamily="34" charset="-128"/>
                                    </a:rPr>
                                    <m:t>|</m:t>
                                  </m:r>
                                </m:num>
                                <m:den>
                                  <m:r>
                                    <a:rPr kumimoji="1" lang="pl-PL" sz="2000" i="1">
                                      <a:solidFill>
                                        <a:srgbClr val="0000FF"/>
                                      </a:solidFill>
                                      <a:latin typeface="Cambria Math" panose="02040503050406030204" pitchFamily="18" charset="0"/>
                                      <a:ea typeface="MS PGothic" pitchFamily="34" charset="-128"/>
                                    </a:rPr>
                                    <m:t>|</m:t>
                                  </m:r>
                                  <m:r>
                                    <a:rPr kumimoji="1" lang="pl-PL" sz="2000" i="1">
                                      <a:solidFill>
                                        <a:srgbClr val="0000FF"/>
                                      </a:solidFill>
                                      <a:latin typeface="Cambria Math" panose="02040503050406030204" pitchFamily="18" charset="0"/>
                                      <a:ea typeface="MS PGothic" pitchFamily="34" charset="-128"/>
                                    </a:rPr>
                                    <m:t>𝑋</m:t>
                                  </m:r>
                                  <m:r>
                                    <a:rPr kumimoji="1" lang="pl-PL" sz="2000" i="1">
                                      <a:solidFill>
                                        <a:srgbClr val="0000FF"/>
                                      </a:solidFill>
                                      <a:latin typeface="Cambria Math" panose="02040503050406030204" pitchFamily="18" charset="0"/>
                                      <a:ea typeface="MS PGothic" pitchFamily="34" charset="-128"/>
                                    </a:rPr>
                                    <m:t>|</m:t>
                                  </m:r>
                                </m:den>
                              </m:f>
                            </m:e>
                            <m:e>
                              <m:r>
                                <a:rPr kumimoji="1" lang="pl-PL" sz="2000" i="1">
                                  <a:solidFill>
                                    <a:srgbClr val="0000FF"/>
                                  </a:solidFill>
                                  <a:latin typeface="Cambria Math" panose="02040503050406030204" pitchFamily="18" charset="0"/>
                                  <a:ea typeface="MS PGothic" pitchFamily="34" charset="-128"/>
                                </a:rPr>
                                <m:t>𝑖𝑓</m:t>
                              </m:r>
                              <m:r>
                                <a:rPr kumimoji="1" lang="pl-PL" sz="2000" i="1">
                                  <a:solidFill>
                                    <a:srgbClr val="0000FF"/>
                                  </a:solidFill>
                                  <a:latin typeface="Cambria Math" panose="02040503050406030204" pitchFamily="18" charset="0"/>
                                  <a:ea typeface="MS PGothic" pitchFamily="34" charset="-128"/>
                                </a:rPr>
                                <m:t> </m:t>
                              </m:r>
                              <m:r>
                                <a:rPr kumimoji="1" lang="pl-PL" sz="2000" i="1">
                                  <a:solidFill>
                                    <a:srgbClr val="0000FF"/>
                                  </a:solidFill>
                                  <a:latin typeface="Cambria Math" panose="02040503050406030204" pitchFamily="18" charset="0"/>
                                  <a:ea typeface="MS PGothic" pitchFamily="34" charset="-128"/>
                                </a:rPr>
                                <m:t>𝑋</m:t>
                              </m:r>
                              <m:r>
                                <a:rPr kumimoji="1" lang="pl-PL" sz="2000" i="1">
                                  <a:solidFill>
                                    <a:srgbClr val="0000FF"/>
                                  </a:solidFill>
                                  <a:latin typeface="Cambria Math" panose="02040503050406030204" pitchFamily="18" charset="0"/>
                                  <a:ea typeface="MS PGothic" pitchFamily="34" charset="-128"/>
                                </a:rPr>
                                <m:t>≠∅</m:t>
                              </m:r>
                            </m:e>
                          </m:mr>
                          <m:mr>
                            <m:e>
                              <m:r>
                                <a:rPr kumimoji="1" lang="pl-PL" sz="2000" i="1">
                                  <a:solidFill>
                                    <a:srgbClr val="0000FF"/>
                                  </a:solidFill>
                                  <a:latin typeface="Cambria Math" panose="02040503050406030204" pitchFamily="18" charset="0"/>
                                  <a:ea typeface="MS PGothic" pitchFamily="34" charset="-128"/>
                                </a:rPr>
                                <m:t>1</m:t>
                              </m:r>
                            </m:e>
                            <m:e>
                              <m:r>
                                <a:rPr kumimoji="1" lang="pl-PL" sz="2000" i="1">
                                  <a:solidFill>
                                    <a:srgbClr val="0000FF"/>
                                  </a:solidFill>
                                  <a:latin typeface="Cambria Math" panose="02040503050406030204" pitchFamily="18" charset="0"/>
                                  <a:ea typeface="MS PGothic" pitchFamily="34" charset="-128"/>
                                </a:rPr>
                                <m:t>𝑖𝑓</m:t>
                              </m:r>
                              <m:r>
                                <a:rPr kumimoji="1" lang="pl-PL" sz="2000" i="1">
                                  <a:solidFill>
                                    <a:srgbClr val="0000FF"/>
                                  </a:solidFill>
                                  <a:latin typeface="Cambria Math" panose="02040503050406030204" pitchFamily="18" charset="0"/>
                                  <a:ea typeface="MS PGothic" pitchFamily="34" charset="-128"/>
                                </a:rPr>
                                <m:t> </m:t>
                              </m:r>
                              <m:r>
                                <a:rPr kumimoji="1" lang="pl-PL" sz="2000" i="1">
                                  <a:solidFill>
                                    <a:srgbClr val="0000FF"/>
                                  </a:solidFill>
                                  <a:latin typeface="Cambria Math" panose="02040503050406030204" pitchFamily="18" charset="0"/>
                                  <a:ea typeface="MS PGothic" pitchFamily="34" charset="-128"/>
                                </a:rPr>
                                <m:t>𝑋</m:t>
                              </m:r>
                              <m:r>
                                <a:rPr kumimoji="1" lang="pl-PL" sz="2000" i="1">
                                  <a:solidFill>
                                    <a:srgbClr val="0000FF"/>
                                  </a:solidFill>
                                  <a:latin typeface="Cambria Math" panose="02040503050406030204" pitchFamily="18" charset="0"/>
                                  <a:ea typeface="MS PGothic" pitchFamily="34" charset="-128"/>
                                </a:rPr>
                                <m:t>=∅</m:t>
                              </m:r>
                            </m:e>
                          </m:mr>
                        </m:m>
                      </m:e>
                    </m:d>
                  </m:oMath>
                </a14:m>
                <a:endParaRPr kumimoji="1" lang="pl-PL" sz="2000" i="1" dirty="0">
                  <a:solidFill>
                    <a:srgbClr val="0000FF"/>
                  </a:solidFill>
                  <a:latin typeface="Cambria Math" panose="02040503050406030204" pitchFamily="18" charset="0"/>
                  <a:ea typeface="MS PGothic" pitchFamily="34" charset="-128"/>
                </a:endParaRPr>
              </a:p>
              <a:p>
                <a:pPr algn="ctr"/>
                <a14:m>
                  <m:oMath xmlns:m="http://schemas.openxmlformats.org/officeDocument/2006/math">
                    <m:r>
                      <m:rPr>
                        <m:nor/>
                      </m:rPr>
                      <a:rPr kumimoji="1" lang="pl-PL" sz="2000" b="0" i="0" dirty="0" smtClean="0">
                        <a:solidFill>
                          <a:srgbClr val="0000FF"/>
                        </a:solidFill>
                        <a:latin typeface="Cambria Math" panose="02040503050406030204" pitchFamily="18" charset="0"/>
                        <a:ea typeface="Cambria Math" panose="02040503050406030204" pitchFamily="18" charset="0"/>
                      </a:rPr>
                      <m:t>inclusion</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0" dirty="0" smtClean="0">
                        <a:solidFill>
                          <a:srgbClr val="0000FF"/>
                        </a:solidFill>
                        <a:latin typeface="Cambria Math" panose="02040503050406030204" pitchFamily="18" charset="0"/>
                        <a:ea typeface="Cambria Math" panose="02040503050406030204" pitchFamily="18" charset="0"/>
                      </a:rPr>
                      <m:t>to</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0" dirty="0" smtClean="0">
                        <a:solidFill>
                          <a:srgbClr val="0000FF"/>
                        </a:solidFill>
                        <a:latin typeface="Cambria Math" panose="02040503050406030204" pitchFamily="18" charset="0"/>
                        <a:ea typeface="Cambria Math" panose="02040503050406030204" pitchFamily="18" charset="0"/>
                      </a:rPr>
                      <m:t>a</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0" dirty="0" smtClean="0">
                        <a:solidFill>
                          <a:srgbClr val="0000FF"/>
                        </a:solidFill>
                        <a:latin typeface="Cambria Math" panose="02040503050406030204" pitchFamily="18" charset="0"/>
                        <a:ea typeface="Cambria Math" panose="02040503050406030204" pitchFamily="18" charset="0"/>
                      </a:rPr>
                      <m:t>degree</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0" dirty="0" smtClean="0">
                        <a:solidFill>
                          <a:srgbClr val="0000FF"/>
                        </a:solidFill>
                        <a:latin typeface="Cambria Math" panose="02040503050406030204" pitchFamily="18" charset="0"/>
                        <a:ea typeface="Cambria Math" panose="02040503050406030204" pitchFamily="18" charset="0"/>
                      </a:rPr>
                      <m:t>at</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0" dirty="0" smtClean="0">
                        <a:solidFill>
                          <a:srgbClr val="0000FF"/>
                        </a:solidFill>
                        <a:latin typeface="Cambria Math" panose="02040503050406030204" pitchFamily="18" charset="0"/>
                        <a:ea typeface="Cambria Math" panose="02040503050406030204" pitchFamily="18" charset="0"/>
                      </a:rPr>
                      <m:t>least</m:t>
                    </m:r>
                    <m:r>
                      <m:rPr>
                        <m:nor/>
                      </m:rPr>
                      <a:rPr kumimoji="1" lang="pl-PL" sz="2000" b="0" i="0" dirty="0" smtClean="0">
                        <a:solidFill>
                          <a:srgbClr val="0000FF"/>
                        </a:solidFill>
                        <a:latin typeface="Cambria Math" panose="02040503050406030204" pitchFamily="18" charset="0"/>
                        <a:ea typeface="Cambria Math" panose="02040503050406030204" pitchFamily="18" charset="0"/>
                      </a:rPr>
                      <m:t> </m:t>
                    </m:r>
                    <m:r>
                      <m:rPr>
                        <m:nor/>
                      </m:rPr>
                      <a:rPr kumimoji="1" lang="pl-PL" sz="2000" b="0" i="1" dirty="0" smtClean="0">
                        <a:solidFill>
                          <a:srgbClr val="0000FF"/>
                        </a:solidFill>
                        <a:latin typeface="Cambria Math" panose="02040503050406030204" pitchFamily="18" charset="0"/>
                        <a:ea typeface="Cambria Math" panose="02040503050406030204" pitchFamily="18" charset="0"/>
                      </a:rPr>
                      <m:t>tr</m:t>
                    </m:r>
                    <m:r>
                      <m:rPr>
                        <m:nor/>
                      </m:rPr>
                      <a:rPr kumimoji="1" lang="pl-PL" sz="2000" dirty="0">
                        <a:solidFill>
                          <a:srgbClr val="0000FF"/>
                        </a:solidFill>
                        <a:latin typeface="Cambria Math" panose="02040503050406030204" pitchFamily="18" charset="0"/>
                        <a:ea typeface="Cambria Math" panose="02040503050406030204" pitchFamily="18" charset="0"/>
                      </a:rPr>
                      <m:t>:</m:t>
                    </m:r>
                  </m:oMath>
                </a14:m>
                <a:r>
                  <a:rPr kumimoji="1" lang="pl-PL" sz="2000" dirty="0">
                    <a:solidFill>
                      <a:srgbClr val="0000FF"/>
                    </a:solidFill>
                    <a:latin typeface="Cambria Math" panose="02040503050406030204" pitchFamily="18" charset="0"/>
                    <a:ea typeface="Cambria Math" panose="02040503050406030204" pitchFamily="18" charset="0"/>
                  </a:rPr>
                  <a:t> </a:t>
                </a:r>
                <a14:m>
                  <m:oMath xmlns:m="http://schemas.openxmlformats.org/officeDocument/2006/math">
                    <m:sSub>
                      <m:sSubPr>
                        <m:ctrlPr>
                          <a:rPr kumimoji="1" lang="pl-PL" sz="2000" i="1" smtClean="0">
                            <a:solidFill>
                              <a:srgbClr val="0000FF"/>
                            </a:solidFill>
                            <a:latin typeface="Cambria Math" panose="02040503050406030204" pitchFamily="18" charset="0"/>
                            <a:ea typeface="Cambria Math" panose="02040503050406030204" pitchFamily="18" charset="0"/>
                          </a:rPr>
                        </m:ctrlPr>
                      </m:sSubPr>
                      <m:e>
                        <m:r>
                          <a:rPr kumimoji="1" lang="pl-PL" sz="2000" i="1">
                            <a:solidFill>
                              <a:srgbClr val="0000FF"/>
                            </a:solidFill>
                            <a:latin typeface="Cambria Math" panose="02040503050406030204" pitchFamily="18" charset="0"/>
                            <a:ea typeface="Cambria Math" panose="02040503050406030204" pitchFamily="18" charset="0"/>
                          </a:rPr>
                          <m:t>𝜈</m:t>
                        </m:r>
                      </m:e>
                      <m:sub>
                        <m:r>
                          <a:rPr kumimoji="1" lang="pl-PL" sz="2000" b="0" i="1" smtClean="0">
                            <a:solidFill>
                              <a:srgbClr val="0000FF"/>
                            </a:solidFill>
                            <a:latin typeface="Cambria Math" panose="02040503050406030204" pitchFamily="18" charset="0"/>
                            <a:ea typeface="Cambria Math" panose="02040503050406030204" pitchFamily="18" charset="0"/>
                          </a:rPr>
                          <m:t>𝑡𝑟</m:t>
                        </m:r>
                      </m:sub>
                    </m:sSub>
                  </m:oMath>
                </a14:m>
                <a:r>
                  <a:rPr kumimoji="1" lang="pl-PL" sz="2000" dirty="0">
                    <a:solidFill>
                      <a:srgbClr val="0000FF"/>
                    </a:solidFill>
                    <a:latin typeface="Cambria Math" panose="02040503050406030204" pitchFamily="18" charset="0"/>
                    <a:ea typeface="MS PGothic" pitchFamily="34" charset="-128"/>
                  </a:rPr>
                  <a:t>(</a:t>
                </a:r>
                <a:r>
                  <a:rPr kumimoji="1" lang="pl-PL" sz="2000" i="1" dirty="0" err="1">
                    <a:solidFill>
                      <a:srgbClr val="0000FF"/>
                    </a:solidFill>
                    <a:latin typeface="Cambria Math" panose="02040503050406030204" pitchFamily="18" charset="0"/>
                    <a:ea typeface="MS PGothic" pitchFamily="34" charset="-128"/>
                  </a:rPr>
                  <a:t>X,Y</a:t>
                </a:r>
                <a:r>
                  <a:rPr kumimoji="1" lang="pl-PL" sz="2000" dirty="0">
                    <a:solidFill>
                      <a:srgbClr val="0000FF"/>
                    </a:solidFill>
                    <a:latin typeface="Cambria Math" panose="02040503050406030204" pitchFamily="18" charset="0"/>
                    <a:ea typeface="MS PGothic" pitchFamily="34" charset="-128"/>
                  </a:rPr>
                  <a:t>)</a:t>
                </a:r>
                <a:r>
                  <a:rPr kumimoji="1" lang="pl-PL" sz="2000" i="1" dirty="0">
                    <a:solidFill>
                      <a:srgbClr val="0000FF"/>
                    </a:solidFill>
                    <a:latin typeface="Cambria Math" panose="02040503050406030204" pitchFamily="18" charset="0"/>
                    <a:ea typeface="MS PGothic" pitchFamily="34" charset="-128"/>
                  </a:rPr>
                  <a:t>=</a:t>
                </a:r>
                <a14:m>
                  <m:oMath xmlns:m="http://schemas.openxmlformats.org/officeDocument/2006/math">
                    <m:d>
                      <m:dPr>
                        <m:begChr m:val="{"/>
                        <m:endChr m:val=""/>
                        <m:ctrlPr>
                          <a:rPr kumimoji="1" lang="pl-PL" sz="2000" i="1">
                            <a:solidFill>
                              <a:srgbClr val="0000FF"/>
                            </a:solidFill>
                            <a:latin typeface="Cambria Math" panose="02040503050406030204" pitchFamily="18" charset="0"/>
                            <a:ea typeface="MS PGothic" pitchFamily="34" charset="-128"/>
                          </a:rPr>
                        </m:ctrlPr>
                      </m:dPr>
                      <m:e>
                        <m:m>
                          <m:mPr>
                            <m:mcs>
                              <m:mc>
                                <m:mcPr>
                                  <m:count m:val="2"/>
                                  <m:mcJc m:val="center"/>
                                </m:mcPr>
                              </m:mc>
                            </m:mcs>
                            <m:ctrlPr>
                              <a:rPr kumimoji="1" lang="pl-PL" sz="2000" i="1">
                                <a:solidFill>
                                  <a:srgbClr val="0000FF"/>
                                </a:solidFill>
                                <a:latin typeface="Cambria Math" panose="02040503050406030204" pitchFamily="18" charset="0"/>
                                <a:ea typeface="MS PGothic" pitchFamily="34" charset="-128"/>
                              </a:rPr>
                            </m:ctrlPr>
                          </m:mPr>
                          <m:mr>
                            <m:e>
                              <m:r>
                                <m:rPr>
                                  <m:brk m:alnAt="7"/>
                                </m:rPr>
                                <a:rPr kumimoji="1" lang="pl-PL" sz="2000" b="0" i="1" smtClean="0">
                                  <a:solidFill>
                                    <a:srgbClr val="0000FF"/>
                                  </a:solidFill>
                                  <a:latin typeface="Cambria Math" panose="02040503050406030204" pitchFamily="18" charset="0"/>
                                  <a:ea typeface="MS PGothic" pitchFamily="34" charset="-128"/>
                                </a:rPr>
                                <m:t>1</m:t>
                              </m:r>
                            </m:e>
                            <m:e>
                              <m:r>
                                <a:rPr kumimoji="1" lang="pl-PL" sz="2000" i="1">
                                  <a:solidFill>
                                    <a:srgbClr val="0000FF"/>
                                  </a:solidFill>
                                  <a:latin typeface="Cambria Math" panose="02040503050406030204" pitchFamily="18" charset="0"/>
                                  <a:ea typeface="MS PGothic" pitchFamily="34" charset="-128"/>
                                </a:rPr>
                                <m:t>𝑖𝑓</m:t>
                              </m:r>
                              <m:r>
                                <a:rPr kumimoji="1" lang="pl-PL" sz="2000" b="0" i="1" smtClean="0">
                                  <a:solidFill>
                                    <a:srgbClr val="0000FF"/>
                                  </a:solidFill>
                                  <a:latin typeface="Cambria Math" panose="02040503050406030204" pitchFamily="18" charset="0"/>
                                  <a:ea typeface="MS PGothic" pitchFamily="34" charset="-128"/>
                                </a:rPr>
                                <m:t> </m:t>
                              </m:r>
                              <m:r>
                                <a:rPr kumimoji="1" lang="pl-PL" sz="2000" i="1">
                                  <a:solidFill>
                                    <a:srgbClr val="0000FF"/>
                                  </a:solidFill>
                                  <a:latin typeface="Cambria Math" panose="02040503050406030204" pitchFamily="18" charset="0"/>
                                  <a:ea typeface="Cambria Math" panose="02040503050406030204" pitchFamily="18" charset="0"/>
                                </a:rPr>
                                <m:t>𝜈</m:t>
                              </m:r>
                              <m:d>
                                <m:dPr>
                                  <m:ctrlPr>
                                    <a:rPr kumimoji="1" lang="pl-PL" sz="2000" b="0" i="1" smtClean="0">
                                      <a:solidFill>
                                        <a:srgbClr val="0000FF"/>
                                      </a:solidFill>
                                      <a:latin typeface="Cambria Math" panose="02040503050406030204" pitchFamily="18" charset="0"/>
                                      <a:ea typeface="Cambria Math" panose="02040503050406030204" pitchFamily="18" charset="0"/>
                                    </a:rPr>
                                  </m:ctrlPr>
                                </m:dPr>
                                <m:e>
                                  <m:r>
                                    <a:rPr kumimoji="1" lang="pl-PL" sz="2000" b="0" i="1" smtClean="0">
                                      <a:solidFill>
                                        <a:srgbClr val="0000FF"/>
                                      </a:solidFill>
                                      <a:latin typeface="Cambria Math" panose="02040503050406030204" pitchFamily="18" charset="0"/>
                                      <a:ea typeface="Cambria Math" panose="02040503050406030204" pitchFamily="18" charset="0"/>
                                    </a:rPr>
                                    <m:t>𝑋</m:t>
                                  </m:r>
                                  <m:r>
                                    <a:rPr kumimoji="1" lang="pl-PL" sz="2000" b="0" i="1" smtClean="0">
                                      <a:solidFill>
                                        <a:srgbClr val="0000FF"/>
                                      </a:solidFill>
                                      <a:latin typeface="Cambria Math" panose="02040503050406030204" pitchFamily="18" charset="0"/>
                                      <a:ea typeface="Cambria Math" panose="02040503050406030204" pitchFamily="18" charset="0"/>
                                    </a:rPr>
                                    <m:t>,</m:t>
                                  </m:r>
                                  <m:r>
                                    <a:rPr kumimoji="1" lang="pl-PL" sz="2000" b="0" i="1" smtClean="0">
                                      <a:solidFill>
                                        <a:srgbClr val="0000FF"/>
                                      </a:solidFill>
                                      <a:latin typeface="Cambria Math" panose="02040503050406030204" pitchFamily="18" charset="0"/>
                                      <a:ea typeface="Cambria Math" panose="02040503050406030204" pitchFamily="18" charset="0"/>
                                    </a:rPr>
                                    <m:t>𝑌</m:t>
                                  </m:r>
                                </m:e>
                              </m:d>
                              <m:r>
                                <a:rPr kumimoji="1" lang="pl-PL" sz="2000" b="0" i="1" smtClean="0">
                                  <a:solidFill>
                                    <a:srgbClr val="0000FF"/>
                                  </a:solidFill>
                                  <a:latin typeface="Cambria Math" panose="02040503050406030204" pitchFamily="18" charset="0"/>
                                  <a:ea typeface="Cambria Math" panose="02040503050406030204" pitchFamily="18" charset="0"/>
                                </a:rPr>
                                <m:t> ≥</m:t>
                              </m:r>
                              <m:r>
                                <a:rPr kumimoji="1" lang="pl-PL" sz="2000" b="0" i="1" smtClean="0">
                                  <a:solidFill>
                                    <a:srgbClr val="0000FF"/>
                                  </a:solidFill>
                                  <a:latin typeface="Cambria Math" panose="02040503050406030204" pitchFamily="18" charset="0"/>
                                  <a:ea typeface="Cambria Math" panose="02040503050406030204" pitchFamily="18" charset="0"/>
                                </a:rPr>
                                <m:t>𝑡𝑟</m:t>
                              </m:r>
                              <m:r>
                                <a:rPr kumimoji="1" lang="pl-PL" sz="2000" b="0" i="1" smtClean="0">
                                  <a:solidFill>
                                    <a:srgbClr val="0000FF"/>
                                  </a:solidFill>
                                  <a:latin typeface="Cambria Math" panose="02040503050406030204" pitchFamily="18" charset="0"/>
                                  <a:ea typeface="Cambria Math" panose="02040503050406030204" pitchFamily="18" charset="0"/>
                                </a:rPr>
                                <m:t> </m:t>
                              </m:r>
                            </m:e>
                          </m:mr>
                          <m:mr>
                            <m:e>
                              <m:r>
                                <a:rPr kumimoji="1" lang="pl-PL" sz="2000" b="0" i="1" smtClean="0">
                                  <a:solidFill>
                                    <a:srgbClr val="0000FF"/>
                                  </a:solidFill>
                                  <a:latin typeface="Cambria Math" panose="02040503050406030204" pitchFamily="18" charset="0"/>
                                  <a:ea typeface="MS PGothic" pitchFamily="34" charset="-128"/>
                                </a:rPr>
                                <m:t>0</m:t>
                              </m:r>
                            </m:e>
                            <m:e>
                              <m:r>
                                <a:rPr kumimoji="1" lang="pl-PL" sz="2000" b="0" i="1" smtClean="0">
                                  <a:solidFill>
                                    <a:srgbClr val="0000FF"/>
                                  </a:solidFill>
                                  <a:latin typeface="Cambria Math" panose="02040503050406030204" pitchFamily="18" charset="0"/>
                                  <a:ea typeface="MS PGothic" pitchFamily="34" charset="-128"/>
                                </a:rPr>
                                <m:t>𝑜𝑡h𝑒𝑟𝑤𝑖𝑠𝑒</m:t>
                              </m:r>
                            </m:e>
                          </m:mr>
                        </m:m>
                      </m:e>
                    </m:d>
                  </m:oMath>
                </a14:m>
                <a:endParaRPr kumimoji="1" lang="pl-PL" sz="2000" i="1" dirty="0">
                  <a:solidFill>
                    <a:srgbClr val="0000FF"/>
                  </a:solidFill>
                  <a:latin typeface="Cambria Math" panose="02040503050406030204" pitchFamily="18" charset="0"/>
                  <a:ea typeface="MS PGothic" pitchFamily="34" charset="-128"/>
                </a:endParaRPr>
              </a:p>
            </p:txBody>
          </p:sp>
        </mc:Choice>
        <mc:Fallback xmlns="">
          <p:sp>
            <p:nvSpPr>
              <p:cNvPr id="12" name="pole tekstowe 11"/>
              <p:cNvSpPr txBox="1">
                <a:spLocks noRot="1" noChangeAspect="1" noMove="1" noResize="1" noEditPoints="1" noAdjustHandles="1" noChangeArrowheads="1" noChangeShapeType="1" noTextEdit="1"/>
              </p:cNvSpPr>
              <p:nvPr/>
            </p:nvSpPr>
            <p:spPr>
              <a:xfrm>
                <a:off x="193351" y="1853762"/>
                <a:ext cx="8653139" cy="1976888"/>
              </a:xfrm>
              <a:prstGeom prst="rect">
                <a:avLst/>
              </a:prstGeom>
              <a:blipFill rotWithShape="0">
                <a:blip r:embed="rId4"/>
                <a:stretch>
                  <a:fillRect t="-4012"/>
                </a:stretch>
              </a:blipFill>
            </p:spPr>
            <p:txBody>
              <a:bodyPr/>
              <a:lstStyle/>
              <a:p>
                <a:r>
                  <a:rPr lang="en-US">
                    <a:noFill/>
                  </a:rPr>
                  <a:t> </a:t>
                </a:r>
              </a:p>
            </p:txBody>
          </p:sp>
        </mc:Fallback>
      </mc:AlternateContent>
      <p:sp>
        <p:nvSpPr>
          <p:cNvPr id="2" name="Symbol zastępczy numeru slajdu 1"/>
          <p:cNvSpPr>
            <a:spLocks noGrp="1"/>
          </p:cNvSpPr>
          <p:nvPr>
            <p:ph type="sldNum" sz="quarter" idx="12"/>
          </p:nvPr>
        </p:nvSpPr>
        <p:spPr>
          <a:xfrm>
            <a:off x="8442219" y="6431006"/>
            <a:ext cx="659296" cy="280119"/>
          </a:xfrm>
        </p:spPr>
        <p:txBody>
          <a:bodyPr/>
          <a:lstStyle/>
          <a:p>
            <a:pPr>
              <a:defRPr/>
            </a:pPr>
            <a:fld id="{D02E777F-298D-4C96-825C-3DC57E52C55E}" type="slidenum">
              <a:rPr lang="pl-PL" smtClean="0"/>
              <a:pPr>
                <a:defRPr/>
              </a:pPr>
              <a:t>62</a:t>
            </a:fld>
            <a:endParaRPr lang="pl-PL" dirty="0"/>
          </a:p>
        </p:txBody>
      </p:sp>
      <mc:AlternateContent xmlns:mc="http://schemas.openxmlformats.org/markup-compatibility/2006" xmlns:a14="http://schemas.microsoft.com/office/drawing/2010/main">
        <mc:Choice Requires="a14">
          <p:sp>
            <p:nvSpPr>
              <p:cNvPr id="4" name="pole tekstowe 3"/>
              <p:cNvSpPr txBox="1"/>
              <p:nvPr/>
            </p:nvSpPr>
            <p:spPr>
              <a:xfrm>
                <a:off x="193351" y="4549676"/>
                <a:ext cx="8856984" cy="2308324"/>
              </a:xfrm>
              <a:prstGeom prst="rect">
                <a:avLst/>
              </a:prstGeom>
              <a:noFill/>
            </p:spPr>
            <p:txBody>
              <a:bodyPr wrap="square" rtlCol="0">
                <a:spAutoFit/>
              </a:bodyPr>
              <a:lstStyle/>
              <a:p>
                <a:pPr algn="just"/>
                <a:r>
                  <a:rPr kumimoji="1" lang="en-US" sz="1800" dirty="0">
                    <a:solidFill>
                      <a:srgbClr val="0000FF"/>
                    </a:solidFill>
                    <a:latin typeface="+mn-lt"/>
                    <a:ea typeface="MS PGothic" pitchFamily="34" charset="-128"/>
                  </a:rPr>
                  <a:t>Optimization concerns not only selection of the relevant granules (partitions) from </a:t>
                </a:r>
                <a14:m>
                  <m:oMath xmlns:m="http://schemas.openxmlformats.org/officeDocument/2006/math">
                    <m:sSub>
                      <m:sSubPr>
                        <m:ctrlPr>
                          <a:rPr kumimoji="1" lang="en-US" sz="1800" i="1">
                            <a:solidFill>
                              <a:srgbClr val="0000FF"/>
                            </a:solidFill>
                            <a:latin typeface="Cambria Math" panose="02040503050406030204" pitchFamily="18" charset="0"/>
                            <a:ea typeface="MS PGothic" pitchFamily="34" charset="-128"/>
                          </a:rPr>
                        </m:ctrlPr>
                      </m:sSubPr>
                      <m:e>
                        <m:r>
                          <a:rPr kumimoji="1" lang="pl-PL" sz="1800" b="0" i="1" smtClean="0">
                            <a:solidFill>
                              <a:srgbClr val="0000FF"/>
                            </a:solidFill>
                            <a:latin typeface="Cambria Math" panose="02040503050406030204" pitchFamily="18" charset="0"/>
                            <a:ea typeface="MS PGothic" pitchFamily="34" charset="-128"/>
                          </a:rPr>
                          <m:t>𝐺𝐴</m:t>
                        </m:r>
                      </m:e>
                      <m:sub>
                        <m:r>
                          <a:rPr kumimoji="1" lang="en-US" sz="1800" i="1">
                            <a:solidFill>
                              <a:srgbClr val="0000FF"/>
                            </a:solidFill>
                            <a:latin typeface="Cambria Math" panose="02040503050406030204" pitchFamily="18" charset="0"/>
                            <a:ea typeface="MS PGothic" pitchFamily="34" charset="-128"/>
                          </a:rPr>
                          <m:t>𝐼𝑆</m:t>
                        </m:r>
                      </m:sub>
                    </m:sSub>
                    <m:r>
                      <a:rPr kumimoji="1" lang="en-US" sz="1800" i="1">
                        <a:solidFill>
                          <a:srgbClr val="0000FF"/>
                        </a:solidFill>
                        <a:latin typeface="Cambria Math" panose="02040503050406030204" pitchFamily="18" charset="0"/>
                        <a:ea typeface="MS PGothic" pitchFamily="34" charset="-128"/>
                      </a:rPr>
                      <m:t>, </m:t>
                    </m:r>
                  </m:oMath>
                </a14:m>
                <a:r>
                  <a:rPr kumimoji="1" lang="en-US" sz="1800" dirty="0">
                    <a:solidFill>
                      <a:srgbClr val="0000FF"/>
                    </a:solidFill>
                    <a:latin typeface="+mn-lt"/>
                    <a:ea typeface="MS PGothic" pitchFamily="34" charset="-128"/>
                  </a:rPr>
                  <a:t> but also the relevant inclusion measure. The optimization criterion is based on the quality of the classifier induced from attributes defined by the selected partition and the selected inclusion measure.</a:t>
                </a:r>
                <a:r>
                  <a:rPr kumimoji="1" lang="pl-PL" sz="1800" dirty="0">
                    <a:solidFill>
                      <a:srgbClr val="0000FF"/>
                    </a:solidFill>
                    <a:latin typeface="+mn-lt"/>
                    <a:ea typeface="MS PGothic" pitchFamily="34" charset="-128"/>
                  </a:rPr>
                  <a:t> </a:t>
                </a:r>
                <a:r>
                  <a:rPr kumimoji="1" lang="en-US" sz="1800" dirty="0">
                    <a:solidFill>
                      <a:srgbClr val="0000FF"/>
                    </a:solidFill>
                    <a:latin typeface="+mn-lt"/>
                    <a:ea typeface="MS PGothic" pitchFamily="34" charset="-128"/>
                  </a:rPr>
                  <a:t>This may be based on tuning </a:t>
                </a:r>
                <a:r>
                  <a:rPr kumimoji="1" lang="pl-PL" sz="1800" dirty="0">
                    <a:solidFill>
                      <a:srgbClr val="0000FF"/>
                    </a:solidFill>
                    <a:latin typeface="+mn-lt"/>
                    <a:ea typeface="MS PGothic" pitchFamily="34" charset="-128"/>
                  </a:rPr>
                  <a:t>of </a:t>
                </a:r>
                <a:r>
                  <a:rPr kumimoji="1" lang="en-US" sz="1800" dirty="0">
                    <a:solidFill>
                      <a:srgbClr val="0000FF"/>
                    </a:solidFill>
                    <a:latin typeface="+mn-lt"/>
                    <a:ea typeface="MS PGothic" pitchFamily="34" charset="-128"/>
                  </a:rPr>
                  <a:t>a proper balance between the description length and approximation quality of the given concept (or classification</a:t>
                </a:r>
                <a:r>
                  <a:rPr kumimoji="1" lang="pl-PL" sz="1800" dirty="0">
                    <a:solidFill>
                      <a:srgbClr val="0000FF"/>
                    </a:solidFill>
                    <a:latin typeface="+mn-lt"/>
                    <a:ea typeface="MS PGothic" pitchFamily="34" charset="-128"/>
                  </a:rPr>
                  <a:t>) </a:t>
                </a:r>
                <a:r>
                  <a:rPr kumimoji="1" lang="en-US" sz="1800" dirty="0">
                    <a:solidFill>
                      <a:srgbClr val="0000FF"/>
                    </a:solidFill>
                    <a:latin typeface="+mn-lt"/>
                    <a:ea typeface="MS PGothic" pitchFamily="34" charset="-128"/>
                  </a:rPr>
                  <a:t>based on the made selection</a:t>
                </a:r>
                <a:r>
                  <a:rPr kumimoji="1" lang="pl-PL" sz="1800" dirty="0">
                    <a:solidFill>
                      <a:srgbClr val="0000FF"/>
                    </a:solidFill>
                    <a:latin typeface="+mn-lt"/>
                    <a:ea typeface="MS PGothic" pitchFamily="34" charset="-128"/>
                  </a:rPr>
                  <a:t> (</a:t>
                </a:r>
                <a:r>
                  <a:rPr kumimoji="1" lang="en-US" sz="1800" dirty="0">
                    <a:solidFill>
                      <a:srgbClr val="0000FF"/>
                    </a:solidFill>
                    <a:latin typeface="+mn-lt"/>
                    <a:ea typeface="MS PGothic" pitchFamily="34" charset="-128"/>
                  </a:rPr>
                  <a:t>Minimum Description Length Principle</a:t>
                </a:r>
                <a:r>
                  <a:rPr kumimoji="1" lang="pl-PL" sz="1800" dirty="0">
                    <a:solidFill>
                      <a:srgbClr val="0000FF"/>
                    </a:solidFill>
                    <a:latin typeface="+mn-lt"/>
                    <a:ea typeface="MS PGothic" pitchFamily="34" charset="-128"/>
                  </a:rPr>
                  <a:t> (MDL)</a:t>
                </a:r>
                <a:r>
                  <a:rPr kumimoji="1" lang="en-US" sz="1800" dirty="0">
                    <a:solidFill>
                      <a:srgbClr val="0000FF"/>
                    </a:solidFill>
                    <a:latin typeface="+mn-lt"/>
                    <a:ea typeface="MS PGothic" pitchFamily="34" charset="-128"/>
                  </a:rPr>
                  <a:t> in Machine Learning).</a:t>
                </a:r>
                <a:r>
                  <a:rPr kumimoji="1" lang="pl-PL" sz="1800" dirty="0">
                    <a:solidFill>
                      <a:srgbClr val="0000FF"/>
                    </a:solidFill>
                    <a:latin typeface="+mn-lt"/>
                    <a:ea typeface="MS PGothic" pitchFamily="34" charset="-128"/>
                  </a:rPr>
                  <a:t> </a:t>
                </a:r>
                <a:r>
                  <a:rPr kumimoji="1" lang="en-US" sz="1800" dirty="0">
                    <a:solidFill>
                      <a:srgbClr val="0000FF"/>
                    </a:solidFill>
                    <a:latin typeface="+mn-lt"/>
                    <a:ea typeface="MS PGothic" pitchFamily="34" charset="-128"/>
                  </a:rPr>
                  <a:t>Optimization</a:t>
                </a:r>
                <a:r>
                  <a:rPr kumimoji="1" lang="pl-PL" sz="1800" dirty="0">
                    <a:solidFill>
                      <a:srgbClr val="0000FF"/>
                    </a:solidFill>
                    <a:latin typeface="+mn-lt"/>
                    <a:ea typeface="MS PGothic" pitchFamily="34" charset="-128"/>
                  </a:rPr>
                  <a:t> </a:t>
                </a:r>
                <a:r>
                  <a:rPr kumimoji="1" lang="en-US" sz="1800" dirty="0">
                    <a:solidFill>
                      <a:srgbClr val="0000FF"/>
                    </a:solidFill>
                    <a:latin typeface="+mn-lt"/>
                    <a:ea typeface="MS PGothic" pitchFamily="34" charset="-128"/>
                  </a:rPr>
                  <a:t>process is supported by reasoning module of the control of c-granule.</a:t>
                </a:r>
              </a:p>
            </p:txBody>
          </p:sp>
        </mc:Choice>
        <mc:Fallback xmlns="">
          <p:sp>
            <p:nvSpPr>
              <p:cNvPr id="4" name="pole tekstowe 3"/>
              <p:cNvSpPr txBox="1">
                <a:spLocks noRot="1" noChangeAspect="1" noMove="1" noResize="1" noEditPoints="1" noAdjustHandles="1" noChangeArrowheads="1" noChangeShapeType="1" noTextEdit="1"/>
              </p:cNvSpPr>
              <p:nvPr/>
            </p:nvSpPr>
            <p:spPr>
              <a:xfrm>
                <a:off x="193351" y="4549676"/>
                <a:ext cx="8856984" cy="2308324"/>
              </a:xfrm>
              <a:prstGeom prst="rect">
                <a:avLst/>
              </a:prstGeom>
              <a:blipFill rotWithShape="0">
                <a:blip r:embed="rId5"/>
                <a:stretch>
                  <a:fillRect l="-619" t="-1319" r="-551" b="-3166"/>
                </a:stretch>
              </a:blipFill>
            </p:spPr>
            <p:txBody>
              <a:bodyPr/>
              <a:lstStyle/>
              <a:p>
                <a:r>
                  <a:rPr lang="en-US">
                    <a:noFill/>
                  </a:rPr>
                  <a:t> </a:t>
                </a:r>
              </a:p>
            </p:txBody>
          </p:sp>
        </mc:Fallback>
      </mc:AlternateContent>
      <p:sp>
        <p:nvSpPr>
          <p:cNvPr id="3" name="pole tekstowe 2"/>
          <p:cNvSpPr txBox="1"/>
          <p:nvPr/>
        </p:nvSpPr>
        <p:spPr>
          <a:xfrm>
            <a:off x="274515" y="3903345"/>
            <a:ext cx="8594970" cy="646331"/>
          </a:xfrm>
          <a:prstGeom prst="rect">
            <a:avLst/>
          </a:prstGeom>
          <a:noFill/>
        </p:spPr>
        <p:txBody>
          <a:bodyPr wrap="square" rtlCol="0">
            <a:spAutoFit/>
          </a:bodyPr>
          <a:lstStyle/>
          <a:p>
            <a:r>
              <a:rPr kumimoji="1" lang="en-US" sz="1800" u="sng" dirty="0">
                <a:solidFill>
                  <a:srgbClr val="0000CC"/>
                </a:solidFill>
                <a:latin typeface="+mn-lt"/>
                <a:ea typeface="MS PGothic" pitchFamily="34" charset="-128"/>
              </a:rPr>
              <a:t>Language</a:t>
            </a:r>
            <a:r>
              <a:rPr kumimoji="1" lang="en-US" sz="1800" dirty="0">
                <a:solidFill>
                  <a:srgbClr val="0000CC"/>
                </a:solidFill>
                <a:latin typeface="+mn-lt"/>
                <a:ea typeface="MS PGothic" pitchFamily="34" charset="-128"/>
              </a:rPr>
              <a:t>: granules </a:t>
            </a:r>
            <a:r>
              <a:rPr kumimoji="1" lang="pl-PL" sz="1800" dirty="0" err="1">
                <a:solidFill>
                  <a:srgbClr val="0000CC"/>
                </a:solidFill>
                <a:latin typeface="+mn-lt"/>
                <a:ea typeface="MS PGothic" pitchFamily="34" charset="-128"/>
              </a:rPr>
              <a:t>can</a:t>
            </a:r>
            <a:r>
              <a:rPr kumimoji="1" lang="pl-PL" sz="1800" dirty="0">
                <a:solidFill>
                  <a:srgbClr val="0000CC"/>
                </a:solidFill>
                <a:latin typeface="+mn-lt"/>
                <a:ea typeface="MS PGothic" pitchFamily="34" charset="-128"/>
              </a:rPr>
              <a:t> be</a:t>
            </a:r>
            <a:r>
              <a:rPr kumimoji="1" lang="en-US" sz="1800" dirty="0">
                <a:solidFill>
                  <a:srgbClr val="0000CC"/>
                </a:solidFill>
                <a:latin typeface="+mn-lt"/>
                <a:ea typeface="MS PGothic" pitchFamily="34" charset="-128"/>
              </a:rPr>
              <a:t> defined by intersection of granules expressed in the la</a:t>
            </a:r>
            <a:r>
              <a:rPr kumimoji="1" lang="pl-PL" sz="1800" dirty="0">
                <a:solidFill>
                  <a:srgbClr val="0000CC"/>
                </a:solidFill>
                <a:latin typeface="+mn-lt"/>
                <a:ea typeface="MS PGothic" pitchFamily="34" charset="-128"/>
              </a:rPr>
              <a:t>n</a:t>
            </a:r>
            <a:r>
              <a:rPr kumimoji="1" lang="en-US" sz="1800" dirty="0" err="1">
                <a:solidFill>
                  <a:srgbClr val="0000CC"/>
                </a:solidFill>
                <a:latin typeface="+mn-lt"/>
                <a:ea typeface="MS PGothic" pitchFamily="34" charset="-128"/>
              </a:rPr>
              <a:t>guage</a:t>
            </a:r>
            <a:r>
              <a:rPr kumimoji="1" lang="en-US" sz="1800" dirty="0">
                <a:solidFill>
                  <a:srgbClr val="0000CC"/>
                </a:solidFill>
                <a:latin typeface="+mn-lt"/>
                <a:ea typeface="MS PGothic" pitchFamily="34" charset="-128"/>
              </a:rPr>
              <a:t> </a:t>
            </a:r>
            <a:r>
              <a:rPr kumimoji="1" lang="pl-PL" sz="1800" dirty="0" err="1">
                <a:solidFill>
                  <a:srgbClr val="0000CC"/>
                </a:solidFill>
                <a:latin typeface="+mn-lt"/>
                <a:ea typeface="MS PGothic" pitchFamily="34" charset="-128"/>
              </a:rPr>
              <a:t>using</a:t>
            </a:r>
            <a:r>
              <a:rPr kumimoji="1" lang="en-US" sz="1800" dirty="0">
                <a:solidFill>
                  <a:srgbClr val="0000CC"/>
                </a:solidFill>
                <a:latin typeface="+mn-lt"/>
                <a:ea typeface="MS PGothic" pitchFamily="34" charset="-128"/>
              </a:rPr>
              <a:t> conjunction</a:t>
            </a:r>
            <a:r>
              <a:rPr kumimoji="1" lang="en-US" sz="1800" dirty="0">
                <a:solidFill>
                  <a:srgbClr val="000099"/>
                </a:solidFill>
                <a:latin typeface="+mn-lt"/>
                <a:ea typeface="MS PGothic" pitchFamily="34" charset="-128"/>
              </a:rPr>
              <a:t>.</a:t>
            </a:r>
          </a:p>
        </p:txBody>
      </p:sp>
    </p:spTree>
    <p:extLst>
      <p:ext uri="{BB962C8B-B14F-4D97-AF65-F5344CB8AC3E}">
        <p14:creationId xmlns:p14="http://schemas.microsoft.com/office/powerpoint/2010/main" val="19838384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4"/>
          <p:cNvSpPr>
            <a:spLocks noGrp="1" noChangeArrowheads="1"/>
          </p:cNvSpPr>
          <p:nvPr>
            <p:ph type="title"/>
          </p:nvPr>
        </p:nvSpPr>
        <p:spPr>
          <a:xfrm>
            <a:off x="0" y="1"/>
            <a:ext cx="9144000" cy="1823687"/>
          </a:xfrm>
        </p:spPr>
        <p:txBody>
          <a:bodyPr/>
          <a:lstStyle/>
          <a:p>
            <a:pPr eaLnBrk="1" hangingPunct="1"/>
            <a:r>
              <a:rPr lang="en-US" sz="2800" b="1" dirty="0"/>
              <a:t>GRANULAR CALCULI DEFINED BY</a:t>
            </a:r>
            <a:br>
              <a:rPr lang="en-US" sz="2800" b="1" dirty="0"/>
            </a:br>
            <a:r>
              <a:rPr lang="en-US" sz="2800" b="1" dirty="0"/>
              <a:t>DECISION SYSTEMS EXTENDED</a:t>
            </a:r>
            <a:r>
              <a:rPr lang="pl-PL" sz="2800" b="1" dirty="0"/>
              <a:t> BY</a:t>
            </a:r>
            <a:br>
              <a:rPr lang="en-US" sz="2800" b="1" dirty="0"/>
            </a:br>
            <a:r>
              <a:rPr lang="en-US" sz="2800" b="1" dirty="0"/>
              <a:t>VECTOR</a:t>
            </a:r>
            <a:r>
              <a:rPr lang="pl-PL" sz="2800" b="1" dirty="0"/>
              <a:t>S</a:t>
            </a:r>
            <a:r>
              <a:rPr lang="en-US" sz="2800" b="1" dirty="0"/>
              <a:t> OF FAMILIES OF RELATIONS</a:t>
            </a:r>
            <a:br>
              <a:rPr lang="pl-PL" sz="2800" b="1" dirty="0"/>
            </a:br>
            <a:r>
              <a:rPr lang="en-US" sz="2000" dirty="0"/>
              <a:t>e.g.,</a:t>
            </a:r>
            <a:r>
              <a:rPr lang="pl-PL" sz="2000" dirty="0"/>
              <a:t> </a:t>
            </a:r>
            <a:r>
              <a:rPr lang="en-US" sz="2000" noProof="0" dirty="0"/>
              <a:t>parameterized decision systems</a:t>
            </a:r>
            <a:r>
              <a:rPr lang="pl-PL" sz="2000" dirty="0"/>
              <a:t>, </a:t>
            </a:r>
            <a:r>
              <a:rPr lang="en-US" sz="2000" dirty="0"/>
              <a:t>parameterized tolerance/similarity decision systems, parameterized quality relations etc.</a:t>
            </a:r>
            <a:endParaRPr lang="en-US" sz="2000" b="1" dirty="0"/>
          </a:p>
        </p:txBody>
      </p:sp>
      <p:sp>
        <p:nvSpPr>
          <p:cNvPr id="2" name="pole tekstowe 1"/>
          <p:cNvSpPr txBox="1"/>
          <p:nvPr/>
        </p:nvSpPr>
        <p:spPr>
          <a:xfrm>
            <a:off x="39293" y="5624573"/>
            <a:ext cx="8958694" cy="1200329"/>
          </a:xfrm>
          <a:prstGeom prst="rect">
            <a:avLst/>
          </a:prstGeom>
          <a:noFill/>
        </p:spPr>
        <p:txBody>
          <a:bodyPr wrap="square" rtlCol="0">
            <a:spAutoFit/>
          </a:bodyPr>
          <a:lstStyle/>
          <a:p>
            <a:r>
              <a:rPr lang="pl-PL" sz="1800" u="sng" dirty="0">
                <a:solidFill>
                  <a:srgbClr val="0000FF"/>
                </a:solidFill>
              </a:rPr>
              <a:t>OPTIMIZATION </a:t>
            </a:r>
            <a:r>
              <a:rPr lang="pl-PL" sz="1800" u="sng" dirty="0" err="1">
                <a:solidFill>
                  <a:srgbClr val="0000FF"/>
                </a:solidFill>
              </a:rPr>
              <a:t>PROBLEMS</a:t>
            </a:r>
            <a:r>
              <a:rPr lang="pl-PL" sz="1800" dirty="0">
                <a:solidFill>
                  <a:srgbClr val="0000FF"/>
                </a:solidFill>
              </a:rPr>
              <a:t>: </a:t>
            </a:r>
          </a:p>
          <a:p>
            <a:pPr algn="ctr"/>
            <a:r>
              <a:rPr lang="en-US" sz="1800" dirty="0">
                <a:solidFill>
                  <a:srgbClr val="0000FF"/>
                </a:solidFill>
              </a:rPr>
              <a:t>Searching for (semi-)optimal solutions of the specified problems (concerning</a:t>
            </a:r>
            <a:r>
              <a:rPr lang="pl-PL" sz="1800" dirty="0">
                <a:solidFill>
                  <a:srgbClr val="0000FF"/>
                </a:solidFill>
              </a:rPr>
              <a:t> of</a:t>
            </a:r>
            <a:r>
              <a:rPr lang="en-US" sz="1800" dirty="0">
                <a:solidFill>
                  <a:srgbClr val="0000FF"/>
                </a:solidFill>
              </a:rPr>
              <a:t>, e.</a:t>
            </a:r>
            <a:r>
              <a:rPr lang="pl-PL" sz="1800" dirty="0">
                <a:solidFill>
                  <a:srgbClr val="0000FF"/>
                </a:solidFill>
              </a:rPr>
              <a:t>g</a:t>
            </a:r>
            <a:r>
              <a:rPr lang="en-US" sz="1800" dirty="0">
                <a:solidFill>
                  <a:srgbClr val="0000FF"/>
                </a:solidFill>
              </a:rPr>
              <a:t>., approximation of concepts or classifications) relative to a given calculus of granules</a:t>
            </a:r>
            <a:r>
              <a:rPr lang="pl-PL" sz="1800" dirty="0">
                <a:solidFill>
                  <a:srgbClr val="0000FF"/>
                </a:solidFill>
              </a:rPr>
              <a:t> (with </a:t>
            </a:r>
            <a:r>
              <a:rPr lang="en-US" sz="1800" dirty="0">
                <a:solidFill>
                  <a:srgbClr val="0000FF"/>
                </a:solidFill>
              </a:rPr>
              <a:t>quality measures</a:t>
            </a:r>
            <a:r>
              <a:rPr lang="pl-PL" sz="1800" dirty="0">
                <a:solidFill>
                  <a:srgbClr val="0000FF"/>
                </a:solidFill>
              </a:rPr>
              <a:t>)</a:t>
            </a:r>
            <a:r>
              <a:rPr lang="en-US" sz="1800" dirty="0">
                <a:solidFill>
                  <a:srgbClr val="0000FF"/>
                </a:solidFill>
              </a:rPr>
              <a:t>.</a:t>
            </a:r>
          </a:p>
        </p:txBody>
      </p:sp>
      <p:sp>
        <p:nvSpPr>
          <p:cNvPr id="3" name="Symbol zastępczy numeru slajdu 2"/>
          <p:cNvSpPr>
            <a:spLocks noGrp="1"/>
          </p:cNvSpPr>
          <p:nvPr>
            <p:ph type="sldNum" sz="quarter" idx="12"/>
          </p:nvPr>
        </p:nvSpPr>
        <p:spPr>
          <a:xfrm>
            <a:off x="8653564" y="6452979"/>
            <a:ext cx="406840" cy="371923"/>
          </a:xfrm>
        </p:spPr>
        <p:txBody>
          <a:bodyPr/>
          <a:lstStyle/>
          <a:p>
            <a:pPr>
              <a:defRPr/>
            </a:pPr>
            <a:fld id="{D02E777F-298D-4C96-825C-3DC57E52C55E}" type="slidenum">
              <a:rPr lang="pl-PL" smtClean="0"/>
              <a:pPr>
                <a:defRPr/>
              </a:pPr>
              <a:t>63</a:t>
            </a:fld>
            <a:endParaRPr lang="pl-PL" dirty="0"/>
          </a:p>
        </p:txBody>
      </p:sp>
      <p:grpSp>
        <p:nvGrpSpPr>
          <p:cNvPr id="6" name="Grupa 5"/>
          <p:cNvGrpSpPr/>
          <p:nvPr/>
        </p:nvGrpSpPr>
        <p:grpSpPr>
          <a:xfrm>
            <a:off x="58244" y="1949703"/>
            <a:ext cx="8931416" cy="2067945"/>
            <a:chOff x="382093" y="4784386"/>
            <a:chExt cx="8931416" cy="2067945"/>
          </a:xfrm>
        </p:grpSpPr>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id="{DCE38B12-0EEA-1A78-41DB-CA12A055DBDC}"/>
                    </a:ext>
                  </a:extLst>
                </p:cNvPr>
                <p:cNvSpPr txBox="1"/>
                <p:nvPr/>
              </p:nvSpPr>
              <p:spPr>
                <a:xfrm>
                  <a:off x="3066200" y="4784386"/>
                  <a:ext cx="5256584" cy="5145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ctrlPr>
                          </m:dPr>
                          <m:e>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𝑈</m:t>
                            </m:r>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m:t>
                            </m:r>
                            <m:sSub>
                              <m:sSubPr>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𝐺𝐴</m:t>
                                </m:r>
                              </m:e>
                              <m:sub>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𝐼𝑆</m:t>
                                </m:r>
                              </m:sub>
                            </m:s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m:t>
                            </m:r>
                            <m:sSub>
                              <m:sSub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𝑑</m:t>
                                </m:r>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m:t>
                                </m:r>
                                <m:d>
                                  <m:dPr>
                                    <m:begChr m:val="{"/>
                                    <m:endChr m:val="}"/>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dPr>
                                  <m:e>
                                    <m:sSub>
                                      <m:sSubPr>
                                        <m:ctrlP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ctrlPr>
                                      </m:sSubPr>
                                      <m:e>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Cambria Math" panose="02040503050406030204" pitchFamily="18" charset="0"/>
                                          </a:rPr>
                                          <m:t>𝜈</m:t>
                                        </m:r>
                                      </m:e>
                                      <m:sub>
                                        <m:r>
                                          <a:rPr kumimoji="1" lang="pl-PL" sz="2400" b="0" i="1" strike="noStrike" kern="1200" cap="none" spc="0" normalizeH="0" baseline="0" noProof="0">
                                            <a:ln>
                                              <a:noFill/>
                                            </a:ln>
                                            <a:solidFill>
                                              <a:srgbClr val="0000FF"/>
                                            </a:solidFill>
                                            <a:effectLst/>
                                            <a:uLnTx/>
                                            <a:uFillTx/>
                                            <a:latin typeface="Cambria Math" panose="02040503050406030204" pitchFamily="18" charset="0"/>
                                            <a:ea typeface="MS PGothic" pitchFamily="34" charset="-128"/>
                                          </a:rPr>
                                          <m:t>𝑡𝑟</m:t>
                                        </m:r>
                                      </m:sub>
                                    </m:sSub>
                                  </m:e>
                                </m:d>
                              </m:e>
                              <m: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𝑡𝑟</m:t>
                                </m:r>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𝜖</m:t>
                                </m:r>
                                <m:d>
                                  <m:dPr>
                                    <m:begChr m:val="["/>
                                    <m:endChr m:val="]"/>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ctrlPr>
                                  </m:dPr>
                                  <m:e>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0.5,1</m:t>
                                    </m:r>
                                  </m:e>
                                </m:d>
                              </m:sub>
                            </m:s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MS PGothic" pitchFamily="34" charset="-128"/>
                              </a:rPr>
                              <m:t> , </m:t>
                            </m:r>
                            <m:sSub>
                              <m:sSubPr>
                                <m:ctrlP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ctrlPr>
                              </m:sSubPr>
                              <m:e>
                                <m:r>
                                  <a:rPr kumimoji="1" lang="pl-PL" sz="2400" i="1">
                                    <a:solidFill>
                                      <a:srgbClr val="0000FF"/>
                                    </a:solidFill>
                                    <a:latin typeface="Cambria Math" panose="02040503050406030204" pitchFamily="18" charset="0"/>
                                    <a:ea typeface="Cambria Math" panose="02040503050406030204" pitchFamily="18" charset="0"/>
                                  </a:rPr>
                                  <m:t>ℱ</m:t>
                                </m:r>
                              </m:e>
                              <m:sub>
                                <m:r>
                                  <a:rPr kumimoji="1" lang="pl-PL" sz="2400" b="0" i="1"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rPr>
                                  <m:t>1</m:t>
                                </m:r>
                              </m:sub>
                            </m:sSub>
                            <m:r>
                              <a:rPr kumimoji="1" lang="pl-PL" sz="2400" i="1">
                                <a:solidFill>
                                  <a:srgbClr val="0000FF"/>
                                </a:solidFill>
                                <a:latin typeface="Cambria Math" panose="02040503050406030204" pitchFamily="18" charset="0"/>
                                <a:ea typeface="Cambria Math" panose="02040503050406030204" pitchFamily="18" charset="0"/>
                              </a:rPr>
                              <m:t>, …,</m:t>
                            </m:r>
                            <m:sSub>
                              <m:sSubPr>
                                <m:ctrlPr>
                                  <a:rPr kumimoji="1" lang="pl-PL" sz="2400" i="1">
                                    <a:solidFill>
                                      <a:srgbClr val="0000FF"/>
                                    </a:solidFill>
                                    <a:latin typeface="Cambria Math" panose="02040503050406030204" pitchFamily="18" charset="0"/>
                                    <a:ea typeface="Cambria Math" panose="02040503050406030204" pitchFamily="18" charset="0"/>
                                  </a:rPr>
                                </m:ctrlPr>
                              </m:sSubPr>
                              <m:e>
                                <m:r>
                                  <a:rPr kumimoji="1" lang="pl-PL" sz="2400" i="1">
                                    <a:solidFill>
                                      <a:srgbClr val="0000FF"/>
                                    </a:solidFill>
                                    <a:latin typeface="Cambria Math" panose="02040503050406030204" pitchFamily="18" charset="0"/>
                                    <a:ea typeface="Cambria Math" panose="02040503050406030204" pitchFamily="18" charset="0"/>
                                  </a:rPr>
                                  <m:t>ℱ</m:t>
                                </m:r>
                              </m:e>
                              <m:sub>
                                <m:r>
                                  <a:rPr kumimoji="1" lang="pl-PL" sz="2400" b="0" i="1" smtClean="0">
                                    <a:solidFill>
                                      <a:srgbClr val="0000FF"/>
                                    </a:solidFill>
                                    <a:latin typeface="Cambria Math" panose="02040503050406030204" pitchFamily="18" charset="0"/>
                                    <a:ea typeface="Cambria Math" panose="02040503050406030204" pitchFamily="18" charset="0"/>
                                  </a:rPr>
                                  <m:t>𝑘</m:t>
                                </m:r>
                              </m:sub>
                            </m:sSub>
                          </m:e>
                        </m:d>
                      </m:oMath>
                    </m:oMathPara>
                  </a14:m>
                  <a:endParaRPr lang="pl-PL" dirty="0"/>
                </a:p>
              </p:txBody>
            </p:sp>
          </mc:Choice>
          <mc:Fallback xmlns="">
            <p:sp>
              <p:nvSpPr>
                <p:cNvPr id="4" name="pole tekstowe 3">
                  <a:extLst>
                    <a:ext uri="{FF2B5EF4-FFF2-40B4-BE49-F238E27FC236}">
                      <a16:creationId xmlns:a16="http://schemas.microsoft.com/office/drawing/2014/main" xmlns="" xmlns:a14="http://schemas.microsoft.com/office/drawing/2010/main" id="{DCE38B12-0EEA-1A78-41DB-CA12A055DBDC}"/>
                    </a:ext>
                  </a:extLst>
                </p:cNvPr>
                <p:cNvSpPr txBox="1">
                  <a:spLocks noRot="1" noChangeAspect="1" noMove="1" noResize="1" noEditPoints="1" noAdjustHandles="1" noChangeArrowheads="1" noChangeShapeType="1" noTextEdit="1"/>
                </p:cNvSpPr>
                <p:nvPr/>
              </p:nvSpPr>
              <p:spPr>
                <a:xfrm>
                  <a:off x="3066200" y="4784386"/>
                  <a:ext cx="5256584" cy="514564"/>
                </a:xfrm>
                <a:prstGeom prst="rect">
                  <a:avLst/>
                </a:prstGeom>
                <a:blipFill rotWithShape="0">
                  <a:blip r:embed="rId3"/>
                  <a:stretch>
                    <a:fillRect/>
                  </a:stretch>
                </a:blipFill>
              </p:spPr>
              <p:txBody>
                <a:bodyPr/>
                <a:lstStyle/>
                <a:p>
                  <a:r>
                    <a:rPr lang="en-US">
                      <a:noFill/>
                    </a:rPr>
                    <a:t> </a:t>
                  </a:r>
                </a:p>
              </p:txBody>
            </p:sp>
          </mc:Fallback>
        </mc:AlternateContent>
        <p:sp>
          <p:nvSpPr>
            <p:cNvPr id="5" name="Nawias klamrowy otwierający 4">
              <a:extLst>
                <a:ext uri="{FF2B5EF4-FFF2-40B4-BE49-F238E27FC236}">
                  <a16:creationId xmlns:a16="http://schemas.microsoft.com/office/drawing/2014/main" id="{9F84E76D-F5E7-860D-2C99-920C1706ACFB}"/>
                </a:ext>
              </a:extLst>
            </p:cNvPr>
            <p:cNvSpPr/>
            <p:nvPr/>
          </p:nvSpPr>
          <p:spPr>
            <a:xfrm rot="16200000">
              <a:off x="6295643" y="3987821"/>
              <a:ext cx="296758" cy="2808313"/>
            </a:xfrm>
            <a:prstGeom prst="lef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7" name="pole tekstowe 6">
              <a:extLst>
                <a:ext uri="{FF2B5EF4-FFF2-40B4-BE49-F238E27FC236}">
                  <a16:creationId xmlns:a16="http://schemas.microsoft.com/office/drawing/2014/main" id="{BE46356F-6D54-0497-6389-D108F503022B}"/>
                </a:ext>
              </a:extLst>
            </p:cNvPr>
            <p:cNvSpPr txBox="1"/>
            <p:nvPr/>
          </p:nvSpPr>
          <p:spPr>
            <a:xfrm>
              <a:off x="5694492" y="5528892"/>
              <a:ext cx="3619017" cy="1323439"/>
            </a:xfrm>
            <a:prstGeom prst="rect">
              <a:avLst/>
            </a:prstGeom>
            <a:noFill/>
          </p:spPr>
          <p:txBody>
            <a:bodyPr wrap="square">
              <a:spAutoFit/>
            </a:bodyPr>
            <a:lstStyle/>
            <a:p>
              <a:pPr algn="ctr"/>
              <a:r>
                <a:rPr kumimoji="1" lang="en-US" sz="1600" dirty="0">
                  <a:solidFill>
                    <a:srgbClr val="0000FF"/>
                  </a:solidFill>
                  <a:ea typeface="MS PGothic" pitchFamily="34" charset="-128"/>
                </a:rPr>
                <a:t>vector of families of relations</a:t>
              </a:r>
            </a:p>
            <a:p>
              <a:pPr algn="ctr"/>
              <a:r>
                <a:rPr kumimoji="1" lang="en-US" sz="1600" dirty="0">
                  <a:solidFill>
                    <a:srgbClr val="0000FF"/>
                  </a:solidFill>
                  <a:ea typeface="MS PGothic" pitchFamily="34" charset="-128"/>
                </a:rPr>
                <a:t>e</a:t>
              </a:r>
              <a:r>
                <a:rPr kumimoji="1" lang="pl-PL" sz="1600" dirty="0">
                  <a:solidFill>
                    <a:srgbClr val="0000FF"/>
                  </a:solidFill>
                  <a:ea typeface="MS PGothic" pitchFamily="34" charset="-128"/>
                </a:rPr>
                <a:t>x</a:t>
              </a:r>
              <a:r>
                <a:rPr kumimoji="1" lang="en-US" sz="1600" dirty="0">
                  <a:solidFill>
                    <a:srgbClr val="0000FF"/>
                  </a:solidFill>
                  <a:ea typeface="MS PGothic" pitchFamily="34" charset="-128"/>
                </a:rPr>
                <a:t>pressing properties of granules and relations between them</a:t>
              </a:r>
              <a:r>
                <a:rPr kumimoji="1" lang="pl-PL" sz="1600" dirty="0">
                  <a:solidFill>
                    <a:srgbClr val="0000FF"/>
                  </a:solidFill>
                  <a:ea typeface="MS PGothic" pitchFamily="34" charset="-128"/>
                </a:rPr>
                <a:t> </a:t>
              </a:r>
              <a:r>
                <a:rPr kumimoji="1" lang="en-US" sz="1600" dirty="0">
                  <a:solidFill>
                    <a:srgbClr val="0000FF"/>
                  </a:solidFill>
                  <a:ea typeface="MS PGothic" pitchFamily="34" charset="-128"/>
                </a:rPr>
                <a:t>used to define new granules in</a:t>
              </a:r>
              <a:r>
                <a:rPr kumimoji="1" lang="pl-PL" sz="1600" dirty="0">
                  <a:solidFill>
                    <a:srgbClr val="0000FF"/>
                  </a:solidFill>
                  <a:ea typeface="MS PGothic" pitchFamily="34" charset="-128"/>
                </a:rPr>
                <a:t> </a:t>
              </a:r>
              <a:r>
                <a:rPr kumimoji="1" lang="en-US" sz="1600" dirty="0">
                  <a:solidFill>
                    <a:srgbClr val="0000FF"/>
                  </a:solidFill>
                  <a:ea typeface="MS PGothic" pitchFamily="34" charset="-128"/>
                </a:rPr>
                <a:t>the language of  granular calculus</a:t>
              </a:r>
            </a:p>
          </p:txBody>
        </p:sp>
        <p:sp>
          <p:nvSpPr>
            <p:cNvPr id="8" name="Objaśnienie prostokątne zaokrąglone 7"/>
            <p:cNvSpPr/>
            <p:nvPr/>
          </p:nvSpPr>
          <p:spPr>
            <a:xfrm>
              <a:off x="382093" y="4827251"/>
              <a:ext cx="2304256" cy="1871045"/>
            </a:xfrm>
            <a:prstGeom prst="wedgeRoundRectCallout">
              <a:avLst>
                <a:gd name="adj1" fmla="val 79142"/>
                <a:gd name="adj2" fmla="val -3317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CC"/>
                  </a:solidFill>
                </a:rPr>
                <a:t>APPROXIMATION SPACE</a:t>
              </a:r>
              <a:r>
                <a:rPr lang="pl-PL" sz="1800" dirty="0">
                  <a:solidFill>
                    <a:srgbClr val="0000CC"/>
                  </a:solidFill>
                </a:rPr>
                <a:t> </a:t>
              </a:r>
              <a:r>
                <a:rPr lang="en-US" sz="1800" dirty="0">
                  <a:solidFill>
                    <a:srgbClr val="0000CC"/>
                  </a:solidFill>
                </a:rPr>
                <a:t>OVER GRANULAR RELATIONAL </a:t>
              </a:r>
              <a:r>
                <a:rPr lang="pl-PL" sz="1800" dirty="0">
                  <a:solidFill>
                    <a:srgbClr val="0000CC"/>
                  </a:solidFill>
                </a:rPr>
                <a:t>SYSTEM</a:t>
              </a:r>
              <a:r>
                <a:rPr lang="en-US" sz="1800" dirty="0">
                  <a:solidFill>
                    <a:srgbClr val="0000CC"/>
                  </a:solidFill>
                </a:rPr>
                <a:t> OF GRANULAR CALCULUS</a:t>
              </a:r>
            </a:p>
          </p:txBody>
        </p:sp>
      </p:grpSp>
      <p:sp>
        <p:nvSpPr>
          <p:cNvPr id="10" name="pole tekstowe 9"/>
          <p:cNvSpPr txBox="1"/>
          <p:nvPr/>
        </p:nvSpPr>
        <p:spPr>
          <a:xfrm>
            <a:off x="39293" y="3917303"/>
            <a:ext cx="8956707" cy="646331"/>
          </a:xfrm>
          <a:prstGeom prst="rect">
            <a:avLst/>
          </a:prstGeom>
          <a:noFill/>
        </p:spPr>
        <p:txBody>
          <a:bodyPr wrap="square" rtlCol="0">
            <a:spAutoFit/>
          </a:bodyPr>
          <a:lstStyle/>
          <a:p>
            <a:r>
              <a:rPr kumimoji="1" lang="en-US" sz="1800" u="sng" dirty="0">
                <a:solidFill>
                  <a:srgbClr val="0000FF"/>
                </a:solidFill>
                <a:ea typeface="MS PGothic" pitchFamily="34" charset="-128"/>
              </a:rPr>
              <a:t>Language</a:t>
            </a:r>
            <a:r>
              <a:rPr kumimoji="1" lang="en-US" sz="1800" dirty="0">
                <a:solidFill>
                  <a:srgbClr val="0000FF"/>
                </a:solidFill>
                <a:ea typeface="MS PGothic" pitchFamily="34" charset="-128"/>
              </a:rPr>
              <a:t>: allowing to define new granules by intersection of already defined granules, </a:t>
            </a:r>
            <a:r>
              <a:rPr kumimoji="1" lang="pl-PL" sz="1800" dirty="0">
                <a:solidFill>
                  <a:srgbClr val="0000FF"/>
                </a:solidFill>
                <a:ea typeface="MS PGothic" pitchFamily="34" charset="-128"/>
              </a:rPr>
              <a:t>and </a:t>
            </a:r>
            <a:r>
              <a:rPr kumimoji="1" lang="pl-PL" sz="1800" dirty="0" err="1">
                <a:solidFill>
                  <a:srgbClr val="0000FF"/>
                </a:solidFill>
                <a:ea typeface="MS PGothic" pitchFamily="34" charset="-128"/>
              </a:rPr>
              <a:t>aggregation</a:t>
            </a:r>
            <a:r>
              <a:rPr kumimoji="1" lang="pl-PL" sz="1800" dirty="0">
                <a:solidFill>
                  <a:srgbClr val="0000FF"/>
                </a:solidFill>
                <a:ea typeface="MS PGothic" pitchFamily="34" charset="-128"/>
              </a:rPr>
              <a:t> of, </a:t>
            </a:r>
            <a:r>
              <a:rPr kumimoji="1" lang="en-US" sz="1800" dirty="0">
                <a:solidFill>
                  <a:srgbClr val="0000FF"/>
                </a:solidFill>
                <a:ea typeface="MS PGothic" pitchFamily="34" charset="-128"/>
              </a:rPr>
              <a:t>e.g., tolerance/</a:t>
            </a:r>
            <a:r>
              <a:rPr kumimoji="1" lang="pl-PL" sz="1800" dirty="0">
                <a:solidFill>
                  <a:srgbClr val="0000FF"/>
                </a:solidFill>
                <a:ea typeface="MS PGothic" pitchFamily="34" charset="-128"/>
              </a:rPr>
              <a:t> </a:t>
            </a:r>
            <a:r>
              <a:rPr kumimoji="1" lang="en-US" sz="1800" dirty="0">
                <a:solidFill>
                  <a:srgbClr val="0000FF"/>
                </a:solidFill>
                <a:ea typeface="MS PGothic" pitchFamily="34" charset="-128"/>
              </a:rPr>
              <a:t>similarity relations or weighted quality measures</a:t>
            </a:r>
            <a:r>
              <a:rPr kumimoji="1" lang="en-US" sz="1800" dirty="0">
                <a:solidFill>
                  <a:srgbClr val="000099"/>
                </a:solidFill>
                <a:latin typeface="+mn-lt"/>
                <a:ea typeface="MS PGothic" pitchFamily="34" charset="-128"/>
              </a:rPr>
              <a:t>.</a:t>
            </a:r>
          </a:p>
        </p:txBody>
      </p:sp>
      <p:sp>
        <p:nvSpPr>
          <p:cNvPr id="9" name="pole tekstowe 8"/>
          <p:cNvSpPr txBox="1"/>
          <p:nvPr/>
        </p:nvSpPr>
        <p:spPr>
          <a:xfrm>
            <a:off x="39293" y="4650231"/>
            <a:ext cx="8777855" cy="923330"/>
          </a:xfrm>
          <a:prstGeom prst="rect">
            <a:avLst/>
          </a:prstGeom>
          <a:noFill/>
        </p:spPr>
        <p:txBody>
          <a:bodyPr wrap="square" rtlCol="0">
            <a:spAutoFit/>
          </a:bodyPr>
          <a:lstStyle/>
          <a:p>
            <a:r>
              <a:rPr kumimoji="1" lang="en-US" sz="1800" dirty="0">
                <a:solidFill>
                  <a:srgbClr val="0000FF"/>
                </a:solidFill>
                <a:ea typeface="MS PGothic" pitchFamily="34" charset="-128"/>
              </a:rPr>
              <a:t>Calculi of granules</a:t>
            </a:r>
            <a:r>
              <a:rPr kumimoji="1" lang="pl-PL" sz="1800" dirty="0">
                <a:solidFill>
                  <a:srgbClr val="0000FF"/>
                </a:solidFill>
                <a:ea typeface="MS PGothic" pitchFamily="34" charset="-128"/>
              </a:rPr>
              <a:t> and </a:t>
            </a:r>
            <a:r>
              <a:rPr kumimoji="1" lang="en-US" sz="1800" dirty="0">
                <a:solidFill>
                  <a:srgbClr val="0000FF"/>
                </a:solidFill>
                <a:ea typeface="MS PGothic" pitchFamily="34" charset="-128"/>
              </a:rPr>
              <a:t>granular relational s</a:t>
            </a:r>
            <a:r>
              <a:rPr kumimoji="1" lang="pl-PL" sz="1800" dirty="0" err="1">
                <a:solidFill>
                  <a:srgbClr val="0000FF"/>
                </a:solidFill>
                <a:ea typeface="MS PGothic" pitchFamily="34" charset="-128"/>
              </a:rPr>
              <a:t>ystems</a:t>
            </a:r>
            <a:r>
              <a:rPr kumimoji="1" lang="en-US" sz="1800" dirty="0">
                <a:solidFill>
                  <a:srgbClr val="0000FF"/>
                </a:solidFill>
                <a:ea typeface="MS PGothic" pitchFamily="34" charset="-128"/>
              </a:rPr>
              <a:t> over them  in the case of tasks related to approximation of concepts or classifications are called </a:t>
            </a:r>
            <a:r>
              <a:rPr kumimoji="1" lang="en-US" sz="1800" b="1" dirty="0">
                <a:solidFill>
                  <a:srgbClr val="0000FF"/>
                </a:solidFill>
                <a:ea typeface="MS PGothic" pitchFamily="34" charset="-128"/>
              </a:rPr>
              <a:t>approximation spaces</a:t>
            </a:r>
            <a:r>
              <a:rPr lang="en-US" sz="1800" dirty="0">
                <a:solidFill>
                  <a:srgbClr val="0000CC"/>
                </a:solidFill>
              </a:rPr>
              <a:t>.</a:t>
            </a:r>
          </a:p>
        </p:txBody>
      </p:sp>
      <p:sp>
        <p:nvSpPr>
          <p:cNvPr id="12" name="Nawias klamrowy otwierający 11">
            <a:extLst>
              <a:ext uri="{FF2B5EF4-FFF2-40B4-BE49-F238E27FC236}">
                <a16:creationId xmlns:a16="http://schemas.microsoft.com/office/drawing/2014/main" id="{9F84E76D-F5E7-860D-2C99-920C1706ACFB}"/>
              </a:ext>
            </a:extLst>
          </p:cNvPr>
          <p:cNvSpPr/>
          <p:nvPr/>
        </p:nvSpPr>
        <p:spPr>
          <a:xfrm rot="16200000">
            <a:off x="3833562" y="2039243"/>
            <a:ext cx="300899" cy="1031961"/>
          </a:xfrm>
          <a:prstGeom prst="lef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id="{BE46356F-6D54-0497-6389-D108F503022B}"/>
                  </a:ext>
                </a:extLst>
              </p:cNvPr>
              <p:cNvSpPr txBox="1"/>
              <p:nvPr/>
            </p:nvSpPr>
            <p:spPr>
              <a:xfrm>
                <a:off x="2399835" y="2694209"/>
                <a:ext cx="3168352" cy="830997"/>
              </a:xfrm>
              <a:prstGeom prst="rect">
                <a:avLst/>
              </a:prstGeom>
              <a:noFill/>
            </p:spPr>
            <p:txBody>
              <a:bodyPr wrap="square">
                <a:spAutoFit/>
              </a:bodyPr>
              <a:lstStyle/>
              <a:p>
                <a:pPr algn="ctr"/>
                <a:r>
                  <a:rPr kumimoji="1" lang="en-US" sz="1600" dirty="0">
                    <a:solidFill>
                      <a:srgbClr val="0000FF"/>
                    </a:solidFill>
                    <a:ea typeface="MS PGothic" pitchFamily="34" charset="-128"/>
                  </a:rPr>
                  <a:t>family of granules (partitions of </a:t>
                </a:r>
                <a:r>
                  <a:rPr kumimoji="1" lang="en-US" sz="1600" i="1" dirty="0">
                    <a:solidFill>
                      <a:srgbClr val="0000FF"/>
                    </a:solidFill>
                    <a:ea typeface="MS PGothic" pitchFamily="34" charset="-128"/>
                  </a:rPr>
                  <a:t>U </a:t>
                </a:r>
                <a:r>
                  <a:rPr kumimoji="1" lang="en-US" sz="1600" dirty="0">
                    <a:solidFill>
                      <a:srgbClr val="0000FF"/>
                    </a:solidFill>
                    <a:ea typeface="MS PGothic" pitchFamily="34" charset="-128"/>
                  </a:rPr>
                  <a:t>defined by </a:t>
                </a:r>
                <a:r>
                  <a:rPr kumimoji="1" lang="pl-PL" sz="1600" dirty="0">
                    <a:solidFill>
                      <a:srgbClr val="0000FF"/>
                    </a:solidFill>
                    <a:ea typeface="MS PGothic" pitchFamily="34" charset="-128"/>
                  </a:rPr>
                  <a:t>the </a:t>
                </a:r>
                <a:r>
                  <a:rPr kumimoji="1" lang="en-US" sz="1600" dirty="0">
                    <a:solidFill>
                      <a:srgbClr val="0000FF"/>
                    </a:solidFill>
                    <a:ea typeface="MS PGothic" pitchFamily="34" charset="-128"/>
                  </a:rPr>
                  <a:t>granular algebra</a:t>
                </a:r>
                <a:r>
                  <a:rPr kumimoji="1" lang="pl-PL" sz="1600" dirty="0">
                    <a:solidFill>
                      <a:srgbClr val="0000FF"/>
                    </a:solidFill>
                    <a:ea typeface="MS PGothic" pitchFamily="34" charset="-128"/>
                  </a:rPr>
                  <a:t> </a:t>
                </a:r>
                <a14:m>
                  <m:oMath xmlns:m="http://schemas.openxmlformats.org/officeDocument/2006/math">
                    <m:sSub>
                      <m:sSubPr>
                        <m:ctrlPr>
                          <a:rPr kumimoji="1" lang="en-US" sz="1600" i="1">
                            <a:solidFill>
                              <a:srgbClr val="0000FF"/>
                            </a:solidFill>
                            <a:latin typeface="Cambria Math" panose="02040503050406030204" pitchFamily="18" charset="0"/>
                            <a:ea typeface="MS PGothic" pitchFamily="34" charset="-128"/>
                          </a:rPr>
                        </m:ctrlPr>
                      </m:sSubPr>
                      <m:e>
                        <m:r>
                          <a:rPr kumimoji="1" lang="en-US" sz="1600">
                            <a:solidFill>
                              <a:srgbClr val="0000FF"/>
                            </a:solidFill>
                            <a:latin typeface="Cambria Math" panose="02040503050406030204" pitchFamily="18" charset="0"/>
                            <a:ea typeface="MS PGothic" pitchFamily="34" charset="-128"/>
                          </a:rPr>
                          <m:t>𝐺𝐴</m:t>
                        </m:r>
                      </m:e>
                      <m:sub>
                        <m:r>
                          <a:rPr kumimoji="1" lang="en-US" sz="1600">
                            <a:solidFill>
                              <a:srgbClr val="0000FF"/>
                            </a:solidFill>
                            <a:latin typeface="Cambria Math" panose="02040503050406030204" pitchFamily="18" charset="0"/>
                            <a:ea typeface="MS PGothic" pitchFamily="34" charset="-128"/>
                          </a:rPr>
                          <m:t>𝐼𝑆</m:t>
                        </m:r>
                      </m:sub>
                    </m:sSub>
                    <m:r>
                      <a:rPr kumimoji="1" lang="en-US" sz="1600">
                        <a:solidFill>
                          <a:srgbClr val="0000FF"/>
                        </a:solidFill>
                        <a:latin typeface="Cambria Math" panose="02040503050406030204" pitchFamily="18" charset="0"/>
                        <a:ea typeface="MS PGothic" pitchFamily="34" charset="-128"/>
                      </a:rPr>
                      <m:t> </m:t>
                    </m:r>
                    <m:r>
                      <m:rPr>
                        <m:sty m:val="p"/>
                      </m:rPr>
                      <a:rPr kumimoji="1" lang="en-US" sz="1600">
                        <a:solidFill>
                          <a:srgbClr val="0000FF"/>
                        </a:solidFill>
                        <a:latin typeface="Cambria Math" panose="02040503050406030204" pitchFamily="18" charset="0"/>
                        <a:ea typeface="MS PGothic" pitchFamily="34" charset="-128"/>
                      </a:rPr>
                      <m:t>and</m:t>
                    </m:r>
                    <m:r>
                      <a:rPr kumimoji="1" lang="en-US" sz="1600">
                        <a:solidFill>
                          <a:srgbClr val="0000FF"/>
                        </a:solidFill>
                        <a:latin typeface="Cambria Math" panose="02040503050406030204" pitchFamily="18" charset="0"/>
                        <a:ea typeface="MS PGothic" pitchFamily="34" charset="-128"/>
                      </a:rPr>
                      <m:t> </m:t>
                    </m:r>
                    <m:r>
                      <m:rPr>
                        <m:sty m:val="p"/>
                      </m:rPr>
                      <a:rPr kumimoji="1" lang="en-US" sz="1600">
                        <a:solidFill>
                          <a:srgbClr val="0000FF"/>
                        </a:solidFill>
                        <a:latin typeface="Cambria Math" panose="02040503050406030204" pitchFamily="18" charset="0"/>
                        <a:ea typeface="MS PGothic" pitchFamily="34" charset="-128"/>
                      </a:rPr>
                      <m:t>the</m:t>
                    </m:r>
                    <m:r>
                      <a:rPr kumimoji="1" lang="en-US" sz="1600">
                        <a:solidFill>
                          <a:srgbClr val="0000FF"/>
                        </a:solidFill>
                        <a:latin typeface="Cambria Math" panose="02040503050406030204" pitchFamily="18" charset="0"/>
                        <a:ea typeface="MS PGothic" pitchFamily="34" charset="-128"/>
                      </a:rPr>
                      <m:t> </m:t>
                    </m:r>
                    <m:r>
                      <m:rPr>
                        <m:sty m:val="p"/>
                      </m:rPr>
                      <a:rPr kumimoji="1" lang="en-US" sz="1600">
                        <a:solidFill>
                          <a:srgbClr val="0000FF"/>
                        </a:solidFill>
                        <a:latin typeface="Cambria Math" panose="02040503050406030204" pitchFamily="18" charset="0"/>
                        <a:ea typeface="MS PGothic" pitchFamily="34" charset="-128"/>
                      </a:rPr>
                      <m:t>decision</m:t>
                    </m:r>
                    <m:r>
                      <a:rPr kumimoji="1" lang="en-US" sz="1600">
                        <a:solidFill>
                          <a:srgbClr val="0000FF"/>
                        </a:solidFill>
                        <a:latin typeface="Cambria Math" panose="02040503050406030204" pitchFamily="18" charset="0"/>
                        <a:ea typeface="MS PGothic" pitchFamily="34" charset="-128"/>
                      </a:rPr>
                      <m:t> </m:t>
                    </m:r>
                    <m:r>
                      <a:rPr kumimoji="1" lang="en-US" sz="1600">
                        <a:solidFill>
                          <a:srgbClr val="0000FF"/>
                        </a:solidFill>
                        <a:latin typeface="Cambria Math" panose="02040503050406030204" pitchFamily="18" charset="0"/>
                        <a:ea typeface="MS PGothic" pitchFamily="34" charset="-128"/>
                      </a:rPr>
                      <m:t>𝑑</m:t>
                    </m:r>
                  </m:oMath>
                </a14:m>
                <a:r>
                  <a:rPr kumimoji="1" lang="en-US" sz="1600" dirty="0">
                    <a:solidFill>
                      <a:srgbClr val="0000FF"/>
                    </a:solidFill>
                    <a:ea typeface="MS PGothic" pitchFamily="34" charset="-128"/>
                  </a:rPr>
                  <a:t>)</a:t>
                </a:r>
              </a:p>
            </p:txBody>
          </p:sp>
        </mc:Choice>
        <mc:Fallback xmlns="">
          <p:sp>
            <p:nvSpPr>
              <p:cNvPr id="13" name="pole tekstowe 12">
                <a:extLst>
                  <a:ext uri="{FF2B5EF4-FFF2-40B4-BE49-F238E27FC236}">
                    <a16:creationId xmlns:a16="http://schemas.microsoft.com/office/drawing/2014/main" xmlns="" xmlns:a14="http://schemas.microsoft.com/office/drawing/2010/main" id="{BE46356F-6D54-0497-6389-D108F503022B}"/>
                  </a:ext>
                </a:extLst>
              </p:cNvPr>
              <p:cNvSpPr txBox="1">
                <a:spLocks noRot="1" noChangeAspect="1" noMove="1" noResize="1" noEditPoints="1" noAdjustHandles="1" noChangeArrowheads="1" noChangeShapeType="1" noTextEdit="1"/>
              </p:cNvSpPr>
              <p:nvPr/>
            </p:nvSpPr>
            <p:spPr>
              <a:xfrm>
                <a:off x="2399835" y="2694209"/>
                <a:ext cx="3168352" cy="830997"/>
              </a:xfrm>
              <a:prstGeom prst="rect">
                <a:avLst/>
              </a:prstGeom>
              <a:blipFill rotWithShape="0">
                <a:blip r:embed="rId4"/>
                <a:stretch>
                  <a:fillRect l="-963" t="-2206" r="-2697" b="-8824"/>
                </a:stretch>
              </a:blipFill>
            </p:spPr>
            <p:txBody>
              <a:bodyPr/>
              <a:lstStyle/>
              <a:p>
                <a:r>
                  <a:rPr lang="en-US">
                    <a:noFill/>
                  </a:rPr>
                  <a:t> </a:t>
                </a:r>
              </a:p>
            </p:txBody>
          </p:sp>
        </mc:Fallback>
      </mc:AlternateContent>
    </p:spTree>
    <p:extLst>
      <p:ext uri="{BB962C8B-B14F-4D97-AF65-F5344CB8AC3E}">
        <p14:creationId xmlns:p14="http://schemas.microsoft.com/office/powerpoint/2010/main" val="807925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817C6-85E0-40B3-887F-304A694D908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9086BA6-987E-30F4-33C5-A0D74EDCD78E}"/>
              </a:ext>
            </a:extLst>
          </p:cNvPr>
          <p:cNvSpPr txBox="1">
            <a:spLocks noChangeArrowheads="1"/>
          </p:cNvSpPr>
          <p:nvPr/>
        </p:nvSpPr>
        <p:spPr bwMode="auto">
          <a:xfrm>
            <a:off x="179512" y="300881"/>
            <a:ext cx="8784976" cy="12559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pl-PL" sz="3200" b="1" dirty="0" err="1"/>
              <a:t>ATOMIC</a:t>
            </a:r>
            <a:r>
              <a:rPr lang="pl-PL" sz="3200" b="1" dirty="0"/>
              <a:t> </a:t>
            </a:r>
            <a:r>
              <a:rPr lang="pl-PL" sz="3200" b="1" dirty="0" err="1"/>
              <a:t>GRANULES</a:t>
            </a:r>
            <a:r>
              <a:rPr lang="pl-PL" sz="3200" b="1" dirty="0"/>
              <a:t> </a:t>
            </a:r>
            <a:r>
              <a:rPr lang="pl-PL" sz="3200" b="1" dirty="0" err="1"/>
              <a:t>LINKING</a:t>
            </a:r>
            <a:r>
              <a:rPr lang="pl-PL" sz="3200" b="1" dirty="0"/>
              <a:t> </a:t>
            </a:r>
          </a:p>
          <a:p>
            <a:pPr eaLnBrk="1" hangingPunct="1">
              <a:defRPr/>
            </a:pPr>
            <a:r>
              <a:rPr lang="pl-PL" sz="3200" b="1" dirty="0" err="1"/>
              <a:t>ABSTRACT</a:t>
            </a:r>
            <a:r>
              <a:rPr lang="pl-PL" sz="3200" b="1" dirty="0"/>
              <a:t> AND </a:t>
            </a:r>
            <a:r>
              <a:rPr lang="pl-PL" sz="3200" b="1" dirty="0" err="1"/>
              <a:t>PHYSICAL</a:t>
            </a:r>
            <a:r>
              <a:rPr lang="pl-PL" sz="3200" b="1" dirty="0"/>
              <a:t> OBJECTS</a:t>
            </a:r>
          </a:p>
          <a:p>
            <a:pPr algn="l" eaLnBrk="1" hangingPunct="1">
              <a:defRPr/>
            </a:pPr>
            <a:endParaRPr lang="en-US" sz="2400" b="1" dirty="0">
              <a:latin typeface="+mn-lt"/>
            </a:endParaRPr>
          </a:p>
        </p:txBody>
      </p:sp>
      <p:sp>
        <p:nvSpPr>
          <p:cNvPr id="2" name="Symbol zastępczy numeru slajdu 1">
            <a:extLst>
              <a:ext uri="{FF2B5EF4-FFF2-40B4-BE49-F238E27FC236}">
                <a16:creationId xmlns:a16="http://schemas.microsoft.com/office/drawing/2014/main" id="{FE669A94-03A7-F82C-0D96-ACA107E84C45}"/>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64</a:t>
            </a:fld>
            <a:endParaRPr lang="pl-PL"/>
          </a:p>
        </p:txBody>
      </p:sp>
      <p:sp>
        <p:nvSpPr>
          <p:cNvPr id="3" name="pole tekstowe 2">
            <a:extLst>
              <a:ext uri="{FF2B5EF4-FFF2-40B4-BE49-F238E27FC236}">
                <a16:creationId xmlns:a16="http://schemas.microsoft.com/office/drawing/2014/main" id="{275CC2D7-1798-791A-D15C-B37765D6BCB3}"/>
              </a:ext>
            </a:extLst>
          </p:cNvPr>
          <p:cNvSpPr txBox="1"/>
          <p:nvPr/>
        </p:nvSpPr>
        <p:spPr>
          <a:xfrm>
            <a:off x="539552" y="2569083"/>
            <a:ext cx="7613662" cy="2662267"/>
          </a:xfrm>
          <a:prstGeom prst="rect">
            <a:avLst/>
          </a:prstGeom>
          <a:noFill/>
        </p:spPr>
        <p:txBody>
          <a:bodyPr wrap="square" rtlCol="0">
            <a:spAutoFit/>
          </a:bodyPr>
          <a:lstStyle/>
          <a:p>
            <a:pPr marL="342900" indent="-342900">
              <a:buFont typeface="Arial" panose="020B0604020202020204" pitchFamily="34" charset="0"/>
              <a:buChar char="•"/>
              <a:defRPr/>
            </a:pPr>
            <a:r>
              <a:rPr lang="en-US" sz="2800" noProof="0" dirty="0">
                <a:solidFill>
                  <a:srgbClr val="0000CC"/>
                </a:solidFill>
              </a:rPr>
              <a:t>encoding information from information granules into physical objects</a:t>
            </a:r>
            <a:r>
              <a:rPr lang="pl-PL" sz="2800" dirty="0">
                <a:solidFill>
                  <a:srgbClr val="0000CC"/>
                </a:solidFill>
              </a:rPr>
              <a:t> </a:t>
            </a:r>
          </a:p>
          <a:p>
            <a:pPr marL="342900" indent="-342900">
              <a:buFont typeface="Arial" panose="020B0604020202020204" pitchFamily="34" charset="0"/>
              <a:buChar char="•"/>
              <a:defRPr/>
            </a:pPr>
            <a:r>
              <a:rPr lang="en-US" sz="2800" noProof="0" dirty="0">
                <a:solidFill>
                  <a:srgbClr val="0000CC"/>
                </a:solidFill>
              </a:rPr>
              <a:t>decoding results of sensory measurements and actions from physical objects  into information granules </a:t>
            </a:r>
          </a:p>
          <a:p>
            <a:endParaRPr lang="en-US" dirty="0"/>
          </a:p>
        </p:txBody>
      </p:sp>
    </p:spTree>
    <p:extLst>
      <p:ext uri="{BB962C8B-B14F-4D97-AF65-F5344CB8AC3E}">
        <p14:creationId xmlns:p14="http://schemas.microsoft.com/office/powerpoint/2010/main" val="39456860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544D2-76F6-31F3-CED7-243FC702B8C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9F2794B-AEC0-F913-0F17-3A1D6E8112A1}"/>
              </a:ext>
            </a:extLst>
          </p:cNvPr>
          <p:cNvSpPr txBox="1">
            <a:spLocks noChangeArrowheads="1"/>
          </p:cNvSpPr>
          <p:nvPr/>
        </p:nvSpPr>
        <p:spPr bwMode="auto">
          <a:xfrm>
            <a:off x="0" y="71474"/>
            <a:ext cx="9144000" cy="14369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400" b="1">
                <a:latin typeface="+mn-lt"/>
              </a:rPr>
              <a:t>DECODING RESULTS </a:t>
            </a:r>
          </a:p>
          <a:p>
            <a:pPr eaLnBrk="1" hangingPunct="1">
              <a:defRPr/>
            </a:pPr>
            <a:r>
              <a:rPr lang="pl-PL" sz="2400" b="1">
                <a:latin typeface="+mn-lt"/>
              </a:rPr>
              <a:t>OF SENSORY MEASUREMENTS AND ACTIONS FROM PHYSICAL OBJECTS INTO INFORMATION GRANULES: EXAMPLES</a:t>
            </a:r>
            <a:endParaRPr lang="en-US" sz="2400" b="1">
              <a:latin typeface="+mn-lt"/>
            </a:endParaRPr>
          </a:p>
        </p:txBody>
      </p:sp>
      <p:sp>
        <p:nvSpPr>
          <p:cNvPr id="2" name="Symbol zastępczy numeru slajdu 1">
            <a:extLst>
              <a:ext uri="{FF2B5EF4-FFF2-40B4-BE49-F238E27FC236}">
                <a16:creationId xmlns:a16="http://schemas.microsoft.com/office/drawing/2014/main" id="{AB794E77-60FB-C159-CB91-23759AC8EA7B}"/>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65</a:t>
            </a:fld>
            <a:endParaRPr lang="pl-PL"/>
          </a:p>
        </p:txBody>
      </p:sp>
      <p:grpSp>
        <p:nvGrpSpPr>
          <p:cNvPr id="130" name="Grupa 129">
            <a:extLst>
              <a:ext uri="{FF2B5EF4-FFF2-40B4-BE49-F238E27FC236}">
                <a16:creationId xmlns:a16="http://schemas.microsoft.com/office/drawing/2014/main" id="{DDA9B4F4-EC23-BD74-6AA6-D4DBAE1483AA}"/>
              </a:ext>
            </a:extLst>
          </p:cNvPr>
          <p:cNvGrpSpPr/>
          <p:nvPr/>
        </p:nvGrpSpPr>
        <p:grpSpPr>
          <a:xfrm>
            <a:off x="107504" y="1682984"/>
            <a:ext cx="8877457" cy="4914368"/>
            <a:chOff x="193110" y="1425266"/>
            <a:chExt cx="8877457" cy="4914368"/>
          </a:xfrm>
        </p:grpSpPr>
        <p:sp>
          <p:nvSpPr>
            <p:cNvPr id="5" name="Dowolny kształt: kształt 4">
              <a:extLst>
                <a:ext uri="{FF2B5EF4-FFF2-40B4-BE49-F238E27FC236}">
                  <a16:creationId xmlns:a16="http://schemas.microsoft.com/office/drawing/2014/main" id="{8E430162-647F-173F-5B33-585DA96D4863}"/>
                </a:ext>
              </a:extLst>
            </p:cNvPr>
            <p:cNvSpPr/>
            <p:nvPr/>
          </p:nvSpPr>
          <p:spPr>
            <a:xfrm>
              <a:off x="3563888" y="1844824"/>
              <a:ext cx="1570382" cy="861881"/>
            </a:xfrm>
            <a:custGeom>
              <a:avLst/>
              <a:gdLst>
                <a:gd name="connsiteX0" fmla="*/ 646043 w 1570382"/>
                <a:gd name="connsiteY0" fmla="*/ 7116 h 861881"/>
                <a:gd name="connsiteX1" fmla="*/ 646043 w 1570382"/>
                <a:gd name="connsiteY1" fmla="*/ 7116 h 861881"/>
                <a:gd name="connsiteX2" fmla="*/ 745434 w 1570382"/>
                <a:gd name="connsiteY2" fmla="*/ 26994 h 861881"/>
                <a:gd name="connsiteX3" fmla="*/ 854765 w 1570382"/>
                <a:gd name="connsiteY3" fmla="*/ 56812 h 861881"/>
                <a:gd name="connsiteX4" fmla="*/ 1013791 w 1570382"/>
                <a:gd name="connsiteY4" fmla="*/ 66751 h 861881"/>
                <a:gd name="connsiteX5" fmla="*/ 1063487 w 1570382"/>
                <a:gd name="connsiteY5" fmla="*/ 76690 h 861881"/>
                <a:gd name="connsiteX6" fmla="*/ 1133061 w 1570382"/>
                <a:gd name="connsiteY6" fmla="*/ 86629 h 861881"/>
                <a:gd name="connsiteX7" fmla="*/ 1282147 w 1570382"/>
                <a:gd name="connsiteY7" fmla="*/ 136325 h 861881"/>
                <a:gd name="connsiteX8" fmla="*/ 1351721 w 1570382"/>
                <a:gd name="connsiteY8" fmla="*/ 186020 h 861881"/>
                <a:gd name="connsiteX9" fmla="*/ 1351721 w 1570382"/>
                <a:gd name="connsiteY9" fmla="*/ 255594 h 861881"/>
                <a:gd name="connsiteX10" fmla="*/ 1341782 w 1570382"/>
                <a:gd name="connsiteY10" fmla="*/ 305290 h 861881"/>
                <a:gd name="connsiteX11" fmla="*/ 1421295 w 1570382"/>
                <a:gd name="connsiteY11" fmla="*/ 394742 h 861881"/>
                <a:gd name="connsiteX12" fmla="*/ 1520687 w 1570382"/>
                <a:gd name="connsiteY12" fmla="*/ 454377 h 861881"/>
                <a:gd name="connsiteX13" fmla="*/ 1550504 w 1570382"/>
                <a:gd name="connsiteY13" fmla="*/ 514012 h 861881"/>
                <a:gd name="connsiteX14" fmla="*/ 1560443 w 1570382"/>
                <a:gd name="connsiteY14" fmla="*/ 623342 h 861881"/>
                <a:gd name="connsiteX15" fmla="*/ 1570382 w 1570382"/>
                <a:gd name="connsiteY15" fmla="*/ 692916 h 861881"/>
                <a:gd name="connsiteX16" fmla="*/ 1550504 w 1570382"/>
                <a:gd name="connsiteY16" fmla="*/ 722733 h 861881"/>
                <a:gd name="connsiteX17" fmla="*/ 1451113 w 1570382"/>
                <a:gd name="connsiteY17" fmla="*/ 742612 h 861881"/>
                <a:gd name="connsiteX18" fmla="*/ 1103243 w 1570382"/>
                <a:gd name="connsiteY18" fmla="*/ 752551 h 861881"/>
                <a:gd name="connsiteX19" fmla="*/ 1053547 w 1570382"/>
                <a:gd name="connsiteY19" fmla="*/ 802246 h 861881"/>
                <a:gd name="connsiteX20" fmla="*/ 1013791 w 1570382"/>
                <a:gd name="connsiteY20" fmla="*/ 822125 h 861881"/>
                <a:gd name="connsiteX21" fmla="*/ 964095 w 1570382"/>
                <a:gd name="connsiteY21" fmla="*/ 851942 h 861881"/>
                <a:gd name="connsiteX22" fmla="*/ 745434 w 1570382"/>
                <a:gd name="connsiteY22" fmla="*/ 861881 h 861881"/>
                <a:gd name="connsiteX23" fmla="*/ 397565 w 1570382"/>
                <a:gd name="connsiteY23" fmla="*/ 712794 h 861881"/>
                <a:gd name="connsiteX24" fmla="*/ 318052 w 1570382"/>
                <a:gd name="connsiteY24" fmla="*/ 633281 h 861881"/>
                <a:gd name="connsiteX25" fmla="*/ 258417 w 1570382"/>
                <a:gd name="connsiteY25" fmla="*/ 603464 h 861881"/>
                <a:gd name="connsiteX26" fmla="*/ 119269 w 1570382"/>
                <a:gd name="connsiteY26" fmla="*/ 583586 h 861881"/>
                <a:gd name="connsiteX27" fmla="*/ 49695 w 1570382"/>
                <a:gd name="connsiteY27" fmla="*/ 533890 h 861881"/>
                <a:gd name="connsiteX28" fmla="*/ 0 w 1570382"/>
                <a:gd name="connsiteY28" fmla="*/ 384803 h 861881"/>
                <a:gd name="connsiteX29" fmla="*/ 149087 w 1570382"/>
                <a:gd name="connsiteY29" fmla="*/ 285412 h 861881"/>
                <a:gd name="connsiteX30" fmla="*/ 198782 w 1570382"/>
                <a:gd name="connsiteY30" fmla="*/ 265533 h 861881"/>
                <a:gd name="connsiteX31" fmla="*/ 308113 w 1570382"/>
                <a:gd name="connsiteY31" fmla="*/ 255594 h 861881"/>
                <a:gd name="connsiteX32" fmla="*/ 337930 w 1570382"/>
                <a:gd name="connsiteY32" fmla="*/ 245655 h 861881"/>
                <a:gd name="connsiteX33" fmla="*/ 347869 w 1570382"/>
                <a:gd name="connsiteY33" fmla="*/ 195959 h 861881"/>
                <a:gd name="connsiteX34" fmla="*/ 397565 w 1570382"/>
                <a:gd name="connsiteY34" fmla="*/ 126386 h 861881"/>
                <a:gd name="connsiteX35" fmla="*/ 487017 w 1570382"/>
                <a:gd name="connsiteY35" fmla="*/ 106507 h 861881"/>
                <a:gd name="connsiteX36" fmla="*/ 556591 w 1570382"/>
                <a:gd name="connsiteY36" fmla="*/ 86629 h 861881"/>
                <a:gd name="connsiteX37" fmla="*/ 586408 w 1570382"/>
                <a:gd name="connsiteY37" fmla="*/ 66751 h 861881"/>
                <a:gd name="connsiteX38" fmla="*/ 596347 w 1570382"/>
                <a:gd name="connsiteY38" fmla="*/ 36933 h 861881"/>
                <a:gd name="connsiteX39" fmla="*/ 646043 w 1570382"/>
                <a:gd name="connsiteY39" fmla="*/ 7116 h 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70382" h="861881">
                  <a:moveTo>
                    <a:pt x="646043" y="7116"/>
                  </a:moveTo>
                  <a:lnTo>
                    <a:pt x="646043" y="7116"/>
                  </a:lnTo>
                  <a:cubicBezTo>
                    <a:pt x="679173" y="13742"/>
                    <a:pt x="712566" y="19168"/>
                    <a:pt x="745434" y="26994"/>
                  </a:cubicBezTo>
                  <a:cubicBezTo>
                    <a:pt x="782181" y="35743"/>
                    <a:pt x="817398" y="51276"/>
                    <a:pt x="854765" y="56812"/>
                  </a:cubicBezTo>
                  <a:cubicBezTo>
                    <a:pt x="907304" y="64596"/>
                    <a:pt x="960782" y="63438"/>
                    <a:pt x="1013791" y="66751"/>
                  </a:cubicBezTo>
                  <a:cubicBezTo>
                    <a:pt x="1030356" y="70064"/>
                    <a:pt x="1046823" y="73913"/>
                    <a:pt x="1063487" y="76690"/>
                  </a:cubicBezTo>
                  <a:cubicBezTo>
                    <a:pt x="1086595" y="80541"/>
                    <a:pt x="1110460" y="80465"/>
                    <a:pt x="1133061" y="86629"/>
                  </a:cubicBezTo>
                  <a:cubicBezTo>
                    <a:pt x="1183599" y="100412"/>
                    <a:pt x="1232452" y="119760"/>
                    <a:pt x="1282147" y="136325"/>
                  </a:cubicBezTo>
                  <a:cubicBezTo>
                    <a:pt x="1305338" y="152890"/>
                    <a:pt x="1331568" y="165868"/>
                    <a:pt x="1351721" y="186020"/>
                  </a:cubicBezTo>
                  <a:cubicBezTo>
                    <a:pt x="1372037" y="206335"/>
                    <a:pt x="1356307" y="234959"/>
                    <a:pt x="1351721" y="255594"/>
                  </a:cubicBezTo>
                  <a:cubicBezTo>
                    <a:pt x="1348056" y="272085"/>
                    <a:pt x="1345095" y="288725"/>
                    <a:pt x="1341782" y="305290"/>
                  </a:cubicBezTo>
                  <a:cubicBezTo>
                    <a:pt x="1366355" y="338053"/>
                    <a:pt x="1387183" y="369727"/>
                    <a:pt x="1421295" y="394742"/>
                  </a:cubicBezTo>
                  <a:cubicBezTo>
                    <a:pt x="1452452" y="417590"/>
                    <a:pt x="1487556" y="434499"/>
                    <a:pt x="1520687" y="454377"/>
                  </a:cubicBezTo>
                  <a:cubicBezTo>
                    <a:pt x="1530626" y="474255"/>
                    <a:pt x="1545414" y="492378"/>
                    <a:pt x="1550504" y="514012"/>
                  </a:cubicBezTo>
                  <a:cubicBezTo>
                    <a:pt x="1558885" y="549633"/>
                    <a:pt x="1556402" y="586972"/>
                    <a:pt x="1560443" y="623342"/>
                  </a:cubicBezTo>
                  <a:cubicBezTo>
                    <a:pt x="1563030" y="646625"/>
                    <a:pt x="1567069" y="669725"/>
                    <a:pt x="1570382" y="692916"/>
                  </a:cubicBezTo>
                  <a:cubicBezTo>
                    <a:pt x="1563756" y="702855"/>
                    <a:pt x="1561530" y="718139"/>
                    <a:pt x="1550504" y="722733"/>
                  </a:cubicBezTo>
                  <a:cubicBezTo>
                    <a:pt x="1519317" y="735728"/>
                    <a:pt x="1484825" y="740365"/>
                    <a:pt x="1451113" y="742612"/>
                  </a:cubicBezTo>
                  <a:cubicBezTo>
                    <a:pt x="1335366" y="750329"/>
                    <a:pt x="1219200" y="749238"/>
                    <a:pt x="1103243" y="752551"/>
                  </a:cubicBezTo>
                  <a:cubicBezTo>
                    <a:pt x="957482" y="849725"/>
                    <a:pt x="1186059" y="691819"/>
                    <a:pt x="1053547" y="802246"/>
                  </a:cubicBezTo>
                  <a:cubicBezTo>
                    <a:pt x="1042165" y="811731"/>
                    <a:pt x="1026743" y="814930"/>
                    <a:pt x="1013791" y="822125"/>
                  </a:cubicBezTo>
                  <a:cubicBezTo>
                    <a:pt x="996904" y="831507"/>
                    <a:pt x="983205" y="849111"/>
                    <a:pt x="964095" y="851942"/>
                  </a:cubicBezTo>
                  <a:cubicBezTo>
                    <a:pt x="891920" y="862634"/>
                    <a:pt x="818321" y="858568"/>
                    <a:pt x="745434" y="861881"/>
                  </a:cubicBezTo>
                  <a:cubicBezTo>
                    <a:pt x="640663" y="822592"/>
                    <a:pt x="490581" y="771360"/>
                    <a:pt x="397565" y="712794"/>
                  </a:cubicBezTo>
                  <a:cubicBezTo>
                    <a:pt x="365846" y="692823"/>
                    <a:pt x="351578" y="650044"/>
                    <a:pt x="318052" y="633281"/>
                  </a:cubicBezTo>
                  <a:cubicBezTo>
                    <a:pt x="298174" y="623342"/>
                    <a:pt x="279501" y="610492"/>
                    <a:pt x="258417" y="603464"/>
                  </a:cubicBezTo>
                  <a:cubicBezTo>
                    <a:pt x="241221" y="597732"/>
                    <a:pt x="127609" y="584628"/>
                    <a:pt x="119269" y="583586"/>
                  </a:cubicBezTo>
                  <a:cubicBezTo>
                    <a:pt x="96078" y="567021"/>
                    <a:pt x="68953" y="554899"/>
                    <a:pt x="49695" y="533890"/>
                  </a:cubicBezTo>
                  <a:cubicBezTo>
                    <a:pt x="1744" y="481579"/>
                    <a:pt x="8195" y="450366"/>
                    <a:pt x="0" y="384803"/>
                  </a:cubicBezTo>
                  <a:cubicBezTo>
                    <a:pt x="66037" y="335275"/>
                    <a:pt x="78840" y="320536"/>
                    <a:pt x="149087" y="285412"/>
                  </a:cubicBezTo>
                  <a:cubicBezTo>
                    <a:pt x="165045" y="277433"/>
                    <a:pt x="181246" y="268821"/>
                    <a:pt x="198782" y="265533"/>
                  </a:cubicBezTo>
                  <a:cubicBezTo>
                    <a:pt x="234749" y="258789"/>
                    <a:pt x="271669" y="258907"/>
                    <a:pt x="308113" y="255594"/>
                  </a:cubicBezTo>
                  <a:cubicBezTo>
                    <a:pt x="318052" y="252281"/>
                    <a:pt x="332119" y="254372"/>
                    <a:pt x="337930" y="245655"/>
                  </a:cubicBezTo>
                  <a:cubicBezTo>
                    <a:pt x="347301" y="231599"/>
                    <a:pt x="342527" y="211985"/>
                    <a:pt x="347869" y="195959"/>
                  </a:cubicBezTo>
                  <a:cubicBezTo>
                    <a:pt x="356753" y="169307"/>
                    <a:pt x="373664" y="142320"/>
                    <a:pt x="397565" y="126386"/>
                  </a:cubicBezTo>
                  <a:cubicBezTo>
                    <a:pt x="414432" y="115141"/>
                    <a:pt x="478732" y="108419"/>
                    <a:pt x="487017" y="106507"/>
                  </a:cubicBezTo>
                  <a:cubicBezTo>
                    <a:pt x="510519" y="101084"/>
                    <a:pt x="533400" y="93255"/>
                    <a:pt x="556591" y="86629"/>
                  </a:cubicBezTo>
                  <a:cubicBezTo>
                    <a:pt x="566530" y="80003"/>
                    <a:pt x="578946" y="76079"/>
                    <a:pt x="586408" y="66751"/>
                  </a:cubicBezTo>
                  <a:cubicBezTo>
                    <a:pt x="592953" y="58570"/>
                    <a:pt x="588462" y="43832"/>
                    <a:pt x="596347" y="36933"/>
                  </a:cubicBezTo>
                  <a:cubicBezTo>
                    <a:pt x="668797" y="-26461"/>
                    <a:pt x="637761" y="12085"/>
                    <a:pt x="646043" y="7116"/>
                  </a:cubicBez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0" name="Łącznik prosty ze strzałką 9">
              <a:extLst>
                <a:ext uri="{FF2B5EF4-FFF2-40B4-BE49-F238E27FC236}">
                  <a16:creationId xmlns:a16="http://schemas.microsoft.com/office/drawing/2014/main" id="{0407DDC0-E5BC-F3A2-7DB4-B58109570783}"/>
                </a:ext>
              </a:extLst>
            </p:cNvPr>
            <p:cNvCxnSpPr>
              <a:cxnSpLocks/>
              <a:endCxn id="5" idx="26"/>
            </p:cNvCxnSpPr>
            <p:nvPr/>
          </p:nvCxnSpPr>
          <p:spPr>
            <a:xfrm flipV="1">
              <a:off x="2088771" y="2428410"/>
              <a:ext cx="1594386" cy="1203634"/>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pole tekstowe 19">
              <a:extLst>
                <a:ext uri="{FF2B5EF4-FFF2-40B4-BE49-F238E27FC236}">
                  <a16:creationId xmlns:a16="http://schemas.microsoft.com/office/drawing/2014/main" id="{EE6681DE-B618-C1D4-C7E3-F9DCBED12932}"/>
                </a:ext>
              </a:extLst>
            </p:cNvPr>
            <p:cNvSpPr txBox="1"/>
            <p:nvPr/>
          </p:nvSpPr>
          <p:spPr>
            <a:xfrm>
              <a:off x="1653127" y="3573262"/>
              <a:ext cx="792088" cy="400110"/>
            </a:xfrm>
            <a:prstGeom prst="rect">
              <a:avLst/>
            </a:prstGeom>
            <a:noFill/>
          </p:spPr>
          <p:txBody>
            <a:bodyPr wrap="square" rtlCol="0">
              <a:spAutoFit/>
            </a:bodyPr>
            <a:lstStyle/>
            <a:p>
              <a:r>
                <a:rPr lang="pl-PL" sz="2000" i="1"/>
                <a:t>a=v</a:t>
              </a:r>
            </a:p>
          </p:txBody>
        </p:sp>
        <p:cxnSp>
          <p:nvCxnSpPr>
            <p:cNvPr id="22" name="Łącznik prosty ze strzałką 21">
              <a:extLst>
                <a:ext uri="{FF2B5EF4-FFF2-40B4-BE49-F238E27FC236}">
                  <a16:creationId xmlns:a16="http://schemas.microsoft.com/office/drawing/2014/main" id="{B3C9DEF0-901B-CC9B-E31B-81EAF5C144DF}"/>
                </a:ext>
              </a:extLst>
            </p:cNvPr>
            <p:cNvCxnSpPr>
              <a:cxnSpLocks/>
              <a:endCxn id="5" idx="23"/>
            </p:cNvCxnSpPr>
            <p:nvPr/>
          </p:nvCxnSpPr>
          <p:spPr>
            <a:xfrm flipV="1">
              <a:off x="2429719" y="2557618"/>
              <a:ext cx="1531734" cy="1622609"/>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pole tekstowe 27">
              <a:extLst>
                <a:ext uri="{FF2B5EF4-FFF2-40B4-BE49-F238E27FC236}">
                  <a16:creationId xmlns:a16="http://schemas.microsoft.com/office/drawing/2014/main" id="{8AA1F6D5-22F3-C114-9744-025580F8C3A1}"/>
                </a:ext>
              </a:extLst>
            </p:cNvPr>
            <p:cNvSpPr txBox="1"/>
            <p:nvPr/>
          </p:nvSpPr>
          <p:spPr>
            <a:xfrm>
              <a:off x="1179017" y="4162260"/>
              <a:ext cx="1927992" cy="400110"/>
            </a:xfrm>
            <a:prstGeom prst="rect">
              <a:avLst/>
            </a:prstGeom>
            <a:noFill/>
          </p:spPr>
          <p:txBody>
            <a:bodyPr wrap="square" rtlCol="0">
              <a:spAutoFit/>
            </a:bodyPr>
            <a:lstStyle/>
            <a:p>
              <a:r>
                <a:rPr lang="pl-PL" sz="2000" i="1" dirty="0"/>
                <a:t>a</a:t>
              </a:r>
              <a:r>
                <a:rPr lang="pl-PL" sz="2000" i="1" baseline="-25000" dirty="0"/>
                <a:t>1</a:t>
              </a:r>
              <a:r>
                <a:rPr lang="pl-PL" sz="2000" i="1" dirty="0"/>
                <a:t>=v</a:t>
              </a:r>
              <a:r>
                <a:rPr lang="pl-PL" sz="2000" i="1" baseline="-25000" dirty="0"/>
                <a:t>1</a:t>
              </a:r>
              <a:r>
                <a:rPr lang="pl-PL" sz="2000" i="1" dirty="0"/>
                <a:t>,…, </a:t>
              </a:r>
              <a:r>
                <a:rPr lang="pl-PL" sz="2000" i="1" dirty="0" err="1"/>
                <a:t>a</a:t>
              </a:r>
              <a:r>
                <a:rPr lang="pl-PL" sz="2000" i="1" baseline="-25000" dirty="0" err="1"/>
                <a:t>k</a:t>
              </a:r>
              <a:r>
                <a:rPr lang="pl-PL" sz="2000" i="1" dirty="0"/>
                <a:t>=</a:t>
              </a:r>
              <a:r>
                <a:rPr lang="pl-PL" sz="2000" i="1" dirty="0" err="1"/>
                <a:t>v</a:t>
              </a:r>
              <a:r>
                <a:rPr lang="pl-PL" sz="2000" i="1" baseline="-25000" dirty="0" err="1"/>
                <a:t>k</a:t>
              </a:r>
              <a:endParaRPr lang="pl-PL" sz="2000" i="1" dirty="0"/>
            </a:p>
          </p:txBody>
        </p:sp>
        <p:cxnSp>
          <p:nvCxnSpPr>
            <p:cNvPr id="31" name="Łącznik prosty ze strzałką 30">
              <a:extLst>
                <a:ext uri="{FF2B5EF4-FFF2-40B4-BE49-F238E27FC236}">
                  <a16:creationId xmlns:a16="http://schemas.microsoft.com/office/drawing/2014/main" id="{533685DC-155D-CDE1-9536-710CF9276E28}"/>
                </a:ext>
              </a:extLst>
            </p:cNvPr>
            <p:cNvCxnSpPr>
              <a:cxnSpLocks/>
              <a:stCxn id="125" idx="0"/>
              <a:endCxn id="5" idx="22"/>
            </p:cNvCxnSpPr>
            <p:nvPr/>
          </p:nvCxnSpPr>
          <p:spPr>
            <a:xfrm flipV="1">
              <a:off x="2566441" y="2706705"/>
              <a:ext cx="1742881" cy="2464755"/>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8" name="Łącznik prosty ze strzałką 47">
              <a:extLst>
                <a:ext uri="{FF2B5EF4-FFF2-40B4-BE49-F238E27FC236}">
                  <a16:creationId xmlns:a16="http://schemas.microsoft.com/office/drawing/2014/main" id="{19E9E487-E126-20D0-11EC-3DCE9F473C30}"/>
                </a:ext>
              </a:extLst>
            </p:cNvPr>
            <p:cNvCxnSpPr>
              <a:cxnSpLocks/>
            </p:cNvCxnSpPr>
            <p:nvPr/>
          </p:nvCxnSpPr>
          <p:spPr>
            <a:xfrm flipH="1" flipV="1">
              <a:off x="4907366" y="2622623"/>
              <a:ext cx="1128867" cy="711215"/>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2" name="Łącznik prosty ze strzałką 51">
              <a:extLst>
                <a:ext uri="{FF2B5EF4-FFF2-40B4-BE49-F238E27FC236}">
                  <a16:creationId xmlns:a16="http://schemas.microsoft.com/office/drawing/2014/main" id="{6DCFCD65-E9BB-153E-56C3-943D1FB085F6}"/>
                </a:ext>
              </a:extLst>
            </p:cNvPr>
            <p:cNvCxnSpPr>
              <a:cxnSpLocks/>
            </p:cNvCxnSpPr>
            <p:nvPr/>
          </p:nvCxnSpPr>
          <p:spPr>
            <a:xfrm flipH="1">
              <a:off x="5074438" y="1961947"/>
              <a:ext cx="898739" cy="414852"/>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6" name="pole tekstowe 55">
              <a:extLst>
                <a:ext uri="{FF2B5EF4-FFF2-40B4-BE49-F238E27FC236}">
                  <a16:creationId xmlns:a16="http://schemas.microsoft.com/office/drawing/2014/main" id="{4FDF69B1-B607-C43E-A7AD-222D33803E07}"/>
                </a:ext>
              </a:extLst>
            </p:cNvPr>
            <p:cNvSpPr txBox="1"/>
            <p:nvPr/>
          </p:nvSpPr>
          <p:spPr>
            <a:xfrm>
              <a:off x="4559653" y="2688860"/>
              <a:ext cx="633315" cy="507831"/>
            </a:xfrm>
            <a:prstGeom prst="rect">
              <a:avLst/>
            </a:prstGeom>
            <a:noFill/>
          </p:spPr>
          <p:txBody>
            <a:bodyPr wrap="square" rtlCol="0">
              <a:spAutoFit/>
            </a:bodyPr>
            <a:lstStyle/>
            <a:p>
              <a:r>
                <a:rPr lang="pl-PL" b="1" dirty="0"/>
                <a:t>…</a:t>
              </a:r>
            </a:p>
          </p:txBody>
        </p:sp>
        <p:cxnSp>
          <p:nvCxnSpPr>
            <p:cNvPr id="57" name="Łącznik prosty ze strzałką 56">
              <a:extLst>
                <a:ext uri="{FF2B5EF4-FFF2-40B4-BE49-F238E27FC236}">
                  <a16:creationId xmlns:a16="http://schemas.microsoft.com/office/drawing/2014/main" id="{672FF6D6-2992-0DF3-F8FB-CD3661E79DF1}"/>
                </a:ext>
              </a:extLst>
            </p:cNvPr>
            <p:cNvCxnSpPr>
              <a:cxnSpLocks/>
            </p:cNvCxnSpPr>
            <p:nvPr/>
          </p:nvCxnSpPr>
          <p:spPr>
            <a:xfrm>
              <a:off x="2161946" y="1852821"/>
              <a:ext cx="1792166" cy="136756"/>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nvGrpSpPr>
            <p:cNvPr id="63" name="Grupa 62">
              <a:extLst>
                <a:ext uri="{FF2B5EF4-FFF2-40B4-BE49-F238E27FC236}">
                  <a16:creationId xmlns:a16="http://schemas.microsoft.com/office/drawing/2014/main" id="{C81FF7F5-7E17-38F8-1BF0-58E935D6BD63}"/>
                </a:ext>
              </a:extLst>
            </p:cNvPr>
            <p:cNvGrpSpPr/>
            <p:nvPr/>
          </p:nvGrpSpPr>
          <p:grpSpPr>
            <a:xfrm>
              <a:off x="401305" y="1425266"/>
              <a:ext cx="1674285" cy="640836"/>
              <a:chOff x="298110" y="1690456"/>
              <a:chExt cx="1674285" cy="640836"/>
            </a:xfrm>
          </p:grpSpPr>
          <p:pic>
            <p:nvPicPr>
              <p:cNvPr id="61" name="Obraz 60">
                <a:extLst>
                  <a:ext uri="{FF2B5EF4-FFF2-40B4-BE49-F238E27FC236}">
                    <a16:creationId xmlns:a16="http://schemas.microsoft.com/office/drawing/2014/main" id="{95695851-CE2B-9A10-1F8F-2728B063D2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906" y="1690456"/>
                <a:ext cx="961489" cy="640836"/>
              </a:xfrm>
              <a:prstGeom prst="rect">
                <a:avLst/>
              </a:prstGeom>
            </p:spPr>
          </p:pic>
          <p:sp>
            <p:nvSpPr>
              <p:cNvPr id="62" name="pole tekstowe 61">
                <a:extLst>
                  <a:ext uri="{FF2B5EF4-FFF2-40B4-BE49-F238E27FC236}">
                    <a16:creationId xmlns:a16="http://schemas.microsoft.com/office/drawing/2014/main" id="{EC27DD1F-660D-77AE-ECEB-0F3500D7772E}"/>
                  </a:ext>
                </a:extLst>
              </p:cNvPr>
              <p:cNvSpPr txBox="1"/>
              <p:nvPr/>
            </p:nvSpPr>
            <p:spPr>
              <a:xfrm>
                <a:off x="298110" y="1784944"/>
                <a:ext cx="961489" cy="400110"/>
              </a:xfrm>
              <a:prstGeom prst="rect">
                <a:avLst/>
              </a:prstGeom>
              <a:noFill/>
            </p:spPr>
            <p:txBody>
              <a:bodyPr wrap="square" rtlCol="0">
                <a:spAutoFit/>
              </a:bodyPr>
              <a:lstStyle/>
              <a:p>
                <a:r>
                  <a:rPr lang="pl-PL" sz="2000" i="1" dirty="0"/>
                  <a:t>im =</a:t>
                </a:r>
              </a:p>
            </p:txBody>
          </p:sp>
        </p:grpSp>
        <p:sp>
          <p:nvSpPr>
            <p:cNvPr id="86" name="pole tekstowe 85">
              <a:extLst>
                <a:ext uri="{FF2B5EF4-FFF2-40B4-BE49-F238E27FC236}">
                  <a16:creationId xmlns:a16="http://schemas.microsoft.com/office/drawing/2014/main" id="{66520476-B371-E538-0F6B-2E665FED22F5}"/>
                </a:ext>
              </a:extLst>
            </p:cNvPr>
            <p:cNvSpPr txBox="1"/>
            <p:nvPr/>
          </p:nvSpPr>
          <p:spPr>
            <a:xfrm>
              <a:off x="6534518" y="3104469"/>
              <a:ext cx="732217" cy="507831"/>
            </a:xfrm>
            <a:prstGeom prst="rect">
              <a:avLst/>
            </a:prstGeom>
            <a:noFill/>
          </p:spPr>
          <p:txBody>
            <a:bodyPr wrap="square" rtlCol="0">
              <a:spAutoFit/>
            </a:bodyPr>
            <a:lstStyle/>
            <a:p>
              <a:r>
                <a:rPr lang="pl-PL" b="1"/>
                <a:t>…</a:t>
              </a:r>
            </a:p>
          </p:txBody>
        </p:sp>
        <p:sp>
          <p:nvSpPr>
            <p:cNvPr id="91" name="pole tekstowe 90">
              <a:extLst>
                <a:ext uri="{FF2B5EF4-FFF2-40B4-BE49-F238E27FC236}">
                  <a16:creationId xmlns:a16="http://schemas.microsoft.com/office/drawing/2014/main" id="{0C877587-6158-9116-3D8C-076C94F2265D}"/>
                </a:ext>
              </a:extLst>
            </p:cNvPr>
            <p:cNvSpPr txBox="1"/>
            <p:nvPr/>
          </p:nvSpPr>
          <p:spPr>
            <a:xfrm>
              <a:off x="193110" y="2253515"/>
              <a:ext cx="961489" cy="400110"/>
            </a:xfrm>
            <a:prstGeom prst="rect">
              <a:avLst/>
            </a:prstGeom>
            <a:noFill/>
          </p:spPr>
          <p:txBody>
            <a:bodyPr wrap="square" rtlCol="0">
              <a:spAutoFit/>
            </a:bodyPr>
            <a:lstStyle/>
            <a:p>
              <a:r>
                <a:rPr lang="pl-PL" sz="2000" i="1"/>
                <a:t>txt =</a:t>
              </a:r>
            </a:p>
          </p:txBody>
        </p:sp>
        <p:cxnSp>
          <p:nvCxnSpPr>
            <p:cNvPr id="95" name="Łącznik prosty ze strzałką 94">
              <a:extLst>
                <a:ext uri="{FF2B5EF4-FFF2-40B4-BE49-F238E27FC236}">
                  <a16:creationId xmlns:a16="http://schemas.microsoft.com/office/drawing/2014/main" id="{6F82EB33-3734-96E0-8C93-0869DC23B228}"/>
                </a:ext>
              </a:extLst>
            </p:cNvPr>
            <p:cNvCxnSpPr>
              <a:cxnSpLocks/>
              <a:endCxn id="5" idx="28"/>
            </p:cNvCxnSpPr>
            <p:nvPr/>
          </p:nvCxnSpPr>
          <p:spPr>
            <a:xfrm flipV="1">
              <a:off x="2724981" y="2229627"/>
              <a:ext cx="838907" cy="132679"/>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7" name="pole tekstowe 96">
              <a:extLst>
                <a:ext uri="{FF2B5EF4-FFF2-40B4-BE49-F238E27FC236}">
                  <a16:creationId xmlns:a16="http://schemas.microsoft.com/office/drawing/2014/main" id="{E8C5383D-4ED2-57C0-A252-6E54CFD24E5A}"/>
                </a:ext>
              </a:extLst>
            </p:cNvPr>
            <p:cNvSpPr txBox="1"/>
            <p:nvPr/>
          </p:nvSpPr>
          <p:spPr>
            <a:xfrm>
              <a:off x="3391176" y="1483794"/>
              <a:ext cx="2206422" cy="400110"/>
            </a:xfrm>
            <a:prstGeom prst="rect">
              <a:avLst/>
            </a:prstGeom>
            <a:noFill/>
          </p:spPr>
          <p:txBody>
            <a:bodyPr wrap="square" rtlCol="0">
              <a:spAutoFit/>
            </a:bodyPr>
            <a:lstStyle/>
            <a:p>
              <a:r>
                <a:rPr lang="en-US" sz="2000" noProof="0" dirty="0"/>
                <a:t>physical object</a:t>
              </a:r>
              <a:r>
                <a:rPr lang="pl-PL" sz="2000" noProof="0" dirty="0"/>
                <a:t>(s)</a:t>
              </a:r>
              <a:endParaRPr lang="en-US" sz="2000" noProof="0" dirty="0"/>
            </a:p>
          </p:txBody>
        </p:sp>
        <p:sp>
          <p:nvSpPr>
            <p:cNvPr id="98" name="pole tekstowe 97">
              <a:extLst>
                <a:ext uri="{FF2B5EF4-FFF2-40B4-BE49-F238E27FC236}">
                  <a16:creationId xmlns:a16="http://schemas.microsoft.com/office/drawing/2014/main" id="{C75C2327-6861-500F-78A8-4B956AA54A6B}"/>
                </a:ext>
              </a:extLst>
            </p:cNvPr>
            <p:cNvSpPr txBox="1"/>
            <p:nvPr/>
          </p:nvSpPr>
          <p:spPr>
            <a:xfrm>
              <a:off x="866914" y="2158498"/>
              <a:ext cx="1631500" cy="1077218"/>
            </a:xfrm>
            <a:prstGeom prst="rect">
              <a:avLst/>
            </a:prstGeom>
            <a:noFill/>
            <a:ln w="19050">
              <a:solidFill>
                <a:schemeClr val="tx1"/>
              </a:solidFill>
            </a:ln>
          </p:spPr>
          <p:txBody>
            <a:bodyPr wrap="square" rtlCol="0">
              <a:spAutoFit/>
            </a:bodyPr>
            <a:lstStyle/>
            <a:p>
              <a:r>
                <a:rPr lang="en-US" sz="1600" noProof="0" dirty="0"/>
                <a:t>We start from the basic </a:t>
              </a:r>
              <a:r>
                <a:rPr lang="en-US" sz="1600" noProof="0" dirty="0" err="1"/>
                <a:t>Pawlak</a:t>
              </a:r>
              <a:r>
                <a:rPr lang="en-US" sz="1600" noProof="0" dirty="0"/>
                <a:t> model </a:t>
              </a:r>
              <a:r>
                <a:rPr lang="pl-PL" sz="1600" dirty="0"/>
                <a:t>…</a:t>
              </a:r>
            </a:p>
          </p:txBody>
        </p:sp>
        <p:grpSp>
          <p:nvGrpSpPr>
            <p:cNvPr id="121" name="Grupa 120">
              <a:extLst>
                <a:ext uri="{FF2B5EF4-FFF2-40B4-BE49-F238E27FC236}">
                  <a16:creationId xmlns:a16="http://schemas.microsoft.com/office/drawing/2014/main" id="{A73303B7-0CB0-0F3F-1ED5-2182996A5EAC}"/>
                </a:ext>
              </a:extLst>
            </p:cNvPr>
            <p:cNvGrpSpPr/>
            <p:nvPr/>
          </p:nvGrpSpPr>
          <p:grpSpPr>
            <a:xfrm>
              <a:off x="4388296" y="3547062"/>
              <a:ext cx="4682271" cy="2007443"/>
              <a:chOff x="4494647" y="3540010"/>
              <a:chExt cx="4682271" cy="2007443"/>
            </a:xfrm>
          </p:grpSpPr>
          <p:grpSp>
            <p:nvGrpSpPr>
              <p:cNvPr id="46" name="Grupa 45">
                <a:extLst>
                  <a:ext uri="{FF2B5EF4-FFF2-40B4-BE49-F238E27FC236}">
                    <a16:creationId xmlns:a16="http://schemas.microsoft.com/office/drawing/2014/main" id="{D2014A24-9498-7CC4-BE7B-4DCA2DB1799A}"/>
                  </a:ext>
                </a:extLst>
              </p:cNvPr>
              <p:cNvGrpSpPr/>
              <p:nvPr/>
            </p:nvGrpSpPr>
            <p:grpSpPr>
              <a:xfrm>
                <a:off x="5523465" y="4449463"/>
                <a:ext cx="2926004" cy="1097990"/>
                <a:chOff x="1810099" y="5271003"/>
                <a:chExt cx="3041616" cy="1075954"/>
              </a:xfrm>
            </p:grpSpPr>
            <p:cxnSp>
              <p:nvCxnSpPr>
                <p:cNvPr id="35" name="Łącznik prosty 34">
                  <a:extLst>
                    <a:ext uri="{FF2B5EF4-FFF2-40B4-BE49-F238E27FC236}">
                      <a16:creationId xmlns:a16="http://schemas.microsoft.com/office/drawing/2014/main" id="{340076EC-3909-4C3D-5F96-303DD8DD1241}"/>
                    </a:ext>
                  </a:extLst>
                </p:cNvPr>
                <p:cNvCxnSpPr>
                  <a:cxnSpLocks/>
                </p:cNvCxnSpPr>
                <p:nvPr/>
              </p:nvCxnSpPr>
              <p:spPr>
                <a:xfrm flipV="1">
                  <a:off x="2195736" y="5864556"/>
                  <a:ext cx="720080" cy="127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pole tekstowe 35">
                  <a:extLst>
                    <a:ext uri="{FF2B5EF4-FFF2-40B4-BE49-F238E27FC236}">
                      <a16:creationId xmlns:a16="http://schemas.microsoft.com/office/drawing/2014/main" id="{10718C2F-215F-CF8B-C814-626385AEA253}"/>
                    </a:ext>
                  </a:extLst>
                </p:cNvPr>
                <p:cNvSpPr txBox="1"/>
                <p:nvPr/>
              </p:nvSpPr>
              <p:spPr>
                <a:xfrm>
                  <a:off x="1997714" y="5954877"/>
                  <a:ext cx="504056" cy="392080"/>
                </a:xfrm>
                <a:prstGeom prst="rect">
                  <a:avLst/>
                </a:prstGeom>
                <a:noFill/>
              </p:spPr>
              <p:txBody>
                <a:bodyPr wrap="square" rtlCol="0">
                  <a:spAutoFit/>
                </a:bodyPr>
                <a:lstStyle/>
                <a:p>
                  <a:r>
                    <a:rPr lang="pl-PL" sz="2000" i="1"/>
                    <a:t>t</a:t>
                  </a:r>
                  <a:r>
                    <a:rPr lang="pl-PL" sz="2000" i="1" baseline="-25000"/>
                    <a:t>1</a:t>
                  </a:r>
                  <a:endParaRPr lang="pl-PL" sz="2000" i="1"/>
                </a:p>
              </p:txBody>
            </p:sp>
            <p:sp>
              <p:nvSpPr>
                <p:cNvPr id="37" name="Owal 36">
                  <a:extLst>
                    <a:ext uri="{FF2B5EF4-FFF2-40B4-BE49-F238E27FC236}">
                      <a16:creationId xmlns:a16="http://schemas.microsoft.com/office/drawing/2014/main" id="{0A6A4C8E-0277-70D5-E6E9-D64E0ED0D83E}"/>
                    </a:ext>
                  </a:extLst>
                </p:cNvPr>
                <p:cNvSpPr/>
                <p:nvPr/>
              </p:nvSpPr>
              <p:spPr>
                <a:xfrm flipH="1">
                  <a:off x="2105726" y="5763675"/>
                  <a:ext cx="144016" cy="1524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Owal 37">
                  <a:extLst>
                    <a:ext uri="{FF2B5EF4-FFF2-40B4-BE49-F238E27FC236}">
                      <a16:creationId xmlns:a16="http://schemas.microsoft.com/office/drawing/2014/main" id="{70B6561B-80FB-4309-DF0D-6E245819D781}"/>
                    </a:ext>
                  </a:extLst>
                </p:cNvPr>
                <p:cNvSpPr/>
                <p:nvPr/>
              </p:nvSpPr>
              <p:spPr>
                <a:xfrm>
                  <a:off x="4215205" y="5778835"/>
                  <a:ext cx="144016" cy="13724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ole tekstowe 39">
                  <a:extLst>
                    <a:ext uri="{FF2B5EF4-FFF2-40B4-BE49-F238E27FC236}">
                      <a16:creationId xmlns:a16="http://schemas.microsoft.com/office/drawing/2014/main" id="{48436C14-4B60-1326-674F-B93B628E3CF1}"/>
                    </a:ext>
                  </a:extLst>
                </p:cNvPr>
                <p:cNvSpPr txBox="1"/>
                <p:nvPr/>
              </p:nvSpPr>
              <p:spPr>
                <a:xfrm>
                  <a:off x="4107193" y="5941775"/>
                  <a:ext cx="504056" cy="392080"/>
                </a:xfrm>
                <a:prstGeom prst="rect">
                  <a:avLst/>
                </a:prstGeom>
                <a:noFill/>
              </p:spPr>
              <p:txBody>
                <a:bodyPr wrap="square" rtlCol="0">
                  <a:spAutoFit/>
                </a:bodyPr>
                <a:lstStyle/>
                <a:p>
                  <a:r>
                    <a:rPr lang="pl-PL" sz="2000" i="1" err="1"/>
                    <a:t>t</a:t>
                  </a:r>
                  <a:r>
                    <a:rPr lang="pl-PL" sz="2000" i="1" baseline="-25000" err="1"/>
                    <a:t>k</a:t>
                  </a:r>
                  <a:endParaRPr lang="pl-PL" sz="2000" i="1"/>
                </a:p>
              </p:txBody>
            </p:sp>
            <p:sp>
              <p:nvSpPr>
                <p:cNvPr id="42" name="pole tekstowe 41">
                  <a:extLst>
                    <a:ext uri="{FF2B5EF4-FFF2-40B4-BE49-F238E27FC236}">
                      <a16:creationId xmlns:a16="http://schemas.microsoft.com/office/drawing/2014/main" id="{6252E888-9DB0-A04F-503C-B29B4E93E1C6}"/>
                    </a:ext>
                  </a:extLst>
                </p:cNvPr>
                <p:cNvSpPr txBox="1"/>
                <p:nvPr/>
              </p:nvSpPr>
              <p:spPr>
                <a:xfrm>
                  <a:off x="2932195" y="5524919"/>
                  <a:ext cx="633315" cy="507831"/>
                </a:xfrm>
                <a:prstGeom prst="rect">
                  <a:avLst/>
                </a:prstGeom>
                <a:noFill/>
              </p:spPr>
              <p:txBody>
                <a:bodyPr wrap="square" rtlCol="0">
                  <a:spAutoFit/>
                </a:bodyPr>
                <a:lstStyle/>
                <a:p>
                  <a:r>
                    <a:rPr lang="pl-PL" b="1"/>
                    <a:t>…</a:t>
                  </a:r>
                </a:p>
              </p:txBody>
            </p:sp>
            <p:cxnSp>
              <p:nvCxnSpPr>
                <p:cNvPr id="43" name="Łącznik prosty 42">
                  <a:extLst>
                    <a:ext uri="{FF2B5EF4-FFF2-40B4-BE49-F238E27FC236}">
                      <a16:creationId xmlns:a16="http://schemas.microsoft.com/office/drawing/2014/main" id="{8EA1DBDE-005D-93BD-C22A-BCB0940CDD8A}"/>
                    </a:ext>
                  </a:extLst>
                </p:cNvPr>
                <p:cNvCxnSpPr>
                  <a:cxnSpLocks/>
                </p:cNvCxnSpPr>
                <p:nvPr/>
              </p:nvCxnSpPr>
              <p:spPr>
                <a:xfrm flipV="1">
                  <a:off x="3415713" y="5877272"/>
                  <a:ext cx="720080" cy="127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pole tekstowe 43">
                  <a:extLst>
                    <a:ext uri="{FF2B5EF4-FFF2-40B4-BE49-F238E27FC236}">
                      <a16:creationId xmlns:a16="http://schemas.microsoft.com/office/drawing/2014/main" id="{22C9141B-6880-6145-6AB6-E643B26423E9}"/>
                    </a:ext>
                  </a:extLst>
                </p:cNvPr>
                <p:cNvSpPr txBox="1"/>
                <p:nvPr/>
              </p:nvSpPr>
              <p:spPr>
                <a:xfrm>
                  <a:off x="1810099" y="5301445"/>
                  <a:ext cx="906884" cy="392080"/>
                </a:xfrm>
                <a:prstGeom prst="rect">
                  <a:avLst/>
                </a:prstGeom>
                <a:noFill/>
              </p:spPr>
              <p:txBody>
                <a:bodyPr wrap="square" rtlCol="0">
                  <a:spAutoFit/>
                </a:bodyPr>
                <a:lstStyle/>
                <a:p>
                  <a:r>
                    <a:rPr lang="pl-PL" sz="2000" i="1"/>
                    <a:t>a</a:t>
                  </a:r>
                  <a:r>
                    <a:rPr lang="pl-PL" sz="2000" i="1" baseline="-25000"/>
                    <a:t>1</a:t>
                  </a:r>
                  <a:r>
                    <a:rPr lang="pl-PL" sz="2000" i="1"/>
                    <a:t>=v</a:t>
                  </a:r>
                  <a:r>
                    <a:rPr lang="pl-PL" sz="2000" i="1" baseline="-25000"/>
                    <a:t>1</a:t>
                  </a:r>
                  <a:endParaRPr lang="pl-PL" sz="2000"/>
                </a:p>
              </p:txBody>
            </p:sp>
            <p:sp>
              <p:nvSpPr>
                <p:cNvPr id="45" name="pole tekstowe 44">
                  <a:extLst>
                    <a:ext uri="{FF2B5EF4-FFF2-40B4-BE49-F238E27FC236}">
                      <a16:creationId xmlns:a16="http://schemas.microsoft.com/office/drawing/2014/main" id="{3BF615E7-253F-E956-CF9B-67EC45C484D2}"/>
                    </a:ext>
                  </a:extLst>
                </p:cNvPr>
                <p:cNvSpPr txBox="1"/>
                <p:nvPr/>
              </p:nvSpPr>
              <p:spPr>
                <a:xfrm>
                  <a:off x="3829101" y="5271003"/>
                  <a:ext cx="1022614" cy="392080"/>
                </a:xfrm>
                <a:prstGeom prst="rect">
                  <a:avLst/>
                </a:prstGeom>
                <a:noFill/>
              </p:spPr>
              <p:txBody>
                <a:bodyPr wrap="square" rtlCol="0">
                  <a:spAutoFit/>
                </a:bodyPr>
                <a:lstStyle/>
                <a:p>
                  <a:r>
                    <a:rPr lang="pl-PL" sz="2000" i="1" err="1"/>
                    <a:t>a</a:t>
                  </a:r>
                  <a:r>
                    <a:rPr lang="pl-PL" sz="2000" i="1" baseline="-25000" err="1"/>
                    <a:t>k</a:t>
                  </a:r>
                  <a:r>
                    <a:rPr lang="pl-PL" sz="2000" i="1"/>
                    <a:t>=</a:t>
                  </a:r>
                  <a:r>
                    <a:rPr lang="pl-PL" sz="2000" i="1" err="1"/>
                    <a:t>v</a:t>
                  </a:r>
                  <a:r>
                    <a:rPr lang="pl-PL" sz="2000" i="1" baseline="-25000" err="1"/>
                    <a:t>k</a:t>
                  </a:r>
                  <a:endParaRPr lang="pl-PL" sz="2000"/>
                </a:p>
              </p:txBody>
            </p:sp>
          </p:grpSp>
          <p:sp>
            <p:nvSpPr>
              <p:cNvPr id="78" name="pole tekstowe 77">
                <a:extLst>
                  <a:ext uri="{FF2B5EF4-FFF2-40B4-BE49-F238E27FC236}">
                    <a16:creationId xmlns:a16="http://schemas.microsoft.com/office/drawing/2014/main" id="{B86C3B3B-2896-A27D-76F3-3B308B6452F2}"/>
                  </a:ext>
                </a:extLst>
              </p:cNvPr>
              <p:cNvSpPr txBox="1"/>
              <p:nvPr/>
            </p:nvSpPr>
            <p:spPr>
              <a:xfrm>
                <a:off x="7015979" y="3792351"/>
                <a:ext cx="917486" cy="507831"/>
              </a:xfrm>
              <a:prstGeom prst="rect">
                <a:avLst/>
              </a:prstGeom>
              <a:noFill/>
            </p:spPr>
            <p:txBody>
              <a:bodyPr wrap="square" rtlCol="0">
                <a:spAutoFit/>
              </a:bodyPr>
              <a:lstStyle/>
              <a:p>
                <a:r>
                  <a:rPr lang="pl-PL" sz="2000" i="1" err="1"/>
                  <a:t>im</a:t>
                </a:r>
                <a:r>
                  <a:rPr lang="pl-PL" sz="2000" i="1" baseline="-25000" err="1"/>
                  <a:t>k</a:t>
                </a:r>
                <a:r>
                  <a:rPr lang="pl-PL" i="1"/>
                  <a:t>=</a:t>
                </a:r>
                <a:r>
                  <a:rPr lang="pl-PL" i="1" baseline="-25000"/>
                  <a:t> </a:t>
                </a:r>
                <a:endParaRPr lang="pl-PL" i="1"/>
              </a:p>
            </p:txBody>
          </p:sp>
          <p:grpSp>
            <p:nvGrpSpPr>
              <p:cNvPr id="79" name="Grupa 78">
                <a:extLst>
                  <a:ext uri="{FF2B5EF4-FFF2-40B4-BE49-F238E27FC236}">
                    <a16:creationId xmlns:a16="http://schemas.microsoft.com/office/drawing/2014/main" id="{11E5F914-A020-011E-A165-98CD7B9DCDB7}"/>
                  </a:ext>
                </a:extLst>
              </p:cNvPr>
              <p:cNvGrpSpPr/>
              <p:nvPr/>
            </p:nvGrpSpPr>
            <p:grpSpPr>
              <a:xfrm>
                <a:off x="4494647" y="3773317"/>
                <a:ext cx="1911194" cy="640836"/>
                <a:chOff x="218122" y="1690456"/>
                <a:chExt cx="1754273" cy="640836"/>
              </a:xfrm>
            </p:grpSpPr>
            <p:pic>
              <p:nvPicPr>
                <p:cNvPr id="80" name="Obraz 79">
                  <a:extLst>
                    <a:ext uri="{FF2B5EF4-FFF2-40B4-BE49-F238E27FC236}">
                      <a16:creationId xmlns:a16="http://schemas.microsoft.com/office/drawing/2014/main" id="{5519955C-FBC1-D118-DF18-BAD36AA095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906" y="1690456"/>
                  <a:ext cx="961489" cy="640836"/>
                </a:xfrm>
                <a:prstGeom prst="rect">
                  <a:avLst/>
                </a:prstGeom>
              </p:spPr>
            </p:pic>
            <p:sp>
              <p:nvSpPr>
                <p:cNvPr id="81" name="pole tekstowe 80">
                  <a:extLst>
                    <a:ext uri="{FF2B5EF4-FFF2-40B4-BE49-F238E27FC236}">
                      <a16:creationId xmlns:a16="http://schemas.microsoft.com/office/drawing/2014/main" id="{48DA911A-D5B4-547F-8B1D-89DC69AAECD3}"/>
                    </a:ext>
                  </a:extLst>
                </p:cNvPr>
                <p:cNvSpPr txBox="1"/>
                <p:nvPr/>
              </p:nvSpPr>
              <p:spPr>
                <a:xfrm>
                  <a:off x="218122" y="1716065"/>
                  <a:ext cx="961489" cy="507831"/>
                </a:xfrm>
                <a:prstGeom prst="rect">
                  <a:avLst/>
                </a:prstGeom>
                <a:noFill/>
              </p:spPr>
              <p:txBody>
                <a:bodyPr wrap="square" rtlCol="0">
                  <a:spAutoFit/>
                </a:bodyPr>
                <a:lstStyle/>
                <a:p>
                  <a:r>
                    <a:rPr lang="pl-PL" sz="2000" i="1"/>
                    <a:t>im</a:t>
                  </a:r>
                  <a:r>
                    <a:rPr lang="pl-PL" sz="2000" i="1" baseline="-25000"/>
                    <a:t>1</a:t>
                  </a:r>
                  <a:r>
                    <a:rPr lang="pl-PL" i="1"/>
                    <a:t>=</a:t>
                  </a:r>
                </a:p>
              </p:txBody>
            </p:sp>
          </p:grpSp>
          <p:pic>
            <p:nvPicPr>
              <p:cNvPr id="83" name="Obraz 82">
                <a:extLst>
                  <a:ext uri="{FF2B5EF4-FFF2-40B4-BE49-F238E27FC236}">
                    <a16:creationId xmlns:a16="http://schemas.microsoft.com/office/drawing/2014/main" id="{1ECAA3EE-5AF8-5F0E-3EA0-2845FE20AD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772506" y="3540010"/>
                <a:ext cx="742824" cy="933315"/>
              </a:xfrm>
              <a:prstGeom prst="rect">
                <a:avLst/>
              </a:prstGeom>
            </p:spPr>
          </p:pic>
          <p:sp>
            <p:nvSpPr>
              <p:cNvPr id="85" name="pole tekstowe 84">
                <a:extLst>
                  <a:ext uri="{FF2B5EF4-FFF2-40B4-BE49-F238E27FC236}">
                    <a16:creationId xmlns:a16="http://schemas.microsoft.com/office/drawing/2014/main" id="{D3F23319-E61A-BC57-3960-B6D771E44F36}"/>
                  </a:ext>
                </a:extLst>
              </p:cNvPr>
              <p:cNvSpPr txBox="1"/>
              <p:nvPr/>
            </p:nvSpPr>
            <p:spPr>
              <a:xfrm>
                <a:off x="6451153" y="3752753"/>
                <a:ext cx="732217" cy="507831"/>
              </a:xfrm>
              <a:prstGeom prst="rect">
                <a:avLst/>
              </a:prstGeom>
              <a:noFill/>
            </p:spPr>
            <p:txBody>
              <a:bodyPr wrap="square" rtlCol="0">
                <a:spAutoFit/>
              </a:bodyPr>
              <a:lstStyle/>
              <a:p>
                <a:r>
                  <a:rPr lang="pl-PL" b="1"/>
                  <a:t>…</a:t>
                </a:r>
              </a:p>
            </p:txBody>
          </p:sp>
          <p:sp>
            <p:nvSpPr>
              <p:cNvPr id="118" name="pole tekstowe 117">
                <a:extLst>
                  <a:ext uri="{FF2B5EF4-FFF2-40B4-BE49-F238E27FC236}">
                    <a16:creationId xmlns:a16="http://schemas.microsoft.com/office/drawing/2014/main" id="{12F556EB-37CD-78C6-B1BF-B71A9BBD6817}"/>
                  </a:ext>
                </a:extLst>
              </p:cNvPr>
              <p:cNvSpPr txBox="1"/>
              <p:nvPr/>
            </p:nvSpPr>
            <p:spPr>
              <a:xfrm>
                <a:off x="8105921" y="4738417"/>
                <a:ext cx="633315" cy="507831"/>
              </a:xfrm>
              <a:prstGeom prst="rect">
                <a:avLst/>
              </a:prstGeom>
              <a:noFill/>
            </p:spPr>
            <p:txBody>
              <a:bodyPr wrap="square" rtlCol="0">
                <a:spAutoFit/>
              </a:bodyPr>
              <a:lstStyle/>
              <a:p>
                <a:r>
                  <a:rPr lang="pl-PL" b="1"/>
                  <a:t>…</a:t>
                </a:r>
              </a:p>
            </p:txBody>
          </p:sp>
          <p:sp>
            <p:nvSpPr>
              <p:cNvPr id="119" name="pole tekstowe 118">
                <a:extLst>
                  <a:ext uri="{FF2B5EF4-FFF2-40B4-BE49-F238E27FC236}">
                    <a16:creationId xmlns:a16="http://schemas.microsoft.com/office/drawing/2014/main" id="{04DB64F1-156B-67A7-2807-689C837DF677}"/>
                  </a:ext>
                </a:extLst>
              </p:cNvPr>
              <p:cNvSpPr txBox="1"/>
              <p:nvPr/>
            </p:nvSpPr>
            <p:spPr>
              <a:xfrm>
                <a:off x="8543603" y="3672396"/>
                <a:ext cx="633315" cy="507831"/>
              </a:xfrm>
              <a:prstGeom prst="rect">
                <a:avLst/>
              </a:prstGeom>
              <a:noFill/>
            </p:spPr>
            <p:txBody>
              <a:bodyPr wrap="square" rtlCol="0">
                <a:spAutoFit/>
              </a:bodyPr>
              <a:lstStyle/>
              <a:p>
                <a:r>
                  <a:rPr lang="pl-PL" b="1"/>
                  <a:t>…</a:t>
                </a:r>
              </a:p>
            </p:txBody>
          </p:sp>
        </p:grpSp>
        <p:grpSp>
          <p:nvGrpSpPr>
            <p:cNvPr id="127" name="Grupa 126">
              <a:extLst>
                <a:ext uri="{FF2B5EF4-FFF2-40B4-BE49-F238E27FC236}">
                  <a16:creationId xmlns:a16="http://schemas.microsoft.com/office/drawing/2014/main" id="{AF0AF3CA-BCCF-73F7-2573-EC846470A920}"/>
                </a:ext>
              </a:extLst>
            </p:cNvPr>
            <p:cNvGrpSpPr/>
            <p:nvPr/>
          </p:nvGrpSpPr>
          <p:grpSpPr>
            <a:xfrm>
              <a:off x="1031379" y="5171460"/>
              <a:ext cx="3122119" cy="1168174"/>
              <a:chOff x="1536191" y="5125480"/>
              <a:chExt cx="3122119" cy="1168174"/>
            </a:xfrm>
          </p:grpSpPr>
          <p:sp>
            <p:nvSpPr>
              <p:cNvPr id="74" name="pole tekstowe 73">
                <a:extLst>
                  <a:ext uri="{FF2B5EF4-FFF2-40B4-BE49-F238E27FC236}">
                    <a16:creationId xmlns:a16="http://schemas.microsoft.com/office/drawing/2014/main" id="{18041F4B-E9AC-4629-75B3-5D9CCB716322}"/>
                  </a:ext>
                </a:extLst>
              </p:cNvPr>
              <p:cNvSpPr txBox="1"/>
              <p:nvPr/>
            </p:nvSpPr>
            <p:spPr>
              <a:xfrm>
                <a:off x="4024995" y="5450528"/>
                <a:ext cx="633315" cy="507831"/>
              </a:xfrm>
              <a:prstGeom prst="rect">
                <a:avLst/>
              </a:prstGeom>
              <a:noFill/>
            </p:spPr>
            <p:txBody>
              <a:bodyPr wrap="square" rtlCol="0">
                <a:spAutoFit/>
              </a:bodyPr>
              <a:lstStyle/>
              <a:p>
                <a:r>
                  <a:rPr lang="pl-PL" b="1"/>
                  <a:t>…</a:t>
                </a:r>
              </a:p>
            </p:txBody>
          </p:sp>
          <p:grpSp>
            <p:nvGrpSpPr>
              <p:cNvPr id="107" name="Grupa 106">
                <a:extLst>
                  <a:ext uri="{FF2B5EF4-FFF2-40B4-BE49-F238E27FC236}">
                    <a16:creationId xmlns:a16="http://schemas.microsoft.com/office/drawing/2014/main" id="{4C4B1BA9-0B5D-C926-6702-D02B94CACB26}"/>
                  </a:ext>
                </a:extLst>
              </p:cNvPr>
              <p:cNvGrpSpPr/>
              <p:nvPr/>
            </p:nvGrpSpPr>
            <p:grpSpPr>
              <a:xfrm>
                <a:off x="1536191" y="5189739"/>
                <a:ext cx="2926004" cy="1097990"/>
                <a:chOff x="1810099" y="5271003"/>
                <a:chExt cx="3041616" cy="1075954"/>
              </a:xfrm>
            </p:grpSpPr>
            <p:cxnSp>
              <p:nvCxnSpPr>
                <p:cNvPr id="108" name="Łącznik prosty 107">
                  <a:extLst>
                    <a:ext uri="{FF2B5EF4-FFF2-40B4-BE49-F238E27FC236}">
                      <a16:creationId xmlns:a16="http://schemas.microsoft.com/office/drawing/2014/main" id="{87A9502D-C763-91D5-E0A6-F140709B3223}"/>
                    </a:ext>
                  </a:extLst>
                </p:cNvPr>
                <p:cNvCxnSpPr>
                  <a:cxnSpLocks/>
                </p:cNvCxnSpPr>
                <p:nvPr/>
              </p:nvCxnSpPr>
              <p:spPr>
                <a:xfrm flipV="1">
                  <a:off x="2195736" y="5864556"/>
                  <a:ext cx="720080" cy="127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pole tekstowe 108">
                  <a:extLst>
                    <a:ext uri="{FF2B5EF4-FFF2-40B4-BE49-F238E27FC236}">
                      <a16:creationId xmlns:a16="http://schemas.microsoft.com/office/drawing/2014/main" id="{9EB5DDF8-A10D-BB06-B5A2-3AE138FD6FD8}"/>
                    </a:ext>
                  </a:extLst>
                </p:cNvPr>
                <p:cNvSpPr txBox="1"/>
                <p:nvPr/>
              </p:nvSpPr>
              <p:spPr>
                <a:xfrm>
                  <a:off x="1997714" y="5954877"/>
                  <a:ext cx="504056" cy="392080"/>
                </a:xfrm>
                <a:prstGeom prst="rect">
                  <a:avLst/>
                </a:prstGeom>
                <a:noFill/>
              </p:spPr>
              <p:txBody>
                <a:bodyPr wrap="square" rtlCol="0">
                  <a:spAutoFit/>
                </a:bodyPr>
                <a:lstStyle/>
                <a:p>
                  <a:r>
                    <a:rPr lang="pl-PL" sz="2000" i="1"/>
                    <a:t>t</a:t>
                  </a:r>
                  <a:r>
                    <a:rPr lang="pl-PL" sz="2000" i="1" baseline="-25000"/>
                    <a:t>1</a:t>
                  </a:r>
                  <a:endParaRPr lang="pl-PL" sz="2000" i="1"/>
                </a:p>
              </p:txBody>
            </p:sp>
            <p:sp>
              <p:nvSpPr>
                <p:cNvPr id="110" name="Owal 109">
                  <a:extLst>
                    <a:ext uri="{FF2B5EF4-FFF2-40B4-BE49-F238E27FC236}">
                      <a16:creationId xmlns:a16="http://schemas.microsoft.com/office/drawing/2014/main" id="{34C54CD4-0641-5E7E-56B2-DE116049A196}"/>
                    </a:ext>
                  </a:extLst>
                </p:cNvPr>
                <p:cNvSpPr/>
                <p:nvPr/>
              </p:nvSpPr>
              <p:spPr>
                <a:xfrm flipH="1">
                  <a:off x="2105726" y="5763675"/>
                  <a:ext cx="144016" cy="15240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1" name="Owal 110">
                  <a:extLst>
                    <a:ext uri="{FF2B5EF4-FFF2-40B4-BE49-F238E27FC236}">
                      <a16:creationId xmlns:a16="http://schemas.microsoft.com/office/drawing/2014/main" id="{2166BC8C-1D22-0DAB-33B9-17D0DEB77701}"/>
                    </a:ext>
                  </a:extLst>
                </p:cNvPr>
                <p:cNvSpPr/>
                <p:nvPr/>
              </p:nvSpPr>
              <p:spPr>
                <a:xfrm>
                  <a:off x="4215205" y="5778835"/>
                  <a:ext cx="144016" cy="13724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2" name="pole tekstowe 111">
                  <a:extLst>
                    <a:ext uri="{FF2B5EF4-FFF2-40B4-BE49-F238E27FC236}">
                      <a16:creationId xmlns:a16="http://schemas.microsoft.com/office/drawing/2014/main" id="{7775E75D-BA28-245E-9D43-B548F32BB2EE}"/>
                    </a:ext>
                  </a:extLst>
                </p:cNvPr>
                <p:cNvSpPr txBox="1"/>
                <p:nvPr/>
              </p:nvSpPr>
              <p:spPr>
                <a:xfrm>
                  <a:off x="4107193" y="5941775"/>
                  <a:ext cx="504056" cy="392080"/>
                </a:xfrm>
                <a:prstGeom prst="rect">
                  <a:avLst/>
                </a:prstGeom>
                <a:noFill/>
              </p:spPr>
              <p:txBody>
                <a:bodyPr wrap="square" rtlCol="0">
                  <a:spAutoFit/>
                </a:bodyPr>
                <a:lstStyle/>
                <a:p>
                  <a:r>
                    <a:rPr lang="pl-PL" sz="2000" i="1" err="1"/>
                    <a:t>t</a:t>
                  </a:r>
                  <a:r>
                    <a:rPr lang="pl-PL" sz="2000" i="1" baseline="-25000" err="1"/>
                    <a:t>k</a:t>
                  </a:r>
                  <a:endParaRPr lang="pl-PL" sz="2000" i="1"/>
                </a:p>
              </p:txBody>
            </p:sp>
            <p:sp>
              <p:nvSpPr>
                <p:cNvPr id="113" name="pole tekstowe 112">
                  <a:extLst>
                    <a:ext uri="{FF2B5EF4-FFF2-40B4-BE49-F238E27FC236}">
                      <a16:creationId xmlns:a16="http://schemas.microsoft.com/office/drawing/2014/main" id="{EF17DCD8-3D6D-5679-3261-47B156EEEB17}"/>
                    </a:ext>
                  </a:extLst>
                </p:cNvPr>
                <p:cNvSpPr txBox="1"/>
                <p:nvPr/>
              </p:nvSpPr>
              <p:spPr>
                <a:xfrm>
                  <a:off x="2932195" y="5524919"/>
                  <a:ext cx="633315" cy="507831"/>
                </a:xfrm>
                <a:prstGeom prst="rect">
                  <a:avLst/>
                </a:prstGeom>
                <a:noFill/>
              </p:spPr>
              <p:txBody>
                <a:bodyPr wrap="square" rtlCol="0">
                  <a:spAutoFit/>
                </a:bodyPr>
                <a:lstStyle/>
                <a:p>
                  <a:r>
                    <a:rPr lang="pl-PL" b="1"/>
                    <a:t>…</a:t>
                  </a:r>
                </a:p>
              </p:txBody>
            </p:sp>
            <p:cxnSp>
              <p:nvCxnSpPr>
                <p:cNvPr id="114" name="Łącznik prosty 113">
                  <a:extLst>
                    <a:ext uri="{FF2B5EF4-FFF2-40B4-BE49-F238E27FC236}">
                      <a16:creationId xmlns:a16="http://schemas.microsoft.com/office/drawing/2014/main" id="{95D94FB6-2B7F-B618-A1F0-72CC8E71059A}"/>
                    </a:ext>
                  </a:extLst>
                </p:cNvPr>
                <p:cNvCxnSpPr>
                  <a:cxnSpLocks/>
                </p:cNvCxnSpPr>
                <p:nvPr/>
              </p:nvCxnSpPr>
              <p:spPr>
                <a:xfrm flipV="1">
                  <a:off x="3415713" y="5877272"/>
                  <a:ext cx="720080" cy="127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pole tekstowe 114">
                  <a:extLst>
                    <a:ext uri="{FF2B5EF4-FFF2-40B4-BE49-F238E27FC236}">
                      <a16:creationId xmlns:a16="http://schemas.microsoft.com/office/drawing/2014/main" id="{24F809D0-3E24-1C76-BF0E-DAD23A6F39E8}"/>
                    </a:ext>
                  </a:extLst>
                </p:cNvPr>
                <p:cNvSpPr txBox="1"/>
                <p:nvPr/>
              </p:nvSpPr>
              <p:spPr>
                <a:xfrm>
                  <a:off x="1810099" y="5301445"/>
                  <a:ext cx="906884" cy="392080"/>
                </a:xfrm>
                <a:prstGeom prst="rect">
                  <a:avLst/>
                </a:prstGeom>
                <a:noFill/>
              </p:spPr>
              <p:txBody>
                <a:bodyPr wrap="square" rtlCol="0">
                  <a:spAutoFit/>
                </a:bodyPr>
                <a:lstStyle/>
                <a:p>
                  <a:r>
                    <a:rPr lang="pl-PL" sz="2000" i="1"/>
                    <a:t>a</a:t>
                  </a:r>
                  <a:r>
                    <a:rPr lang="pl-PL" sz="2000" i="1" baseline="-25000"/>
                    <a:t>1</a:t>
                  </a:r>
                  <a:r>
                    <a:rPr lang="pl-PL" sz="2000" i="1"/>
                    <a:t>=v</a:t>
                  </a:r>
                  <a:r>
                    <a:rPr lang="pl-PL" sz="2000" i="1" baseline="-25000"/>
                    <a:t>1</a:t>
                  </a:r>
                  <a:endParaRPr lang="pl-PL" sz="2000"/>
                </a:p>
              </p:txBody>
            </p:sp>
            <p:sp>
              <p:nvSpPr>
                <p:cNvPr id="116" name="pole tekstowe 115">
                  <a:extLst>
                    <a:ext uri="{FF2B5EF4-FFF2-40B4-BE49-F238E27FC236}">
                      <a16:creationId xmlns:a16="http://schemas.microsoft.com/office/drawing/2014/main" id="{4253A355-AAE7-27D7-D681-77185E975200}"/>
                    </a:ext>
                  </a:extLst>
                </p:cNvPr>
                <p:cNvSpPr txBox="1"/>
                <p:nvPr/>
              </p:nvSpPr>
              <p:spPr>
                <a:xfrm>
                  <a:off x="3829101" y="5271003"/>
                  <a:ext cx="1022614" cy="392080"/>
                </a:xfrm>
                <a:prstGeom prst="rect">
                  <a:avLst/>
                </a:prstGeom>
                <a:noFill/>
              </p:spPr>
              <p:txBody>
                <a:bodyPr wrap="square" rtlCol="0">
                  <a:spAutoFit/>
                </a:bodyPr>
                <a:lstStyle/>
                <a:p>
                  <a:r>
                    <a:rPr lang="pl-PL" sz="2000" i="1" err="1"/>
                    <a:t>a</a:t>
                  </a:r>
                  <a:r>
                    <a:rPr lang="pl-PL" sz="2000" i="1" baseline="-25000" err="1"/>
                    <a:t>k</a:t>
                  </a:r>
                  <a:r>
                    <a:rPr lang="pl-PL" sz="2000" i="1"/>
                    <a:t>=</a:t>
                  </a:r>
                  <a:r>
                    <a:rPr lang="pl-PL" sz="2000" i="1" err="1"/>
                    <a:t>v</a:t>
                  </a:r>
                  <a:r>
                    <a:rPr lang="pl-PL" sz="2000" i="1" baseline="-25000" err="1"/>
                    <a:t>k</a:t>
                  </a:r>
                  <a:endParaRPr lang="pl-PL" sz="2000"/>
                </a:p>
              </p:txBody>
            </p:sp>
          </p:grpSp>
          <p:sp>
            <p:nvSpPr>
              <p:cNvPr id="125" name="Prostokąt 124">
                <a:extLst>
                  <a:ext uri="{FF2B5EF4-FFF2-40B4-BE49-F238E27FC236}">
                    <a16:creationId xmlns:a16="http://schemas.microsoft.com/office/drawing/2014/main" id="{A8E0D705-BB14-C6BC-665F-784F2F6F6F9A}"/>
                  </a:ext>
                </a:extLst>
              </p:cNvPr>
              <p:cNvSpPr/>
              <p:nvPr/>
            </p:nvSpPr>
            <p:spPr>
              <a:xfrm>
                <a:off x="1582675" y="5125480"/>
                <a:ext cx="2977155" cy="1168174"/>
              </a:xfrm>
              <a:prstGeom prst="rect">
                <a:avLst/>
              </a:prstGeom>
              <a:solidFill>
                <a:srgbClr val="66FF66">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29" name="Prostokąt 128">
              <a:extLst>
                <a:ext uri="{FF2B5EF4-FFF2-40B4-BE49-F238E27FC236}">
                  <a16:creationId xmlns:a16="http://schemas.microsoft.com/office/drawing/2014/main" id="{9DB6D13E-E91E-AE98-F04E-F2D25E47E44C}"/>
                </a:ext>
              </a:extLst>
            </p:cNvPr>
            <p:cNvSpPr/>
            <p:nvPr/>
          </p:nvSpPr>
          <p:spPr>
            <a:xfrm>
              <a:off x="4388296" y="3333838"/>
              <a:ext cx="4576192" cy="2420114"/>
            </a:xfrm>
            <a:prstGeom prst="rect">
              <a:avLst/>
            </a:prstGeom>
            <a:solidFill>
              <a:srgbClr val="FFFF00">
                <a:alpha val="1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6" name="pole tekstowe 5"/>
          <p:cNvSpPr txBox="1"/>
          <p:nvPr/>
        </p:nvSpPr>
        <p:spPr>
          <a:xfrm>
            <a:off x="5820228" y="2282117"/>
            <a:ext cx="2781880" cy="1077218"/>
          </a:xfrm>
          <a:prstGeom prst="rect">
            <a:avLst/>
          </a:prstGeom>
          <a:noFill/>
        </p:spPr>
        <p:txBody>
          <a:bodyPr wrap="square" rtlCol="0">
            <a:spAutoFit/>
          </a:bodyPr>
          <a:lstStyle/>
          <a:p>
            <a:pPr algn="ctr"/>
            <a:r>
              <a:rPr lang="en-US" sz="1600" dirty="0">
                <a:solidFill>
                  <a:srgbClr val="003399"/>
                </a:solidFill>
              </a:rPr>
              <a:t>information granule (from a relevant granular calculus) representing results of sensory measurement</a:t>
            </a:r>
          </a:p>
        </p:txBody>
      </p:sp>
      <p:sp>
        <p:nvSpPr>
          <p:cNvPr id="58" name="pole tekstowe 57">
            <a:extLst>
              <a:ext uri="{FF2B5EF4-FFF2-40B4-BE49-F238E27FC236}">
                <a16:creationId xmlns:a16="http://schemas.microsoft.com/office/drawing/2014/main" id="{EC27DD1F-660D-77AE-ECEB-0F3500D7772E}"/>
              </a:ext>
            </a:extLst>
          </p:cNvPr>
          <p:cNvSpPr txBox="1"/>
          <p:nvPr/>
        </p:nvSpPr>
        <p:spPr>
          <a:xfrm>
            <a:off x="5832771" y="1974238"/>
            <a:ext cx="2881993" cy="400110"/>
          </a:xfrm>
          <a:prstGeom prst="rect">
            <a:avLst/>
          </a:prstGeom>
          <a:noFill/>
        </p:spPr>
        <p:txBody>
          <a:bodyPr wrap="square" rtlCol="0">
            <a:spAutoFit/>
          </a:bodyPr>
          <a:lstStyle/>
          <a:p>
            <a:r>
              <a:rPr lang="pl-PL" sz="2000" i="1" dirty="0"/>
              <a:t>g = </a:t>
            </a:r>
            <a:r>
              <a:rPr lang="pl-PL" sz="2000" dirty="0"/>
              <a:t>(s</a:t>
            </a:r>
            <a:r>
              <a:rPr lang="pl-PL" sz="2000" i="1" dirty="0"/>
              <a:t>yn(g), </a:t>
            </a:r>
            <a:r>
              <a:rPr lang="pl-PL" sz="2000" i="1" dirty="0" err="1"/>
              <a:t>sem</a:t>
            </a:r>
            <a:r>
              <a:rPr lang="pl-PL" sz="2000" i="1" dirty="0"/>
              <a:t>(g)</a:t>
            </a:r>
            <a:r>
              <a:rPr lang="pl-PL" sz="2000" dirty="0"/>
              <a:t>)</a:t>
            </a:r>
          </a:p>
        </p:txBody>
      </p:sp>
      <p:cxnSp>
        <p:nvCxnSpPr>
          <p:cNvPr id="59" name="Łącznik prosty ze strzałką 58">
            <a:extLst>
              <a:ext uri="{FF2B5EF4-FFF2-40B4-BE49-F238E27FC236}">
                <a16:creationId xmlns:a16="http://schemas.microsoft.com/office/drawing/2014/main" id="{6DCFCD65-E9BB-153E-56C3-943D1FB085F6}"/>
              </a:ext>
            </a:extLst>
          </p:cNvPr>
          <p:cNvCxnSpPr>
            <a:cxnSpLocks/>
          </p:cNvCxnSpPr>
          <p:nvPr/>
        </p:nvCxnSpPr>
        <p:spPr>
          <a:xfrm flipH="1" flipV="1">
            <a:off x="4574216" y="2889011"/>
            <a:ext cx="209353" cy="304781"/>
          </a:xfrm>
          <a:prstGeom prst="straightConnector1">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4461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1E2F2-DCCC-9518-4C65-7AB389FCDA2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5D6E1AC-B974-D575-C14B-A236257DD7F0}"/>
              </a:ext>
            </a:extLst>
          </p:cNvPr>
          <p:cNvSpPr txBox="1">
            <a:spLocks noChangeArrowheads="1"/>
          </p:cNvSpPr>
          <p:nvPr/>
        </p:nvSpPr>
        <p:spPr bwMode="auto">
          <a:xfrm>
            <a:off x="-35496" y="103277"/>
            <a:ext cx="9144000" cy="10532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400" b="1">
                <a:latin typeface="+mn-lt"/>
              </a:rPr>
              <a:t>ENCODING INFORMATION FROM INFORMATION GRANULES INTO PHYSICAL OBJECTS: </a:t>
            </a:r>
          </a:p>
          <a:p>
            <a:pPr eaLnBrk="1" hangingPunct="1">
              <a:defRPr/>
            </a:pPr>
            <a:r>
              <a:rPr lang="pl-PL" sz="2400" b="1">
                <a:latin typeface="+mn-lt"/>
              </a:rPr>
              <a:t>EXAMPLE</a:t>
            </a:r>
            <a:endParaRPr lang="en-US" sz="2400" b="1">
              <a:latin typeface="+mn-lt"/>
            </a:endParaRPr>
          </a:p>
        </p:txBody>
      </p:sp>
      <p:sp>
        <p:nvSpPr>
          <p:cNvPr id="2" name="Symbol zastępczy numeru slajdu 1">
            <a:extLst>
              <a:ext uri="{FF2B5EF4-FFF2-40B4-BE49-F238E27FC236}">
                <a16:creationId xmlns:a16="http://schemas.microsoft.com/office/drawing/2014/main" id="{5D31017D-CABF-C27D-3602-53C8F53EE4CE}"/>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66</a:t>
            </a:fld>
            <a:endParaRPr lang="pl-PL"/>
          </a:p>
        </p:txBody>
      </p:sp>
      <p:grpSp>
        <p:nvGrpSpPr>
          <p:cNvPr id="5" name="Grupa 4">
            <a:extLst>
              <a:ext uri="{FF2B5EF4-FFF2-40B4-BE49-F238E27FC236}">
                <a16:creationId xmlns:a16="http://schemas.microsoft.com/office/drawing/2014/main" id="{F967A85B-9186-5165-812D-FDDD0AE959A3}"/>
              </a:ext>
            </a:extLst>
          </p:cNvPr>
          <p:cNvGrpSpPr/>
          <p:nvPr/>
        </p:nvGrpSpPr>
        <p:grpSpPr>
          <a:xfrm>
            <a:off x="412792" y="1700808"/>
            <a:ext cx="8352929" cy="4223723"/>
            <a:chOff x="569115" y="1679213"/>
            <a:chExt cx="8352929" cy="4223723"/>
          </a:xfrm>
        </p:grpSpPr>
        <p:sp>
          <p:nvSpPr>
            <p:cNvPr id="3" name="pole tekstowe 2">
              <a:extLst>
                <a:ext uri="{FF2B5EF4-FFF2-40B4-BE49-F238E27FC236}">
                  <a16:creationId xmlns:a16="http://schemas.microsoft.com/office/drawing/2014/main" id="{4283574D-862B-E498-D500-5FAB563A32D7}"/>
                </a:ext>
              </a:extLst>
            </p:cNvPr>
            <p:cNvSpPr txBox="1"/>
            <p:nvPr/>
          </p:nvSpPr>
          <p:spPr>
            <a:xfrm>
              <a:off x="1547664" y="1698747"/>
              <a:ext cx="3816424" cy="400110"/>
            </a:xfrm>
            <a:prstGeom prst="rect">
              <a:avLst/>
            </a:prstGeom>
            <a:noFill/>
          </p:spPr>
          <p:txBody>
            <a:bodyPr wrap="square" rtlCol="0">
              <a:spAutoFit/>
            </a:bodyPr>
            <a:lstStyle/>
            <a:p>
              <a:r>
                <a:rPr lang="en-US" sz="2000" noProof="0"/>
                <a:t>phone number=999, action = on</a:t>
              </a:r>
            </a:p>
          </p:txBody>
        </p:sp>
        <p:sp>
          <p:nvSpPr>
            <p:cNvPr id="6" name="pole tekstowe 5">
              <a:extLst>
                <a:ext uri="{FF2B5EF4-FFF2-40B4-BE49-F238E27FC236}">
                  <a16:creationId xmlns:a16="http://schemas.microsoft.com/office/drawing/2014/main" id="{DEAEE9DA-50C6-5DAC-9DEC-9060B284F696}"/>
                </a:ext>
              </a:extLst>
            </p:cNvPr>
            <p:cNvSpPr txBox="1"/>
            <p:nvPr/>
          </p:nvSpPr>
          <p:spPr>
            <a:xfrm>
              <a:off x="1413105" y="1679213"/>
              <a:ext cx="3906130" cy="475134"/>
            </a:xfrm>
            <a:prstGeom prst="rect">
              <a:avLst/>
            </a:prstGeom>
            <a:noFill/>
            <a:ln w="19050">
              <a:solidFill>
                <a:schemeClr val="tx1"/>
              </a:solidFill>
            </a:ln>
          </p:spPr>
          <p:txBody>
            <a:bodyPr wrap="square" rtlCol="0">
              <a:spAutoFit/>
            </a:bodyPr>
            <a:lstStyle/>
            <a:p>
              <a:endParaRPr lang="pl-PL"/>
            </a:p>
          </p:txBody>
        </p:sp>
        <p:sp>
          <p:nvSpPr>
            <p:cNvPr id="7" name="Strzałka: w dół 6">
              <a:extLst>
                <a:ext uri="{FF2B5EF4-FFF2-40B4-BE49-F238E27FC236}">
                  <a16:creationId xmlns:a16="http://schemas.microsoft.com/office/drawing/2014/main" id="{8B9BAA82-DEE4-B781-2470-4F659BE144F8}"/>
                </a:ext>
              </a:extLst>
            </p:cNvPr>
            <p:cNvSpPr/>
            <p:nvPr/>
          </p:nvSpPr>
          <p:spPr>
            <a:xfrm>
              <a:off x="3084984" y="2172434"/>
              <a:ext cx="648072" cy="9162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Dowolny kształt: kształt 7">
              <a:extLst>
                <a:ext uri="{FF2B5EF4-FFF2-40B4-BE49-F238E27FC236}">
                  <a16:creationId xmlns:a16="http://schemas.microsoft.com/office/drawing/2014/main" id="{05695F51-9A99-CFE4-8618-422DECA261A8}"/>
                </a:ext>
              </a:extLst>
            </p:cNvPr>
            <p:cNvSpPr/>
            <p:nvPr/>
          </p:nvSpPr>
          <p:spPr>
            <a:xfrm>
              <a:off x="2146193" y="3020037"/>
              <a:ext cx="2439955" cy="2192570"/>
            </a:xfrm>
            <a:custGeom>
              <a:avLst/>
              <a:gdLst>
                <a:gd name="connsiteX0" fmla="*/ 655983 w 2295939"/>
                <a:gd name="connsiteY0" fmla="*/ 0 h 1908313"/>
                <a:gd name="connsiteX1" fmla="*/ 655983 w 2295939"/>
                <a:gd name="connsiteY1" fmla="*/ 0 h 1908313"/>
                <a:gd name="connsiteX2" fmla="*/ 1093305 w 2295939"/>
                <a:gd name="connsiteY2" fmla="*/ 69574 h 1908313"/>
                <a:gd name="connsiteX3" fmla="*/ 1679713 w 2295939"/>
                <a:gd name="connsiteY3" fmla="*/ 139148 h 1908313"/>
                <a:gd name="connsiteX4" fmla="*/ 2007705 w 2295939"/>
                <a:gd name="connsiteY4" fmla="*/ 417444 h 1908313"/>
                <a:gd name="connsiteX5" fmla="*/ 2126974 w 2295939"/>
                <a:gd name="connsiteY5" fmla="*/ 536713 h 1908313"/>
                <a:gd name="connsiteX6" fmla="*/ 2236305 w 2295939"/>
                <a:gd name="connsiteY6" fmla="*/ 665922 h 1908313"/>
                <a:gd name="connsiteX7" fmla="*/ 2286000 w 2295939"/>
                <a:gd name="connsiteY7" fmla="*/ 834887 h 1908313"/>
                <a:gd name="connsiteX8" fmla="*/ 2295939 w 2295939"/>
                <a:gd name="connsiteY8" fmla="*/ 864704 h 1908313"/>
                <a:gd name="connsiteX9" fmla="*/ 2276061 w 2295939"/>
                <a:gd name="connsiteY9" fmla="*/ 1172818 h 1908313"/>
                <a:gd name="connsiteX10" fmla="*/ 2017644 w 2295939"/>
                <a:gd name="connsiteY10" fmla="*/ 1411357 h 1908313"/>
                <a:gd name="connsiteX11" fmla="*/ 1172818 w 2295939"/>
                <a:gd name="connsiteY11" fmla="*/ 1848678 h 1908313"/>
                <a:gd name="connsiteX12" fmla="*/ 874644 w 2295939"/>
                <a:gd name="connsiteY12" fmla="*/ 1908313 h 1908313"/>
                <a:gd name="connsiteX13" fmla="*/ 655983 w 2295939"/>
                <a:gd name="connsiteY13" fmla="*/ 1868557 h 1908313"/>
                <a:gd name="connsiteX14" fmla="*/ 79513 w 2295939"/>
                <a:gd name="connsiteY14" fmla="*/ 1550504 h 1908313"/>
                <a:gd name="connsiteX15" fmla="*/ 0 w 2295939"/>
                <a:gd name="connsiteY15" fmla="*/ 1451113 h 1908313"/>
                <a:gd name="connsiteX16" fmla="*/ 437322 w 2295939"/>
                <a:gd name="connsiteY16" fmla="*/ 1262270 h 1908313"/>
                <a:gd name="connsiteX17" fmla="*/ 626166 w 2295939"/>
                <a:gd name="connsiteY17" fmla="*/ 1232452 h 1908313"/>
                <a:gd name="connsiteX18" fmla="*/ 675861 w 2295939"/>
                <a:gd name="connsiteY18" fmla="*/ 934278 h 1908313"/>
                <a:gd name="connsiteX19" fmla="*/ 347870 w 2295939"/>
                <a:gd name="connsiteY19" fmla="*/ 715618 h 1908313"/>
                <a:gd name="connsiteX20" fmla="*/ 248479 w 2295939"/>
                <a:gd name="connsiteY20" fmla="*/ 665922 h 1908313"/>
                <a:gd name="connsiteX21" fmla="*/ 69574 w 2295939"/>
                <a:gd name="connsiteY21" fmla="*/ 516835 h 1908313"/>
                <a:gd name="connsiteX22" fmla="*/ 49696 w 2295939"/>
                <a:gd name="connsiteY22" fmla="*/ 467139 h 1908313"/>
                <a:gd name="connsiteX23" fmla="*/ 89452 w 2295939"/>
                <a:gd name="connsiteY23" fmla="*/ 367748 h 1908313"/>
                <a:gd name="connsiteX24" fmla="*/ 178905 w 2295939"/>
                <a:gd name="connsiteY24" fmla="*/ 258418 h 1908313"/>
                <a:gd name="connsiteX25" fmla="*/ 238539 w 2295939"/>
                <a:gd name="connsiteY25" fmla="*/ 198783 h 1908313"/>
                <a:gd name="connsiteX26" fmla="*/ 278296 w 2295939"/>
                <a:gd name="connsiteY26" fmla="*/ 159026 h 1908313"/>
                <a:gd name="connsiteX27" fmla="*/ 318052 w 2295939"/>
                <a:gd name="connsiteY27" fmla="*/ 139148 h 1908313"/>
                <a:gd name="connsiteX28" fmla="*/ 467139 w 2295939"/>
                <a:gd name="connsiteY28" fmla="*/ 49696 h 1908313"/>
                <a:gd name="connsiteX29" fmla="*/ 536713 w 2295939"/>
                <a:gd name="connsiteY29" fmla="*/ 9939 h 1908313"/>
                <a:gd name="connsiteX30" fmla="*/ 655983 w 2295939"/>
                <a:gd name="connsiteY30" fmla="*/ 0 h 1908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95939" h="1908313">
                  <a:moveTo>
                    <a:pt x="655983" y="0"/>
                  </a:moveTo>
                  <a:lnTo>
                    <a:pt x="655983" y="0"/>
                  </a:lnTo>
                  <a:cubicBezTo>
                    <a:pt x="1141837" y="40487"/>
                    <a:pt x="663674" y="-12260"/>
                    <a:pt x="1093305" y="69574"/>
                  </a:cubicBezTo>
                  <a:cubicBezTo>
                    <a:pt x="1210211" y="91842"/>
                    <a:pt x="1614145" y="132060"/>
                    <a:pt x="1679713" y="139148"/>
                  </a:cubicBezTo>
                  <a:cubicBezTo>
                    <a:pt x="1860010" y="229295"/>
                    <a:pt x="1745251" y="162083"/>
                    <a:pt x="2007705" y="417444"/>
                  </a:cubicBezTo>
                  <a:cubicBezTo>
                    <a:pt x="2048002" y="456652"/>
                    <a:pt x="2087218" y="496957"/>
                    <a:pt x="2126974" y="536713"/>
                  </a:cubicBezTo>
                  <a:cubicBezTo>
                    <a:pt x="2171777" y="581516"/>
                    <a:pt x="2216937" y="607819"/>
                    <a:pt x="2236305" y="665922"/>
                  </a:cubicBezTo>
                  <a:cubicBezTo>
                    <a:pt x="2254870" y="721616"/>
                    <a:pt x="2269131" y="778656"/>
                    <a:pt x="2286000" y="834887"/>
                  </a:cubicBezTo>
                  <a:cubicBezTo>
                    <a:pt x="2289010" y="844922"/>
                    <a:pt x="2292626" y="854765"/>
                    <a:pt x="2295939" y="864704"/>
                  </a:cubicBezTo>
                  <a:cubicBezTo>
                    <a:pt x="2289313" y="967409"/>
                    <a:pt x="2308607" y="1075181"/>
                    <a:pt x="2276061" y="1172818"/>
                  </a:cubicBezTo>
                  <a:cubicBezTo>
                    <a:pt x="2257025" y="1229927"/>
                    <a:pt x="2070698" y="1377984"/>
                    <a:pt x="2017644" y="1411357"/>
                  </a:cubicBezTo>
                  <a:cubicBezTo>
                    <a:pt x="1737067" y="1587849"/>
                    <a:pt x="1487192" y="1748650"/>
                    <a:pt x="1172818" y="1848678"/>
                  </a:cubicBezTo>
                  <a:cubicBezTo>
                    <a:pt x="1076230" y="1879411"/>
                    <a:pt x="974035" y="1888435"/>
                    <a:pt x="874644" y="1908313"/>
                  </a:cubicBezTo>
                  <a:cubicBezTo>
                    <a:pt x="801757" y="1895061"/>
                    <a:pt x="727966" y="1886066"/>
                    <a:pt x="655983" y="1868557"/>
                  </a:cubicBezTo>
                  <a:cubicBezTo>
                    <a:pt x="465709" y="1822274"/>
                    <a:pt x="171058" y="1664934"/>
                    <a:pt x="79513" y="1550504"/>
                  </a:cubicBezTo>
                  <a:lnTo>
                    <a:pt x="0" y="1451113"/>
                  </a:lnTo>
                  <a:cubicBezTo>
                    <a:pt x="178078" y="1224469"/>
                    <a:pt x="50204" y="1321827"/>
                    <a:pt x="437322" y="1262270"/>
                  </a:cubicBezTo>
                  <a:lnTo>
                    <a:pt x="626166" y="1232452"/>
                  </a:lnTo>
                  <a:cubicBezTo>
                    <a:pt x="741064" y="1155853"/>
                    <a:pt x="746114" y="1176971"/>
                    <a:pt x="675861" y="934278"/>
                  </a:cubicBezTo>
                  <a:cubicBezTo>
                    <a:pt x="636814" y="799387"/>
                    <a:pt x="441637" y="758239"/>
                    <a:pt x="347870" y="715618"/>
                  </a:cubicBezTo>
                  <a:cubicBezTo>
                    <a:pt x="314149" y="700290"/>
                    <a:pt x="279299" y="686469"/>
                    <a:pt x="248479" y="665922"/>
                  </a:cubicBezTo>
                  <a:cubicBezTo>
                    <a:pt x="149557" y="599974"/>
                    <a:pt x="133579" y="580838"/>
                    <a:pt x="69574" y="516835"/>
                  </a:cubicBezTo>
                  <a:cubicBezTo>
                    <a:pt x="62948" y="500270"/>
                    <a:pt x="47338" y="484824"/>
                    <a:pt x="49696" y="467139"/>
                  </a:cubicBezTo>
                  <a:cubicBezTo>
                    <a:pt x="54412" y="431770"/>
                    <a:pt x="72833" y="399324"/>
                    <a:pt x="89452" y="367748"/>
                  </a:cubicBezTo>
                  <a:cubicBezTo>
                    <a:pt x="134223" y="282683"/>
                    <a:pt x="126433" y="293398"/>
                    <a:pt x="178905" y="258418"/>
                  </a:cubicBezTo>
                  <a:cubicBezTo>
                    <a:pt x="240073" y="176859"/>
                    <a:pt x="177500" y="251102"/>
                    <a:pt x="238539" y="198783"/>
                  </a:cubicBezTo>
                  <a:cubicBezTo>
                    <a:pt x="252769" y="186586"/>
                    <a:pt x="263303" y="170271"/>
                    <a:pt x="278296" y="159026"/>
                  </a:cubicBezTo>
                  <a:cubicBezTo>
                    <a:pt x="290149" y="150136"/>
                    <a:pt x="305230" y="146571"/>
                    <a:pt x="318052" y="139148"/>
                  </a:cubicBezTo>
                  <a:cubicBezTo>
                    <a:pt x="368207" y="110111"/>
                    <a:pt x="415303" y="75614"/>
                    <a:pt x="467139" y="49696"/>
                  </a:cubicBezTo>
                  <a:cubicBezTo>
                    <a:pt x="517580" y="24476"/>
                    <a:pt x="494568" y="38037"/>
                    <a:pt x="536713" y="9939"/>
                  </a:cubicBezTo>
                  <a:lnTo>
                    <a:pt x="655983" y="0"/>
                  </a:lnTo>
                  <a:close/>
                </a:path>
              </a:pathLst>
            </a:cu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trzałka: w górę i w dół 8">
              <a:extLst>
                <a:ext uri="{FF2B5EF4-FFF2-40B4-BE49-F238E27FC236}">
                  <a16:creationId xmlns:a16="http://schemas.microsoft.com/office/drawing/2014/main" id="{44FC80A6-6CE5-BF42-4DE6-E740C900A10D}"/>
                </a:ext>
              </a:extLst>
            </p:cNvPr>
            <p:cNvSpPr/>
            <p:nvPr/>
          </p:nvSpPr>
          <p:spPr>
            <a:xfrm rot="1749125">
              <a:off x="2002177" y="4824713"/>
              <a:ext cx="288032" cy="648072"/>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32FA3709-E302-EFCF-7CC8-29405273D6CE}"/>
                </a:ext>
              </a:extLst>
            </p:cNvPr>
            <p:cNvSpPr txBox="1"/>
            <p:nvPr/>
          </p:nvSpPr>
          <p:spPr>
            <a:xfrm>
              <a:off x="569115" y="5471914"/>
              <a:ext cx="3767541" cy="400110"/>
            </a:xfrm>
            <a:prstGeom prst="rect">
              <a:avLst/>
            </a:prstGeom>
            <a:noFill/>
          </p:spPr>
          <p:txBody>
            <a:bodyPr wrap="square" rtlCol="0">
              <a:spAutoFit/>
            </a:bodyPr>
            <a:lstStyle/>
            <a:p>
              <a:r>
                <a:rPr lang="en-US" sz="2000" noProof="0"/>
                <a:t>customer with </a:t>
              </a:r>
              <a:r>
                <a:rPr lang="pl-PL" sz="2000" noProof="0"/>
                <a:t>the </a:t>
              </a:r>
              <a:r>
                <a:rPr lang="en-US" sz="2000" noProof="0"/>
                <a:t>number 999</a:t>
              </a:r>
            </a:p>
          </p:txBody>
        </p:sp>
        <p:sp>
          <p:nvSpPr>
            <p:cNvPr id="12" name="pole tekstowe 11">
              <a:extLst>
                <a:ext uri="{FF2B5EF4-FFF2-40B4-BE49-F238E27FC236}">
                  <a16:creationId xmlns:a16="http://schemas.microsoft.com/office/drawing/2014/main" id="{5385EF54-0B44-4569-0A79-B64AD7310BCC}"/>
                </a:ext>
              </a:extLst>
            </p:cNvPr>
            <p:cNvSpPr txBox="1"/>
            <p:nvPr/>
          </p:nvSpPr>
          <p:spPr>
            <a:xfrm>
              <a:off x="569115" y="5427802"/>
              <a:ext cx="3583144" cy="475134"/>
            </a:xfrm>
            <a:prstGeom prst="rect">
              <a:avLst/>
            </a:prstGeom>
            <a:noFill/>
            <a:ln w="19050">
              <a:solidFill>
                <a:schemeClr val="tx1"/>
              </a:solidFill>
            </a:ln>
          </p:spPr>
          <p:txBody>
            <a:bodyPr wrap="square" rtlCol="0">
              <a:spAutoFit/>
            </a:bodyPr>
            <a:lstStyle/>
            <a:p>
              <a:endParaRPr lang="pl-PL"/>
            </a:p>
          </p:txBody>
        </p:sp>
        <p:sp>
          <p:nvSpPr>
            <p:cNvPr id="13" name="pole tekstowe 12">
              <a:extLst>
                <a:ext uri="{FF2B5EF4-FFF2-40B4-BE49-F238E27FC236}">
                  <a16:creationId xmlns:a16="http://schemas.microsoft.com/office/drawing/2014/main" id="{9AB29FDA-7680-1C2A-9BDF-2F95AEFCEEF3}"/>
                </a:ext>
              </a:extLst>
            </p:cNvPr>
            <p:cNvSpPr txBox="1"/>
            <p:nvPr/>
          </p:nvSpPr>
          <p:spPr>
            <a:xfrm>
              <a:off x="3809476" y="2173178"/>
              <a:ext cx="5112568" cy="1015663"/>
            </a:xfrm>
            <a:prstGeom prst="rect">
              <a:avLst/>
            </a:prstGeom>
            <a:noFill/>
          </p:spPr>
          <p:txBody>
            <a:bodyPr wrap="square" rtlCol="0">
              <a:spAutoFit/>
            </a:bodyPr>
            <a:lstStyle/>
            <a:p>
              <a:r>
                <a:rPr lang="en-US" sz="2000" noProof="0"/>
                <a:t>generation of signal for cellular network providing connection with the customer with num</a:t>
              </a:r>
              <a:r>
                <a:rPr lang="pl-PL" sz="2000" noProof="0"/>
                <a:t>b</a:t>
              </a:r>
              <a:r>
                <a:rPr lang="en-US" sz="2000" noProof="0"/>
                <a:t>er 999</a:t>
              </a:r>
            </a:p>
          </p:txBody>
        </p:sp>
        <p:sp>
          <p:nvSpPr>
            <p:cNvPr id="14" name="pole tekstowe 13">
              <a:extLst>
                <a:ext uri="{FF2B5EF4-FFF2-40B4-BE49-F238E27FC236}">
                  <a16:creationId xmlns:a16="http://schemas.microsoft.com/office/drawing/2014/main" id="{FE2CAF80-3AD8-DE21-D7AB-EF22580BDE19}"/>
                </a:ext>
              </a:extLst>
            </p:cNvPr>
            <p:cNvSpPr txBox="1"/>
            <p:nvPr/>
          </p:nvSpPr>
          <p:spPr>
            <a:xfrm>
              <a:off x="2884326" y="3476086"/>
              <a:ext cx="1452330" cy="830997"/>
            </a:xfrm>
            <a:prstGeom prst="rect">
              <a:avLst/>
            </a:prstGeom>
            <a:noFill/>
          </p:spPr>
          <p:txBody>
            <a:bodyPr wrap="square" rtlCol="0">
              <a:spAutoFit/>
            </a:bodyPr>
            <a:lstStyle/>
            <a:p>
              <a:pPr algn="ctr"/>
              <a:r>
                <a:rPr lang="en-US" sz="2400" noProof="0"/>
                <a:t>cellular network</a:t>
              </a:r>
            </a:p>
          </p:txBody>
        </p:sp>
      </p:grpSp>
    </p:spTree>
    <p:extLst>
      <p:ext uri="{BB962C8B-B14F-4D97-AF65-F5344CB8AC3E}">
        <p14:creationId xmlns:p14="http://schemas.microsoft.com/office/powerpoint/2010/main" val="31391485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1E2F2-DCCC-9518-4C65-7AB389FCDA2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5D6E1AC-B974-D575-C14B-A236257DD7F0}"/>
              </a:ext>
            </a:extLst>
          </p:cNvPr>
          <p:cNvSpPr txBox="1">
            <a:spLocks noChangeArrowheads="1"/>
          </p:cNvSpPr>
          <p:nvPr/>
        </p:nvSpPr>
        <p:spPr bwMode="auto">
          <a:xfrm>
            <a:off x="0" y="116632"/>
            <a:ext cx="9144000" cy="10532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pl-PL" sz="2400" b="1">
                <a:latin typeface="+mn-lt"/>
              </a:rPr>
              <a:t>DECODING INFORMATION </a:t>
            </a:r>
          </a:p>
          <a:p>
            <a:pPr eaLnBrk="1" hangingPunct="1">
              <a:defRPr/>
            </a:pPr>
            <a:r>
              <a:rPr lang="pl-PL" sz="2400" b="1">
                <a:latin typeface="+mn-lt"/>
              </a:rPr>
              <a:t>FROM PHYSICAL OBJECTS INTO I-LAYER: </a:t>
            </a:r>
          </a:p>
          <a:p>
            <a:pPr eaLnBrk="1" hangingPunct="1">
              <a:defRPr/>
            </a:pPr>
            <a:r>
              <a:rPr lang="pl-PL" sz="2400" b="1">
                <a:latin typeface="+mn-lt"/>
              </a:rPr>
              <a:t>EXAMPLE: QUARTZ CLOCK</a:t>
            </a:r>
            <a:endParaRPr lang="en-US" sz="2400" b="1">
              <a:latin typeface="+mn-lt"/>
            </a:endParaRPr>
          </a:p>
        </p:txBody>
      </p:sp>
      <p:sp>
        <p:nvSpPr>
          <p:cNvPr id="2" name="Symbol zastępczy numeru slajdu 1">
            <a:extLst>
              <a:ext uri="{FF2B5EF4-FFF2-40B4-BE49-F238E27FC236}">
                <a16:creationId xmlns:a16="http://schemas.microsoft.com/office/drawing/2014/main" id="{5D31017D-CABF-C27D-3602-53C8F53EE4CE}"/>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67</a:t>
            </a:fld>
            <a:endParaRPr lang="pl-PL"/>
          </a:p>
        </p:txBody>
      </p:sp>
      <p:grpSp>
        <p:nvGrpSpPr>
          <p:cNvPr id="49" name="Grupa 48"/>
          <p:cNvGrpSpPr/>
          <p:nvPr/>
        </p:nvGrpSpPr>
        <p:grpSpPr>
          <a:xfrm>
            <a:off x="1115616" y="1608655"/>
            <a:ext cx="6399272" cy="5003770"/>
            <a:chOff x="629308" y="1593582"/>
            <a:chExt cx="6399272" cy="5003770"/>
          </a:xfrm>
        </p:grpSpPr>
        <p:grpSp>
          <p:nvGrpSpPr>
            <p:cNvPr id="48" name="Grupa 47"/>
            <p:cNvGrpSpPr/>
            <p:nvPr/>
          </p:nvGrpSpPr>
          <p:grpSpPr>
            <a:xfrm>
              <a:off x="1715325" y="1593582"/>
              <a:ext cx="5313255" cy="5003770"/>
              <a:chOff x="1155687" y="1593582"/>
              <a:chExt cx="5313255" cy="5003770"/>
            </a:xfrm>
          </p:grpSpPr>
          <p:sp>
            <p:nvSpPr>
              <p:cNvPr id="6" name="pole tekstowe 5">
                <a:extLst>
                  <a:ext uri="{FF2B5EF4-FFF2-40B4-BE49-F238E27FC236}">
                    <a16:creationId xmlns:a16="http://schemas.microsoft.com/office/drawing/2014/main" id="{DEAEE9DA-50C6-5DAC-9DEC-9060B284F696}"/>
                  </a:ext>
                </a:extLst>
              </p:cNvPr>
              <p:cNvSpPr txBox="1"/>
              <p:nvPr/>
            </p:nvSpPr>
            <p:spPr>
              <a:xfrm>
                <a:off x="2890997" y="1593582"/>
                <a:ext cx="3577945" cy="468138"/>
              </a:xfrm>
              <a:prstGeom prst="rect">
                <a:avLst/>
              </a:prstGeom>
              <a:solidFill>
                <a:srgbClr val="92D050"/>
              </a:solidFill>
              <a:ln w="28575">
                <a:solidFill>
                  <a:srgbClr val="0000FF"/>
                </a:solidFill>
              </a:ln>
            </p:spPr>
            <p:txBody>
              <a:bodyPr wrap="square" rtlCol="0">
                <a:spAutoFit/>
              </a:bodyPr>
              <a:lstStyle/>
              <a:p>
                <a:endParaRPr lang="pl-PL"/>
              </a:p>
            </p:txBody>
          </p:sp>
          <p:sp>
            <p:nvSpPr>
              <p:cNvPr id="3" name="pole tekstowe 2">
                <a:extLst>
                  <a:ext uri="{FF2B5EF4-FFF2-40B4-BE49-F238E27FC236}">
                    <a16:creationId xmlns:a16="http://schemas.microsoft.com/office/drawing/2014/main" id="{4283574D-862B-E498-D500-5FAB563A32D7}"/>
                  </a:ext>
                </a:extLst>
              </p:cNvPr>
              <p:cNvSpPr txBox="1"/>
              <p:nvPr/>
            </p:nvSpPr>
            <p:spPr>
              <a:xfrm>
                <a:off x="2767608" y="1624939"/>
                <a:ext cx="3635348" cy="369332"/>
              </a:xfrm>
              <a:prstGeom prst="rect">
                <a:avLst/>
              </a:prstGeom>
              <a:noFill/>
              <a:ln>
                <a:noFill/>
              </a:ln>
            </p:spPr>
            <p:txBody>
              <a:bodyPr wrap="square" rtlCol="0">
                <a:spAutoFit/>
              </a:bodyPr>
              <a:lstStyle/>
              <a:p>
                <a:r>
                  <a:rPr lang="pl-PL" sz="1800" noProof="0">
                    <a:solidFill>
                      <a:srgbClr val="0000CC"/>
                    </a:solidFill>
                  </a:rPr>
                  <a:t>    </a:t>
                </a:r>
                <a:r>
                  <a:rPr lang="en-US" sz="1800" noProof="0">
                    <a:solidFill>
                      <a:srgbClr val="0000CC"/>
                    </a:solidFill>
                  </a:rPr>
                  <a:t>Decoded numeric value of time</a:t>
                </a:r>
              </a:p>
            </p:txBody>
          </p:sp>
          <p:grpSp>
            <p:nvGrpSpPr>
              <p:cNvPr id="25" name="Grupa 24"/>
              <p:cNvGrpSpPr/>
              <p:nvPr/>
            </p:nvGrpSpPr>
            <p:grpSpPr>
              <a:xfrm>
                <a:off x="3310030" y="2651590"/>
                <a:ext cx="2592287" cy="400110"/>
                <a:chOff x="75709" y="3001820"/>
                <a:chExt cx="5817628" cy="3477604"/>
              </a:xfrm>
            </p:grpSpPr>
            <p:sp>
              <p:nvSpPr>
                <p:cNvPr id="10" name="Prostokąt 9"/>
                <p:cNvSpPr/>
                <p:nvPr/>
              </p:nvSpPr>
              <p:spPr>
                <a:xfrm>
                  <a:off x="75709" y="3084442"/>
                  <a:ext cx="5817628" cy="3312368"/>
                </a:xfrm>
                <a:prstGeom prst="rect">
                  <a:avLst/>
                </a:prstGeom>
                <a:solidFill>
                  <a:srgbClr val="92D05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ole tekstowe 12">
                  <a:extLst>
                    <a:ext uri="{FF2B5EF4-FFF2-40B4-BE49-F238E27FC236}">
                      <a16:creationId xmlns:a16="http://schemas.microsoft.com/office/drawing/2014/main" id="{9AB29FDA-7680-1C2A-9BDF-2F95AEFCEEF3}"/>
                    </a:ext>
                  </a:extLst>
                </p:cNvPr>
                <p:cNvSpPr txBox="1"/>
                <p:nvPr/>
              </p:nvSpPr>
              <p:spPr>
                <a:xfrm>
                  <a:off x="1511842" y="3001820"/>
                  <a:ext cx="2856539" cy="3477604"/>
                </a:xfrm>
                <a:prstGeom prst="rect">
                  <a:avLst/>
                </a:prstGeom>
                <a:noFill/>
              </p:spPr>
              <p:txBody>
                <a:bodyPr wrap="square" rtlCol="0">
                  <a:spAutoFit/>
                </a:bodyPr>
                <a:lstStyle/>
                <a:p>
                  <a:r>
                    <a:rPr lang="en-US" sz="2000" b="1">
                      <a:solidFill>
                        <a:srgbClr val="0000CC"/>
                      </a:solidFill>
                    </a:rPr>
                    <a:t>Counter</a:t>
                  </a:r>
                  <a:endParaRPr lang="pl-PL" sz="2000" b="1"/>
                </a:p>
              </p:txBody>
            </p:sp>
          </p:grpSp>
          <p:sp>
            <p:nvSpPr>
              <p:cNvPr id="31" name="pole tekstowe 30"/>
              <p:cNvSpPr txBox="1"/>
              <p:nvPr/>
            </p:nvSpPr>
            <p:spPr>
              <a:xfrm>
                <a:off x="1331640" y="2661747"/>
                <a:ext cx="1512168" cy="400110"/>
              </a:xfrm>
              <a:prstGeom prst="rect">
                <a:avLst/>
              </a:prstGeom>
              <a:noFill/>
            </p:spPr>
            <p:txBody>
              <a:bodyPr wrap="square" rtlCol="0">
                <a:spAutoFit/>
              </a:bodyPr>
              <a:lstStyle/>
              <a:p>
                <a:pPr algn="ctr"/>
                <a:r>
                  <a:rPr lang="en-GB" sz="2000" i="1">
                    <a:solidFill>
                      <a:srgbClr val="0000CC"/>
                    </a:solidFill>
                  </a:rPr>
                  <a:t>soft</a:t>
                </a:r>
                <a:r>
                  <a:rPr lang="pl-PL" sz="2000" i="1">
                    <a:solidFill>
                      <a:srgbClr val="0000CC"/>
                    </a:solidFill>
                  </a:rPr>
                  <a:t>_</a:t>
                </a:r>
                <a:r>
                  <a:rPr lang="en-GB" sz="2000" i="1">
                    <a:solidFill>
                      <a:srgbClr val="0000CC"/>
                    </a:solidFill>
                  </a:rPr>
                  <a:t>suit </a:t>
                </a:r>
              </a:p>
            </p:txBody>
          </p:sp>
          <p:sp>
            <p:nvSpPr>
              <p:cNvPr id="32" name="pole tekstowe 31"/>
              <p:cNvSpPr txBox="1"/>
              <p:nvPr/>
            </p:nvSpPr>
            <p:spPr>
              <a:xfrm>
                <a:off x="1749996" y="1624940"/>
                <a:ext cx="1080120" cy="400110"/>
              </a:xfrm>
              <a:prstGeom prst="rect">
                <a:avLst/>
              </a:prstGeom>
              <a:noFill/>
            </p:spPr>
            <p:txBody>
              <a:bodyPr wrap="square" rtlCol="0">
                <a:spAutoFit/>
              </a:bodyPr>
              <a:lstStyle/>
              <a:p>
                <a:pPr algn="ctr"/>
                <a:r>
                  <a:rPr lang="pl-PL" sz="2000" i="1">
                    <a:solidFill>
                      <a:srgbClr val="0000CC"/>
                    </a:solidFill>
                  </a:rPr>
                  <a:t>i-</a:t>
                </a:r>
                <a:r>
                  <a:rPr lang="pl-PL" sz="2000" i="1" err="1">
                    <a:solidFill>
                      <a:srgbClr val="0000CC"/>
                    </a:solidFill>
                  </a:rPr>
                  <a:t>layer</a:t>
                </a:r>
                <a:r>
                  <a:rPr lang="en-GB" sz="2000" i="1">
                    <a:solidFill>
                      <a:srgbClr val="0000CC"/>
                    </a:solidFill>
                  </a:rPr>
                  <a:t> </a:t>
                </a:r>
              </a:p>
            </p:txBody>
          </p:sp>
          <p:grpSp>
            <p:nvGrpSpPr>
              <p:cNvPr id="34" name="Grupa 33"/>
              <p:cNvGrpSpPr/>
              <p:nvPr/>
            </p:nvGrpSpPr>
            <p:grpSpPr>
              <a:xfrm>
                <a:off x="2843808" y="3032927"/>
                <a:ext cx="3559148" cy="3564425"/>
                <a:chOff x="-3635306" y="3276557"/>
                <a:chExt cx="3559148" cy="3564425"/>
              </a:xfrm>
            </p:grpSpPr>
            <p:sp>
              <p:nvSpPr>
                <p:cNvPr id="38" name="Prostokąt 37"/>
                <p:cNvSpPr/>
                <p:nvPr/>
              </p:nvSpPr>
              <p:spPr>
                <a:xfrm>
                  <a:off x="-3635306" y="3276557"/>
                  <a:ext cx="3559148" cy="35644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ole tekstowe 38">
                  <a:extLst>
                    <a:ext uri="{FF2B5EF4-FFF2-40B4-BE49-F238E27FC236}">
                      <a16:creationId xmlns:a16="http://schemas.microsoft.com/office/drawing/2014/main" id="{9AB29FDA-7680-1C2A-9BDF-2F95AEFCEEF3}"/>
                    </a:ext>
                  </a:extLst>
                </p:cNvPr>
                <p:cNvSpPr txBox="1"/>
                <p:nvPr/>
              </p:nvSpPr>
              <p:spPr>
                <a:xfrm>
                  <a:off x="-3496271" y="3880298"/>
                  <a:ext cx="3312368" cy="2923877"/>
                </a:xfrm>
                <a:prstGeom prst="rect">
                  <a:avLst/>
                </a:prstGeom>
                <a:noFill/>
              </p:spPr>
              <p:txBody>
                <a:bodyPr wrap="square" rtlCol="0">
                  <a:spAutoFit/>
                </a:bodyPr>
                <a:lstStyle/>
                <a:p>
                  <a:r>
                    <a:rPr lang="pl-PL" sz="2000" b="1">
                      <a:solidFill>
                        <a:srgbClr val="0000CC"/>
                      </a:solidFill>
                    </a:rPr>
                    <a:t>      </a:t>
                  </a:r>
                  <a:r>
                    <a:rPr lang="en-US" sz="2000" b="1">
                      <a:solidFill>
                        <a:srgbClr val="0000CC"/>
                      </a:solidFill>
                    </a:rPr>
                    <a:t>Frequency Divider</a:t>
                  </a:r>
                  <a:endParaRPr lang="en-US" sz="2000">
                    <a:solidFill>
                      <a:srgbClr val="0000CC"/>
                    </a:solidFill>
                  </a:endParaRPr>
                </a:p>
                <a:p>
                  <a:r>
                    <a:rPr lang="pl-PL" sz="1600">
                      <a:solidFill>
                        <a:srgbClr val="0000CC"/>
                      </a:solidFill>
                    </a:rPr>
                    <a:t>                            </a:t>
                  </a:r>
                  <a:r>
                    <a:rPr lang="en-US" sz="1600">
                      <a:solidFill>
                        <a:srgbClr val="0000CC"/>
                      </a:solidFill>
                    </a:rPr>
                    <a:t>The oscillation is</a:t>
                  </a:r>
                  <a:endParaRPr lang="pl-PL" sz="1600">
                    <a:solidFill>
                      <a:srgbClr val="0000CC"/>
                    </a:solidFill>
                  </a:endParaRPr>
                </a:p>
                <a:p>
                  <a:r>
                    <a:rPr lang="pl-PL" sz="1600">
                      <a:solidFill>
                        <a:srgbClr val="0000CC"/>
                      </a:solidFill>
                    </a:rPr>
                    <a:t>                         </a:t>
                  </a:r>
                  <a:r>
                    <a:rPr lang="en-US" sz="1600">
                      <a:solidFill>
                        <a:srgbClr val="0000CC"/>
                      </a:solidFill>
                    </a:rPr>
                    <a:t> </a:t>
                  </a:r>
                  <a:r>
                    <a:rPr lang="pl-PL" sz="1600">
                      <a:solidFill>
                        <a:srgbClr val="0000CC"/>
                      </a:solidFill>
                    </a:rPr>
                    <a:t>  </a:t>
                  </a:r>
                  <a:r>
                    <a:rPr lang="en-US" sz="1600">
                      <a:solidFill>
                        <a:srgbClr val="0000CC"/>
                      </a:solidFill>
                    </a:rPr>
                    <a:t>divided</a:t>
                  </a:r>
                  <a:r>
                    <a:rPr lang="pl-PL" sz="1600">
                      <a:solidFill>
                        <a:srgbClr val="0000CC"/>
                      </a:solidFill>
                    </a:rPr>
                    <a:t> d</a:t>
                  </a:r>
                  <a:r>
                    <a:rPr lang="en-US" sz="1600">
                      <a:solidFill>
                        <a:srgbClr val="0000CC"/>
                      </a:solidFill>
                    </a:rPr>
                    <a:t>own to</a:t>
                  </a:r>
                  <a:endParaRPr lang="pl-PL" sz="1600">
                    <a:solidFill>
                      <a:srgbClr val="0000CC"/>
                    </a:solidFill>
                  </a:endParaRPr>
                </a:p>
                <a:p>
                  <a:r>
                    <a:rPr lang="pl-PL" sz="1600">
                      <a:solidFill>
                        <a:srgbClr val="0000CC"/>
                      </a:solidFill>
                    </a:rPr>
                    <a:t>                        </a:t>
                  </a:r>
                  <a:r>
                    <a:rPr lang="en-US" sz="1600">
                      <a:solidFill>
                        <a:srgbClr val="0000CC"/>
                      </a:solidFill>
                    </a:rPr>
                    <a:t> </a:t>
                  </a:r>
                  <a:r>
                    <a:rPr lang="pl-PL" sz="1600">
                      <a:solidFill>
                        <a:srgbClr val="0000CC"/>
                      </a:solidFill>
                    </a:rPr>
                    <a:t>   </a:t>
                  </a:r>
                  <a:r>
                    <a:rPr lang="en-US" sz="1600">
                      <a:solidFill>
                        <a:srgbClr val="0000CC"/>
                      </a:solidFill>
                    </a:rPr>
                    <a:t>one pulse per </a:t>
                  </a:r>
                  <a:endParaRPr lang="pl-PL" sz="1600">
                    <a:solidFill>
                      <a:srgbClr val="0000CC"/>
                    </a:solidFill>
                  </a:endParaRPr>
                </a:p>
                <a:p>
                  <a:r>
                    <a:rPr lang="pl-PL" sz="1600">
                      <a:solidFill>
                        <a:srgbClr val="0000CC"/>
                      </a:solidFill>
                    </a:rPr>
                    <a:t>                            </a:t>
                  </a:r>
                  <a:r>
                    <a:rPr lang="en-US" sz="1600">
                      <a:solidFill>
                        <a:srgbClr val="0000CC"/>
                      </a:solidFill>
                    </a:rPr>
                    <a:t>second.</a:t>
                  </a:r>
                  <a:endParaRPr lang="pl-PL" sz="1600">
                    <a:solidFill>
                      <a:srgbClr val="0000CC"/>
                    </a:solidFill>
                  </a:endParaRPr>
                </a:p>
                <a:p>
                  <a:r>
                    <a:rPr lang="pl-PL" sz="2000" b="1">
                      <a:solidFill>
                        <a:srgbClr val="0000CC"/>
                      </a:solidFill>
                    </a:rPr>
                    <a:t>      </a:t>
                  </a:r>
                  <a:r>
                    <a:rPr lang="en-US" sz="2000" b="1">
                      <a:solidFill>
                        <a:srgbClr val="0000CC"/>
                      </a:solidFill>
                    </a:rPr>
                    <a:t>Oscillator Circuit </a:t>
                  </a:r>
                </a:p>
                <a:p>
                  <a:r>
                    <a:rPr lang="en-US" sz="2000" b="1">
                      <a:solidFill>
                        <a:srgbClr val="0000CC"/>
                      </a:solidFill>
                    </a:rPr>
                    <a:t>    with Quartz Crystal  </a:t>
                  </a:r>
                </a:p>
                <a:p>
                  <a:r>
                    <a:rPr lang="en-US" sz="2000" b="1">
                      <a:solidFill>
                        <a:srgbClr val="0000CC"/>
                      </a:solidFill>
                    </a:rPr>
                    <a:t>  (producing oscillations)</a:t>
                  </a:r>
                </a:p>
                <a:p>
                  <a:r>
                    <a:rPr lang="en-US" sz="2000" b="1">
                      <a:solidFill>
                        <a:srgbClr val="0000CC"/>
                      </a:solidFill>
                    </a:rPr>
                    <a:t>                 and </a:t>
                  </a:r>
                  <a:endParaRPr lang="en-US" sz="2000">
                    <a:solidFill>
                      <a:srgbClr val="0000CC"/>
                    </a:solidFill>
                  </a:endParaRPr>
                </a:p>
                <a:p>
                  <a:r>
                    <a:rPr lang="en-US" sz="2000" b="1">
                      <a:solidFill>
                        <a:srgbClr val="0000CC"/>
                      </a:solidFill>
                    </a:rPr>
                    <a:t>          Power Supply</a:t>
                  </a:r>
                  <a:endParaRPr lang="en-US" sz="2000">
                    <a:solidFill>
                      <a:srgbClr val="0000CC"/>
                    </a:solidFill>
                  </a:endParaRPr>
                </a:p>
              </p:txBody>
            </p:sp>
          </p:grpSp>
          <p:cxnSp>
            <p:nvCxnSpPr>
              <p:cNvPr id="35" name="Łącznik prosty ze strzałką 34"/>
              <p:cNvCxnSpPr/>
              <p:nvPr/>
            </p:nvCxnSpPr>
            <p:spPr>
              <a:xfrm flipV="1">
                <a:off x="4560846" y="4017991"/>
                <a:ext cx="0" cy="8116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pole tekstowe 39"/>
              <p:cNvSpPr txBox="1"/>
              <p:nvPr/>
            </p:nvSpPr>
            <p:spPr>
              <a:xfrm>
                <a:off x="1310564" y="3817936"/>
                <a:ext cx="1512168" cy="400110"/>
              </a:xfrm>
              <a:prstGeom prst="rect">
                <a:avLst/>
              </a:prstGeom>
              <a:noFill/>
            </p:spPr>
            <p:txBody>
              <a:bodyPr wrap="square" rtlCol="0">
                <a:spAutoFit/>
              </a:bodyPr>
              <a:lstStyle/>
              <a:p>
                <a:pPr algn="ctr"/>
                <a:r>
                  <a:rPr lang="pl-PL" sz="2000" i="1">
                    <a:solidFill>
                      <a:srgbClr val="0000CC"/>
                    </a:solidFill>
                  </a:rPr>
                  <a:t>link_</a:t>
                </a:r>
                <a:r>
                  <a:rPr lang="en-GB" sz="2000" i="1">
                    <a:solidFill>
                      <a:srgbClr val="0000CC"/>
                    </a:solidFill>
                  </a:rPr>
                  <a:t>suit </a:t>
                </a:r>
              </a:p>
            </p:txBody>
          </p:sp>
          <p:sp>
            <p:nvSpPr>
              <p:cNvPr id="41" name="pole tekstowe 40"/>
              <p:cNvSpPr txBox="1"/>
              <p:nvPr/>
            </p:nvSpPr>
            <p:spPr>
              <a:xfrm>
                <a:off x="1331640" y="4664201"/>
                <a:ext cx="1512168" cy="954107"/>
              </a:xfrm>
              <a:prstGeom prst="rect">
                <a:avLst/>
              </a:prstGeom>
              <a:noFill/>
            </p:spPr>
            <p:txBody>
              <a:bodyPr wrap="square" rtlCol="0">
                <a:spAutoFit/>
              </a:bodyPr>
              <a:lstStyle/>
              <a:p>
                <a:pPr algn="ctr"/>
                <a:r>
                  <a:rPr lang="pl-PL" sz="2000" i="1">
                    <a:solidFill>
                      <a:srgbClr val="0000CC"/>
                    </a:solidFill>
                  </a:rPr>
                  <a:t>hard_</a:t>
                </a:r>
                <a:r>
                  <a:rPr lang="en-GB" sz="2000" i="1">
                    <a:solidFill>
                      <a:srgbClr val="0000CC"/>
                    </a:solidFill>
                  </a:rPr>
                  <a:t>suit </a:t>
                </a:r>
                <a:endParaRPr lang="pl-PL" sz="2000" i="1">
                  <a:solidFill>
                    <a:srgbClr val="0000CC"/>
                  </a:solidFill>
                </a:endParaRPr>
              </a:p>
              <a:p>
                <a:pPr algn="ctr"/>
                <a:r>
                  <a:rPr lang="pl-PL" sz="1800">
                    <a:solidFill>
                      <a:srgbClr val="0000CC"/>
                    </a:solidFill>
                  </a:rPr>
                  <a:t>(</a:t>
                </a:r>
                <a:r>
                  <a:rPr lang="en-US" sz="1800">
                    <a:solidFill>
                      <a:srgbClr val="0000CC"/>
                    </a:solidFill>
                  </a:rPr>
                  <a:t>they can intertwine</a:t>
                </a:r>
                <a:r>
                  <a:rPr lang="pl-PL" sz="1800">
                    <a:solidFill>
                      <a:srgbClr val="0000CC"/>
                    </a:solidFill>
                  </a:rPr>
                  <a:t>)</a:t>
                </a:r>
                <a:endParaRPr lang="en-GB" sz="1800">
                  <a:solidFill>
                    <a:srgbClr val="0000CC"/>
                  </a:solidFill>
                </a:endParaRPr>
              </a:p>
            </p:txBody>
          </p:sp>
          <p:sp>
            <p:nvSpPr>
              <p:cNvPr id="44" name="pole tekstowe 43"/>
              <p:cNvSpPr txBox="1"/>
              <p:nvPr/>
            </p:nvSpPr>
            <p:spPr>
              <a:xfrm>
                <a:off x="1341976" y="2126036"/>
                <a:ext cx="3297051" cy="400110"/>
              </a:xfrm>
              <a:prstGeom prst="rect">
                <a:avLst/>
              </a:prstGeom>
              <a:noFill/>
            </p:spPr>
            <p:txBody>
              <a:bodyPr wrap="square" rtlCol="0">
                <a:spAutoFit/>
              </a:bodyPr>
              <a:lstStyle/>
              <a:p>
                <a:r>
                  <a:rPr lang="en-US" sz="2000" b="1">
                    <a:solidFill>
                      <a:srgbClr val="0000CC"/>
                    </a:solidFill>
                  </a:rPr>
                  <a:t>Display Driver</a:t>
                </a:r>
                <a:r>
                  <a:rPr lang="pl-PL" sz="2000" b="1">
                    <a:solidFill>
                      <a:srgbClr val="0000CC"/>
                    </a:solidFill>
                  </a:rPr>
                  <a:t>: </a:t>
                </a:r>
                <a:r>
                  <a:rPr lang="en-US" sz="2000" b="1">
                    <a:solidFill>
                      <a:srgbClr val="0000CC"/>
                    </a:solidFill>
                  </a:rPr>
                  <a:t>decoding</a:t>
                </a:r>
              </a:p>
            </p:txBody>
          </p:sp>
          <p:sp>
            <p:nvSpPr>
              <p:cNvPr id="45" name="Nawias klamrowy otwierający 44">
                <a:extLst>
                  <a:ext uri="{FF2B5EF4-FFF2-40B4-BE49-F238E27FC236}">
                    <a16:creationId xmlns:a16="http://schemas.microsoft.com/office/drawing/2014/main" id="{4D93773B-8B36-3937-CEFF-F067D78535ED}"/>
                  </a:ext>
                </a:extLst>
              </p:cNvPr>
              <p:cNvSpPr/>
              <p:nvPr/>
            </p:nvSpPr>
            <p:spPr>
              <a:xfrm>
                <a:off x="1155687" y="2661747"/>
                <a:ext cx="391977" cy="3935605"/>
              </a:xfrm>
              <a:prstGeom prst="leftBrace">
                <a:avLst/>
              </a:prstGeom>
              <a:ln>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00CC"/>
                  </a:solidFill>
                </a:endParaRPr>
              </a:p>
            </p:txBody>
          </p:sp>
        </p:grpSp>
        <p:sp>
          <p:nvSpPr>
            <p:cNvPr id="46" name="pole tekstowe 45">
              <a:extLst>
                <a:ext uri="{FF2B5EF4-FFF2-40B4-BE49-F238E27FC236}">
                  <a16:creationId xmlns:a16="http://schemas.microsoft.com/office/drawing/2014/main" id="{A87F92E6-9011-A443-90D6-836A45545E65}"/>
                </a:ext>
              </a:extLst>
            </p:cNvPr>
            <p:cNvSpPr txBox="1"/>
            <p:nvPr/>
          </p:nvSpPr>
          <p:spPr>
            <a:xfrm>
              <a:off x="629308" y="4429494"/>
              <a:ext cx="1107687" cy="400110"/>
            </a:xfrm>
            <a:prstGeom prst="rect">
              <a:avLst/>
            </a:prstGeom>
            <a:noFill/>
          </p:spPr>
          <p:txBody>
            <a:bodyPr wrap="square" rtlCol="0">
              <a:spAutoFit/>
            </a:bodyPr>
            <a:lstStyle/>
            <a:p>
              <a:r>
                <a:rPr lang="pl-PL" sz="2000" i="1">
                  <a:solidFill>
                    <a:srgbClr val="0000CC"/>
                  </a:solidFill>
                </a:rPr>
                <a:t>p-</a:t>
              </a:r>
              <a:r>
                <a:rPr lang="pl-PL" sz="2000" i="1" err="1">
                  <a:solidFill>
                    <a:srgbClr val="0000CC"/>
                  </a:solidFill>
                </a:rPr>
                <a:t>layer</a:t>
              </a:r>
              <a:endParaRPr lang="en-GB" sz="2000" i="1">
                <a:solidFill>
                  <a:srgbClr val="0000CC"/>
                </a:solidFill>
              </a:endParaRPr>
            </a:p>
          </p:txBody>
        </p:sp>
      </p:grpSp>
      <p:sp>
        <p:nvSpPr>
          <p:cNvPr id="76" name="pole tekstowe 75"/>
          <p:cNvSpPr txBox="1"/>
          <p:nvPr/>
        </p:nvSpPr>
        <p:spPr>
          <a:xfrm>
            <a:off x="2362717" y="4250314"/>
            <a:ext cx="1512168" cy="400110"/>
          </a:xfrm>
          <a:prstGeom prst="rect">
            <a:avLst/>
          </a:prstGeom>
          <a:noFill/>
        </p:spPr>
        <p:txBody>
          <a:bodyPr wrap="square" rtlCol="0">
            <a:spAutoFit/>
          </a:bodyPr>
          <a:lstStyle/>
          <a:p>
            <a:pPr algn="ctr"/>
            <a:r>
              <a:rPr lang="pl-PL" sz="2000" i="1">
                <a:solidFill>
                  <a:srgbClr val="0000CC"/>
                </a:solidFill>
              </a:rPr>
              <a:t>&amp;</a:t>
            </a:r>
            <a:endParaRPr lang="en-GB" sz="2000" i="1">
              <a:solidFill>
                <a:srgbClr val="0000CC"/>
              </a:solidFill>
            </a:endParaRPr>
          </a:p>
        </p:txBody>
      </p:sp>
      <p:cxnSp>
        <p:nvCxnSpPr>
          <p:cNvPr id="77" name="Łącznik prosty ze strzałką 76"/>
          <p:cNvCxnSpPr/>
          <p:nvPr/>
        </p:nvCxnSpPr>
        <p:spPr>
          <a:xfrm flipV="1">
            <a:off x="5618996" y="3161291"/>
            <a:ext cx="13334" cy="4152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Strzałka w dół 81"/>
          <p:cNvSpPr/>
          <p:nvPr/>
        </p:nvSpPr>
        <p:spPr>
          <a:xfrm rot="10800000">
            <a:off x="5486782" y="2076792"/>
            <a:ext cx="264429" cy="594473"/>
          </a:xfrm>
          <a:prstGeom prst="downArrow">
            <a:avLst/>
          </a:prstGeom>
          <a:solidFill>
            <a:srgbClr val="92D05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2203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06535496-4A65-66B3-67ED-411C5CE396F3}"/>
              </a:ext>
            </a:extLst>
          </p:cNvPr>
          <p:cNvSpPr txBox="1">
            <a:spLocks/>
          </p:cNvSpPr>
          <p:nvPr/>
        </p:nvSpPr>
        <p:spPr>
          <a:xfrm>
            <a:off x="49223" y="18958"/>
            <a:ext cx="9036496" cy="745746"/>
          </a:xfrm>
          <a:prstGeom prst="rect">
            <a:avLst/>
          </a:prstGeom>
        </p:spPr>
        <p:txBody>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en-US" sz="3200" b="1" dirty="0"/>
              <a:t>TWO PARADIGMS OF LOGIC: </a:t>
            </a:r>
            <a:endParaRPr lang="pl-PL" sz="3200" b="1" dirty="0"/>
          </a:p>
          <a:p>
            <a:r>
              <a:rPr lang="en-US" sz="3200" b="1" dirty="0"/>
              <a:t>JUSTIFICATION &amp;  DISCOVERY</a:t>
            </a:r>
          </a:p>
          <a:p>
            <a:endParaRPr lang="en-US" sz="3200" b="1" dirty="0"/>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68</a:t>
            </a:fld>
            <a:endParaRPr lang="pl-PL"/>
          </a:p>
        </p:txBody>
      </p:sp>
      <p:sp>
        <p:nvSpPr>
          <p:cNvPr id="3" name="pole tekstowe 2"/>
          <p:cNvSpPr txBox="1"/>
          <p:nvPr/>
        </p:nvSpPr>
        <p:spPr>
          <a:xfrm>
            <a:off x="84553" y="908720"/>
            <a:ext cx="8879904" cy="4708981"/>
          </a:xfrm>
          <a:prstGeom prst="rect">
            <a:avLst/>
          </a:prstGeom>
          <a:noFill/>
        </p:spPr>
        <p:txBody>
          <a:bodyPr wrap="square" rtlCol="0">
            <a:spAutoFit/>
          </a:bodyPr>
          <a:lstStyle/>
          <a:p>
            <a:r>
              <a:rPr lang="pl-PL" sz="1600" dirty="0">
                <a:solidFill>
                  <a:srgbClr val="0000CC"/>
                </a:solidFill>
              </a:rPr>
              <a:t>	</a:t>
            </a:r>
            <a:endParaRPr lang="pl-PL" sz="1800" dirty="0">
              <a:solidFill>
                <a:srgbClr val="0000CC"/>
              </a:solidFill>
            </a:endParaRPr>
          </a:p>
          <a:p>
            <a:r>
              <a:rPr lang="en-US" sz="1800" dirty="0" err="1">
                <a:solidFill>
                  <a:srgbClr val="0000CC"/>
                </a:solidFill>
              </a:rPr>
              <a:t>Boche</a:t>
            </a:r>
            <a:r>
              <a:rPr lang="pl-PL" sz="1800" dirty="0">
                <a:solidFill>
                  <a:srgbClr val="0000CC"/>
                </a:solidFill>
              </a:rPr>
              <a:t>ń</a:t>
            </a:r>
            <a:r>
              <a:rPr lang="en-US" sz="1800" dirty="0">
                <a:solidFill>
                  <a:srgbClr val="0000CC"/>
                </a:solidFill>
              </a:rPr>
              <a:t>ski says that</a:t>
            </a:r>
            <a:endParaRPr lang="pl-PL" sz="1800" dirty="0">
              <a:solidFill>
                <a:srgbClr val="0000CC"/>
              </a:solidFill>
            </a:endParaRPr>
          </a:p>
          <a:p>
            <a:r>
              <a:rPr lang="pl-PL" sz="1800" dirty="0">
                <a:solidFill>
                  <a:srgbClr val="0000CC"/>
                </a:solidFill>
              </a:rPr>
              <a:t>      </a:t>
            </a:r>
            <a:r>
              <a:rPr lang="en-US" sz="1800" dirty="0">
                <a:solidFill>
                  <a:srgbClr val="0000CC"/>
                </a:solidFill>
              </a:rPr>
              <a:t> </a:t>
            </a:r>
            <a:r>
              <a:rPr lang="pl-PL" sz="1800" dirty="0">
                <a:solidFill>
                  <a:srgbClr val="0000CC"/>
                </a:solidFill>
              </a:rPr>
              <a:t>[…] </a:t>
            </a:r>
            <a:r>
              <a:rPr lang="en-US" sz="1800" i="1" dirty="0">
                <a:solidFill>
                  <a:srgbClr val="0000CC"/>
                </a:solidFill>
              </a:rPr>
              <a:t>one can ask two different basic questions: </a:t>
            </a:r>
            <a:endParaRPr lang="pl-PL" sz="1800" i="1" dirty="0">
              <a:solidFill>
                <a:srgbClr val="0000CC"/>
              </a:solidFill>
            </a:endParaRPr>
          </a:p>
          <a:p>
            <a:pPr marL="800100" lvl="1" indent="-342900">
              <a:buAutoNum type="arabicParenBoth"/>
            </a:pPr>
            <a:r>
              <a:rPr lang="en-US" sz="1800" i="1" dirty="0">
                <a:solidFill>
                  <a:srgbClr val="0000CC"/>
                </a:solidFill>
              </a:rPr>
              <a:t>What follows given premises? </a:t>
            </a:r>
            <a:endParaRPr lang="pl-PL" sz="1800" i="1" dirty="0">
              <a:solidFill>
                <a:srgbClr val="0000CC"/>
              </a:solidFill>
            </a:endParaRPr>
          </a:p>
          <a:p>
            <a:pPr marL="800100" lvl="1" indent="-342900">
              <a:buAutoNum type="arabicParenBoth"/>
            </a:pPr>
            <a:r>
              <a:rPr lang="en-US" sz="1800" i="1" dirty="0">
                <a:solidFill>
                  <a:srgbClr val="0000CC"/>
                </a:solidFill>
              </a:rPr>
              <a:t>From what premises can a given sentence (conclusion) be deduced? </a:t>
            </a:r>
            <a:endParaRPr lang="pl-PL" sz="1800" i="1" dirty="0">
              <a:solidFill>
                <a:srgbClr val="0000CC"/>
              </a:solidFill>
            </a:endParaRPr>
          </a:p>
          <a:p>
            <a:pPr lvl="1"/>
            <a:r>
              <a:rPr lang="en-US" sz="1800" b="1" i="1" dirty="0">
                <a:solidFill>
                  <a:srgbClr val="0000CC"/>
                </a:solidFill>
              </a:rPr>
              <a:t>Aristotle</a:t>
            </a:r>
            <a:r>
              <a:rPr lang="en-US" sz="1800" i="1" dirty="0">
                <a:solidFill>
                  <a:srgbClr val="0000CC"/>
                </a:solidFill>
              </a:rPr>
              <a:t> primarily considered the first question</a:t>
            </a:r>
            <a:r>
              <a:rPr lang="pl-PL" sz="1800" i="1" dirty="0">
                <a:solidFill>
                  <a:srgbClr val="0000CC"/>
                </a:solidFill>
              </a:rPr>
              <a:t>,</a:t>
            </a:r>
            <a:endParaRPr lang="pl-PL" sz="1800" dirty="0">
              <a:solidFill>
                <a:srgbClr val="0000CC"/>
              </a:solidFill>
            </a:endParaRPr>
          </a:p>
          <a:p>
            <a:r>
              <a:rPr lang="pl-PL" sz="1800" b="1" dirty="0">
                <a:solidFill>
                  <a:srgbClr val="0000CC"/>
                </a:solidFill>
              </a:rPr>
              <a:t>j</a:t>
            </a:r>
            <a:r>
              <a:rPr lang="en-US" sz="1800" b="1" dirty="0" err="1">
                <a:solidFill>
                  <a:srgbClr val="0000CC"/>
                </a:solidFill>
              </a:rPr>
              <a:t>ustification</a:t>
            </a:r>
            <a:r>
              <a:rPr lang="en-US" sz="1800" dirty="0">
                <a:solidFill>
                  <a:srgbClr val="0000CC"/>
                </a:solidFill>
              </a:rPr>
              <a:t>, </a:t>
            </a:r>
            <a:endParaRPr lang="pl-PL" sz="1800" dirty="0">
              <a:solidFill>
                <a:srgbClr val="0000CC"/>
              </a:solidFill>
            </a:endParaRPr>
          </a:p>
          <a:p>
            <a:r>
              <a:rPr lang="pl-PL" sz="1800" dirty="0">
                <a:solidFill>
                  <a:srgbClr val="0000CC"/>
                </a:solidFill>
              </a:rPr>
              <a:t>       […]</a:t>
            </a:r>
            <a:r>
              <a:rPr lang="en-US" sz="1800" dirty="0">
                <a:solidFill>
                  <a:srgbClr val="0000CC"/>
                </a:solidFill>
              </a:rPr>
              <a:t> </a:t>
            </a:r>
            <a:r>
              <a:rPr lang="pl-PL" sz="1800" dirty="0">
                <a:solidFill>
                  <a:srgbClr val="0000CC"/>
                </a:solidFill>
              </a:rPr>
              <a:t>but </a:t>
            </a:r>
            <a:r>
              <a:rPr lang="en-US" sz="1800" i="1" dirty="0">
                <a:solidFill>
                  <a:srgbClr val="0000CC"/>
                </a:solidFill>
              </a:rPr>
              <a:t>poses also the second</a:t>
            </a:r>
            <a:r>
              <a:rPr lang="en-US" sz="1800" dirty="0">
                <a:solidFill>
                  <a:srgbClr val="0000CC"/>
                </a:solidFill>
              </a:rPr>
              <a:t>, </a:t>
            </a:r>
            <a:endParaRPr lang="pl-PL" sz="1800" dirty="0">
              <a:solidFill>
                <a:srgbClr val="0000CC"/>
              </a:solidFill>
            </a:endParaRPr>
          </a:p>
          <a:p>
            <a:r>
              <a:rPr lang="en-US" sz="1800" b="1" dirty="0">
                <a:solidFill>
                  <a:srgbClr val="0000CC"/>
                </a:solidFill>
              </a:rPr>
              <a:t>discovery,</a:t>
            </a:r>
            <a:r>
              <a:rPr lang="en-US" sz="1800" dirty="0">
                <a:solidFill>
                  <a:srgbClr val="0000CC"/>
                </a:solidFill>
              </a:rPr>
              <a:t> and tries to show </a:t>
            </a:r>
            <a:endParaRPr lang="pl-PL" sz="1800" dirty="0">
              <a:solidFill>
                <a:srgbClr val="0000CC"/>
              </a:solidFill>
            </a:endParaRPr>
          </a:p>
          <a:p>
            <a:r>
              <a:rPr lang="pl-PL" sz="1800" i="1" dirty="0">
                <a:solidFill>
                  <a:srgbClr val="0000CC"/>
                </a:solidFill>
              </a:rPr>
              <a:t>      </a:t>
            </a:r>
            <a:r>
              <a:rPr lang="en-US" sz="1800" i="1" dirty="0">
                <a:solidFill>
                  <a:srgbClr val="0000CC"/>
                </a:solidFill>
              </a:rPr>
              <a:t>how</a:t>
            </a:r>
            <a:r>
              <a:rPr lang="en-US" sz="1800" dirty="0">
                <a:solidFill>
                  <a:srgbClr val="0000CC"/>
                </a:solidFill>
              </a:rPr>
              <a:t> </a:t>
            </a:r>
            <a:r>
              <a:rPr lang="en-US" sz="1800" i="1" dirty="0">
                <a:solidFill>
                  <a:srgbClr val="0000CC"/>
                </a:solidFill>
              </a:rPr>
              <a:t>the premises of a syllogism must be constructed in order to yield a given </a:t>
            </a:r>
            <a:endParaRPr lang="pl-PL" sz="1800" i="1" dirty="0">
              <a:solidFill>
                <a:srgbClr val="0000CC"/>
              </a:solidFill>
            </a:endParaRPr>
          </a:p>
          <a:p>
            <a:r>
              <a:rPr lang="pl-PL" sz="1800" i="1" dirty="0">
                <a:solidFill>
                  <a:srgbClr val="0000CC"/>
                </a:solidFill>
              </a:rPr>
              <a:t>      </a:t>
            </a:r>
            <a:r>
              <a:rPr lang="en-US" sz="1800" i="1" dirty="0">
                <a:solidFill>
                  <a:srgbClr val="0000CC"/>
                </a:solidFill>
              </a:rPr>
              <a:t>conclusion</a:t>
            </a:r>
            <a:r>
              <a:rPr lang="en-US" sz="1800" dirty="0">
                <a:solidFill>
                  <a:srgbClr val="0000CC"/>
                </a:solidFill>
              </a:rPr>
              <a:t>,</a:t>
            </a:r>
            <a:r>
              <a:rPr lang="pl-PL" sz="1800" dirty="0">
                <a:solidFill>
                  <a:srgbClr val="0000CC"/>
                </a:solidFill>
              </a:rPr>
              <a:t> </a:t>
            </a:r>
          </a:p>
          <a:p>
            <a:r>
              <a:rPr lang="pl-PL" sz="1800" dirty="0">
                <a:solidFill>
                  <a:srgbClr val="0000CC"/>
                </a:solidFill>
              </a:rPr>
              <a:t> </a:t>
            </a:r>
            <a:r>
              <a:rPr lang="en-US" sz="1800" dirty="0">
                <a:solidFill>
                  <a:srgbClr val="0000CC"/>
                </a:solidFill>
              </a:rPr>
              <a:t>discovery </a:t>
            </a:r>
            <a:r>
              <a:rPr lang="pl-PL" sz="1800" dirty="0" err="1">
                <a:solidFill>
                  <a:srgbClr val="0000CC"/>
                </a:solidFill>
              </a:rPr>
              <a:t>is</a:t>
            </a:r>
            <a:endParaRPr lang="pl-PL" sz="1800" dirty="0">
              <a:solidFill>
                <a:srgbClr val="0000CC"/>
              </a:solidFill>
            </a:endParaRPr>
          </a:p>
          <a:p>
            <a:r>
              <a:rPr lang="pl-PL" sz="1800" dirty="0">
                <a:solidFill>
                  <a:srgbClr val="0000CC"/>
                </a:solidFill>
              </a:rPr>
              <a:t>      […]</a:t>
            </a:r>
            <a:r>
              <a:rPr lang="en-US" sz="1800" dirty="0">
                <a:solidFill>
                  <a:srgbClr val="0000CC"/>
                </a:solidFill>
              </a:rPr>
              <a:t> </a:t>
            </a:r>
            <a:r>
              <a:rPr lang="en-US" sz="1800" i="1" dirty="0">
                <a:solidFill>
                  <a:srgbClr val="0000CC"/>
                </a:solidFill>
              </a:rPr>
              <a:t>not essentially a matter of formal logic</a:t>
            </a:r>
            <a:r>
              <a:rPr lang="pl-PL" sz="1800" i="1" dirty="0">
                <a:solidFill>
                  <a:srgbClr val="0000CC"/>
                </a:solidFill>
              </a:rPr>
              <a:t>.</a:t>
            </a:r>
            <a:r>
              <a:rPr lang="en-US" sz="1800" i="1" dirty="0">
                <a:solidFill>
                  <a:srgbClr val="0000CC"/>
                </a:solidFill>
              </a:rPr>
              <a:t>  </a:t>
            </a:r>
            <a:endParaRPr lang="pl-PL" sz="1800" i="1" dirty="0">
              <a:solidFill>
                <a:srgbClr val="0000CC"/>
              </a:solidFill>
            </a:endParaRPr>
          </a:p>
          <a:p>
            <a:r>
              <a:rPr lang="pl-PL" sz="2000" dirty="0">
                <a:solidFill>
                  <a:srgbClr val="0000CC"/>
                </a:solidFill>
              </a:rPr>
              <a:t>	</a:t>
            </a:r>
            <a:r>
              <a:rPr lang="en-US" sz="1600" dirty="0" err="1">
                <a:solidFill>
                  <a:srgbClr val="0000CC"/>
                </a:solidFill>
              </a:rPr>
              <a:t>Boche</a:t>
            </a:r>
            <a:r>
              <a:rPr lang="pl-PL" sz="1600" dirty="0">
                <a:solidFill>
                  <a:srgbClr val="0000CC"/>
                </a:solidFill>
              </a:rPr>
              <a:t>ń</a:t>
            </a:r>
            <a:r>
              <a:rPr lang="en-US" sz="1600" dirty="0">
                <a:solidFill>
                  <a:srgbClr val="0000CC"/>
                </a:solidFill>
              </a:rPr>
              <a:t>ski, J. (1961). A history of formal logic. University of Notre Dame</a:t>
            </a:r>
            <a:r>
              <a:rPr lang="pl-PL" sz="1600" dirty="0">
                <a:solidFill>
                  <a:srgbClr val="0000CC"/>
                </a:solidFill>
              </a:rPr>
              <a:t> </a:t>
            </a:r>
            <a:r>
              <a:rPr lang="en-US" sz="1600" dirty="0">
                <a:solidFill>
                  <a:srgbClr val="0000CC"/>
                </a:solidFill>
              </a:rPr>
              <a:t>Press. </a:t>
            </a:r>
            <a:endParaRPr lang="pl-PL" sz="1600" dirty="0">
              <a:solidFill>
                <a:srgbClr val="0000CC"/>
              </a:solidFill>
            </a:endParaRPr>
          </a:p>
          <a:p>
            <a:r>
              <a:rPr lang="pl-PL" sz="1600" dirty="0">
                <a:solidFill>
                  <a:srgbClr val="0000CC"/>
                </a:solidFill>
              </a:rPr>
              <a:t>	</a:t>
            </a:r>
            <a:r>
              <a:rPr lang="en-US" sz="1600" dirty="0">
                <a:solidFill>
                  <a:srgbClr val="0000CC"/>
                </a:solidFill>
              </a:rPr>
              <a:t>E</a:t>
            </a:r>
            <a:r>
              <a:rPr lang="pl-PL" sz="1600" dirty="0">
                <a:solidFill>
                  <a:srgbClr val="0000CC"/>
                </a:solidFill>
              </a:rPr>
              <a:t>.</a:t>
            </a:r>
            <a:r>
              <a:rPr lang="en-US" sz="1600" dirty="0">
                <a:solidFill>
                  <a:srgbClr val="0000CC"/>
                </a:solidFill>
              </a:rPr>
              <a:t> </a:t>
            </a:r>
            <a:r>
              <a:rPr lang="en-US" sz="1600" dirty="0" err="1">
                <a:solidFill>
                  <a:srgbClr val="0000CC"/>
                </a:solidFill>
              </a:rPr>
              <a:t>Ippoliti</a:t>
            </a:r>
            <a:r>
              <a:rPr lang="pl-PL" sz="1600" dirty="0">
                <a:solidFill>
                  <a:srgbClr val="0000CC"/>
                </a:solidFill>
              </a:rPr>
              <a:t>,</a:t>
            </a:r>
            <a:r>
              <a:rPr lang="en-US" sz="1600" dirty="0">
                <a:solidFill>
                  <a:srgbClr val="0000CC"/>
                </a:solidFill>
              </a:rPr>
              <a:t>.F</a:t>
            </a:r>
            <a:r>
              <a:rPr lang="pl-PL" sz="1600" dirty="0">
                <a:solidFill>
                  <a:srgbClr val="0000CC"/>
                </a:solidFill>
              </a:rPr>
              <a:t>.</a:t>
            </a:r>
            <a:r>
              <a:rPr lang="en-US" sz="1600" dirty="0">
                <a:solidFill>
                  <a:srgbClr val="0000CC"/>
                </a:solidFill>
              </a:rPr>
              <a:t> </a:t>
            </a:r>
            <a:r>
              <a:rPr lang="en-US" sz="1600" dirty="0" err="1">
                <a:solidFill>
                  <a:srgbClr val="0000CC"/>
                </a:solidFill>
              </a:rPr>
              <a:t>Sterpetti</a:t>
            </a:r>
            <a:r>
              <a:rPr lang="en-US" sz="1600" dirty="0">
                <a:solidFill>
                  <a:srgbClr val="0000CC"/>
                </a:solidFill>
              </a:rPr>
              <a:t> (eds.): The Heuristic View. Logic, Mathematics, and Science. </a:t>
            </a:r>
            <a:endParaRPr lang="pl-PL" sz="1600" dirty="0">
              <a:solidFill>
                <a:srgbClr val="0000CC"/>
              </a:solidFill>
            </a:endParaRPr>
          </a:p>
          <a:p>
            <a:r>
              <a:rPr lang="pl-PL" sz="1600" dirty="0">
                <a:solidFill>
                  <a:srgbClr val="0000CC"/>
                </a:solidFill>
              </a:rPr>
              <a:t>	</a:t>
            </a:r>
            <a:r>
              <a:rPr lang="en-US" sz="1600" dirty="0">
                <a:solidFill>
                  <a:srgbClr val="0000CC"/>
                </a:solidFill>
              </a:rPr>
              <a:t>Springer (2025)</a:t>
            </a:r>
          </a:p>
          <a:p>
            <a:endParaRPr lang="en-US" sz="1600" dirty="0">
              <a:solidFill>
                <a:srgbClr val="0000CC"/>
              </a:solidFill>
            </a:endParaRPr>
          </a:p>
        </p:txBody>
      </p:sp>
      <p:sp>
        <p:nvSpPr>
          <p:cNvPr id="5" name="pole tekstowe 4"/>
          <p:cNvSpPr txBox="1"/>
          <p:nvPr/>
        </p:nvSpPr>
        <p:spPr>
          <a:xfrm>
            <a:off x="82176" y="5256591"/>
            <a:ext cx="8735919" cy="1569660"/>
          </a:xfrm>
          <a:prstGeom prst="rect">
            <a:avLst/>
          </a:prstGeom>
          <a:noFill/>
        </p:spPr>
        <p:txBody>
          <a:bodyPr wrap="square" rtlCol="0">
            <a:spAutoFit/>
          </a:bodyPr>
          <a:lstStyle/>
          <a:p>
            <a:pPr algn="ctr"/>
            <a:r>
              <a:rPr lang="en-US" sz="2400" dirty="0">
                <a:solidFill>
                  <a:srgbClr val="0000CC"/>
                </a:solidFill>
              </a:rPr>
              <a:t>For IS to be grounded in IGrC, generation of relevant granular computations, especially through the discovery of complex games, is essential for developing high-quality approximate solutions.</a:t>
            </a:r>
          </a:p>
        </p:txBody>
      </p:sp>
    </p:spTree>
    <p:extLst>
      <p:ext uri="{BB962C8B-B14F-4D97-AF65-F5344CB8AC3E}">
        <p14:creationId xmlns:p14="http://schemas.microsoft.com/office/powerpoint/2010/main" val="37894233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3D946-D54B-A25C-BBA1-6B3CB94C892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8075FCF-C80A-776C-72F3-656B09168FAD}"/>
              </a:ext>
            </a:extLst>
          </p:cNvPr>
          <p:cNvSpPr>
            <a:spLocks noGrp="1"/>
          </p:cNvSpPr>
          <p:nvPr>
            <p:ph type="title"/>
          </p:nvPr>
        </p:nvSpPr>
        <p:spPr>
          <a:xfrm>
            <a:off x="-25386" y="99621"/>
            <a:ext cx="9143999" cy="1156107"/>
          </a:xfrm>
        </p:spPr>
        <p:txBody>
          <a:bodyPr>
            <a:normAutofit fontScale="90000"/>
          </a:bodyPr>
          <a:lstStyle/>
          <a:p>
            <a:pPr lvl="0"/>
            <a:r>
              <a:rPr lang="en-US" altLang="pl-PL" sz="2800" b="1" dirty="0"/>
              <a:t>DISCOVER</a:t>
            </a:r>
            <a:r>
              <a:rPr lang="pl-PL" altLang="pl-PL" sz="2800" b="1" dirty="0"/>
              <a:t>Y</a:t>
            </a:r>
            <a:r>
              <a:rPr lang="en-US" altLang="pl-PL" sz="2800" b="1" dirty="0"/>
              <a:t> </a:t>
            </a:r>
            <a:r>
              <a:rPr lang="pl-PL" altLang="pl-PL" sz="2800" b="1" dirty="0"/>
              <a:t>AND </a:t>
            </a:r>
            <a:r>
              <a:rPr lang="pl-PL" altLang="pl-PL" sz="2800" b="1" dirty="0" err="1"/>
              <a:t>EVOLUTION</a:t>
            </a:r>
            <a:br>
              <a:rPr lang="en-US" altLang="pl-PL" sz="2800" b="1" dirty="0"/>
            </a:br>
            <a:r>
              <a:rPr lang="en-US" altLang="pl-PL" sz="2800" b="1" dirty="0"/>
              <a:t>OF COMPLEX GAMES</a:t>
            </a:r>
            <a:r>
              <a:rPr lang="pl-PL" altLang="pl-PL" sz="2800" b="1" dirty="0"/>
              <a:t> </a:t>
            </a:r>
            <a:r>
              <a:rPr lang="en-US" altLang="pl-PL" sz="2800" b="1" dirty="0" err="1"/>
              <a:t>INTERACTI</a:t>
            </a:r>
            <a:r>
              <a:rPr lang="pl-PL" altLang="pl-PL" sz="2800" b="1" dirty="0" err="1"/>
              <a:t>NG</a:t>
            </a:r>
            <a:r>
              <a:rPr lang="pl-PL" altLang="pl-PL" sz="2800" b="1" dirty="0"/>
              <a:t> WITH </a:t>
            </a:r>
            <a:r>
              <a:rPr lang="en-US" altLang="pl-PL" sz="2800" b="1" dirty="0"/>
              <a:t> </a:t>
            </a:r>
            <a:br>
              <a:rPr lang="en-US" altLang="pl-PL" sz="2800" b="1" dirty="0"/>
            </a:br>
            <a:r>
              <a:rPr lang="en-US" altLang="pl-PL" sz="2800" b="1" dirty="0"/>
              <a:t>THE</a:t>
            </a:r>
            <a:r>
              <a:rPr lang="pl-PL" altLang="pl-PL" sz="2800" b="1" dirty="0"/>
              <a:t> </a:t>
            </a:r>
            <a:r>
              <a:rPr lang="en-US" altLang="pl-PL" sz="2800" b="1" dirty="0"/>
              <a:t>ABSTRACT AND PHYSICAL WORLD</a:t>
            </a:r>
            <a:r>
              <a:rPr lang="pl-PL" altLang="pl-PL" sz="2800" b="1" dirty="0"/>
              <a:t>S</a:t>
            </a:r>
            <a:endParaRPr lang="en-US" sz="3000" b="1" dirty="0"/>
          </a:p>
        </p:txBody>
      </p:sp>
      <p:sp>
        <p:nvSpPr>
          <p:cNvPr id="12" name="Symbol zastępczy numeru slajdu 11">
            <a:extLst>
              <a:ext uri="{FF2B5EF4-FFF2-40B4-BE49-F238E27FC236}">
                <a16:creationId xmlns:a16="http://schemas.microsoft.com/office/drawing/2014/main" id="{D02BA2AC-D5F4-ECA3-AC49-DA1A78E834F8}"/>
              </a:ext>
            </a:extLst>
          </p:cNvPr>
          <p:cNvSpPr>
            <a:spLocks noGrp="1"/>
          </p:cNvSpPr>
          <p:nvPr>
            <p:ph type="sldNum" sz="quarter" idx="12"/>
          </p:nvPr>
        </p:nvSpPr>
        <p:spPr/>
        <p:txBody>
          <a:bodyPr/>
          <a:lstStyle/>
          <a:p>
            <a:pPr>
              <a:defRPr/>
            </a:pPr>
            <a:fld id="{D02E777F-298D-4C96-825C-3DC57E52C55E}" type="slidenum">
              <a:rPr lang="pl-PL" smtClean="0"/>
              <a:pPr>
                <a:defRPr/>
              </a:pPr>
              <a:t>69</a:t>
            </a:fld>
            <a:endParaRPr lang="pl-PL"/>
          </a:p>
        </p:txBody>
      </p:sp>
      <p:grpSp>
        <p:nvGrpSpPr>
          <p:cNvPr id="14" name="Grupa 13"/>
          <p:cNvGrpSpPr/>
          <p:nvPr/>
        </p:nvGrpSpPr>
        <p:grpSpPr>
          <a:xfrm>
            <a:off x="72419" y="1353826"/>
            <a:ext cx="8923143" cy="5261861"/>
            <a:chOff x="72419" y="1791473"/>
            <a:chExt cx="8923143" cy="4831609"/>
          </a:xfrm>
        </p:grpSpPr>
        <p:grpSp>
          <p:nvGrpSpPr>
            <p:cNvPr id="7" name="Grupa 6">
              <a:extLst>
                <a:ext uri="{FF2B5EF4-FFF2-40B4-BE49-F238E27FC236}">
                  <a16:creationId xmlns:a16="http://schemas.microsoft.com/office/drawing/2014/main" id="{12A5E7F2-09CC-8D70-5B8D-DABEDBCFFCD6}"/>
                </a:ext>
              </a:extLst>
            </p:cNvPr>
            <p:cNvGrpSpPr/>
            <p:nvPr/>
          </p:nvGrpSpPr>
          <p:grpSpPr>
            <a:xfrm>
              <a:off x="72419" y="1791473"/>
              <a:ext cx="8923143" cy="4831609"/>
              <a:chOff x="113890" y="1520320"/>
              <a:chExt cx="8244821" cy="4640636"/>
            </a:xfrm>
          </p:grpSpPr>
          <p:sp>
            <p:nvSpPr>
              <p:cNvPr id="4" name="Elipsa 3">
                <a:extLst>
                  <a:ext uri="{FF2B5EF4-FFF2-40B4-BE49-F238E27FC236}">
                    <a16:creationId xmlns:a16="http://schemas.microsoft.com/office/drawing/2014/main" id="{F4972FD2-4285-4E85-F32E-1D5372930B30}"/>
                  </a:ext>
                </a:extLst>
              </p:cNvPr>
              <p:cNvSpPr/>
              <p:nvPr/>
            </p:nvSpPr>
            <p:spPr>
              <a:xfrm>
                <a:off x="1817694" y="3861048"/>
                <a:ext cx="2160240" cy="9721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5" name="Elipsa 4">
                <a:extLst>
                  <a:ext uri="{FF2B5EF4-FFF2-40B4-BE49-F238E27FC236}">
                    <a16:creationId xmlns:a16="http://schemas.microsoft.com/office/drawing/2014/main" id="{DB15312A-1252-D7B0-4A11-CC6409390D35}"/>
                  </a:ext>
                </a:extLst>
              </p:cNvPr>
              <p:cNvSpPr/>
              <p:nvPr/>
            </p:nvSpPr>
            <p:spPr>
              <a:xfrm>
                <a:off x="3005826" y="3537012"/>
                <a:ext cx="1458162" cy="97210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6" name="Elipsa 5">
                <a:extLst>
                  <a:ext uri="{FF2B5EF4-FFF2-40B4-BE49-F238E27FC236}">
                    <a16:creationId xmlns:a16="http://schemas.microsoft.com/office/drawing/2014/main" id="{44F97387-06C7-77D9-C659-4FCF49B4A2F9}"/>
                  </a:ext>
                </a:extLst>
              </p:cNvPr>
              <p:cNvSpPr/>
              <p:nvPr/>
            </p:nvSpPr>
            <p:spPr>
              <a:xfrm>
                <a:off x="4950042" y="2996952"/>
                <a:ext cx="2268252" cy="972108"/>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8" name="Łącznik prosty ze strzałką 7">
                <a:extLst>
                  <a:ext uri="{FF2B5EF4-FFF2-40B4-BE49-F238E27FC236}">
                    <a16:creationId xmlns:a16="http://schemas.microsoft.com/office/drawing/2014/main" id="{7C3BC69A-C3C1-963F-E6A8-49754ABC958B}"/>
                  </a:ext>
                </a:extLst>
              </p:cNvPr>
              <p:cNvCxnSpPr/>
              <p:nvPr/>
            </p:nvCxnSpPr>
            <p:spPr>
              <a:xfrm flipV="1">
                <a:off x="2789802" y="3374994"/>
                <a:ext cx="0" cy="9181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a:extLst>
                  <a:ext uri="{FF2B5EF4-FFF2-40B4-BE49-F238E27FC236}">
                    <a16:creationId xmlns:a16="http://schemas.microsoft.com/office/drawing/2014/main" id="{4F48FDAF-F123-9A7D-9604-13914D223D70}"/>
                  </a:ext>
                </a:extLst>
              </p:cNvPr>
              <p:cNvCxnSpPr/>
              <p:nvPr/>
            </p:nvCxnSpPr>
            <p:spPr>
              <a:xfrm flipV="1">
                <a:off x="3707904" y="3104964"/>
                <a:ext cx="0" cy="8100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a:extLst>
                  <a:ext uri="{FF2B5EF4-FFF2-40B4-BE49-F238E27FC236}">
                    <a16:creationId xmlns:a16="http://schemas.microsoft.com/office/drawing/2014/main" id="{09C1014D-2B1F-F78A-1789-BC172F919046}"/>
                  </a:ext>
                </a:extLst>
              </p:cNvPr>
              <p:cNvCxnSpPr/>
              <p:nvPr/>
            </p:nvCxnSpPr>
            <p:spPr>
              <a:xfrm flipV="1">
                <a:off x="6084168" y="2618910"/>
                <a:ext cx="0" cy="86409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a16="http://schemas.microsoft.com/office/drawing/2014/main" id="{FFD76B66-9A9C-3CCD-39E2-B926962C46E3}"/>
                  </a:ext>
                </a:extLst>
              </p:cNvPr>
              <p:cNvSpPr txBox="1"/>
              <p:nvPr/>
            </p:nvSpPr>
            <p:spPr>
              <a:xfrm>
                <a:off x="4463987" y="3537012"/>
                <a:ext cx="702079" cy="403957"/>
              </a:xfrm>
              <a:prstGeom prst="rect">
                <a:avLst/>
              </a:prstGeom>
              <a:noFill/>
            </p:spPr>
            <p:txBody>
              <a:bodyPr wrap="square" rtlCol="0">
                <a:spAutoFit/>
              </a:bodyPr>
              <a:lstStyle/>
              <a:p>
                <a:r>
                  <a:rPr lang="pl-PL" sz="2025" b="1">
                    <a:solidFill>
                      <a:prstClr val="black"/>
                    </a:solidFill>
                  </a:rPr>
                  <a:t>. . .</a:t>
                </a:r>
                <a:endParaRPr lang="en-US" sz="2025" b="1">
                  <a:solidFill>
                    <a:prstClr val="black"/>
                  </a:solidFill>
                </a:endParaRPr>
              </a:p>
            </p:txBody>
          </p:sp>
          <p:sp>
            <p:nvSpPr>
              <p:cNvPr id="15" name="pole tekstowe 14">
                <a:extLst>
                  <a:ext uri="{FF2B5EF4-FFF2-40B4-BE49-F238E27FC236}">
                    <a16:creationId xmlns:a16="http://schemas.microsoft.com/office/drawing/2014/main" id="{47669B87-DB94-7865-6A48-6A329276D548}"/>
                  </a:ext>
                </a:extLst>
              </p:cNvPr>
              <p:cNvSpPr txBox="1"/>
              <p:nvPr/>
            </p:nvSpPr>
            <p:spPr>
              <a:xfrm>
                <a:off x="151711" y="5265204"/>
                <a:ext cx="8169180" cy="895752"/>
              </a:xfrm>
              <a:prstGeom prst="rect">
                <a:avLst/>
              </a:prstGeom>
              <a:noFill/>
            </p:spPr>
            <p:txBody>
              <a:bodyPr wrap="square" rtlCol="0">
                <a:spAutoFit/>
              </a:bodyPr>
              <a:lstStyle/>
              <a:p>
                <a:pPr algn="ctr"/>
                <a:r>
                  <a:rPr lang="en-US" sz="2000" dirty="0">
                    <a:solidFill>
                      <a:srgbClr val="0000CC"/>
                    </a:solidFill>
                  </a:rPr>
                  <a:t>complex vague concepts </a:t>
                </a:r>
                <a:r>
                  <a:rPr lang="pl-PL" sz="2000" dirty="0">
                    <a:solidFill>
                      <a:srgbClr val="0000CC"/>
                    </a:solidFill>
                  </a:rPr>
                  <a:t>(</a:t>
                </a:r>
                <a:r>
                  <a:rPr lang="el-GR" sz="2000" i="1" dirty="0">
                    <a:solidFill>
                      <a:srgbClr val="0000CC"/>
                    </a:solidFill>
                  </a:rPr>
                  <a:t>α</a:t>
                </a:r>
                <a:r>
                  <a:rPr lang="pl-PL" sz="2000" dirty="0">
                    <a:solidFill>
                      <a:srgbClr val="0000CC"/>
                    </a:solidFill>
                  </a:rPr>
                  <a:t>) </a:t>
                </a:r>
                <a:r>
                  <a:rPr lang="en-US" sz="2000" dirty="0">
                    <a:solidFill>
                      <a:srgbClr val="0000CC"/>
                    </a:solidFill>
                  </a:rPr>
                  <a:t>triggering actions/plans; </a:t>
                </a:r>
                <a:endParaRPr lang="pl-PL" sz="2000" dirty="0">
                  <a:solidFill>
                    <a:srgbClr val="0000CC"/>
                  </a:solidFill>
                </a:endParaRPr>
              </a:p>
              <a:p>
                <a:pPr algn="ctr"/>
                <a:r>
                  <a:rPr lang="en-US" sz="2000" dirty="0">
                    <a:solidFill>
                      <a:srgbClr val="0000CC"/>
                    </a:solidFill>
                  </a:rPr>
                  <a:t>their approximations by classifiers may require interactions with abstract </a:t>
                </a:r>
                <a:r>
                  <a:rPr lang="pl-PL" sz="2000" dirty="0">
                    <a:solidFill>
                      <a:srgbClr val="0000CC"/>
                    </a:solidFill>
                  </a:rPr>
                  <a:t>and </a:t>
                </a:r>
                <a:r>
                  <a:rPr lang="en-US" sz="2000" dirty="0">
                    <a:solidFill>
                      <a:srgbClr val="0000CC"/>
                    </a:solidFill>
                  </a:rPr>
                  <a:t>physical objects</a:t>
                </a:r>
              </a:p>
            </p:txBody>
          </p:sp>
          <p:cxnSp>
            <p:nvCxnSpPr>
              <p:cNvPr id="17" name="Łącznik prosty 16">
                <a:extLst>
                  <a:ext uri="{FF2B5EF4-FFF2-40B4-BE49-F238E27FC236}">
                    <a16:creationId xmlns:a16="http://schemas.microsoft.com/office/drawing/2014/main" id="{69D2D752-E294-2C9F-2F9F-CC2EFFE01CCF}"/>
                  </a:ext>
                </a:extLst>
              </p:cNvPr>
              <p:cNvCxnSpPr/>
              <p:nvPr/>
            </p:nvCxnSpPr>
            <p:spPr>
              <a:xfrm>
                <a:off x="4247964" y="4401108"/>
                <a:ext cx="0" cy="81009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Łącznik prosty 17">
                <a:extLst>
                  <a:ext uri="{FF2B5EF4-FFF2-40B4-BE49-F238E27FC236}">
                    <a16:creationId xmlns:a16="http://schemas.microsoft.com/office/drawing/2014/main" id="{AF67D87C-BD76-F69E-AA2E-65C89EDF00E0}"/>
                  </a:ext>
                </a:extLst>
              </p:cNvPr>
              <p:cNvCxnSpPr/>
              <p:nvPr/>
            </p:nvCxnSpPr>
            <p:spPr>
              <a:xfrm>
                <a:off x="3113838" y="4833156"/>
                <a:ext cx="1080120" cy="43204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Łącznik prosty 18">
                <a:extLst>
                  <a:ext uri="{FF2B5EF4-FFF2-40B4-BE49-F238E27FC236}">
                    <a16:creationId xmlns:a16="http://schemas.microsoft.com/office/drawing/2014/main" id="{52148FD7-EBFB-7C9A-C1AA-B828E74C6790}"/>
                  </a:ext>
                </a:extLst>
              </p:cNvPr>
              <p:cNvCxnSpPr/>
              <p:nvPr/>
            </p:nvCxnSpPr>
            <p:spPr>
              <a:xfrm flipH="1">
                <a:off x="4200480" y="4050069"/>
                <a:ext cx="1769840" cy="12151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pole tekstowe 21">
                <a:extLst>
                  <a:ext uri="{FF2B5EF4-FFF2-40B4-BE49-F238E27FC236}">
                    <a16:creationId xmlns:a16="http://schemas.microsoft.com/office/drawing/2014/main" id="{259D2891-BD3A-4A47-86B6-27360C089254}"/>
                  </a:ext>
                </a:extLst>
              </p:cNvPr>
              <p:cNvSpPr txBox="1"/>
              <p:nvPr/>
            </p:nvSpPr>
            <p:spPr>
              <a:xfrm>
                <a:off x="113890" y="1520320"/>
                <a:ext cx="8244821" cy="1167191"/>
              </a:xfrm>
              <a:prstGeom prst="rect">
                <a:avLst/>
              </a:prstGeom>
              <a:noFill/>
            </p:spPr>
            <p:txBody>
              <a:bodyPr wrap="square" rtlCol="0">
                <a:spAutoFit/>
              </a:bodyPr>
              <a:lstStyle/>
              <a:p>
                <a:pPr algn="ctr"/>
                <a:r>
                  <a:rPr lang="en-US" sz="2000" dirty="0">
                    <a:solidFill>
                      <a:srgbClr val="0000CC"/>
                    </a:solidFill>
                  </a:rPr>
                  <a:t>transformations (associations)</a:t>
                </a:r>
                <a:r>
                  <a:rPr lang="pl-PL" sz="2000" dirty="0">
                    <a:solidFill>
                      <a:srgbClr val="0000CC"/>
                    </a:solidFill>
                  </a:rPr>
                  <a:t> (</a:t>
                </a:r>
                <a:r>
                  <a:rPr lang="pl-PL" sz="2000" i="1" dirty="0" err="1">
                    <a:solidFill>
                      <a:srgbClr val="0000CC"/>
                    </a:solidFill>
                  </a:rPr>
                  <a:t>tr</a:t>
                </a:r>
                <a:r>
                  <a:rPr lang="pl-PL" sz="2000" dirty="0">
                    <a:solidFill>
                      <a:srgbClr val="0000CC"/>
                    </a:solidFill>
                  </a:rPr>
                  <a:t>),</a:t>
                </a:r>
                <a:r>
                  <a:rPr lang="en-US" sz="2000" dirty="0">
                    <a:solidFill>
                      <a:srgbClr val="0000CC"/>
                    </a:solidFill>
                  </a:rPr>
                  <a:t> </a:t>
                </a:r>
                <a:r>
                  <a:rPr lang="pl-PL" sz="2000" dirty="0">
                    <a:solidFill>
                      <a:srgbClr val="0000CC"/>
                    </a:solidFill>
                  </a:rPr>
                  <a:t>with </a:t>
                </a:r>
                <a:r>
                  <a:rPr lang="en-US" sz="2000" dirty="0">
                    <a:solidFill>
                      <a:srgbClr val="0000CC"/>
                    </a:solidFill>
                  </a:rPr>
                  <a:t>specifications concerning their expected results</a:t>
                </a:r>
                <a:r>
                  <a:rPr lang="pl-PL" sz="2000" dirty="0">
                    <a:solidFill>
                      <a:srgbClr val="0000CC"/>
                    </a:solidFill>
                  </a:rPr>
                  <a:t> (</a:t>
                </a:r>
                <a:r>
                  <a:rPr lang="en-US" sz="2000" i="1" dirty="0">
                    <a:solidFill>
                      <a:srgbClr val="0000CC"/>
                    </a:solidFill>
                  </a:rPr>
                  <a:t>β</a:t>
                </a:r>
                <a:r>
                  <a:rPr lang="pl-PL" sz="2000" dirty="0">
                    <a:solidFill>
                      <a:srgbClr val="0000CC"/>
                    </a:solidFill>
                  </a:rPr>
                  <a:t>)</a:t>
                </a:r>
                <a:r>
                  <a:rPr lang="en-US" sz="2000" dirty="0">
                    <a:solidFill>
                      <a:srgbClr val="0000CC"/>
                    </a:solidFill>
                  </a:rPr>
                  <a:t>, aiming to perform</a:t>
                </a:r>
                <a:r>
                  <a:rPr lang="en-GB" sz="2000" dirty="0">
                    <a:solidFill>
                      <a:srgbClr val="0000CC"/>
                    </a:solidFill>
                  </a:rPr>
                  <a:t> the relevant measurements</a:t>
                </a:r>
                <a:r>
                  <a:rPr lang="en-US" sz="2000" dirty="0">
                    <a:solidFill>
                      <a:srgbClr val="0000CC"/>
                    </a:solidFill>
                  </a:rPr>
                  <a:t>/ actions/ plans toward </a:t>
                </a:r>
                <a:r>
                  <a:rPr lang="en-GB" sz="2000" dirty="0">
                    <a:solidFill>
                      <a:srgbClr val="0000CC"/>
                    </a:solidFill>
                  </a:rPr>
                  <a:t>achieving the </a:t>
                </a:r>
                <a:r>
                  <a:rPr lang="en-US" sz="2000" dirty="0">
                    <a:solidFill>
                      <a:srgbClr val="0000CC"/>
                    </a:solidFill>
                  </a:rPr>
                  <a:t>expected target goals</a:t>
                </a:r>
                <a:r>
                  <a:rPr lang="pl-PL" sz="2000" dirty="0">
                    <a:solidFill>
                      <a:srgbClr val="0000CC"/>
                    </a:solidFill>
                  </a:rPr>
                  <a:t>; </a:t>
                </a:r>
                <a:r>
                  <a:rPr lang="en-US" sz="2000" dirty="0">
                    <a:solidFill>
                      <a:srgbClr val="0000CC"/>
                    </a:solidFill>
                  </a:rPr>
                  <a:t>the implementation of transformations may require interactions with abstract </a:t>
                </a:r>
                <a:r>
                  <a:rPr lang="pl-PL" sz="2000" dirty="0">
                    <a:solidFill>
                      <a:srgbClr val="0000CC"/>
                    </a:solidFill>
                  </a:rPr>
                  <a:t>and </a:t>
                </a:r>
                <a:r>
                  <a:rPr lang="en-US" sz="2000" dirty="0">
                    <a:solidFill>
                      <a:srgbClr val="0000CC"/>
                    </a:solidFill>
                  </a:rPr>
                  <a:t>physical objects</a:t>
                </a:r>
              </a:p>
            </p:txBody>
          </p:sp>
          <p:cxnSp>
            <p:nvCxnSpPr>
              <p:cNvPr id="23" name="Łącznik prosty 22">
                <a:extLst>
                  <a:ext uri="{FF2B5EF4-FFF2-40B4-BE49-F238E27FC236}">
                    <a16:creationId xmlns:a16="http://schemas.microsoft.com/office/drawing/2014/main" id="{0CC9AF72-F18A-E838-144A-EFAE8D8B82E7}"/>
                  </a:ext>
                </a:extLst>
              </p:cNvPr>
              <p:cNvCxnSpPr/>
              <p:nvPr/>
            </p:nvCxnSpPr>
            <p:spPr>
              <a:xfrm flipH="1">
                <a:off x="2777807" y="2694123"/>
                <a:ext cx="1200127" cy="80400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Łącznik prosty 24">
                <a:extLst>
                  <a:ext uri="{FF2B5EF4-FFF2-40B4-BE49-F238E27FC236}">
                    <a16:creationId xmlns:a16="http://schemas.microsoft.com/office/drawing/2014/main" id="{69019056-42A2-53CB-B197-5FCBC1E83F66}"/>
                  </a:ext>
                </a:extLst>
              </p:cNvPr>
              <p:cNvCxnSpPr/>
              <p:nvPr/>
            </p:nvCxnSpPr>
            <p:spPr>
              <a:xfrm flipH="1">
                <a:off x="3761912" y="2722005"/>
                <a:ext cx="228016" cy="72450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Łącznik prosty 25">
                <a:extLst>
                  <a:ext uri="{FF2B5EF4-FFF2-40B4-BE49-F238E27FC236}">
                    <a16:creationId xmlns:a16="http://schemas.microsoft.com/office/drawing/2014/main" id="{CFDEB88B-5C30-5069-3936-44535D6981B9}"/>
                  </a:ext>
                </a:extLst>
              </p:cNvPr>
              <p:cNvCxnSpPr/>
              <p:nvPr/>
            </p:nvCxnSpPr>
            <p:spPr>
              <a:xfrm>
                <a:off x="4031940" y="2680863"/>
                <a:ext cx="2040234" cy="20477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1" name="pole tekstowe 20"/>
            <p:cNvSpPr txBox="1"/>
            <p:nvPr/>
          </p:nvSpPr>
          <p:spPr>
            <a:xfrm>
              <a:off x="106625" y="3311711"/>
              <a:ext cx="2392118" cy="1323439"/>
            </a:xfrm>
            <a:prstGeom prst="rect">
              <a:avLst/>
            </a:prstGeom>
            <a:noFill/>
          </p:spPr>
          <p:txBody>
            <a:bodyPr wrap="square" rtlCol="0">
              <a:spAutoFit/>
            </a:bodyPr>
            <a:lstStyle/>
            <a:p>
              <a:pPr algn="ctr"/>
              <a:r>
                <a:rPr lang="en-US" sz="2000" b="1" dirty="0">
                  <a:solidFill>
                    <a:srgbClr val="0000CC"/>
                  </a:solidFill>
                </a:rPr>
                <a:t>complex game </a:t>
              </a:r>
              <a:endParaRPr lang="pl-PL" sz="2000" b="1" dirty="0">
                <a:solidFill>
                  <a:srgbClr val="0000CC"/>
                </a:solidFill>
              </a:endParaRPr>
            </a:p>
            <a:p>
              <a:pPr algn="ctr"/>
              <a:r>
                <a:rPr lang="en-US" sz="2000" dirty="0">
                  <a:solidFill>
                    <a:srgbClr val="0000CC"/>
                  </a:solidFill>
                </a:rPr>
                <a:t>i.e., a finite</a:t>
              </a:r>
              <a:r>
                <a:rPr lang="pl-PL" sz="2000" dirty="0">
                  <a:solidFill>
                    <a:srgbClr val="0000CC"/>
                  </a:solidFill>
                </a:rPr>
                <a:t> </a:t>
              </a:r>
              <a:r>
                <a:rPr lang="en-US" sz="2000" dirty="0">
                  <a:solidFill>
                    <a:srgbClr val="0000CC"/>
                  </a:solidFill>
                </a:rPr>
                <a:t>set of rules</a:t>
              </a:r>
            </a:p>
            <a:p>
              <a:pPr algn="ctr"/>
              <a:r>
                <a:rPr lang="en-US" sz="2000" i="1" dirty="0">
                  <a:solidFill>
                    <a:srgbClr val="0000CC"/>
                  </a:solidFill>
                </a:rPr>
                <a:t>r: α </a:t>
              </a:r>
              <a:r>
                <a:rPr lang="en-US" sz="2000" i="1" dirty="0">
                  <a:solidFill>
                    <a:srgbClr val="0000CC"/>
                  </a:solidFill>
                  <a:sym typeface="Symbol" panose="05050102010706020507" pitchFamily="18" charset="2"/>
                </a:rPr>
                <a:t></a:t>
              </a:r>
              <a:r>
                <a:rPr lang="en-US" sz="2400" i="1" baseline="-25000" dirty="0" err="1">
                  <a:solidFill>
                    <a:srgbClr val="0000CC"/>
                  </a:solidFill>
                  <a:sym typeface="Symbol" panose="05050102010706020507" pitchFamily="18" charset="2"/>
                </a:rPr>
                <a:t>tr</a:t>
              </a:r>
              <a:r>
                <a:rPr lang="en-US" sz="2000" i="1" dirty="0">
                  <a:solidFill>
                    <a:srgbClr val="0000CC"/>
                  </a:solidFill>
                  <a:sym typeface="Symbol" panose="05050102010706020507" pitchFamily="18" charset="2"/>
                </a:rPr>
                <a:t>  </a:t>
              </a:r>
              <a:r>
                <a:rPr lang="en-US" sz="2000" i="1" dirty="0">
                  <a:solidFill>
                    <a:srgbClr val="0000CC"/>
                  </a:solidFill>
                </a:rPr>
                <a:t>β</a:t>
              </a:r>
            </a:p>
          </p:txBody>
        </p:sp>
        <p:sp>
          <p:nvSpPr>
            <p:cNvPr id="24" name="pole tekstowe 23"/>
            <p:cNvSpPr txBox="1"/>
            <p:nvPr/>
          </p:nvSpPr>
          <p:spPr>
            <a:xfrm>
              <a:off x="2679500" y="3748079"/>
              <a:ext cx="435106" cy="400110"/>
            </a:xfrm>
            <a:prstGeom prst="rect">
              <a:avLst/>
            </a:prstGeom>
            <a:noFill/>
          </p:spPr>
          <p:txBody>
            <a:bodyPr wrap="square" rtlCol="0">
              <a:spAutoFit/>
            </a:bodyPr>
            <a:lstStyle/>
            <a:p>
              <a:r>
                <a:rPr lang="el-GR" sz="2000" i="1" dirty="0">
                  <a:solidFill>
                    <a:srgbClr val="0000CC"/>
                  </a:solidFill>
                </a:rPr>
                <a:t>β</a:t>
              </a:r>
              <a:endParaRPr lang="en-US" sz="2000" i="1" dirty="0">
                <a:solidFill>
                  <a:srgbClr val="0000CC"/>
                </a:solidFill>
              </a:endParaRPr>
            </a:p>
          </p:txBody>
        </p:sp>
        <p:sp>
          <p:nvSpPr>
            <p:cNvPr id="27" name="pole tekstowe 26"/>
            <p:cNvSpPr txBox="1"/>
            <p:nvPr/>
          </p:nvSpPr>
          <p:spPr>
            <a:xfrm>
              <a:off x="1939184" y="4509805"/>
              <a:ext cx="384180" cy="400110"/>
            </a:xfrm>
            <a:prstGeom prst="rect">
              <a:avLst/>
            </a:prstGeom>
            <a:noFill/>
          </p:spPr>
          <p:txBody>
            <a:bodyPr wrap="square" rtlCol="0">
              <a:spAutoFit/>
            </a:bodyPr>
            <a:lstStyle/>
            <a:p>
              <a:r>
                <a:rPr lang="el-GR" sz="2000" i="1" dirty="0">
                  <a:solidFill>
                    <a:srgbClr val="0000CC"/>
                  </a:solidFill>
                </a:rPr>
                <a:t>α</a:t>
              </a:r>
              <a:endParaRPr lang="en-US" sz="2000" i="1" dirty="0">
                <a:solidFill>
                  <a:srgbClr val="0000CC"/>
                </a:solidFill>
              </a:endParaRPr>
            </a:p>
          </p:txBody>
        </p:sp>
        <p:sp>
          <p:nvSpPr>
            <p:cNvPr id="13" name="pole tekstowe 12"/>
            <p:cNvSpPr txBox="1"/>
            <p:nvPr/>
          </p:nvSpPr>
          <p:spPr>
            <a:xfrm>
              <a:off x="2945155" y="3722471"/>
              <a:ext cx="591478" cy="400110"/>
            </a:xfrm>
            <a:prstGeom prst="rect">
              <a:avLst/>
            </a:prstGeom>
            <a:noFill/>
          </p:spPr>
          <p:txBody>
            <a:bodyPr wrap="square" rtlCol="0">
              <a:spAutoFit/>
            </a:bodyPr>
            <a:lstStyle/>
            <a:p>
              <a:r>
                <a:rPr lang="pl-PL" sz="2000" i="1" dirty="0" err="1">
                  <a:solidFill>
                    <a:srgbClr val="0000CC"/>
                  </a:solidFill>
                </a:rPr>
                <a:t>tr</a:t>
              </a:r>
              <a:endParaRPr lang="en-US" sz="2000" i="1" dirty="0">
                <a:solidFill>
                  <a:srgbClr val="0000CC"/>
                </a:solidFill>
              </a:endParaRPr>
            </a:p>
          </p:txBody>
        </p:sp>
      </p:grpSp>
    </p:spTree>
    <p:extLst>
      <p:ext uri="{BB962C8B-B14F-4D97-AF65-F5344CB8AC3E}">
        <p14:creationId xmlns:p14="http://schemas.microsoft.com/office/powerpoint/2010/main" val="1974991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CFD4A-66ED-FE74-EB7E-770257BCA41E}"/>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60F957E7-09F4-7E93-F6D1-0BC5B0BAC0F0}"/>
              </a:ext>
            </a:extLst>
          </p:cNvPr>
          <p:cNvSpPr>
            <a:spLocks noGrp="1"/>
          </p:cNvSpPr>
          <p:nvPr>
            <p:ph type="title"/>
          </p:nvPr>
        </p:nvSpPr>
        <p:spPr>
          <a:xfrm>
            <a:off x="395536" y="188640"/>
            <a:ext cx="8229600" cy="785813"/>
          </a:xfrm>
        </p:spPr>
        <p:txBody>
          <a:bodyPr/>
          <a:lstStyle/>
          <a:p>
            <a:r>
              <a:rPr lang="pl-PL" b="1"/>
              <a:t>COMPLEX SYSTEMS</a:t>
            </a:r>
            <a:endParaRPr lang="en-US" b="1"/>
          </a:p>
        </p:txBody>
      </p:sp>
      <p:sp>
        <p:nvSpPr>
          <p:cNvPr id="2" name="pole tekstowe 1">
            <a:extLst>
              <a:ext uri="{FF2B5EF4-FFF2-40B4-BE49-F238E27FC236}">
                <a16:creationId xmlns:a16="http://schemas.microsoft.com/office/drawing/2014/main" id="{B8851411-D786-F238-1278-F898DACBDEC1}"/>
              </a:ext>
            </a:extLst>
          </p:cNvPr>
          <p:cNvSpPr txBox="1"/>
          <p:nvPr/>
        </p:nvSpPr>
        <p:spPr>
          <a:xfrm>
            <a:off x="107504" y="1412776"/>
            <a:ext cx="8928992" cy="3416320"/>
          </a:xfrm>
          <a:prstGeom prst="rect">
            <a:avLst/>
          </a:prstGeom>
          <a:noFill/>
        </p:spPr>
        <p:txBody>
          <a:bodyPr wrap="square" rtlCol="0">
            <a:spAutoFit/>
          </a:bodyPr>
          <a:lstStyle/>
          <a:p>
            <a:pPr algn="just"/>
            <a:r>
              <a:rPr lang="en-US" i="1">
                <a:solidFill>
                  <a:srgbClr val="0000FF"/>
                </a:solidFill>
              </a:rPr>
              <a:t>Complex system: </a:t>
            </a:r>
            <a:r>
              <a:rPr lang="en-US">
                <a:solidFill>
                  <a:srgbClr val="0000FF"/>
                </a:solidFill>
              </a:rPr>
              <a:t>the elements are difficult to</a:t>
            </a:r>
            <a:r>
              <a:rPr lang="pl-PL">
                <a:solidFill>
                  <a:srgbClr val="0000FF"/>
                </a:solidFill>
              </a:rPr>
              <a:t> </a:t>
            </a:r>
            <a:r>
              <a:rPr lang="en-US">
                <a:solidFill>
                  <a:srgbClr val="0000FF"/>
                </a:solidFill>
              </a:rPr>
              <a:t>separate. This difficulty</a:t>
            </a:r>
            <a:r>
              <a:rPr lang="pl-PL">
                <a:solidFill>
                  <a:srgbClr val="0000FF"/>
                </a:solidFill>
              </a:rPr>
              <a:t> </a:t>
            </a:r>
            <a:r>
              <a:rPr lang="en-US">
                <a:solidFill>
                  <a:srgbClr val="0000FF"/>
                </a:solidFill>
              </a:rPr>
              <a:t>arises from the interactions between elements. Without interactions,</a:t>
            </a:r>
            <a:r>
              <a:rPr lang="pl-PL">
                <a:solidFill>
                  <a:srgbClr val="0000FF"/>
                </a:solidFill>
              </a:rPr>
              <a:t> </a:t>
            </a:r>
            <a:r>
              <a:rPr lang="en-US">
                <a:solidFill>
                  <a:srgbClr val="0000FF"/>
                </a:solidFill>
              </a:rPr>
              <a:t>elements can be separated. But when interactions are relevant,</a:t>
            </a:r>
            <a:r>
              <a:rPr lang="pl-PL">
                <a:solidFill>
                  <a:srgbClr val="0000FF"/>
                </a:solidFill>
              </a:rPr>
              <a:t> </a:t>
            </a:r>
            <a:r>
              <a:rPr lang="en-US">
                <a:solidFill>
                  <a:srgbClr val="0000FF"/>
                </a:solidFill>
              </a:rPr>
              <a:t>elements co-determine their future states. Thus, the future state of an</a:t>
            </a:r>
            <a:r>
              <a:rPr lang="pl-PL">
                <a:solidFill>
                  <a:srgbClr val="0000FF"/>
                </a:solidFill>
              </a:rPr>
              <a:t> </a:t>
            </a:r>
            <a:r>
              <a:rPr lang="en-US">
                <a:solidFill>
                  <a:srgbClr val="0000FF"/>
                </a:solidFill>
              </a:rPr>
              <a:t>element cannot be determined in isolation, as it co-depends on the states</a:t>
            </a:r>
            <a:r>
              <a:rPr lang="pl-PL">
                <a:solidFill>
                  <a:srgbClr val="0000FF"/>
                </a:solidFill>
              </a:rPr>
              <a:t> </a:t>
            </a:r>
            <a:r>
              <a:rPr lang="en-US">
                <a:solidFill>
                  <a:srgbClr val="0000FF"/>
                </a:solidFill>
              </a:rPr>
              <a:t>of other elements, precisely of those interacting with it.</a:t>
            </a:r>
            <a:endParaRPr lang="pl-PL">
              <a:solidFill>
                <a:srgbClr val="0000FF"/>
              </a:solidFill>
            </a:endParaRPr>
          </a:p>
        </p:txBody>
      </p:sp>
      <p:sp>
        <p:nvSpPr>
          <p:cNvPr id="7" name="pole tekstowe 6">
            <a:extLst>
              <a:ext uri="{FF2B5EF4-FFF2-40B4-BE49-F238E27FC236}">
                <a16:creationId xmlns:a16="http://schemas.microsoft.com/office/drawing/2014/main" id="{FD305EB2-8270-D73E-C7C8-879957BC17D4}"/>
              </a:ext>
            </a:extLst>
          </p:cNvPr>
          <p:cNvSpPr txBox="1"/>
          <p:nvPr/>
        </p:nvSpPr>
        <p:spPr>
          <a:xfrm>
            <a:off x="539552" y="5541064"/>
            <a:ext cx="7488832" cy="923330"/>
          </a:xfrm>
          <a:prstGeom prst="rect">
            <a:avLst/>
          </a:prstGeom>
          <a:noFill/>
        </p:spPr>
        <p:txBody>
          <a:bodyPr wrap="square" rtlCol="0">
            <a:spAutoFit/>
          </a:bodyPr>
          <a:lstStyle/>
          <a:p>
            <a:pPr algn="just"/>
            <a:r>
              <a:rPr lang="en-US" sz="1800" dirty="0">
                <a:solidFill>
                  <a:srgbClr val="0000FF"/>
                </a:solidFill>
              </a:rPr>
              <a:t>Gershenson, C., </a:t>
            </a:r>
            <a:r>
              <a:rPr lang="en-US" sz="1800" dirty="0" err="1">
                <a:solidFill>
                  <a:srgbClr val="0000FF"/>
                </a:solidFill>
              </a:rPr>
              <a:t>Heylighen</a:t>
            </a:r>
            <a:r>
              <a:rPr lang="en-US" sz="1800" dirty="0">
                <a:solidFill>
                  <a:srgbClr val="0000FF"/>
                </a:solidFill>
              </a:rPr>
              <a:t>, F.: How can we think the complex? In: Richardson, K.</a:t>
            </a:r>
            <a:r>
              <a:rPr lang="pl-PL" sz="1800" dirty="0">
                <a:solidFill>
                  <a:srgbClr val="0000FF"/>
                </a:solidFill>
              </a:rPr>
              <a:t> </a:t>
            </a:r>
            <a:r>
              <a:rPr lang="en-US" sz="1800" dirty="0">
                <a:solidFill>
                  <a:srgbClr val="0000FF"/>
                </a:solidFill>
              </a:rPr>
              <a:t>(Ed.): Managing Organizational Complexity: Philosophy, Theory and Application,</a:t>
            </a:r>
            <a:r>
              <a:rPr lang="pl-PL" sz="1800" dirty="0">
                <a:solidFill>
                  <a:srgbClr val="0000FF"/>
                </a:solidFill>
              </a:rPr>
              <a:t> </a:t>
            </a:r>
            <a:r>
              <a:rPr lang="en-US" sz="1800" dirty="0">
                <a:solidFill>
                  <a:srgbClr val="0000FF"/>
                </a:solidFill>
              </a:rPr>
              <a:t>pp. 47–61. Information Age Publishing (2005)</a:t>
            </a:r>
            <a:endParaRPr lang="pl-PL" sz="1800" dirty="0">
              <a:solidFill>
                <a:srgbClr val="0000FF"/>
              </a:solidFill>
            </a:endParaRPr>
          </a:p>
        </p:txBody>
      </p:sp>
      <p:sp>
        <p:nvSpPr>
          <p:cNvPr id="5" name="Symbol zastępczy numeru slajdu 4">
            <a:extLst>
              <a:ext uri="{FF2B5EF4-FFF2-40B4-BE49-F238E27FC236}">
                <a16:creationId xmlns:a16="http://schemas.microsoft.com/office/drawing/2014/main" id="{51CAA6DF-5ACE-F221-488E-274D2396265B}"/>
              </a:ext>
            </a:extLst>
          </p:cNvPr>
          <p:cNvSpPr>
            <a:spLocks noGrp="1"/>
          </p:cNvSpPr>
          <p:nvPr>
            <p:ph type="sldNum" sz="quarter" idx="12"/>
          </p:nvPr>
        </p:nvSpPr>
        <p:spPr/>
        <p:txBody>
          <a:bodyPr/>
          <a:lstStyle/>
          <a:p>
            <a:pPr>
              <a:defRPr/>
            </a:pPr>
            <a:fld id="{D02E777F-298D-4C96-825C-3DC57E52C55E}" type="slidenum">
              <a:rPr lang="pl-PL" smtClean="0"/>
              <a:pPr>
                <a:defRPr/>
              </a:pPr>
              <a:t>7</a:t>
            </a:fld>
            <a:endParaRPr lang="pl-PL"/>
          </a:p>
        </p:txBody>
      </p:sp>
    </p:spTree>
    <p:extLst>
      <p:ext uri="{BB962C8B-B14F-4D97-AF65-F5344CB8AC3E}">
        <p14:creationId xmlns:p14="http://schemas.microsoft.com/office/powerpoint/2010/main" val="27426473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926B3-1B84-A50B-1439-54CD7CE4F7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6B8A1EA-13F1-C5E7-6AA6-0F6E899B7079}"/>
              </a:ext>
            </a:extLst>
          </p:cNvPr>
          <p:cNvSpPr txBox="1">
            <a:spLocks noChangeArrowheads="1"/>
          </p:cNvSpPr>
          <p:nvPr/>
        </p:nvSpPr>
        <p:spPr bwMode="auto">
          <a:xfrm>
            <a:off x="35496" y="12229"/>
            <a:ext cx="9108504" cy="6804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pl-PL" sz="2400" b="1" dirty="0">
                <a:solidFill>
                  <a:srgbClr val="0000CC"/>
                </a:solidFill>
              </a:rPr>
              <a:t>DISCOVERY OF PREMISSES FOR GIVEN CONSEQUENCES OF RULES OF COMPLEX GAMES (PD)</a:t>
            </a:r>
          </a:p>
          <a:p>
            <a:pPr eaLnBrk="1" hangingPunct="1">
              <a:defRPr/>
            </a:pPr>
            <a:endParaRPr lang="en-US" sz="2400" b="1" dirty="0">
              <a:latin typeface="+mn-lt"/>
            </a:endParaRPr>
          </a:p>
        </p:txBody>
      </p:sp>
      <p:sp>
        <p:nvSpPr>
          <p:cNvPr id="2" name="Symbol zastępczy numeru slajdu 1">
            <a:extLst>
              <a:ext uri="{FF2B5EF4-FFF2-40B4-BE49-F238E27FC236}">
                <a16:creationId xmlns:a16="http://schemas.microsoft.com/office/drawing/2014/main" id="{4B3FDD4C-0256-E68F-7294-73CCEA8C772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70</a:t>
            </a:fld>
            <a:endParaRPr lang="pl-PL"/>
          </a:p>
        </p:txBody>
      </p:sp>
      <p:sp>
        <p:nvSpPr>
          <p:cNvPr id="3" name="pole tekstowe 2"/>
          <p:cNvSpPr txBox="1"/>
          <p:nvPr/>
        </p:nvSpPr>
        <p:spPr>
          <a:xfrm>
            <a:off x="164129" y="692696"/>
            <a:ext cx="8851237" cy="5940088"/>
          </a:xfrm>
          <a:prstGeom prst="rect">
            <a:avLst/>
          </a:prstGeom>
          <a:noFill/>
        </p:spPr>
        <p:txBody>
          <a:bodyPr wrap="square" rtlCol="0">
            <a:spAutoFit/>
          </a:bodyPr>
          <a:lstStyle/>
          <a:p>
            <a:pPr algn="just"/>
            <a:r>
              <a:rPr lang="en-US" sz="1900" dirty="0">
                <a:solidFill>
                  <a:srgbClr val="0000CC"/>
                </a:solidFill>
              </a:rPr>
              <a:t>The c-granule</a:t>
            </a:r>
            <a:r>
              <a:rPr lang="pl-PL" sz="1900" dirty="0">
                <a:solidFill>
                  <a:srgbClr val="0000CC"/>
                </a:solidFill>
              </a:rPr>
              <a:t> </a:t>
            </a:r>
            <a:r>
              <a:rPr lang="pl-PL" sz="1900" i="1" dirty="0">
                <a:solidFill>
                  <a:srgbClr val="0000CC"/>
                </a:solidFill>
              </a:rPr>
              <a:t>g </a:t>
            </a:r>
            <a:r>
              <a:rPr lang="pl-PL" sz="1900" dirty="0">
                <a:solidFill>
                  <a:srgbClr val="0000CC"/>
                </a:solidFill>
              </a:rPr>
              <a:t>(in </a:t>
            </a:r>
            <a:r>
              <a:rPr lang="en-US" sz="1900" noProof="0" dirty="0">
                <a:solidFill>
                  <a:srgbClr val="0000CC"/>
                </a:solidFill>
              </a:rPr>
              <a:t>particular</a:t>
            </a:r>
            <a:r>
              <a:rPr lang="pl-PL" sz="1900" dirty="0">
                <a:solidFill>
                  <a:srgbClr val="0000CC"/>
                </a:solidFill>
              </a:rPr>
              <a:t>, </a:t>
            </a:r>
            <a:r>
              <a:rPr lang="en-US" sz="1900" dirty="0">
                <a:solidFill>
                  <a:srgbClr val="0000CC"/>
                </a:solidFill>
              </a:rPr>
              <a:t>IS</a:t>
            </a:r>
            <a:r>
              <a:rPr lang="pl-PL" sz="1900" dirty="0">
                <a:solidFill>
                  <a:srgbClr val="0000CC"/>
                </a:solidFill>
              </a:rPr>
              <a:t>)</a:t>
            </a:r>
            <a:r>
              <a:rPr lang="en-US" sz="1900" dirty="0">
                <a:solidFill>
                  <a:srgbClr val="0000CC"/>
                </a:solidFill>
              </a:rPr>
              <a:t> </a:t>
            </a:r>
            <a:r>
              <a:rPr lang="pl-PL" sz="1900" dirty="0">
                <a:solidFill>
                  <a:srgbClr val="0000CC"/>
                </a:solidFill>
              </a:rPr>
              <a:t>with </a:t>
            </a:r>
            <a:r>
              <a:rPr lang="en-US" sz="1900" dirty="0">
                <a:solidFill>
                  <a:srgbClr val="0000CC"/>
                </a:solidFill>
              </a:rPr>
              <a:t>control </a:t>
            </a:r>
            <a:r>
              <a:rPr lang="pl-PL" sz="1900" dirty="0">
                <a:solidFill>
                  <a:srgbClr val="0000CC"/>
                </a:solidFill>
              </a:rPr>
              <a:t>(and</a:t>
            </a:r>
            <a:r>
              <a:rPr lang="en-US" sz="1900" dirty="0">
                <a:solidFill>
                  <a:srgbClr val="0000CC"/>
                </a:solidFill>
              </a:rPr>
              <a:t> sub</a:t>
            </a:r>
            <a:r>
              <a:rPr lang="pl-PL" sz="1900" dirty="0">
                <a:solidFill>
                  <a:srgbClr val="0000CC"/>
                </a:solidFill>
              </a:rPr>
              <a:t>-</a:t>
            </a:r>
            <a:r>
              <a:rPr lang="en-US" sz="1900" dirty="0">
                <a:solidFill>
                  <a:srgbClr val="0000CC"/>
                </a:solidFill>
              </a:rPr>
              <a:t>granules consisting </a:t>
            </a:r>
            <a:r>
              <a:rPr lang="pl-PL" sz="1900" dirty="0">
                <a:solidFill>
                  <a:srgbClr val="0000CC"/>
                </a:solidFill>
              </a:rPr>
              <a:t>of</a:t>
            </a:r>
            <a:r>
              <a:rPr lang="en-US" sz="1900" dirty="0">
                <a:solidFill>
                  <a:srgbClr val="0000CC"/>
                </a:solidFill>
              </a:rPr>
              <a:t>, in particular testing samples</a:t>
            </a:r>
            <a:r>
              <a:rPr lang="pl-PL" sz="1900" dirty="0">
                <a:solidFill>
                  <a:srgbClr val="0000CC"/>
                </a:solidFill>
              </a:rPr>
              <a:t>) </a:t>
            </a:r>
            <a:r>
              <a:rPr lang="en-US" sz="1900" dirty="0">
                <a:solidFill>
                  <a:srgbClr val="0000CC"/>
                </a:solidFill>
              </a:rPr>
              <a:t>should be able to solve the following </a:t>
            </a:r>
            <a:r>
              <a:rPr lang="pl-PL" sz="1900" dirty="0">
                <a:solidFill>
                  <a:srgbClr val="0000CC"/>
                </a:solidFill>
              </a:rPr>
              <a:t>PD </a:t>
            </a:r>
            <a:r>
              <a:rPr lang="en-US" sz="1900" dirty="0">
                <a:solidFill>
                  <a:srgbClr val="0000CC"/>
                </a:solidFill>
              </a:rPr>
              <a:t>problem: </a:t>
            </a:r>
          </a:p>
          <a:p>
            <a:pPr marL="268288" indent="7938" algn="just"/>
            <a:r>
              <a:rPr lang="en-US" sz="1900" u="sng" dirty="0">
                <a:solidFill>
                  <a:srgbClr val="0000CC"/>
                </a:solidFill>
              </a:rPr>
              <a:t>for </a:t>
            </a:r>
            <a:r>
              <a:rPr lang="en-US" sz="1900" u="sng" dirty="0">
                <a:solidFill>
                  <a:srgbClr val="0000CC"/>
                </a:solidFill>
                <a:sym typeface="Symbol" panose="05050102010706020507" pitchFamily="18" charset="2"/>
              </a:rPr>
              <a:t>given </a:t>
            </a:r>
            <a:r>
              <a:rPr lang="en-US" sz="1900" dirty="0">
                <a:solidFill>
                  <a:srgbClr val="0000CC"/>
                </a:solidFill>
                <a:sym typeface="Symbol" panose="05050102010706020507" pitchFamily="18" charset="2"/>
              </a:rPr>
              <a:t>quality measure </a:t>
            </a:r>
            <a:r>
              <a:rPr lang="en-US" sz="1800" dirty="0">
                <a:solidFill>
                  <a:srgbClr val="0000CC"/>
                </a:solidFill>
                <a:sym typeface="Symbol" panose="05050102010706020507" pitchFamily="18" charset="2"/>
              </a:rPr>
              <a:t> </a:t>
            </a:r>
            <a:r>
              <a:rPr lang="en-US" sz="1800" i="1" dirty="0">
                <a:solidFill>
                  <a:srgbClr val="0000CC"/>
                </a:solidFill>
                <a:sym typeface="Symbol" panose="05050102010706020507" pitchFamily="18" charset="2"/>
              </a:rPr>
              <a:t></a:t>
            </a:r>
            <a:r>
              <a:rPr lang="en-US" sz="1800" dirty="0">
                <a:solidFill>
                  <a:srgbClr val="0000CC"/>
                </a:solidFill>
                <a:sym typeface="Symbol" panose="05050102010706020507" pitchFamily="18" charset="2"/>
              </a:rPr>
              <a:t> </a:t>
            </a:r>
            <a:r>
              <a:rPr lang="pl-PL" sz="1900" i="1" dirty="0">
                <a:solidFill>
                  <a:srgbClr val="0000CC"/>
                </a:solidFill>
                <a:sym typeface="Symbol" panose="05050102010706020507" pitchFamily="18" charset="2"/>
              </a:rPr>
              <a:t> </a:t>
            </a:r>
            <a:r>
              <a:rPr lang="en-US" sz="1900" noProof="0" dirty="0">
                <a:solidFill>
                  <a:srgbClr val="0000CC"/>
                </a:solidFill>
                <a:sym typeface="Symbol" panose="05050102010706020507" pitchFamily="18" charset="2"/>
              </a:rPr>
              <a:t>over  granular computations </a:t>
            </a:r>
            <a:r>
              <a:rPr lang="pl-PL" sz="1900" dirty="0">
                <a:solidFill>
                  <a:srgbClr val="0000CC"/>
                </a:solidFill>
                <a:sym typeface="Symbol" panose="05050102010706020507" pitchFamily="18" charset="2"/>
              </a:rPr>
              <a:t>and</a:t>
            </a:r>
            <a:r>
              <a:rPr lang="pl-PL" sz="1900" i="1" dirty="0">
                <a:solidFill>
                  <a:srgbClr val="0000CC"/>
                </a:solidFill>
                <a:sym typeface="Symbol" panose="05050102010706020507" pitchFamily="18" charset="2"/>
              </a:rPr>
              <a:t> </a:t>
            </a:r>
            <a:r>
              <a:rPr lang="en-US" sz="1900" noProof="0" dirty="0">
                <a:solidFill>
                  <a:srgbClr val="0000CC"/>
                </a:solidFill>
              </a:rPr>
              <a:t>rule</a:t>
            </a:r>
            <a:endParaRPr lang="pl-PL" sz="1900" dirty="0">
              <a:solidFill>
                <a:srgbClr val="0000CC"/>
              </a:solidFill>
            </a:endParaRPr>
          </a:p>
          <a:p>
            <a:pPr marL="268288" indent="7938" algn="just"/>
            <a:r>
              <a:rPr lang="en-US" sz="1900" noProof="0" dirty="0">
                <a:solidFill>
                  <a:srgbClr val="0000CC"/>
                </a:solidFill>
              </a:rPr>
              <a:t>consequence </a:t>
            </a:r>
            <a:r>
              <a:rPr lang="pl-PL" sz="1900" dirty="0">
                <a:solidFill>
                  <a:srgbClr val="0000CC"/>
                </a:solidFill>
              </a:rPr>
              <a:t>(</a:t>
            </a:r>
            <a:r>
              <a:rPr lang="en-US" sz="1900" i="1" dirty="0">
                <a:solidFill>
                  <a:srgbClr val="0000CC"/>
                </a:solidFill>
              </a:rPr>
              <a:t>tr</a:t>
            </a:r>
            <a:r>
              <a:rPr lang="pl-PL" sz="1900" i="1" dirty="0">
                <a:solidFill>
                  <a:srgbClr val="0000CC"/>
                </a:solidFill>
              </a:rPr>
              <a:t>,</a:t>
            </a:r>
            <a:r>
              <a:rPr lang="en-US" sz="1900" i="1" dirty="0">
                <a:solidFill>
                  <a:srgbClr val="0000CC"/>
                </a:solidFill>
              </a:rPr>
              <a:t> β</a:t>
            </a:r>
            <a:r>
              <a:rPr lang="en-US" sz="1900" noProof="0" dirty="0">
                <a:solidFill>
                  <a:srgbClr val="0000CC"/>
                </a:solidFill>
              </a:rPr>
              <a:t>), </a:t>
            </a:r>
            <a:r>
              <a:rPr lang="pl-PL" sz="1900" noProof="0" dirty="0" err="1">
                <a:solidFill>
                  <a:srgbClr val="0000CC"/>
                </a:solidFill>
              </a:rPr>
              <a:t>where</a:t>
            </a:r>
            <a:r>
              <a:rPr lang="en-US" sz="1900" noProof="0" dirty="0">
                <a:solidFill>
                  <a:srgbClr val="0000CC"/>
                </a:solidFill>
              </a:rPr>
              <a:t> </a:t>
            </a:r>
            <a:endParaRPr lang="pl-PL" sz="1900" noProof="0" dirty="0">
              <a:solidFill>
                <a:srgbClr val="0000CC"/>
              </a:solidFill>
            </a:endParaRPr>
          </a:p>
          <a:p>
            <a:pPr marL="714375" indent="-179388" algn="just">
              <a:buFont typeface="Arial" panose="020B0604020202020204" pitchFamily="34" charset="0"/>
              <a:buChar char="•"/>
            </a:pPr>
            <a:r>
              <a:rPr lang="en-US" sz="1800" dirty="0">
                <a:solidFill>
                  <a:srgbClr val="0000CC"/>
                </a:solidFill>
                <a:sym typeface="Symbol" panose="05050102010706020507" pitchFamily="18" charset="2"/>
              </a:rPr>
              <a:t> </a:t>
            </a:r>
            <a:r>
              <a:rPr lang="en-US" sz="1800" i="1" dirty="0">
                <a:solidFill>
                  <a:srgbClr val="0000CC"/>
                </a:solidFill>
                <a:sym typeface="Symbol" panose="05050102010706020507" pitchFamily="18" charset="2"/>
              </a:rPr>
              <a:t></a:t>
            </a:r>
            <a:r>
              <a:rPr lang="en-US" sz="1800" dirty="0">
                <a:solidFill>
                  <a:srgbClr val="0000CC"/>
                </a:solidFill>
                <a:sym typeface="Symbol" panose="05050102010706020507" pitchFamily="18" charset="2"/>
              </a:rPr>
              <a:t> </a:t>
            </a:r>
            <a:r>
              <a:rPr lang="en-US" sz="1900" dirty="0">
                <a:solidFill>
                  <a:srgbClr val="0000CC"/>
                </a:solidFill>
                <a:sym typeface="Symbol" panose="05050102010706020507" pitchFamily="18" charset="2"/>
              </a:rPr>
              <a:t> </a:t>
            </a:r>
            <a:r>
              <a:rPr lang="pl-PL" sz="1900" dirty="0">
                <a:solidFill>
                  <a:srgbClr val="0000CC"/>
                </a:solidFill>
                <a:sym typeface="Symbol" panose="05050102010706020507" pitchFamily="18" charset="2"/>
              </a:rPr>
              <a:t> </a:t>
            </a:r>
            <a:r>
              <a:rPr lang="en-US" sz="1900" dirty="0">
                <a:solidFill>
                  <a:srgbClr val="0000CC"/>
                </a:solidFill>
                <a:sym typeface="Symbol" panose="05050102010706020507" pitchFamily="18" charset="2"/>
              </a:rPr>
              <a:t>allows to check </a:t>
            </a:r>
            <a:r>
              <a:rPr lang="pl-PL" sz="1900" dirty="0" err="1">
                <a:solidFill>
                  <a:srgbClr val="0000CC"/>
                </a:solidFill>
                <a:sym typeface="Symbol" panose="05050102010706020507" pitchFamily="18" charset="2"/>
              </a:rPr>
              <a:t>if</a:t>
            </a:r>
            <a:r>
              <a:rPr lang="pl-PL" sz="1900" dirty="0">
                <a:solidFill>
                  <a:srgbClr val="0000CC"/>
                </a:solidFill>
                <a:sym typeface="Symbol" panose="05050102010706020507" pitchFamily="18" charset="2"/>
              </a:rPr>
              <a:t> a </a:t>
            </a:r>
            <a:r>
              <a:rPr lang="en-US" sz="1900" dirty="0">
                <a:solidFill>
                  <a:srgbClr val="0000CC"/>
                </a:solidFill>
              </a:rPr>
              <a:t>granular computation of </a:t>
            </a:r>
            <a:r>
              <a:rPr lang="en-US" sz="1900" i="1" dirty="0">
                <a:solidFill>
                  <a:srgbClr val="0000CC"/>
                </a:solidFill>
              </a:rPr>
              <a:t>g</a:t>
            </a:r>
            <a:r>
              <a:rPr lang="pl-PL" sz="1900" i="1" dirty="0">
                <a:solidFill>
                  <a:srgbClr val="0000CC"/>
                </a:solidFill>
              </a:rPr>
              <a:t> </a:t>
            </a:r>
            <a:r>
              <a:rPr lang="en-US" sz="1900" dirty="0">
                <a:solidFill>
                  <a:srgbClr val="0000CC"/>
                </a:solidFill>
              </a:rPr>
              <a:t>has a given property</a:t>
            </a:r>
            <a:r>
              <a:rPr lang="pl-PL" sz="1900" dirty="0">
                <a:solidFill>
                  <a:srgbClr val="0000CC"/>
                </a:solidFill>
              </a:rPr>
              <a:t> (</a:t>
            </a:r>
            <a:r>
              <a:rPr lang="en-US" sz="1900" dirty="0">
                <a:solidFill>
                  <a:srgbClr val="0000CC"/>
                </a:solidFill>
              </a:rPr>
              <a:t>to a degree)</a:t>
            </a:r>
            <a:r>
              <a:rPr lang="pl-PL" sz="1900" dirty="0">
                <a:solidFill>
                  <a:srgbClr val="0000CC"/>
                </a:solidFill>
              </a:rPr>
              <a:t> and </a:t>
            </a:r>
            <a:endParaRPr lang="en-US" sz="1900" dirty="0">
              <a:solidFill>
                <a:srgbClr val="0000CC"/>
              </a:solidFill>
            </a:endParaRPr>
          </a:p>
          <a:p>
            <a:pPr marL="714375" indent="-179388" algn="just">
              <a:buFont typeface="Arial" panose="020B0604020202020204" pitchFamily="34" charset="0"/>
              <a:buChar char="•"/>
            </a:pPr>
            <a:r>
              <a:rPr lang="en-US" sz="1900" i="1" noProof="0" dirty="0" err="1">
                <a:solidFill>
                  <a:srgbClr val="0000CC"/>
                </a:solidFill>
              </a:rPr>
              <a:t>tr</a:t>
            </a:r>
            <a:r>
              <a:rPr lang="en-US" sz="1900" noProof="0" dirty="0">
                <a:solidFill>
                  <a:srgbClr val="0000CC"/>
                </a:solidFill>
              </a:rPr>
              <a:t> is </a:t>
            </a:r>
            <a:r>
              <a:rPr lang="pl-PL" sz="1900" dirty="0">
                <a:solidFill>
                  <a:srgbClr val="0000CC"/>
                </a:solidFill>
              </a:rPr>
              <a:t>a </a:t>
            </a:r>
            <a:r>
              <a:rPr lang="en-US" sz="1900" dirty="0">
                <a:solidFill>
                  <a:srgbClr val="0000CC"/>
                </a:solidFill>
              </a:rPr>
              <a:t>specification of transformation (association, action</a:t>
            </a:r>
            <a:r>
              <a:rPr lang="pl-PL" sz="1900" dirty="0">
                <a:solidFill>
                  <a:srgbClr val="0000CC"/>
                </a:solidFill>
              </a:rPr>
              <a:t>,</a:t>
            </a:r>
            <a:r>
              <a:rPr lang="en-US" sz="1900" dirty="0">
                <a:solidFill>
                  <a:srgbClr val="0000CC"/>
                </a:solidFill>
              </a:rPr>
              <a:t> plan, procedure) from a given set </a:t>
            </a:r>
            <a:r>
              <a:rPr lang="en-US" sz="1900" i="1" dirty="0">
                <a:solidFill>
                  <a:srgbClr val="0000CC"/>
                </a:solidFill>
              </a:rPr>
              <a:t>TR</a:t>
            </a:r>
            <a:r>
              <a:rPr lang="en-US" sz="1900" dirty="0">
                <a:solidFill>
                  <a:srgbClr val="0000CC"/>
                </a:solidFill>
              </a:rPr>
              <a:t> (of specifications of transformations of</a:t>
            </a:r>
            <a:r>
              <a:rPr lang="en-US" sz="1900" i="1" dirty="0">
                <a:solidFill>
                  <a:srgbClr val="0000CC"/>
                </a:solidFill>
              </a:rPr>
              <a:t> </a:t>
            </a:r>
            <a:r>
              <a:rPr lang="pl-PL" sz="1900" i="1" dirty="0">
                <a:solidFill>
                  <a:srgbClr val="0000CC"/>
                </a:solidFill>
              </a:rPr>
              <a:t>g</a:t>
            </a:r>
            <a:r>
              <a:rPr lang="en-US" sz="1900" dirty="0">
                <a:solidFill>
                  <a:srgbClr val="0000CC"/>
                </a:solidFill>
              </a:rPr>
              <a:t>) </a:t>
            </a:r>
            <a:r>
              <a:rPr lang="pl-PL" sz="1900" dirty="0" err="1">
                <a:solidFill>
                  <a:srgbClr val="0000CC"/>
                </a:solidFill>
              </a:rPr>
              <a:t>such</a:t>
            </a:r>
            <a:r>
              <a:rPr lang="pl-PL" sz="1900" dirty="0">
                <a:solidFill>
                  <a:srgbClr val="0000CC"/>
                </a:solidFill>
              </a:rPr>
              <a:t> </a:t>
            </a:r>
            <a:r>
              <a:rPr lang="pl-PL" sz="1900" dirty="0" err="1">
                <a:solidFill>
                  <a:srgbClr val="0000CC"/>
                </a:solidFill>
              </a:rPr>
              <a:t>that</a:t>
            </a:r>
            <a:r>
              <a:rPr lang="pl-PL" sz="1900" dirty="0">
                <a:solidFill>
                  <a:srgbClr val="0000CC"/>
                </a:solidFill>
              </a:rPr>
              <a:t> 	the </a:t>
            </a:r>
            <a:r>
              <a:rPr lang="en-US" sz="1900" dirty="0">
                <a:solidFill>
                  <a:srgbClr val="0000CC"/>
                </a:solidFill>
              </a:rPr>
              <a:t>realization </a:t>
            </a:r>
            <a:r>
              <a:rPr lang="pl-PL" sz="1900" dirty="0">
                <a:solidFill>
                  <a:srgbClr val="0000CC"/>
                </a:solidFill>
              </a:rPr>
              <a:t>of </a:t>
            </a:r>
            <a:r>
              <a:rPr lang="pl-PL" sz="1900" i="1" dirty="0" err="1">
                <a:solidFill>
                  <a:srgbClr val="0000CC"/>
                </a:solidFill>
              </a:rPr>
              <a:t>tr</a:t>
            </a:r>
            <a:r>
              <a:rPr lang="pl-PL" sz="1900" dirty="0">
                <a:solidFill>
                  <a:srgbClr val="0000CC"/>
                </a:solidFill>
              </a:rPr>
              <a:t> by</a:t>
            </a:r>
            <a:r>
              <a:rPr lang="pl-PL" sz="1900" i="1" dirty="0">
                <a:solidFill>
                  <a:srgbClr val="0000CC"/>
                </a:solidFill>
              </a:rPr>
              <a:t> g </a:t>
            </a:r>
            <a:r>
              <a:rPr lang="pl-PL" sz="1900" dirty="0">
                <a:solidFill>
                  <a:srgbClr val="0000CC"/>
                </a:solidFill>
              </a:rPr>
              <a:t>in the form of </a:t>
            </a:r>
            <a:r>
              <a:rPr lang="en-US" sz="1900" dirty="0">
                <a:solidFill>
                  <a:srgbClr val="0000CC"/>
                </a:solidFill>
              </a:rPr>
              <a:t>granular computation is expected</a:t>
            </a:r>
            <a:endParaRPr lang="pl-PL" sz="1900" dirty="0">
              <a:solidFill>
                <a:srgbClr val="0000CC"/>
              </a:solidFill>
            </a:endParaRPr>
          </a:p>
          <a:p>
            <a:pPr marL="534987" algn="just"/>
            <a:r>
              <a:rPr lang="pl-PL" sz="1900" dirty="0">
                <a:solidFill>
                  <a:srgbClr val="0000CC"/>
                </a:solidFill>
              </a:rPr>
              <a:t>     </a:t>
            </a:r>
            <a:r>
              <a:rPr lang="en-US" sz="1900" dirty="0">
                <a:solidFill>
                  <a:srgbClr val="0000CC"/>
                </a:solidFill>
              </a:rPr>
              <a:t>to satisfy</a:t>
            </a:r>
            <a:r>
              <a:rPr lang="pl-PL" sz="1900" dirty="0">
                <a:solidFill>
                  <a:srgbClr val="0000CC"/>
                </a:solidFill>
              </a:rPr>
              <a:t> </a:t>
            </a:r>
            <a:r>
              <a:rPr lang="en-US" sz="1900" noProof="0" dirty="0">
                <a:solidFill>
                  <a:srgbClr val="0000CC"/>
                </a:solidFill>
              </a:rPr>
              <a:t>property</a:t>
            </a:r>
            <a:r>
              <a:rPr lang="pl-PL" sz="1900" dirty="0">
                <a:solidFill>
                  <a:srgbClr val="0000CC"/>
                </a:solidFill>
              </a:rPr>
              <a:t> </a:t>
            </a:r>
            <a:r>
              <a:rPr lang="en-US" sz="1900" i="1" dirty="0">
                <a:solidFill>
                  <a:srgbClr val="0000CC"/>
                </a:solidFill>
              </a:rPr>
              <a:t>β (</a:t>
            </a:r>
            <a:r>
              <a:rPr lang="en-US" sz="1900" dirty="0">
                <a:solidFill>
                  <a:srgbClr val="0000CC"/>
                </a:solidFill>
              </a:rPr>
              <a:t>to satisfactory degree)</a:t>
            </a:r>
          </a:p>
          <a:p>
            <a:pPr marL="268288" algn="just"/>
            <a:r>
              <a:rPr lang="en-US" sz="1900" u="sng" dirty="0">
                <a:solidFill>
                  <a:srgbClr val="0000CC"/>
                </a:solidFill>
              </a:rPr>
              <a:t>discover</a:t>
            </a:r>
            <a:r>
              <a:rPr lang="en-US" sz="1900" dirty="0">
                <a:solidFill>
                  <a:srgbClr val="0000CC"/>
                </a:solidFill>
              </a:rPr>
              <a:t> a concept (property</a:t>
            </a:r>
            <a:r>
              <a:rPr lang="pl-PL" sz="1900" dirty="0">
                <a:solidFill>
                  <a:srgbClr val="0000CC"/>
                </a:solidFill>
              </a:rPr>
              <a:t>, </a:t>
            </a:r>
            <a:r>
              <a:rPr lang="en-US" sz="1900" noProof="0" dirty="0">
                <a:solidFill>
                  <a:srgbClr val="0000CC"/>
                </a:solidFill>
              </a:rPr>
              <a:t>classifier</a:t>
            </a:r>
            <a:r>
              <a:rPr lang="en-US" sz="1900" dirty="0">
                <a:solidFill>
                  <a:srgbClr val="0000CC"/>
                </a:solidFill>
              </a:rPr>
              <a:t>) </a:t>
            </a:r>
            <a:r>
              <a:rPr lang="en-US" sz="1900" i="1" dirty="0">
                <a:solidFill>
                  <a:srgbClr val="0000CC"/>
                </a:solidFill>
              </a:rPr>
              <a:t>α</a:t>
            </a:r>
            <a:r>
              <a:rPr lang="en-US" sz="1900" i="1" baseline="-25000" dirty="0">
                <a:solidFill>
                  <a:srgbClr val="0000CC"/>
                </a:solidFill>
              </a:rPr>
              <a:t>tr</a:t>
            </a:r>
            <a:r>
              <a:rPr lang="en-US" sz="1900" i="1" dirty="0">
                <a:solidFill>
                  <a:srgbClr val="0000CC"/>
                </a:solidFill>
              </a:rPr>
              <a:t> </a:t>
            </a:r>
            <a:r>
              <a:rPr lang="en-US" sz="1900" noProof="0" dirty="0">
                <a:solidFill>
                  <a:srgbClr val="0000CC"/>
                </a:solidFill>
              </a:rPr>
              <a:t>(with acceptable support) </a:t>
            </a:r>
            <a:r>
              <a:rPr lang="en-US" sz="1900" dirty="0">
                <a:solidFill>
                  <a:srgbClr val="0000CC"/>
                </a:solidFill>
              </a:rPr>
              <a:t>such that </a:t>
            </a:r>
          </a:p>
          <a:p>
            <a:pPr marL="1257300" indent="-811213" algn="just"/>
            <a:r>
              <a:rPr lang="en-US" sz="1900" b="1" dirty="0">
                <a:solidFill>
                  <a:srgbClr val="0000CC"/>
                </a:solidFill>
              </a:rPr>
              <a:t>if</a:t>
            </a:r>
            <a:r>
              <a:rPr lang="en-US" sz="1900" dirty="0">
                <a:solidFill>
                  <a:srgbClr val="0000CC"/>
                </a:solidFill>
              </a:rPr>
              <a:t> </a:t>
            </a:r>
            <a:r>
              <a:rPr lang="en-US" sz="1900" i="1" dirty="0">
                <a:solidFill>
                  <a:srgbClr val="0000CC"/>
                </a:solidFill>
              </a:rPr>
              <a:t>α</a:t>
            </a:r>
            <a:r>
              <a:rPr lang="pl-PL" sz="1900" i="1" baseline="-25000" dirty="0" err="1">
                <a:solidFill>
                  <a:srgbClr val="0000CC"/>
                </a:solidFill>
              </a:rPr>
              <a:t>tr</a:t>
            </a:r>
            <a:r>
              <a:rPr lang="en-US" sz="1900" dirty="0">
                <a:solidFill>
                  <a:srgbClr val="0000CC"/>
                </a:solidFill>
              </a:rPr>
              <a:t> is satisfied in the currently perceived situation</a:t>
            </a:r>
            <a:r>
              <a:rPr lang="pl-PL" sz="1900" dirty="0">
                <a:solidFill>
                  <a:srgbClr val="0000CC"/>
                </a:solidFill>
              </a:rPr>
              <a:t>/</a:t>
            </a:r>
            <a:r>
              <a:rPr lang="en-US" sz="1900" noProof="0" dirty="0">
                <a:solidFill>
                  <a:srgbClr val="0000CC"/>
                </a:solidFill>
              </a:rPr>
              <a:t>object</a:t>
            </a:r>
            <a:r>
              <a:rPr lang="pl-PL" sz="1900" noProof="0" dirty="0">
                <a:solidFill>
                  <a:srgbClr val="0000CC"/>
                </a:solidFill>
              </a:rPr>
              <a:t> by </a:t>
            </a:r>
            <a:r>
              <a:rPr lang="pl-PL" sz="1900" i="1" noProof="0" dirty="0">
                <a:solidFill>
                  <a:srgbClr val="0000CC"/>
                </a:solidFill>
              </a:rPr>
              <a:t>g</a:t>
            </a:r>
            <a:endParaRPr lang="en-US" sz="1900" i="1" dirty="0">
              <a:solidFill>
                <a:srgbClr val="0000CC"/>
              </a:solidFill>
            </a:endParaRPr>
          </a:p>
          <a:p>
            <a:pPr marL="623888" indent="1588"/>
            <a:r>
              <a:rPr lang="en-US" sz="1900" dirty="0">
                <a:solidFill>
                  <a:srgbClr val="0000CC"/>
                </a:solidFill>
              </a:rPr>
              <a:t>to a satisfactory degree in comparison to satisfiability degrees of concepts discovered </a:t>
            </a:r>
            <a:r>
              <a:rPr lang="pl-PL" sz="1900" dirty="0">
                <a:solidFill>
                  <a:srgbClr val="0000CC"/>
                </a:solidFill>
              </a:rPr>
              <a:t>by </a:t>
            </a:r>
            <a:r>
              <a:rPr lang="pl-PL" sz="1900" i="1" dirty="0">
                <a:solidFill>
                  <a:srgbClr val="0000CC"/>
                </a:solidFill>
              </a:rPr>
              <a:t>g</a:t>
            </a:r>
            <a:r>
              <a:rPr lang="pl-PL" sz="1900" dirty="0">
                <a:solidFill>
                  <a:srgbClr val="0000CC"/>
                </a:solidFill>
              </a:rPr>
              <a:t> </a:t>
            </a:r>
            <a:r>
              <a:rPr lang="en-US" sz="1900" dirty="0">
                <a:solidFill>
                  <a:srgbClr val="0000CC"/>
                </a:solidFill>
              </a:rPr>
              <a:t>for transformations from </a:t>
            </a:r>
            <a:r>
              <a:rPr lang="en-US" sz="1900" i="1" dirty="0" err="1">
                <a:solidFill>
                  <a:srgbClr val="0000CC"/>
                </a:solidFill>
              </a:rPr>
              <a:t>TR</a:t>
            </a:r>
            <a:r>
              <a:rPr lang="en-US" sz="1900" dirty="0">
                <a:solidFill>
                  <a:srgbClr val="0000CC"/>
                </a:solidFill>
              </a:rPr>
              <a:t> \ {</a:t>
            </a:r>
            <a:r>
              <a:rPr lang="en-US" sz="1900" i="1" dirty="0" err="1">
                <a:solidFill>
                  <a:srgbClr val="0000CC"/>
                </a:solidFill>
              </a:rPr>
              <a:t>tr</a:t>
            </a:r>
            <a:r>
              <a:rPr lang="en-US" sz="1900" dirty="0">
                <a:solidFill>
                  <a:srgbClr val="0000CC"/>
                </a:solidFill>
              </a:rPr>
              <a:t>} </a:t>
            </a:r>
          </a:p>
          <a:p>
            <a:pPr marL="1257300" indent="-811213" algn="just"/>
            <a:r>
              <a:rPr lang="en-US" sz="1900" b="1" dirty="0">
                <a:solidFill>
                  <a:srgbClr val="0000CC"/>
                </a:solidFill>
              </a:rPr>
              <a:t>then </a:t>
            </a:r>
          </a:p>
          <a:p>
            <a:pPr marL="623888" algn="just" defTabSz="1257300"/>
            <a:r>
              <a:rPr lang="en-US" sz="1900" noProof="0" dirty="0">
                <a:solidFill>
                  <a:srgbClr val="0000CC"/>
                </a:solidFill>
              </a:rPr>
              <a:t>granular computation</a:t>
            </a:r>
            <a:r>
              <a:rPr lang="pl-PL" sz="1900" noProof="0" dirty="0">
                <a:solidFill>
                  <a:srgbClr val="0000CC"/>
                </a:solidFill>
              </a:rPr>
              <a:t>s</a:t>
            </a:r>
            <a:r>
              <a:rPr lang="en-US" sz="1900" noProof="0" dirty="0">
                <a:solidFill>
                  <a:srgbClr val="0000CC"/>
                </a:solidFill>
              </a:rPr>
              <a:t> of </a:t>
            </a:r>
            <a:r>
              <a:rPr lang="en-US" sz="1900" i="1" noProof="0" dirty="0">
                <a:solidFill>
                  <a:srgbClr val="0000CC"/>
                </a:solidFill>
              </a:rPr>
              <a:t>g </a:t>
            </a:r>
            <a:r>
              <a:rPr lang="en-US" sz="1900" noProof="0" dirty="0">
                <a:solidFill>
                  <a:srgbClr val="0000CC"/>
                </a:solidFill>
              </a:rPr>
              <a:t>starting at </a:t>
            </a:r>
            <a:r>
              <a:rPr lang="en-US" sz="1900" dirty="0">
                <a:solidFill>
                  <a:srgbClr val="0000CC"/>
                </a:solidFill>
              </a:rPr>
              <a:t>a granular network for </a:t>
            </a:r>
            <a:r>
              <a:rPr lang="en-US" sz="1900" noProof="0" dirty="0">
                <a:solidFill>
                  <a:srgbClr val="0000CC"/>
                </a:solidFill>
              </a:rPr>
              <a:t>the currently perceived situation satisfying </a:t>
            </a:r>
            <a:r>
              <a:rPr lang="en-US" sz="1900" i="1" dirty="0">
                <a:solidFill>
                  <a:srgbClr val="0000CC"/>
                </a:solidFill>
              </a:rPr>
              <a:t>α</a:t>
            </a:r>
            <a:r>
              <a:rPr lang="en-US" sz="1900" i="1" baseline="-25000" dirty="0" err="1">
                <a:solidFill>
                  <a:srgbClr val="0000CC"/>
                </a:solidFill>
              </a:rPr>
              <a:t>tr</a:t>
            </a:r>
            <a:r>
              <a:rPr lang="en-US" sz="1900" i="1" baseline="-25000" dirty="0">
                <a:solidFill>
                  <a:srgbClr val="0000CC"/>
                </a:solidFill>
              </a:rPr>
              <a:t> </a:t>
            </a:r>
            <a:r>
              <a:rPr lang="pl-PL" sz="1900" i="1" baseline="-25000" dirty="0">
                <a:solidFill>
                  <a:srgbClr val="0000CC"/>
                </a:solidFill>
              </a:rPr>
              <a:t> </a:t>
            </a:r>
            <a:r>
              <a:rPr lang="en-US" sz="1900" noProof="0" dirty="0">
                <a:solidFill>
                  <a:srgbClr val="0000CC"/>
                </a:solidFill>
              </a:rPr>
              <a:t>and ending at the granular network </a:t>
            </a:r>
            <a:r>
              <a:rPr lang="en-US" sz="1900" dirty="0">
                <a:solidFill>
                  <a:srgbClr val="0000CC"/>
                </a:solidFill>
              </a:rPr>
              <a:t>obtained after </a:t>
            </a:r>
            <a:r>
              <a:rPr lang="en-US" sz="1900" noProof="0" dirty="0">
                <a:solidFill>
                  <a:srgbClr val="0000CC"/>
                </a:solidFill>
              </a:rPr>
              <a:t>realization of </a:t>
            </a:r>
            <a:r>
              <a:rPr lang="en-US" sz="1900" i="1" dirty="0" err="1">
                <a:solidFill>
                  <a:srgbClr val="0000CC"/>
                </a:solidFill>
              </a:rPr>
              <a:t>tr</a:t>
            </a:r>
            <a:r>
              <a:rPr lang="en-US" sz="1900" i="1" dirty="0">
                <a:solidFill>
                  <a:srgbClr val="0000CC"/>
                </a:solidFill>
              </a:rPr>
              <a:t> </a:t>
            </a:r>
            <a:r>
              <a:rPr lang="en-US" sz="1900" dirty="0">
                <a:solidFill>
                  <a:srgbClr val="0000CC"/>
                </a:solidFill>
              </a:rPr>
              <a:t>are</a:t>
            </a:r>
            <a:r>
              <a:rPr lang="pl-PL" sz="1900" dirty="0">
                <a:solidFill>
                  <a:srgbClr val="0000CC"/>
                </a:solidFill>
              </a:rPr>
              <a:t> </a:t>
            </a:r>
            <a:r>
              <a:rPr lang="en-US" sz="1900" dirty="0">
                <a:solidFill>
                  <a:srgbClr val="0000CC"/>
                </a:solidFill>
                <a:sym typeface="Symbol" panose="05050102010706020507" pitchFamily="18" charset="2"/>
              </a:rPr>
              <a:t>satisfying</a:t>
            </a:r>
            <a:r>
              <a:rPr lang="en-US" sz="1900" i="1" dirty="0">
                <a:solidFill>
                  <a:srgbClr val="0000CC"/>
                </a:solidFill>
                <a:sym typeface="Symbol" panose="05050102010706020507" pitchFamily="18" charset="2"/>
              </a:rPr>
              <a:t> </a:t>
            </a:r>
            <a:r>
              <a:rPr lang="en-US" sz="1900" noProof="0" dirty="0">
                <a:solidFill>
                  <a:srgbClr val="0000CC"/>
                </a:solidFill>
              </a:rPr>
              <a:t>property </a:t>
            </a:r>
            <a:r>
              <a:rPr lang="en-US" sz="1900" i="1" dirty="0">
                <a:solidFill>
                  <a:srgbClr val="0000CC"/>
                </a:solidFill>
              </a:rPr>
              <a:t>β </a:t>
            </a:r>
            <a:r>
              <a:rPr lang="en-US" sz="1900" dirty="0">
                <a:solidFill>
                  <a:srgbClr val="0000CC"/>
                </a:solidFill>
              </a:rPr>
              <a:t>to </a:t>
            </a:r>
            <a:r>
              <a:rPr lang="pl-PL" sz="1900" dirty="0">
                <a:solidFill>
                  <a:srgbClr val="0000CC"/>
                </a:solidFill>
              </a:rPr>
              <a:t>a </a:t>
            </a:r>
            <a:r>
              <a:rPr lang="en-US" sz="1900" dirty="0">
                <a:solidFill>
                  <a:srgbClr val="0000CC"/>
                </a:solidFill>
              </a:rPr>
              <a:t>satisfactory degree</a:t>
            </a:r>
            <a:r>
              <a:rPr lang="pl-PL" sz="1900" dirty="0">
                <a:solidFill>
                  <a:srgbClr val="0000CC"/>
                </a:solidFill>
              </a:rPr>
              <a:t> </a:t>
            </a:r>
            <a:r>
              <a:rPr lang="en-US" sz="1900" dirty="0">
                <a:solidFill>
                  <a:srgbClr val="0000CC"/>
                </a:solidFill>
              </a:rPr>
              <a:t>what is checked using </a:t>
            </a:r>
            <a:r>
              <a:rPr lang="en-US" sz="1800" dirty="0">
                <a:solidFill>
                  <a:srgbClr val="0000CC"/>
                </a:solidFill>
                <a:sym typeface="Symbol" panose="05050102010706020507" pitchFamily="18" charset="2"/>
              </a:rPr>
              <a:t> </a:t>
            </a:r>
            <a:r>
              <a:rPr lang="en-US" sz="1800" i="1" dirty="0">
                <a:solidFill>
                  <a:srgbClr val="0000CC"/>
                </a:solidFill>
                <a:sym typeface="Symbol" panose="05050102010706020507" pitchFamily="18" charset="2"/>
              </a:rPr>
              <a:t></a:t>
            </a:r>
            <a:r>
              <a:rPr lang="en-US" sz="1800" dirty="0">
                <a:solidFill>
                  <a:srgbClr val="0000CC"/>
                </a:solidFill>
                <a:sym typeface="Symbol" panose="05050102010706020507" pitchFamily="18" charset="2"/>
              </a:rPr>
              <a:t> </a:t>
            </a:r>
            <a:r>
              <a:rPr lang="en-US" sz="1900" i="1" dirty="0">
                <a:solidFill>
                  <a:srgbClr val="0000CC"/>
                </a:solidFill>
                <a:sym typeface="Symbol" panose="05050102010706020507" pitchFamily="18" charset="2"/>
              </a:rPr>
              <a:t> </a:t>
            </a:r>
            <a:r>
              <a:rPr lang="pl-PL" sz="1900" dirty="0">
                <a:solidFill>
                  <a:srgbClr val="0000CC"/>
                </a:solidFill>
              </a:rPr>
              <a:t>(and </a:t>
            </a:r>
            <a:r>
              <a:rPr lang="en-US" sz="1900" dirty="0">
                <a:solidFill>
                  <a:srgbClr val="0000CC"/>
                </a:solidFill>
              </a:rPr>
              <a:t>estimated relative to, e.g., </a:t>
            </a:r>
            <a:r>
              <a:rPr lang="pl-PL" sz="1900" dirty="0">
                <a:solidFill>
                  <a:srgbClr val="0000CC"/>
                </a:solidFill>
              </a:rPr>
              <a:t>a set of </a:t>
            </a:r>
            <a:r>
              <a:rPr lang="en-US" sz="1900" dirty="0">
                <a:solidFill>
                  <a:srgbClr val="0000CC"/>
                </a:solidFill>
              </a:rPr>
              <a:t>testing samples</a:t>
            </a:r>
            <a:r>
              <a:rPr lang="pl-PL" sz="1900" dirty="0">
                <a:solidFill>
                  <a:srgbClr val="0000CC"/>
                </a:solidFill>
              </a:rPr>
              <a:t>)</a:t>
            </a:r>
            <a:r>
              <a:rPr lang="en-US" sz="1900" dirty="0">
                <a:solidFill>
                  <a:srgbClr val="0000CC"/>
                </a:solidFill>
              </a:rPr>
              <a:t>. </a:t>
            </a:r>
          </a:p>
        </p:txBody>
      </p:sp>
    </p:spTree>
    <p:extLst>
      <p:ext uri="{BB962C8B-B14F-4D97-AF65-F5344CB8AC3E}">
        <p14:creationId xmlns:p14="http://schemas.microsoft.com/office/powerpoint/2010/main" val="37964289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34BBC-DD72-FF49-46EC-A93F49AF575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4A4AE45-17EE-B87F-95B7-1FEDB2FC4702}"/>
              </a:ext>
            </a:extLst>
          </p:cNvPr>
          <p:cNvSpPr>
            <a:spLocks noGrp="1"/>
          </p:cNvSpPr>
          <p:nvPr>
            <p:ph type="title"/>
          </p:nvPr>
        </p:nvSpPr>
        <p:spPr>
          <a:xfrm>
            <a:off x="0" y="1"/>
            <a:ext cx="9143999" cy="1772816"/>
          </a:xfrm>
        </p:spPr>
        <p:txBody>
          <a:bodyPr>
            <a:normAutofit fontScale="90000"/>
          </a:bodyPr>
          <a:lstStyle/>
          <a:p>
            <a:pPr lvl="0"/>
            <a:br>
              <a:rPr lang="pl-PL" sz="3000" b="1" dirty="0"/>
            </a:br>
            <a:r>
              <a:rPr lang="en-US" altLang="pl-PL" sz="2800" b="1" dirty="0"/>
              <a:t>DISCOVER</a:t>
            </a:r>
            <a:r>
              <a:rPr lang="pl-PL" altLang="pl-PL" sz="2800" b="1" dirty="0"/>
              <a:t>Y</a:t>
            </a:r>
            <a:br>
              <a:rPr lang="en-US" altLang="pl-PL" sz="2800" b="1" dirty="0"/>
            </a:br>
            <a:r>
              <a:rPr lang="en-US" altLang="pl-PL" sz="2800" b="1" dirty="0"/>
              <a:t>OF COMPLEX </a:t>
            </a:r>
            <a:r>
              <a:rPr lang="pl-PL" altLang="pl-PL" sz="2800" b="1" u="sng" dirty="0" err="1"/>
              <a:t>ADAPTIVE</a:t>
            </a:r>
            <a:r>
              <a:rPr lang="pl-PL" altLang="pl-PL" sz="2800" b="1" dirty="0"/>
              <a:t> </a:t>
            </a:r>
            <a:r>
              <a:rPr lang="en-US" altLang="pl-PL" sz="2800" b="1" dirty="0"/>
              <a:t>GAMES</a:t>
            </a:r>
            <a:br>
              <a:rPr lang="en-US" altLang="pl-PL" sz="2800" b="1" dirty="0"/>
            </a:br>
            <a:r>
              <a:rPr lang="en-US" altLang="pl-PL" sz="2800" b="1" dirty="0"/>
              <a:t> </a:t>
            </a:r>
            <a:r>
              <a:rPr lang="en-US" altLang="pl-PL" sz="2800" b="1" dirty="0" err="1"/>
              <a:t>INTERACTI</a:t>
            </a:r>
            <a:r>
              <a:rPr lang="pl-PL" altLang="pl-PL" sz="2800" b="1" dirty="0" err="1"/>
              <a:t>NG</a:t>
            </a:r>
            <a:r>
              <a:rPr lang="en-US" altLang="pl-PL" sz="2800" b="1" dirty="0"/>
              <a:t> </a:t>
            </a:r>
            <a:br>
              <a:rPr lang="en-US" altLang="pl-PL" sz="2800" b="1" dirty="0"/>
            </a:br>
            <a:r>
              <a:rPr lang="pl-PL" altLang="pl-PL" sz="2800" b="1" dirty="0"/>
              <a:t>WITH THE </a:t>
            </a:r>
            <a:r>
              <a:rPr lang="en-US" altLang="pl-PL" sz="2800" b="1" dirty="0"/>
              <a:t>ABSTRACT AND PHYSICAL WORLD</a:t>
            </a:r>
            <a:r>
              <a:rPr lang="pl-PL" altLang="pl-PL" sz="2800" b="1" dirty="0"/>
              <a:t>S</a:t>
            </a:r>
            <a:br>
              <a:rPr lang="pl-PL" sz="3000" b="1" dirty="0"/>
            </a:br>
            <a:endParaRPr lang="en-US" sz="3000" b="1" dirty="0"/>
          </a:p>
        </p:txBody>
      </p:sp>
      <p:grpSp>
        <p:nvGrpSpPr>
          <p:cNvPr id="7" name="Grupa 6">
            <a:extLst>
              <a:ext uri="{FF2B5EF4-FFF2-40B4-BE49-F238E27FC236}">
                <a16:creationId xmlns:a16="http://schemas.microsoft.com/office/drawing/2014/main" id="{F8BBEB59-E5D3-1574-0B03-674C4ADC3193}"/>
              </a:ext>
            </a:extLst>
          </p:cNvPr>
          <p:cNvGrpSpPr/>
          <p:nvPr/>
        </p:nvGrpSpPr>
        <p:grpSpPr>
          <a:xfrm>
            <a:off x="611560" y="2276872"/>
            <a:ext cx="7571184" cy="3868327"/>
            <a:chOff x="217395" y="2124367"/>
            <a:chExt cx="7953124" cy="3844332"/>
          </a:xfrm>
        </p:grpSpPr>
        <p:sp>
          <p:nvSpPr>
            <p:cNvPr id="4" name="Elipsa 3">
              <a:extLst>
                <a:ext uri="{FF2B5EF4-FFF2-40B4-BE49-F238E27FC236}">
                  <a16:creationId xmlns:a16="http://schemas.microsoft.com/office/drawing/2014/main" id="{CCBF2CF6-6652-68F0-14FA-FA792FFE6139}"/>
                </a:ext>
              </a:extLst>
            </p:cNvPr>
            <p:cNvSpPr/>
            <p:nvPr/>
          </p:nvSpPr>
          <p:spPr>
            <a:xfrm>
              <a:off x="1817694" y="3861048"/>
              <a:ext cx="2160240" cy="972108"/>
            </a:xfrm>
            <a:prstGeom prst="ellipse">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5" name="Elipsa 4">
              <a:extLst>
                <a:ext uri="{FF2B5EF4-FFF2-40B4-BE49-F238E27FC236}">
                  <a16:creationId xmlns:a16="http://schemas.microsoft.com/office/drawing/2014/main" id="{27729168-9E44-F329-79B2-69F75E192CBD}"/>
                </a:ext>
              </a:extLst>
            </p:cNvPr>
            <p:cNvSpPr/>
            <p:nvPr/>
          </p:nvSpPr>
          <p:spPr>
            <a:xfrm>
              <a:off x="3005826" y="3537012"/>
              <a:ext cx="1458162" cy="972108"/>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6" name="Elipsa 5">
              <a:extLst>
                <a:ext uri="{FF2B5EF4-FFF2-40B4-BE49-F238E27FC236}">
                  <a16:creationId xmlns:a16="http://schemas.microsoft.com/office/drawing/2014/main" id="{46F1ABA5-6F9B-DD87-4483-62260CCB670A}"/>
                </a:ext>
              </a:extLst>
            </p:cNvPr>
            <p:cNvSpPr/>
            <p:nvPr/>
          </p:nvSpPr>
          <p:spPr>
            <a:xfrm>
              <a:off x="4950042" y="2996952"/>
              <a:ext cx="2268252" cy="97210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8" name="Łącznik prosty ze strzałką 7">
              <a:extLst>
                <a:ext uri="{FF2B5EF4-FFF2-40B4-BE49-F238E27FC236}">
                  <a16:creationId xmlns:a16="http://schemas.microsoft.com/office/drawing/2014/main" id="{2766594C-C824-0A3F-351F-097501DB2596}"/>
                </a:ext>
              </a:extLst>
            </p:cNvPr>
            <p:cNvCxnSpPr/>
            <p:nvPr/>
          </p:nvCxnSpPr>
          <p:spPr>
            <a:xfrm flipV="1">
              <a:off x="2735796" y="3429000"/>
              <a:ext cx="0" cy="9181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a:extLst>
                <a:ext uri="{FF2B5EF4-FFF2-40B4-BE49-F238E27FC236}">
                  <a16:creationId xmlns:a16="http://schemas.microsoft.com/office/drawing/2014/main" id="{4E4BF151-9CE7-2825-C05A-E18C4AE07A20}"/>
                </a:ext>
              </a:extLst>
            </p:cNvPr>
            <p:cNvCxnSpPr/>
            <p:nvPr/>
          </p:nvCxnSpPr>
          <p:spPr>
            <a:xfrm flipV="1">
              <a:off x="3707904" y="3104964"/>
              <a:ext cx="0" cy="8100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a:extLst>
                <a:ext uri="{FF2B5EF4-FFF2-40B4-BE49-F238E27FC236}">
                  <a16:creationId xmlns:a16="http://schemas.microsoft.com/office/drawing/2014/main" id="{8E56DD5D-858F-84B9-D78E-DD85CAE6245C}"/>
                </a:ext>
              </a:extLst>
            </p:cNvPr>
            <p:cNvCxnSpPr/>
            <p:nvPr/>
          </p:nvCxnSpPr>
          <p:spPr>
            <a:xfrm flipV="1">
              <a:off x="6084168" y="2618910"/>
              <a:ext cx="0" cy="8640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a16="http://schemas.microsoft.com/office/drawing/2014/main" id="{05781934-8822-1D16-AA76-35B509081A8F}"/>
                </a:ext>
              </a:extLst>
            </p:cNvPr>
            <p:cNvSpPr txBox="1"/>
            <p:nvPr/>
          </p:nvSpPr>
          <p:spPr>
            <a:xfrm>
              <a:off x="4463987" y="3537012"/>
              <a:ext cx="702079" cy="403957"/>
            </a:xfrm>
            <a:prstGeom prst="rect">
              <a:avLst/>
            </a:prstGeom>
            <a:noFill/>
          </p:spPr>
          <p:txBody>
            <a:bodyPr wrap="square" rtlCol="0">
              <a:spAutoFit/>
            </a:bodyPr>
            <a:lstStyle/>
            <a:p>
              <a:r>
                <a:rPr lang="pl-PL" sz="2025" b="1">
                  <a:solidFill>
                    <a:prstClr val="black"/>
                  </a:solidFill>
                </a:rPr>
                <a:t>. . .</a:t>
              </a:r>
              <a:endParaRPr lang="en-US" sz="2025" b="1">
                <a:solidFill>
                  <a:prstClr val="black"/>
                </a:solidFill>
              </a:endParaRPr>
            </a:p>
          </p:txBody>
        </p:sp>
        <p:sp>
          <p:nvSpPr>
            <p:cNvPr id="15" name="pole tekstowe 14">
              <a:extLst>
                <a:ext uri="{FF2B5EF4-FFF2-40B4-BE49-F238E27FC236}">
                  <a16:creationId xmlns:a16="http://schemas.microsoft.com/office/drawing/2014/main" id="{8880D373-C8F0-1236-C7C1-C438BCC145AA}"/>
                </a:ext>
              </a:extLst>
            </p:cNvPr>
            <p:cNvSpPr txBox="1"/>
            <p:nvPr/>
          </p:nvSpPr>
          <p:spPr>
            <a:xfrm>
              <a:off x="2646664" y="5265204"/>
              <a:ext cx="4013568" cy="703495"/>
            </a:xfrm>
            <a:prstGeom prst="rect">
              <a:avLst/>
            </a:prstGeom>
            <a:noFill/>
          </p:spPr>
          <p:txBody>
            <a:bodyPr wrap="square" rtlCol="0">
              <a:spAutoFit/>
            </a:bodyPr>
            <a:lstStyle/>
            <a:p>
              <a:pPr algn="ctr"/>
              <a:r>
                <a:rPr lang="en-GB" sz="2000" dirty="0">
                  <a:solidFill>
                    <a:srgbClr val="0000CC"/>
                  </a:solidFill>
                </a:rPr>
                <a:t>complex vague concepts triggering complex games</a:t>
              </a:r>
            </a:p>
          </p:txBody>
        </p:sp>
        <p:cxnSp>
          <p:nvCxnSpPr>
            <p:cNvPr id="17" name="Łącznik prosty 16">
              <a:extLst>
                <a:ext uri="{FF2B5EF4-FFF2-40B4-BE49-F238E27FC236}">
                  <a16:creationId xmlns:a16="http://schemas.microsoft.com/office/drawing/2014/main" id="{27557A4E-CEDE-A0E6-1583-7AC6586764A2}"/>
                </a:ext>
              </a:extLst>
            </p:cNvPr>
            <p:cNvCxnSpPr/>
            <p:nvPr/>
          </p:nvCxnSpPr>
          <p:spPr>
            <a:xfrm>
              <a:off x="4247964" y="4401108"/>
              <a:ext cx="0" cy="81009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Łącznik prosty 17">
              <a:extLst>
                <a:ext uri="{FF2B5EF4-FFF2-40B4-BE49-F238E27FC236}">
                  <a16:creationId xmlns:a16="http://schemas.microsoft.com/office/drawing/2014/main" id="{FD729338-A712-14A0-4D5B-BB8F01D6A13F}"/>
                </a:ext>
              </a:extLst>
            </p:cNvPr>
            <p:cNvCxnSpPr/>
            <p:nvPr/>
          </p:nvCxnSpPr>
          <p:spPr>
            <a:xfrm>
              <a:off x="3113838" y="4833156"/>
              <a:ext cx="1080120" cy="43204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Łącznik prosty 18">
              <a:extLst>
                <a:ext uri="{FF2B5EF4-FFF2-40B4-BE49-F238E27FC236}">
                  <a16:creationId xmlns:a16="http://schemas.microsoft.com/office/drawing/2014/main" id="{EE4193BA-3CD8-77BB-F4B5-66D40FB3DC3C}"/>
                </a:ext>
              </a:extLst>
            </p:cNvPr>
            <p:cNvCxnSpPr/>
            <p:nvPr/>
          </p:nvCxnSpPr>
          <p:spPr>
            <a:xfrm flipH="1">
              <a:off x="4200480" y="4050069"/>
              <a:ext cx="1769840" cy="12151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pole tekstowe 21">
              <a:extLst>
                <a:ext uri="{FF2B5EF4-FFF2-40B4-BE49-F238E27FC236}">
                  <a16:creationId xmlns:a16="http://schemas.microsoft.com/office/drawing/2014/main" id="{028BB51B-EE2D-91D1-9C3E-ED6C55EAF499}"/>
                </a:ext>
              </a:extLst>
            </p:cNvPr>
            <p:cNvSpPr txBox="1"/>
            <p:nvPr/>
          </p:nvSpPr>
          <p:spPr>
            <a:xfrm>
              <a:off x="217395" y="2124367"/>
              <a:ext cx="7953124" cy="397628"/>
            </a:xfrm>
            <a:prstGeom prst="rect">
              <a:avLst/>
            </a:prstGeom>
            <a:noFill/>
          </p:spPr>
          <p:txBody>
            <a:bodyPr wrap="square" rtlCol="0">
              <a:spAutoFit/>
            </a:bodyPr>
            <a:lstStyle/>
            <a:p>
              <a:pPr algn="ctr"/>
              <a:r>
                <a:rPr lang="en-GB" sz="2000" b="1" dirty="0">
                  <a:solidFill>
                    <a:srgbClr val="0000CC"/>
                  </a:solidFill>
                </a:rPr>
                <a:t>complex games </a:t>
              </a:r>
              <a:r>
                <a:rPr lang="en-GB" sz="2000" dirty="0">
                  <a:solidFill>
                    <a:srgbClr val="0000CC"/>
                  </a:solidFill>
                </a:rPr>
                <a:t>for situations with the relevant proper</a:t>
              </a:r>
              <a:r>
                <a:rPr lang="pl-PL" sz="2000" dirty="0" err="1">
                  <a:solidFill>
                    <a:srgbClr val="0000CC"/>
                  </a:solidFill>
                </a:rPr>
                <a:t>ti</a:t>
              </a:r>
              <a:r>
                <a:rPr lang="en-GB" sz="2000" dirty="0" err="1">
                  <a:solidFill>
                    <a:srgbClr val="0000CC"/>
                  </a:solidFill>
                </a:rPr>
                <a:t>es</a:t>
              </a:r>
              <a:r>
                <a:rPr lang="en-GB" sz="2000" dirty="0">
                  <a:solidFill>
                    <a:srgbClr val="0000CC"/>
                  </a:solidFill>
                </a:rPr>
                <a:t> </a:t>
              </a:r>
            </a:p>
          </p:txBody>
        </p:sp>
        <p:cxnSp>
          <p:nvCxnSpPr>
            <p:cNvPr id="23" name="Łącznik prosty 22">
              <a:extLst>
                <a:ext uri="{FF2B5EF4-FFF2-40B4-BE49-F238E27FC236}">
                  <a16:creationId xmlns:a16="http://schemas.microsoft.com/office/drawing/2014/main" id="{01BCA08C-3017-576B-6DF2-045973A05E51}"/>
                </a:ext>
              </a:extLst>
            </p:cNvPr>
            <p:cNvCxnSpPr/>
            <p:nvPr/>
          </p:nvCxnSpPr>
          <p:spPr>
            <a:xfrm>
              <a:off x="2411760" y="2726922"/>
              <a:ext cx="324036" cy="97210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Łącznik prosty 24">
              <a:extLst>
                <a:ext uri="{FF2B5EF4-FFF2-40B4-BE49-F238E27FC236}">
                  <a16:creationId xmlns:a16="http://schemas.microsoft.com/office/drawing/2014/main" id="{8A85CE97-17E7-E771-AEED-CC59AB6F28E3}"/>
                </a:ext>
              </a:extLst>
            </p:cNvPr>
            <p:cNvCxnSpPr/>
            <p:nvPr/>
          </p:nvCxnSpPr>
          <p:spPr>
            <a:xfrm>
              <a:off x="2411760" y="2753925"/>
              <a:ext cx="1242138" cy="67507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Łącznik prosty 25">
              <a:extLst>
                <a:ext uri="{FF2B5EF4-FFF2-40B4-BE49-F238E27FC236}">
                  <a16:creationId xmlns:a16="http://schemas.microsoft.com/office/drawing/2014/main" id="{44838B8C-F2E5-F398-8249-57346C0495BA}"/>
                </a:ext>
              </a:extLst>
            </p:cNvPr>
            <p:cNvCxnSpPr/>
            <p:nvPr/>
          </p:nvCxnSpPr>
          <p:spPr>
            <a:xfrm>
              <a:off x="2465766" y="2726922"/>
              <a:ext cx="3510390" cy="16201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2" name="Symbol zastępczy numeru slajdu 11">
            <a:extLst>
              <a:ext uri="{FF2B5EF4-FFF2-40B4-BE49-F238E27FC236}">
                <a16:creationId xmlns:a16="http://schemas.microsoft.com/office/drawing/2014/main" id="{EA240D67-BA95-BBA0-6489-C9D8EA0301D3}"/>
              </a:ext>
            </a:extLst>
          </p:cNvPr>
          <p:cNvSpPr>
            <a:spLocks noGrp="1"/>
          </p:cNvSpPr>
          <p:nvPr>
            <p:ph type="sldNum" sz="quarter" idx="12"/>
          </p:nvPr>
        </p:nvSpPr>
        <p:spPr/>
        <p:txBody>
          <a:bodyPr/>
          <a:lstStyle/>
          <a:p>
            <a:pPr>
              <a:defRPr/>
            </a:pPr>
            <a:fld id="{D02E777F-298D-4C96-825C-3DC57E52C55E}" type="slidenum">
              <a:rPr lang="pl-PL" smtClean="0"/>
              <a:pPr>
                <a:defRPr/>
              </a:pPr>
              <a:t>71</a:t>
            </a:fld>
            <a:endParaRPr lang="pl-PL"/>
          </a:p>
        </p:txBody>
      </p:sp>
    </p:spTree>
    <p:extLst>
      <p:ext uri="{BB962C8B-B14F-4D97-AF65-F5344CB8AC3E}">
        <p14:creationId xmlns:p14="http://schemas.microsoft.com/office/powerpoint/2010/main" val="37961213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926B3-1B84-A50B-1439-54CD7CE4F7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6B8A1EA-13F1-C5E7-6AA6-0F6E899B7079}"/>
              </a:ext>
            </a:extLst>
          </p:cNvPr>
          <p:cNvSpPr txBox="1">
            <a:spLocks noChangeArrowheads="1"/>
          </p:cNvSpPr>
          <p:nvPr/>
        </p:nvSpPr>
        <p:spPr bwMode="auto">
          <a:xfrm>
            <a:off x="35496" y="12229"/>
            <a:ext cx="9108504" cy="8111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endParaRPr lang="pl-PL" sz="2800" b="1" dirty="0">
              <a:latin typeface="+mn-lt"/>
            </a:endParaRPr>
          </a:p>
          <a:p>
            <a:pPr eaLnBrk="1" hangingPunct="1">
              <a:defRPr/>
            </a:pPr>
            <a:r>
              <a:rPr lang="en-US" sz="2800" b="1" dirty="0">
                <a:solidFill>
                  <a:srgbClr val="0000CC"/>
                </a:solidFill>
              </a:rPr>
              <a:t>DISCOVERY OF </a:t>
            </a:r>
            <a:r>
              <a:rPr lang="pl-PL" sz="2800" b="1" dirty="0">
                <a:solidFill>
                  <a:srgbClr val="0000CC"/>
                </a:solidFill>
              </a:rPr>
              <a:t>ADAPTATION STRATEGIES FOR </a:t>
            </a:r>
            <a:r>
              <a:rPr lang="en-US" sz="2800" b="1" dirty="0">
                <a:solidFill>
                  <a:srgbClr val="0000CC"/>
                </a:solidFill>
              </a:rPr>
              <a:t>COMPLEX GAMES STEERING (CG</a:t>
            </a:r>
            <a:r>
              <a:rPr lang="pl-PL" sz="2800" b="1" dirty="0">
                <a:solidFill>
                  <a:srgbClr val="0000CC"/>
                </a:solidFill>
              </a:rPr>
              <a:t>A PROBLEM</a:t>
            </a:r>
            <a:r>
              <a:rPr lang="en-US" sz="2800" b="1" dirty="0">
                <a:solidFill>
                  <a:srgbClr val="0000CC"/>
                </a:solidFill>
              </a:rPr>
              <a:t>)</a:t>
            </a:r>
          </a:p>
          <a:p>
            <a:pPr eaLnBrk="1" hangingPunct="1">
              <a:defRPr/>
            </a:pPr>
            <a:endParaRPr lang="en-US" sz="2400" b="1" dirty="0">
              <a:latin typeface="+mn-lt"/>
            </a:endParaRPr>
          </a:p>
        </p:txBody>
      </p:sp>
      <mc:AlternateContent xmlns:mc="http://schemas.openxmlformats.org/markup-compatibility/2006" xmlns:a14="http://schemas.microsoft.com/office/drawing/2010/main">
        <mc:Choice Requires="a14">
          <p:sp>
            <p:nvSpPr>
              <p:cNvPr id="3" name="pole tekstowe 2"/>
              <p:cNvSpPr txBox="1"/>
              <p:nvPr/>
            </p:nvSpPr>
            <p:spPr>
              <a:xfrm>
                <a:off x="107504" y="855687"/>
                <a:ext cx="8888331" cy="5935407"/>
              </a:xfrm>
              <a:prstGeom prst="rect">
                <a:avLst/>
              </a:prstGeom>
              <a:noFill/>
            </p:spPr>
            <p:txBody>
              <a:bodyPr wrap="square" rtlCol="0">
                <a:spAutoFit/>
              </a:bodyPr>
              <a:lstStyle/>
              <a:p>
                <a:pPr algn="just"/>
                <a:r>
                  <a:rPr lang="en-US" sz="1800" dirty="0">
                    <a:solidFill>
                      <a:srgbClr val="0000CC"/>
                    </a:solidFill>
                  </a:rPr>
                  <a:t>The c-granule </a:t>
                </a:r>
                <a:r>
                  <a:rPr lang="en-US" sz="1800" i="1" dirty="0">
                    <a:solidFill>
                      <a:srgbClr val="0000CC"/>
                    </a:solidFill>
                  </a:rPr>
                  <a:t>g </a:t>
                </a:r>
                <a:r>
                  <a:rPr lang="en-US" sz="1800" dirty="0">
                    <a:solidFill>
                      <a:srgbClr val="0000CC"/>
                    </a:solidFill>
                  </a:rPr>
                  <a:t>(in particular, IS)  </a:t>
                </a:r>
                <a:r>
                  <a:rPr lang="pl-PL" sz="1800" dirty="0">
                    <a:solidFill>
                      <a:srgbClr val="0000CC"/>
                    </a:solidFill>
                  </a:rPr>
                  <a:t>with </a:t>
                </a:r>
                <a:r>
                  <a:rPr lang="en-US" sz="1800" dirty="0">
                    <a:solidFill>
                      <a:srgbClr val="0000CC"/>
                    </a:solidFill>
                  </a:rPr>
                  <a:t>control </a:t>
                </a:r>
                <a:r>
                  <a:rPr lang="pl-PL" sz="1800" dirty="0">
                    <a:solidFill>
                      <a:srgbClr val="0000CC"/>
                    </a:solidFill>
                  </a:rPr>
                  <a:t>(and</a:t>
                </a:r>
                <a:r>
                  <a:rPr lang="en-US" sz="1800" dirty="0">
                    <a:solidFill>
                      <a:srgbClr val="0000CC"/>
                    </a:solidFill>
                  </a:rPr>
                  <a:t> sub</a:t>
                </a:r>
                <a:r>
                  <a:rPr lang="pl-PL" sz="1800" dirty="0">
                    <a:solidFill>
                      <a:srgbClr val="0000CC"/>
                    </a:solidFill>
                  </a:rPr>
                  <a:t>-</a:t>
                </a:r>
                <a:r>
                  <a:rPr lang="en-US" sz="1800" dirty="0">
                    <a:solidFill>
                      <a:srgbClr val="0000CC"/>
                    </a:solidFill>
                  </a:rPr>
                  <a:t>granules consisting </a:t>
                </a:r>
                <a:r>
                  <a:rPr lang="pl-PL" sz="1800" dirty="0">
                    <a:solidFill>
                      <a:srgbClr val="0000CC"/>
                    </a:solidFill>
                  </a:rPr>
                  <a:t>of</a:t>
                </a:r>
                <a:r>
                  <a:rPr lang="en-US" sz="1800" dirty="0">
                    <a:solidFill>
                      <a:srgbClr val="0000CC"/>
                    </a:solidFill>
                  </a:rPr>
                  <a:t>, in particular </a:t>
                </a:r>
                <a:r>
                  <a:rPr lang="pl-PL" sz="1800" dirty="0">
                    <a:solidFill>
                      <a:srgbClr val="0000CC"/>
                    </a:solidFill>
                  </a:rPr>
                  <a:t>a set of </a:t>
                </a:r>
                <a:r>
                  <a:rPr lang="en-US" sz="1800" dirty="0">
                    <a:solidFill>
                      <a:srgbClr val="0000CC"/>
                    </a:solidFill>
                  </a:rPr>
                  <a:t>testing samples</a:t>
                </a:r>
                <a:r>
                  <a:rPr lang="pl-PL" sz="1800" dirty="0">
                    <a:solidFill>
                      <a:srgbClr val="0000CC"/>
                    </a:solidFill>
                  </a:rPr>
                  <a:t>) </a:t>
                </a:r>
                <a:r>
                  <a:rPr lang="en-US" sz="1800" dirty="0">
                    <a:solidFill>
                      <a:srgbClr val="0000CC"/>
                    </a:solidFill>
                  </a:rPr>
                  <a:t>should be able to solve the following CG</a:t>
                </a:r>
                <a:r>
                  <a:rPr lang="pl-PL" sz="1800" dirty="0">
                    <a:solidFill>
                      <a:srgbClr val="0000CC"/>
                    </a:solidFill>
                  </a:rPr>
                  <a:t>A</a:t>
                </a:r>
                <a:r>
                  <a:rPr lang="en-US" sz="1800" dirty="0">
                    <a:solidFill>
                      <a:srgbClr val="0000CC"/>
                    </a:solidFill>
                  </a:rPr>
                  <a:t> problem: </a:t>
                </a:r>
              </a:p>
              <a:p>
                <a:pPr marL="452438" indent="-276225" algn="just"/>
                <a:r>
                  <a:rPr lang="en-US" sz="1800" u="sng" dirty="0">
                    <a:solidFill>
                      <a:srgbClr val="0000CC"/>
                    </a:solidFill>
                  </a:rPr>
                  <a:t>Given </a:t>
                </a:r>
              </a:p>
              <a:p>
                <a:pPr marL="795338" indent="-342900">
                  <a:buFont typeface="Arial" panose="020B0604020202020204" pitchFamily="34" charset="0"/>
                  <a:buChar char="•"/>
                </a:pPr>
                <a:r>
                  <a:rPr lang="en-US" sz="1800" dirty="0">
                    <a:solidFill>
                      <a:srgbClr val="0000CC"/>
                    </a:solidFill>
                  </a:rPr>
                  <a:t>property</a:t>
                </a:r>
                <a:r>
                  <a:rPr lang="en-US" sz="1800" i="1" dirty="0">
                    <a:solidFill>
                      <a:srgbClr val="0000CC"/>
                    </a:solidFill>
                  </a:rPr>
                  <a:t> α </a:t>
                </a:r>
                <a:r>
                  <a:rPr lang="en-US" sz="1800" dirty="0">
                    <a:solidFill>
                      <a:srgbClr val="0000CC"/>
                    </a:solidFill>
                  </a:rPr>
                  <a:t>of the perceived situation (object) by the c-granule </a:t>
                </a:r>
                <a:r>
                  <a:rPr lang="en-US" sz="1800" i="1" dirty="0">
                    <a:solidFill>
                      <a:srgbClr val="0000CC"/>
                    </a:solidFill>
                  </a:rPr>
                  <a:t>g</a:t>
                </a:r>
                <a:r>
                  <a:rPr lang="pl-PL" sz="1800" i="1" dirty="0">
                    <a:solidFill>
                      <a:srgbClr val="0000CC"/>
                    </a:solidFill>
                  </a:rPr>
                  <a:t>,</a:t>
                </a:r>
                <a:r>
                  <a:rPr lang="en-US" sz="1800" dirty="0">
                    <a:solidFill>
                      <a:srgbClr val="0000CC"/>
                    </a:solidFill>
                  </a:rPr>
                  <a:t> </a:t>
                </a:r>
                <a:endParaRPr lang="pl-PL" sz="1800" dirty="0">
                  <a:solidFill>
                    <a:srgbClr val="0000CC"/>
                  </a:solidFill>
                </a:endParaRPr>
              </a:p>
              <a:p>
                <a:pPr marL="452438" indent="265113">
                  <a:buFont typeface="Arial" panose="020B0604020202020204" pitchFamily="34" charset="0"/>
                  <a:buChar char="•"/>
                </a:pPr>
                <a:r>
                  <a:rPr lang="pl-PL" sz="1800" noProof="0" dirty="0">
                    <a:solidFill>
                      <a:srgbClr val="0000CC"/>
                    </a:solidFill>
                  </a:rPr>
                  <a:t> </a:t>
                </a:r>
                <a:r>
                  <a:rPr lang="en-US" sz="1800" noProof="0" dirty="0">
                    <a:solidFill>
                      <a:srgbClr val="0000CC"/>
                    </a:solidFill>
                  </a:rPr>
                  <a:t>class od complex games </a:t>
                </a:r>
                <a:r>
                  <a:rPr lang="pl-PL" sz="1800" b="1" i="1" dirty="0">
                    <a:solidFill>
                      <a:srgbClr val="0000CC"/>
                    </a:solidFill>
                  </a:rPr>
                  <a:t>CCG</a:t>
                </a:r>
                <a:r>
                  <a:rPr lang="pl-PL" sz="1800" i="1" dirty="0">
                    <a:solidFill>
                      <a:srgbClr val="0000CC"/>
                    </a:solidFill>
                  </a:rPr>
                  <a:t>,</a:t>
                </a:r>
                <a:endParaRPr lang="en-US" sz="1800" i="1" dirty="0">
                  <a:solidFill>
                    <a:srgbClr val="0000CC"/>
                  </a:solidFill>
                </a:endParaRPr>
              </a:p>
              <a:p>
                <a:pPr marL="452438" indent="265113" algn="just">
                  <a:buFont typeface="Arial" panose="020B0604020202020204" pitchFamily="34" charset="0"/>
                  <a:buChar char="•"/>
                </a:pPr>
                <a:r>
                  <a:rPr lang="pl-PL" sz="1800" dirty="0">
                    <a:solidFill>
                      <a:srgbClr val="0000CC"/>
                    </a:solidFill>
                    <a:sym typeface="Symbol" panose="05050102010706020507" pitchFamily="18" charset="2"/>
                  </a:rPr>
                  <a:t> </a:t>
                </a:r>
                <a:r>
                  <a:rPr lang="en-US" sz="1800" dirty="0">
                    <a:solidFill>
                      <a:srgbClr val="0000CC"/>
                    </a:solidFill>
                    <a:sym typeface="Symbol" panose="05050102010706020507" pitchFamily="18" charset="2"/>
                  </a:rPr>
                  <a:t>quality measure </a:t>
                </a:r>
                <a:r>
                  <a:rPr lang="en-US" sz="1800" i="1" dirty="0">
                    <a:solidFill>
                      <a:srgbClr val="0000CC"/>
                    </a:solidFill>
                    <a:sym typeface="Symbol" panose="05050102010706020507" pitchFamily="18" charset="2"/>
                  </a:rPr>
                  <a:t></a:t>
                </a:r>
                <a:r>
                  <a:rPr lang="en-US" sz="1800" dirty="0">
                    <a:solidFill>
                      <a:srgbClr val="0000CC"/>
                    </a:solidFill>
                    <a:sym typeface="Symbol" panose="05050102010706020507" pitchFamily="18" charset="2"/>
                  </a:rPr>
                  <a:t>  </a:t>
                </a:r>
                <a:r>
                  <a:rPr lang="en-US" sz="1800" noProof="0" dirty="0">
                    <a:solidFill>
                      <a:srgbClr val="0000CC"/>
                    </a:solidFill>
                    <a:sym typeface="Symbol" panose="05050102010706020507" pitchFamily="18" charset="2"/>
                  </a:rPr>
                  <a:t>for checking if a</a:t>
                </a:r>
                <a:r>
                  <a:rPr lang="en-US" sz="1800" noProof="0" dirty="0">
                    <a:solidFill>
                      <a:srgbClr val="0000CC"/>
                    </a:solidFill>
                  </a:rPr>
                  <a:t> granular computation of </a:t>
                </a:r>
                <a:r>
                  <a:rPr lang="en-US" sz="1800" i="1" noProof="0" dirty="0">
                    <a:solidFill>
                      <a:srgbClr val="0000CC"/>
                    </a:solidFill>
                  </a:rPr>
                  <a:t>g </a:t>
                </a:r>
                <a:r>
                  <a:rPr lang="en-US" sz="1800" noProof="0" dirty="0">
                    <a:solidFill>
                      <a:srgbClr val="0000CC"/>
                    </a:solidFill>
                  </a:rPr>
                  <a:t>is of the</a:t>
                </a:r>
                <a:endParaRPr lang="pl-PL" sz="1800" noProof="0" dirty="0">
                  <a:solidFill>
                    <a:srgbClr val="0000CC"/>
                  </a:solidFill>
                </a:endParaRPr>
              </a:p>
              <a:p>
                <a:pPr marL="452438" indent="265113" algn="just"/>
                <a:r>
                  <a:rPr lang="pl-PL" sz="1800" dirty="0">
                    <a:solidFill>
                      <a:srgbClr val="0000CC"/>
                    </a:solidFill>
                  </a:rPr>
                  <a:t> </a:t>
                </a:r>
                <a:r>
                  <a:rPr lang="en-US" sz="1800" noProof="0" dirty="0">
                    <a:solidFill>
                      <a:srgbClr val="0000CC"/>
                    </a:solidFill>
                  </a:rPr>
                  <a:t>relevant quality</a:t>
                </a:r>
                <a:r>
                  <a:rPr lang="pl-PL" sz="1800" noProof="0" dirty="0">
                    <a:solidFill>
                      <a:srgbClr val="0000CC"/>
                    </a:solidFill>
                  </a:rPr>
                  <a:t> (to </a:t>
                </a:r>
                <a:r>
                  <a:rPr lang="en-US" sz="1800" noProof="0" dirty="0">
                    <a:solidFill>
                      <a:srgbClr val="0000CC"/>
                    </a:solidFill>
                  </a:rPr>
                  <a:t>a satisfactory degree</a:t>
                </a:r>
                <a:r>
                  <a:rPr lang="pl-PL" sz="1800" noProof="0" dirty="0">
                    <a:solidFill>
                      <a:srgbClr val="0000CC"/>
                    </a:solidFill>
                  </a:rPr>
                  <a:t>)</a:t>
                </a:r>
                <a:r>
                  <a:rPr lang="en-US" sz="1800" noProof="0" dirty="0">
                    <a:solidFill>
                      <a:srgbClr val="0000CC"/>
                    </a:solidFill>
                  </a:rPr>
                  <a:t>,</a:t>
                </a:r>
                <a:endParaRPr lang="pl-PL" sz="1800" dirty="0">
                  <a:solidFill>
                    <a:srgbClr val="0000CC"/>
                  </a:solidFill>
                </a:endParaRPr>
              </a:p>
              <a:p>
                <a:pPr marL="176213" algn="just"/>
                <a:r>
                  <a:rPr lang="en-US" sz="1800" u="sng" dirty="0">
                    <a:solidFill>
                      <a:srgbClr val="0000CC"/>
                    </a:solidFill>
                  </a:rPr>
                  <a:t>discover </a:t>
                </a:r>
                <a:endParaRPr lang="pl-PL" sz="1800" u="sng" dirty="0">
                  <a:solidFill>
                    <a:srgbClr val="0000CC"/>
                  </a:solidFill>
                </a:endParaRPr>
              </a:p>
              <a:p>
                <a:pPr marL="452438" indent="265113" algn="just">
                  <a:buFont typeface="Arial" panose="020B0604020202020204" pitchFamily="34" charset="0"/>
                  <a:buChar char="•"/>
                </a:pPr>
                <a:r>
                  <a:rPr lang="pl-PL" sz="1800" dirty="0">
                    <a:solidFill>
                      <a:srgbClr val="0000CC"/>
                    </a:solidFill>
                  </a:rPr>
                  <a:t> </a:t>
                </a:r>
                <a:r>
                  <a:rPr lang="en-US" sz="1800" dirty="0">
                    <a:solidFill>
                      <a:srgbClr val="0000CC"/>
                    </a:solidFill>
                  </a:rPr>
                  <a:t>complex game </a:t>
                </a:r>
                <a14:m>
                  <m:oMath xmlns:m="http://schemas.openxmlformats.org/officeDocument/2006/math">
                    <m:sSub>
                      <m:sSubPr>
                        <m:ctrlPr>
                          <a:rPr lang="en-US" sz="1800" i="1">
                            <a:solidFill>
                              <a:srgbClr val="0000CC"/>
                            </a:solidFill>
                            <a:latin typeface="Cambria Math" panose="02040503050406030204" pitchFamily="18" charset="0"/>
                          </a:rPr>
                        </m:ctrlPr>
                      </m:sSubPr>
                      <m:e>
                        <m:r>
                          <a:rPr lang="en-US" sz="1800" b="0" i="1" smtClean="0">
                            <a:solidFill>
                              <a:srgbClr val="0000CC"/>
                            </a:solidFill>
                            <a:latin typeface="Cambria Math" panose="02040503050406030204" pitchFamily="18" charset="0"/>
                          </a:rPr>
                          <m:t>𝐶𝐺</m:t>
                        </m:r>
                        <m:r>
                          <a:rPr lang="en-US" sz="1800" b="0" i="1" smtClean="0">
                            <a:solidFill>
                              <a:srgbClr val="0000CC"/>
                            </a:solidFill>
                            <a:latin typeface="Cambria Math" panose="02040503050406030204" pitchFamily="18" charset="0"/>
                          </a:rPr>
                          <m:t>={</m:t>
                        </m:r>
                        <m:r>
                          <a:rPr lang="en-US" sz="1800" i="1">
                            <a:solidFill>
                              <a:srgbClr val="0000CC"/>
                            </a:solidFill>
                            <a:latin typeface="Cambria Math" panose="02040503050406030204" pitchFamily="18" charset="0"/>
                            <a:ea typeface="Cambria Math" panose="02040503050406030204" pitchFamily="18" charset="0"/>
                          </a:rPr>
                          <m:t>𝛼</m:t>
                        </m:r>
                      </m:e>
                      <m:sub>
                        <m:r>
                          <a:rPr lang="en-US" sz="1800" i="1">
                            <a:solidFill>
                              <a:srgbClr val="0000CC"/>
                            </a:solidFill>
                            <a:latin typeface="Cambria Math" panose="02040503050406030204" pitchFamily="18" charset="0"/>
                          </a:rPr>
                          <m:t>1</m:t>
                        </m:r>
                      </m:sub>
                    </m:s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m:t>
                        </m:r>
                      </m:e>
                      <m: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𝑡𝑟</m:t>
                            </m:r>
                          </m:e>
                          <m:sub>
                            <m:r>
                              <a:rPr lang="en-US" sz="1800" i="1">
                                <a:solidFill>
                                  <a:srgbClr val="0000CC"/>
                                </a:solidFill>
                                <a:latin typeface="Cambria Math" panose="02040503050406030204" pitchFamily="18" charset="0"/>
                                <a:ea typeface="Cambria Math" panose="02040503050406030204" pitchFamily="18" charset="0"/>
                              </a:rPr>
                              <m:t>1</m:t>
                            </m:r>
                          </m:sub>
                        </m:sSub>
                      </m:sub>
                    </m:s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𝛽</m:t>
                        </m:r>
                      </m:e>
                      <m:sub>
                        <m:r>
                          <a:rPr lang="en-US" sz="1800" i="1">
                            <a:solidFill>
                              <a:srgbClr val="0000CC"/>
                            </a:solidFill>
                            <a:latin typeface="Cambria Math" panose="02040503050406030204" pitchFamily="18" charset="0"/>
                            <a:ea typeface="Cambria Math" panose="02040503050406030204" pitchFamily="18" charset="0"/>
                          </a:rPr>
                          <m:t>1</m:t>
                        </m:r>
                      </m:sub>
                    </m:sSub>
                  </m:oMath>
                </a14:m>
                <a:r>
                  <a:rPr lang="en-US" sz="1800" dirty="0">
                    <a:solidFill>
                      <a:srgbClr val="0000CC"/>
                    </a:solidFill>
                  </a:rPr>
                  <a:t>,…, </a:t>
                </a:r>
                <a14:m>
                  <m:oMath xmlns:m="http://schemas.openxmlformats.org/officeDocument/2006/math">
                    <m:sSub>
                      <m:sSubPr>
                        <m:ctrlPr>
                          <a:rPr lang="en-US" sz="1800" i="1">
                            <a:solidFill>
                              <a:srgbClr val="0000CC"/>
                            </a:solidFill>
                            <a:latin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𝛼</m:t>
                        </m:r>
                      </m:e>
                      <m:sub>
                        <m:r>
                          <a:rPr lang="en-US" sz="1800" i="1">
                            <a:solidFill>
                              <a:srgbClr val="0000CC"/>
                            </a:solidFill>
                            <a:latin typeface="Cambria Math" panose="02040503050406030204" pitchFamily="18" charset="0"/>
                          </a:rPr>
                          <m:t>𝑘</m:t>
                        </m:r>
                      </m:sub>
                    </m:s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m:t>
                        </m:r>
                      </m:e>
                      <m: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𝑡𝑟</m:t>
                            </m:r>
                          </m:e>
                          <m:sub>
                            <m:r>
                              <a:rPr lang="en-US" sz="1800" i="1">
                                <a:solidFill>
                                  <a:srgbClr val="0000CC"/>
                                </a:solidFill>
                                <a:latin typeface="Cambria Math" panose="02040503050406030204" pitchFamily="18" charset="0"/>
                                <a:ea typeface="Cambria Math" panose="02040503050406030204" pitchFamily="18" charset="0"/>
                              </a:rPr>
                              <m:t>𝑘</m:t>
                            </m:r>
                          </m:sub>
                        </m:sSub>
                      </m:sub>
                    </m:sSub>
                    <m:sSub>
                      <m:sSubPr>
                        <m:ctrlPr>
                          <a:rPr lang="en-US" sz="1800" i="1">
                            <a:solidFill>
                              <a:srgbClr val="0000CC"/>
                            </a:solidFill>
                            <a:latin typeface="Cambria Math" panose="02040503050406030204" pitchFamily="18" charset="0"/>
                            <a:ea typeface="Cambria Math" panose="02040503050406030204" pitchFamily="18" charset="0"/>
                          </a:rPr>
                        </m:ctrlPr>
                      </m:sSubPr>
                      <m:e>
                        <m:r>
                          <a:rPr lang="en-US" sz="1800" i="1">
                            <a:solidFill>
                              <a:srgbClr val="0000CC"/>
                            </a:solidFill>
                            <a:latin typeface="Cambria Math" panose="02040503050406030204" pitchFamily="18" charset="0"/>
                            <a:ea typeface="Cambria Math" panose="02040503050406030204" pitchFamily="18" charset="0"/>
                          </a:rPr>
                          <m:t>𝛽</m:t>
                        </m:r>
                      </m:e>
                      <m:sub>
                        <m:r>
                          <a:rPr lang="en-US" sz="1800" i="1">
                            <a:solidFill>
                              <a:srgbClr val="0000CC"/>
                            </a:solidFill>
                            <a:latin typeface="Cambria Math" panose="02040503050406030204" pitchFamily="18" charset="0"/>
                            <a:ea typeface="Cambria Math" panose="02040503050406030204" pitchFamily="18" charset="0"/>
                          </a:rPr>
                          <m:t>𝑘</m:t>
                        </m:r>
                      </m:sub>
                    </m:sSub>
                    <m:r>
                      <a:rPr lang="en-US" sz="1800" b="0" i="1" smtClean="0">
                        <a:solidFill>
                          <a:srgbClr val="0000CC"/>
                        </a:solidFill>
                        <a:latin typeface="Cambria Math" panose="02040503050406030204" pitchFamily="18" charset="0"/>
                        <a:ea typeface="Cambria Math" panose="02040503050406030204" pitchFamily="18" charset="0"/>
                      </a:rPr>
                      <m:t>}</m:t>
                    </m:r>
                    <m:r>
                      <a:rPr lang="en-US" sz="1800" b="0" i="1" smtClean="0">
                        <a:solidFill>
                          <a:srgbClr val="0000CC"/>
                        </a:solidFill>
                        <a:latin typeface="Cambria Math" panose="02040503050406030204" pitchFamily="18" charset="0"/>
                        <a:ea typeface="Cambria Math" panose="02040503050406030204" pitchFamily="18" charset="0"/>
                        <a:sym typeface="Symbol" panose="05050102010706020507" pitchFamily="18" charset="2"/>
                      </a:rPr>
                      <m:t></m:t>
                    </m:r>
                  </m:oMath>
                </a14:m>
                <a:r>
                  <a:rPr lang="en-US" sz="1800" dirty="0">
                    <a:solidFill>
                      <a:srgbClr val="0000CC"/>
                    </a:solidFill>
                  </a:rPr>
                  <a:t> </a:t>
                </a:r>
                <a:r>
                  <a:rPr lang="pl-PL" sz="1800" b="1" i="1" dirty="0">
                    <a:solidFill>
                      <a:srgbClr val="0000CC"/>
                    </a:solidFill>
                  </a:rPr>
                  <a:t>CCG</a:t>
                </a:r>
                <a:r>
                  <a:rPr lang="pl-PL" sz="1800" i="1" dirty="0">
                    <a:solidFill>
                      <a:srgbClr val="0000CC"/>
                    </a:solidFill>
                  </a:rPr>
                  <a:t> </a:t>
                </a:r>
                <a:r>
                  <a:rPr lang="en-US" sz="1800" dirty="0">
                    <a:solidFill>
                      <a:srgbClr val="0000CC"/>
                    </a:solidFill>
                  </a:rPr>
                  <a:t>and </a:t>
                </a:r>
                <a:endParaRPr lang="pl-PL" sz="1800" dirty="0">
                  <a:solidFill>
                    <a:srgbClr val="0000CC"/>
                  </a:solidFill>
                </a:endParaRPr>
              </a:p>
              <a:p>
                <a:pPr marL="452438" indent="265113">
                  <a:buFont typeface="Arial" panose="020B0604020202020204" pitchFamily="34" charset="0"/>
                  <a:buChar char="•"/>
                </a:pPr>
                <a:r>
                  <a:rPr lang="pl-PL" sz="1800" dirty="0">
                    <a:solidFill>
                      <a:srgbClr val="0000CC"/>
                    </a:solidFill>
                  </a:rPr>
                  <a:t> </a:t>
                </a:r>
                <a:r>
                  <a:rPr lang="en-US" sz="1800" dirty="0">
                    <a:solidFill>
                      <a:srgbClr val="0000CC"/>
                    </a:solidFill>
                  </a:rPr>
                  <a:t>an adaptation strategy </a:t>
                </a:r>
                <a:r>
                  <a:rPr lang="en-US" sz="1800" i="1" dirty="0">
                    <a:solidFill>
                      <a:srgbClr val="0000CC"/>
                    </a:solidFill>
                  </a:rPr>
                  <a:t>S</a:t>
                </a:r>
                <a:r>
                  <a:rPr lang="en-US" sz="1800" dirty="0">
                    <a:solidFill>
                      <a:srgbClr val="0000CC"/>
                    </a:solidFill>
                  </a:rPr>
                  <a:t> </a:t>
                </a:r>
                <a:r>
                  <a:rPr lang="en-US" sz="1800" noProof="0" dirty="0">
                    <a:solidFill>
                      <a:srgbClr val="0000CC"/>
                    </a:solidFill>
                  </a:rPr>
                  <a:t>over </a:t>
                </a:r>
                <a:r>
                  <a:rPr lang="pl-PL" sz="1800" b="1" i="1" dirty="0">
                    <a:solidFill>
                      <a:srgbClr val="0000CC"/>
                    </a:solidFill>
                  </a:rPr>
                  <a:t>CCG</a:t>
                </a:r>
                <a:r>
                  <a:rPr lang="en-US" sz="1800" i="1" dirty="0">
                    <a:solidFill>
                      <a:srgbClr val="0000CC"/>
                    </a:solidFill>
                  </a:rPr>
                  <a:t>, </a:t>
                </a:r>
                <a:endParaRPr lang="pl-PL" sz="1800" i="1" dirty="0">
                  <a:solidFill>
                    <a:srgbClr val="0000CC"/>
                  </a:solidFill>
                </a:endParaRPr>
              </a:p>
              <a:p>
                <a:pPr marL="803275" lvl="1"/>
                <a:r>
                  <a:rPr lang="pl-PL" sz="1800" noProof="0" dirty="0">
                    <a:solidFill>
                      <a:srgbClr val="0000CC"/>
                    </a:solidFill>
                  </a:rPr>
                  <a:t>	    </a:t>
                </a:r>
                <a:r>
                  <a:rPr lang="en-US" sz="1800" noProof="0" dirty="0">
                    <a:solidFill>
                      <a:srgbClr val="0000CC"/>
                    </a:solidFill>
                  </a:rPr>
                  <a:t>assigning to </a:t>
                </a:r>
                <a:endParaRPr lang="pl-PL" sz="1800" noProof="0" dirty="0">
                  <a:solidFill>
                    <a:srgbClr val="0000CC"/>
                  </a:solidFill>
                </a:endParaRPr>
              </a:p>
              <a:p>
                <a:pPr marL="803275" lvl="1"/>
                <a:r>
                  <a:rPr lang="pl-PL" sz="1800" dirty="0">
                    <a:solidFill>
                      <a:srgbClr val="0000CC"/>
                    </a:solidFill>
                  </a:rPr>
                  <a:t>         t</a:t>
                </a:r>
                <a:r>
                  <a:rPr lang="en-US" sz="1800" noProof="0" dirty="0">
                    <a:solidFill>
                      <a:srgbClr val="0000CC"/>
                    </a:solidFill>
                  </a:rPr>
                  <a:t>he current granular network </a:t>
                </a:r>
                <a:r>
                  <a:rPr lang="en-US" sz="1800" i="1" dirty="0">
                    <a:solidFill>
                      <a:srgbClr val="0000CC"/>
                    </a:solidFill>
                  </a:rPr>
                  <a:t>GN</a:t>
                </a:r>
                <a:r>
                  <a:rPr lang="pl-PL" sz="1800" i="1" dirty="0">
                    <a:solidFill>
                      <a:srgbClr val="0000CC"/>
                    </a:solidFill>
                  </a:rPr>
                  <a:t> </a:t>
                </a:r>
                <a:r>
                  <a:rPr lang="en-US" sz="1800" dirty="0">
                    <a:solidFill>
                      <a:srgbClr val="0000CC"/>
                    </a:solidFill>
                  </a:rPr>
                  <a:t> </a:t>
                </a:r>
                <a:r>
                  <a:rPr lang="pl-PL" sz="1800" dirty="0">
                    <a:solidFill>
                      <a:srgbClr val="0000CC"/>
                    </a:solidFill>
                  </a:rPr>
                  <a:t>(with</a:t>
                </a:r>
                <a:r>
                  <a:rPr lang="en-US" sz="1800" dirty="0">
                    <a:solidFill>
                      <a:srgbClr val="0000CC"/>
                    </a:solidFill>
                  </a:rPr>
                  <a:t> </a:t>
                </a:r>
                <a:r>
                  <a:rPr lang="pl-PL" sz="1800" dirty="0">
                    <a:solidFill>
                      <a:srgbClr val="0000CC"/>
                    </a:solidFill>
                  </a:rPr>
                  <a:t>the </a:t>
                </a:r>
                <a:r>
                  <a:rPr lang="en-US" sz="1800" dirty="0">
                    <a:solidFill>
                      <a:srgbClr val="0000CC"/>
                    </a:solidFill>
                  </a:rPr>
                  <a:t>current complex game </a:t>
                </a:r>
                <a14:m>
                  <m:oMath xmlns:m="http://schemas.openxmlformats.org/officeDocument/2006/math">
                    <m:sSub>
                      <m:sSubPr>
                        <m:ctrlPr>
                          <a:rPr lang="en-US" sz="1800" i="1">
                            <a:solidFill>
                              <a:srgbClr val="0000CC"/>
                            </a:solidFill>
                            <a:latin typeface="Cambria Math" panose="02040503050406030204" pitchFamily="18" charset="0"/>
                          </a:rPr>
                        </m:ctrlPr>
                      </m:sSubPr>
                      <m:e>
                        <m:r>
                          <a:rPr lang="pl-PL" sz="1800" i="1">
                            <a:solidFill>
                              <a:srgbClr val="0000CC"/>
                            </a:solidFill>
                            <a:latin typeface="Cambria Math" panose="02040503050406030204" pitchFamily="18" charset="0"/>
                          </a:rPr>
                          <m:t>𝐶𝐺</m:t>
                        </m:r>
                      </m:e>
                      <m:sub>
                        <m:r>
                          <a:rPr lang="pl-PL" sz="1800" i="1">
                            <a:solidFill>
                              <a:srgbClr val="0000CC"/>
                            </a:solidFill>
                            <a:latin typeface="Cambria Math" panose="02040503050406030204" pitchFamily="18" charset="0"/>
                          </a:rPr>
                          <m:t>𝑐𝑟</m:t>
                        </m:r>
                      </m:sub>
                    </m:sSub>
                  </m:oMath>
                </a14:m>
                <a:endParaRPr lang="pl-PL" sz="1800" dirty="0">
                  <a:solidFill>
                    <a:srgbClr val="0000CC"/>
                  </a:solidFill>
                </a:endParaRPr>
              </a:p>
              <a:p>
                <a:pPr marL="803275" lvl="1"/>
                <a:r>
                  <a:rPr lang="pl-PL" sz="1800" dirty="0">
                    <a:solidFill>
                      <a:srgbClr val="0000CC"/>
                    </a:solidFill>
                  </a:rPr>
                  <a:t>         encoded in </a:t>
                </a:r>
                <a:r>
                  <a:rPr lang="en-US" sz="1800" i="1" dirty="0">
                    <a:solidFill>
                      <a:srgbClr val="0000CC"/>
                    </a:solidFill>
                  </a:rPr>
                  <a:t>GN</a:t>
                </a:r>
                <a:r>
                  <a:rPr lang="pl-PL" sz="1800" dirty="0">
                    <a:solidFill>
                      <a:srgbClr val="0000CC"/>
                    </a:solidFill>
                  </a:rPr>
                  <a:t>) </a:t>
                </a:r>
                <a:r>
                  <a:rPr lang="en-US" sz="1800" noProof="0" dirty="0">
                    <a:solidFill>
                      <a:srgbClr val="0000CC"/>
                    </a:solidFill>
                  </a:rPr>
                  <a:t>of </a:t>
                </a:r>
                <a:r>
                  <a:rPr lang="pl-PL" sz="1800" noProof="0">
                    <a:solidFill>
                      <a:srgbClr val="0000CC"/>
                    </a:solidFill>
                  </a:rPr>
                  <a:t>the </a:t>
                </a:r>
                <a:r>
                  <a:rPr lang="en-US" sz="1800" noProof="0">
                    <a:solidFill>
                      <a:srgbClr val="0000CC"/>
                    </a:solidFill>
                  </a:rPr>
                  <a:t>currently </a:t>
                </a:r>
                <a:r>
                  <a:rPr lang="en-US" sz="1800" dirty="0">
                    <a:solidFill>
                      <a:srgbClr val="0000CC"/>
                    </a:solidFill>
                  </a:rPr>
                  <a:t>realized granular computation </a:t>
                </a:r>
                <a:r>
                  <a:rPr lang="en-US" sz="1800" i="1" dirty="0" err="1">
                    <a:solidFill>
                      <a:srgbClr val="0000CC"/>
                    </a:solidFill>
                  </a:rPr>
                  <a:t>Gcom</a:t>
                </a:r>
                <a:endParaRPr lang="pl-PL" sz="1800" i="1" dirty="0">
                  <a:solidFill>
                    <a:srgbClr val="0000CC"/>
                  </a:solidFill>
                </a:endParaRPr>
              </a:p>
              <a:p>
                <a:pPr marL="803275" lvl="1"/>
                <a:r>
                  <a:rPr lang="pl-PL" sz="1800" i="1" dirty="0">
                    <a:solidFill>
                      <a:srgbClr val="0000CC"/>
                    </a:solidFill>
                  </a:rPr>
                  <a:t>         </a:t>
                </a:r>
                <a:r>
                  <a:rPr lang="pl-PL" sz="1800" dirty="0">
                    <a:solidFill>
                      <a:srgbClr val="0000CC"/>
                    </a:solidFill>
                  </a:rPr>
                  <a:t>(</a:t>
                </a:r>
                <a:r>
                  <a:rPr lang="en-US" sz="1800" noProof="0" dirty="0">
                    <a:solidFill>
                      <a:srgbClr val="0000CC"/>
                    </a:solidFill>
                  </a:rPr>
                  <a:t>starting at </a:t>
                </a:r>
                <a14:m>
                  <m:oMath xmlns:m="http://schemas.openxmlformats.org/officeDocument/2006/math">
                    <m:r>
                      <a:rPr lang="en-US" sz="1800" i="1">
                        <a:solidFill>
                          <a:srgbClr val="0000CC"/>
                        </a:solidFill>
                        <a:latin typeface="Cambria Math" panose="02040503050406030204" pitchFamily="18" charset="0"/>
                      </a:rPr>
                      <m:t>𝐶</m:t>
                    </m:r>
                    <m:r>
                      <a:rPr lang="en-US" sz="1800" i="1" smtClean="0">
                        <a:solidFill>
                          <a:srgbClr val="0000CC"/>
                        </a:solidFill>
                        <a:latin typeface="Cambria Math" panose="02040503050406030204" pitchFamily="18" charset="0"/>
                      </a:rPr>
                      <m:t>𝐺</m:t>
                    </m:r>
                    <m:r>
                      <a:rPr lang="pl-PL" sz="1800" b="0" i="1" smtClean="0">
                        <a:solidFill>
                          <a:srgbClr val="0000CC"/>
                        </a:solidFill>
                        <a:latin typeface="Cambria Math" panose="02040503050406030204" pitchFamily="18" charset="0"/>
                      </a:rPr>
                      <m:t>)</m:t>
                    </m:r>
                    <m:r>
                      <a:rPr lang="en-US" sz="1800" i="1">
                        <a:solidFill>
                          <a:srgbClr val="0000CC"/>
                        </a:solidFill>
                        <a:latin typeface="Cambria Math" panose="02040503050406030204" pitchFamily="18" charset="0"/>
                      </a:rPr>
                      <m:t> </m:t>
                    </m:r>
                  </m:oMath>
                </a14:m>
                <a:endParaRPr lang="pl-PL" sz="1800" noProof="0" dirty="0">
                  <a:solidFill>
                    <a:srgbClr val="0000CC"/>
                  </a:solidFill>
                </a:endParaRPr>
              </a:p>
              <a:p>
                <a:pPr marL="803275"/>
                <a:r>
                  <a:rPr lang="pl-PL" sz="1800" noProof="0" dirty="0">
                    <a:solidFill>
                      <a:srgbClr val="0000CC"/>
                    </a:solidFill>
                  </a:rPr>
                  <a:t>      </a:t>
                </a:r>
                <a:r>
                  <a:rPr lang="en-US" sz="1800" noProof="0" dirty="0">
                    <a:solidFill>
                      <a:srgbClr val="0000CC"/>
                    </a:solidFill>
                  </a:rPr>
                  <a:t>the relevant game from </a:t>
                </a:r>
                <a:r>
                  <a:rPr lang="pl-PL" sz="1800" b="1" i="1" dirty="0">
                    <a:solidFill>
                      <a:srgbClr val="0000CC"/>
                    </a:solidFill>
                  </a:rPr>
                  <a:t>CCG</a:t>
                </a:r>
                <a:r>
                  <a:rPr lang="en-US" sz="1800" i="1" dirty="0">
                    <a:solidFill>
                      <a:srgbClr val="0000CC"/>
                    </a:solidFill>
                  </a:rPr>
                  <a:t> </a:t>
                </a:r>
                <a:r>
                  <a:rPr lang="en-US" sz="1800" noProof="0" dirty="0">
                    <a:solidFill>
                      <a:srgbClr val="0000CC"/>
                    </a:solidFill>
                  </a:rPr>
                  <a:t>on the basis of the quality of </a:t>
                </a:r>
                <a:r>
                  <a:rPr lang="en-US" sz="1800" i="1" dirty="0">
                    <a:solidFill>
                      <a:srgbClr val="0000CC"/>
                    </a:solidFill>
                  </a:rPr>
                  <a:t>G</a:t>
                </a:r>
                <a:r>
                  <a:rPr lang="pl-PL" sz="1800" i="1" dirty="0">
                    <a:solidFill>
                      <a:srgbClr val="0000CC"/>
                    </a:solidFill>
                  </a:rPr>
                  <a:t>C</a:t>
                </a:r>
                <a:r>
                  <a:rPr lang="en-US" sz="1800" i="1" dirty="0">
                    <a:solidFill>
                      <a:srgbClr val="0000CC"/>
                    </a:solidFill>
                  </a:rPr>
                  <a:t>om </a:t>
                </a:r>
                <a:endParaRPr lang="pl-PL" sz="1800" i="1" dirty="0">
                  <a:solidFill>
                    <a:srgbClr val="0000CC"/>
                  </a:solidFill>
                </a:endParaRPr>
              </a:p>
              <a:p>
                <a:pPr marL="803275"/>
                <a:r>
                  <a:rPr lang="pl-PL" sz="1800" i="1" dirty="0">
                    <a:solidFill>
                      <a:srgbClr val="0000CC"/>
                    </a:solidFill>
                  </a:rPr>
                  <a:t>      </a:t>
                </a:r>
                <a:r>
                  <a:rPr lang="en-US" sz="1800" noProof="0" dirty="0">
                    <a:solidFill>
                      <a:srgbClr val="0000CC"/>
                    </a:solidFill>
                  </a:rPr>
                  <a:t>(estimated using </a:t>
                </a:r>
                <a:r>
                  <a:rPr lang="en-US" sz="1800" i="1" dirty="0">
                    <a:solidFill>
                      <a:srgbClr val="0000CC"/>
                    </a:solidFill>
                    <a:sym typeface="Symbol" panose="05050102010706020507" pitchFamily="18" charset="2"/>
                  </a:rPr>
                  <a:t></a:t>
                </a:r>
                <a:r>
                  <a:rPr lang="en-US" sz="1800" dirty="0">
                    <a:solidFill>
                      <a:srgbClr val="0000CC"/>
                    </a:solidFill>
                    <a:sym typeface="Symbol" panose="05050102010706020507" pitchFamily="18" charset="2"/>
                  </a:rPr>
                  <a:t>) </a:t>
                </a:r>
                <a:r>
                  <a:rPr lang="en-US" sz="1800" noProof="0" dirty="0">
                    <a:solidFill>
                      <a:srgbClr val="0000CC"/>
                    </a:solidFill>
                  </a:rPr>
                  <a:t>and properties of history of granular computations</a:t>
                </a:r>
                <a:endParaRPr lang="pl-PL" sz="1800" noProof="0" dirty="0">
                  <a:solidFill>
                    <a:srgbClr val="0000CC"/>
                  </a:solidFill>
                </a:endParaRPr>
              </a:p>
              <a:p>
                <a:pPr marL="803275"/>
                <a:r>
                  <a:rPr lang="pl-PL" sz="1800" dirty="0">
                    <a:solidFill>
                      <a:srgbClr val="0000CC"/>
                    </a:solidFill>
                  </a:rPr>
                  <a:t>     </a:t>
                </a:r>
                <a:r>
                  <a:rPr lang="en-US" sz="1800" noProof="0" dirty="0">
                    <a:solidFill>
                      <a:srgbClr val="0000CC"/>
                    </a:solidFill>
                  </a:rPr>
                  <a:t> encoded in </a:t>
                </a:r>
                <a:r>
                  <a:rPr lang="en-US" sz="1800" i="1" dirty="0">
                    <a:solidFill>
                      <a:srgbClr val="0000CC"/>
                    </a:solidFill>
                  </a:rPr>
                  <a:t>GN</a:t>
                </a:r>
                <a:r>
                  <a:rPr lang="en-US" sz="1800" noProof="0" dirty="0">
                    <a:solidFill>
                      <a:srgbClr val="0000CC"/>
                    </a:solidFill>
                  </a:rPr>
                  <a:t>,</a:t>
                </a:r>
                <a:r>
                  <a:rPr lang="pl-PL" sz="1800" noProof="0" dirty="0">
                    <a:solidFill>
                      <a:srgbClr val="0000CC"/>
                    </a:solidFill>
                  </a:rPr>
                  <a:t> </a:t>
                </a:r>
                <a:r>
                  <a:rPr lang="en-US" sz="1800" dirty="0">
                    <a:solidFill>
                      <a:srgbClr val="0000CC"/>
                    </a:solidFill>
                  </a:rPr>
                  <a:t>such that </a:t>
                </a:r>
                <a:endParaRPr lang="pl-PL" sz="1800" dirty="0">
                  <a:solidFill>
                    <a:srgbClr val="0000CC"/>
                  </a:solidFill>
                </a:endParaRPr>
              </a:p>
              <a:p>
                <a:pPr marL="803275"/>
                <a:r>
                  <a:rPr lang="en-US" sz="1800" dirty="0">
                    <a:solidFill>
                      <a:srgbClr val="0000CC"/>
                    </a:solidFill>
                  </a:rPr>
                  <a:t>the granular computations of </a:t>
                </a:r>
                <a:r>
                  <a:rPr lang="en-US" sz="1800" i="1" dirty="0">
                    <a:solidFill>
                      <a:srgbClr val="0000CC"/>
                    </a:solidFill>
                  </a:rPr>
                  <a:t>g, </a:t>
                </a:r>
                <a:r>
                  <a:rPr lang="en-US" sz="1800" dirty="0">
                    <a:solidFill>
                      <a:srgbClr val="0000CC"/>
                    </a:solidFill>
                  </a:rPr>
                  <a:t>starting from a granular network with</a:t>
                </a:r>
                <a:r>
                  <a:rPr lang="pl-PL" sz="1800" dirty="0">
                    <a:solidFill>
                      <a:srgbClr val="0000CC"/>
                    </a:solidFill>
                  </a:rPr>
                  <a:t> </a:t>
                </a:r>
                <a:r>
                  <a:rPr lang="en-US" sz="1800" noProof="0" dirty="0">
                    <a:solidFill>
                      <a:srgbClr val="0000CC"/>
                    </a:solidFill>
                  </a:rPr>
                  <a:t>encoded</a:t>
                </a:r>
                <a:r>
                  <a:rPr lang="en-US" sz="1800" dirty="0">
                    <a:solidFill>
                      <a:srgbClr val="0000CC"/>
                    </a:solidFill>
                  </a:rPr>
                  <a:t> </a:t>
                </a:r>
                <a14:m>
                  <m:oMath xmlns:m="http://schemas.openxmlformats.org/officeDocument/2006/math">
                    <m:r>
                      <a:rPr lang="en-US" sz="1800" i="1">
                        <a:solidFill>
                          <a:srgbClr val="0000CC"/>
                        </a:solidFill>
                        <a:latin typeface="Cambria Math" panose="02040503050406030204" pitchFamily="18" charset="0"/>
                      </a:rPr>
                      <m:t>𝐶𝐺</m:t>
                    </m:r>
                    <m:r>
                      <a:rPr lang="pl-PL" sz="1800" b="0" i="0" smtClean="0">
                        <a:solidFill>
                          <a:srgbClr val="0000CC"/>
                        </a:solidFill>
                        <a:latin typeface="Cambria Math" panose="02040503050406030204" pitchFamily="18" charset="0"/>
                      </a:rPr>
                      <m:t>,</m:t>
                    </m:r>
                  </m:oMath>
                </a14:m>
                <a:r>
                  <a:rPr lang="pl-PL" sz="1800" dirty="0">
                    <a:solidFill>
                      <a:srgbClr val="0000CC"/>
                    </a:solidFill>
                  </a:rPr>
                  <a:t> </a:t>
                </a:r>
                <a:r>
                  <a:rPr lang="en-US" sz="1800" noProof="0" dirty="0">
                    <a:solidFill>
                      <a:srgbClr val="0000CC"/>
                    </a:solidFill>
                  </a:rPr>
                  <a:t>satisfying t</a:t>
                </a:r>
                <a:r>
                  <a:rPr lang="pl-PL" sz="1800" dirty="0">
                    <a:solidFill>
                      <a:srgbClr val="0000CC"/>
                    </a:solidFill>
                  </a:rPr>
                  <a:t>he </a:t>
                </a:r>
                <a:r>
                  <a:rPr lang="en-US" sz="1800" dirty="0">
                    <a:solidFill>
                      <a:srgbClr val="0000CC"/>
                    </a:solidFill>
                  </a:rPr>
                  <a:t>property </a:t>
                </a:r>
                <a:r>
                  <a:rPr lang="en-US" sz="1800" i="1" dirty="0">
                    <a:solidFill>
                      <a:srgbClr val="0000CC"/>
                    </a:solidFill>
                  </a:rPr>
                  <a:t>α</a:t>
                </a:r>
                <a:r>
                  <a:rPr lang="pl-PL" sz="1800" i="1" dirty="0">
                    <a:solidFill>
                      <a:srgbClr val="0000CC"/>
                    </a:solidFill>
                  </a:rPr>
                  <a:t>, </a:t>
                </a:r>
                <a:r>
                  <a:rPr lang="en-US" sz="1800" dirty="0">
                    <a:solidFill>
                      <a:srgbClr val="0000CC"/>
                    </a:solidFill>
                  </a:rPr>
                  <a:t>and steered by </a:t>
                </a:r>
                <a:r>
                  <a:rPr lang="pl-PL" sz="1800" dirty="0">
                    <a:solidFill>
                      <a:srgbClr val="0000CC"/>
                    </a:solidFill>
                  </a:rPr>
                  <a:t>the </a:t>
                </a:r>
                <a:r>
                  <a:rPr lang="en-US" sz="1800" noProof="0" dirty="0">
                    <a:solidFill>
                      <a:srgbClr val="0000CC"/>
                    </a:solidFill>
                  </a:rPr>
                  <a:t>strategy</a:t>
                </a:r>
                <a:r>
                  <a:rPr lang="pl-PL" sz="1800" dirty="0">
                    <a:solidFill>
                      <a:srgbClr val="0000CC"/>
                    </a:solidFill>
                  </a:rPr>
                  <a:t> </a:t>
                </a:r>
                <a:r>
                  <a:rPr lang="pl-PL" sz="1800" i="1" dirty="0">
                    <a:solidFill>
                      <a:srgbClr val="0000CC"/>
                    </a:solidFill>
                  </a:rPr>
                  <a:t>S</a:t>
                </a:r>
                <a:r>
                  <a:rPr lang="en-US" sz="1800" dirty="0">
                    <a:solidFill>
                      <a:srgbClr val="0000CC"/>
                    </a:solidFill>
                  </a:rPr>
                  <a:t>, are of acceptable quality</a:t>
                </a:r>
                <a:r>
                  <a:rPr lang="en-US" sz="1800" i="1" dirty="0">
                    <a:solidFill>
                      <a:srgbClr val="0000CC"/>
                    </a:solidFill>
                  </a:rPr>
                  <a:t> </a:t>
                </a:r>
                <a:r>
                  <a:rPr lang="pl-PL" sz="1800" dirty="0">
                    <a:solidFill>
                      <a:srgbClr val="0000CC"/>
                    </a:solidFill>
                  </a:rPr>
                  <a:t>(</a:t>
                </a:r>
                <a:r>
                  <a:rPr lang="en-US" sz="1800" dirty="0">
                    <a:solidFill>
                      <a:srgbClr val="0000CC"/>
                    </a:solidFill>
                    <a:sym typeface="Symbol" panose="05050102010706020507" pitchFamily="18" charset="2"/>
                  </a:rPr>
                  <a:t>estimated relative, e.g., to </a:t>
                </a:r>
                <a:r>
                  <a:rPr lang="en-US" sz="1800" dirty="0">
                    <a:solidFill>
                      <a:srgbClr val="0000CC"/>
                    </a:solidFill>
                  </a:rPr>
                  <a:t> </a:t>
                </a:r>
                <a:r>
                  <a:rPr lang="pl-PL" sz="1800" dirty="0">
                    <a:solidFill>
                      <a:srgbClr val="0000CC"/>
                    </a:solidFill>
                  </a:rPr>
                  <a:t>a set of </a:t>
                </a:r>
                <a:r>
                  <a:rPr lang="en-US" sz="1800" dirty="0">
                    <a:solidFill>
                      <a:srgbClr val="0000CC"/>
                    </a:solidFill>
                  </a:rPr>
                  <a:t>testing samples</a:t>
                </a:r>
                <a:r>
                  <a:rPr lang="pl-PL" sz="1800" dirty="0">
                    <a:solidFill>
                      <a:srgbClr val="0000CC"/>
                    </a:solidFill>
                  </a:rPr>
                  <a:t>) </a:t>
                </a:r>
                <a:r>
                  <a:rPr lang="en-US" sz="1800" dirty="0">
                    <a:solidFill>
                      <a:srgbClr val="0000CC"/>
                    </a:solidFill>
                  </a:rPr>
                  <a:t>defined b</a:t>
                </a:r>
                <a:r>
                  <a:rPr lang="pl-PL" sz="1800" dirty="0">
                    <a:solidFill>
                      <a:srgbClr val="0000CC"/>
                    </a:solidFill>
                  </a:rPr>
                  <a:t>y </a:t>
                </a:r>
                <a:r>
                  <a:rPr lang="en-US" sz="1800" i="1" dirty="0">
                    <a:solidFill>
                      <a:srgbClr val="0000CC"/>
                    </a:solidFill>
                    <a:sym typeface="Symbol" panose="05050102010706020507" pitchFamily="18" charset="2"/>
                  </a:rPr>
                  <a:t> </a:t>
                </a:r>
                <a:r>
                  <a:rPr lang="pl-PL" sz="1800" i="1" dirty="0">
                    <a:solidFill>
                      <a:srgbClr val="0000CC"/>
                    </a:solidFill>
                    <a:sym typeface="Symbol" panose="05050102010706020507" pitchFamily="18" charset="2"/>
                  </a:rPr>
                  <a:t>.</a:t>
                </a:r>
                <a:endParaRPr lang="en-US" sz="1800" dirty="0">
                  <a:solidFill>
                    <a:srgbClr val="0000CC"/>
                  </a:solidFill>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107504" y="855687"/>
                <a:ext cx="8888331" cy="5935407"/>
              </a:xfrm>
              <a:prstGeom prst="rect">
                <a:avLst/>
              </a:prstGeom>
              <a:blipFill rotWithShape="0">
                <a:blip r:embed="rId3"/>
                <a:stretch>
                  <a:fillRect l="-617" t="-513" r="-549" b="-719"/>
                </a:stretch>
              </a:blipFill>
            </p:spPr>
            <p:txBody>
              <a:bodyPr/>
              <a:lstStyle/>
              <a:p>
                <a:r>
                  <a:rPr lang="en-US">
                    <a:noFill/>
                  </a:rPr>
                  <a:t> </a:t>
                </a:r>
              </a:p>
            </p:txBody>
          </p:sp>
        </mc:Fallback>
      </mc:AlternateContent>
    </p:spTree>
    <p:extLst>
      <p:ext uri="{BB962C8B-B14F-4D97-AF65-F5344CB8AC3E}">
        <p14:creationId xmlns:p14="http://schemas.microsoft.com/office/powerpoint/2010/main" val="19773252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119063"/>
            <a:ext cx="9144000" cy="528089"/>
          </a:xfrm>
        </p:spPr>
        <p:txBody>
          <a:bodyPr/>
          <a:lstStyle/>
          <a:p>
            <a:pPr>
              <a:defRPr/>
            </a:pPr>
            <a:r>
              <a:rPr lang="en-US" sz="2800" b="1" dirty="0">
                <a:solidFill>
                  <a:srgbClr val="0000CC"/>
                </a:solidFill>
              </a:rPr>
              <a:t>QUALITY OF GRANULAR COMPUTATION: EXAMPLE</a:t>
            </a:r>
          </a:p>
        </p:txBody>
      </p:sp>
      <p:sp>
        <p:nvSpPr>
          <p:cNvPr id="3" name="Symbol zastępczy zawartości 2"/>
          <p:cNvSpPr>
            <a:spLocks noGrp="1"/>
          </p:cNvSpPr>
          <p:nvPr>
            <p:ph idx="4294967295"/>
          </p:nvPr>
        </p:nvSpPr>
        <p:spPr>
          <a:xfrm>
            <a:off x="28706" y="647152"/>
            <a:ext cx="8956104" cy="5904656"/>
          </a:xfrm>
        </p:spPr>
        <p:txBody>
          <a:bodyPr/>
          <a:lstStyle/>
          <a:p>
            <a:pPr marL="0" indent="0" algn="ctr">
              <a:buFont typeface="Wingdings" panose="05000000000000000000" pitchFamily="2" charset="2"/>
              <a:buNone/>
              <a:defRPr/>
            </a:pPr>
            <a:r>
              <a:rPr lang="en-US" sz="1800" dirty="0">
                <a:solidFill>
                  <a:srgbClr val="0000CC"/>
                </a:solidFill>
              </a:rPr>
              <a:t>Quality measure based on </a:t>
            </a:r>
            <a:r>
              <a:rPr lang="pl-PL" sz="1800" dirty="0">
                <a:solidFill>
                  <a:srgbClr val="0000CC"/>
                </a:solidFill>
              </a:rPr>
              <a:t>a</a:t>
            </a:r>
            <a:r>
              <a:rPr lang="en-US" sz="1800" dirty="0">
                <a:solidFill>
                  <a:srgbClr val="0000CC"/>
                </a:solidFill>
              </a:rPr>
              <a:t> distance between the real granular computation and the expected </a:t>
            </a:r>
            <a:r>
              <a:rPr lang="pl-PL" sz="1800" dirty="0">
                <a:solidFill>
                  <a:srgbClr val="0000CC"/>
                </a:solidFill>
              </a:rPr>
              <a:t>one </a:t>
            </a:r>
            <a:r>
              <a:rPr lang="en-US" sz="1800" dirty="0">
                <a:solidFill>
                  <a:srgbClr val="0000CC"/>
                </a:solidFill>
              </a:rPr>
              <a:t>derived on the basis of a given plan</a:t>
            </a:r>
            <a:endParaRPr lang="pl-PL" sz="1800" dirty="0">
              <a:solidFill>
                <a:srgbClr val="0000CC"/>
              </a:solidFill>
            </a:endParaRPr>
          </a:p>
          <a:p>
            <a:pPr>
              <a:buFont typeface="Wingdings" panose="05000000000000000000" pitchFamily="2" charset="2"/>
              <a:buNone/>
              <a:defRPr/>
            </a:pPr>
            <a:r>
              <a:rPr lang="en-US" sz="1800" dirty="0">
                <a:solidFill>
                  <a:srgbClr val="0000CC"/>
                </a:solidFill>
              </a:rPr>
              <a:t>Illustrative simple example</a:t>
            </a:r>
            <a:r>
              <a:rPr lang="pl-PL" sz="1800" dirty="0">
                <a:solidFill>
                  <a:srgbClr val="0000CC"/>
                </a:solidFill>
              </a:rPr>
              <a:t>:</a:t>
            </a:r>
          </a:p>
        </p:txBody>
      </p:sp>
      <mc:AlternateContent xmlns:mc="http://schemas.openxmlformats.org/markup-compatibility/2006" xmlns:a14="http://schemas.microsoft.com/office/drawing/2010/main">
        <mc:Choice Requires="a14">
          <p:sp>
            <p:nvSpPr>
              <p:cNvPr id="17" name="pole tekstowe 16"/>
              <p:cNvSpPr txBox="1"/>
              <p:nvPr/>
            </p:nvSpPr>
            <p:spPr>
              <a:xfrm>
                <a:off x="1115616" y="1585841"/>
                <a:ext cx="7416668" cy="615553"/>
              </a:xfrm>
              <a:prstGeom prst="rect">
                <a:avLst/>
              </a:prstGeom>
              <a:noFill/>
            </p:spPr>
            <p:txBody>
              <a:bodyPr wrap="square" lIns="0" tIns="0" rIns="0" bIns="0" rtlCol="0">
                <a:spAutoFit/>
              </a:bodyPr>
              <a:lstStyle/>
              <a:p>
                <a14:m>
                  <m:oMath xmlns:m="http://schemas.openxmlformats.org/officeDocument/2006/math">
                    <m:r>
                      <a:rPr lang="en-US" sz="2000" b="0" i="1" smtClean="0">
                        <a:solidFill>
                          <a:srgbClr val="0000CC"/>
                        </a:solidFill>
                        <a:latin typeface="Cambria Math" panose="02040503050406030204" pitchFamily="18" charset="0"/>
                      </a:rPr>
                      <m:t>𝐼𝑓</m:t>
                    </m:r>
                    <m:r>
                      <a:rPr lang="en-US" sz="2000" b="0" i="1" smtClean="0">
                        <a:solidFill>
                          <a:srgbClr val="0000CC"/>
                        </a:solidFill>
                        <a:latin typeface="Cambria Math" panose="02040503050406030204" pitchFamily="18" charset="0"/>
                      </a:rPr>
                      <m:t> </m:t>
                    </m:r>
                    <m:nary>
                      <m:naryPr>
                        <m:chr m:val="∑"/>
                        <m:subHide m:val="on"/>
                        <m:supHide m:val="on"/>
                        <m:ctrlPr>
                          <a:rPr lang="en-US" sz="2000" i="1" smtClean="0">
                            <a:solidFill>
                              <a:srgbClr val="0000CC"/>
                            </a:solidFill>
                            <a:latin typeface="Cambria Math" panose="02040503050406030204" pitchFamily="18" charset="0"/>
                          </a:rPr>
                        </m:ctrlPr>
                      </m:naryPr>
                      <m:sub/>
                      <m:sup/>
                      <m:e>
                        <m:sSub>
                          <m:sSubPr>
                            <m:ctrlPr>
                              <a:rPr lang="en-US" sz="2000" i="1" smtClean="0">
                                <a:solidFill>
                                  <a:srgbClr val="0000CC"/>
                                </a:solidFill>
                                <a:latin typeface="Cambria Math" panose="02040503050406030204" pitchFamily="18" charset="0"/>
                              </a:rPr>
                            </m:ctrlPr>
                          </m:sSubPr>
                          <m:e>
                            <m:r>
                              <a:rPr lang="en-US" sz="2000" b="0" i="1" smtClean="0">
                                <a:solidFill>
                                  <a:srgbClr val="0000CC"/>
                                </a:solidFill>
                                <a:latin typeface="Cambria Math" panose="02040503050406030204" pitchFamily="18" charset="0"/>
                              </a:rPr>
                              <m:t>𝑑</m:t>
                            </m:r>
                          </m:e>
                          <m:sub>
                            <m:r>
                              <a:rPr lang="en-US" sz="2000" b="0" i="1" smtClean="0">
                                <a:solidFill>
                                  <a:srgbClr val="0000CC"/>
                                </a:solidFill>
                                <a:latin typeface="Cambria Math" panose="02040503050406030204" pitchFamily="18" charset="0"/>
                              </a:rPr>
                              <m:t>𝑖</m:t>
                            </m:r>
                          </m:sub>
                        </m:sSub>
                        <m:r>
                          <a:rPr lang="en-US" sz="2000" i="1" smtClean="0">
                            <a:solidFill>
                              <a:srgbClr val="0000CC"/>
                            </a:solidFill>
                            <a:latin typeface="Cambria Math" panose="02040503050406030204" pitchFamily="18" charset="0"/>
                            <a:ea typeface="Cambria Math" panose="02040503050406030204" pitchFamily="18" charset="0"/>
                          </a:rPr>
                          <m:t>&gt;</m:t>
                        </m:r>
                        <m:r>
                          <a:rPr lang="en-US" sz="2000" b="0" i="1" smtClean="0">
                            <a:solidFill>
                              <a:srgbClr val="0000CC"/>
                            </a:solidFill>
                            <a:latin typeface="Cambria Math" panose="02040503050406030204" pitchFamily="18" charset="0"/>
                            <a:ea typeface="Cambria Math" panose="02040503050406030204" pitchFamily="18" charset="0"/>
                          </a:rPr>
                          <m:t>𝑡𝑟</m:t>
                        </m:r>
                      </m:e>
                    </m:nary>
                  </m:oMath>
                </a14:m>
                <a:r>
                  <a:rPr lang="en-US" sz="1800" dirty="0">
                    <a:solidFill>
                      <a:srgbClr val="0000CC"/>
                    </a:solidFill>
                  </a:rPr>
                  <a:t>  (</a:t>
                </a:r>
                <a14:m>
                  <m:oMath xmlns:m="http://schemas.openxmlformats.org/officeDocument/2006/math">
                    <m:r>
                      <a:rPr lang="en-US" sz="2000" i="1">
                        <a:solidFill>
                          <a:srgbClr val="0000CC"/>
                        </a:solidFill>
                        <a:latin typeface="Cambria Math" panose="02040503050406030204" pitchFamily="18" charset="0"/>
                        <a:ea typeface="Cambria Math" panose="02040503050406030204" pitchFamily="18" charset="0"/>
                      </a:rPr>
                      <m:t>𝑡𝑟</m:t>
                    </m:r>
                  </m:oMath>
                </a14:m>
                <a:r>
                  <a:rPr lang="en-US" sz="2000" dirty="0">
                    <a:solidFill>
                      <a:srgbClr val="0000CC"/>
                    </a:solidFill>
                  </a:rPr>
                  <a:t> </a:t>
                </a:r>
                <a:r>
                  <a:rPr lang="en-US" sz="1800" dirty="0">
                    <a:solidFill>
                      <a:srgbClr val="0000CC"/>
                    </a:solidFill>
                  </a:rPr>
                  <a:t>–</a:t>
                </a:r>
                <a:r>
                  <a:rPr lang="pl-PL" sz="1800" dirty="0">
                    <a:solidFill>
                      <a:srgbClr val="0000CC"/>
                    </a:solidFill>
                  </a:rPr>
                  <a:t> </a:t>
                </a:r>
                <a:r>
                  <a:rPr lang="en-US" sz="1800" dirty="0">
                    <a:solidFill>
                      <a:srgbClr val="0000CC"/>
                    </a:solidFill>
                  </a:rPr>
                  <a:t>threshold) </a:t>
                </a:r>
              </a:p>
              <a:p>
                <a:pPr algn="ctr"/>
                <a:r>
                  <a:rPr lang="en-US" sz="1800" i="1" dirty="0">
                    <a:solidFill>
                      <a:srgbClr val="0000CC"/>
                    </a:solidFill>
                  </a:rPr>
                  <a:t>then</a:t>
                </a:r>
                <a:r>
                  <a:rPr lang="en-US" sz="1800" dirty="0">
                    <a:solidFill>
                      <a:srgbClr val="0000CC"/>
                    </a:solidFill>
                  </a:rPr>
                  <a:t> modify the current complex game using the adaptive strategy</a:t>
                </a:r>
                <a:r>
                  <a:rPr lang="en-US" sz="2000" dirty="0">
                    <a:solidFill>
                      <a:srgbClr val="0000CC"/>
                    </a:solidFill>
                  </a:rPr>
                  <a:t>.</a:t>
                </a:r>
              </a:p>
            </p:txBody>
          </p:sp>
        </mc:Choice>
        <mc:Fallback xmlns="">
          <p:sp>
            <p:nvSpPr>
              <p:cNvPr id="17" name="pole tekstowe 16"/>
              <p:cNvSpPr txBox="1">
                <a:spLocks noRot="1" noChangeAspect="1" noMove="1" noResize="1" noEditPoints="1" noAdjustHandles="1" noChangeArrowheads="1" noChangeShapeType="1" noTextEdit="1"/>
              </p:cNvSpPr>
              <p:nvPr/>
            </p:nvSpPr>
            <p:spPr>
              <a:xfrm>
                <a:off x="1115616" y="1585841"/>
                <a:ext cx="7416668" cy="615553"/>
              </a:xfrm>
              <a:prstGeom prst="rect">
                <a:avLst/>
              </a:prstGeom>
              <a:blipFill rotWithShape="0">
                <a:blip r:embed="rId3"/>
                <a:stretch>
                  <a:fillRect l="-1643" t="-85149" b="-79208"/>
                </a:stretch>
              </a:blipFill>
            </p:spPr>
            <p:txBody>
              <a:bodyPr/>
              <a:lstStyle/>
              <a:p>
                <a:r>
                  <a:rPr lang="en-US">
                    <a:noFill/>
                  </a:rPr>
                  <a:t> </a:t>
                </a:r>
              </a:p>
            </p:txBody>
          </p:sp>
        </mc:Fallback>
      </mc:AlternateContent>
      <p:sp>
        <p:nvSpPr>
          <p:cNvPr id="42" name="pole tekstowe 41"/>
          <p:cNvSpPr txBox="1"/>
          <p:nvPr/>
        </p:nvSpPr>
        <p:spPr>
          <a:xfrm>
            <a:off x="6621630" y="2057205"/>
            <a:ext cx="472008" cy="400110"/>
          </a:xfrm>
          <a:prstGeom prst="rect">
            <a:avLst/>
          </a:prstGeom>
          <a:noFill/>
        </p:spPr>
        <p:txBody>
          <a:bodyPr wrap="square" rtlCol="0">
            <a:spAutoFit/>
          </a:bodyPr>
          <a:lstStyle/>
          <a:p>
            <a:r>
              <a:rPr lang="pl-PL" sz="2000" b="1" i="1" dirty="0"/>
              <a:t>…</a:t>
            </a:r>
            <a:endParaRPr lang="en-US" sz="2000" b="1" i="1" dirty="0"/>
          </a:p>
        </p:txBody>
      </p:sp>
      <p:grpSp>
        <p:nvGrpSpPr>
          <p:cNvPr id="4" name="Grupa 3"/>
          <p:cNvGrpSpPr/>
          <p:nvPr/>
        </p:nvGrpSpPr>
        <p:grpSpPr>
          <a:xfrm>
            <a:off x="382098" y="2497042"/>
            <a:ext cx="8487709" cy="4222528"/>
            <a:chOff x="520422" y="2286000"/>
            <a:chExt cx="8487709" cy="4222528"/>
          </a:xfrm>
        </p:grpSpPr>
        <p:sp>
          <p:nvSpPr>
            <p:cNvPr id="48132" name="Oval 13"/>
            <p:cNvSpPr>
              <a:spLocks noChangeArrowheads="1"/>
            </p:cNvSpPr>
            <p:nvPr/>
          </p:nvSpPr>
          <p:spPr bwMode="auto">
            <a:xfrm>
              <a:off x="685800" y="4191000"/>
              <a:ext cx="1219200" cy="838200"/>
            </a:xfrm>
            <a:prstGeom prst="ellipse">
              <a:avLst/>
            </a:prstGeom>
            <a:gradFill rotWithShape="1">
              <a:gsLst>
                <a:gs pos="0">
                  <a:srgbClr val="FBEAC7"/>
                </a:gs>
                <a:gs pos="17999">
                  <a:srgbClr val="FEE7F2"/>
                </a:gs>
                <a:gs pos="36000">
                  <a:srgbClr val="FAC77D"/>
                </a:gs>
                <a:gs pos="61000">
                  <a:srgbClr val="FBA97D"/>
                </a:gs>
                <a:gs pos="82001">
                  <a:srgbClr val="FBD49C"/>
                </a:gs>
                <a:gs pos="100000">
                  <a:srgbClr val="FEE7F2"/>
                </a:gs>
              </a:gsLst>
              <a:path path="rect">
                <a:fillToRect l="100000" t="100000"/>
              </a:path>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3" name="Oval 13"/>
            <p:cNvSpPr>
              <a:spLocks noChangeArrowheads="1"/>
            </p:cNvSpPr>
            <p:nvPr/>
          </p:nvSpPr>
          <p:spPr bwMode="auto">
            <a:xfrm>
              <a:off x="1371600" y="3962400"/>
              <a:ext cx="1219200" cy="838200"/>
            </a:xfrm>
            <a:prstGeom prst="ellipse">
              <a:avLst/>
            </a:prstGeom>
            <a:gradFill rotWithShape="1">
              <a:gsLst>
                <a:gs pos="0">
                  <a:srgbClr val="8488C4"/>
                </a:gs>
                <a:gs pos="53000">
                  <a:srgbClr val="D4DEFF"/>
                </a:gs>
                <a:gs pos="83000">
                  <a:srgbClr val="D4DEFF"/>
                </a:gs>
                <a:gs pos="100000">
                  <a:srgbClr val="96AB94"/>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4" name="Oval 13"/>
            <p:cNvSpPr>
              <a:spLocks noChangeArrowheads="1"/>
            </p:cNvSpPr>
            <p:nvPr/>
          </p:nvSpPr>
          <p:spPr bwMode="auto">
            <a:xfrm>
              <a:off x="2133600" y="3810000"/>
              <a:ext cx="1219200" cy="838200"/>
            </a:xfrm>
            <a:prstGeom prst="ellipse">
              <a:avLst/>
            </a:prstGeom>
            <a:gradFill rotWithShape="1">
              <a:gsLst>
                <a:gs pos="0">
                  <a:srgbClr val="5E9EFF"/>
                </a:gs>
                <a:gs pos="39999">
                  <a:srgbClr val="85C2FF"/>
                </a:gs>
                <a:gs pos="70000">
                  <a:srgbClr val="C4D6EB"/>
                </a:gs>
                <a:gs pos="100000">
                  <a:srgbClr val="FFEBFA"/>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5" name="Oval 13"/>
            <p:cNvSpPr>
              <a:spLocks noChangeArrowheads="1"/>
            </p:cNvSpPr>
            <p:nvPr/>
          </p:nvSpPr>
          <p:spPr bwMode="auto">
            <a:xfrm>
              <a:off x="2895600" y="3581400"/>
              <a:ext cx="1219200" cy="838200"/>
            </a:xfrm>
            <a:prstGeom prst="ellipse">
              <a:avLst/>
            </a:prstGeom>
            <a:gradFill rotWithShape="1">
              <a:gsLst>
                <a:gs pos="0">
                  <a:srgbClr val="D6B19C"/>
                </a:gs>
                <a:gs pos="30000">
                  <a:srgbClr val="D49E6C"/>
                </a:gs>
                <a:gs pos="70000">
                  <a:srgbClr val="A65528"/>
                </a:gs>
                <a:gs pos="100000">
                  <a:srgbClr val="663012"/>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6" name="AutoShape 11"/>
            <p:cNvSpPr>
              <a:spLocks noChangeArrowheads="1"/>
            </p:cNvSpPr>
            <p:nvPr/>
          </p:nvSpPr>
          <p:spPr bwMode="auto">
            <a:xfrm>
              <a:off x="520422" y="5106167"/>
              <a:ext cx="3244316" cy="812658"/>
            </a:xfrm>
            <a:prstGeom prst="wedgeRoundRectCallout">
              <a:avLst>
                <a:gd name="adj1" fmla="val 40993"/>
                <a:gd name="adj2" fmla="val -182151"/>
                <a:gd name="adj3" fmla="val 16667"/>
              </a:avLst>
            </a:prstGeom>
            <a:solidFill>
              <a:srgbClr val="FFFF99"/>
            </a:solidFill>
            <a:ln w="9525">
              <a:solidFill>
                <a:schemeClr val="tx1"/>
              </a:solidFill>
              <a:miter lim="800000"/>
              <a:headEnd/>
              <a:tailEnd/>
            </a:ln>
          </p:spPr>
          <p:txBody>
            <a:bodyP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600" dirty="0">
                  <a:solidFill>
                    <a:srgbClr val="0000CC"/>
                  </a:solidFill>
                  <a:latin typeface="Arial" panose="020B0604020202020204" pitchFamily="34" charset="0"/>
                </a:rPr>
                <a:t>up to this state the real and expected granular computations are sufficiently close</a:t>
              </a:r>
              <a:endParaRPr lang="en-US" altLang="en-US" sz="1600" i="1" dirty="0">
                <a:solidFill>
                  <a:srgbClr val="0000CC"/>
                </a:solidFill>
                <a:latin typeface="Arial" panose="020B0604020202020204" pitchFamily="34" charset="0"/>
              </a:endParaRPr>
            </a:p>
          </p:txBody>
        </p:sp>
        <p:sp>
          <p:nvSpPr>
            <p:cNvPr id="48137" name="Oval 13"/>
            <p:cNvSpPr>
              <a:spLocks noChangeArrowheads="1"/>
            </p:cNvSpPr>
            <p:nvPr/>
          </p:nvSpPr>
          <p:spPr bwMode="auto">
            <a:xfrm>
              <a:off x="3657600" y="3276600"/>
              <a:ext cx="1219200" cy="838200"/>
            </a:xfrm>
            <a:prstGeom prst="ellipse">
              <a:avLst/>
            </a:prstGeom>
            <a:gradFill rotWithShape="1">
              <a:gsLst>
                <a:gs pos="0">
                  <a:srgbClr val="03D4A8"/>
                </a:gs>
                <a:gs pos="25000">
                  <a:srgbClr val="21D6E0"/>
                </a:gs>
                <a:gs pos="75000">
                  <a:srgbClr val="0087E6"/>
                </a:gs>
                <a:gs pos="100000">
                  <a:srgbClr val="005CBF"/>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8" name="Oval 13"/>
            <p:cNvSpPr>
              <a:spLocks noChangeArrowheads="1"/>
            </p:cNvSpPr>
            <p:nvPr/>
          </p:nvSpPr>
          <p:spPr bwMode="auto">
            <a:xfrm>
              <a:off x="4343400" y="3048000"/>
              <a:ext cx="1219200" cy="838200"/>
            </a:xfrm>
            <a:prstGeom prst="ellipse">
              <a:avLst/>
            </a:prstGeom>
            <a:gradFill rotWithShape="1">
              <a:gsLst>
                <a:gs pos="0">
                  <a:srgbClr val="8488C4"/>
                </a:gs>
                <a:gs pos="53000">
                  <a:srgbClr val="D4DEFF"/>
                </a:gs>
                <a:gs pos="83000">
                  <a:srgbClr val="D4DEFF"/>
                </a:gs>
                <a:gs pos="100000">
                  <a:srgbClr val="96AB94"/>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39" name="Oval 13"/>
            <p:cNvSpPr>
              <a:spLocks noChangeArrowheads="1"/>
            </p:cNvSpPr>
            <p:nvPr/>
          </p:nvSpPr>
          <p:spPr bwMode="auto">
            <a:xfrm>
              <a:off x="4953000" y="2667000"/>
              <a:ext cx="1219200" cy="838200"/>
            </a:xfrm>
            <a:prstGeom prst="ellipse">
              <a:avLst/>
            </a:prstGeom>
            <a:gradFill rotWithShape="1">
              <a:gsLst>
                <a:gs pos="0">
                  <a:srgbClr val="FBEAC7"/>
                </a:gs>
                <a:gs pos="17999">
                  <a:srgbClr val="FEE7F2"/>
                </a:gs>
                <a:gs pos="36000">
                  <a:srgbClr val="FAC77D"/>
                </a:gs>
                <a:gs pos="61000">
                  <a:srgbClr val="FBA97D"/>
                </a:gs>
                <a:gs pos="82001">
                  <a:srgbClr val="FBD49C"/>
                </a:gs>
                <a:gs pos="100000">
                  <a:srgbClr val="FEE7F2"/>
                </a:gs>
              </a:gsLst>
              <a:path path="rect">
                <a:fillToRect l="100000" t="100000"/>
              </a:path>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0" name="Oval 13"/>
            <p:cNvSpPr>
              <a:spLocks noChangeArrowheads="1"/>
            </p:cNvSpPr>
            <p:nvPr/>
          </p:nvSpPr>
          <p:spPr bwMode="auto">
            <a:xfrm>
              <a:off x="5562600" y="2286000"/>
              <a:ext cx="1219200" cy="838200"/>
            </a:xfrm>
            <a:prstGeom prst="ellipse">
              <a:avLst/>
            </a:prstGeom>
            <a:gradFill rotWithShape="1">
              <a:gsLst>
                <a:gs pos="0">
                  <a:srgbClr val="5E9EFF"/>
                </a:gs>
                <a:gs pos="39999">
                  <a:srgbClr val="85C2FF"/>
                </a:gs>
                <a:gs pos="70000">
                  <a:srgbClr val="C4D6EB"/>
                </a:gs>
                <a:gs pos="100000">
                  <a:srgbClr val="FFEBFA"/>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1" name="Oval 13"/>
            <p:cNvSpPr>
              <a:spLocks noChangeArrowheads="1"/>
            </p:cNvSpPr>
            <p:nvPr/>
          </p:nvSpPr>
          <p:spPr bwMode="auto">
            <a:xfrm>
              <a:off x="3505200" y="4038600"/>
              <a:ext cx="1219200" cy="838200"/>
            </a:xfrm>
            <a:prstGeom prst="ellipse">
              <a:avLst/>
            </a:prstGeom>
            <a:gradFill rotWithShape="1">
              <a:gsLst>
                <a:gs pos="0">
                  <a:srgbClr val="5E9EFF"/>
                </a:gs>
                <a:gs pos="39999">
                  <a:srgbClr val="85C2FF"/>
                </a:gs>
                <a:gs pos="70000">
                  <a:srgbClr val="C4D6EB"/>
                </a:gs>
                <a:gs pos="100000">
                  <a:srgbClr val="FFEBFA"/>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2" name="Oval 13"/>
            <p:cNvSpPr>
              <a:spLocks noChangeArrowheads="1"/>
            </p:cNvSpPr>
            <p:nvPr/>
          </p:nvSpPr>
          <p:spPr bwMode="auto">
            <a:xfrm>
              <a:off x="4114800" y="4343400"/>
              <a:ext cx="1219200" cy="838200"/>
            </a:xfrm>
            <a:prstGeom prst="ellipse">
              <a:avLst/>
            </a:prstGeom>
            <a:gradFill rotWithShape="1">
              <a:gsLst>
                <a:gs pos="0">
                  <a:srgbClr val="FBEAC7"/>
                </a:gs>
                <a:gs pos="17999">
                  <a:srgbClr val="FEE7F2"/>
                </a:gs>
                <a:gs pos="36000">
                  <a:srgbClr val="FAC77D"/>
                </a:gs>
                <a:gs pos="61000">
                  <a:srgbClr val="FBA97D"/>
                </a:gs>
                <a:gs pos="82001">
                  <a:srgbClr val="FBD49C"/>
                </a:gs>
                <a:gs pos="100000">
                  <a:srgbClr val="FEE7F2"/>
                </a:gs>
              </a:gsLst>
              <a:path path="rect">
                <a:fillToRect l="100000" t="100000"/>
              </a:path>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3" name="Oval 13"/>
            <p:cNvSpPr>
              <a:spLocks noChangeArrowheads="1"/>
            </p:cNvSpPr>
            <p:nvPr/>
          </p:nvSpPr>
          <p:spPr bwMode="auto">
            <a:xfrm>
              <a:off x="4648200" y="4724400"/>
              <a:ext cx="1219200" cy="838200"/>
            </a:xfrm>
            <a:prstGeom prst="ellipse">
              <a:avLst/>
            </a:prstGeom>
            <a:gradFill rotWithShape="1">
              <a:gsLst>
                <a:gs pos="0">
                  <a:srgbClr val="03D4A8"/>
                </a:gs>
                <a:gs pos="25000">
                  <a:srgbClr val="21D6E0"/>
                </a:gs>
                <a:gs pos="75000">
                  <a:srgbClr val="0087E6"/>
                </a:gs>
                <a:gs pos="100000">
                  <a:srgbClr val="005CBF"/>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4" name="Oval 13"/>
            <p:cNvSpPr>
              <a:spLocks noChangeArrowheads="1"/>
            </p:cNvSpPr>
            <p:nvPr/>
          </p:nvSpPr>
          <p:spPr bwMode="auto">
            <a:xfrm>
              <a:off x="5410200" y="4876800"/>
              <a:ext cx="1219200" cy="838200"/>
            </a:xfrm>
            <a:prstGeom prst="ellipse">
              <a:avLst/>
            </a:prstGeom>
            <a:gradFill rotWithShape="1">
              <a:gsLst>
                <a:gs pos="0">
                  <a:srgbClr val="8488C4"/>
                </a:gs>
                <a:gs pos="53000">
                  <a:srgbClr val="D4DEFF"/>
                </a:gs>
                <a:gs pos="83000">
                  <a:srgbClr val="D4DEFF"/>
                </a:gs>
                <a:gs pos="100000">
                  <a:srgbClr val="96AB94"/>
                </a:gs>
              </a:gsLst>
              <a:lin ang="5400000"/>
            </a:gradFill>
            <a:ln w="9525">
              <a:solidFill>
                <a:schemeClr val="tx1"/>
              </a:solidFill>
              <a:round/>
              <a:headEnd/>
              <a:tailEnd/>
            </a:ln>
          </p:spPr>
          <p:txBody>
            <a:bodyPr wrap="none" anchor="ct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eaLnBrk="1" hangingPunct="1"/>
              <a:endParaRPr lang="pl-PL" altLang="en-US" sz="1800"/>
            </a:p>
          </p:txBody>
        </p:sp>
        <p:sp>
          <p:nvSpPr>
            <p:cNvPr id="48145" name="AutoShape 11"/>
            <p:cNvSpPr>
              <a:spLocks noChangeArrowheads="1"/>
            </p:cNvSpPr>
            <p:nvPr/>
          </p:nvSpPr>
          <p:spPr bwMode="auto">
            <a:xfrm>
              <a:off x="7146721" y="2319996"/>
              <a:ext cx="1380027" cy="897962"/>
            </a:xfrm>
            <a:prstGeom prst="wedgeRoundRectCallout">
              <a:avLst>
                <a:gd name="adj1" fmla="val -89502"/>
                <a:gd name="adj2" fmla="val -13000"/>
                <a:gd name="adj3" fmla="val 16667"/>
              </a:avLst>
            </a:prstGeom>
            <a:solidFill>
              <a:srgbClr val="FFFF99"/>
            </a:solidFill>
            <a:ln w="9525">
              <a:solidFill>
                <a:schemeClr val="tx1"/>
              </a:solidFill>
              <a:miter lim="800000"/>
              <a:headEnd/>
              <a:tailEnd/>
            </a:ln>
          </p:spPr>
          <p:txBody>
            <a:bodyP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600" dirty="0">
                  <a:solidFill>
                    <a:srgbClr val="0000CC"/>
                  </a:solidFill>
                  <a:latin typeface="Arial" panose="020B0604020202020204" pitchFamily="34" charset="0"/>
                </a:rPr>
                <a:t>the real granular computation</a:t>
              </a:r>
              <a:endParaRPr lang="en-US" altLang="en-US" sz="1600" i="1" dirty="0">
                <a:solidFill>
                  <a:srgbClr val="0000CC"/>
                </a:solidFill>
                <a:latin typeface="Arial" panose="020B0604020202020204" pitchFamily="34" charset="0"/>
              </a:endParaRPr>
            </a:p>
          </p:txBody>
        </p:sp>
        <p:sp>
          <p:nvSpPr>
            <p:cNvPr id="48146" name="AutoShape 11"/>
            <p:cNvSpPr>
              <a:spLocks noChangeArrowheads="1"/>
            </p:cNvSpPr>
            <p:nvPr/>
          </p:nvSpPr>
          <p:spPr bwMode="auto">
            <a:xfrm>
              <a:off x="7024231" y="4419600"/>
              <a:ext cx="1502517" cy="874045"/>
            </a:xfrm>
            <a:prstGeom prst="wedgeRoundRectCallout">
              <a:avLst>
                <a:gd name="adj1" fmla="val -90040"/>
                <a:gd name="adj2" fmla="val 39651"/>
                <a:gd name="adj3" fmla="val 16667"/>
              </a:avLst>
            </a:prstGeom>
            <a:solidFill>
              <a:srgbClr val="FFFF99"/>
            </a:solidFill>
            <a:ln w="9525">
              <a:solidFill>
                <a:schemeClr val="tx1"/>
              </a:solidFill>
              <a:miter lim="800000"/>
              <a:headEnd/>
              <a:tailEnd/>
            </a:ln>
          </p:spPr>
          <p:txBody>
            <a:bodyP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600" dirty="0">
                  <a:solidFill>
                    <a:srgbClr val="0000CC"/>
                  </a:solidFill>
                  <a:latin typeface="Arial" panose="020B0604020202020204" pitchFamily="34" charset="0"/>
                </a:rPr>
                <a:t>the expected granular computation</a:t>
              </a:r>
              <a:endParaRPr lang="en-US" altLang="en-US" sz="1600" i="1" dirty="0">
                <a:solidFill>
                  <a:srgbClr val="0000CC"/>
                </a:solidFill>
                <a:latin typeface="Arial" panose="020B0604020202020204" pitchFamily="34" charset="0"/>
              </a:endParaRPr>
            </a:p>
          </p:txBody>
        </p:sp>
        <p:cxnSp>
          <p:nvCxnSpPr>
            <p:cNvPr id="5" name="Łącznik prosty ze strzałką 4"/>
            <p:cNvCxnSpPr/>
            <p:nvPr/>
          </p:nvCxnSpPr>
          <p:spPr>
            <a:xfrm flipH="1">
              <a:off x="6019800" y="2667000"/>
              <a:ext cx="152400" cy="25908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H="1">
              <a:off x="4800600" y="3505200"/>
              <a:ext cx="162922" cy="12192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p:cNvCxnSpPr/>
            <p:nvPr/>
          </p:nvCxnSpPr>
          <p:spPr>
            <a:xfrm flipH="1">
              <a:off x="5334000" y="3048000"/>
              <a:ext cx="228600" cy="21336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p:cNvCxnSpPr/>
            <p:nvPr/>
          </p:nvCxnSpPr>
          <p:spPr>
            <a:xfrm flipH="1">
              <a:off x="4114800" y="3657600"/>
              <a:ext cx="141878" cy="76200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pole tekstowe 34"/>
            <p:cNvSpPr txBox="1"/>
            <p:nvPr/>
          </p:nvSpPr>
          <p:spPr>
            <a:xfrm>
              <a:off x="4173074" y="3860805"/>
              <a:ext cx="472008" cy="369332"/>
            </a:xfrm>
            <a:prstGeom prst="rect">
              <a:avLst/>
            </a:prstGeom>
            <a:noFill/>
          </p:spPr>
          <p:txBody>
            <a:bodyPr wrap="square" rtlCol="0">
              <a:spAutoFit/>
            </a:bodyPr>
            <a:lstStyle/>
            <a:p>
              <a:r>
                <a:rPr lang="pl-PL" sz="1800" i="1" dirty="0">
                  <a:solidFill>
                    <a:schemeClr val="bg1"/>
                  </a:solidFill>
                </a:rPr>
                <a:t>d</a:t>
              </a:r>
              <a:r>
                <a:rPr lang="pl-PL" sz="1800" i="1" baseline="-25000" dirty="0">
                  <a:solidFill>
                    <a:schemeClr val="bg1"/>
                  </a:solidFill>
                </a:rPr>
                <a:t>1</a:t>
              </a:r>
              <a:endParaRPr lang="en-US" sz="1800" i="1" dirty="0">
                <a:solidFill>
                  <a:schemeClr val="bg1"/>
                </a:solidFill>
              </a:endParaRPr>
            </a:p>
          </p:txBody>
        </p:sp>
        <p:sp>
          <p:nvSpPr>
            <p:cNvPr id="36" name="pole tekstowe 35"/>
            <p:cNvSpPr txBox="1"/>
            <p:nvPr/>
          </p:nvSpPr>
          <p:spPr>
            <a:xfrm>
              <a:off x="4816267" y="3870475"/>
              <a:ext cx="472008" cy="369332"/>
            </a:xfrm>
            <a:prstGeom prst="rect">
              <a:avLst/>
            </a:prstGeom>
            <a:noFill/>
          </p:spPr>
          <p:txBody>
            <a:bodyPr wrap="square" rtlCol="0">
              <a:spAutoFit/>
            </a:bodyPr>
            <a:lstStyle/>
            <a:p>
              <a:r>
                <a:rPr lang="pl-PL" sz="1800" i="1" dirty="0">
                  <a:solidFill>
                    <a:srgbClr val="0000CC"/>
                  </a:solidFill>
                </a:rPr>
                <a:t>d</a:t>
              </a:r>
              <a:r>
                <a:rPr lang="pl-PL" sz="1800" i="1" baseline="-25000" dirty="0">
                  <a:solidFill>
                    <a:srgbClr val="0000CC"/>
                  </a:solidFill>
                </a:rPr>
                <a:t>2</a:t>
              </a:r>
              <a:endParaRPr lang="en-US" sz="1800" i="1" dirty="0">
                <a:solidFill>
                  <a:srgbClr val="0000CC"/>
                </a:solidFill>
              </a:endParaRPr>
            </a:p>
          </p:txBody>
        </p:sp>
        <p:sp>
          <p:nvSpPr>
            <p:cNvPr id="37" name="pole tekstowe 36"/>
            <p:cNvSpPr txBox="1"/>
            <p:nvPr/>
          </p:nvSpPr>
          <p:spPr>
            <a:xfrm>
              <a:off x="5434390" y="3850858"/>
              <a:ext cx="472008" cy="400110"/>
            </a:xfrm>
            <a:prstGeom prst="rect">
              <a:avLst/>
            </a:prstGeom>
            <a:noFill/>
          </p:spPr>
          <p:txBody>
            <a:bodyPr wrap="square" rtlCol="0">
              <a:spAutoFit/>
            </a:bodyPr>
            <a:lstStyle/>
            <a:p>
              <a:r>
                <a:rPr lang="pl-PL" sz="2000" i="1" dirty="0">
                  <a:solidFill>
                    <a:srgbClr val="0000CC"/>
                  </a:solidFill>
                </a:rPr>
                <a:t>d</a:t>
              </a:r>
              <a:r>
                <a:rPr lang="pl-PL" sz="2000" i="1" baseline="-25000" dirty="0">
                  <a:solidFill>
                    <a:srgbClr val="0000CC"/>
                  </a:solidFill>
                </a:rPr>
                <a:t>3</a:t>
              </a:r>
              <a:endParaRPr lang="en-US" sz="2000" i="1" dirty="0">
                <a:solidFill>
                  <a:srgbClr val="0000CC"/>
                </a:solidFill>
              </a:endParaRPr>
            </a:p>
          </p:txBody>
        </p:sp>
        <p:sp>
          <p:nvSpPr>
            <p:cNvPr id="38" name="pole tekstowe 37"/>
            <p:cNvSpPr txBox="1"/>
            <p:nvPr/>
          </p:nvSpPr>
          <p:spPr>
            <a:xfrm>
              <a:off x="6096000" y="3856037"/>
              <a:ext cx="472008" cy="369332"/>
            </a:xfrm>
            <a:prstGeom prst="rect">
              <a:avLst/>
            </a:prstGeom>
            <a:noFill/>
          </p:spPr>
          <p:txBody>
            <a:bodyPr wrap="square" rtlCol="0">
              <a:spAutoFit/>
            </a:bodyPr>
            <a:lstStyle/>
            <a:p>
              <a:r>
                <a:rPr lang="pl-PL" sz="1800" i="1" dirty="0">
                  <a:solidFill>
                    <a:srgbClr val="0000CC"/>
                  </a:solidFill>
                </a:rPr>
                <a:t>d</a:t>
              </a:r>
              <a:r>
                <a:rPr lang="pl-PL" sz="1800" i="1" baseline="-25000" dirty="0">
                  <a:solidFill>
                    <a:srgbClr val="0000CC"/>
                  </a:solidFill>
                </a:rPr>
                <a:t>4</a:t>
              </a:r>
              <a:endParaRPr lang="en-US" sz="1800" i="1" dirty="0">
                <a:solidFill>
                  <a:srgbClr val="0000CC"/>
                </a:solidFill>
              </a:endParaRPr>
            </a:p>
          </p:txBody>
        </p:sp>
        <p:sp>
          <p:nvSpPr>
            <p:cNvPr id="39" name="pole tekstowe 38"/>
            <p:cNvSpPr txBox="1"/>
            <p:nvPr/>
          </p:nvSpPr>
          <p:spPr>
            <a:xfrm>
              <a:off x="6552223" y="3867368"/>
              <a:ext cx="472008" cy="400110"/>
            </a:xfrm>
            <a:prstGeom prst="rect">
              <a:avLst/>
            </a:prstGeom>
            <a:noFill/>
          </p:spPr>
          <p:txBody>
            <a:bodyPr wrap="square" rtlCol="0">
              <a:spAutoFit/>
            </a:bodyPr>
            <a:lstStyle/>
            <a:p>
              <a:r>
                <a:rPr lang="pl-PL" sz="2000" b="1" i="1" dirty="0"/>
                <a:t>…</a:t>
              </a:r>
              <a:endParaRPr lang="en-US" sz="2000" b="1" i="1" dirty="0"/>
            </a:p>
          </p:txBody>
        </p:sp>
        <p:sp>
          <p:nvSpPr>
            <p:cNvPr id="43" name="pole tekstowe 42"/>
            <p:cNvSpPr txBox="1"/>
            <p:nvPr/>
          </p:nvSpPr>
          <p:spPr>
            <a:xfrm flipH="1">
              <a:off x="6626941" y="5194161"/>
              <a:ext cx="361130" cy="400110"/>
            </a:xfrm>
            <a:prstGeom prst="rect">
              <a:avLst/>
            </a:prstGeom>
            <a:noFill/>
          </p:spPr>
          <p:txBody>
            <a:bodyPr wrap="square" rtlCol="0">
              <a:spAutoFit/>
            </a:bodyPr>
            <a:lstStyle/>
            <a:p>
              <a:r>
                <a:rPr lang="pl-PL" sz="2000" b="1" i="1" dirty="0"/>
                <a:t>…</a:t>
              </a:r>
              <a:endParaRPr lang="en-US" sz="2000" b="1" i="1" dirty="0"/>
            </a:p>
          </p:txBody>
        </p:sp>
        <p:sp>
          <p:nvSpPr>
            <p:cNvPr id="46" name="pole tekstowe 45"/>
            <p:cNvSpPr txBox="1"/>
            <p:nvPr/>
          </p:nvSpPr>
          <p:spPr>
            <a:xfrm>
              <a:off x="3923928" y="5677531"/>
              <a:ext cx="5084203" cy="830997"/>
            </a:xfrm>
            <a:prstGeom prst="rect">
              <a:avLst/>
            </a:prstGeom>
            <a:noFill/>
          </p:spPr>
          <p:txBody>
            <a:bodyPr wrap="square" rtlCol="0">
              <a:spAutoFit/>
            </a:bodyPr>
            <a:lstStyle/>
            <a:p>
              <a:pPr algn="ctr"/>
              <a:r>
                <a:rPr lang="en-US" sz="1600" dirty="0">
                  <a:solidFill>
                    <a:srgbClr val="0000CC"/>
                  </a:solidFill>
                </a:rPr>
                <a:t>computation of </a:t>
              </a:r>
              <a:r>
                <a:rPr lang="en-US" sz="1600" i="1" dirty="0">
                  <a:solidFill>
                    <a:srgbClr val="0000CC"/>
                  </a:solidFill>
                </a:rPr>
                <a:t>d</a:t>
              </a:r>
              <a:r>
                <a:rPr lang="en-US" sz="1600" i="1" baseline="-25000" dirty="0">
                  <a:solidFill>
                    <a:srgbClr val="0000CC"/>
                  </a:solidFill>
                </a:rPr>
                <a:t>i</a:t>
              </a:r>
              <a:r>
                <a:rPr lang="en-US" sz="1600" i="1" dirty="0">
                  <a:solidFill>
                    <a:srgbClr val="0000CC"/>
                  </a:solidFill>
                </a:rPr>
                <a:t> </a:t>
              </a:r>
              <a:r>
                <a:rPr lang="en-US" sz="1600" dirty="0">
                  <a:solidFill>
                    <a:srgbClr val="0000CC"/>
                  </a:solidFill>
                </a:rPr>
                <a:t>is</a:t>
              </a:r>
              <a:r>
                <a:rPr lang="en-US" sz="1600" i="1" dirty="0">
                  <a:solidFill>
                    <a:srgbClr val="0000CC"/>
                  </a:solidFill>
                </a:rPr>
                <a:t> </a:t>
              </a:r>
              <a:r>
                <a:rPr lang="en-US" sz="1600" dirty="0">
                  <a:solidFill>
                    <a:srgbClr val="0000CC"/>
                  </a:solidFill>
                </a:rPr>
                <a:t>based on distance of attribute value vectors characterizing the states of granular</a:t>
              </a:r>
              <a:r>
                <a:rPr lang="pl-PL" sz="1600" dirty="0">
                  <a:solidFill>
                    <a:srgbClr val="0000CC"/>
                  </a:solidFill>
                </a:rPr>
                <a:t> </a:t>
              </a:r>
              <a:r>
                <a:rPr lang="en-US" sz="1600" dirty="0">
                  <a:solidFill>
                    <a:srgbClr val="0000CC"/>
                  </a:solidFill>
                </a:rPr>
                <a:t>computation </a:t>
              </a:r>
            </a:p>
          </p:txBody>
        </p:sp>
      </p:grpSp>
      <p:sp>
        <p:nvSpPr>
          <p:cNvPr id="32" name="AutoShape 11"/>
          <p:cNvSpPr>
            <a:spLocks noChangeArrowheads="1"/>
          </p:cNvSpPr>
          <p:nvPr/>
        </p:nvSpPr>
        <p:spPr bwMode="auto">
          <a:xfrm>
            <a:off x="75815" y="2435636"/>
            <a:ext cx="3005978" cy="1158015"/>
          </a:xfrm>
          <a:prstGeom prst="wedgeRoundRectCallout">
            <a:avLst>
              <a:gd name="adj1" fmla="val -3730"/>
              <a:gd name="adj2" fmla="val -97355"/>
              <a:gd name="adj3" fmla="val 16667"/>
            </a:avLst>
          </a:prstGeom>
          <a:solidFill>
            <a:srgbClr val="FFFF99"/>
          </a:solidFill>
          <a:ln w="9525">
            <a:solidFill>
              <a:schemeClr val="tx1"/>
            </a:solidFill>
            <a:miter lim="800000"/>
            <a:headEnd/>
            <a:tailEnd/>
          </a:ln>
        </p:spPr>
        <p:txBody>
          <a:bodyPr/>
          <a:lstStyle>
            <a:lvl1pPr eaLnBrk="0" hangingPunct="0">
              <a:defRPr sz="3200">
                <a:solidFill>
                  <a:schemeClr val="tx1"/>
                </a:solidFill>
                <a:latin typeface="Verdana" panose="020B0604030504040204" pitchFamily="34" charset="0"/>
                <a:cs typeface="Arial" panose="020B0604020202020204" pitchFamily="34" charset="0"/>
              </a:defRPr>
            </a:lvl1pPr>
            <a:lvl2pPr marL="742950" indent="-285750" eaLnBrk="0" hangingPunct="0">
              <a:defRPr sz="3200">
                <a:solidFill>
                  <a:schemeClr val="tx1"/>
                </a:solidFill>
                <a:latin typeface="Verdana" panose="020B0604030504040204" pitchFamily="34" charset="0"/>
                <a:cs typeface="Arial" panose="020B0604020202020204" pitchFamily="34" charset="0"/>
              </a:defRPr>
            </a:lvl2pPr>
            <a:lvl3pPr marL="1143000" indent="-228600" eaLnBrk="0" hangingPunct="0">
              <a:defRPr sz="3200">
                <a:solidFill>
                  <a:schemeClr val="tx1"/>
                </a:solidFill>
                <a:latin typeface="Verdana" panose="020B0604030504040204" pitchFamily="34" charset="0"/>
                <a:cs typeface="Arial" panose="020B0604020202020204" pitchFamily="34" charset="0"/>
              </a:defRPr>
            </a:lvl3pPr>
            <a:lvl4pPr marL="1600200" indent="-228600" eaLnBrk="0" hangingPunct="0">
              <a:defRPr sz="3200">
                <a:solidFill>
                  <a:schemeClr val="tx1"/>
                </a:solidFill>
                <a:latin typeface="Verdana" panose="020B0604030504040204" pitchFamily="34" charset="0"/>
                <a:cs typeface="Arial" panose="020B0604020202020204" pitchFamily="34" charset="0"/>
              </a:defRPr>
            </a:lvl4pPr>
            <a:lvl5pPr marL="2057400" indent="-228600" eaLnBrk="0" hangingPunct="0">
              <a:defRPr sz="32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cs typeface="Arial" panose="020B0604020202020204" pitchFamily="34" charset="0"/>
              </a:defRPr>
            </a:lvl9pPr>
          </a:lstStyle>
          <a:p>
            <a:pPr algn="ctr" eaLnBrk="1" hangingPunct="1"/>
            <a:r>
              <a:rPr lang="en-US" altLang="en-US" sz="1600" dirty="0">
                <a:solidFill>
                  <a:srgbClr val="0000CC"/>
                </a:solidFill>
                <a:latin typeface="Arial" panose="020B0604020202020204" pitchFamily="34" charset="0"/>
              </a:rPr>
              <a:t>more advance</a:t>
            </a:r>
            <a:r>
              <a:rPr lang="pl-PL" altLang="en-US" sz="1600" dirty="0">
                <a:solidFill>
                  <a:srgbClr val="0000CC"/>
                </a:solidFill>
                <a:latin typeface="Arial" panose="020B0604020202020204" pitchFamily="34" charset="0"/>
              </a:rPr>
              <a:t>d</a:t>
            </a:r>
            <a:r>
              <a:rPr lang="en-US" altLang="en-US" sz="1600" dirty="0">
                <a:solidFill>
                  <a:srgbClr val="0000CC"/>
                </a:solidFill>
                <a:latin typeface="Arial" panose="020B0604020202020204" pitchFamily="34" charset="0"/>
              </a:rPr>
              <a:t> formulas may be used, e.g., </a:t>
            </a:r>
            <a:r>
              <a:rPr lang="pl-PL" altLang="en-US" sz="1600" dirty="0">
                <a:solidFill>
                  <a:srgbClr val="0000CC"/>
                </a:solidFill>
                <a:latin typeface="Arial" panose="020B0604020202020204" pitchFamily="34" charset="0"/>
              </a:rPr>
              <a:t>by </a:t>
            </a:r>
            <a:r>
              <a:rPr lang="en-US" altLang="en-US" sz="1600" dirty="0">
                <a:solidFill>
                  <a:srgbClr val="0000CC"/>
                </a:solidFill>
                <a:latin typeface="Arial" panose="020B0604020202020204" pitchFamily="34" charset="0"/>
              </a:rPr>
              <a:t>taking into account rewards (positive and negative) assigned</a:t>
            </a:r>
            <a:r>
              <a:rPr lang="pl-PL" altLang="en-US" sz="1600" dirty="0">
                <a:solidFill>
                  <a:srgbClr val="0000CC"/>
                </a:solidFill>
                <a:latin typeface="Arial" panose="020B0604020202020204" pitchFamily="34" charset="0"/>
              </a:rPr>
              <a:t> to </a:t>
            </a:r>
            <a:r>
              <a:rPr lang="en-US" altLang="en-US" sz="1600" dirty="0">
                <a:solidFill>
                  <a:srgbClr val="0000CC"/>
                </a:solidFill>
                <a:latin typeface="Arial" panose="020B0604020202020204" pitchFamily="34" charset="0"/>
              </a:rPr>
              <a:t>states</a:t>
            </a:r>
            <a:endParaRPr lang="en-US" altLang="en-US" sz="1600" i="1" dirty="0">
              <a:solidFill>
                <a:srgbClr val="0000CC"/>
              </a:solidFill>
              <a:latin typeface="Arial" panose="020B0604020202020204" pitchFamily="34" charset="0"/>
            </a:endParaRPr>
          </a:p>
        </p:txBody>
      </p:sp>
    </p:spTree>
    <p:extLst>
      <p:ext uri="{BB962C8B-B14F-4D97-AF65-F5344CB8AC3E}">
        <p14:creationId xmlns:p14="http://schemas.microsoft.com/office/powerpoint/2010/main" val="28451136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926B3-1B84-A50B-1439-54CD7CE4F77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6B8A1EA-13F1-C5E7-6AA6-0F6E899B7079}"/>
              </a:ext>
            </a:extLst>
          </p:cNvPr>
          <p:cNvSpPr txBox="1">
            <a:spLocks noChangeArrowheads="1"/>
          </p:cNvSpPr>
          <p:nvPr/>
        </p:nvSpPr>
        <p:spPr bwMode="auto">
          <a:xfrm>
            <a:off x="18854" y="130192"/>
            <a:ext cx="9108504" cy="9926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3200" b="1" dirty="0"/>
              <a:t>DISCOVERY OF PREMISES OF RULES:</a:t>
            </a:r>
          </a:p>
          <a:p>
            <a:pPr eaLnBrk="1" hangingPunct="1">
              <a:defRPr/>
            </a:pPr>
            <a:r>
              <a:rPr lang="en-US" sz="3200" b="1" dirty="0"/>
              <a:t>EXEMPLARY SCHEME </a:t>
            </a:r>
          </a:p>
        </p:txBody>
      </p:sp>
      <p:sp>
        <p:nvSpPr>
          <p:cNvPr id="2" name="Symbol zastępczy numeru slajdu 1">
            <a:extLst>
              <a:ext uri="{FF2B5EF4-FFF2-40B4-BE49-F238E27FC236}">
                <a16:creationId xmlns:a16="http://schemas.microsoft.com/office/drawing/2014/main" id="{4B3FDD4C-0256-E68F-7294-73CCEA8C772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74</a:t>
            </a:fld>
            <a:endParaRPr lang="pl-PL"/>
          </a:p>
        </p:txBody>
      </p:sp>
      <mc:AlternateContent xmlns:mc="http://schemas.openxmlformats.org/markup-compatibility/2006" xmlns:a14="http://schemas.microsoft.com/office/drawing/2010/main">
        <mc:Choice Requires="a14">
          <p:sp>
            <p:nvSpPr>
              <p:cNvPr id="65" name="pole tekstowe 64"/>
              <p:cNvSpPr txBox="1"/>
              <p:nvPr/>
            </p:nvSpPr>
            <p:spPr>
              <a:xfrm>
                <a:off x="347312" y="1079112"/>
                <a:ext cx="8473160" cy="677108"/>
              </a:xfrm>
              <a:prstGeom prst="rect">
                <a:avLst/>
              </a:prstGeom>
              <a:noFill/>
            </p:spPr>
            <p:txBody>
              <a:bodyPr wrap="square" lIns="0" tIns="0" rIns="0" bIns="0" rtlCol="0">
                <a:spAutoFit/>
              </a:bodyPr>
              <a:lstStyle/>
              <a:p>
                <a:pPr algn="ctr"/>
                <a14:m>
                  <m:oMath xmlns:m="http://schemas.openxmlformats.org/officeDocument/2006/math">
                    <m:r>
                      <a:rPr lang="pl-PL" sz="2200" b="0" i="1" smtClean="0">
                        <a:solidFill>
                          <a:srgbClr val="0000CC"/>
                        </a:solidFill>
                        <a:latin typeface="Cambria Math" panose="02040503050406030204" pitchFamily="18" charset="0"/>
                        <a:ea typeface="Cambria Math" panose="02040503050406030204" pitchFamily="18" charset="0"/>
                      </a:rPr>
                      <m:t>𝐺𝑖𝑣𝑒𝑛</m:t>
                    </m:r>
                    <m:r>
                      <a:rPr lang="pl-PL" sz="2200" b="0" i="1" smtClean="0">
                        <a:solidFill>
                          <a:srgbClr val="0000CC"/>
                        </a:solidFill>
                        <a:latin typeface="Cambria Math" panose="02040503050406030204" pitchFamily="18" charset="0"/>
                        <a:ea typeface="Cambria Math" panose="02040503050406030204" pitchFamily="18" charset="0"/>
                      </a:rPr>
                      <m:t>:</m:t>
                    </m:r>
                    <m:r>
                      <a:rPr lang="pl-PL" sz="2200" b="0" i="1" smtClean="0">
                        <a:solidFill>
                          <a:srgbClr val="0000CC"/>
                        </a:solidFill>
                        <a:latin typeface="Cambria Math" panose="02040503050406030204" pitchFamily="18" charset="0"/>
                        <a:ea typeface="Cambria Math" panose="02040503050406030204" pitchFamily="18" charset="0"/>
                      </a:rPr>
                      <m:t>𝑡𝑟</m:t>
                    </m:r>
                    <m:r>
                      <a:rPr lang="pl-PL" sz="2200" b="0" i="1" smtClean="0">
                        <a:solidFill>
                          <a:srgbClr val="0000CC"/>
                        </a:solidFill>
                        <a:latin typeface="Cambria Math" panose="02040503050406030204" pitchFamily="18" charset="0"/>
                        <a:ea typeface="Cambria Math" panose="02040503050406030204" pitchFamily="18" charset="0"/>
                      </a:rPr>
                      <m:t>,</m:t>
                    </m:r>
                    <m:r>
                      <a:rPr lang="en-US" sz="2200" i="1">
                        <a:solidFill>
                          <a:srgbClr val="0000CC"/>
                        </a:solidFill>
                        <a:latin typeface="Cambria Math" panose="02040503050406030204" pitchFamily="18" charset="0"/>
                        <a:ea typeface="Cambria Math" panose="02040503050406030204" pitchFamily="18" charset="0"/>
                      </a:rPr>
                      <m:t>𝛽</m:t>
                    </m:r>
                  </m:oMath>
                </a14:m>
                <a:r>
                  <a:rPr lang="pl-PL" sz="2200" dirty="0">
                    <a:solidFill>
                      <a:srgbClr val="0000CC"/>
                    </a:solidFill>
                  </a:rPr>
                  <a:t>. </a:t>
                </a:r>
                <a:r>
                  <a:rPr lang="en-US" sz="2200" i="1" dirty="0">
                    <a:solidFill>
                      <a:srgbClr val="0000CC"/>
                    </a:solidFill>
                    <a:latin typeface="Cambria Math" panose="02040503050406030204" pitchFamily="18" charset="0"/>
                    <a:ea typeface="Cambria Math" panose="02040503050406030204" pitchFamily="18" charset="0"/>
                  </a:rPr>
                  <a:t>Discover: </a:t>
                </a:r>
                <a14:m>
                  <m:oMath xmlns:m="http://schemas.openxmlformats.org/officeDocument/2006/math">
                    <m:r>
                      <a:rPr lang="en-US" sz="2200" i="1">
                        <a:solidFill>
                          <a:srgbClr val="0000CC"/>
                        </a:solidFill>
                        <a:latin typeface="Cambria Math" panose="02040503050406030204" pitchFamily="18" charset="0"/>
                        <a:ea typeface="Cambria Math" panose="02040503050406030204" pitchFamily="18" charset="0"/>
                      </a:rPr>
                      <m:t>𝛼</m:t>
                    </m:r>
                  </m:oMath>
                </a14:m>
                <a:r>
                  <a:rPr lang="en-US" sz="2200" i="1" dirty="0">
                    <a:solidFill>
                      <a:srgbClr val="0000CC"/>
                    </a:solidFill>
                    <a:latin typeface="Cambria Math" panose="02040503050406030204" pitchFamily="18" charset="0"/>
                    <a:ea typeface="Cambria Math" panose="02040503050406030204" pitchFamily="18" charset="0"/>
                  </a:rPr>
                  <a:t> </a:t>
                </a:r>
                <a:r>
                  <a:rPr lang="pl-PL" sz="2200" i="1" dirty="0">
                    <a:solidFill>
                      <a:srgbClr val="0000CC"/>
                    </a:solidFill>
                    <a:latin typeface="Cambria Math" panose="02040503050406030204" pitchFamily="18" charset="0"/>
                    <a:ea typeface="Cambria Math" panose="02040503050406030204" pitchFamily="18" charset="0"/>
                  </a:rPr>
                  <a:t>(</a:t>
                </a:r>
                <a:r>
                  <a:rPr lang="en-US" sz="2200" i="1" dirty="0">
                    <a:solidFill>
                      <a:srgbClr val="0000CC"/>
                    </a:solidFill>
                    <a:latin typeface="Cambria Math" panose="02040503050406030204" pitchFamily="18" charset="0"/>
                    <a:ea typeface="Cambria Math" panose="02040503050406030204" pitchFamily="18" charset="0"/>
                  </a:rPr>
                  <a:t>with some  additional requirements</a:t>
                </a:r>
                <a:r>
                  <a:rPr lang="pl-PL" sz="2200" i="1" dirty="0">
                    <a:solidFill>
                      <a:srgbClr val="0000CC"/>
                    </a:solidFill>
                    <a:latin typeface="Cambria Math" panose="02040503050406030204" pitchFamily="18" charset="0"/>
                    <a:ea typeface="Cambria Math" panose="02040503050406030204" pitchFamily="18" charset="0"/>
                  </a:rPr>
                  <a:t>) </a:t>
                </a:r>
              </a:p>
              <a:p>
                <a:pPr algn="ctr"/>
                <a:r>
                  <a:rPr lang="en-US" sz="2200" i="1" dirty="0">
                    <a:solidFill>
                      <a:srgbClr val="0000CC"/>
                    </a:solidFill>
                    <a:latin typeface="Cambria Math" panose="02040503050406030204" pitchFamily="18" charset="0"/>
                    <a:ea typeface="Cambria Math" panose="02040503050406030204" pitchFamily="18" charset="0"/>
                  </a:rPr>
                  <a:t>such that  </a:t>
                </a:r>
                <a14:m>
                  <m:oMath xmlns:m="http://schemas.openxmlformats.org/officeDocument/2006/math">
                    <m:r>
                      <a:rPr lang="en-US" sz="2200" i="1" smtClean="0">
                        <a:solidFill>
                          <a:srgbClr val="0000CC"/>
                        </a:solidFill>
                        <a:latin typeface="Cambria Math" panose="02040503050406030204" pitchFamily="18" charset="0"/>
                        <a:ea typeface="Cambria Math" panose="02040503050406030204" pitchFamily="18" charset="0"/>
                      </a:rPr>
                      <m:t>𝛼</m:t>
                    </m:r>
                    <m:sSub>
                      <m:sSubPr>
                        <m:ctrlPr>
                          <a:rPr lang="en-US" sz="2200" i="1" smtClean="0">
                            <a:solidFill>
                              <a:srgbClr val="0000CC"/>
                            </a:solidFill>
                            <a:latin typeface="Cambria Math" panose="02040503050406030204" pitchFamily="18" charset="0"/>
                            <a:ea typeface="Cambria Math" panose="02040503050406030204" pitchFamily="18" charset="0"/>
                          </a:rPr>
                        </m:ctrlPr>
                      </m:sSubPr>
                      <m:e>
                        <m:r>
                          <a:rPr lang="en-US" sz="2200" i="1" smtClean="0">
                            <a:solidFill>
                              <a:srgbClr val="0000CC"/>
                            </a:solidFill>
                            <a:latin typeface="Cambria Math" panose="02040503050406030204" pitchFamily="18" charset="0"/>
                            <a:ea typeface="Cambria Math" panose="02040503050406030204" pitchFamily="18" charset="0"/>
                          </a:rPr>
                          <m:t>→</m:t>
                        </m:r>
                      </m:e>
                      <m:sub>
                        <m:r>
                          <a:rPr lang="pl-PL" sz="2200" b="0" i="1" smtClean="0">
                            <a:solidFill>
                              <a:srgbClr val="0000CC"/>
                            </a:solidFill>
                            <a:latin typeface="Cambria Math" panose="02040503050406030204" pitchFamily="18" charset="0"/>
                            <a:ea typeface="Cambria Math" panose="02040503050406030204" pitchFamily="18" charset="0"/>
                          </a:rPr>
                          <m:t>𝑡𝑟</m:t>
                        </m:r>
                      </m:sub>
                    </m:sSub>
                    <m:r>
                      <a:rPr lang="en-US" sz="2200" i="1" smtClean="0">
                        <a:solidFill>
                          <a:srgbClr val="0000CC"/>
                        </a:solidFill>
                        <a:latin typeface="Cambria Math" panose="02040503050406030204" pitchFamily="18" charset="0"/>
                        <a:ea typeface="Cambria Math" panose="02040503050406030204" pitchFamily="18" charset="0"/>
                      </a:rPr>
                      <m:t>𝛽</m:t>
                    </m:r>
                  </m:oMath>
                </a14:m>
                <a:endParaRPr lang="en-US" sz="2200" dirty="0">
                  <a:solidFill>
                    <a:srgbClr val="0000CC"/>
                  </a:solidFill>
                </a:endParaRPr>
              </a:p>
            </p:txBody>
          </p:sp>
        </mc:Choice>
        <mc:Fallback xmlns="">
          <p:sp>
            <p:nvSpPr>
              <p:cNvPr id="65" name="pole tekstowe 64"/>
              <p:cNvSpPr txBox="1">
                <a:spLocks noRot="1" noChangeAspect="1" noMove="1" noResize="1" noEditPoints="1" noAdjustHandles="1" noChangeArrowheads="1" noChangeShapeType="1" noTextEdit="1"/>
              </p:cNvSpPr>
              <p:nvPr/>
            </p:nvSpPr>
            <p:spPr>
              <a:xfrm>
                <a:off x="347312" y="1079112"/>
                <a:ext cx="8473160" cy="677108"/>
              </a:xfrm>
              <a:prstGeom prst="rect">
                <a:avLst/>
              </a:prstGeom>
              <a:blipFill rotWithShape="0">
                <a:blip r:embed="rId3"/>
                <a:stretch>
                  <a:fillRect t="-12613" b="-24324"/>
                </a:stretch>
              </a:blipFill>
            </p:spPr>
            <p:txBody>
              <a:bodyPr/>
              <a:lstStyle/>
              <a:p>
                <a:r>
                  <a:rPr lang="en-US">
                    <a:noFill/>
                  </a:rPr>
                  <a:t> </a:t>
                </a:r>
              </a:p>
            </p:txBody>
          </p:sp>
        </mc:Fallback>
      </mc:AlternateContent>
      <p:grpSp>
        <p:nvGrpSpPr>
          <p:cNvPr id="108" name="Grupa 107"/>
          <p:cNvGrpSpPr/>
          <p:nvPr/>
        </p:nvGrpSpPr>
        <p:grpSpPr>
          <a:xfrm>
            <a:off x="428327" y="1723297"/>
            <a:ext cx="8596624" cy="3669427"/>
            <a:chOff x="544717" y="2170719"/>
            <a:chExt cx="8596624" cy="3669427"/>
          </a:xfrm>
        </p:grpSpPr>
        <p:grpSp>
          <p:nvGrpSpPr>
            <p:cNvPr id="75" name="Grupa 74"/>
            <p:cNvGrpSpPr/>
            <p:nvPr/>
          </p:nvGrpSpPr>
          <p:grpSpPr>
            <a:xfrm>
              <a:off x="544717" y="2170719"/>
              <a:ext cx="8596624" cy="3669427"/>
              <a:chOff x="1069063" y="2300000"/>
              <a:chExt cx="7256503" cy="3001208"/>
            </a:xfrm>
          </p:grpSpPr>
          <p:grpSp>
            <p:nvGrpSpPr>
              <p:cNvPr id="63" name="Grupa 62"/>
              <p:cNvGrpSpPr/>
              <p:nvPr/>
            </p:nvGrpSpPr>
            <p:grpSpPr>
              <a:xfrm>
                <a:off x="1069063" y="2300000"/>
                <a:ext cx="7256503" cy="3001208"/>
                <a:chOff x="1009450" y="3584183"/>
                <a:chExt cx="6790348" cy="3001208"/>
              </a:xfrm>
            </p:grpSpPr>
            <p:grpSp>
              <p:nvGrpSpPr>
                <p:cNvPr id="50" name="Grupa 49"/>
                <p:cNvGrpSpPr/>
                <p:nvPr/>
              </p:nvGrpSpPr>
              <p:grpSpPr>
                <a:xfrm>
                  <a:off x="1009450" y="3584183"/>
                  <a:ext cx="6790348" cy="3001208"/>
                  <a:chOff x="1585514" y="2864102"/>
                  <a:chExt cx="6790348" cy="3001208"/>
                </a:xfrm>
              </p:grpSpPr>
              <p:grpSp>
                <p:nvGrpSpPr>
                  <p:cNvPr id="14" name="Grupa 13"/>
                  <p:cNvGrpSpPr/>
                  <p:nvPr/>
                </p:nvGrpSpPr>
                <p:grpSpPr>
                  <a:xfrm>
                    <a:off x="1585514" y="2954587"/>
                    <a:ext cx="6790348" cy="2910723"/>
                    <a:chOff x="3095561" y="2619868"/>
                    <a:chExt cx="6871186" cy="2910723"/>
                  </a:xfrm>
                </p:grpSpPr>
                <p:sp>
                  <p:nvSpPr>
                    <p:cNvPr id="12" name="Prostokąt 11"/>
                    <p:cNvSpPr/>
                    <p:nvPr/>
                  </p:nvSpPr>
                  <p:spPr>
                    <a:xfrm>
                      <a:off x="3095561" y="2619868"/>
                      <a:ext cx="2253315" cy="29107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rostokąt zaokrąglony 4"/>
                    <p:cNvSpPr/>
                    <p:nvPr/>
                  </p:nvSpPr>
                  <p:spPr>
                    <a:xfrm>
                      <a:off x="3707904" y="4005063"/>
                      <a:ext cx="1008112" cy="693165"/>
                    </a:xfrm>
                    <a:prstGeom prst="roundRect">
                      <a:avLst/>
                    </a:prstGeom>
                    <a:solidFill>
                      <a:srgbClr val="FFFF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ole tekstowe 6"/>
                    <p:cNvSpPr txBox="1"/>
                    <p:nvPr/>
                  </p:nvSpPr>
                  <p:spPr>
                    <a:xfrm>
                      <a:off x="5453681" y="4781326"/>
                      <a:ext cx="4513066" cy="478285"/>
                    </a:xfrm>
                    <a:prstGeom prst="rect">
                      <a:avLst/>
                    </a:prstGeom>
                    <a:noFill/>
                  </p:spPr>
                  <p:txBody>
                    <a:bodyPr wrap="square" rtlCol="0">
                      <a:spAutoFit/>
                    </a:bodyPr>
                    <a:lstStyle/>
                    <a:p>
                      <a:r>
                        <a:rPr lang="en-US" sz="1600" dirty="0">
                          <a:solidFill>
                            <a:srgbClr val="0000CC"/>
                          </a:solidFill>
                        </a:rPr>
                        <a:t>Objects with the property </a:t>
                      </a:r>
                      <a:r>
                        <a:rPr lang="en-US" sz="1600" i="1" dirty="0">
                          <a:solidFill>
                            <a:srgbClr val="0000CC"/>
                          </a:solidFill>
                        </a:rPr>
                        <a:t>β </a:t>
                      </a:r>
                      <a:r>
                        <a:rPr lang="en-US" sz="1600" dirty="0">
                          <a:solidFill>
                            <a:srgbClr val="0000CC"/>
                          </a:solidFill>
                        </a:rPr>
                        <a:t>(recognized by the relevant classifier induced from training sample)</a:t>
                      </a:r>
                      <a:r>
                        <a:rPr lang="pl-PL" sz="1600" dirty="0">
                          <a:solidFill>
                            <a:srgbClr val="0000CC"/>
                          </a:solidFill>
                        </a:rPr>
                        <a:t>.</a:t>
                      </a:r>
                    </a:p>
                  </p:txBody>
                </p:sp>
                <p:cxnSp>
                  <p:nvCxnSpPr>
                    <p:cNvPr id="9" name="Łącznik prosty ze strzałką 8"/>
                    <p:cNvCxnSpPr/>
                    <p:nvPr/>
                  </p:nvCxnSpPr>
                  <p:spPr>
                    <a:xfrm flipH="1" flipV="1">
                      <a:off x="4724178" y="4506024"/>
                      <a:ext cx="805193" cy="36835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3" name="pole tekstowe 12"/>
                  <p:cNvSpPr txBox="1"/>
                  <p:nvPr/>
                </p:nvSpPr>
                <p:spPr>
                  <a:xfrm>
                    <a:off x="3932998" y="2864102"/>
                    <a:ext cx="3973040" cy="2290735"/>
                  </a:xfrm>
                  <a:prstGeom prst="rect">
                    <a:avLst/>
                  </a:prstGeom>
                  <a:noFill/>
                </p:spPr>
                <p:txBody>
                  <a:bodyPr wrap="square" rtlCol="0">
                    <a:spAutoFit/>
                  </a:bodyPr>
                  <a:lstStyle/>
                  <a:p>
                    <a:pPr algn="just"/>
                    <a:r>
                      <a:rPr lang="en-US" sz="1600" dirty="0">
                        <a:solidFill>
                          <a:srgbClr val="0000CC"/>
                        </a:solidFill>
                      </a:rPr>
                      <a:t>Objects are generated from objects with property </a:t>
                    </a:r>
                    <a:r>
                      <a:rPr lang="en-US" sz="1600" i="1" dirty="0">
                        <a:solidFill>
                          <a:srgbClr val="0000CC"/>
                        </a:solidFill>
                      </a:rPr>
                      <a:t>β </a:t>
                    </a:r>
                    <a:r>
                      <a:rPr lang="en-US" sz="1600" dirty="0">
                        <a:solidFill>
                          <a:srgbClr val="0000CC"/>
                        </a:solidFill>
                      </a:rPr>
                      <a:t>(defined by a classifier) using the </a:t>
                    </a:r>
                    <a:r>
                      <a:rPr lang="en-US" sz="1600" b="1" dirty="0">
                        <a:solidFill>
                          <a:srgbClr val="0000CC"/>
                        </a:solidFill>
                      </a:rPr>
                      <a:t>deviation </a:t>
                    </a:r>
                    <a:r>
                      <a:rPr lang="en-US" sz="1600" dirty="0">
                        <a:solidFill>
                          <a:srgbClr val="0000CC"/>
                        </a:solidFill>
                      </a:rPr>
                      <a:t>of the vectors of attribute values of objects satisfying </a:t>
                    </a:r>
                    <a:r>
                      <a:rPr lang="en-US" sz="1600" i="1" dirty="0">
                        <a:solidFill>
                          <a:srgbClr val="0000CC"/>
                        </a:solidFill>
                      </a:rPr>
                      <a:t>β, </a:t>
                    </a:r>
                    <a:r>
                      <a:rPr lang="en-US" sz="1600" dirty="0">
                        <a:solidFill>
                          <a:srgbClr val="0000CC"/>
                        </a:solidFill>
                      </a:rPr>
                      <a:t>which is properly tuned</a:t>
                    </a:r>
                    <a:r>
                      <a:rPr lang="en-US" sz="1600" i="1" dirty="0">
                        <a:solidFill>
                          <a:srgbClr val="0000CC"/>
                        </a:solidFill>
                      </a:rPr>
                      <a:t>.  </a:t>
                    </a:r>
                    <a:endParaRPr lang="pl-PL" sz="1600" i="1" dirty="0">
                      <a:solidFill>
                        <a:srgbClr val="0000CC"/>
                      </a:solidFill>
                    </a:endParaRPr>
                  </a:p>
                  <a:p>
                    <a:pPr algn="just"/>
                    <a:r>
                      <a:rPr lang="en-US" sz="1600" dirty="0">
                        <a:solidFill>
                          <a:srgbClr val="0000CC"/>
                        </a:solidFill>
                      </a:rPr>
                      <a:t>The aim of this tuning is to obtain objects that, after being transformed by </a:t>
                    </a:r>
                    <a:r>
                      <a:rPr lang="en-US" sz="1600" i="1" dirty="0" err="1">
                        <a:solidFill>
                          <a:srgbClr val="0000CC"/>
                        </a:solidFill>
                      </a:rPr>
                      <a:t>tr</a:t>
                    </a:r>
                    <a:r>
                      <a:rPr lang="en-US" sz="1600" i="1" dirty="0">
                        <a:solidFill>
                          <a:srgbClr val="0000CC"/>
                        </a:solidFill>
                      </a:rPr>
                      <a:t>,</a:t>
                    </a:r>
                    <a:r>
                      <a:rPr lang="en-US" sz="1600" dirty="0">
                        <a:solidFill>
                          <a:srgbClr val="0000CC"/>
                        </a:solidFill>
                      </a:rPr>
                      <a:t> are satisfying </a:t>
                    </a:r>
                    <a:r>
                      <a:rPr lang="en-US" sz="1600" i="1" dirty="0">
                        <a:solidFill>
                          <a:srgbClr val="0000CC"/>
                        </a:solidFill>
                      </a:rPr>
                      <a:t>β </a:t>
                    </a:r>
                    <a:r>
                      <a:rPr lang="en-US" sz="1600" dirty="0">
                        <a:solidFill>
                          <a:srgbClr val="0000CC"/>
                        </a:solidFill>
                      </a:rPr>
                      <a:t>with a high chance. </a:t>
                    </a:r>
                    <a:endParaRPr lang="pl-PL" sz="1600" dirty="0">
                      <a:solidFill>
                        <a:srgbClr val="0000CC"/>
                      </a:solidFill>
                    </a:endParaRPr>
                  </a:p>
                  <a:p>
                    <a:pPr algn="just"/>
                    <a:r>
                      <a:rPr lang="en-US" sz="1600" dirty="0">
                        <a:solidFill>
                          <a:srgbClr val="0000CC"/>
                        </a:solidFill>
                      </a:rPr>
                      <a:t>These generated objects are then used as training samples to construct a classifier for the concept </a:t>
                    </a:r>
                    <a:r>
                      <a:rPr lang="en-US" sz="1600" i="1" dirty="0">
                        <a:solidFill>
                          <a:srgbClr val="0000CC"/>
                        </a:solidFill>
                      </a:rPr>
                      <a:t>α, </a:t>
                    </a:r>
                    <a:r>
                      <a:rPr lang="en-US" sz="1600" dirty="0">
                        <a:solidFill>
                          <a:srgbClr val="0000CC"/>
                        </a:solidFill>
                      </a:rPr>
                      <a:t> consisting of objects satisfy</a:t>
                    </a:r>
                    <a:r>
                      <a:rPr lang="pl-PL" sz="1600" dirty="0" err="1">
                        <a:solidFill>
                          <a:srgbClr val="0000CC"/>
                        </a:solidFill>
                      </a:rPr>
                      <a:t>ing</a:t>
                    </a:r>
                    <a:r>
                      <a:rPr lang="en-US" sz="1600" dirty="0">
                        <a:solidFill>
                          <a:srgbClr val="0000CC"/>
                        </a:solidFill>
                      </a:rPr>
                      <a:t> </a:t>
                    </a:r>
                    <a:r>
                      <a:rPr lang="en-US" sz="1600" i="1" dirty="0">
                        <a:solidFill>
                          <a:srgbClr val="0000CC"/>
                        </a:solidFill>
                      </a:rPr>
                      <a:t>β </a:t>
                    </a:r>
                    <a:r>
                      <a:rPr lang="en-US" sz="1600" dirty="0">
                        <a:solidFill>
                          <a:srgbClr val="0000CC"/>
                        </a:solidFill>
                      </a:rPr>
                      <a:t>after transformation by </a:t>
                    </a:r>
                    <a:r>
                      <a:rPr lang="en-US" sz="1600" i="1" dirty="0">
                        <a:solidFill>
                          <a:srgbClr val="0000CC"/>
                        </a:solidFill>
                      </a:rPr>
                      <a:t>tr.</a:t>
                    </a:r>
                  </a:p>
                </p:txBody>
              </p:sp>
              <p:sp>
                <p:nvSpPr>
                  <p:cNvPr id="18" name="Elipsa 17"/>
                  <p:cNvSpPr/>
                  <p:nvPr/>
                </p:nvSpPr>
                <p:spPr>
                  <a:xfrm flipH="1" flipV="1">
                    <a:off x="2195734" y="3428998"/>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ipsa 18"/>
                  <p:cNvSpPr/>
                  <p:nvPr/>
                </p:nvSpPr>
                <p:spPr>
                  <a:xfrm flipH="1" flipV="1">
                    <a:off x="2663784" y="3284981"/>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ipsa 19"/>
                  <p:cNvSpPr/>
                  <p:nvPr/>
                </p:nvSpPr>
                <p:spPr>
                  <a:xfrm flipH="1" flipV="1">
                    <a:off x="2051720" y="3880724"/>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ipsa 20"/>
                  <p:cNvSpPr/>
                  <p:nvPr/>
                </p:nvSpPr>
                <p:spPr>
                  <a:xfrm flipH="1" flipV="1">
                    <a:off x="3167843" y="3658358"/>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ole tekstowe 22"/>
                  <p:cNvSpPr txBox="1"/>
                  <p:nvPr/>
                </p:nvSpPr>
                <p:spPr>
                  <a:xfrm>
                    <a:off x="1959752" y="4104888"/>
                    <a:ext cx="432048" cy="338554"/>
                  </a:xfrm>
                  <a:prstGeom prst="rect">
                    <a:avLst/>
                  </a:prstGeom>
                  <a:noFill/>
                </p:spPr>
                <p:txBody>
                  <a:bodyPr wrap="square" rtlCol="0">
                    <a:spAutoFit/>
                  </a:bodyPr>
                  <a:lstStyle/>
                  <a:p>
                    <a:r>
                      <a:rPr lang="en-US" sz="1600" i="1" dirty="0" err="1"/>
                      <a:t>tr</a:t>
                    </a:r>
                    <a:endParaRPr lang="en-US" sz="1600" dirty="0"/>
                  </a:p>
                </p:txBody>
              </p:sp>
              <p:cxnSp>
                <p:nvCxnSpPr>
                  <p:cNvPr id="25" name="Łącznik prosty ze strzałką 24"/>
                  <p:cNvCxnSpPr/>
                  <p:nvPr/>
                </p:nvCxnSpPr>
                <p:spPr>
                  <a:xfrm flipH="1">
                    <a:off x="3002718" y="3802375"/>
                    <a:ext cx="180019" cy="7067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Łącznik prosty ze strzałką 25"/>
                  <p:cNvCxnSpPr/>
                  <p:nvPr/>
                </p:nvCxnSpPr>
                <p:spPr>
                  <a:xfrm>
                    <a:off x="2265785" y="3531018"/>
                    <a:ext cx="235986" cy="9412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p:cNvCxnSpPr/>
                  <p:nvPr/>
                </p:nvCxnSpPr>
                <p:spPr>
                  <a:xfrm>
                    <a:off x="2098941" y="4016172"/>
                    <a:ext cx="395037" cy="7809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p:cNvCxnSpPr/>
                  <p:nvPr/>
                </p:nvCxnSpPr>
                <p:spPr>
                  <a:xfrm>
                    <a:off x="2719755" y="3440534"/>
                    <a:ext cx="12119" cy="11512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pole tekstowe 31"/>
                  <p:cNvSpPr txBox="1"/>
                  <p:nvPr/>
                </p:nvSpPr>
                <p:spPr>
                  <a:xfrm>
                    <a:off x="2317880" y="3825078"/>
                    <a:ext cx="432048" cy="338554"/>
                  </a:xfrm>
                  <a:prstGeom prst="rect">
                    <a:avLst/>
                  </a:prstGeom>
                  <a:noFill/>
                </p:spPr>
                <p:txBody>
                  <a:bodyPr wrap="square" rtlCol="0">
                    <a:spAutoFit/>
                  </a:bodyPr>
                  <a:lstStyle/>
                  <a:p>
                    <a:r>
                      <a:rPr lang="en-US" sz="1600" i="1" dirty="0" err="1"/>
                      <a:t>tr</a:t>
                    </a:r>
                    <a:endParaRPr lang="en-US" sz="1600" dirty="0"/>
                  </a:p>
                </p:txBody>
              </p:sp>
              <p:sp>
                <p:nvSpPr>
                  <p:cNvPr id="33" name="pole tekstowe 32"/>
                  <p:cNvSpPr txBox="1"/>
                  <p:nvPr/>
                </p:nvSpPr>
                <p:spPr>
                  <a:xfrm>
                    <a:off x="2668616" y="3647258"/>
                    <a:ext cx="432048" cy="338554"/>
                  </a:xfrm>
                  <a:prstGeom prst="rect">
                    <a:avLst/>
                  </a:prstGeom>
                  <a:noFill/>
                </p:spPr>
                <p:txBody>
                  <a:bodyPr wrap="square" rtlCol="0">
                    <a:spAutoFit/>
                  </a:bodyPr>
                  <a:lstStyle/>
                  <a:p>
                    <a:r>
                      <a:rPr lang="en-US" sz="1600" i="1" dirty="0" err="1"/>
                      <a:t>tr</a:t>
                    </a:r>
                    <a:endParaRPr lang="en-US" sz="1600" dirty="0"/>
                  </a:p>
                </p:txBody>
              </p:sp>
              <p:sp>
                <p:nvSpPr>
                  <p:cNvPr id="34" name="pole tekstowe 33"/>
                  <p:cNvSpPr txBox="1"/>
                  <p:nvPr/>
                </p:nvSpPr>
                <p:spPr>
                  <a:xfrm>
                    <a:off x="3174680" y="3997534"/>
                    <a:ext cx="432048" cy="338554"/>
                  </a:xfrm>
                  <a:prstGeom prst="rect">
                    <a:avLst/>
                  </a:prstGeom>
                  <a:noFill/>
                </p:spPr>
                <p:txBody>
                  <a:bodyPr wrap="square" rtlCol="0">
                    <a:spAutoFit/>
                  </a:bodyPr>
                  <a:lstStyle/>
                  <a:p>
                    <a:r>
                      <a:rPr lang="en-US" sz="1600" i="1" dirty="0" err="1"/>
                      <a:t>tr</a:t>
                    </a:r>
                    <a:endParaRPr lang="en-US" sz="1600" dirty="0"/>
                  </a:p>
                </p:txBody>
              </p:sp>
              <p:cxnSp>
                <p:nvCxnSpPr>
                  <p:cNvPr id="35" name="Łącznik prosty ze strzałką 34"/>
                  <p:cNvCxnSpPr/>
                  <p:nvPr/>
                </p:nvCxnSpPr>
                <p:spPr>
                  <a:xfrm flipH="1">
                    <a:off x="3511881" y="3644288"/>
                    <a:ext cx="448621" cy="297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51" name="pole tekstowe 50"/>
                <p:cNvSpPr txBox="1"/>
                <p:nvPr/>
              </p:nvSpPr>
              <p:spPr>
                <a:xfrm>
                  <a:off x="1122378" y="3848068"/>
                  <a:ext cx="344570" cy="369332"/>
                </a:xfrm>
                <a:prstGeom prst="rect">
                  <a:avLst/>
                </a:prstGeom>
                <a:noFill/>
              </p:spPr>
              <p:txBody>
                <a:bodyPr wrap="square" rtlCol="0">
                  <a:spAutoFit/>
                </a:bodyPr>
                <a:lstStyle/>
                <a:p>
                  <a:r>
                    <a:rPr lang="en-US" sz="1800" i="1" dirty="0"/>
                    <a:t>α</a:t>
                  </a:r>
                  <a:endParaRPr lang="en-US" sz="1800" dirty="0"/>
                </a:p>
              </p:txBody>
            </p:sp>
            <p:sp>
              <p:nvSpPr>
                <p:cNvPr id="52" name="Prostokąt 51"/>
                <p:cNvSpPr/>
                <p:nvPr/>
              </p:nvSpPr>
              <p:spPr>
                <a:xfrm>
                  <a:off x="2347676" y="5400781"/>
                  <a:ext cx="316112" cy="369332"/>
                </a:xfrm>
                <a:prstGeom prst="rect">
                  <a:avLst/>
                </a:prstGeom>
              </p:spPr>
              <p:txBody>
                <a:bodyPr wrap="none">
                  <a:spAutoFit/>
                </a:bodyPr>
                <a:lstStyle/>
                <a:p>
                  <a:r>
                    <a:rPr lang="en-US" sz="1800" i="1" dirty="0"/>
                    <a:t>β</a:t>
                  </a:r>
                  <a:endParaRPr lang="en-US" sz="1800" dirty="0"/>
                </a:p>
              </p:txBody>
            </p:sp>
            <p:sp>
              <p:nvSpPr>
                <p:cNvPr id="53" name="Elipsa 52"/>
                <p:cNvSpPr/>
                <p:nvPr/>
              </p:nvSpPr>
              <p:spPr>
                <a:xfrm flipH="1" flipV="1">
                  <a:off x="1554492" y="6121515"/>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Łącznik prosty ze strzałką 53"/>
                <p:cNvCxnSpPr>
                  <a:stCxn id="53" idx="3"/>
                </p:cNvCxnSpPr>
                <p:nvPr/>
              </p:nvCxnSpPr>
              <p:spPr>
                <a:xfrm flipV="1">
                  <a:off x="1615955" y="5929179"/>
                  <a:ext cx="346812" cy="2134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1554492" y="5788904"/>
                  <a:ext cx="432048" cy="338554"/>
                </a:xfrm>
                <a:prstGeom prst="rect">
                  <a:avLst/>
                </a:prstGeom>
                <a:noFill/>
              </p:spPr>
              <p:txBody>
                <a:bodyPr wrap="square" rtlCol="0">
                  <a:spAutoFit/>
                </a:bodyPr>
                <a:lstStyle/>
                <a:p>
                  <a:r>
                    <a:rPr lang="en-US" sz="1600" i="1" dirty="0" err="1"/>
                    <a:t>tr</a:t>
                  </a:r>
                  <a:endParaRPr lang="en-US" sz="1600" dirty="0"/>
                </a:p>
              </p:txBody>
            </p:sp>
            <p:sp>
              <p:nvSpPr>
                <p:cNvPr id="59" name="Elipsa 58"/>
                <p:cNvSpPr/>
                <p:nvPr/>
              </p:nvSpPr>
              <p:spPr>
                <a:xfrm flipH="1" flipV="1">
                  <a:off x="2325128" y="6244044"/>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ole tekstowe 59"/>
                <p:cNvSpPr txBox="1"/>
                <p:nvPr/>
              </p:nvSpPr>
              <p:spPr>
                <a:xfrm>
                  <a:off x="2629289" y="6058900"/>
                  <a:ext cx="432048" cy="338554"/>
                </a:xfrm>
                <a:prstGeom prst="rect">
                  <a:avLst/>
                </a:prstGeom>
                <a:noFill/>
              </p:spPr>
              <p:txBody>
                <a:bodyPr wrap="square" rtlCol="0">
                  <a:spAutoFit/>
                </a:bodyPr>
                <a:lstStyle/>
                <a:p>
                  <a:r>
                    <a:rPr lang="en-US" sz="1600" i="1" dirty="0" err="1"/>
                    <a:t>tr</a:t>
                  </a:r>
                  <a:endParaRPr lang="en-US" sz="1600" dirty="0"/>
                </a:p>
              </p:txBody>
            </p:sp>
            <p:cxnSp>
              <p:nvCxnSpPr>
                <p:cNvPr id="61" name="Łącznik prosty ze strzałką 60"/>
                <p:cNvCxnSpPr/>
                <p:nvPr/>
              </p:nvCxnSpPr>
              <p:spPr>
                <a:xfrm>
                  <a:off x="2416042" y="6331259"/>
                  <a:ext cx="679722" cy="45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7" name="Dowolny kształt 66"/>
              <p:cNvSpPr/>
              <p:nvPr/>
            </p:nvSpPr>
            <p:spPr>
              <a:xfrm>
                <a:off x="1319753" y="2516957"/>
                <a:ext cx="1781666" cy="1032453"/>
              </a:xfrm>
              <a:custGeom>
                <a:avLst/>
                <a:gdLst>
                  <a:gd name="connsiteX0" fmla="*/ 584462 w 1781666"/>
                  <a:gd name="connsiteY0" fmla="*/ 103695 h 1032453"/>
                  <a:gd name="connsiteX1" fmla="*/ 584462 w 1781666"/>
                  <a:gd name="connsiteY1" fmla="*/ 103695 h 1032453"/>
                  <a:gd name="connsiteX2" fmla="*/ 490194 w 1781666"/>
                  <a:gd name="connsiteY2" fmla="*/ 113121 h 1032453"/>
                  <a:gd name="connsiteX3" fmla="*/ 461914 w 1781666"/>
                  <a:gd name="connsiteY3" fmla="*/ 122548 h 1032453"/>
                  <a:gd name="connsiteX4" fmla="*/ 395926 w 1781666"/>
                  <a:gd name="connsiteY4" fmla="*/ 131975 h 1032453"/>
                  <a:gd name="connsiteX5" fmla="*/ 339365 w 1781666"/>
                  <a:gd name="connsiteY5" fmla="*/ 150829 h 1032453"/>
                  <a:gd name="connsiteX6" fmla="*/ 311085 w 1781666"/>
                  <a:gd name="connsiteY6" fmla="*/ 160255 h 1032453"/>
                  <a:gd name="connsiteX7" fmla="*/ 254524 w 1781666"/>
                  <a:gd name="connsiteY7" fmla="*/ 197963 h 1032453"/>
                  <a:gd name="connsiteX8" fmla="*/ 226243 w 1781666"/>
                  <a:gd name="connsiteY8" fmla="*/ 216816 h 1032453"/>
                  <a:gd name="connsiteX9" fmla="*/ 188536 w 1781666"/>
                  <a:gd name="connsiteY9" fmla="*/ 226243 h 1032453"/>
                  <a:gd name="connsiteX10" fmla="*/ 122549 w 1781666"/>
                  <a:gd name="connsiteY10" fmla="*/ 311084 h 1032453"/>
                  <a:gd name="connsiteX11" fmla="*/ 94268 w 1781666"/>
                  <a:gd name="connsiteY11" fmla="*/ 329938 h 1032453"/>
                  <a:gd name="connsiteX12" fmla="*/ 65988 w 1781666"/>
                  <a:gd name="connsiteY12" fmla="*/ 395925 h 1032453"/>
                  <a:gd name="connsiteX13" fmla="*/ 47134 w 1781666"/>
                  <a:gd name="connsiteY13" fmla="*/ 424206 h 1032453"/>
                  <a:gd name="connsiteX14" fmla="*/ 28281 w 1781666"/>
                  <a:gd name="connsiteY14" fmla="*/ 480767 h 1032453"/>
                  <a:gd name="connsiteX15" fmla="*/ 18854 w 1781666"/>
                  <a:gd name="connsiteY15" fmla="*/ 518474 h 1032453"/>
                  <a:gd name="connsiteX16" fmla="*/ 0 w 1781666"/>
                  <a:gd name="connsiteY16" fmla="*/ 575035 h 1032453"/>
                  <a:gd name="connsiteX17" fmla="*/ 9427 w 1781666"/>
                  <a:gd name="connsiteY17" fmla="*/ 744717 h 1032453"/>
                  <a:gd name="connsiteX18" fmla="*/ 28281 w 1781666"/>
                  <a:gd name="connsiteY18" fmla="*/ 820132 h 1032453"/>
                  <a:gd name="connsiteX19" fmla="*/ 65988 w 1781666"/>
                  <a:gd name="connsiteY19" fmla="*/ 876692 h 1032453"/>
                  <a:gd name="connsiteX20" fmla="*/ 103695 w 1781666"/>
                  <a:gd name="connsiteY20" fmla="*/ 933253 h 1032453"/>
                  <a:gd name="connsiteX21" fmla="*/ 141402 w 1781666"/>
                  <a:gd name="connsiteY21" fmla="*/ 952107 h 1032453"/>
                  <a:gd name="connsiteX22" fmla="*/ 197963 w 1781666"/>
                  <a:gd name="connsiteY22" fmla="*/ 999241 h 1032453"/>
                  <a:gd name="connsiteX23" fmla="*/ 254524 w 1781666"/>
                  <a:gd name="connsiteY23" fmla="*/ 1027521 h 1032453"/>
                  <a:gd name="connsiteX24" fmla="*/ 461914 w 1781666"/>
                  <a:gd name="connsiteY24" fmla="*/ 989814 h 1032453"/>
                  <a:gd name="connsiteX25" fmla="*/ 499621 w 1781666"/>
                  <a:gd name="connsiteY25" fmla="*/ 933253 h 1032453"/>
                  <a:gd name="connsiteX26" fmla="*/ 527901 w 1781666"/>
                  <a:gd name="connsiteY26" fmla="*/ 904973 h 1032453"/>
                  <a:gd name="connsiteX27" fmla="*/ 565608 w 1781666"/>
                  <a:gd name="connsiteY27" fmla="*/ 848412 h 1032453"/>
                  <a:gd name="connsiteX28" fmla="*/ 584462 w 1781666"/>
                  <a:gd name="connsiteY28" fmla="*/ 820132 h 1032453"/>
                  <a:gd name="connsiteX29" fmla="*/ 603316 w 1781666"/>
                  <a:gd name="connsiteY29" fmla="*/ 763571 h 1032453"/>
                  <a:gd name="connsiteX30" fmla="*/ 631596 w 1781666"/>
                  <a:gd name="connsiteY30" fmla="*/ 707010 h 1032453"/>
                  <a:gd name="connsiteX31" fmla="*/ 641023 w 1781666"/>
                  <a:gd name="connsiteY31" fmla="*/ 593888 h 1032453"/>
                  <a:gd name="connsiteX32" fmla="*/ 678730 w 1781666"/>
                  <a:gd name="connsiteY32" fmla="*/ 443059 h 1032453"/>
                  <a:gd name="connsiteX33" fmla="*/ 707010 w 1781666"/>
                  <a:gd name="connsiteY33" fmla="*/ 433633 h 1032453"/>
                  <a:gd name="connsiteX34" fmla="*/ 735291 w 1781666"/>
                  <a:gd name="connsiteY34" fmla="*/ 414779 h 1032453"/>
                  <a:gd name="connsiteX35" fmla="*/ 867266 w 1781666"/>
                  <a:gd name="connsiteY35" fmla="*/ 395925 h 1032453"/>
                  <a:gd name="connsiteX36" fmla="*/ 1046375 w 1781666"/>
                  <a:gd name="connsiteY36" fmla="*/ 395925 h 1032453"/>
                  <a:gd name="connsiteX37" fmla="*/ 1074656 w 1781666"/>
                  <a:gd name="connsiteY37" fmla="*/ 424206 h 1032453"/>
                  <a:gd name="connsiteX38" fmla="*/ 1084083 w 1781666"/>
                  <a:gd name="connsiteY38" fmla="*/ 452486 h 1032453"/>
                  <a:gd name="connsiteX39" fmla="*/ 1140643 w 1781666"/>
                  <a:gd name="connsiteY39" fmla="*/ 499620 h 1032453"/>
                  <a:gd name="connsiteX40" fmla="*/ 1168924 w 1781666"/>
                  <a:gd name="connsiteY40" fmla="*/ 527901 h 1032453"/>
                  <a:gd name="connsiteX41" fmla="*/ 1234912 w 1781666"/>
                  <a:gd name="connsiteY41" fmla="*/ 603315 h 1032453"/>
                  <a:gd name="connsiteX42" fmla="*/ 1244338 w 1781666"/>
                  <a:gd name="connsiteY42" fmla="*/ 631596 h 1032453"/>
                  <a:gd name="connsiteX43" fmla="*/ 1300899 w 1781666"/>
                  <a:gd name="connsiteY43" fmla="*/ 669303 h 1032453"/>
                  <a:gd name="connsiteX44" fmla="*/ 1348033 w 1781666"/>
                  <a:gd name="connsiteY44" fmla="*/ 725864 h 1032453"/>
                  <a:gd name="connsiteX45" fmla="*/ 1395167 w 1781666"/>
                  <a:gd name="connsiteY45" fmla="*/ 772998 h 1032453"/>
                  <a:gd name="connsiteX46" fmla="*/ 1414021 w 1781666"/>
                  <a:gd name="connsiteY46" fmla="*/ 801278 h 1032453"/>
                  <a:gd name="connsiteX47" fmla="*/ 1480008 w 1781666"/>
                  <a:gd name="connsiteY47" fmla="*/ 829558 h 1032453"/>
                  <a:gd name="connsiteX48" fmla="*/ 1508289 w 1781666"/>
                  <a:gd name="connsiteY48" fmla="*/ 838985 h 1032453"/>
                  <a:gd name="connsiteX49" fmla="*/ 1536569 w 1781666"/>
                  <a:gd name="connsiteY49" fmla="*/ 857839 h 1032453"/>
                  <a:gd name="connsiteX50" fmla="*/ 1696825 w 1781666"/>
                  <a:gd name="connsiteY50" fmla="*/ 857839 h 1032453"/>
                  <a:gd name="connsiteX51" fmla="*/ 1734532 w 1781666"/>
                  <a:gd name="connsiteY51" fmla="*/ 801278 h 1032453"/>
                  <a:gd name="connsiteX52" fmla="*/ 1753386 w 1781666"/>
                  <a:gd name="connsiteY52" fmla="*/ 725864 h 1032453"/>
                  <a:gd name="connsiteX53" fmla="*/ 1772239 w 1781666"/>
                  <a:gd name="connsiteY53" fmla="*/ 631596 h 1032453"/>
                  <a:gd name="connsiteX54" fmla="*/ 1781666 w 1781666"/>
                  <a:gd name="connsiteY54" fmla="*/ 546754 h 1032453"/>
                  <a:gd name="connsiteX55" fmla="*/ 1772239 w 1781666"/>
                  <a:gd name="connsiteY55" fmla="*/ 358218 h 1032453"/>
                  <a:gd name="connsiteX56" fmla="*/ 1743959 w 1781666"/>
                  <a:gd name="connsiteY56" fmla="*/ 301657 h 1032453"/>
                  <a:gd name="connsiteX57" fmla="*/ 1696825 w 1781666"/>
                  <a:gd name="connsiteY57" fmla="*/ 216816 h 1032453"/>
                  <a:gd name="connsiteX58" fmla="*/ 1640264 w 1781666"/>
                  <a:gd name="connsiteY58" fmla="*/ 169682 h 1032453"/>
                  <a:gd name="connsiteX59" fmla="*/ 1602557 w 1781666"/>
                  <a:gd name="connsiteY59" fmla="*/ 141402 h 1032453"/>
                  <a:gd name="connsiteX60" fmla="*/ 1555423 w 1781666"/>
                  <a:gd name="connsiteY60" fmla="*/ 103695 h 1032453"/>
                  <a:gd name="connsiteX61" fmla="*/ 1536569 w 1781666"/>
                  <a:gd name="connsiteY61" fmla="*/ 75414 h 1032453"/>
                  <a:gd name="connsiteX62" fmla="*/ 1508289 w 1781666"/>
                  <a:gd name="connsiteY62" fmla="*/ 65987 h 1032453"/>
                  <a:gd name="connsiteX63" fmla="*/ 1480008 w 1781666"/>
                  <a:gd name="connsiteY63" fmla="*/ 47134 h 1032453"/>
                  <a:gd name="connsiteX64" fmla="*/ 1451728 w 1781666"/>
                  <a:gd name="connsiteY64" fmla="*/ 37707 h 1032453"/>
                  <a:gd name="connsiteX65" fmla="*/ 1376314 w 1781666"/>
                  <a:gd name="connsiteY65" fmla="*/ 18853 h 1032453"/>
                  <a:gd name="connsiteX66" fmla="*/ 1310326 w 1781666"/>
                  <a:gd name="connsiteY66" fmla="*/ 0 h 1032453"/>
                  <a:gd name="connsiteX67" fmla="*/ 1074656 w 1781666"/>
                  <a:gd name="connsiteY67" fmla="*/ 9427 h 1032453"/>
                  <a:gd name="connsiteX68" fmla="*/ 1046375 w 1781666"/>
                  <a:gd name="connsiteY68" fmla="*/ 18853 h 1032453"/>
                  <a:gd name="connsiteX69" fmla="*/ 942681 w 1781666"/>
                  <a:gd name="connsiteY69" fmla="*/ 28280 h 1032453"/>
                  <a:gd name="connsiteX70" fmla="*/ 744718 w 1781666"/>
                  <a:gd name="connsiteY70" fmla="*/ 47134 h 1032453"/>
                  <a:gd name="connsiteX71" fmla="*/ 716437 w 1781666"/>
                  <a:gd name="connsiteY71" fmla="*/ 56561 h 1032453"/>
                  <a:gd name="connsiteX72" fmla="*/ 688157 w 1781666"/>
                  <a:gd name="connsiteY72" fmla="*/ 75414 h 1032453"/>
                  <a:gd name="connsiteX73" fmla="*/ 631596 w 1781666"/>
                  <a:gd name="connsiteY73" fmla="*/ 84841 h 1032453"/>
                  <a:gd name="connsiteX74" fmla="*/ 584462 w 1781666"/>
                  <a:gd name="connsiteY74" fmla="*/ 103695 h 103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81666" h="1032453">
                    <a:moveTo>
                      <a:pt x="584462" y="103695"/>
                    </a:moveTo>
                    <a:lnTo>
                      <a:pt x="584462" y="103695"/>
                    </a:lnTo>
                    <a:cubicBezTo>
                      <a:pt x="553039" y="106837"/>
                      <a:pt x="521406" y="108319"/>
                      <a:pt x="490194" y="113121"/>
                    </a:cubicBezTo>
                    <a:cubicBezTo>
                      <a:pt x="480373" y="114632"/>
                      <a:pt x="471658" y="120599"/>
                      <a:pt x="461914" y="122548"/>
                    </a:cubicBezTo>
                    <a:cubicBezTo>
                      <a:pt x="440126" y="126906"/>
                      <a:pt x="417922" y="128833"/>
                      <a:pt x="395926" y="131975"/>
                    </a:cubicBezTo>
                    <a:lnTo>
                      <a:pt x="339365" y="150829"/>
                    </a:lnTo>
                    <a:lnTo>
                      <a:pt x="311085" y="160255"/>
                    </a:lnTo>
                    <a:lnTo>
                      <a:pt x="254524" y="197963"/>
                    </a:lnTo>
                    <a:cubicBezTo>
                      <a:pt x="245097" y="204248"/>
                      <a:pt x="237234" y="214068"/>
                      <a:pt x="226243" y="216816"/>
                    </a:cubicBezTo>
                    <a:lnTo>
                      <a:pt x="188536" y="226243"/>
                    </a:lnTo>
                    <a:cubicBezTo>
                      <a:pt x="162259" y="265658"/>
                      <a:pt x="155776" y="283395"/>
                      <a:pt x="122549" y="311084"/>
                    </a:cubicBezTo>
                    <a:cubicBezTo>
                      <a:pt x="113845" y="318337"/>
                      <a:pt x="103695" y="323653"/>
                      <a:pt x="94268" y="329938"/>
                    </a:cubicBezTo>
                    <a:cubicBezTo>
                      <a:pt x="83692" y="361663"/>
                      <a:pt x="84624" y="363311"/>
                      <a:pt x="65988" y="395925"/>
                    </a:cubicBezTo>
                    <a:cubicBezTo>
                      <a:pt x="60367" y="405762"/>
                      <a:pt x="51735" y="413853"/>
                      <a:pt x="47134" y="424206"/>
                    </a:cubicBezTo>
                    <a:cubicBezTo>
                      <a:pt x="39063" y="442367"/>
                      <a:pt x="33101" y="461487"/>
                      <a:pt x="28281" y="480767"/>
                    </a:cubicBezTo>
                    <a:cubicBezTo>
                      <a:pt x="25139" y="493336"/>
                      <a:pt x="22577" y="506065"/>
                      <a:pt x="18854" y="518474"/>
                    </a:cubicBezTo>
                    <a:cubicBezTo>
                      <a:pt x="13143" y="537509"/>
                      <a:pt x="0" y="575035"/>
                      <a:pt x="0" y="575035"/>
                    </a:cubicBezTo>
                    <a:cubicBezTo>
                      <a:pt x="3142" y="631596"/>
                      <a:pt x="4520" y="688282"/>
                      <a:pt x="9427" y="744717"/>
                    </a:cubicBezTo>
                    <a:cubicBezTo>
                      <a:pt x="10289" y="754625"/>
                      <a:pt x="20308" y="805781"/>
                      <a:pt x="28281" y="820132"/>
                    </a:cubicBezTo>
                    <a:cubicBezTo>
                      <a:pt x="39285" y="839939"/>
                      <a:pt x="53419" y="857839"/>
                      <a:pt x="65988" y="876692"/>
                    </a:cubicBezTo>
                    <a:lnTo>
                      <a:pt x="103695" y="933253"/>
                    </a:lnTo>
                    <a:cubicBezTo>
                      <a:pt x="116264" y="939538"/>
                      <a:pt x="129967" y="943939"/>
                      <a:pt x="141402" y="952107"/>
                    </a:cubicBezTo>
                    <a:cubicBezTo>
                      <a:pt x="190045" y="986852"/>
                      <a:pt x="148095" y="974306"/>
                      <a:pt x="197963" y="999241"/>
                    </a:cubicBezTo>
                    <a:cubicBezTo>
                      <a:pt x="276033" y="1038278"/>
                      <a:pt x="173460" y="973481"/>
                      <a:pt x="254524" y="1027521"/>
                    </a:cubicBezTo>
                    <a:cubicBezTo>
                      <a:pt x="373633" y="1021253"/>
                      <a:pt x="407707" y="1059509"/>
                      <a:pt x="461914" y="989814"/>
                    </a:cubicBezTo>
                    <a:cubicBezTo>
                      <a:pt x="475825" y="971928"/>
                      <a:pt x="483599" y="949275"/>
                      <a:pt x="499621" y="933253"/>
                    </a:cubicBezTo>
                    <a:cubicBezTo>
                      <a:pt x="509048" y="923826"/>
                      <a:pt x="519716" y="915496"/>
                      <a:pt x="527901" y="904973"/>
                    </a:cubicBezTo>
                    <a:cubicBezTo>
                      <a:pt x="541812" y="887087"/>
                      <a:pt x="553039" y="867266"/>
                      <a:pt x="565608" y="848412"/>
                    </a:cubicBezTo>
                    <a:lnTo>
                      <a:pt x="584462" y="820132"/>
                    </a:lnTo>
                    <a:cubicBezTo>
                      <a:pt x="590747" y="801278"/>
                      <a:pt x="592293" y="780107"/>
                      <a:pt x="603316" y="763571"/>
                    </a:cubicBezTo>
                    <a:cubicBezTo>
                      <a:pt x="627681" y="727022"/>
                      <a:pt x="618586" y="746038"/>
                      <a:pt x="631596" y="707010"/>
                    </a:cubicBezTo>
                    <a:cubicBezTo>
                      <a:pt x="634738" y="669303"/>
                      <a:pt x="638121" y="631615"/>
                      <a:pt x="641023" y="593888"/>
                    </a:cubicBezTo>
                    <a:cubicBezTo>
                      <a:pt x="648703" y="494052"/>
                      <a:pt x="614410" y="475219"/>
                      <a:pt x="678730" y="443059"/>
                    </a:cubicBezTo>
                    <a:cubicBezTo>
                      <a:pt x="687617" y="438615"/>
                      <a:pt x="697583" y="436775"/>
                      <a:pt x="707010" y="433633"/>
                    </a:cubicBezTo>
                    <a:cubicBezTo>
                      <a:pt x="716437" y="427348"/>
                      <a:pt x="725157" y="419846"/>
                      <a:pt x="735291" y="414779"/>
                    </a:cubicBezTo>
                    <a:cubicBezTo>
                      <a:pt x="771562" y="396643"/>
                      <a:pt x="840771" y="398334"/>
                      <a:pt x="867266" y="395925"/>
                    </a:cubicBezTo>
                    <a:cubicBezTo>
                      <a:pt x="936858" y="378529"/>
                      <a:pt x="942887" y="372928"/>
                      <a:pt x="1046375" y="395925"/>
                    </a:cubicBezTo>
                    <a:cubicBezTo>
                      <a:pt x="1059389" y="398817"/>
                      <a:pt x="1065229" y="414779"/>
                      <a:pt x="1074656" y="424206"/>
                    </a:cubicBezTo>
                    <a:cubicBezTo>
                      <a:pt x="1077798" y="433633"/>
                      <a:pt x="1078571" y="444218"/>
                      <a:pt x="1084083" y="452486"/>
                    </a:cubicBezTo>
                    <a:cubicBezTo>
                      <a:pt x="1104741" y="483473"/>
                      <a:pt x="1114556" y="477881"/>
                      <a:pt x="1140643" y="499620"/>
                    </a:cubicBezTo>
                    <a:cubicBezTo>
                      <a:pt x="1150885" y="508155"/>
                      <a:pt x="1160739" y="517378"/>
                      <a:pt x="1168924" y="527901"/>
                    </a:cubicBezTo>
                    <a:cubicBezTo>
                      <a:pt x="1228143" y="604040"/>
                      <a:pt x="1180163" y="566818"/>
                      <a:pt x="1234912" y="603315"/>
                    </a:cubicBezTo>
                    <a:cubicBezTo>
                      <a:pt x="1238054" y="612742"/>
                      <a:pt x="1237312" y="624570"/>
                      <a:pt x="1244338" y="631596"/>
                    </a:cubicBezTo>
                    <a:cubicBezTo>
                      <a:pt x="1260360" y="647619"/>
                      <a:pt x="1300899" y="669303"/>
                      <a:pt x="1300899" y="669303"/>
                    </a:cubicBezTo>
                    <a:cubicBezTo>
                      <a:pt x="1347710" y="739517"/>
                      <a:pt x="1287547" y="653281"/>
                      <a:pt x="1348033" y="725864"/>
                    </a:cubicBezTo>
                    <a:cubicBezTo>
                      <a:pt x="1387310" y="772997"/>
                      <a:pt x="1343322" y="738433"/>
                      <a:pt x="1395167" y="772998"/>
                    </a:cubicBezTo>
                    <a:cubicBezTo>
                      <a:pt x="1401452" y="782425"/>
                      <a:pt x="1406010" y="793267"/>
                      <a:pt x="1414021" y="801278"/>
                    </a:cubicBezTo>
                    <a:cubicBezTo>
                      <a:pt x="1436984" y="824241"/>
                      <a:pt x="1449717" y="820904"/>
                      <a:pt x="1480008" y="829558"/>
                    </a:cubicBezTo>
                    <a:cubicBezTo>
                      <a:pt x="1489563" y="832288"/>
                      <a:pt x="1498862" y="835843"/>
                      <a:pt x="1508289" y="838985"/>
                    </a:cubicBezTo>
                    <a:cubicBezTo>
                      <a:pt x="1517716" y="845270"/>
                      <a:pt x="1526436" y="852772"/>
                      <a:pt x="1536569" y="857839"/>
                    </a:cubicBezTo>
                    <a:cubicBezTo>
                      <a:pt x="1586238" y="882674"/>
                      <a:pt x="1645715" y="861490"/>
                      <a:pt x="1696825" y="857839"/>
                    </a:cubicBezTo>
                    <a:cubicBezTo>
                      <a:pt x="1709394" y="838985"/>
                      <a:pt x="1729036" y="823261"/>
                      <a:pt x="1734532" y="801278"/>
                    </a:cubicBezTo>
                    <a:cubicBezTo>
                      <a:pt x="1740817" y="776140"/>
                      <a:pt x="1749721" y="751515"/>
                      <a:pt x="1753386" y="725864"/>
                    </a:cubicBezTo>
                    <a:cubicBezTo>
                      <a:pt x="1764218" y="650039"/>
                      <a:pt x="1755787" y="680955"/>
                      <a:pt x="1772239" y="631596"/>
                    </a:cubicBezTo>
                    <a:cubicBezTo>
                      <a:pt x="1775381" y="603315"/>
                      <a:pt x="1781666" y="575209"/>
                      <a:pt x="1781666" y="546754"/>
                    </a:cubicBezTo>
                    <a:cubicBezTo>
                      <a:pt x="1781666" y="483830"/>
                      <a:pt x="1777690" y="420905"/>
                      <a:pt x="1772239" y="358218"/>
                    </a:cubicBezTo>
                    <a:cubicBezTo>
                      <a:pt x="1769745" y="329534"/>
                      <a:pt x="1756336" y="326411"/>
                      <a:pt x="1743959" y="301657"/>
                    </a:cubicBezTo>
                    <a:cubicBezTo>
                      <a:pt x="1726769" y="267277"/>
                      <a:pt x="1741407" y="246536"/>
                      <a:pt x="1696825" y="216816"/>
                    </a:cubicBezTo>
                    <a:cubicBezTo>
                      <a:pt x="1634322" y="175149"/>
                      <a:pt x="1703772" y="224118"/>
                      <a:pt x="1640264" y="169682"/>
                    </a:cubicBezTo>
                    <a:cubicBezTo>
                      <a:pt x="1628335" y="159457"/>
                      <a:pt x="1615126" y="150829"/>
                      <a:pt x="1602557" y="141402"/>
                    </a:cubicBezTo>
                    <a:cubicBezTo>
                      <a:pt x="1548523" y="60351"/>
                      <a:pt x="1620471" y="155733"/>
                      <a:pt x="1555423" y="103695"/>
                    </a:cubicBezTo>
                    <a:cubicBezTo>
                      <a:pt x="1546576" y="96617"/>
                      <a:pt x="1545416" y="82492"/>
                      <a:pt x="1536569" y="75414"/>
                    </a:cubicBezTo>
                    <a:cubicBezTo>
                      <a:pt x="1528810" y="69207"/>
                      <a:pt x="1517177" y="70431"/>
                      <a:pt x="1508289" y="65987"/>
                    </a:cubicBezTo>
                    <a:cubicBezTo>
                      <a:pt x="1498155" y="60920"/>
                      <a:pt x="1490142" y="52201"/>
                      <a:pt x="1480008" y="47134"/>
                    </a:cubicBezTo>
                    <a:cubicBezTo>
                      <a:pt x="1471120" y="42690"/>
                      <a:pt x="1461314" y="40322"/>
                      <a:pt x="1451728" y="37707"/>
                    </a:cubicBezTo>
                    <a:cubicBezTo>
                      <a:pt x="1426729" y="30889"/>
                      <a:pt x="1401452" y="25137"/>
                      <a:pt x="1376314" y="18853"/>
                    </a:cubicBezTo>
                    <a:cubicBezTo>
                      <a:pt x="1328953" y="7013"/>
                      <a:pt x="1350907" y="13527"/>
                      <a:pt x="1310326" y="0"/>
                    </a:cubicBezTo>
                    <a:cubicBezTo>
                      <a:pt x="1231769" y="3142"/>
                      <a:pt x="1153076" y="3826"/>
                      <a:pt x="1074656" y="9427"/>
                    </a:cubicBezTo>
                    <a:cubicBezTo>
                      <a:pt x="1064744" y="10135"/>
                      <a:pt x="1056212" y="17448"/>
                      <a:pt x="1046375" y="18853"/>
                    </a:cubicBezTo>
                    <a:cubicBezTo>
                      <a:pt x="1012017" y="23761"/>
                      <a:pt x="977198" y="24647"/>
                      <a:pt x="942681" y="28280"/>
                    </a:cubicBezTo>
                    <a:cubicBezTo>
                      <a:pt x="745783" y="49007"/>
                      <a:pt x="1023242" y="25709"/>
                      <a:pt x="744718" y="47134"/>
                    </a:cubicBezTo>
                    <a:cubicBezTo>
                      <a:pt x="735291" y="50276"/>
                      <a:pt x="725325" y="52117"/>
                      <a:pt x="716437" y="56561"/>
                    </a:cubicBezTo>
                    <a:cubicBezTo>
                      <a:pt x="706304" y="61628"/>
                      <a:pt x="698905" y="71831"/>
                      <a:pt x="688157" y="75414"/>
                    </a:cubicBezTo>
                    <a:cubicBezTo>
                      <a:pt x="670024" y="81458"/>
                      <a:pt x="650450" y="81699"/>
                      <a:pt x="631596" y="84841"/>
                    </a:cubicBezTo>
                    <a:cubicBezTo>
                      <a:pt x="594373" y="97249"/>
                      <a:pt x="592318" y="100553"/>
                      <a:pt x="584462" y="103695"/>
                    </a:cubicBezTo>
                    <a:close/>
                  </a:path>
                </a:pathLst>
              </a:custGeom>
              <a:solidFill>
                <a:srgbClr val="66FF66">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owolny kształt 69"/>
              <p:cNvSpPr/>
              <p:nvPr/>
            </p:nvSpPr>
            <p:spPr>
              <a:xfrm>
                <a:off x="1357461" y="4725144"/>
                <a:ext cx="1360536" cy="499621"/>
              </a:xfrm>
              <a:custGeom>
                <a:avLst/>
                <a:gdLst>
                  <a:gd name="connsiteX0" fmla="*/ 103695 w 1360536"/>
                  <a:gd name="connsiteY0" fmla="*/ 0 h 499621"/>
                  <a:gd name="connsiteX1" fmla="*/ 103695 w 1360536"/>
                  <a:gd name="connsiteY1" fmla="*/ 0 h 499621"/>
                  <a:gd name="connsiteX2" fmla="*/ 631596 w 1360536"/>
                  <a:gd name="connsiteY2" fmla="*/ 113122 h 499621"/>
                  <a:gd name="connsiteX3" fmla="*/ 707010 w 1360536"/>
                  <a:gd name="connsiteY3" fmla="*/ 131975 h 499621"/>
                  <a:gd name="connsiteX4" fmla="*/ 763571 w 1360536"/>
                  <a:gd name="connsiteY4" fmla="*/ 150829 h 499621"/>
                  <a:gd name="connsiteX5" fmla="*/ 810705 w 1360536"/>
                  <a:gd name="connsiteY5" fmla="*/ 160256 h 499621"/>
                  <a:gd name="connsiteX6" fmla="*/ 1065229 w 1360536"/>
                  <a:gd name="connsiteY6" fmla="*/ 150829 h 499621"/>
                  <a:gd name="connsiteX7" fmla="*/ 1291472 w 1360536"/>
                  <a:gd name="connsiteY7" fmla="*/ 169683 h 499621"/>
                  <a:gd name="connsiteX8" fmla="*/ 1319753 w 1360536"/>
                  <a:gd name="connsiteY8" fmla="*/ 179109 h 499621"/>
                  <a:gd name="connsiteX9" fmla="*/ 1348033 w 1360536"/>
                  <a:gd name="connsiteY9" fmla="*/ 348792 h 499621"/>
                  <a:gd name="connsiteX10" fmla="*/ 1338606 w 1360536"/>
                  <a:gd name="connsiteY10" fmla="*/ 433633 h 499621"/>
                  <a:gd name="connsiteX11" fmla="*/ 1329179 w 1360536"/>
                  <a:gd name="connsiteY11" fmla="*/ 461913 h 499621"/>
                  <a:gd name="connsiteX12" fmla="*/ 1291472 w 1360536"/>
                  <a:gd name="connsiteY12" fmla="*/ 471340 h 499621"/>
                  <a:gd name="connsiteX13" fmla="*/ 1263192 w 1360536"/>
                  <a:gd name="connsiteY13" fmla="*/ 480767 h 499621"/>
                  <a:gd name="connsiteX14" fmla="*/ 1216058 w 1360536"/>
                  <a:gd name="connsiteY14" fmla="*/ 490194 h 499621"/>
                  <a:gd name="connsiteX15" fmla="*/ 1178350 w 1360536"/>
                  <a:gd name="connsiteY15" fmla="*/ 499621 h 499621"/>
                  <a:gd name="connsiteX16" fmla="*/ 886120 w 1360536"/>
                  <a:gd name="connsiteY16" fmla="*/ 490194 h 499621"/>
                  <a:gd name="connsiteX17" fmla="*/ 810705 w 1360536"/>
                  <a:gd name="connsiteY17" fmla="*/ 480767 h 499621"/>
                  <a:gd name="connsiteX18" fmla="*/ 584462 w 1360536"/>
                  <a:gd name="connsiteY18" fmla="*/ 461913 h 499621"/>
                  <a:gd name="connsiteX19" fmla="*/ 490194 w 1360536"/>
                  <a:gd name="connsiteY19" fmla="*/ 452487 h 499621"/>
                  <a:gd name="connsiteX20" fmla="*/ 414779 w 1360536"/>
                  <a:gd name="connsiteY20" fmla="*/ 433633 h 499621"/>
                  <a:gd name="connsiteX21" fmla="*/ 377072 w 1360536"/>
                  <a:gd name="connsiteY21" fmla="*/ 424206 h 499621"/>
                  <a:gd name="connsiteX22" fmla="*/ 311085 w 1360536"/>
                  <a:gd name="connsiteY22" fmla="*/ 414779 h 499621"/>
                  <a:gd name="connsiteX23" fmla="*/ 273377 w 1360536"/>
                  <a:gd name="connsiteY23" fmla="*/ 405353 h 499621"/>
                  <a:gd name="connsiteX24" fmla="*/ 216816 w 1360536"/>
                  <a:gd name="connsiteY24" fmla="*/ 386499 h 499621"/>
                  <a:gd name="connsiteX25" fmla="*/ 131975 w 1360536"/>
                  <a:gd name="connsiteY25" fmla="*/ 320511 h 499621"/>
                  <a:gd name="connsiteX26" fmla="*/ 84841 w 1360536"/>
                  <a:gd name="connsiteY26" fmla="*/ 273377 h 499621"/>
                  <a:gd name="connsiteX27" fmla="*/ 65988 w 1360536"/>
                  <a:gd name="connsiteY27" fmla="*/ 245097 h 499621"/>
                  <a:gd name="connsiteX28" fmla="*/ 37707 w 1360536"/>
                  <a:gd name="connsiteY28" fmla="*/ 226243 h 499621"/>
                  <a:gd name="connsiteX29" fmla="*/ 9427 w 1360536"/>
                  <a:gd name="connsiteY29" fmla="*/ 169683 h 499621"/>
                  <a:gd name="connsiteX30" fmla="*/ 0 w 1360536"/>
                  <a:gd name="connsiteY30" fmla="*/ 141402 h 499621"/>
                  <a:gd name="connsiteX31" fmla="*/ 37707 w 1360536"/>
                  <a:gd name="connsiteY31" fmla="*/ 56561 h 499621"/>
                  <a:gd name="connsiteX32" fmla="*/ 56561 w 1360536"/>
                  <a:gd name="connsiteY32" fmla="*/ 28280 h 499621"/>
                  <a:gd name="connsiteX33" fmla="*/ 103695 w 1360536"/>
                  <a:gd name="connsiteY33" fmla="*/ 0 h 49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60536" h="499621">
                    <a:moveTo>
                      <a:pt x="103695" y="0"/>
                    </a:moveTo>
                    <a:lnTo>
                      <a:pt x="103695" y="0"/>
                    </a:lnTo>
                    <a:lnTo>
                      <a:pt x="631596" y="113122"/>
                    </a:lnTo>
                    <a:cubicBezTo>
                      <a:pt x="656909" y="118659"/>
                      <a:pt x="682428" y="123781"/>
                      <a:pt x="707010" y="131975"/>
                    </a:cubicBezTo>
                    <a:cubicBezTo>
                      <a:pt x="725864" y="138260"/>
                      <a:pt x="744083" y="146931"/>
                      <a:pt x="763571" y="150829"/>
                    </a:cubicBezTo>
                    <a:lnTo>
                      <a:pt x="810705" y="160256"/>
                    </a:lnTo>
                    <a:cubicBezTo>
                      <a:pt x="895546" y="157114"/>
                      <a:pt x="980329" y="150829"/>
                      <a:pt x="1065229" y="150829"/>
                    </a:cubicBezTo>
                    <a:cubicBezTo>
                      <a:pt x="1171519" y="150829"/>
                      <a:pt x="1212318" y="147069"/>
                      <a:pt x="1291472" y="169683"/>
                    </a:cubicBezTo>
                    <a:cubicBezTo>
                      <a:pt x="1301027" y="172413"/>
                      <a:pt x="1310326" y="175967"/>
                      <a:pt x="1319753" y="179109"/>
                    </a:cubicBezTo>
                    <a:cubicBezTo>
                      <a:pt x="1377602" y="265883"/>
                      <a:pt x="1360755" y="215209"/>
                      <a:pt x="1348033" y="348792"/>
                    </a:cubicBezTo>
                    <a:cubicBezTo>
                      <a:pt x="1345335" y="377118"/>
                      <a:pt x="1343284" y="405566"/>
                      <a:pt x="1338606" y="433633"/>
                    </a:cubicBezTo>
                    <a:cubicBezTo>
                      <a:pt x="1336972" y="443434"/>
                      <a:pt x="1336938" y="455706"/>
                      <a:pt x="1329179" y="461913"/>
                    </a:cubicBezTo>
                    <a:cubicBezTo>
                      <a:pt x="1319062" y="470006"/>
                      <a:pt x="1303929" y="467781"/>
                      <a:pt x="1291472" y="471340"/>
                    </a:cubicBezTo>
                    <a:cubicBezTo>
                      <a:pt x="1281918" y="474070"/>
                      <a:pt x="1272832" y="478357"/>
                      <a:pt x="1263192" y="480767"/>
                    </a:cubicBezTo>
                    <a:cubicBezTo>
                      <a:pt x="1247648" y="484653"/>
                      <a:pt x="1231699" y="486718"/>
                      <a:pt x="1216058" y="490194"/>
                    </a:cubicBezTo>
                    <a:cubicBezTo>
                      <a:pt x="1203410" y="493005"/>
                      <a:pt x="1190919" y="496479"/>
                      <a:pt x="1178350" y="499621"/>
                    </a:cubicBezTo>
                    <a:lnTo>
                      <a:pt x="886120" y="490194"/>
                    </a:lnTo>
                    <a:cubicBezTo>
                      <a:pt x="860819" y="488896"/>
                      <a:pt x="835900" y="483419"/>
                      <a:pt x="810705" y="480767"/>
                    </a:cubicBezTo>
                    <a:cubicBezTo>
                      <a:pt x="706564" y="469805"/>
                      <a:pt x="693978" y="471436"/>
                      <a:pt x="584462" y="461913"/>
                    </a:cubicBezTo>
                    <a:cubicBezTo>
                      <a:pt x="553001" y="459177"/>
                      <a:pt x="521617" y="455629"/>
                      <a:pt x="490194" y="452487"/>
                    </a:cubicBezTo>
                    <a:lnTo>
                      <a:pt x="414779" y="433633"/>
                    </a:lnTo>
                    <a:cubicBezTo>
                      <a:pt x="402210" y="430491"/>
                      <a:pt x="389898" y="426038"/>
                      <a:pt x="377072" y="424206"/>
                    </a:cubicBezTo>
                    <a:cubicBezTo>
                      <a:pt x="355076" y="421064"/>
                      <a:pt x="332946" y="418754"/>
                      <a:pt x="311085" y="414779"/>
                    </a:cubicBezTo>
                    <a:cubicBezTo>
                      <a:pt x="298338" y="412461"/>
                      <a:pt x="285787" y="409076"/>
                      <a:pt x="273377" y="405353"/>
                    </a:cubicBezTo>
                    <a:cubicBezTo>
                      <a:pt x="254342" y="399643"/>
                      <a:pt x="216816" y="386499"/>
                      <a:pt x="216816" y="386499"/>
                    </a:cubicBezTo>
                    <a:cubicBezTo>
                      <a:pt x="149163" y="341397"/>
                      <a:pt x="176278" y="364814"/>
                      <a:pt x="131975" y="320511"/>
                    </a:cubicBezTo>
                    <a:cubicBezTo>
                      <a:pt x="85795" y="228148"/>
                      <a:pt x="142635" y="319612"/>
                      <a:pt x="84841" y="273377"/>
                    </a:cubicBezTo>
                    <a:cubicBezTo>
                      <a:pt x="75994" y="266300"/>
                      <a:pt x="73999" y="253108"/>
                      <a:pt x="65988" y="245097"/>
                    </a:cubicBezTo>
                    <a:cubicBezTo>
                      <a:pt x="57977" y="237086"/>
                      <a:pt x="47134" y="232528"/>
                      <a:pt x="37707" y="226243"/>
                    </a:cubicBezTo>
                    <a:cubicBezTo>
                      <a:pt x="14011" y="155157"/>
                      <a:pt x="45976" y="242782"/>
                      <a:pt x="9427" y="169683"/>
                    </a:cubicBezTo>
                    <a:cubicBezTo>
                      <a:pt x="4983" y="160795"/>
                      <a:pt x="3142" y="150829"/>
                      <a:pt x="0" y="141402"/>
                    </a:cubicBezTo>
                    <a:cubicBezTo>
                      <a:pt x="16125" y="28528"/>
                      <a:pt x="-11659" y="105927"/>
                      <a:pt x="37707" y="56561"/>
                    </a:cubicBezTo>
                    <a:cubicBezTo>
                      <a:pt x="45718" y="48550"/>
                      <a:pt x="46953" y="34285"/>
                      <a:pt x="56561" y="28280"/>
                    </a:cubicBezTo>
                    <a:cubicBezTo>
                      <a:pt x="116103" y="-8934"/>
                      <a:pt x="113122" y="32046"/>
                      <a:pt x="103695" y="0"/>
                    </a:cubicBezTo>
                    <a:close/>
                  </a:path>
                </a:pathLst>
              </a:custGeom>
              <a:solidFill>
                <a:srgbClr val="FF0000">
                  <a:alpha val="24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ole tekstowe 70"/>
              <p:cNvSpPr txBox="1"/>
              <p:nvPr/>
            </p:nvSpPr>
            <p:spPr>
              <a:xfrm>
                <a:off x="2329085" y="4599025"/>
                <a:ext cx="669489" cy="369332"/>
              </a:xfrm>
              <a:prstGeom prst="rect">
                <a:avLst/>
              </a:prstGeom>
              <a:noFill/>
            </p:spPr>
            <p:txBody>
              <a:bodyPr wrap="square" rtlCol="0">
                <a:spAutoFit/>
              </a:bodyPr>
              <a:lstStyle/>
              <a:p>
                <a:r>
                  <a:rPr lang="en-US" sz="1800" i="1" dirty="0">
                    <a:sym typeface="Symbol" panose="05050102010706020507" pitchFamily="18" charset="2"/>
                  </a:rPr>
                  <a:t></a:t>
                </a:r>
                <a:r>
                  <a:rPr lang="pl-PL" sz="1800" i="1" dirty="0">
                    <a:sym typeface="Symbol" panose="05050102010706020507" pitchFamily="18" charset="2"/>
                  </a:rPr>
                  <a:t> </a:t>
                </a:r>
                <a:r>
                  <a:rPr lang="en-US" sz="1800" i="1" dirty="0"/>
                  <a:t>α</a:t>
                </a:r>
                <a:endParaRPr lang="en-US" sz="1800" dirty="0"/>
              </a:p>
            </p:txBody>
          </p:sp>
        </p:grpSp>
        <p:sp>
          <p:nvSpPr>
            <p:cNvPr id="80" name="Elipsa 79"/>
            <p:cNvSpPr/>
            <p:nvPr/>
          </p:nvSpPr>
          <p:spPr>
            <a:xfrm>
              <a:off x="1656966" y="4135005"/>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Elipsa 80"/>
            <p:cNvSpPr/>
            <p:nvPr/>
          </p:nvSpPr>
          <p:spPr>
            <a:xfrm>
              <a:off x="1654920" y="4480172"/>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Elipsa 81"/>
            <p:cNvSpPr/>
            <p:nvPr/>
          </p:nvSpPr>
          <p:spPr>
            <a:xfrm>
              <a:off x="1929036" y="4256492"/>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Elipsa 82"/>
            <p:cNvSpPr/>
            <p:nvPr/>
          </p:nvSpPr>
          <p:spPr>
            <a:xfrm>
              <a:off x="2230550" y="4163683"/>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Elipsa 84"/>
            <p:cNvSpPr/>
            <p:nvPr/>
          </p:nvSpPr>
          <p:spPr>
            <a:xfrm>
              <a:off x="1738470" y="4976672"/>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Elipsa 85"/>
            <p:cNvSpPr/>
            <p:nvPr/>
          </p:nvSpPr>
          <p:spPr>
            <a:xfrm>
              <a:off x="3176344" y="5484667"/>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Łącznik prosty ze strzałką 90"/>
            <p:cNvCxnSpPr/>
            <p:nvPr/>
          </p:nvCxnSpPr>
          <p:spPr>
            <a:xfrm>
              <a:off x="1194719" y="3196943"/>
              <a:ext cx="528685" cy="13121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Elipsa 93"/>
            <p:cNvSpPr/>
            <p:nvPr/>
          </p:nvSpPr>
          <p:spPr>
            <a:xfrm>
              <a:off x="1682672" y="2560879"/>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Elipsa 94"/>
            <p:cNvSpPr/>
            <p:nvPr/>
          </p:nvSpPr>
          <p:spPr>
            <a:xfrm>
              <a:off x="1054091" y="3183796"/>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Łącznik prosty ze strzałką 96"/>
            <p:cNvCxnSpPr>
              <a:endCxn id="82" idx="1"/>
            </p:cNvCxnSpPr>
            <p:nvPr/>
          </p:nvCxnSpPr>
          <p:spPr>
            <a:xfrm>
              <a:off x="1822329" y="2621280"/>
              <a:ext cx="130386" cy="164832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Elipsa 98"/>
            <p:cNvSpPr/>
            <p:nvPr/>
          </p:nvSpPr>
          <p:spPr>
            <a:xfrm>
              <a:off x="2374346" y="3012776"/>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Elipsa 99"/>
            <p:cNvSpPr/>
            <p:nvPr/>
          </p:nvSpPr>
          <p:spPr>
            <a:xfrm>
              <a:off x="2734001" y="3127145"/>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Łącznik prosty ze strzałką 100"/>
            <p:cNvCxnSpPr/>
            <p:nvPr/>
          </p:nvCxnSpPr>
          <p:spPr>
            <a:xfrm flipH="1">
              <a:off x="2311395" y="3131300"/>
              <a:ext cx="143796" cy="10323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Łącznik prosty ze strzałką 101"/>
            <p:cNvCxnSpPr>
              <a:stCxn id="100" idx="4"/>
            </p:cNvCxnSpPr>
            <p:nvPr/>
          </p:nvCxnSpPr>
          <p:spPr>
            <a:xfrm flipH="1">
              <a:off x="2349753" y="3216675"/>
              <a:ext cx="465094" cy="10078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9" name="pole tekstowe 108"/>
          <p:cNvSpPr txBox="1"/>
          <p:nvPr/>
        </p:nvSpPr>
        <p:spPr>
          <a:xfrm>
            <a:off x="131288" y="5405871"/>
            <a:ext cx="8875838" cy="1323439"/>
          </a:xfrm>
          <a:prstGeom prst="rect">
            <a:avLst/>
          </a:prstGeom>
          <a:noFill/>
        </p:spPr>
        <p:txBody>
          <a:bodyPr wrap="square" rtlCol="0">
            <a:spAutoFit/>
          </a:bodyPr>
          <a:lstStyle/>
          <a:p>
            <a:r>
              <a:rPr lang="en-US" sz="1600" u="sng" dirty="0">
                <a:solidFill>
                  <a:srgbClr val="0000CC"/>
                </a:solidFill>
              </a:rPr>
              <a:t>Remarks</a:t>
            </a:r>
            <a:r>
              <a:rPr lang="en-US" sz="1600" dirty="0">
                <a:solidFill>
                  <a:srgbClr val="0000CC"/>
                </a:solidFill>
              </a:rPr>
              <a:t>. </a:t>
            </a:r>
          </a:p>
          <a:p>
            <a:r>
              <a:rPr lang="en-US" sz="1600" dirty="0">
                <a:solidFill>
                  <a:srgbClr val="0000CC"/>
                </a:solidFill>
              </a:rPr>
              <a:t>In searching: (</a:t>
            </a:r>
            <a:r>
              <a:rPr lang="en-US" sz="1600" dirty="0" err="1">
                <a:solidFill>
                  <a:srgbClr val="0000CC"/>
                </a:solidFill>
              </a:rPr>
              <a:t>i</a:t>
            </a:r>
            <a:r>
              <a:rPr lang="en-US" sz="1600" dirty="0">
                <a:solidFill>
                  <a:srgbClr val="0000CC"/>
                </a:solidFill>
              </a:rPr>
              <a:t>) large support of rules</a:t>
            </a:r>
            <a:r>
              <a:rPr lang="pl-PL" sz="1600" dirty="0">
                <a:solidFill>
                  <a:srgbClr val="0000CC"/>
                </a:solidFill>
              </a:rPr>
              <a:t> and/</a:t>
            </a:r>
            <a:r>
              <a:rPr lang="en-US" sz="1600" dirty="0">
                <a:solidFill>
                  <a:srgbClr val="0000CC"/>
                </a:solidFill>
              </a:rPr>
              <a:t>or closeness to</a:t>
            </a:r>
            <a:r>
              <a:rPr lang="pl-PL" sz="1600" dirty="0">
                <a:solidFill>
                  <a:srgbClr val="0000CC"/>
                </a:solidFill>
              </a:rPr>
              <a:t> the</a:t>
            </a:r>
            <a:r>
              <a:rPr lang="en-US" sz="1600" dirty="0">
                <a:solidFill>
                  <a:srgbClr val="0000CC"/>
                </a:solidFill>
              </a:rPr>
              <a:t> initial conditions are preferred , (ii) domain knowledge can help.</a:t>
            </a:r>
            <a:endParaRPr lang="pl-PL" sz="1600" dirty="0">
              <a:solidFill>
                <a:srgbClr val="0000CC"/>
              </a:solidFill>
            </a:endParaRPr>
          </a:p>
          <a:p>
            <a:r>
              <a:rPr lang="en-US" sz="1600" dirty="0">
                <a:solidFill>
                  <a:srgbClr val="0000CC"/>
                </a:solidFill>
              </a:rPr>
              <a:t>Note that </a:t>
            </a:r>
            <a:r>
              <a:rPr lang="en-US" sz="1600" i="1" dirty="0">
                <a:solidFill>
                  <a:srgbClr val="0000CC"/>
                </a:solidFill>
              </a:rPr>
              <a:t>β</a:t>
            </a:r>
            <a:r>
              <a:rPr lang="en-US" sz="1600" dirty="0">
                <a:solidFill>
                  <a:srgbClr val="0000CC"/>
                </a:solidFill>
              </a:rPr>
              <a:t> describes the expected results of the </a:t>
            </a:r>
            <a:r>
              <a:rPr lang="pl-PL" sz="1600" dirty="0">
                <a:solidFill>
                  <a:srgbClr val="0000CC"/>
                </a:solidFill>
              </a:rPr>
              <a:t>(</a:t>
            </a:r>
            <a:r>
              <a:rPr lang="en-US" sz="1600" dirty="0">
                <a:solidFill>
                  <a:srgbClr val="0000CC"/>
                </a:solidFill>
              </a:rPr>
              <a:t>physical)</a:t>
            </a:r>
            <a:r>
              <a:rPr lang="pl-PL" sz="1600" dirty="0">
                <a:solidFill>
                  <a:srgbClr val="0000CC"/>
                </a:solidFill>
              </a:rPr>
              <a:t> </a:t>
            </a:r>
            <a:r>
              <a:rPr lang="en-US" sz="1600" dirty="0">
                <a:solidFill>
                  <a:srgbClr val="0000CC"/>
                </a:solidFill>
              </a:rPr>
              <a:t>realization</a:t>
            </a:r>
            <a:r>
              <a:rPr lang="pl-PL" sz="1600" dirty="0">
                <a:solidFill>
                  <a:srgbClr val="0000CC"/>
                </a:solidFill>
              </a:rPr>
              <a:t> of </a:t>
            </a:r>
            <a:r>
              <a:rPr lang="pl-PL" sz="1600" i="1" dirty="0" err="1">
                <a:solidFill>
                  <a:srgbClr val="0000CC"/>
                </a:solidFill>
              </a:rPr>
              <a:t>tr</a:t>
            </a:r>
            <a:r>
              <a:rPr lang="en-US" sz="1600" dirty="0">
                <a:solidFill>
                  <a:srgbClr val="0000CC"/>
                </a:solidFill>
              </a:rPr>
              <a:t>, but the actual results may differ due to interactions with the environment, including physical objects</a:t>
            </a:r>
            <a:r>
              <a:rPr lang="pl-PL" sz="1600" dirty="0">
                <a:solidFill>
                  <a:srgbClr val="0000CC"/>
                </a:solidFill>
              </a:rPr>
              <a:t>.</a:t>
            </a:r>
            <a:endParaRPr lang="en-US" sz="1600" dirty="0">
              <a:solidFill>
                <a:srgbClr val="0000CC"/>
              </a:solidFill>
            </a:endParaRPr>
          </a:p>
        </p:txBody>
      </p:sp>
    </p:spTree>
    <p:extLst>
      <p:ext uri="{BB962C8B-B14F-4D97-AF65-F5344CB8AC3E}">
        <p14:creationId xmlns:p14="http://schemas.microsoft.com/office/powerpoint/2010/main" val="11506658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926B3-1B84-A50B-1439-54CD7CE4F778}"/>
            </a:ext>
          </a:extLst>
        </p:cNvPr>
        <p:cNvGrpSpPr/>
        <p:nvPr/>
      </p:nvGrpSpPr>
      <p:grpSpPr>
        <a:xfrm>
          <a:off x="0" y="0"/>
          <a:ext cx="0" cy="0"/>
          <a:chOff x="0" y="0"/>
          <a:chExt cx="0" cy="0"/>
        </a:xfrm>
      </p:grpSpPr>
      <p:sp>
        <p:nvSpPr>
          <p:cNvPr id="13" name="Prostokąt 12"/>
          <p:cNvSpPr/>
          <p:nvPr/>
        </p:nvSpPr>
        <p:spPr>
          <a:xfrm>
            <a:off x="8153214" y="5675647"/>
            <a:ext cx="235210" cy="252909"/>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C6B8A1EA-13F1-C5E7-6AA6-0F6E899B7079}"/>
              </a:ext>
            </a:extLst>
          </p:cNvPr>
          <p:cNvSpPr txBox="1">
            <a:spLocks noChangeArrowheads="1"/>
          </p:cNvSpPr>
          <p:nvPr/>
        </p:nvSpPr>
        <p:spPr bwMode="auto">
          <a:xfrm>
            <a:off x="10623" y="8198"/>
            <a:ext cx="9108504" cy="5667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pPr eaLnBrk="1" hangingPunct="1">
              <a:defRPr/>
            </a:pPr>
            <a:r>
              <a:rPr lang="en-US" sz="2800" b="1" dirty="0"/>
              <a:t>DISCOVERY </a:t>
            </a:r>
            <a:r>
              <a:rPr lang="pl-PL" sz="2800" b="1" dirty="0"/>
              <a:t>OF </a:t>
            </a:r>
            <a:r>
              <a:rPr lang="en-US" sz="2800" b="1" dirty="0"/>
              <a:t>PLANS</a:t>
            </a:r>
            <a:r>
              <a:rPr lang="pl-PL" sz="2800" b="1" dirty="0"/>
              <a:t>: </a:t>
            </a:r>
            <a:r>
              <a:rPr lang="en-US" sz="2800" b="1" dirty="0"/>
              <a:t>EXEMPLARY SCHEME </a:t>
            </a:r>
          </a:p>
        </p:txBody>
      </p:sp>
      <p:sp>
        <p:nvSpPr>
          <p:cNvPr id="2" name="Symbol zastępczy numeru slajdu 1">
            <a:extLst>
              <a:ext uri="{FF2B5EF4-FFF2-40B4-BE49-F238E27FC236}">
                <a16:creationId xmlns:a16="http://schemas.microsoft.com/office/drawing/2014/main" id="{4B3FDD4C-0256-E68F-7294-73CCEA8C7721}"/>
              </a:ext>
            </a:extLst>
          </p:cNvPr>
          <p:cNvSpPr>
            <a:spLocks noGrp="1"/>
          </p:cNvSpPr>
          <p:nvPr>
            <p:ph type="sldNum" sz="quarter" idx="12"/>
          </p:nvPr>
        </p:nvSpPr>
        <p:spPr>
          <a:xfrm>
            <a:off x="8153214" y="6459665"/>
            <a:ext cx="621432" cy="321889"/>
          </a:xfrm>
        </p:spPr>
        <p:txBody>
          <a:bodyPr/>
          <a:lstStyle/>
          <a:p>
            <a:pPr>
              <a:defRPr/>
            </a:pPr>
            <a:fld id="{D02E777F-298D-4C96-825C-3DC57E52C55E}" type="slidenum">
              <a:rPr lang="pl-PL" smtClean="0"/>
              <a:pPr>
                <a:defRPr/>
              </a:pPr>
              <a:t>75</a:t>
            </a:fld>
            <a:endParaRPr lang="pl-PL"/>
          </a:p>
        </p:txBody>
      </p:sp>
      <p:grpSp>
        <p:nvGrpSpPr>
          <p:cNvPr id="17" name="Grupa 16"/>
          <p:cNvGrpSpPr/>
          <p:nvPr/>
        </p:nvGrpSpPr>
        <p:grpSpPr>
          <a:xfrm>
            <a:off x="2405243" y="1651961"/>
            <a:ext cx="4572463" cy="5129593"/>
            <a:chOff x="1277587" y="1648246"/>
            <a:chExt cx="4572463" cy="5129593"/>
          </a:xfrm>
        </p:grpSpPr>
        <p:grpSp>
          <p:nvGrpSpPr>
            <p:cNvPr id="15" name="Grupa 14"/>
            <p:cNvGrpSpPr/>
            <p:nvPr/>
          </p:nvGrpSpPr>
          <p:grpSpPr>
            <a:xfrm>
              <a:off x="1934481" y="1648246"/>
              <a:ext cx="3915569" cy="5129593"/>
              <a:chOff x="1934481" y="1648246"/>
              <a:chExt cx="3915569" cy="5129593"/>
            </a:xfrm>
          </p:grpSpPr>
          <p:grpSp>
            <p:nvGrpSpPr>
              <p:cNvPr id="10" name="Grupa 9"/>
              <p:cNvGrpSpPr/>
              <p:nvPr/>
            </p:nvGrpSpPr>
            <p:grpSpPr>
              <a:xfrm>
                <a:off x="1934481" y="2427984"/>
                <a:ext cx="3915569" cy="4349855"/>
                <a:chOff x="1934481" y="1560273"/>
                <a:chExt cx="3915569" cy="4349855"/>
              </a:xfrm>
            </p:grpSpPr>
            <p:grpSp>
              <p:nvGrpSpPr>
                <p:cNvPr id="63" name="Grupa 62"/>
                <p:cNvGrpSpPr/>
                <p:nvPr/>
              </p:nvGrpSpPr>
              <p:grpSpPr>
                <a:xfrm>
                  <a:off x="3635897" y="3140968"/>
                  <a:ext cx="2181607" cy="2769160"/>
                  <a:chOff x="1187623" y="3648639"/>
                  <a:chExt cx="1981346" cy="2769160"/>
                </a:xfrm>
              </p:grpSpPr>
              <p:grpSp>
                <p:nvGrpSpPr>
                  <p:cNvPr id="50" name="Grupa 49"/>
                  <p:cNvGrpSpPr/>
                  <p:nvPr/>
                </p:nvGrpSpPr>
                <p:grpSpPr>
                  <a:xfrm>
                    <a:off x="1187623" y="3648639"/>
                    <a:ext cx="1981346" cy="2769160"/>
                    <a:chOff x="1763687" y="2928558"/>
                    <a:chExt cx="1981346" cy="2769160"/>
                  </a:xfrm>
                </p:grpSpPr>
                <p:grpSp>
                  <p:nvGrpSpPr>
                    <p:cNvPr id="14" name="Grupa 13"/>
                    <p:cNvGrpSpPr/>
                    <p:nvPr/>
                  </p:nvGrpSpPr>
                  <p:grpSpPr>
                    <a:xfrm>
                      <a:off x="1763687" y="2928558"/>
                      <a:ext cx="1981346" cy="2769160"/>
                      <a:chOff x="3275856" y="2593839"/>
                      <a:chExt cx="2004934" cy="2769160"/>
                    </a:xfrm>
                  </p:grpSpPr>
                  <p:sp>
                    <p:nvSpPr>
                      <p:cNvPr id="12" name="Prostokąt 11"/>
                      <p:cNvSpPr/>
                      <p:nvPr/>
                    </p:nvSpPr>
                    <p:spPr>
                      <a:xfrm>
                        <a:off x="3275856" y="2593839"/>
                        <a:ext cx="2004934" cy="2769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rostokąt zaokrąglony 4"/>
                      <p:cNvSpPr/>
                      <p:nvPr/>
                    </p:nvSpPr>
                    <p:spPr>
                      <a:xfrm>
                        <a:off x="3786798" y="4005063"/>
                        <a:ext cx="1008112" cy="693165"/>
                      </a:xfrm>
                      <a:prstGeom prst="roundRect">
                        <a:avLst/>
                      </a:prstGeom>
                      <a:solidFill>
                        <a:srgbClr val="FFFF00"/>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Elipsa 17"/>
                    <p:cNvSpPr/>
                    <p:nvPr/>
                  </p:nvSpPr>
                  <p:spPr>
                    <a:xfrm flipH="1" flipV="1">
                      <a:off x="2195734" y="3428998"/>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ipsa 18"/>
                    <p:cNvSpPr/>
                    <p:nvPr/>
                  </p:nvSpPr>
                  <p:spPr>
                    <a:xfrm flipH="1" flipV="1">
                      <a:off x="2663784" y="3284981"/>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ipsa 19"/>
                    <p:cNvSpPr/>
                    <p:nvPr/>
                  </p:nvSpPr>
                  <p:spPr>
                    <a:xfrm flipH="1" flipV="1">
                      <a:off x="2051720" y="3880724"/>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ipsa 20"/>
                    <p:cNvSpPr/>
                    <p:nvPr/>
                  </p:nvSpPr>
                  <p:spPr>
                    <a:xfrm flipH="1" flipV="1">
                      <a:off x="3167843" y="3658358"/>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ole tekstowe 22"/>
                    <p:cNvSpPr txBox="1"/>
                    <p:nvPr/>
                  </p:nvSpPr>
                  <p:spPr>
                    <a:xfrm>
                      <a:off x="1922365" y="4128954"/>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cxnSp>
                  <p:nvCxnSpPr>
                    <p:cNvPr id="25" name="Łącznik prosty ze strzałką 24"/>
                    <p:cNvCxnSpPr>
                      <a:endCxn id="66" idx="7"/>
                    </p:cNvCxnSpPr>
                    <p:nvPr/>
                  </p:nvCxnSpPr>
                  <p:spPr>
                    <a:xfrm flipH="1">
                      <a:off x="2927414" y="3802375"/>
                      <a:ext cx="240429" cy="6953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Łącznik prosty ze strzałką 25"/>
                    <p:cNvCxnSpPr/>
                    <p:nvPr/>
                  </p:nvCxnSpPr>
                  <p:spPr>
                    <a:xfrm>
                      <a:off x="2265785" y="3531018"/>
                      <a:ext cx="235986" cy="9412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p:cNvCxnSpPr/>
                    <p:nvPr/>
                  </p:nvCxnSpPr>
                  <p:spPr>
                    <a:xfrm>
                      <a:off x="2065985" y="3961606"/>
                      <a:ext cx="368061" cy="8166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p:cNvCxnSpPr/>
                    <p:nvPr/>
                  </p:nvCxnSpPr>
                  <p:spPr>
                    <a:xfrm>
                      <a:off x="2719755" y="3440534"/>
                      <a:ext cx="12119" cy="11512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pole tekstowe 31"/>
                    <p:cNvSpPr txBox="1"/>
                    <p:nvPr/>
                  </p:nvSpPr>
                  <p:spPr>
                    <a:xfrm>
                      <a:off x="2299826" y="3606780"/>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sp>
                  <p:nvSpPr>
                    <p:cNvPr id="33" name="pole tekstowe 32"/>
                    <p:cNvSpPr txBox="1"/>
                    <p:nvPr/>
                  </p:nvSpPr>
                  <p:spPr>
                    <a:xfrm>
                      <a:off x="2668616" y="3647258"/>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sp>
                  <p:nvSpPr>
                    <p:cNvPr id="34" name="pole tekstowe 33"/>
                    <p:cNvSpPr txBox="1"/>
                    <p:nvPr/>
                  </p:nvSpPr>
                  <p:spPr>
                    <a:xfrm>
                      <a:off x="2998420" y="3978118"/>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grpSp>
              <p:sp>
                <p:nvSpPr>
                  <p:cNvPr id="51" name="pole tekstowe 50"/>
                  <p:cNvSpPr txBox="1"/>
                  <p:nvPr/>
                </p:nvSpPr>
                <p:spPr>
                  <a:xfrm>
                    <a:off x="1190001" y="3674668"/>
                    <a:ext cx="528930" cy="369332"/>
                  </a:xfrm>
                  <a:prstGeom prst="rect">
                    <a:avLst/>
                  </a:prstGeom>
                  <a:noFill/>
                </p:spPr>
                <p:txBody>
                  <a:bodyPr wrap="square" rtlCol="0">
                    <a:spAutoFit/>
                  </a:bodyPr>
                  <a:lstStyle/>
                  <a:p>
                    <a:r>
                      <a:rPr lang="en-US" sz="1800" i="1" dirty="0">
                        <a:solidFill>
                          <a:srgbClr val="0000CC"/>
                        </a:solidFill>
                      </a:rPr>
                      <a:t>α</a:t>
                    </a:r>
                    <a:r>
                      <a:rPr lang="pl-PL" sz="1800" i="1" baseline="-25000" dirty="0">
                        <a:solidFill>
                          <a:srgbClr val="0000CC"/>
                        </a:solidFill>
                      </a:rPr>
                      <a:t>1</a:t>
                    </a:r>
                    <a:endParaRPr lang="en-US" sz="1800" dirty="0">
                      <a:solidFill>
                        <a:srgbClr val="0000CC"/>
                      </a:solidFill>
                    </a:endParaRPr>
                  </a:p>
                </p:txBody>
              </p:sp>
              <p:sp>
                <p:nvSpPr>
                  <p:cNvPr id="53" name="Elipsa 52"/>
                  <p:cNvSpPr/>
                  <p:nvPr/>
                </p:nvSpPr>
                <p:spPr>
                  <a:xfrm flipH="1" flipV="1">
                    <a:off x="1439631" y="6021287"/>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Łącznik prosty ze strzałką 53"/>
                  <p:cNvCxnSpPr>
                    <a:stCxn id="53" idx="2"/>
                  </p:cNvCxnSpPr>
                  <p:nvPr/>
                </p:nvCxnSpPr>
                <p:spPr>
                  <a:xfrm flipV="1">
                    <a:off x="1511640" y="5911681"/>
                    <a:ext cx="219147" cy="18161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1577297" y="5902766"/>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sp>
                <p:nvSpPr>
                  <p:cNvPr id="59" name="Elipsa 58"/>
                  <p:cNvSpPr/>
                  <p:nvPr/>
                </p:nvSpPr>
                <p:spPr>
                  <a:xfrm flipH="1" flipV="1">
                    <a:off x="2514223" y="5968132"/>
                    <a:ext cx="72009" cy="144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ole tekstowe 59"/>
                  <p:cNvSpPr txBox="1"/>
                  <p:nvPr/>
                </p:nvSpPr>
                <p:spPr>
                  <a:xfrm>
                    <a:off x="2635708" y="5720271"/>
                    <a:ext cx="432048" cy="338554"/>
                  </a:xfrm>
                  <a:prstGeom prst="rect">
                    <a:avLst/>
                  </a:prstGeom>
                  <a:noFill/>
                </p:spPr>
                <p:txBody>
                  <a:bodyPr wrap="square" rtlCol="0">
                    <a:spAutoFit/>
                  </a:bodyPr>
                  <a:lstStyle/>
                  <a:p>
                    <a:r>
                      <a:rPr lang="en-US" sz="1600" i="1" dirty="0">
                        <a:solidFill>
                          <a:srgbClr val="0000CC"/>
                        </a:solidFill>
                      </a:rPr>
                      <a:t>tr</a:t>
                    </a:r>
                    <a:r>
                      <a:rPr lang="en-US" sz="1600" i="1" baseline="-25000" dirty="0">
                        <a:solidFill>
                          <a:srgbClr val="0000CC"/>
                        </a:solidFill>
                      </a:rPr>
                      <a:t>1</a:t>
                    </a:r>
                    <a:endParaRPr lang="en-US" sz="1600" dirty="0">
                      <a:solidFill>
                        <a:srgbClr val="0000CC"/>
                      </a:solidFill>
                    </a:endParaRPr>
                  </a:p>
                </p:txBody>
              </p:sp>
            </p:grpSp>
            <mc:AlternateContent xmlns:mc="http://schemas.openxmlformats.org/markup-compatibility/2006" xmlns:a14="http://schemas.microsoft.com/office/drawing/2010/main">
              <mc:Choice Requires="a14">
                <p:sp>
                  <p:nvSpPr>
                    <p:cNvPr id="65" name="pole tekstowe 64"/>
                    <p:cNvSpPr txBox="1"/>
                    <p:nvPr/>
                  </p:nvSpPr>
                  <p:spPr>
                    <a:xfrm>
                      <a:off x="1992833" y="4125962"/>
                      <a:ext cx="1448730" cy="3341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𝑟</m:t>
                                    </m:r>
                                  </m:e>
                                  <m:sub>
                                    <m:r>
                                      <a:rPr lang="pl-PL" sz="2000" b="0" i="1" smtClean="0">
                                        <a:solidFill>
                                          <a:srgbClr val="0000CC"/>
                                        </a:solidFill>
                                        <a:latin typeface="Cambria Math" panose="02040503050406030204" pitchFamily="18" charset="0"/>
                                        <a:ea typeface="Cambria Math" panose="02040503050406030204" pitchFamily="18" charset="0"/>
                                      </a:rPr>
                                      <m:t>1</m:t>
                                    </m:r>
                                  </m:sub>
                                </m:sSub>
                                <m:r>
                                  <a:rPr lang="pl-PL" sz="2000" i="1">
                                    <a:solidFill>
                                      <a:srgbClr val="0000CC"/>
                                    </a:solidFill>
                                    <a:latin typeface="Cambria Math" panose="02040503050406030204" pitchFamily="18" charset="0"/>
                                    <a:ea typeface="Cambria Math" panose="02040503050406030204" pitchFamily="18" charset="0"/>
                                  </a:rPr>
                                  <m:t>:</m:t>
                                </m:r>
                                <m:r>
                                  <a:rPr lang="en-US" sz="2000" i="1" smtClean="0">
                                    <a:solidFill>
                                      <a:srgbClr val="0000CC"/>
                                    </a:solidFill>
                                    <a:latin typeface="Cambria Math" panose="02040503050406030204" pitchFamily="18" charset="0"/>
                                    <a:ea typeface="Cambria Math" panose="02040503050406030204" pitchFamily="18" charset="0"/>
                                  </a:rPr>
                                  <m:t>𝛼</m:t>
                                </m:r>
                              </m:e>
                              <m:sub>
                                <m:r>
                                  <a:rPr lang="pl-PL" sz="2000" b="0" i="1" smtClean="0">
                                    <a:solidFill>
                                      <a:srgbClr val="0000CC"/>
                                    </a:solidFill>
                                    <a:latin typeface="Cambria Math" panose="02040503050406030204" pitchFamily="18" charset="0"/>
                                    <a:ea typeface="Cambria Math" panose="02040503050406030204" pitchFamily="18" charset="0"/>
                                  </a:rPr>
                                  <m:t>1</m:t>
                                </m:r>
                              </m:sub>
                            </m:s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smtClean="0">
                                    <a:solidFill>
                                      <a:srgbClr val="0000CC"/>
                                    </a:solidFill>
                                    <a:latin typeface="Cambria Math" panose="02040503050406030204" pitchFamily="18" charset="0"/>
                                    <a:ea typeface="Cambria Math" panose="02040503050406030204" pitchFamily="18" charset="0"/>
                                  </a:rPr>
                                  <m:t>→</m:t>
                                </m:r>
                              </m:e>
                              <m: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𝑡𝑟</m:t>
                                    </m:r>
                                  </m:e>
                                  <m:sub>
                                    <m:r>
                                      <a:rPr lang="pl-PL" sz="2000" b="0" i="1" smtClean="0">
                                        <a:solidFill>
                                          <a:srgbClr val="0000CC"/>
                                        </a:solidFill>
                                        <a:latin typeface="Cambria Math" panose="02040503050406030204" pitchFamily="18" charset="0"/>
                                        <a:ea typeface="Cambria Math" panose="02040503050406030204" pitchFamily="18" charset="0"/>
                                      </a:rPr>
                                      <m:t>1</m:t>
                                    </m:r>
                                  </m:sub>
                                </m:sSub>
                              </m:sub>
                            </m:sSub>
                            <m:r>
                              <a:rPr lang="en-US" sz="2000" i="1" smtClean="0">
                                <a:solidFill>
                                  <a:srgbClr val="0000CC"/>
                                </a:solidFill>
                                <a:latin typeface="Cambria Math" panose="02040503050406030204" pitchFamily="18" charset="0"/>
                                <a:ea typeface="Cambria Math" panose="02040503050406030204" pitchFamily="18" charset="0"/>
                              </a:rPr>
                              <m:t>𝛽</m:t>
                            </m:r>
                          </m:oMath>
                        </m:oMathPara>
                      </a14:m>
                      <a:endParaRPr lang="en-US" sz="2000" dirty="0">
                        <a:solidFill>
                          <a:srgbClr val="0000CC"/>
                        </a:solidFill>
                        <a:latin typeface="+mn-lt"/>
                      </a:endParaRPr>
                    </a:p>
                  </p:txBody>
                </p:sp>
              </mc:Choice>
              <mc:Fallback xmlns="">
                <p:sp>
                  <p:nvSpPr>
                    <p:cNvPr id="65" name="pole tekstowe 64"/>
                    <p:cNvSpPr txBox="1">
                      <a:spLocks noRot="1" noChangeAspect="1" noMove="1" noResize="1" noEditPoints="1" noAdjustHandles="1" noChangeArrowheads="1" noChangeShapeType="1" noTextEdit="1"/>
                    </p:cNvSpPr>
                    <p:nvPr/>
                  </p:nvSpPr>
                  <p:spPr>
                    <a:xfrm>
                      <a:off x="1992833" y="4125962"/>
                      <a:ext cx="1448730" cy="334194"/>
                    </a:xfrm>
                    <a:prstGeom prst="rect">
                      <a:avLst/>
                    </a:prstGeom>
                    <a:blipFill rotWithShape="0">
                      <a:blip r:embed="rId3"/>
                      <a:stretch>
                        <a:fillRect l="-1681" r="-4202"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Prostokąt 2"/>
                    <p:cNvSpPr/>
                    <p:nvPr/>
                  </p:nvSpPr>
                  <p:spPr>
                    <a:xfrm>
                      <a:off x="3644177" y="2148485"/>
                      <a:ext cx="2181606" cy="6288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r>
                              <a:rPr lang="el-GR" i="1" smtClean="0">
                                <a:latin typeface="Cambria Math" panose="02040503050406030204" pitchFamily="18" charset="0"/>
                              </a:rPr>
                              <m:t>𝜋</m:t>
                            </m:r>
                            <m:sSup>
                              <m:sSupPr>
                                <m:ctrlPr>
                                  <a:rPr lang="en-US" i="1" smtClean="0">
                                    <a:latin typeface="Cambria Math" panose="02040503050406030204" pitchFamily="18" charset="0"/>
                                  </a:rPr>
                                </m:ctrlPr>
                              </m:sSupPr>
                              <m:e>
                                <m:r>
                                  <a:rPr lang="en-US" i="1" smtClean="0">
                                    <a:latin typeface="Cambria Math" panose="02040503050406030204" pitchFamily="18" charset="0"/>
                                  </a:rPr>
                                  <m:t>𝑟</m:t>
                                </m:r>
                              </m:e>
                              <m:sup>
                                <m:r>
                                  <a:rPr lang="en-US" i="1" smtClean="0">
                                    <a:latin typeface="Cambria Math" panose="02040503050406030204" pitchFamily="18" charset="0"/>
                                  </a:rPr>
                                  <m:t>2</m:t>
                                </m:r>
                              </m:sup>
                            </m:sSup>
                          </m:oMath>
                        </m:oMathPara>
                      </a14:m>
                      <a:endParaRPr lang="en-US" dirty="0"/>
                    </a:p>
                  </p:txBody>
                </p:sp>
              </mc:Choice>
              <mc:Fallback xmlns="">
                <p:sp>
                  <p:nvSpPr>
                    <p:cNvPr id="3" name="Prostokąt 2"/>
                    <p:cNvSpPr>
                      <a:spLocks noRot="1" noChangeAspect="1" noMove="1" noResize="1" noEditPoints="1" noAdjustHandles="1" noChangeArrowheads="1" noChangeShapeType="1" noTextEdit="1"/>
                    </p:cNvSpPr>
                    <p:nvPr/>
                  </p:nvSpPr>
                  <p:spPr>
                    <a:xfrm>
                      <a:off x="3644177" y="2148485"/>
                      <a:ext cx="2181606" cy="628827"/>
                    </a:xfrm>
                    <a:prstGeom prst="rect">
                      <a:avLst/>
                    </a:prstGeom>
                    <a:blipFill rotWithShape="0">
                      <a:blip r:embed="rId4"/>
                      <a:stretch>
                        <a:fillRect/>
                      </a:stretch>
                    </a:blipFill>
                  </p:spPr>
                  <p:txBody>
                    <a:bodyPr/>
                    <a:lstStyle/>
                    <a:p>
                      <a:r>
                        <a:rPr lang="en-US">
                          <a:noFill/>
                        </a:rPr>
                        <a:t> </a:t>
                      </a:r>
                    </a:p>
                  </p:txBody>
                </p:sp>
              </mc:Fallback>
            </mc:AlternateContent>
            <p:sp>
              <p:nvSpPr>
                <p:cNvPr id="6" name="pole tekstowe 5"/>
                <p:cNvSpPr txBox="1"/>
                <p:nvPr/>
              </p:nvSpPr>
              <p:spPr>
                <a:xfrm>
                  <a:off x="4416830" y="2184268"/>
                  <a:ext cx="731234" cy="507831"/>
                </a:xfrm>
                <a:prstGeom prst="rect">
                  <a:avLst/>
                </a:prstGeom>
                <a:noFill/>
              </p:spPr>
              <p:txBody>
                <a:bodyPr wrap="square" rtlCol="0">
                  <a:spAutoFit/>
                </a:bodyPr>
                <a:lstStyle/>
                <a:p>
                  <a:r>
                    <a:rPr lang="pl-PL" dirty="0"/>
                    <a:t>…</a:t>
                  </a:r>
                  <a:endParaRPr lang="en-US" dirty="0"/>
                </a:p>
              </p:txBody>
            </p:sp>
            <p:sp>
              <p:nvSpPr>
                <p:cNvPr id="36" name="pole tekstowe 35"/>
                <p:cNvSpPr txBox="1"/>
                <p:nvPr/>
              </p:nvSpPr>
              <p:spPr>
                <a:xfrm>
                  <a:off x="3638514" y="2075118"/>
                  <a:ext cx="582390" cy="369332"/>
                </a:xfrm>
                <a:prstGeom prst="rect">
                  <a:avLst/>
                </a:prstGeom>
                <a:noFill/>
              </p:spPr>
              <p:txBody>
                <a:bodyPr wrap="square" rtlCol="0">
                  <a:spAutoFit/>
                </a:bodyPr>
                <a:lstStyle/>
                <a:p>
                  <a:r>
                    <a:rPr lang="en-US" sz="1800" i="1" dirty="0">
                      <a:solidFill>
                        <a:srgbClr val="0000CC"/>
                      </a:solidFill>
                    </a:rPr>
                    <a:t>α</a:t>
                  </a:r>
                  <a:r>
                    <a:rPr lang="pl-PL" sz="1800" i="1" baseline="-25000" dirty="0">
                      <a:solidFill>
                        <a:srgbClr val="0000CC"/>
                      </a:solidFill>
                    </a:rPr>
                    <a:t>2</a:t>
                  </a:r>
                  <a:endParaRPr lang="en-US" sz="1800" dirty="0">
                    <a:solidFill>
                      <a:srgbClr val="0000CC"/>
                    </a:solidFill>
                  </a:endParaRPr>
                </a:p>
              </p:txBody>
            </p:sp>
            <p:sp>
              <p:nvSpPr>
                <p:cNvPr id="37" name="Prostokąt 36"/>
                <p:cNvSpPr/>
                <p:nvPr/>
              </p:nvSpPr>
              <p:spPr>
                <a:xfrm>
                  <a:off x="5448978" y="2426136"/>
                  <a:ext cx="401072" cy="369332"/>
                </a:xfrm>
                <a:prstGeom prst="rect">
                  <a:avLst/>
                </a:prstGeom>
              </p:spPr>
              <p:txBody>
                <a:bodyPr wrap="none">
                  <a:spAutoFit/>
                </a:bodyPr>
                <a:lstStyle/>
                <a:p>
                  <a:r>
                    <a:rPr lang="en-US" sz="1800" i="1" dirty="0">
                      <a:solidFill>
                        <a:srgbClr val="0000CC"/>
                      </a:solidFill>
                    </a:rPr>
                    <a:t>β</a:t>
                  </a:r>
                  <a:r>
                    <a:rPr lang="pl-PL" sz="1800" i="1" baseline="-25000" dirty="0">
                      <a:solidFill>
                        <a:srgbClr val="0000CC"/>
                      </a:solidFill>
                    </a:rPr>
                    <a:t>2</a:t>
                  </a:r>
                  <a:endParaRPr lang="en-US" sz="1800" dirty="0">
                    <a:solidFill>
                      <a:srgbClr val="0000CC"/>
                    </a:solidFill>
                  </a:endParaRPr>
                </a:p>
              </p:txBody>
            </p:sp>
            <mc:AlternateContent xmlns:mc="http://schemas.openxmlformats.org/markup-compatibility/2006" xmlns:a14="http://schemas.microsoft.com/office/drawing/2010/main">
              <mc:Choice Requires="a14">
                <p:sp>
                  <p:nvSpPr>
                    <p:cNvPr id="38" name="pole tekstowe 37"/>
                    <p:cNvSpPr txBox="1"/>
                    <p:nvPr/>
                  </p:nvSpPr>
                  <p:spPr>
                    <a:xfrm>
                      <a:off x="1934481" y="2238760"/>
                      <a:ext cx="1556260" cy="3341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𝑟</m:t>
                                    </m:r>
                                  </m:e>
                                  <m:sub>
                                    <m:r>
                                      <a:rPr lang="pl-PL" sz="2000" b="0" i="1" smtClean="0">
                                        <a:solidFill>
                                          <a:srgbClr val="0000CC"/>
                                        </a:solidFill>
                                        <a:latin typeface="Cambria Math" panose="02040503050406030204" pitchFamily="18" charset="0"/>
                                        <a:ea typeface="Cambria Math" panose="02040503050406030204" pitchFamily="18" charset="0"/>
                                      </a:rPr>
                                      <m:t>2</m:t>
                                    </m:r>
                                  </m:sub>
                                </m:sSub>
                                <m:r>
                                  <a:rPr lang="pl-PL" sz="2000" i="1">
                                    <a:solidFill>
                                      <a:srgbClr val="0000CC"/>
                                    </a:solidFill>
                                    <a:latin typeface="Cambria Math" panose="02040503050406030204" pitchFamily="18" charset="0"/>
                                    <a:ea typeface="Cambria Math" panose="02040503050406030204" pitchFamily="18" charset="0"/>
                                  </a:rPr>
                                  <m:t>:</m:t>
                                </m:r>
                                <m:r>
                                  <a:rPr lang="en-US" sz="2000" i="1" smtClean="0">
                                    <a:solidFill>
                                      <a:srgbClr val="0000CC"/>
                                    </a:solidFill>
                                    <a:latin typeface="Cambria Math" panose="02040503050406030204" pitchFamily="18" charset="0"/>
                                    <a:ea typeface="Cambria Math" panose="02040503050406030204" pitchFamily="18" charset="0"/>
                                  </a:rPr>
                                  <m:t>𝛼</m:t>
                                </m:r>
                              </m:e>
                              <m:sub>
                                <m:r>
                                  <a:rPr lang="pl-PL" sz="2000" b="0" i="1" smtClean="0">
                                    <a:solidFill>
                                      <a:srgbClr val="0000CC"/>
                                    </a:solidFill>
                                    <a:latin typeface="Cambria Math" panose="02040503050406030204" pitchFamily="18" charset="0"/>
                                    <a:ea typeface="Cambria Math" panose="02040503050406030204" pitchFamily="18" charset="0"/>
                                  </a:rPr>
                                  <m:t>2</m:t>
                                </m:r>
                              </m:sub>
                            </m:s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smtClean="0">
                                    <a:solidFill>
                                      <a:srgbClr val="0000CC"/>
                                    </a:solidFill>
                                    <a:latin typeface="Cambria Math" panose="02040503050406030204" pitchFamily="18" charset="0"/>
                                    <a:ea typeface="Cambria Math" panose="02040503050406030204" pitchFamily="18" charset="0"/>
                                  </a:rPr>
                                  <m:t>→</m:t>
                                </m:r>
                              </m:e>
                              <m: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𝑡𝑟</m:t>
                                    </m:r>
                                  </m:e>
                                  <m:sub>
                                    <m:r>
                                      <a:rPr lang="pl-PL" sz="2000" b="0" i="1" smtClean="0">
                                        <a:solidFill>
                                          <a:srgbClr val="0000CC"/>
                                        </a:solidFill>
                                        <a:latin typeface="Cambria Math" panose="02040503050406030204" pitchFamily="18" charset="0"/>
                                        <a:ea typeface="Cambria Math" panose="02040503050406030204" pitchFamily="18" charset="0"/>
                                      </a:rPr>
                                      <m:t>2</m:t>
                                    </m:r>
                                  </m:sub>
                                </m:sSub>
                              </m:sub>
                            </m:s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smtClean="0">
                                    <a:solidFill>
                                      <a:srgbClr val="0000CC"/>
                                    </a:solidFill>
                                    <a:latin typeface="Cambria Math" panose="02040503050406030204" pitchFamily="18" charset="0"/>
                                    <a:ea typeface="Cambria Math" panose="02040503050406030204" pitchFamily="18" charset="0"/>
                                  </a:rPr>
                                  <m:t>𝛽</m:t>
                                </m:r>
                              </m:e>
                              <m:sub>
                                <m:r>
                                  <a:rPr lang="pl-PL" sz="2000" b="0" i="1" smtClean="0">
                                    <a:solidFill>
                                      <a:srgbClr val="0000CC"/>
                                    </a:solidFill>
                                    <a:latin typeface="Cambria Math" panose="02040503050406030204" pitchFamily="18" charset="0"/>
                                    <a:ea typeface="Cambria Math" panose="02040503050406030204" pitchFamily="18" charset="0"/>
                                  </a:rPr>
                                  <m:t>2</m:t>
                                </m:r>
                              </m:sub>
                            </m:sSub>
                          </m:oMath>
                        </m:oMathPara>
                      </a14:m>
                      <a:endParaRPr lang="en-US" sz="2000" dirty="0">
                        <a:latin typeface="+mn-lt"/>
                      </a:endParaRPr>
                    </a:p>
                  </p:txBody>
                </p:sp>
              </mc:Choice>
              <mc:Fallback xmlns="">
                <p:sp>
                  <p:nvSpPr>
                    <p:cNvPr id="38" name="pole tekstowe 37"/>
                    <p:cNvSpPr txBox="1">
                      <a:spLocks noRot="1" noChangeAspect="1" noMove="1" noResize="1" noEditPoints="1" noAdjustHandles="1" noChangeArrowheads="1" noChangeShapeType="1" noTextEdit="1"/>
                    </p:cNvSpPr>
                    <p:nvPr/>
                  </p:nvSpPr>
                  <p:spPr>
                    <a:xfrm>
                      <a:off x="1934481" y="2238760"/>
                      <a:ext cx="1556260" cy="334194"/>
                    </a:xfrm>
                    <a:prstGeom prst="rect">
                      <a:avLst/>
                    </a:prstGeom>
                    <a:blipFill rotWithShape="0">
                      <a:blip r:embed="rId5"/>
                      <a:stretch>
                        <a:fillRect l="-1172" r="-391"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pole tekstowe 7"/>
                    <p:cNvSpPr txBox="1"/>
                    <p:nvPr/>
                  </p:nvSpPr>
                  <p:spPr>
                    <a:xfrm>
                      <a:off x="4870146" y="2784583"/>
                      <a:ext cx="974882" cy="337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a:solidFill>
                                      <a:srgbClr val="0000CC"/>
                                    </a:solidFill>
                                    <a:latin typeface="Cambria Math" panose="02040503050406030204" pitchFamily="18" charset="0"/>
                                    <a:ea typeface="Cambria Math" panose="02040503050406030204" pitchFamily="18" charset="0"/>
                                  </a:rPr>
                                  <m:t>𝛽</m:t>
                                </m:r>
                              </m:e>
                              <m:sub>
                                <m:r>
                                  <a:rPr lang="pl-PL" sz="2000" i="1">
                                    <a:solidFill>
                                      <a:srgbClr val="0000CC"/>
                                    </a:solidFill>
                                    <a:latin typeface="Cambria Math" panose="02040503050406030204" pitchFamily="18" charset="0"/>
                                    <a:ea typeface="Cambria Math" panose="02040503050406030204" pitchFamily="18" charset="0"/>
                                  </a:rPr>
                                  <m:t>2</m:t>
                                </m:r>
                              </m:sub>
                            </m:sSub>
                            <m:r>
                              <a:rPr lang="pl-PL" sz="2000" i="1" smtClean="0">
                                <a:solidFill>
                                  <a:srgbClr val="0000CC"/>
                                </a:solidFill>
                                <a:latin typeface="Cambria Math" panose="02040503050406030204" pitchFamily="18" charset="0"/>
                                <a:ea typeface="Cambria Math" panose="02040503050406030204" pitchFamily="18" charset="0"/>
                              </a:rPr>
                              <m:t>⇒</m:t>
                            </m:r>
                            <m:sSub>
                              <m:sSubPr>
                                <m:ctrlPr>
                                  <a:rPr lang="pl-PL" sz="2000" i="1" smtClean="0">
                                    <a:solidFill>
                                      <a:srgbClr val="0000CC"/>
                                    </a:solidFill>
                                    <a:latin typeface="Cambria Math" panose="02040503050406030204" pitchFamily="18" charset="0"/>
                                    <a:ea typeface="Cambria Math" panose="02040503050406030204" pitchFamily="18" charset="0"/>
                                  </a:rPr>
                                </m:ctrlPr>
                              </m:sSubPr>
                              <m:e>
                                <m:r>
                                  <a:rPr lang="pl-PL" sz="2000" i="1" smtClean="0">
                                    <a:solidFill>
                                      <a:srgbClr val="0000CC"/>
                                    </a:solidFill>
                                    <a:latin typeface="Cambria Math" panose="02040503050406030204" pitchFamily="18" charset="0"/>
                                    <a:ea typeface="Cambria Math" panose="02040503050406030204" pitchFamily="18" charset="0"/>
                                  </a:rPr>
                                  <m:t>𝛼</m:t>
                                </m:r>
                              </m:e>
                              <m:sub>
                                <m:r>
                                  <a:rPr lang="pl-PL" sz="2000" b="0" i="1" smtClean="0">
                                    <a:solidFill>
                                      <a:srgbClr val="0000CC"/>
                                    </a:solidFill>
                                    <a:latin typeface="Cambria Math" panose="02040503050406030204" pitchFamily="18" charset="0"/>
                                    <a:ea typeface="Cambria Math" panose="02040503050406030204" pitchFamily="18" charset="0"/>
                                  </a:rPr>
                                  <m:t>1</m:t>
                                </m:r>
                              </m:sub>
                            </m:sSub>
                          </m:oMath>
                        </m:oMathPara>
                      </a14:m>
                      <a:endParaRPr lang="en-US" sz="2000" dirty="0">
                        <a:latin typeface="+mn-lt"/>
                      </a:endParaRPr>
                    </a:p>
                  </p:txBody>
                </p:sp>
              </mc:Choice>
              <mc:Fallback xmlns="">
                <p:sp>
                  <p:nvSpPr>
                    <p:cNvPr id="8" name="pole tekstowe 7"/>
                    <p:cNvSpPr txBox="1">
                      <a:spLocks noRot="1" noChangeAspect="1" noMove="1" noResize="1" noEditPoints="1" noAdjustHandles="1" noChangeArrowheads="1" noChangeShapeType="1" noTextEdit="1"/>
                    </p:cNvSpPr>
                    <p:nvPr/>
                  </p:nvSpPr>
                  <p:spPr>
                    <a:xfrm>
                      <a:off x="4870146" y="2784583"/>
                      <a:ext cx="974882" cy="337593"/>
                    </a:xfrm>
                    <a:prstGeom prst="rect">
                      <a:avLst/>
                    </a:prstGeom>
                    <a:blipFill rotWithShape="0">
                      <a:blip r:embed="rId6"/>
                      <a:stretch>
                        <a:fillRect l="-8750" r="-1875" b="-23636"/>
                      </a:stretch>
                    </a:blipFill>
                  </p:spPr>
                  <p:txBody>
                    <a:bodyPr/>
                    <a:lstStyle/>
                    <a:p>
                      <a:r>
                        <a:rPr lang="en-US">
                          <a:noFill/>
                        </a:rPr>
                        <a:t> </a:t>
                      </a:r>
                    </a:p>
                  </p:txBody>
                </p:sp>
              </mc:Fallback>
            </mc:AlternateContent>
            <p:sp>
              <p:nvSpPr>
                <p:cNvPr id="40" name="pole tekstowe 39"/>
                <p:cNvSpPr txBox="1"/>
                <p:nvPr/>
              </p:nvSpPr>
              <p:spPr>
                <a:xfrm>
                  <a:off x="4377451" y="1560273"/>
                  <a:ext cx="731234" cy="507831"/>
                </a:xfrm>
                <a:prstGeom prst="rect">
                  <a:avLst/>
                </a:prstGeom>
                <a:noFill/>
              </p:spPr>
              <p:txBody>
                <a:bodyPr wrap="square" rtlCol="0">
                  <a:spAutoFit/>
                </a:bodyPr>
                <a:lstStyle/>
                <a:p>
                  <a:r>
                    <a:rPr lang="pl-PL" dirty="0">
                      <a:solidFill>
                        <a:srgbClr val="0000CC"/>
                      </a:solidFill>
                    </a:rPr>
                    <a:t>…</a:t>
                  </a:r>
                  <a:endParaRPr lang="en-US" dirty="0">
                    <a:solidFill>
                      <a:srgbClr val="0000CC"/>
                    </a:solidFill>
                  </a:endParaRPr>
                </a:p>
              </p:txBody>
            </p:sp>
          </p:grpSp>
          <p:sp>
            <p:nvSpPr>
              <p:cNvPr id="11" name="Strzałka w dół 10"/>
              <p:cNvSpPr/>
              <p:nvPr/>
            </p:nvSpPr>
            <p:spPr>
              <a:xfrm>
                <a:off x="4518955" y="3645024"/>
                <a:ext cx="251017" cy="3656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Prostokąt 42"/>
                  <p:cNvSpPr/>
                  <p:nvPr/>
                </p:nvSpPr>
                <p:spPr>
                  <a:xfrm>
                    <a:off x="3634594" y="2005572"/>
                    <a:ext cx="2140826" cy="5861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𝐴</m:t>
                          </m:r>
                          <m:r>
                            <a:rPr lang="en-US" i="1" smtClean="0">
                              <a:latin typeface="Cambria Math" panose="02040503050406030204" pitchFamily="18" charset="0"/>
                            </a:rPr>
                            <m:t>=</m:t>
                          </m:r>
                          <m:r>
                            <a:rPr lang="el-GR" i="1" smtClean="0">
                              <a:latin typeface="Cambria Math" panose="02040503050406030204" pitchFamily="18" charset="0"/>
                            </a:rPr>
                            <m:t>𝜋</m:t>
                          </m:r>
                          <m:sSup>
                            <m:sSupPr>
                              <m:ctrlPr>
                                <a:rPr lang="en-US" i="1" smtClean="0">
                                  <a:latin typeface="Cambria Math" panose="02040503050406030204" pitchFamily="18" charset="0"/>
                                </a:rPr>
                              </m:ctrlPr>
                            </m:sSupPr>
                            <m:e>
                              <m:r>
                                <a:rPr lang="en-US" i="1" smtClean="0">
                                  <a:latin typeface="Cambria Math" panose="02040503050406030204" pitchFamily="18" charset="0"/>
                                </a:rPr>
                                <m:t>𝑟</m:t>
                              </m:r>
                            </m:e>
                            <m:sup>
                              <m:r>
                                <a:rPr lang="en-US" i="1" smtClean="0">
                                  <a:latin typeface="Cambria Math" panose="02040503050406030204" pitchFamily="18" charset="0"/>
                                </a:rPr>
                                <m:t>2</m:t>
                              </m:r>
                            </m:sup>
                          </m:sSup>
                        </m:oMath>
                      </m:oMathPara>
                    </a14:m>
                    <a:endParaRPr lang="en-US" dirty="0"/>
                  </a:p>
                </p:txBody>
              </p:sp>
            </mc:Choice>
            <mc:Fallback xmlns="">
              <p:sp>
                <p:nvSpPr>
                  <p:cNvPr id="43" name="Prostokąt 42"/>
                  <p:cNvSpPr>
                    <a:spLocks noRot="1" noChangeAspect="1" noMove="1" noResize="1" noEditPoints="1" noAdjustHandles="1" noChangeArrowheads="1" noChangeShapeType="1" noTextEdit="1"/>
                  </p:cNvSpPr>
                  <p:nvPr/>
                </p:nvSpPr>
                <p:spPr>
                  <a:xfrm>
                    <a:off x="3634594" y="2005572"/>
                    <a:ext cx="2140826" cy="586106"/>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pole tekstowe 43"/>
                  <p:cNvSpPr txBox="1"/>
                  <p:nvPr/>
                </p:nvSpPr>
                <p:spPr>
                  <a:xfrm>
                    <a:off x="4151255" y="1648246"/>
                    <a:ext cx="1151803"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CC"/>
                              </a:solidFill>
                              <a:latin typeface="Cambria Math" panose="02040503050406030204" pitchFamily="18" charset="0"/>
                              <a:ea typeface="Cambria Math" panose="02040503050406030204" pitchFamily="18" charset="0"/>
                            </a:rPr>
                            <m:t>𝛼</m:t>
                          </m:r>
                          <m:r>
                            <a:rPr lang="pl-PL" sz="2000" i="1" smtClean="0">
                              <a:solidFill>
                                <a:srgbClr val="0000CC"/>
                              </a:solidFill>
                              <a:latin typeface="Cambria Math" panose="02040503050406030204" pitchFamily="18" charset="0"/>
                              <a:ea typeface="Cambria Math" panose="02040503050406030204" pitchFamily="18" charset="0"/>
                            </a:rPr>
                            <m:t>⇒</m:t>
                          </m:r>
                          <m:sSub>
                            <m:sSubPr>
                              <m:ctrlPr>
                                <a:rPr lang="pl-PL" sz="2000" i="1" smtClean="0">
                                  <a:solidFill>
                                    <a:srgbClr val="0000CC"/>
                                  </a:solidFill>
                                  <a:latin typeface="Cambria Math" panose="02040503050406030204" pitchFamily="18" charset="0"/>
                                  <a:ea typeface="Cambria Math" panose="02040503050406030204" pitchFamily="18" charset="0"/>
                                </a:rPr>
                              </m:ctrlPr>
                            </m:sSubPr>
                            <m:e>
                              <m:r>
                                <a:rPr lang="pl-PL" sz="2000" i="1" smtClean="0">
                                  <a:solidFill>
                                    <a:srgbClr val="0000CC"/>
                                  </a:solidFill>
                                  <a:latin typeface="Cambria Math" panose="02040503050406030204" pitchFamily="18" charset="0"/>
                                  <a:ea typeface="Cambria Math" panose="02040503050406030204" pitchFamily="18" charset="0"/>
                                </a:rPr>
                                <m:t>𝛼</m:t>
                              </m:r>
                            </m:e>
                            <m:sub>
                              <m:r>
                                <a:rPr lang="pl-PL" sz="2000" b="0" i="1" smtClean="0">
                                  <a:solidFill>
                                    <a:srgbClr val="0000CC"/>
                                  </a:solidFill>
                                  <a:latin typeface="Cambria Math" panose="02040503050406030204" pitchFamily="18" charset="0"/>
                                  <a:ea typeface="Cambria Math" panose="02040503050406030204" pitchFamily="18" charset="0"/>
                                </a:rPr>
                                <m:t>𝑘</m:t>
                              </m:r>
                            </m:sub>
                          </m:sSub>
                        </m:oMath>
                      </m:oMathPara>
                    </a14:m>
                    <a:endParaRPr lang="en-US" sz="2000" dirty="0">
                      <a:latin typeface="+mn-lt"/>
                      <a:cs typeface="Arial" panose="020B0604020202020204" pitchFamily="34" charset="0"/>
                    </a:endParaRPr>
                  </a:p>
                </p:txBody>
              </p:sp>
            </mc:Choice>
            <mc:Fallback xmlns="">
              <p:sp>
                <p:nvSpPr>
                  <p:cNvPr id="44" name="pole tekstowe 43"/>
                  <p:cNvSpPr txBox="1">
                    <a:spLocks noRot="1" noChangeAspect="1" noMove="1" noResize="1" noEditPoints="1" noAdjustHandles="1" noChangeArrowheads="1" noChangeShapeType="1" noTextEdit="1"/>
                  </p:cNvSpPr>
                  <p:nvPr/>
                </p:nvSpPr>
                <p:spPr>
                  <a:xfrm>
                    <a:off x="4151255" y="1648246"/>
                    <a:ext cx="1151803" cy="307777"/>
                  </a:xfrm>
                  <a:prstGeom prst="rect">
                    <a:avLst/>
                  </a:prstGeom>
                  <a:blipFill rotWithShape="0">
                    <a:blip r:embed="rId8"/>
                    <a:stretch>
                      <a:fillRect b="-22000"/>
                    </a:stretch>
                  </a:blipFill>
                </p:spPr>
                <p:txBody>
                  <a:bodyPr/>
                  <a:lstStyle/>
                  <a:p>
                    <a:r>
                      <a:rPr lang="en-US">
                        <a:noFill/>
                      </a:rPr>
                      <a:t> </a:t>
                    </a:r>
                  </a:p>
                </p:txBody>
              </p:sp>
            </mc:Fallback>
          </mc:AlternateContent>
          <p:sp>
            <p:nvSpPr>
              <p:cNvPr id="45" name="pole tekstowe 44"/>
              <p:cNvSpPr txBox="1"/>
              <p:nvPr/>
            </p:nvSpPr>
            <p:spPr>
              <a:xfrm>
                <a:off x="3632882" y="1939490"/>
                <a:ext cx="582390" cy="369332"/>
              </a:xfrm>
              <a:prstGeom prst="rect">
                <a:avLst/>
              </a:prstGeom>
              <a:noFill/>
            </p:spPr>
            <p:txBody>
              <a:bodyPr wrap="square" rtlCol="0">
                <a:spAutoFit/>
              </a:bodyPr>
              <a:lstStyle/>
              <a:p>
                <a:r>
                  <a:rPr lang="en-US" sz="1800" i="1" dirty="0">
                    <a:solidFill>
                      <a:srgbClr val="0000CC"/>
                    </a:solidFill>
                  </a:rPr>
                  <a:t>α</a:t>
                </a:r>
                <a:r>
                  <a:rPr lang="pl-PL" sz="1800" i="1" baseline="-25000" dirty="0">
                    <a:solidFill>
                      <a:srgbClr val="0000CC"/>
                    </a:solidFill>
                  </a:rPr>
                  <a:t>k</a:t>
                </a:r>
                <a:endParaRPr lang="en-US" sz="1800" dirty="0">
                  <a:solidFill>
                    <a:srgbClr val="0000CC"/>
                  </a:solidFill>
                </a:endParaRPr>
              </a:p>
            </p:txBody>
          </p:sp>
          <p:sp>
            <p:nvSpPr>
              <p:cNvPr id="47" name="Prostokąt 46"/>
              <p:cNvSpPr/>
              <p:nvPr/>
            </p:nvSpPr>
            <p:spPr>
              <a:xfrm>
                <a:off x="5368522" y="2190926"/>
                <a:ext cx="393056" cy="369332"/>
              </a:xfrm>
              <a:prstGeom prst="rect">
                <a:avLst/>
              </a:prstGeom>
            </p:spPr>
            <p:txBody>
              <a:bodyPr wrap="none">
                <a:spAutoFit/>
              </a:bodyPr>
              <a:lstStyle/>
              <a:p>
                <a:r>
                  <a:rPr lang="en-US" sz="1800" i="1" dirty="0">
                    <a:solidFill>
                      <a:srgbClr val="0000CC"/>
                    </a:solidFill>
                  </a:rPr>
                  <a:t>β</a:t>
                </a:r>
                <a:r>
                  <a:rPr lang="pl-PL" sz="1800" i="1" baseline="-25000" dirty="0">
                    <a:solidFill>
                      <a:srgbClr val="0000CC"/>
                    </a:solidFill>
                  </a:rPr>
                  <a:t>k</a:t>
                </a:r>
                <a:endParaRPr lang="en-US" sz="1800" dirty="0">
                  <a:solidFill>
                    <a:srgbClr val="0000CC"/>
                  </a:solidFill>
                </a:endParaRPr>
              </a:p>
            </p:txBody>
          </p:sp>
        </p:grpSp>
        <p:sp>
          <p:nvSpPr>
            <p:cNvPr id="16" name="Strzałka w prawo 15"/>
            <p:cNvSpPr/>
            <p:nvPr/>
          </p:nvSpPr>
          <p:spPr>
            <a:xfrm rot="16200000">
              <a:off x="-515565" y="3569253"/>
              <a:ext cx="4148741" cy="562438"/>
            </a:xfrm>
            <a:prstGeom prst="rightArrow">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ole tekstowe 54"/>
            <p:cNvSpPr txBox="1"/>
            <p:nvPr/>
          </p:nvSpPr>
          <p:spPr>
            <a:xfrm>
              <a:off x="4363427" y="1913762"/>
              <a:ext cx="731234" cy="507831"/>
            </a:xfrm>
            <a:prstGeom prst="rect">
              <a:avLst/>
            </a:prstGeom>
            <a:noFill/>
          </p:spPr>
          <p:txBody>
            <a:bodyPr wrap="square" rtlCol="0">
              <a:spAutoFit/>
            </a:bodyPr>
            <a:lstStyle/>
            <a:p>
              <a:r>
                <a:rPr lang="pl-PL" dirty="0">
                  <a:solidFill>
                    <a:srgbClr val="0000CC"/>
                  </a:solidFill>
                </a:rPr>
                <a:t>…</a:t>
              </a:r>
              <a:endParaRPr lang="en-US" dirty="0">
                <a:solidFill>
                  <a:srgbClr val="0000CC"/>
                </a:solidFill>
              </a:endParaRPr>
            </a:p>
          </p:txBody>
        </p:sp>
        <mc:AlternateContent xmlns:mc="http://schemas.openxmlformats.org/markup-compatibility/2006" xmlns:a14="http://schemas.microsoft.com/office/drawing/2010/main">
          <mc:Choice Requires="a14">
            <p:sp>
              <p:nvSpPr>
                <p:cNvPr id="56" name="pole tekstowe 55"/>
                <p:cNvSpPr txBox="1"/>
                <p:nvPr/>
              </p:nvSpPr>
              <p:spPr>
                <a:xfrm>
                  <a:off x="1847884" y="1954574"/>
                  <a:ext cx="1669623" cy="336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0000CC"/>
                                </a:solidFill>
                                <a:latin typeface="Cambria Math" panose="02040503050406030204" pitchFamily="18" charset="0"/>
                                <a:ea typeface="Cambria Math" panose="02040503050406030204" pitchFamily="18" charset="0"/>
                              </a:rPr>
                            </m:ctrlPr>
                          </m:sSubPr>
                          <m:e>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𝑟</m:t>
                                </m:r>
                              </m:e>
                              <m:sub>
                                <m:r>
                                  <a:rPr lang="pl-PL" sz="2000" b="0" i="1" smtClean="0">
                                    <a:solidFill>
                                      <a:srgbClr val="0000CC"/>
                                    </a:solidFill>
                                    <a:latin typeface="Cambria Math" panose="02040503050406030204" pitchFamily="18" charset="0"/>
                                    <a:ea typeface="Cambria Math" panose="02040503050406030204" pitchFamily="18" charset="0"/>
                                  </a:rPr>
                                  <m:t>𝑘</m:t>
                                </m:r>
                              </m:sub>
                            </m:sSub>
                            <m:r>
                              <a:rPr lang="pl-PL" sz="2000" b="0" i="1" smtClean="0">
                                <a:solidFill>
                                  <a:srgbClr val="0000CC"/>
                                </a:solidFill>
                                <a:latin typeface="Cambria Math" panose="02040503050406030204" pitchFamily="18" charset="0"/>
                                <a:ea typeface="Cambria Math" panose="02040503050406030204" pitchFamily="18" charset="0"/>
                              </a:rPr>
                              <m:t>:</m:t>
                            </m:r>
                            <m:r>
                              <a:rPr lang="en-US" sz="2000" i="1" smtClean="0">
                                <a:solidFill>
                                  <a:srgbClr val="0000CC"/>
                                </a:solidFill>
                                <a:latin typeface="Cambria Math" panose="02040503050406030204" pitchFamily="18" charset="0"/>
                                <a:ea typeface="Cambria Math" panose="02040503050406030204" pitchFamily="18" charset="0"/>
                              </a:rPr>
                              <m:t>𝛼</m:t>
                            </m:r>
                          </m:e>
                          <m:sub>
                            <m:r>
                              <a:rPr lang="pl-PL" sz="2000" b="0" i="1" smtClean="0">
                                <a:solidFill>
                                  <a:srgbClr val="0000CC"/>
                                </a:solidFill>
                                <a:latin typeface="Cambria Math" panose="02040503050406030204" pitchFamily="18" charset="0"/>
                                <a:ea typeface="Cambria Math" panose="02040503050406030204" pitchFamily="18" charset="0"/>
                              </a:rPr>
                              <m:t>𝑘</m:t>
                            </m:r>
                          </m:sub>
                        </m:s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smtClean="0">
                                <a:solidFill>
                                  <a:srgbClr val="0000CC"/>
                                </a:solidFill>
                                <a:latin typeface="Cambria Math" panose="02040503050406030204" pitchFamily="18" charset="0"/>
                                <a:ea typeface="Cambria Math" panose="02040503050406030204" pitchFamily="18" charset="0"/>
                              </a:rPr>
                              <m:t>→</m:t>
                            </m:r>
                          </m:e>
                          <m: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pl-PL" sz="2000" b="0" i="1" smtClean="0">
                                    <a:solidFill>
                                      <a:srgbClr val="0000CC"/>
                                    </a:solidFill>
                                    <a:latin typeface="Cambria Math" panose="02040503050406030204" pitchFamily="18" charset="0"/>
                                    <a:ea typeface="Cambria Math" panose="02040503050406030204" pitchFamily="18" charset="0"/>
                                  </a:rPr>
                                  <m:t>𝑡𝑟</m:t>
                                </m:r>
                              </m:e>
                              <m:sub>
                                <m:r>
                                  <a:rPr lang="pl-PL" sz="2000" b="0" i="1" smtClean="0">
                                    <a:solidFill>
                                      <a:srgbClr val="0000CC"/>
                                    </a:solidFill>
                                    <a:latin typeface="Cambria Math" panose="02040503050406030204" pitchFamily="18" charset="0"/>
                                    <a:ea typeface="Cambria Math" panose="02040503050406030204" pitchFamily="18" charset="0"/>
                                  </a:rPr>
                                  <m:t>𝑘</m:t>
                                </m:r>
                              </m:sub>
                            </m:sSub>
                          </m:sub>
                        </m:sSub>
                        <m:sSub>
                          <m:sSubPr>
                            <m:ctrlPr>
                              <a:rPr lang="en-US" sz="2000" i="1" smtClean="0">
                                <a:solidFill>
                                  <a:srgbClr val="0000CC"/>
                                </a:solidFill>
                                <a:latin typeface="Cambria Math" panose="02040503050406030204" pitchFamily="18" charset="0"/>
                                <a:ea typeface="Cambria Math" panose="02040503050406030204" pitchFamily="18" charset="0"/>
                              </a:rPr>
                            </m:ctrlPr>
                          </m:sSubPr>
                          <m:e>
                            <m:r>
                              <a:rPr lang="en-US" sz="2000" i="1" smtClean="0">
                                <a:solidFill>
                                  <a:srgbClr val="0000CC"/>
                                </a:solidFill>
                                <a:latin typeface="Cambria Math" panose="02040503050406030204" pitchFamily="18" charset="0"/>
                                <a:ea typeface="Cambria Math" panose="02040503050406030204" pitchFamily="18" charset="0"/>
                              </a:rPr>
                              <m:t>𝛽</m:t>
                            </m:r>
                          </m:e>
                          <m:sub>
                            <m:r>
                              <a:rPr lang="pl-PL" sz="2000" b="0" i="1" smtClean="0">
                                <a:solidFill>
                                  <a:srgbClr val="0000CC"/>
                                </a:solidFill>
                                <a:latin typeface="Cambria Math" panose="02040503050406030204" pitchFamily="18" charset="0"/>
                                <a:ea typeface="Cambria Math" panose="02040503050406030204" pitchFamily="18" charset="0"/>
                              </a:rPr>
                              <m:t>𝑘</m:t>
                            </m:r>
                          </m:sub>
                        </m:sSub>
                      </m:oMath>
                    </m:oMathPara>
                  </a14:m>
                  <a:endParaRPr lang="en-US" sz="2000" dirty="0">
                    <a:latin typeface="+mn-lt"/>
                  </a:endParaRPr>
                </a:p>
              </p:txBody>
            </p:sp>
          </mc:Choice>
          <mc:Fallback xmlns="">
            <p:sp>
              <p:nvSpPr>
                <p:cNvPr id="56" name="pole tekstowe 55"/>
                <p:cNvSpPr txBox="1">
                  <a:spLocks noRot="1" noChangeAspect="1" noMove="1" noResize="1" noEditPoints="1" noAdjustHandles="1" noChangeArrowheads="1" noChangeShapeType="1" noTextEdit="1"/>
                </p:cNvSpPr>
                <p:nvPr/>
              </p:nvSpPr>
              <p:spPr>
                <a:xfrm>
                  <a:off x="1847884" y="1954574"/>
                  <a:ext cx="1669623" cy="336374"/>
                </a:xfrm>
                <a:prstGeom prst="rect">
                  <a:avLst/>
                </a:prstGeom>
                <a:blipFill rotWithShape="0">
                  <a:blip r:embed="rId9"/>
                  <a:stretch>
                    <a:fillRect b="-25455"/>
                  </a:stretch>
                </a:blipFill>
              </p:spPr>
              <p:txBody>
                <a:bodyPr/>
                <a:lstStyle/>
                <a:p>
                  <a:r>
                    <a:rPr lang="en-US">
                      <a:noFill/>
                    </a:rPr>
                    <a:t> </a:t>
                  </a:r>
                </a:p>
              </p:txBody>
            </p:sp>
          </mc:Fallback>
        </mc:AlternateContent>
      </p:grpSp>
      <p:sp>
        <p:nvSpPr>
          <p:cNvPr id="24" name="Prostokąt 23"/>
          <p:cNvSpPr/>
          <p:nvPr/>
        </p:nvSpPr>
        <p:spPr>
          <a:xfrm>
            <a:off x="5410201" y="1597836"/>
            <a:ext cx="268122" cy="366529"/>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ole tekstowe 56"/>
          <p:cNvSpPr txBox="1"/>
          <p:nvPr/>
        </p:nvSpPr>
        <p:spPr>
          <a:xfrm>
            <a:off x="6813092" y="5326899"/>
            <a:ext cx="1944216" cy="646331"/>
          </a:xfrm>
          <a:prstGeom prst="rect">
            <a:avLst/>
          </a:prstGeom>
          <a:noFill/>
        </p:spPr>
        <p:txBody>
          <a:bodyPr wrap="square" rtlCol="0">
            <a:spAutoFit/>
          </a:bodyPr>
          <a:lstStyle/>
          <a:p>
            <a:pPr algn="ctr"/>
            <a:r>
              <a:rPr lang="en-US" sz="1800" dirty="0">
                <a:solidFill>
                  <a:srgbClr val="0000CC"/>
                </a:solidFill>
                <a:latin typeface="+mn-lt"/>
                <a:ea typeface="Cambria Math" panose="02040503050406030204" pitchFamily="18" charset="0"/>
              </a:rPr>
              <a:t>objects with property </a:t>
            </a:r>
            <a:r>
              <a:rPr lang="en-US" sz="1800" i="1" dirty="0">
                <a:solidFill>
                  <a:srgbClr val="0000CC"/>
                </a:solidFill>
                <a:latin typeface="+mn-lt"/>
                <a:ea typeface="Cambria Math" panose="02040503050406030204" pitchFamily="18" charset="0"/>
                <a:sym typeface="Symbol" panose="05050102010706020507" pitchFamily="18" charset="2"/>
              </a:rPr>
              <a:t></a:t>
            </a:r>
            <a:endParaRPr lang="en-US" sz="1800" i="1" dirty="0">
              <a:solidFill>
                <a:srgbClr val="0000CC"/>
              </a:solidFill>
              <a:latin typeface="+mn-lt"/>
              <a:ea typeface="Cambria Math" panose="02040503050406030204" pitchFamily="18" charset="0"/>
            </a:endParaRPr>
          </a:p>
        </p:txBody>
      </p:sp>
      <p:cxnSp>
        <p:nvCxnSpPr>
          <p:cNvPr id="30" name="Łącznik prosty ze strzałką 29"/>
          <p:cNvCxnSpPr/>
          <p:nvPr/>
        </p:nvCxnSpPr>
        <p:spPr>
          <a:xfrm flipH="1">
            <a:off x="6036316" y="5726684"/>
            <a:ext cx="1128837" cy="9273"/>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42" name="Grupa 41"/>
          <p:cNvGrpSpPr/>
          <p:nvPr/>
        </p:nvGrpSpPr>
        <p:grpSpPr>
          <a:xfrm>
            <a:off x="315139" y="1340768"/>
            <a:ext cx="2227399" cy="4247317"/>
            <a:chOff x="567013" y="2274646"/>
            <a:chExt cx="2227399" cy="4247317"/>
          </a:xfrm>
        </p:grpSpPr>
        <p:sp>
          <p:nvSpPr>
            <p:cNvPr id="22" name="pole tekstowe 21"/>
            <p:cNvSpPr txBox="1"/>
            <p:nvPr/>
          </p:nvSpPr>
          <p:spPr>
            <a:xfrm>
              <a:off x="567013" y="2274646"/>
              <a:ext cx="2058655" cy="4247317"/>
            </a:xfrm>
            <a:prstGeom prst="rect">
              <a:avLst/>
            </a:prstGeom>
            <a:noFill/>
          </p:spPr>
          <p:txBody>
            <a:bodyPr wrap="square" rtlCol="0">
              <a:spAutoFit/>
            </a:bodyPr>
            <a:lstStyle/>
            <a:p>
              <a:pPr algn="ctr"/>
              <a:r>
                <a:rPr lang="en-US" sz="1800" dirty="0">
                  <a:solidFill>
                    <a:srgbClr val="0000CC"/>
                  </a:solidFill>
                  <a:latin typeface="+mn-lt"/>
                  <a:ea typeface="Cambria Math" panose="02040503050406030204" pitchFamily="18" charset="0"/>
                </a:rPr>
                <a:t>Bottom-up </a:t>
              </a:r>
              <a:endParaRPr lang="pl-PL" sz="1800" dirty="0">
                <a:solidFill>
                  <a:srgbClr val="0000CC"/>
                </a:solidFill>
                <a:latin typeface="+mn-lt"/>
                <a:ea typeface="Cambria Math" panose="02040503050406030204" pitchFamily="18" charset="0"/>
              </a:endParaRPr>
            </a:p>
            <a:p>
              <a:pPr algn="ctr"/>
              <a:r>
                <a:rPr lang="en-US" sz="1800" dirty="0">
                  <a:solidFill>
                    <a:srgbClr val="0000CC"/>
                  </a:solidFill>
                  <a:latin typeface="+mn-lt"/>
                  <a:ea typeface="Cambria Math" panose="02040503050406030204" pitchFamily="18" charset="0"/>
                </a:rPr>
                <a:t>(from </a:t>
              </a:r>
              <a:r>
                <a:rPr lang="en-US" sz="1800" i="1" dirty="0">
                  <a:solidFill>
                    <a:srgbClr val="0000CC"/>
                  </a:solidFill>
                  <a:latin typeface="+mn-lt"/>
                  <a:ea typeface="Cambria Math" panose="02040503050406030204" pitchFamily="18" charset="0"/>
                  <a:sym typeface="Symbol" panose="05050102010706020507" pitchFamily="18" charset="2"/>
                </a:rPr>
                <a:t>  </a:t>
              </a:r>
              <a:r>
                <a:rPr lang="en-US" sz="1800" dirty="0">
                  <a:solidFill>
                    <a:srgbClr val="0000CC"/>
                  </a:solidFill>
                  <a:latin typeface="+mn-lt"/>
                  <a:ea typeface="Cambria Math" panose="02040503050406030204" pitchFamily="18" charset="0"/>
                  <a:sym typeface="Symbol" panose="05050102010706020507" pitchFamily="18" charset="2"/>
                </a:rPr>
                <a:t>toward </a:t>
              </a:r>
              <a:r>
                <a:rPr lang="en-US" sz="1800" i="1" dirty="0">
                  <a:solidFill>
                    <a:srgbClr val="0000CC"/>
                  </a:solidFill>
                  <a:latin typeface="+mn-lt"/>
                  <a:ea typeface="Cambria Math" panose="02040503050406030204" pitchFamily="18" charset="0"/>
                  <a:sym typeface="Symbol" panose="05050102010706020507" pitchFamily="18" charset="2"/>
                </a:rPr>
                <a:t>α) </a:t>
              </a:r>
              <a:r>
                <a:rPr lang="en-US" sz="1800" dirty="0">
                  <a:solidFill>
                    <a:srgbClr val="0000CC"/>
                  </a:solidFill>
                  <a:latin typeface="+mn-lt"/>
                  <a:ea typeface="Cambria Math" panose="02040503050406030204" pitchFamily="18" charset="0"/>
                </a:rPr>
                <a:t>discovery </a:t>
              </a:r>
            </a:p>
            <a:p>
              <a:pPr algn="ctr"/>
              <a:r>
                <a:rPr lang="pl-PL" sz="1800" dirty="0">
                  <a:solidFill>
                    <a:srgbClr val="0000CC"/>
                  </a:solidFill>
                  <a:latin typeface="+mn-lt"/>
                  <a:ea typeface="Cambria Math" panose="02040503050406030204" pitchFamily="18" charset="0"/>
                </a:rPr>
                <a:t>of </a:t>
              </a:r>
              <a:r>
                <a:rPr lang="en-US" sz="1800" dirty="0">
                  <a:solidFill>
                    <a:srgbClr val="0000CC"/>
                  </a:solidFill>
                  <a:latin typeface="+mn-lt"/>
                  <a:ea typeface="Cambria Math" panose="02040503050406030204" pitchFamily="18" charset="0"/>
                </a:rPr>
                <a:t>a sequence </a:t>
              </a:r>
              <a:endParaRPr lang="pl-PL" sz="1800" dirty="0">
                <a:solidFill>
                  <a:srgbClr val="0000CC"/>
                </a:solidFill>
                <a:latin typeface="+mn-lt"/>
                <a:ea typeface="Cambria Math" panose="02040503050406030204" pitchFamily="18" charset="0"/>
              </a:endParaRPr>
            </a:p>
            <a:p>
              <a:pPr algn="ctr"/>
              <a:r>
                <a:rPr lang="en-US" sz="1800" dirty="0">
                  <a:solidFill>
                    <a:srgbClr val="0000CC"/>
                  </a:solidFill>
                  <a:latin typeface="+mn-lt"/>
                  <a:ea typeface="Cambria Math" panose="02040503050406030204" pitchFamily="18" charset="0"/>
                </a:rPr>
                <a:t>of rules</a:t>
              </a:r>
              <a:r>
                <a:rPr lang="pl-PL" sz="1800" dirty="0">
                  <a:solidFill>
                    <a:srgbClr val="0000CC"/>
                  </a:solidFill>
                  <a:latin typeface="+mn-lt"/>
                  <a:ea typeface="Cambria Math" panose="02040503050406030204" pitchFamily="18" charset="0"/>
                </a:rPr>
                <a:t> with </a:t>
              </a:r>
              <a:r>
                <a:rPr lang="en-US" sz="1800" dirty="0">
                  <a:solidFill>
                    <a:srgbClr val="0000CC"/>
                  </a:solidFill>
                  <a:latin typeface="+mn-lt"/>
                  <a:ea typeface="Cambria Math" panose="02040503050406030204" pitchFamily="18" charset="0"/>
                </a:rPr>
                <a:t>constraints between them</a:t>
              </a:r>
              <a:r>
                <a:rPr lang="pl-PL" sz="1800" dirty="0">
                  <a:solidFill>
                    <a:srgbClr val="0000CC"/>
                  </a:solidFill>
                  <a:latin typeface="+mn-lt"/>
                  <a:ea typeface="Cambria Math" panose="02040503050406030204" pitchFamily="18" charset="0"/>
                </a:rPr>
                <a:t> </a:t>
              </a:r>
              <a:r>
                <a:rPr lang="en-US" sz="1800" dirty="0">
                  <a:solidFill>
                    <a:srgbClr val="0000CC"/>
                  </a:solidFill>
                  <a:latin typeface="+mn-lt"/>
                  <a:ea typeface="Cambria Math" panose="02040503050406030204" pitchFamily="18" charset="0"/>
                </a:rPr>
                <a:t>defining a</a:t>
              </a:r>
              <a:r>
                <a:rPr lang="pl-PL" sz="1800" dirty="0">
                  <a:solidFill>
                    <a:srgbClr val="0000CC"/>
                  </a:solidFill>
                  <a:latin typeface="+mn-lt"/>
                  <a:ea typeface="Cambria Math" panose="02040503050406030204" pitchFamily="18" charset="0"/>
                </a:rPr>
                <a:t> plan </a:t>
              </a:r>
            </a:p>
            <a:p>
              <a:pPr algn="ctr"/>
              <a:r>
                <a:rPr lang="pl-PL" sz="1800" dirty="0">
                  <a:solidFill>
                    <a:srgbClr val="0000CC"/>
                  </a:solidFill>
                  <a:latin typeface="+mn-lt"/>
                  <a:ea typeface="Cambria Math" panose="02040503050406030204" pitchFamily="18" charset="0"/>
                </a:rPr>
                <a:t> </a:t>
              </a:r>
              <a:r>
                <a:rPr lang="en-US" sz="1800" dirty="0">
                  <a:solidFill>
                    <a:srgbClr val="0000CC"/>
                  </a:solidFill>
                  <a:latin typeface="+mn-lt"/>
                  <a:ea typeface="Cambria Math" panose="02040503050406030204" pitchFamily="18" charset="0"/>
                </a:rPr>
                <a:t>realized </a:t>
              </a:r>
              <a:r>
                <a:rPr lang="pl-PL" sz="1800" dirty="0">
                  <a:solidFill>
                    <a:srgbClr val="0000CC"/>
                  </a:solidFill>
                  <a:latin typeface="+mn-lt"/>
                  <a:ea typeface="Cambria Math" panose="02040503050406030204" pitchFamily="18" charset="0"/>
                </a:rPr>
                <a:t>by </a:t>
              </a:r>
              <a:endParaRPr lang="en-US" sz="1800" dirty="0">
                <a:solidFill>
                  <a:srgbClr val="0000CC"/>
                </a:solidFill>
                <a:latin typeface="+mn-lt"/>
                <a:ea typeface="Cambria Math" panose="02040503050406030204" pitchFamily="18" charset="0"/>
              </a:endParaRPr>
            </a:p>
            <a:p>
              <a:pPr algn="ctr"/>
              <a:endParaRPr lang="pl-PL" sz="1800" dirty="0">
                <a:solidFill>
                  <a:srgbClr val="0000CC"/>
                </a:solidFill>
                <a:latin typeface="+mn-lt"/>
                <a:ea typeface="Cambria Math" panose="02040503050406030204" pitchFamily="18" charset="0"/>
              </a:endParaRPr>
            </a:p>
            <a:p>
              <a:pPr algn="ctr"/>
              <a:r>
                <a:rPr lang="en-US" sz="1800" dirty="0">
                  <a:solidFill>
                    <a:srgbClr val="0000CC"/>
                  </a:solidFill>
                  <a:latin typeface="+mn-lt"/>
                  <a:ea typeface="Cambria Math" panose="02040503050406030204" pitchFamily="18" charset="0"/>
                </a:rPr>
                <a:t> </a:t>
              </a:r>
              <a:endParaRPr lang="pl-PL" sz="1800" dirty="0">
                <a:solidFill>
                  <a:srgbClr val="0000CC"/>
                </a:solidFill>
                <a:latin typeface="+mn-lt"/>
                <a:ea typeface="Cambria Math" panose="02040503050406030204" pitchFamily="18" charset="0"/>
              </a:endParaRPr>
            </a:p>
            <a:p>
              <a:pPr algn="ctr"/>
              <a:r>
                <a:rPr lang="pl-PL" sz="1800" dirty="0">
                  <a:solidFill>
                    <a:srgbClr val="0000CC"/>
                  </a:solidFill>
                  <a:latin typeface="+mn-lt"/>
                  <a:ea typeface="Cambria Math" panose="02040503050406030204" pitchFamily="18" charset="0"/>
                  <a:sym typeface="Symbol" panose="05050102010706020507" pitchFamily="18" charset="2"/>
                </a:rPr>
                <a:t>***</a:t>
              </a:r>
            </a:p>
            <a:p>
              <a:pPr algn="ctr"/>
              <a:r>
                <a:rPr lang="en-US" sz="1800" u="sng" dirty="0">
                  <a:solidFill>
                    <a:srgbClr val="0000CC"/>
                  </a:solidFill>
                  <a:latin typeface="+mn-lt"/>
                  <a:ea typeface="Cambria Math" panose="02040503050406030204" pitchFamily="18" charset="0"/>
                </a:rPr>
                <a:t>Discover</a:t>
              </a:r>
              <a:r>
                <a:rPr lang="pl-PL" sz="1800" u="sng" dirty="0">
                  <a:solidFill>
                    <a:srgbClr val="0000CC"/>
                  </a:solidFill>
                  <a:latin typeface="+mn-lt"/>
                  <a:ea typeface="Cambria Math" panose="02040503050406030204" pitchFamily="18" charset="0"/>
                </a:rPr>
                <a:t>y </a:t>
              </a:r>
              <a:r>
                <a:rPr lang="en-US" sz="1800" u="sng" dirty="0">
                  <a:solidFill>
                    <a:srgbClr val="0000CC"/>
                  </a:solidFill>
                  <a:latin typeface="+mn-lt"/>
                  <a:ea typeface="Cambria Math" panose="02040503050406030204" pitchFamily="18" charset="0"/>
                </a:rPr>
                <a:t>challenge</a:t>
              </a:r>
              <a:r>
                <a:rPr lang="en-US" sz="1800" dirty="0">
                  <a:solidFill>
                    <a:srgbClr val="0000CC"/>
                  </a:solidFill>
                  <a:latin typeface="+mn-lt"/>
                  <a:ea typeface="Cambria Math" panose="02040503050406030204" pitchFamily="18" charset="0"/>
                </a:rPr>
                <a:t>: </a:t>
              </a:r>
            </a:p>
            <a:p>
              <a:pPr algn="ctr"/>
              <a:r>
                <a:rPr lang="en-US" sz="1800" dirty="0">
                  <a:solidFill>
                    <a:srgbClr val="0000CC"/>
                  </a:solidFill>
                  <a:latin typeface="+mn-lt"/>
                  <a:ea typeface="Cambria Math" panose="02040503050406030204" pitchFamily="18" charset="0"/>
                </a:rPr>
                <a:t>Hitting </a:t>
              </a:r>
              <a:r>
                <a:rPr lang="en-US" sz="1800" i="1" dirty="0">
                  <a:solidFill>
                    <a:srgbClr val="0000CC"/>
                  </a:solidFill>
                  <a:latin typeface="+mn-lt"/>
                  <a:ea typeface="Cambria Math" panose="02040503050406030204" pitchFamily="18" charset="0"/>
                </a:rPr>
                <a:t>α</a:t>
              </a:r>
              <a:endParaRPr lang="pl-PL" sz="1800" i="1" dirty="0">
                <a:solidFill>
                  <a:srgbClr val="0000CC"/>
                </a:solidFill>
                <a:latin typeface="+mn-lt"/>
                <a:ea typeface="Cambria Math" panose="02040503050406030204" pitchFamily="18" charset="0"/>
              </a:endParaRPr>
            </a:p>
          </p:txBody>
        </p:sp>
        <mc:AlternateContent xmlns:mc="http://schemas.openxmlformats.org/markup-compatibility/2006" xmlns:a14="http://schemas.microsoft.com/office/drawing/2010/main">
          <mc:Choice Requires="a14">
            <p:sp>
              <p:nvSpPr>
                <p:cNvPr id="41" name="pole tekstowe 40"/>
                <p:cNvSpPr txBox="1"/>
                <p:nvPr/>
              </p:nvSpPr>
              <p:spPr>
                <a:xfrm>
                  <a:off x="861244" y="4691686"/>
                  <a:ext cx="1933168" cy="415498"/>
                </a:xfrm>
                <a:prstGeom prst="rect">
                  <a:avLst/>
                </a:prstGeom>
                <a:noFill/>
              </p:spPr>
              <p:txBody>
                <a:bodyPr wrap="square" lIns="0" tIns="0" rIns="0" bIns="0" rtlCol="0">
                  <a:spAutoFit/>
                </a:bodyPr>
                <a:lstStyle/>
                <a:p>
                  <a14:m>
                    <m:oMath xmlns:m="http://schemas.openxmlformats.org/officeDocument/2006/math">
                      <m:sSub>
                        <m:sSubPr>
                          <m:ctrlPr>
                            <a:rPr lang="en-US" sz="1800" i="1" smtClean="0">
                              <a:solidFill>
                                <a:srgbClr val="0000CC"/>
                              </a:solidFill>
                              <a:latin typeface="Cambria Math" panose="02040503050406030204" pitchFamily="18" charset="0"/>
                              <a:ea typeface="Cambria Math" panose="02040503050406030204" pitchFamily="18" charset="0"/>
                            </a:rPr>
                          </m:ctrlPr>
                        </m:sSubPr>
                        <m:e>
                          <m:r>
                            <a:rPr lang="pl-PL" sz="1800" b="0" i="1" smtClean="0">
                              <a:solidFill>
                                <a:srgbClr val="0000CC"/>
                              </a:solidFill>
                              <a:latin typeface="Cambria Math" panose="02040503050406030204" pitchFamily="18" charset="0"/>
                              <a:ea typeface="Cambria Math" panose="02040503050406030204" pitchFamily="18" charset="0"/>
                            </a:rPr>
                            <m:t>𝑡𝑟</m:t>
                          </m:r>
                        </m:e>
                        <m:sub>
                          <m:r>
                            <a:rPr lang="pl-PL" sz="1800" b="0" i="1" smtClean="0">
                              <a:solidFill>
                                <a:srgbClr val="0000CC"/>
                              </a:solidFill>
                              <a:latin typeface="Cambria Math" panose="02040503050406030204" pitchFamily="18" charset="0"/>
                              <a:ea typeface="Cambria Math" panose="02040503050406030204" pitchFamily="18" charset="0"/>
                            </a:rPr>
                            <m:t>𝑘</m:t>
                          </m:r>
                          <m:r>
                            <a:rPr lang="pl-PL" sz="1800" b="0" i="1" smtClean="0">
                              <a:solidFill>
                                <a:srgbClr val="0000CC"/>
                              </a:solidFill>
                              <a:latin typeface="Cambria Math" panose="02040503050406030204" pitchFamily="18" charset="0"/>
                              <a:ea typeface="Cambria Math" panose="02040503050406030204" pitchFamily="18" charset="0"/>
                            </a:rPr>
                            <m:t> </m:t>
                          </m:r>
                        </m:sub>
                      </m:sSub>
                      <m:r>
                        <a:rPr lang="pl-PL" sz="1800" b="0" i="1" smtClean="0">
                          <a:solidFill>
                            <a:srgbClr val="0000CC"/>
                          </a:solidFill>
                          <a:latin typeface="Cambria Math" panose="02040503050406030204" pitchFamily="18" charset="0"/>
                          <a:ea typeface="Cambria Math" panose="02040503050406030204" pitchFamily="18" charset="0"/>
                        </a:rPr>
                        <m:t>, </m:t>
                      </m:r>
                    </m:oMath>
                  </a14:m>
                  <a:r>
                    <a:rPr lang="pl-PL" sz="1800" dirty="0">
                      <a:solidFill>
                        <a:srgbClr val="0000CC"/>
                      </a:solidFill>
                      <a:latin typeface="+mn-lt"/>
                      <a:ea typeface="Cambria Math" panose="02040503050406030204" pitchFamily="18" charset="0"/>
                    </a:rPr>
                    <a:t>… , </a:t>
                  </a:r>
                  <a14:m>
                    <m:oMath xmlns:m="http://schemas.openxmlformats.org/officeDocument/2006/math">
                      <m:sSub>
                        <m:sSubPr>
                          <m:ctrlPr>
                            <a:rPr lang="en-US" sz="1800" i="1">
                              <a:solidFill>
                                <a:srgbClr val="0000CC"/>
                              </a:solidFill>
                              <a:latin typeface="Cambria Math" panose="02040503050406030204" pitchFamily="18" charset="0"/>
                              <a:ea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𝑡𝑟</m:t>
                          </m:r>
                        </m:e>
                        <m:sub>
                          <m:r>
                            <a:rPr lang="pl-PL" sz="1800" b="0" i="1" smtClean="0">
                              <a:solidFill>
                                <a:srgbClr val="0000CC"/>
                              </a:solidFill>
                              <a:latin typeface="Cambria Math" panose="02040503050406030204" pitchFamily="18" charset="0"/>
                              <a:ea typeface="Cambria Math" panose="02040503050406030204" pitchFamily="18" charset="0"/>
                            </a:rPr>
                            <m:t>2</m:t>
                          </m:r>
                        </m:sub>
                      </m:sSub>
                    </m:oMath>
                  </a14:m>
                  <a:r>
                    <a:rPr lang="pl-PL" sz="1800" dirty="0">
                      <a:solidFill>
                        <a:srgbClr val="0000CC"/>
                      </a:solidFill>
                      <a:latin typeface="+mn-lt"/>
                      <a:ea typeface="Cambria Math" panose="02040503050406030204" pitchFamily="18" charset="0"/>
                    </a:rPr>
                    <a:t>,</a:t>
                  </a:r>
                  <a:r>
                    <a:rPr lang="en-US" sz="1800" dirty="0">
                      <a:solidFill>
                        <a:srgbClr val="0000CC"/>
                      </a:solidFill>
                      <a:latin typeface="+mn-lt"/>
                      <a:ea typeface="Cambria Math" panose="02040503050406030204" pitchFamily="18" charset="0"/>
                    </a:rPr>
                    <a:t> </a:t>
                  </a:r>
                  <a14:m>
                    <m:oMath xmlns:m="http://schemas.openxmlformats.org/officeDocument/2006/math">
                      <m:sSub>
                        <m:sSubPr>
                          <m:ctrlPr>
                            <a:rPr lang="en-US" sz="1800" i="1">
                              <a:solidFill>
                                <a:srgbClr val="0000CC"/>
                              </a:solidFill>
                              <a:latin typeface="Cambria Math" panose="02040503050406030204" pitchFamily="18" charset="0"/>
                              <a:ea typeface="Cambria Math" panose="02040503050406030204" pitchFamily="18" charset="0"/>
                            </a:rPr>
                          </m:ctrlPr>
                        </m:sSubPr>
                        <m:e>
                          <m:r>
                            <a:rPr lang="pl-PL" sz="1800" i="1">
                              <a:solidFill>
                                <a:srgbClr val="0000CC"/>
                              </a:solidFill>
                              <a:latin typeface="Cambria Math" panose="02040503050406030204" pitchFamily="18" charset="0"/>
                              <a:ea typeface="Cambria Math" panose="02040503050406030204" pitchFamily="18" charset="0"/>
                            </a:rPr>
                            <m:t>𝑡𝑟</m:t>
                          </m:r>
                        </m:e>
                        <m:sub>
                          <m:r>
                            <a:rPr lang="pl-PL" sz="1800" b="0" i="1" smtClean="0">
                              <a:solidFill>
                                <a:srgbClr val="0000CC"/>
                              </a:solidFill>
                              <a:latin typeface="Cambria Math" panose="02040503050406030204" pitchFamily="18" charset="0"/>
                              <a:ea typeface="Cambria Math" panose="02040503050406030204" pitchFamily="18" charset="0"/>
                            </a:rPr>
                            <m:t>1</m:t>
                          </m:r>
                        </m:sub>
                      </m:sSub>
                    </m:oMath>
                  </a14:m>
                  <a:r>
                    <a:rPr lang="pl-PL" dirty="0"/>
                    <a:t> </a:t>
                  </a:r>
                  <a:endParaRPr lang="en-US" dirty="0"/>
                </a:p>
              </p:txBody>
            </p:sp>
          </mc:Choice>
          <mc:Fallback xmlns="">
            <p:sp>
              <p:nvSpPr>
                <p:cNvPr id="41" name="pole tekstowe 40"/>
                <p:cNvSpPr txBox="1">
                  <a:spLocks noRot="1" noChangeAspect="1" noMove="1" noResize="1" noEditPoints="1" noAdjustHandles="1" noChangeArrowheads="1" noChangeShapeType="1" noTextEdit="1"/>
                </p:cNvSpPr>
                <p:nvPr/>
              </p:nvSpPr>
              <p:spPr>
                <a:xfrm>
                  <a:off x="861244" y="4691686"/>
                  <a:ext cx="1933168" cy="415498"/>
                </a:xfrm>
                <a:prstGeom prst="rect">
                  <a:avLst/>
                </a:prstGeom>
                <a:blipFill rotWithShape="0">
                  <a:blip r:embed="rId10"/>
                  <a:stretch>
                    <a:fillRect b="-27536"/>
                  </a:stretch>
                </a:blipFill>
              </p:spPr>
              <p:txBody>
                <a:bodyPr/>
                <a:lstStyle/>
                <a:p>
                  <a:r>
                    <a:rPr lang="en-US">
                      <a:noFill/>
                    </a:rPr>
                    <a:t> </a:t>
                  </a:r>
                </a:p>
              </p:txBody>
            </p:sp>
          </mc:Fallback>
        </mc:AlternateContent>
      </p:grpSp>
      <p:sp>
        <p:nvSpPr>
          <p:cNvPr id="49" name="Elipsa 48"/>
          <p:cNvSpPr/>
          <p:nvPr/>
        </p:nvSpPr>
        <p:spPr>
          <a:xfrm>
            <a:off x="5468763" y="5543039"/>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lipsa 63"/>
          <p:cNvSpPr/>
          <p:nvPr/>
        </p:nvSpPr>
        <p:spPr>
          <a:xfrm>
            <a:off x="5436756" y="5839026"/>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Elipsa 65"/>
          <p:cNvSpPr/>
          <p:nvPr/>
        </p:nvSpPr>
        <p:spPr>
          <a:xfrm>
            <a:off x="5906888" y="5568433"/>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lipsa 66"/>
          <p:cNvSpPr/>
          <p:nvPr/>
        </p:nvSpPr>
        <p:spPr>
          <a:xfrm>
            <a:off x="5691676" y="5661685"/>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Elipsa 67"/>
          <p:cNvSpPr/>
          <p:nvPr/>
        </p:nvSpPr>
        <p:spPr>
          <a:xfrm>
            <a:off x="5292080" y="6200883"/>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Elipsa 68"/>
          <p:cNvSpPr/>
          <p:nvPr/>
        </p:nvSpPr>
        <p:spPr>
          <a:xfrm>
            <a:off x="6651401" y="6365242"/>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olny kształt 61"/>
          <p:cNvSpPr/>
          <p:nvPr/>
        </p:nvSpPr>
        <p:spPr>
          <a:xfrm>
            <a:off x="4760538" y="4308049"/>
            <a:ext cx="1819373" cy="886120"/>
          </a:xfrm>
          <a:custGeom>
            <a:avLst/>
            <a:gdLst>
              <a:gd name="connsiteX0" fmla="*/ 480767 w 1819373"/>
              <a:gd name="connsiteY0" fmla="*/ 0 h 886120"/>
              <a:gd name="connsiteX1" fmla="*/ 480767 w 1819373"/>
              <a:gd name="connsiteY1" fmla="*/ 0 h 886120"/>
              <a:gd name="connsiteX2" fmla="*/ 1093509 w 1819373"/>
              <a:gd name="connsiteY2" fmla="*/ 9427 h 886120"/>
              <a:gd name="connsiteX3" fmla="*/ 1206631 w 1819373"/>
              <a:gd name="connsiteY3" fmla="*/ 18854 h 886120"/>
              <a:gd name="connsiteX4" fmla="*/ 1282045 w 1819373"/>
              <a:gd name="connsiteY4" fmla="*/ 37708 h 886120"/>
              <a:gd name="connsiteX5" fmla="*/ 1348033 w 1819373"/>
              <a:gd name="connsiteY5" fmla="*/ 47135 h 886120"/>
              <a:gd name="connsiteX6" fmla="*/ 1442301 w 1819373"/>
              <a:gd name="connsiteY6" fmla="*/ 84842 h 886120"/>
              <a:gd name="connsiteX7" fmla="*/ 1527142 w 1819373"/>
              <a:gd name="connsiteY7" fmla="*/ 103695 h 886120"/>
              <a:gd name="connsiteX8" fmla="*/ 1555423 w 1819373"/>
              <a:gd name="connsiteY8" fmla="*/ 113122 h 886120"/>
              <a:gd name="connsiteX9" fmla="*/ 1593130 w 1819373"/>
              <a:gd name="connsiteY9" fmla="*/ 122549 h 886120"/>
              <a:gd name="connsiteX10" fmla="*/ 1640264 w 1819373"/>
              <a:gd name="connsiteY10" fmla="*/ 141403 h 886120"/>
              <a:gd name="connsiteX11" fmla="*/ 1706251 w 1819373"/>
              <a:gd name="connsiteY11" fmla="*/ 169683 h 886120"/>
              <a:gd name="connsiteX12" fmla="*/ 1762812 w 1819373"/>
              <a:gd name="connsiteY12" fmla="*/ 207390 h 886120"/>
              <a:gd name="connsiteX13" fmla="*/ 1772239 w 1819373"/>
              <a:gd name="connsiteY13" fmla="*/ 235671 h 886120"/>
              <a:gd name="connsiteX14" fmla="*/ 1800519 w 1819373"/>
              <a:gd name="connsiteY14" fmla="*/ 263951 h 886120"/>
              <a:gd name="connsiteX15" fmla="*/ 1809946 w 1819373"/>
              <a:gd name="connsiteY15" fmla="*/ 348792 h 886120"/>
              <a:gd name="connsiteX16" fmla="*/ 1819373 w 1819373"/>
              <a:gd name="connsiteY16" fmla="*/ 405353 h 886120"/>
              <a:gd name="connsiteX17" fmla="*/ 1809946 w 1819373"/>
              <a:gd name="connsiteY17" fmla="*/ 565609 h 886120"/>
              <a:gd name="connsiteX18" fmla="*/ 1800519 w 1819373"/>
              <a:gd name="connsiteY18" fmla="*/ 593889 h 886120"/>
              <a:gd name="connsiteX19" fmla="*/ 1743959 w 1819373"/>
              <a:gd name="connsiteY19" fmla="*/ 612743 h 886120"/>
              <a:gd name="connsiteX20" fmla="*/ 1715678 w 1819373"/>
              <a:gd name="connsiteY20" fmla="*/ 631596 h 886120"/>
              <a:gd name="connsiteX21" fmla="*/ 1659117 w 1819373"/>
              <a:gd name="connsiteY21" fmla="*/ 650450 h 886120"/>
              <a:gd name="connsiteX22" fmla="*/ 1630837 w 1819373"/>
              <a:gd name="connsiteY22" fmla="*/ 659877 h 886120"/>
              <a:gd name="connsiteX23" fmla="*/ 1480008 w 1819373"/>
              <a:gd name="connsiteY23" fmla="*/ 641023 h 886120"/>
              <a:gd name="connsiteX24" fmla="*/ 1451728 w 1819373"/>
              <a:gd name="connsiteY24" fmla="*/ 631596 h 886120"/>
              <a:gd name="connsiteX25" fmla="*/ 1432874 w 1819373"/>
              <a:gd name="connsiteY25" fmla="*/ 603316 h 886120"/>
              <a:gd name="connsiteX26" fmla="*/ 1404594 w 1819373"/>
              <a:gd name="connsiteY26" fmla="*/ 593889 h 886120"/>
              <a:gd name="connsiteX27" fmla="*/ 1376313 w 1819373"/>
              <a:gd name="connsiteY27" fmla="*/ 575036 h 886120"/>
              <a:gd name="connsiteX28" fmla="*/ 1329179 w 1819373"/>
              <a:gd name="connsiteY28" fmla="*/ 537328 h 886120"/>
              <a:gd name="connsiteX29" fmla="*/ 1300899 w 1819373"/>
              <a:gd name="connsiteY29" fmla="*/ 509048 h 886120"/>
              <a:gd name="connsiteX30" fmla="*/ 1272618 w 1819373"/>
              <a:gd name="connsiteY30" fmla="*/ 490194 h 886120"/>
              <a:gd name="connsiteX31" fmla="*/ 1225484 w 1819373"/>
              <a:gd name="connsiteY31" fmla="*/ 452487 h 886120"/>
              <a:gd name="connsiteX32" fmla="*/ 1206631 w 1819373"/>
              <a:gd name="connsiteY32" fmla="*/ 424207 h 886120"/>
              <a:gd name="connsiteX33" fmla="*/ 1178350 w 1819373"/>
              <a:gd name="connsiteY33" fmla="*/ 395926 h 886120"/>
              <a:gd name="connsiteX34" fmla="*/ 1121790 w 1819373"/>
              <a:gd name="connsiteY34" fmla="*/ 367646 h 886120"/>
              <a:gd name="connsiteX35" fmla="*/ 1036948 w 1819373"/>
              <a:gd name="connsiteY35" fmla="*/ 311085 h 886120"/>
              <a:gd name="connsiteX36" fmla="*/ 1008668 w 1819373"/>
              <a:gd name="connsiteY36" fmla="*/ 292231 h 886120"/>
              <a:gd name="connsiteX37" fmla="*/ 952107 w 1819373"/>
              <a:gd name="connsiteY37" fmla="*/ 273378 h 886120"/>
              <a:gd name="connsiteX38" fmla="*/ 923827 w 1819373"/>
              <a:gd name="connsiteY38" fmla="*/ 263951 h 886120"/>
              <a:gd name="connsiteX39" fmla="*/ 895546 w 1819373"/>
              <a:gd name="connsiteY39" fmla="*/ 245097 h 886120"/>
              <a:gd name="connsiteX40" fmla="*/ 754144 w 1819373"/>
              <a:gd name="connsiteY40" fmla="*/ 254524 h 886120"/>
              <a:gd name="connsiteX41" fmla="*/ 725864 w 1819373"/>
              <a:gd name="connsiteY41" fmla="*/ 263951 h 886120"/>
              <a:gd name="connsiteX42" fmla="*/ 669303 w 1819373"/>
              <a:gd name="connsiteY42" fmla="*/ 320512 h 886120"/>
              <a:gd name="connsiteX43" fmla="*/ 631596 w 1819373"/>
              <a:gd name="connsiteY43" fmla="*/ 377073 h 886120"/>
              <a:gd name="connsiteX44" fmla="*/ 612742 w 1819373"/>
              <a:gd name="connsiteY44" fmla="*/ 405353 h 886120"/>
              <a:gd name="connsiteX45" fmla="*/ 593889 w 1819373"/>
              <a:gd name="connsiteY45" fmla="*/ 461914 h 886120"/>
              <a:gd name="connsiteX46" fmla="*/ 584462 w 1819373"/>
              <a:gd name="connsiteY46" fmla="*/ 490194 h 886120"/>
              <a:gd name="connsiteX47" fmla="*/ 565608 w 1819373"/>
              <a:gd name="connsiteY47" fmla="*/ 603316 h 886120"/>
              <a:gd name="connsiteX48" fmla="*/ 537328 w 1819373"/>
              <a:gd name="connsiteY48" fmla="*/ 688157 h 886120"/>
              <a:gd name="connsiteX49" fmla="*/ 527901 w 1819373"/>
              <a:gd name="connsiteY49" fmla="*/ 716438 h 886120"/>
              <a:gd name="connsiteX50" fmla="*/ 518474 w 1819373"/>
              <a:gd name="connsiteY50" fmla="*/ 772998 h 886120"/>
              <a:gd name="connsiteX51" fmla="*/ 461913 w 1819373"/>
              <a:gd name="connsiteY51" fmla="*/ 810706 h 886120"/>
              <a:gd name="connsiteX52" fmla="*/ 405352 w 1819373"/>
              <a:gd name="connsiteY52" fmla="*/ 848413 h 886120"/>
              <a:gd name="connsiteX53" fmla="*/ 348792 w 1819373"/>
              <a:gd name="connsiteY53" fmla="*/ 876693 h 886120"/>
              <a:gd name="connsiteX54" fmla="*/ 254524 w 1819373"/>
              <a:gd name="connsiteY54" fmla="*/ 886120 h 886120"/>
              <a:gd name="connsiteX55" fmla="*/ 150829 w 1819373"/>
              <a:gd name="connsiteY55" fmla="*/ 867266 h 886120"/>
              <a:gd name="connsiteX56" fmla="*/ 122548 w 1819373"/>
              <a:gd name="connsiteY56" fmla="*/ 848413 h 886120"/>
              <a:gd name="connsiteX57" fmla="*/ 84841 w 1819373"/>
              <a:gd name="connsiteY57" fmla="*/ 829559 h 886120"/>
              <a:gd name="connsiteX58" fmla="*/ 37707 w 1819373"/>
              <a:gd name="connsiteY58" fmla="*/ 772998 h 886120"/>
              <a:gd name="connsiteX59" fmla="*/ 28280 w 1819373"/>
              <a:gd name="connsiteY59" fmla="*/ 744718 h 886120"/>
              <a:gd name="connsiteX60" fmla="*/ 0 w 1819373"/>
              <a:gd name="connsiteY60" fmla="*/ 688157 h 886120"/>
              <a:gd name="connsiteX61" fmla="*/ 9427 w 1819373"/>
              <a:gd name="connsiteY61" fmla="*/ 537328 h 886120"/>
              <a:gd name="connsiteX62" fmla="*/ 56561 w 1819373"/>
              <a:gd name="connsiteY62" fmla="*/ 499621 h 886120"/>
              <a:gd name="connsiteX63" fmla="*/ 160256 w 1819373"/>
              <a:gd name="connsiteY63" fmla="*/ 471341 h 886120"/>
              <a:gd name="connsiteX64" fmla="*/ 197963 w 1819373"/>
              <a:gd name="connsiteY64" fmla="*/ 414780 h 886120"/>
              <a:gd name="connsiteX65" fmla="*/ 226243 w 1819373"/>
              <a:gd name="connsiteY65" fmla="*/ 386499 h 886120"/>
              <a:gd name="connsiteX66" fmla="*/ 263950 w 1819373"/>
              <a:gd name="connsiteY66" fmla="*/ 329939 h 886120"/>
              <a:gd name="connsiteX67" fmla="*/ 282804 w 1819373"/>
              <a:gd name="connsiteY67" fmla="*/ 301658 h 886120"/>
              <a:gd name="connsiteX68" fmla="*/ 329938 w 1819373"/>
              <a:gd name="connsiteY68" fmla="*/ 245097 h 886120"/>
              <a:gd name="connsiteX69" fmla="*/ 348792 w 1819373"/>
              <a:gd name="connsiteY69" fmla="*/ 188537 h 886120"/>
              <a:gd name="connsiteX70" fmla="*/ 367645 w 1819373"/>
              <a:gd name="connsiteY70" fmla="*/ 131976 h 886120"/>
              <a:gd name="connsiteX71" fmla="*/ 377072 w 1819373"/>
              <a:gd name="connsiteY71" fmla="*/ 103695 h 886120"/>
              <a:gd name="connsiteX72" fmla="*/ 414779 w 1819373"/>
              <a:gd name="connsiteY72" fmla="*/ 47135 h 886120"/>
              <a:gd name="connsiteX73" fmla="*/ 480767 w 1819373"/>
              <a:gd name="connsiteY73" fmla="*/ 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819373" h="886120">
                <a:moveTo>
                  <a:pt x="480767" y="0"/>
                </a:moveTo>
                <a:lnTo>
                  <a:pt x="480767" y="0"/>
                </a:lnTo>
                <a:lnTo>
                  <a:pt x="1093509" y="9427"/>
                </a:lnTo>
                <a:cubicBezTo>
                  <a:pt x="1131334" y="10409"/>
                  <a:pt x="1169212" y="13241"/>
                  <a:pt x="1206631" y="18854"/>
                </a:cubicBezTo>
                <a:cubicBezTo>
                  <a:pt x="1232256" y="22698"/>
                  <a:pt x="1256394" y="34043"/>
                  <a:pt x="1282045" y="37708"/>
                </a:cubicBezTo>
                <a:lnTo>
                  <a:pt x="1348033" y="47135"/>
                </a:lnTo>
                <a:cubicBezTo>
                  <a:pt x="1381549" y="63893"/>
                  <a:pt x="1403474" y="77076"/>
                  <a:pt x="1442301" y="84842"/>
                </a:cubicBezTo>
                <a:cubicBezTo>
                  <a:pt x="1474687" y="91319"/>
                  <a:pt x="1496088" y="94823"/>
                  <a:pt x="1527142" y="103695"/>
                </a:cubicBezTo>
                <a:cubicBezTo>
                  <a:pt x="1536697" y="106425"/>
                  <a:pt x="1545868" y="110392"/>
                  <a:pt x="1555423" y="113122"/>
                </a:cubicBezTo>
                <a:cubicBezTo>
                  <a:pt x="1567880" y="116681"/>
                  <a:pt x="1580839" y="118452"/>
                  <a:pt x="1593130" y="122549"/>
                </a:cubicBezTo>
                <a:cubicBezTo>
                  <a:pt x="1609183" y="127900"/>
                  <a:pt x="1624420" y="135461"/>
                  <a:pt x="1640264" y="141403"/>
                </a:cubicBezTo>
                <a:cubicBezTo>
                  <a:pt x="1674944" y="154408"/>
                  <a:pt x="1669459" y="147608"/>
                  <a:pt x="1706251" y="169683"/>
                </a:cubicBezTo>
                <a:cubicBezTo>
                  <a:pt x="1725681" y="181341"/>
                  <a:pt x="1762812" y="207390"/>
                  <a:pt x="1762812" y="207390"/>
                </a:cubicBezTo>
                <a:cubicBezTo>
                  <a:pt x="1765954" y="216817"/>
                  <a:pt x="1766727" y="227403"/>
                  <a:pt x="1772239" y="235671"/>
                </a:cubicBezTo>
                <a:cubicBezTo>
                  <a:pt x="1779634" y="246763"/>
                  <a:pt x="1796303" y="251304"/>
                  <a:pt x="1800519" y="263951"/>
                </a:cubicBezTo>
                <a:cubicBezTo>
                  <a:pt x="1809517" y="290945"/>
                  <a:pt x="1806185" y="320587"/>
                  <a:pt x="1809946" y="348792"/>
                </a:cubicBezTo>
                <a:cubicBezTo>
                  <a:pt x="1812472" y="367738"/>
                  <a:pt x="1816231" y="386499"/>
                  <a:pt x="1819373" y="405353"/>
                </a:cubicBezTo>
                <a:cubicBezTo>
                  <a:pt x="1816231" y="458772"/>
                  <a:pt x="1815271" y="512364"/>
                  <a:pt x="1809946" y="565609"/>
                </a:cubicBezTo>
                <a:cubicBezTo>
                  <a:pt x="1808957" y="575496"/>
                  <a:pt x="1808605" y="588113"/>
                  <a:pt x="1800519" y="593889"/>
                </a:cubicBezTo>
                <a:cubicBezTo>
                  <a:pt x="1784348" y="605440"/>
                  <a:pt x="1760495" y="601720"/>
                  <a:pt x="1743959" y="612743"/>
                </a:cubicBezTo>
                <a:cubicBezTo>
                  <a:pt x="1734532" y="619027"/>
                  <a:pt x="1726031" y="626995"/>
                  <a:pt x="1715678" y="631596"/>
                </a:cubicBezTo>
                <a:cubicBezTo>
                  <a:pt x="1697517" y="639667"/>
                  <a:pt x="1677971" y="644165"/>
                  <a:pt x="1659117" y="650450"/>
                </a:cubicBezTo>
                <a:lnTo>
                  <a:pt x="1630837" y="659877"/>
                </a:lnTo>
                <a:cubicBezTo>
                  <a:pt x="1566445" y="654023"/>
                  <a:pt x="1535665" y="654938"/>
                  <a:pt x="1480008" y="641023"/>
                </a:cubicBezTo>
                <a:cubicBezTo>
                  <a:pt x="1470368" y="638613"/>
                  <a:pt x="1461155" y="634738"/>
                  <a:pt x="1451728" y="631596"/>
                </a:cubicBezTo>
                <a:cubicBezTo>
                  <a:pt x="1445443" y="622169"/>
                  <a:pt x="1441721" y="610394"/>
                  <a:pt x="1432874" y="603316"/>
                </a:cubicBezTo>
                <a:cubicBezTo>
                  <a:pt x="1425115" y="597109"/>
                  <a:pt x="1413482" y="598333"/>
                  <a:pt x="1404594" y="593889"/>
                </a:cubicBezTo>
                <a:cubicBezTo>
                  <a:pt x="1394460" y="588822"/>
                  <a:pt x="1385740" y="581320"/>
                  <a:pt x="1376313" y="575036"/>
                </a:cubicBezTo>
                <a:cubicBezTo>
                  <a:pt x="1334151" y="511789"/>
                  <a:pt x="1383818" y="573754"/>
                  <a:pt x="1329179" y="537328"/>
                </a:cubicBezTo>
                <a:cubicBezTo>
                  <a:pt x="1318087" y="529933"/>
                  <a:pt x="1311140" y="517582"/>
                  <a:pt x="1300899" y="509048"/>
                </a:cubicBezTo>
                <a:cubicBezTo>
                  <a:pt x="1292195" y="501795"/>
                  <a:pt x="1282045" y="496479"/>
                  <a:pt x="1272618" y="490194"/>
                </a:cubicBezTo>
                <a:cubicBezTo>
                  <a:pt x="1218589" y="409149"/>
                  <a:pt x="1290531" y="504524"/>
                  <a:pt x="1225484" y="452487"/>
                </a:cubicBezTo>
                <a:cubicBezTo>
                  <a:pt x="1216637" y="445410"/>
                  <a:pt x="1213884" y="432910"/>
                  <a:pt x="1206631" y="424207"/>
                </a:cubicBezTo>
                <a:cubicBezTo>
                  <a:pt x="1198096" y="413965"/>
                  <a:pt x="1188592" y="404461"/>
                  <a:pt x="1178350" y="395926"/>
                </a:cubicBezTo>
                <a:cubicBezTo>
                  <a:pt x="1128135" y="354080"/>
                  <a:pt x="1172805" y="395988"/>
                  <a:pt x="1121790" y="367646"/>
                </a:cubicBezTo>
                <a:cubicBezTo>
                  <a:pt x="1121789" y="367646"/>
                  <a:pt x="1051088" y="320512"/>
                  <a:pt x="1036948" y="311085"/>
                </a:cubicBezTo>
                <a:cubicBezTo>
                  <a:pt x="1027521" y="304800"/>
                  <a:pt x="1019416" y="295814"/>
                  <a:pt x="1008668" y="292231"/>
                </a:cubicBezTo>
                <a:lnTo>
                  <a:pt x="952107" y="273378"/>
                </a:lnTo>
                <a:cubicBezTo>
                  <a:pt x="942680" y="270236"/>
                  <a:pt x="932095" y="269463"/>
                  <a:pt x="923827" y="263951"/>
                </a:cubicBezTo>
                <a:lnTo>
                  <a:pt x="895546" y="245097"/>
                </a:lnTo>
                <a:cubicBezTo>
                  <a:pt x="848412" y="248239"/>
                  <a:pt x="801094" y="249307"/>
                  <a:pt x="754144" y="254524"/>
                </a:cubicBezTo>
                <a:cubicBezTo>
                  <a:pt x="744268" y="255621"/>
                  <a:pt x="733707" y="257850"/>
                  <a:pt x="725864" y="263951"/>
                </a:cubicBezTo>
                <a:cubicBezTo>
                  <a:pt x="704817" y="280321"/>
                  <a:pt x="684093" y="298327"/>
                  <a:pt x="669303" y="320512"/>
                </a:cubicBezTo>
                <a:lnTo>
                  <a:pt x="631596" y="377073"/>
                </a:lnTo>
                <a:cubicBezTo>
                  <a:pt x="625311" y="386500"/>
                  <a:pt x="616325" y="394605"/>
                  <a:pt x="612742" y="405353"/>
                </a:cubicBezTo>
                <a:lnTo>
                  <a:pt x="593889" y="461914"/>
                </a:lnTo>
                <a:lnTo>
                  <a:pt x="584462" y="490194"/>
                </a:lnTo>
                <a:cubicBezTo>
                  <a:pt x="578177" y="527901"/>
                  <a:pt x="577697" y="567050"/>
                  <a:pt x="565608" y="603316"/>
                </a:cubicBezTo>
                <a:lnTo>
                  <a:pt x="537328" y="688157"/>
                </a:lnTo>
                <a:cubicBezTo>
                  <a:pt x="534186" y="697584"/>
                  <a:pt x="529535" y="706636"/>
                  <a:pt x="527901" y="716438"/>
                </a:cubicBezTo>
                <a:cubicBezTo>
                  <a:pt x="524759" y="735291"/>
                  <a:pt x="529435" y="757340"/>
                  <a:pt x="518474" y="772998"/>
                </a:cubicBezTo>
                <a:cubicBezTo>
                  <a:pt x="505480" y="791561"/>
                  <a:pt x="480767" y="798137"/>
                  <a:pt x="461913" y="810706"/>
                </a:cubicBezTo>
                <a:lnTo>
                  <a:pt x="405352" y="848413"/>
                </a:lnTo>
                <a:cubicBezTo>
                  <a:pt x="384380" y="862394"/>
                  <a:pt x="374159" y="872790"/>
                  <a:pt x="348792" y="876693"/>
                </a:cubicBezTo>
                <a:cubicBezTo>
                  <a:pt x="317580" y="881495"/>
                  <a:pt x="285947" y="882978"/>
                  <a:pt x="254524" y="886120"/>
                </a:cubicBezTo>
                <a:cubicBezTo>
                  <a:pt x="228522" y="882870"/>
                  <a:pt x="179894" y="881798"/>
                  <a:pt x="150829" y="867266"/>
                </a:cubicBezTo>
                <a:cubicBezTo>
                  <a:pt x="140695" y="862199"/>
                  <a:pt x="132385" y="854034"/>
                  <a:pt x="122548" y="848413"/>
                </a:cubicBezTo>
                <a:cubicBezTo>
                  <a:pt x="110347" y="841441"/>
                  <a:pt x="96276" y="837727"/>
                  <a:pt x="84841" y="829559"/>
                </a:cubicBezTo>
                <a:cubicBezTo>
                  <a:pt x="68625" y="817976"/>
                  <a:pt x="46894" y="791372"/>
                  <a:pt x="37707" y="772998"/>
                </a:cubicBezTo>
                <a:cubicBezTo>
                  <a:pt x="33263" y="764110"/>
                  <a:pt x="32724" y="753606"/>
                  <a:pt x="28280" y="744718"/>
                </a:cubicBezTo>
                <a:cubicBezTo>
                  <a:pt x="-8267" y="671624"/>
                  <a:pt x="23694" y="759240"/>
                  <a:pt x="0" y="688157"/>
                </a:cubicBezTo>
                <a:cubicBezTo>
                  <a:pt x="3142" y="637881"/>
                  <a:pt x="1571" y="587086"/>
                  <a:pt x="9427" y="537328"/>
                </a:cubicBezTo>
                <a:cubicBezTo>
                  <a:pt x="14566" y="504782"/>
                  <a:pt x="34395" y="509121"/>
                  <a:pt x="56561" y="499621"/>
                </a:cubicBezTo>
                <a:cubicBezTo>
                  <a:pt x="128537" y="468774"/>
                  <a:pt x="57595" y="486005"/>
                  <a:pt x="160256" y="471341"/>
                </a:cubicBezTo>
                <a:cubicBezTo>
                  <a:pt x="172825" y="452487"/>
                  <a:pt x="181941" y="430803"/>
                  <a:pt x="197963" y="414780"/>
                </a:cubicBezTo>
                <a:cubicBezTo>
                  <a:pt x="207390" y="405353"/>
                  <a:pt x="218058" y="397022"/>
                  <a:pt x="226243" y="386499"/>
                </a:cubicBezTo>
                <a:cubicBezTo>
                  <a:pt x="240154" y="368613"/>
                  <a:pt x="251381" y="348792"/>
                  <a:pt x="263950" y="329939"/>
                </a:cubicBezTo>
                <a:cubicBezTo>
                  <a:pt x="270235" y="320512"/>
                  <a:pt x="274793" y="309669"/>
                  <a:pt x="282804" y="301658"/>
                </a:cubicBezTo>
                <a:cubicBezTo>
                  <a:pt x="300564" y="283898"/>
                  <a:pt x="319438" y="268721"/>
                  <a:pt x="329938" y="245097"/>
                </a:cubicBezTo>
                <a:cubicBezTo>
                  <a:pt x="338009" y="226937"/>
                  <a:pt x="342508" y="207390"/>
                  <a:pt x="348792" y="188537"/>
                </a:cubicBezTo>
                <a:lnTo>
                  <a:pt x="367645" y="131976"/>
                </a:lnTo>
                <a:cubicBezTo>
                  <a:pt x="370787" y="122549"/>
                  <a:pt x="371560" y="111963"/>
                  <a:pt x="377072" y="103695"/>
                </a:cubicBezTo>
                <a:lnTo>
                  <a:pt x="414779" y="47135"/>
                </a:lnTo>
                <a:cubicBezTo>
                  <a:pt x="437531" y="13008"/>
                  <a:pt x="423499" y="23921"/>
                  <a:pt x="480767" y="0"/>
                </a:cubicBezTo>
                <a:close/>
              </a:path>
            </a:pathLst>
          </a:custGeom>
          <a:solidFill>
            <a:srgbClr val="66FF66">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ole tekstowe 71"/>
          <p:cNvSpPr txBox="1"/>
          <p:nvPr/>
        </p:nvSpPr>
        <p:spPr>
          <a:xfrm>
            <a:off x="4648810" y="5798769"/>
            <a:ext cx="742429" cy="369332"/>
          </a:xfrm>
          <a:prstGeom prst="rect">
            <a:avLst/>
          </a:prstGeom>
          <a:noFill/>
        </p:spPr>
        <p:txBody>
          <a:bodyPr wrap="square" rtlCol="0">
            <a:spAutoFit/>
          </a:bodyPr>
          <a:lstStyle/>
          <a:p>
            <a:r>
              <a:rPr lang="en-US" sz="1800" i="1" dirty="0">
                <a:solidFill>
                  <a:srgbClr val="0000CC"/>
                </a:solidFill>
                <a:sym typeface="Symbol" panose="05050102010706020507" pitchFamily="18" charset="2"/>
              </a:rPr>
              <a:t></a:t>
            </a:r>
            <a:r>
              <a:rPr lang="pl-PL" sz="1800" i="1" dirty="0">
                <a:solidFill>
                  <a:srgbClr val="0000CC"/>
                </a:solidFill>
                <a:sym typeface="Symbol" panose="05050102010706020507" pitchFamily="18" charset="2"/>
              </a:rPr>
              <a:t> </a:t>
            </a:r>
            <a:r>
              <a:rPr lang="en-US" sz="1800" i="1" dirty="0">
                <a:solidFill>
                  <a:srgbClr val="0000CC"/>
                </a:solidFill>
              </a:rPr>
              <a:t>α</a:t>
            </a:r>
            <a:r>
              <a:rPr lang="pl-PL" sz="1800" i="1" baseline="-25000" dirty="0">
                <a:solidFill>
                  <a:srgbClr val="0000CC"/>
                </a:solidFill>
              </a:rPr>
              <a:t>1</a:t>
            </a:r>
            <a:endParaRPr lang="en-US" sz="1800" dirty="0">
              <a:solidFill>
                <a:srgbClr val="0000CC"/>
              </a:solidFill>
            </a:endParaRPr>
          </a:p>
        </p:txBody>
      </p:sp>
      <p:sp>
        <p:nvSpPr>
          <p:cNvPr id="74" name="pole tekstowe 73"/>
          <p:cNvSpPr txBox="1"/>
          <p:nvPr/>
        </p:nvSpPr>
        <p:spPr>
          <a:xfrm>
            <a:off x="7101707" y="1958289"/>
            <a:ext cx="1896294" cy="3046988"/>
          </a:xfrm>
          <a:prstGeom prst="rect">
            <a:avLst/>
          </a:prstGeom>
          <a:noFill/>
        </p:spPr>
        <p:txBody>
          <a:bodyPr wrap="square" rtlCol="0">
            <a:spAutoFit/>
          </a:bodyPr>
          <a:lstStyle/>
          <a:p>
            <a:r>
              <a:rPr lang="en-US" sz="1600" u="sng" dirty="0">
                <a:solidFill>
                  <a:srgbClr val="0000CC"/>
                </a:solidFill>
              </a:rPr>
              <a:t>Remark</a:t>
            </a:r>
            <a:r>
              <a:rPr lang="pl-PL" sz="1600" u="sng" dirty="0">
                <a:solidFill>
                  <a:srgbClr val="0000CC"/>
                </a:solidFill>
              </a:rPr>
              <a:t>s</a:t>
            </a:r>
            <a:r>
              <a:rPr lang="en-US" sz="1600" dirty="0">
                <a:solidFill>
                  <a:srgbClr val="0000CC"/>
                </a:solidFill>
              </a:rPr>
              <a:t>. </a:t>
            </a:r>
            <a:endParaRPr lang="pl-PL" sz="1600" dirty="0">
              <a:solidFill>
                <a:srgbClr val="0000CC"/>
              </a:solidFill>
            </a:endParaRPr>
          </a:p>
          <a:p>
            <a:r>
              <a:rPr lang="en-US" sz="1600" dirty="0">
                <a:solidFill>
                  <a:srgbClr val="0000CC"/>
                </a:solidFill>
              </a:rPr>
              <a:t>In searching</a:t>
            </a:r>
            <a:r>
              <a:rPr lang="pl-PL" sz="1600" dirty="0">
                <a:solidFill>
                  <a:srgbClr val="0000CC"/>
                </a:solidFill>
              </a:rPr>
              <a:t>:</a:t>
            </a:r>
          </a:p>
          <a:p>
            <a:r>
              <a:rPr lang="en-US" sz="1600" dirty="0">
                <a:solidFill>
                  <a:srgbClr val="0000CC"/>
                </a:solidFill>
              </a:rPr>
              <a:t>(</a:t>
            </a:r>
            <a:r>
              <a:rPr lang="en-US" sz="1600" dirty="0" err="1">
                <a:solidFill>
                  <a:srgbClr val="0000CC"/>
                </a:solidFill>
              </a:rPr>
              <a:t>i</a:t>
            </a:r>
            <a:r>
              <a:rPr lang="en-US" sz="1600" dirty="0">
                <a:solidFill>
                  <a:srgbClr val="0000CC"/>
                </a:solidFill>
              </a:rPr>
              <a:t>) large support of rules is preferred,</a:t>
            </a:r>
          </a:p>
          <a:p>
            <a:r>
              <a:rPr lang="en-US" sz="1600" dirty="0">
                <a:solidFill>
                  <a:srgbClr val="0000CC"/>
                </a:solidFill>
              </a:rPr>
              <a:t>(ii) backtracking strategies are often necessary</a:t>
            </a:r>
            <a:r>
              <a:rPr lang="pl-PL" sz="1600" dirty="0">
                <a:solidFill>
                  <a:srgbClr val="0000CC"/>
                </a:solidFill>
              </a:rPr>
              <a:t>, </a:t>
            </a:r>
          </a:p>
          <a:p>
            <a:r>
              <a:rPr lang="pl-PL" sz="1600" dirty="0">
                <a:solidFill>
                  <a:srgbClr val="0000CC"/>
                </a:solidFill>
              </a:rPr>
              <a:t>(iii) </a:t>
            </a:r>
            <a:r>
              <a:rPr lang="en-US" sz="1600" dirty="0">
                <a:solidFill>
                  <a:srgbClr val="0000CC"/>
                </a:solidFill>
              </a:rPr>
              <a:t>domain knowledge can help</a:t>
            </a:r>
            <a:endParaRPr lang="pl-PL" sz="1600" dirty="0">
              <a:solidFill>
                <a:srgbClr val="0000CC"/>
              </a:solidFill>
            </a:endParaRPr>
          </a:p>
          <a:p>
            <a:r>
              <a:rPr lang="pl-PL" sz="1600" dirty="0">
                <a:solidFill>
                  <a:srgbClr val="0000CC"/>
                </a:solidFill>
              </a:rPr>
              <a:t>(iv) </a:t>
            </a:r>
            <a:r>
              <a:rPr lang="en-US" sz="1600" dirty="0">
                <a:solidFill>
                  <a:srgbClr val="0000CC"/>
                </a:solidFill>
              </a:rPr>
              <a:t>possible parallel search.</a:t>
            </a:r>
          </a:p>
        </p:txBody>
      </p:sp>
      <p:sp>
        <p:nvSpPr>
          <p:cNvPr id="79" name="Dowolny kształt 78"/>
          <p:cNvSpPr/>
          <p:nvPr/>
        </p:nvSpPr>
        <p:spPr>
          <a:xfrm>
            <a:off x="4862180" y="6146939"/>
            <a:ext cx="1985193" cy="526136"/>
          </a:xfrm>
          <a:custGeom>
            <a:avLst/>
            <a:gdLst>
              <a:gd name="connsiteX0" fmla="*/ 103695 w 2092751"/>
              <a:gd name="connsiteY0" fmla="*/ 141402 h 490194"/>
              <a:gd name="connsiteX1" fmla="*/ 103695 w 2092751"/>
              <a:gd name="connsiteY1" fmla="*/ 141402 h 490194"/>
              <a:gd name="connsiteX2" fmla="*/ 169683 w 2092751"/>
              <a:gd name="connsiteY2" fmla="*/ 47134 h 490194"/>
              <a:gd name="connsiteX3" fmla="*/ 188537 w 2092751"/>
              <a:gd name="connsiteY3" fmla="*/ 18854 h 490194"/>
              <a:gd name="connsiteX4" fmla="*/ 245097 w 2092751"/>
              <a:gd name="connsiteY4" fmla="*/ 0 h 490194"/>
              <a:gd name="connsiteX5" fmla="*/ 273378 w 2092751"/>
              <a:gd name="connsiteY5" fmla="*/ 9427 h 490194"/>
              <a:gd name="connsiteX6" fmla="*/ 301658 w 2092751"/>
              <a:gd name="connsiteY6" fmla="*/ 28281 h 490194"/>
              <a:gd name="connsiteX7" fmla="*/ 556182 w 2092751"/>
              <a:gd name="connsiteY7" fmla="*/ 18854 h 490194"/>
              <a:gd name="connsiteX8" fmla="*/ 1216058 w 2092751"/>
              <a:gd name="connsiteY8" fmla="*/ 18854 h 490194"/>
              <a:gd name="connsiteX9" fmla="*/ 1781666 w 2092751"/>
              <a:gd name="connsiteY9" fmla="*/ 28281 h 490194"/>
              <a:gd name="connsiteX10" fmla="*/ 1866508 w 2092751"/>
              <a:gd name="connsiteY10" fmla="*/ 37708 h 490194"/>
              <a:gd name="connsiteX11" fmla="*/ 1904215 w 2092751"/>
              <a:gd name="connsiteY11" fmla="*/ 47134 h 490194"/>
              <a:gd name="connsiteX12" fmla="*/ 1960776 w 2092751"/>
              <a:gd name="connsiteY12" fmla="*/ 56561 h 490194"/>
              <a:gd name="connsiteX13" fmla="*/ 2055044 w 2092751"/>
              <a:gd name="connsiteY13" fmla="*/ 84842 h 490194"/>
              <a:gd name="connsiteX14" fmla="*/ 2073897 w 2092751"/>
              <a:gd name="connsiteY14" fmla="*/ 141402 h 490194"/>
              <a:gd name="connsiteX15" fmla="*/ 2092751 w 2092751"/>
              <a:gd name="connsiteY15" fmla="*/ 226244 h 490194"/>
              <a:gd name="connsiteX16" fmla="*/ 2083324 w 2092751"/>
              <a:gd name="connsiteY16" fmla="*/ 377072 h 490194"/>
              <a:gd name="connsiteX17" fmla="*/ 2073897 w 2092751"/>
              <a:gd name="connsiteY17" fmla="*/ 405353 h 490194"/>
              <a:gd name="connsiteX18" fmla="*/ 2055044 w 2092751"/>
              <a:gd name="connsiteY18" fmla="*/ 433633 h 490194"/>
              <a:gd name="connsiteX19" fmla="*/ 1960776 w 2092751"/>
              <a:gd name="connsiteY19" fmla="*/ 471340 h 490194"/>
              <a:gd name="connsiteX20" fmla="*/ 1932495 w 2092751"/>
              <a:gd name="connsiteY20" fmla="*/ 480767 h 490194"/>
              <a:gd name="connsiteX21" fmla="*/ 1800520 w 2092751"/>
              <a:gd name="connsiteY21" fmla="*/ 490194 h 490194"/>
              <a:gd name="connsiteX22" fmla="*/ 1555423 w 2092751"/>
              <a:gd name="connsiteY22" fmla="*/ 480767 h 490194"/>
              <a:gd name="connsiteX23" fmla="*/ 1508289 w 2092751"/>
              <a:gd name="connsiteY23" fmla="*/ 471340 h 490194"/>
              <a:gd name="connsiteX24" fmla="*/ 1376314 w 2092751"/>
              <a:gd name="connsiteY24" fmla="*/ 452487 h 490194"/>
              <a:gd name="connsiteX25" fmla="*/ 1310326 w 2092751"/>
              <a:gd name="connsiteY25" fmla="*/ 443060 h 490194"/>
              <a:gd name="connsiteX26" fmla="*/ 1074656 w 2092751"/>
              <a:gd name="connsiteY26" fmla="*/ 433633 h 490194"/>
              <a:gd name="connsiteX27" fmla="*/ 697584 w 2092751"/>
              <a:gd name="connsiteY27" fmla="*/ 443060 h 490194"/>
              <a:gd name="connsiteX28" fmla="*/ 659877 w 2092751"/>
              <a:gd name="connsiteY28" fmla="*/ 452487 h 490194"/>
              <a:gd name="connsiteX29" fmla="*/ 414780 w 2092751"/>
              <a:gd name="connsiteY29" fmla="*/ 443060 h 490194"/>
              <a:gd name="connsiteX30" fmla="*/ 320512 w 2092751"/>
              <a:gd name="connsiteY30" fmla="*/ 424206 h 490194"/>
              <a:gd name="connsiteX31" fmla="*/ 169683 w 2092751"/>
              <a:gd name="connsiteY31" fmla="*/ 405353 h 490194"/>
              <a:gd name="connsiteX32" fmla="*/ 103695 w 2092751"/>
              <a:gd name="connsiteY32" fmla="*/ 386499 h 490194"/>
              <a:gd name="connsiteX33" fmla="*/ 37708 w 2092751"/>
              <a:gd name="connsiteY33" fmla="*/ 377072 h 490194"/>
              <a:gd name="connsiteX34" fmla="*/ 18854 w 2092751"/>
              <a:gd name="connsiteY34" fmla="*/ 348792 h 490194"/>
              <a:gd name="connsiteX35" fmla="*/ 0 w 2092751"/>
              <a:gd name="connsiteY35" fmla="*/ 292231 h 490194"/>
              <a:gd name="connsiteX36" fmla="*/ 28281 w 2092751"/>
              <a:gd name="connsiteY36" fmla="*/ 179110 h 490194"/>
              <a:gd name="connsiteX37" fmla="*/ 56561 w 2092751"/>
              <a:gd name="connsiteY37" fmla="*/ 169683 h 490194"/>
              <a:gd name="connsiteX38" fmla="*/ 103695 w 2092751"/>
              <a:gd name="connsiteY38" fmla="*/ 141402 h 49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92751" h="490194">
                <a:moveTo>
                  <a:pt x="103695" y="141402"/>
                </a:moveTo>
                <a:lnTo>
                  <a:pt x="103695" y="141402"/>
                </a:lnTo>
                <a:lnTo>
                  <a:pt x="169683" y="47134"/>
                </a:lnTo>
                <a:cubicBezTo>
                  <a:pt x="176132" y="37819"/>
                  <a:pt x="177789" y="22437"/>
                  <a:pt x="188537" y="18854"/>
                </a:cubicBezTo>
                <a:lnTo>
                  <a:pt x="245097" y="0"/>
                </a:lnTo>
                <a:cubicBezTo>
                  <a:pt x="254524" y="3142"/>
                  <a:pt x="264490" y="4983"/>
                  <a:pt x="273378" y="9427"/>
                </a:cubicBezTo>
                <a:cubicBezTo>
                  <a:pt x="283511" y="14494"/>
                  <a:pt x="290335" y="27904"/>
                  <a:pt x="301658" y="28281"/>
                </a:cubicBezTo>
                <a:lnTo>
                  <a:pt x="556182" y="18854"/>
                </a:lnTo>
                <a:cubicBezTo>
                  <a:pt x="1545843" y="45602"/>
                  <a:pt x="309584" y="18854"/>
                  <a:pt x="1216058" y="18854"/>
                </a:cubicBezTo>
                <a:cubicBezTo>
                  <a:pt x="1404620" y="18854"/>
                  <a:pt x="1593130" y="25139"/>
                  <a:pt x="1781666" y="28281"/>
                </a:cubicBezTo>
                <a:cubicBezTo>
                  <a:pt x="1809947" y="31423"/>
                  <a:pt x="1838384" y="33381"/>
                  <a:pt x="1866508" y="37708"/>
                </a:cubicBezTo>
                <a:cubicBezTo>
                  <a:pt x="1879313" y="39678"/>
                  <a:pt x="1891511" y="44593"/>
                  <a:pt x="1904215" y="47134"/>
                </a:cubicBezTo>
                <a:cubicBezTo>
                  <a:pt x="1922958" y="50882"/>
                  <a:pt x="1941922" y="53419"/>
                  <a:pt x="1960776" y="56561"/>
                </a:cubicBezTo>
                <a:cubicBezTo>
                  <a:pt x="2029628" y="79512"/>
                  <a:pt x="1998057" y="70595"/>
                  <a:pt x="2055044" y="84842"/>
                </a:cubicBezTo>
                <a:cubicBezTo>
                  <a:pt x="2061328" y="103695"/>
                  <a:pt x="2069999" y="121915"/>
                  <a:pt x="2073897" y="141402"/>
                </a:cubicBezTo>
                <a:cubicBezTo>
                  <a:pt x="2085865" y="201241"/>
                  <a:pt x="2079438" y="172992"/>
                  <a:pt x="2092751" y="226244"/>
                </a:cubicBezTo>
                <a:cubicBezTo>
                  <a:pt x="2089609" y="276520"/>
                  <a:pt x="2088598" y="326975"/>
                  <a:pt x="2083324" y="377072"/>
                </a:cubicBezTo>
                <a:cubicBezTo>
                  <a:pt x="2082284" y="386954"/>
                  <a:pt x="2078341" y="396465"/>
                  <a:pt x="2073897" y="405353"/>
                </a:cubicBezTo>
                <a:cubicBezTo>
                  <a:pt x="2068830" y="415486"/>
                  <a:pt x="2063055" y="425622"/>
                  <a:pt x="2055044" y="433633"/>
                </a:cubicBezTo>
                <a:cubicBezTo>
                  <a:pt x="2029802" y="458875"/>
                  <a:pt x="1993038" y="462123"/>
                  <a:pt x="1960776" y="471340"/>
                </a:cubicBezTo>
                <a:cubicBezTo>
                  <a:pt x="1951221" y="474070"/>
                  <a:pt x="1942364" y="479606"/>
                  <a:pt x="1932495" y="480767"/>
                </a:cubicBezTo>
                <a:cubicBezTo>
                  <a:pt x="1888693" y="485920"/>
                  <a:pt x="1844512" y="487052"/>
                  <a:pt x="1800520" y="490194"/>
                </a:cubicBezTo>
                <a:cubicBezTo>
                  <a:pt x="1718821" y="487052"/>
                  <a:pt x="1637013" y="486031"/>
                  <a:pt x="1555423" y="480767"/>
                </a:cubicBezTo>
                <a:cubicBezTo>
                  <a:pt x="1539434" y="479735"/>
                  <a:pt x="1524053" y="474206"/>
                  <a:pt x="1508289" y="471340"/>
                </a:cubicBezTo>
                <a:cubicBezTo>
                  <a:pt x="1440002" y="458925"/>
                  <a:pt x="1453115" y="462727"/>
                  <a:pt x="1376314" y="452487"/>
                </a:cubicBezTo>
                <a:cubicBezTo>
                  <a:pt x="1354290" y="449550"/>
                  <a:pt x="1332502" y="444446"/>
                  <a:pt x="1310326" y="443060"/>
                </a:cubicBezTo>
                <a:cubicBezTo>
                  <a:pt x="1231860" y="438156"/>
                  <a:pt x="1153213" y="436775"/>
                  <a:pt x="1074656" y="433633"/>
                </a:cubicBezTo>
                <a:cubicBezTo>
                  <a:pt x="948965" y="436775"/>
                  <a:pt x="823184" y="437351"/>
                  <a:pt x="697584" y="443060"/>
                </a:cubicBezTo>
                <a:cubicBezTo>
                  <a:pt x="684642" y="443648"/>
                  <a:pt x="672833" y="452487"/>
                  <a:pt x="659877" y="452487"/>
                </a:cubicBezTo>
                <a:cubicBezTo>
                  <a:pt x="578118" y="452487"/>
                  <a:pt x="496479" y="446202"/>
                  <a:pt x="414780" y="443060"/>
                </a:cubicBezTo>
                <a:cubicBezTo>
                  <a:pt x="371065" y="432131"/>
                  <a:pt x="371360" y="431140"/>
                  <a:pt x="320512" y="424206"/>
                </a:cubicBezTo>
                <a:cubicBezTo>
                  <a:pt x="270309" y="417360"/>
                  <a:pt x="169683" y="405353"/>
                  <a:pt x="169683" y="405353"/>
                </a:cubicBezTo>
                <a:cubicBezTo>
                  <a:pt x="145451" y="397275"/>
                  <a:pt x="129739" y="391234"/>
                  <a:pt x="103695" y="386499"/>
                </a:cubicBezTo>
                <a:cubicBezTo>
                  <a:pt x="81834" y="382524"/>
                  <a:pt x="59704" y="380214"/>
                  <a:pt x="37708" y="377072"/>
                </a:cubicBezTo>
                <a:cubicBezTo>
                  <a:pt x="31423" y="367645"/>
                  <a:pt x="23455" y="359145"/>
                  <a:pt x="18854" y="348792"/>
                </a:cubicBezTo>
                <a:cubicBezTo>
                  <a:pt x="10782" y="330631"/>
                  <a:pt x="0" y="292231"/>
                  <a:pt x="0" y="292231"/>
                </a:cubicBezTo>
                <a:cubicBezTo>
                  <a:pt x="3252" y="262962"/>
                  <a:pt x="-3400" y="204455"/>
                  <a:pt x="28281" y="179110"/>
                </a:cubicBezTo>
                <a:cubicBezTo>
                  <a:pt x="36040" y="172903"/>
                  <a:pt x="47134" y="172825"/>
                  <a:pt x="56561" y="169683"/>
                </a:cubicBezTo>
                <a:cubicBezTo>
                  <a:pt x="77158" y="138787"/>
                  <a:pt x="64085" y="141402"/>
                  <a:pt x="103695" y="141402"/>
                </a:cubicBezTo>
                <a:close/>
              </a:path>
            </a:pathLst>
          </a:custGeom>
          <a:solidFill>
            <a:srgbClr val="FF0000">
              <a:alpha val="31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Łącznik prosty ze strzałką 79"/>
          <p:cNvCxnSpPr/>
          <p:nvPr/>
        </p:nvCxnSpPr>
        <p:spPr>
          <a:xfrm>
            <a:off x="6324478" y="6418736"/>
            <a:ext cx="378274" cy="11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Łącznik prosty ze strzałką 82"/>
          <p:cNvCxnSpPr/>
          <p:nvPr/>
        </p:nvCxnSpPr>
        <p:spPr>
          <a:xfrm flipH="1">
            <a:off x="6015915" y="4542768"/>
            <a:ext cx="143796" cy="10323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Elipsa 83"/>
          <p:cNvSpPr/>
          <p:nvPr/>
        </p:nvSpPr>
        <p:spPr>
          <a:xfrm>
            <a:off x="6061779" y="4487669"/>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Elipsa 84"/>
          <p:cNvSpPr/>
          <p:nvPr/>
        </p:nvSpPr>
        <p:spPr>
          <a:xfrm>
            <a:off x="5044404" y="4713243"/>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Łącznik prosty ze strzałką 86"/>
          <p:cNvCxnSpPr>
            <a:endCxn id="66" idx="4"/>
          </p:cNvCxnSpPr>
          <p:nvPr/>
        </p:nvCxnSpPr>
        <p:spPr>
          <a:xfrm flipH="1">
            <a:off x="5987734" y="4525230"/>
            <a:ext cx="334273" cy="11327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Elipsa 88"/>
          <p:cNvSpPr/>
          <p:nvPr/>
        </p:nvSpPr>
        <p:spPr>
          <a:xfrm>
            <a:off x="6277111" y="4496949"/>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Łącznik prosty ze strzałką 89"/>
          <p:cNvCxnSpPr>
            <a:endCxn id="67" idx="0"/>
          </p:cNvCxnSpPr>
          <p:nvPr/>
        </p:nvCxnSpPr>
        <p:spPr>
          <a:xfrm>
            <a:off x="5620257" y="4407755"/>
            <a:ext cx="152265" cy="12539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Elipsa 93"/>
          <p:cNvSpPr/>
          <p:nvPr/>
        </p:nvSpPr>
        <p:spPr>
          <a:xfrm>
            <a:off x="5526795" y="4366816"/>
            <a:ext cx="161691" cy="895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Łącznik prosty ze strzałką 94"/>
          <p:cNvCxnSpPr>
            <a:stCxn id="85" idx="5"/>
            <a:endCxn id="64" idx="5"/>
          </p:cNvCxnSpPr>
          <p:nvPr/>
        </p:nvCxnSpPr>
        <p:spPr>
          <a:xfrm>
            <a:off x="5182416" y="4789662"/>
            <a:ext cx="392352" cy="11257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pole tekstowe 100"/>
          <p:cNvSpPr txBox="1"/>
          <p:nvPr/>
        </p:nvSpPr>
        <p:spPr>
          <a:xfrm>
            <a:off x="17424" y="5874601"/>
            <a:ext cx="4799239" cy="923330"/>
          </a:xfrm>
          <a:prstGeom prst="rect">
            <a:avLst/>
          </a:prstGeom>
          <a:noFill/>
        </p:spPr>
        <p:txBody>
          <a:bodyPr wrap="square" rtlCol="0">
            <a:spAutoFit/>
          </a:bodyPr>
          <a:lstStyle/>
          <a:p>
            <a:r>
              <a:rPr lang="en-US" sz="1800" u="sng" dirty="0">
                <a:solidFill>
                  <a:srgbClr val="0000CC"/>
                </a:solidFill>
                <a:ea typeface="Cambria Math" panose="02040503050406030204" pitchFamily="18" charset="0"/>
              </a:rPr>
              <a:t>Hint</a:t>
            </a:r>
            <a:r>
              <a:rPr lang="en-US" sz="1800" dirty="0">
                <a:solidFill>
                  <a:srgbClr val="0000CC"/>
                </a:solidFill>
                <a:ea typeface="Cambria Math" panose="02040503050406030204" pitchFamily="18" charset="0"/>
              </a:rPr>
              <a:t>: Search for ways to decrease the distance between cases covered by the current rule premise and those covered by </a:t>
            </a:r>
            <a:r>
              <a:rPr lang="en-US" sz="1800" i="1" dirty="0">
                <a:solidFill>
                  <a:srgbClr val="0000CC"/>
                </a:solidFill>
                <a:ea typeface="Cambria Math" panose="02040503050406030204" pitchFamily="18" charset="0"/>
              </a:rPr>
              <a:t>α</a:t>
            </a:r>
            <a:r>
              <a:rPr lang="en-US" sz="1800" dirty="0">
                <a:solidFill>
                  <a:srgbClr val="0000CC"/>
                </a:solidFill>
                <a:ea typeface="Cambria Math" panose="02040503050406030204" pitchFamily="18" charset="0"/>
              </a:rPr>
              <a:t>.</a:t>
            </a:r>
          </a:p>
        </p:txBody>
      </p:sp>
      <p:sp>
        <p:nvSpPr>
          <p:cNvPr id="102" name="pole tekstowe 101"/>
          <p:cNvSpPr txBox="1"/>
          <p:nvPr/>
        </p:nvSpPr>
        <p:spPr>
          <a:xfrm>
            <a:off x="5685271" y="1124744"/>
            <a:ext cx="3423233" cy="584775"/>
          </a:xfrm>
          <a:prstGeom prst="rect">
            <a:avLst/>
          </a:prstGeom>
          <a:noFill/>
        </p:spPr>
        <p:txBody>
          <a:bodyPr wrap="square" rtlCol="0">
            <a:spAutoFit/>
          </a:bodyPr>
          <a:lstStyle/>
          <a:p>
            <a:r>
              <a:rPr lang="en-US" sz="1600" dirty="0">
                <a:solidFill>
                  <a:srgbClr val="0000CC"/>
                </a:solidFill>
              </a:rPr>
              <a:t>e.g., conjunction of conditions </a:t>
            </a:r>
            <a:endParaRPr lang="pl-PL" sz="1600" dirty="0">
              <a:solidFill>
                <a:srgbClr val="0000CC"/>
              </a:solidFill>
            </a:endParaRPr>
          </a:p>
          <a:p>
            <a:r>
              <a:rPr lang="en-US" sz="1600" dirty="0">
                <a:solidFill>
                  <a:srgbClr val="0000CC"/>
                </a:solidFill>
              </a:rPr>
              <a:t>character</a:t>
            </a:r>
            <a:r>
              <a:rPr lang="pl-PL" sz="1600" dirty="0">
                <a:solidFill>
                  <a:srgbClr val="0000CC"/>
                </a:solidFill>
              </a:rPr>
              <a:t>i</a:t>
            </a:r>
            <a:r>
              <a:rPr lang="en-US" sz="1600" dirty="0">
                <a:solidFill>
                  <a:srgbClr val="0000CC"/>
                </a:solidFill>
              </a:rPr>
              <a:t>zing the analyzed case(s)</a:t>
            </a:r>
          </a:p>
        </p:txBody>
      </p:sp>
      <p:cxnSp>
        <p:nvCxnSpPr>
          <p:cNvPr id="104" name="Łącznik prosty ze strzałką 103"/>
          <p:cNvCxnSpPr>
            <a:stCxn id="102" idx="1"/>
            <a:endCxn id="24" idx="0"/>
          </p:cNvCxnSpPr>
          <p:nvPr/>
        </p:nvCxnSpPr>
        <p:spPr>
          <a:xfrm flipH="1">
            <a:off x="5544262" y="1417132"/>
            <a:ext cx="141009" cy="180704"/>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pole tekstowe 8"/>
              <p:cNvSpPr txBox="1"/>
              <p:nvPr/>
            </p:nvSpPr>
            <p:spPr>
              <a:xfrm>
                <a:off x="1721706" y="538642"/>
                <a:ext cx="5793382" cy="615553"/>
              </a:xfrm>
              <a:prstGeom prst="rect">
                <a:avLst/>
              </a:prstGeom>
              <a:noFill/>
            </p:spPr>
            <p:txBody>
              <a:bodyPr wrap="square" lIns="0" tIns="0" rIns="0" bIns="0" rtlCol="0">
                <a:spAutoFit/>
              </a:bodyPr>
              <a:lstStyle/>
              <a:p>
                <a14:m>
                  <m:oMath xmlns:m="http://schemas.openxmlformats.org/officeDocument/2006/math">
                    <m:r>
                      <a:rPr lang="pl-PL" sz="2000" i="1" smtClean="0">
                        <a:solidFill>
                          <a:srgbClr val="0000CC"/>
                        </a:solidFill>
                        <a:latin typeface="Cambria Math" panose="02040503050406030204" pitchFamily="18" charset="0"/>
                        <a:ea typeface="Cambria Math" panose="02040503050406030204" pitchFamily="18" charset="0"/>
                      </a:rPr>
                      <m:t>𝐺𝑖𝑣𝑒𝑛</m:t>
                    </m:r>
                    <m:r>
                      <a:rPr lang="pl-PL" sz="2000" i="1" smtClean="0">
                        <a:solidFill>
                          <a:srgbClr val="0000CC"/>
                        </a:solidFill>
                        <a:latin typeface="Cambria Math" panose="02040503050406030204" pitchFamily="18" charset="0"/>
                        <a:ea typeface="Cambria Math" panose="02040503050406030204" pitchFamily="18" charset="0"/>
                      </a:rPr>
                      <m:t>: </m:t>
                    </m:r>
                    <m:r>
                      <a:rPr lang="pl-PL" sz="2000" i="1" smtClean="0">
                        <a:solidFill>
                          <a:srgbClr val="0000CC"/>
                        </a:solidFill>
                        <a:latin typeface="Cambria Math" panose="02040503050406030204" pitchFamily="18" charset="0"/>
                        <a:ea typeface="Cambria Math" panose="02040503050406030204" pitchFamily="18" charset="0"/>
                      </a:rPr>
                      <m:t>𝛼</m:t>
                    </m:r>
                    <m:r>
                      <a:rPr lang="pl-PL" sz="2000" b="0" i="1" smtClean="0">
                        <a:solidFill>
                          <a:srgbClr val="0000CC"/>
                        </a:solidFill>
                        <a:latin typeface="Cambria Math" panose="02040503050406030204" pitchFamily="18" charset="0"/>
                        <a:ea typeface="Cambria Math" panose="02040503050406030204" pitchFamily="18" charset="0"/>
                      </a:rPr>
                      <m:t>,</m:t>
                    </m:r>
                    <m:r>
                      <a:rPr lang="pl-PL" sz="2000" i="1" smtClean="0">
                        <a:solidFill>
                          <a:srgbClr val="0000CC"/>
                        </a:solidFill>
                        <a:latin typeface="Cambria Math" panose="02040503050406030204" pitchFamily="18" charset="0"/>
                        <a:ea typeface="Cambria Math" panose="02040503050406030204" pitchFamily="18" charset="0"/>
                      </a:rPr>
                      <m:t>𝛽</m:t>
                    </m:r>
                    <m:r>
                      <a:rPr lang="pl-PL" sz="2000" b="0" i="1" smtClean="0">
                        <a:solidFill>
                          <a:srgbClr val="0000CC"/>
                        </a:solidFill>
                        <a:latin typeface="Cambria Math" panose="02040503050406030204" pitchFamily="18" charset="0"/>
                        <a:ea typeface="Cambria Math" panose="02040503050406030204" pitchFamily="18" charset="0"/>
                      </a:rPr>
                      <m:t>.  </m:t>
                    </m:r>
                  </m:oMath>
                </a14:m>
                <a:r>
                  <a:rPr lang="pl-PL" sz="2000" b="0" i="1"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r>
                      <a:rPr lang="pl-PL" sz="2000" b="0" i="1" smtClean="0">
                        <a:solidFill>
                          <a:srgbClr val="0000CC"/>
                        </a:solidFill>
                        <a:latin typeface="Cambria Math" panose="02040503050406030204" pitchFamily="18" charset="0"/>
                        <a:ea typeface="Cambria Math" panose="02040503050406030204" pitchFamily="18" charset="0"/>
                      </a:rPr>
                      <m:t>𝐷𝑖𝑠𝑐𝑜𝑣𝑒𝑟</m:t>
                    </m:r>
                    <m:r>
                      <a:rPr lang="pl-PL" sz="2000" b="0" i="1" smtClean="0">
                        <a:solidFill>
                          <a:srgbClr val="0000CC"/>
                        </a:solidFill>
                        <a:latin typeface="Cambria Math" panose="02040503050406030204" pitchFamily="18" charset="0"/>
                        <a:ea typeface="Cambria Math" panose="02040503050406030204" pitchFamily="18" charset="0"/>
                      </a:rPr>
                      <m:t> </m:t>
                    </m:r>
                    <m:r>
                      <a:rPr lang="pl-PL" sz="2000" b="0" i="1" smtClean="0">
                        <a:solidFill>
                          <a:srgbClr val="0000CC"/>
                        </a:solidFill>
                        <a:latin typeface="Cambria Math" panose="02040503050406030204" pitchFamily="18" charset="0"/>
                        <a:ea typeface="Cambria Math" panose="02040503050406030204" pitchFamily="18" charset="0"/>
                      </a:rPr>
                      <m:t>𝑟𝑢𝑙𝑒𝑠</m:t>
                    </m:r>
                  </m:oMath>
                </a14:m>
                <a:r>
                  <a:rPr lang="pl-PL" sz="2000" i="1" dirty="0">
                    <a:solidFill>
                      <a:srgbClr val="0000CC"/>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𝑟</m:t>
                        </m:r>
                      </m:e>
                      <m:sub>
                        <m:r>
                          <a:rPr lang="pl-PL" sz="2000" i="1">
                            <a:solidFill>
                              <a:srgbClr val="0000CC"/>
                            </a:solidFill>
                            <a:latin typeface="Cambria Math" panose="02040503050406030204" pitchFamily="18" charset="0"/>
                            <a:ea typeface="Cambria Math" panose="02040503050406030204" pitchFamily="18" charset="0"/>
                          </a:rPr>
                          <m:t>𝑘</m:t>
                        </m:r>
                        <m:r>
                          <a:rPr lang="pl-PL" sz="2000" i="1">
                            <a:solidFill>
                              <a:srgbClr val="0000CC"/>
                            </a:solidFill>
                            <a:latin typeface="Cambria Math" panose="02040503050406030204" pitchFamily="18" charset="0"/>
                            <a:ea typeface="Cambria Math" panose="02040503050406030204" pitchFamily="18" charset="0"/>
                          </a:rPr>
                          <m:t> </m:t>
                        </m:r>
                      </m:sub>
                    </m:sSub>
                    <m:r>
                      <a:rPr lang="pl-PL" sz="2000" i="1">
                        <a:solidFill>
                          <a:srgbClr val="0000CC"/>
                        </a:solidFill>
                        <a:latin typeface="Cambria Math" panose="02040503050406030204" pitchFamily="18" charset="0"/>
                        <a:ea typeface="Cambria Math" panose="02040503050406030204" pitchFamily="18" charset="0"/>
                      </a:rPr>
                      <m:t>, </m:t>
                    </m:r>
                  </m:oMath>
                </a14:m>
                <a:r>
                  <a:rPr lang="pl-PL" sz="2000" dirty="0">
                    <a:solidFill>
                      <a:srgbClr val="0000CC"/>
                    </a:solidFill>
                    <a:ea typeface="Cambria Math" panose="02040503050406030204" pitchFamily="18" charset="0"/>
                  </a:rPr>
                  <a:t>… ,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𝑟</m:t>
                        </m:r>
                      </m:e>
                      <m:sub>
                        <m:r>
                          <a:rPr lang="pl-PL" sz="2000" i="1">
                            <a:solidFill>
                              <a:srgbClr val="0000CC"/>
                            </a:solidFill>
                            <a:latin typeface="Cambria Math" panose="02040503050406030204" pitchFamily="18" charset="0"/>
                            <a:ea typeface="Cambria Math" panose="02040503050406030204" pitchFamily="18" charset="0"/>
                          </a:rPr>
                          <m:t>2</m:t>
                        </m:r>
                      </m:sub>
                    </m:sSub>
                  </m:oMath>
                </a14:m>
                <a:r>
                  <a:rPr lang="pl-PL" sz="2000" dirty="0">
                    <a:solidFill>
                      <a:srgbClr val="0000CC"/>
                    </a:solidFill>
                    <a:ea typeface="Cambria Math" panose="02040503050406030204" pitchFamily="18" charset="0"/>
                  </a:rPr>
                  <a:t>,</a:t>
                </a:r>
                <a:r>
                  <a:rPr lang="en-US" sz="2000" dirty="0">
                    <a:solidFill>
                      <a:srgbClr val="0000CC"/>
                    </a:solidFill>
                    <a:ea typeface="Cambria Math" panose="02040503050406030204" pitchFamily="18" charset="0"/>
                  </a:rPr>
                  <a:t> </a:t>
                </a:r>
                <a14:m>
                  <m:oMath xmlns:m="http://schemas.openxmlformats.org/officeDocument/2006/math">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𝑟</m:t>
                        </m:r>
                      </m:e>
                      <m:sub>
                        <m:r>
                          <a:rPr lang="pl-PL" sz="2000" i="1">
                            <a:solidFill>
                              <a:srgbClr val="0000CC"/>
                            </a:solidFill>
                            <a:latin typeface="Cambria Math" panose="02040503050406030204" pitchFamily="18" charset="0"/>
                            <a:ea typeface="Cambria Math" panose="02040503050406030204" pitchFamily="18" charset="0"/>
                          </a:rPr>
                          <m:t>1 </m:t>
                        </m:r>
                      </m:sub>
                    </m:sSub>
                    <m:r>
                      <a:rPr lang="pl-PL" sz="2000" i="1">
                        <a:solidFill>
                          <a:srgbClr val="0000CC"/>
                        </a:solidFill>
                        <a:latin typeface="Cambria Math" panose="02040503050406030204" pitchFamily="18" charset="0"/>
                        <a:ea typeface="Cambria Math" panose="02040503050406030204" pitchFamily="18" charset="0"/>
                      </a:rPr>
                      <m:t>𝑠𝑢𝑐h</m:t>
                    </m:r>
                    <m:r>
                      <a:rPr lang="pl-PL" sz="2000" i="1">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𝑡h𝑎𝑡</m:t>
                    </m:r>
                    <m:r>
                      <a:rPr lang="pl-PL" sz="2000" i="1">
                        <a:solidFill>
                          <a:srgbClr val="0000CC"/>
                        </a:solidFill>
                        <a:latin typeface="Cambria Math" panose="02040503050406030204" pitchFamily="18" charset="0"/>
                        <a:ea typeface="Cambria Math" panose="02040503050406030204" pitchFamily="18" charset="0"/>
                      </a:rPr>
                      <m:t> </m:t>
                    </m:r>
                  </m:oMath>
                </a14:m>
                <a:endParaRPr lang="pl-PL" sz="2000" i="1" dirty="0">
                  <a:solidFill>
                    <a:srgbClr val="0000CC"/>
                  </a:solidFill>
                  <a:latin typeface="Cambria Math" panose="02040503050406030204" pitchFamily="18" charset="0"/>
                  <a:ea typeface="Cambria Math" panose="02040503050406030204" pitchFamily="18" charset="0"/>
                </a:endParaRPr>
              </a:p>
              <a:p>
                <a14:m>
                  <m:oMath xmlns:m="http://schemas.openxmlformats.org/officeDocument/2006/math">
                    <m:r>
                      <a:rPr lang="pl-PL" sz="2000" i="1">
                        <a:solidFill>
                          <a:srgbClr val="0000CC"/>
                        </a:solidFill>
                        <a:latin typeface="Cambria Math" panose="02040503050406030204" pitchFamily="18" charset="0"/>
                        <a:ea typeface="Cambria Math" panose="02040503050406030204" pitchFamily="18" charset="0"/>
                      </a:rPr>
                      <m:t>𝑡h𝑒</m:t>
                    </m:r>
                    <m:r>
                      <a:rPr lang="pl-PL" sz="2000" i="1">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𝑟𝑒𝑎𝑙𝑖𝑧𝑎𝑡𝑖𝑜𝑛</m:t>
                    </m:r>
                    <m:r>
                      <a:rPr lang="pl-PL" sz="2000" i="1">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𝑜𝑓</m:t>
                    </m:r>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𝑡𝑟</m:t>
                        </m:r>
                      </m:e>
                      <m:sub>
                        <m:r>
                          <a:rPr lang="pl-PL" sz="2000" i="1">
                            <a:solidFill>
                              <a:srgbClr val="0000CC"/>
                            </a:solidFill>
                            <a:latin typeface="Cambria Math" panose="02040503050406030204" pitchFamily="18" charset="0"/>
                            <a:ea typeface="Cambria Math" panose="02040503050406030204" pitchFamily="18" charset="0"/>
                          </a:rPr>
                          <m:t>𝑘</m:t>
                        </m:r>
                        <m:r>
                          <a:rPr lang="pl-PL" sz="2000" i="1">
                            <a:solidFill>
                              <a:srgbClr val="0000CC"/>
                            </a:solidFill>
                            <a:latin typeface="Cambria Math" panose="02040503050406030204" pitchFamily="18" charset="0"/>
                            <a:ea typeface="Cambria Math" panose="02040503050406030204" pitchFamily="18" charset="0"/>
                          </a:rPr>
                          <m:t> </m:t>
                        </m:r>
                      </m:sub>
                    </m:sSub>
                    <m:r>
                      <a:rPr lang="pl-PL" sz="2000" i="1">
                        <a:solidFill>
                          <a:srgbClr val="0000CC"/>
                        </a:solidFill>
                        <a:latin typeface="Cambria Math" panose="02040503050406030204" pitchFamily="18" charset="0"/>
                        <a:ea typeface="Cambria Math" panose="02040503050406030204" pitchFamily="18" charset="0"/>
                      </a:rPr>
                      <m:t>, </m:t>
                    </m:r>
                    <m:r>
                      <m:rPr>
                        <m:nor/>
                      </m:rPr>
                      <a:rPr lang="pl-PL" sz="2000" i="1" dirty="0">
                        <a:solidFill>
                          <a:srgbClr val="0000CC"/>
                        </a:solidFill>
                        <a:latin typeface="Cambria Math" panose="02040503050406030204" pitchFamily="18" charset="0"/>
                        <a:ea typeface="Cambria Math" panose="02040503050406030204" pitchFamily="18" charset="0"/>
                      </a:rPr>
                      <m:t>… , </m:t>
                    </m:r>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𝑡𝑟</m:t>
                        </m:r>
                      </m:e>
                      <m:sub>
                        <m:r>
                          <a:rPr lang="pl-PL" sz="2000" i="1">
                            <a:solidFill>
                              <a:srgbClr val="0000CC"/>
                            </a:solidFill>
                            <a:latin typeface="Cambria Math" panose="02040503050406030204" pitchFamily="18" charset="0"/>
                            <a:ea typeface="Cambria Math" panose="02040503050406030204" pitchFamily="18" charset="0"/>
                          </a:rPr>
                          <m:t>2</m:t>
                        </m:r>
                      </m:sub>
                    </m:sSub>
                    <m:r>
                      <m:rPr>
                        <m:nor/>
                      </m:rPr>
                      <a:rPr lang="pl-PL" sz="2000" i="1" dirty="0">
                        <a:solidFill>
                          <a:srgbClr val="0000CC"/>
                        </a:solidFill>
                        <a:latin typeface="Cambria Math" panose="02040503050406030204" pitchFamily="18" charset="0"/>
                        <a:ea typeface="Cambria Math" panose="02040503050406030204" pitchFamily="18" charset="0"/>
                      </a:rPr>
                      <m:t>,</m:t>
                    </m:r>
                    <m:r>
                      <m:rPr>
                        <m:nor/>
                      </m:rPr>
                      <a:rPr lang="en-US" sz="2000" i="1" dirty="0">
                        <a:solidFill>
                          <a:srgbClr val="0000CC"/>
                        </a:solidFill>
                        <a:latin typeface="Cambria Math" panose="02040503050406030204" pitchFamily="18" charset="0"/>
                        <a:ea typeface="Cambria Math" panose="02040503050406030204" pitchFamily="18" charset="0"/>
                      </a:rPr>
                      <m:t> </m:t>
                    </m:r>
                    <m:sSub>
                      <m:sSubPr>
                        <m:ctrlPr>
                          <a:rPr lang="en-US" sz="2000" i="1">
                            <a:solidFill>
                              <a:srgbClr val="0000CC"/>
                            </a:solidFill>
                            <a:latin typeface="Cambria Math" panose="02040503050406030204" pitchFamily="18" charset="0"/>
                            <a:ea typeface="Cambria Math" panose="02040503050406030204" pitchFamily="18" charset="0"/>
                          </a:rPr>
                        </m:ctrlPr>
                      </m:sSubPr>
                      <m:e>
                        <m:r>
                          <a:rPr lang="pl-PL" sz="2000" i="1">
                            <a:solidFill>
                              <a:srgbClr val="0000CC"/>
                            </a:solidFill>
                            <a:latin typeface="Cambria Math" panose="02040503050406030204" pitchFamily="18" charset="0"/>
                            <a:ea typeface="Cambria Math" panose="02040503050406030204" pitchFamily="18" charset="0"/>
                          </a:rPr>
                          <m:t>𝑡𝑟</m:t>
                        </m:r>
                      </m:e>
                      <m:sub>
                        <m:r>
                          <a:rPr lang="pl-PL" sz="2000" i="1">
                            <a:solidFill>
                              <a:srgbClr val="0000CC"/>
                            </a:solidFill>
                            <a:latin typeface="Cambria Math" panose="02040503050406030204" pitchFamily="18" charset="0"/>
                            <a:ea typeface="Cambria Math" panose="02040503050406030204" pitchFamily="18" charset="0"/>
                          </a:rPr>
                          <m:t>1</m:t>
                        </m:r>
                      </m:sub>
                    </m:sSub>
                  </m:oMath>
                </a14:m>
                <a:r>
                  <a:rPr lang="pl-PL" sz="2000" i="1" dirty="0">
                    <a:solidFill>
                      <a:srgbClr val="0000CC"/>
                    </a:solidFill>
                    <a:latin typeface="Cambria Math" panose="02040503050406030204" pitchFamily="18" charset="0"/>
                    <a:ea typeface="Cambria Math" panose="02040503050406030204" pitchFamily="18" charset="0"/>
                  </a:rPr>
                  <a:t> </a:t>
                </a:r>
                <a:r>
                  <a:rPr lang="en-US" sz="2000" i="1" dirty="0">
                    <a:solidFill>
                      <a:srgbClr val="0000CC"/>
                    </a:solidFill>
                    <a:latin typeface="Cambria Math" panose="02040503050406030204" pitchFamily="18" charset="0"/>
                    <a:ea typeface="Cambria Math" panose="02040503050406030204" pitchFamily="18" charset="0"/>
                  </a:rPr>
                  <a:t>leads from </a:t>
                </a:r>
                <a14:m>
                  <m:oMath xmlns:m="http://schemas.openxmlformats.org/officeDocument/2006/math">
                    <m:r>
                      <a:rPr lang="pl-PL" sz="2000" i="1">
                        <a:solidFill>
                          <a:srgbClr val="0000CC"/>
                        </a:solidFill>
                        <a:latin typeface="Cambria Math" panose="02040503050406030204" pitchFamily="18" charset="0"/>
                        <a:ea typeface="Cambria Math" panose="02040503050406030204" pitchFamily="18" charset="0"/>
                      </a:rPr>
                      <m:t>𝛼</m:t>
                    </m:r>
                    <m:r>
                      <a:rPr lang="pl-PL" sz="2000" b="0" i="1" smtClean="0">
                        <a:solidFill>
                          <a:srgbClr val="0000CC"/>
                        </a:solidFill>
                        <a:latin typeface="Cambria Math" panose="02040503050406030204" pitchFamily="18" charset="0"/>
                        <a:ea typeface="Cambria Math" panose="02040503050406030204" pitchFamily="18" charset="0"/>
                      </a:rPr>
                      <m:t> </m:t>
                    </m:r>
                    <m:r>
                      <a:rPr lang="pl-PL" sz="2000" b="0" i="1" smtClean="0">
                        <a:solidFill>
                          <a:srgbClr val="0000CC"/>
                        </a:solidFill>
                        <a:latin typeface="Cambria Math" panose="02040503050406030204" pitchFamily="18" charset="0"/>
                        <a:ea typeface="Cambria Math" panose="02040503050406030204" pitchFamily="18" charset="0"/>
                      </a:rPr>
                      <m:t>𝑡𝑜</m:t>
                    </m:r>
                    <m:r>
                      <a:rPr lang="pl-PL" sz="2000" b="0" i="1" smtClean="0">
                        <a:solidFill>
                          <a:srgbClr val="0000CC"/>
                        </a:solidFill>
                        <a:latin typeface="Cambria Math" panose="02040503050406030204" pitchFamily="18" charset="0"/>
                        <a:ea typeface="Cambria Math" panose="02040503050406030204" pitchFamily="18" charset="0"/>
                      </a:rPr>
                      <m:t> </m:t>
                    </m:r>
                    <m:r>
                      <a:rPr lang="pl-PL" sz="2000" i="1">
                        <a:solidFill>
                          <a:srgbClr val="0000CC"/>
                        </a:solidFill>
                        <a:latin typeface="Cambria Math" panose="02040503050406030204" pitchFamily="18" charset="0"/>
                        <a:ea typeface="Cambria Math" panose="02040503050406030204" pitchFamily="18" charset="0"/>
                      </a:rPr>
                      <m:t>𝛽</m:t>
                    </m:r>
                  </m:oMath>
                </a14:m>
                <a:endParaRPr lang="en-US" sz="2000" i="1" dirty="0">
                  <a:solidFill>
                    <a:srgbClr val="0000CC"/>
                  </a:solidFill>
                  <a:latin typeface="Cambria Math" panose="02040503050406030204" pitchFamily="18" charset="0"/>
                  <a:ea typeface="Cambria Math" panose="02040503050406030204" pitchFamily="18" charset="0"/>
                </a:endParaRPr>
              </a:p>
            </p:txBody>
          </p:sp>
        </mc:Choice>
        <mc:Fallback xmlns="">
          <p:sp>
            <p:nvSpPr>
              <p:cNvPr id="9" name="pole tekstowe 8"/>
              <p:cNvSpPr txBox="1">
                <a:spLocks noRot="1" noChangeAspect="1" noMove="1" noResize="1" noEditPoints="1" noAdjustHandles="1" noChangeArrowheads="1" noChangeShapeType="1" noTextEdit="1"/>
              </p:cNvSpPr>
              <p:nvPr/>
            </p:nvSpPr>
            <p:spPr>
              <a:xfrm>
                <a:off x="1721706" y="538642"/>
                <a:ext cx="5793382" cy="615553"/>
              </a:xfrm>
              <a:prstGeom prst="rect">
                <a:avLst/>
              </a:prstGeom>
              <a:blipFill rotWithShape="0">
                <a:blip r:embed="rId11"/>
                <a:stretch>
                  <a:fillRect l="-1577" t="-11881" b="-24752"/>
                </a:stretch>
              </a:blipFill>
            </p:spPr>
            <p:txBody>
              <a:bodyPr/>
              <a:lstStyle/>
              <a:p>
                <a:r>
                  <a:rPr lang="en-US">
                    <a:noFill/>
                  </a:rPr>
                  <a:t> </a:t>
                </a:r>
              </a:p>
            </p:txBody>
          </p:sp>
        </mc:Fallback>
      </mc:AlternateContent>
    </p:spTree>
    <p:extLst>
      <p:ext uri="{BB962C8B-B14F-4D97-AF65-F5344CB8AC3E}">
        <p14:creationId xmlns:p14="http://schemas.microsoft.com/office/powerpoint/2010/main" val="42734907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516A5-8316-BB51-DFFE-4FB648E2858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67AF228-F010-92D4-7F19-C9CDAD904629}"/>
              </a:ext>
            </a:extLst>
          </p:cNvPr>
          <p:cNvSpPr>
            <a:spLocks noGrp="1"/>
          </p:cNvSpPr>
          <p:nvPr>
            <p:ph type="title"/>
          </p:nvPr>
        </p:nvSpPr>
        <p:spPr>
          <a:xfrm>
            <a:off x="-36512" y="32360"/>
            <a:ext cx="9143999" cy="759307"/>
          </a:xfrm>
        </p:spPr>
        <p:txBody>
          <a:bodyPr>
            <a:normAutofit fontScale="90000"/>
          </a:bodyPr>
          <a:lstStyle/>
          <a:p>
            <a:pPr lvl="0"/>
            <a:br>
              <a:rPr lang="pl-PL" sz="3000" b="1" dirty="0"/>
            </a:br>
            <a:r>
              <a:rPr lang="en-US" altLang="pl-PL" sz="2800" b="1" dirty="0"/>
              <a:t>DISCOVERING </a:t>
            </a:r>
            <a:br>
              <a:rPr lang="en-US" altLang="pl-PL" sz="2800" b="1" dirty="0"/>
            </a:br>
            <a:r>
              <a:rPr lang="en-US" altLang="pl-PL" sz="2800" b="1" dirty="0"/>
              <a:t>OF </a:t>
            </a:r>
            <a:r>
              <a:rPr lang="pl-PL" altLang="pl-PL" sz="2800" b="1" dirty="0" err="1"/>
              <a:t>FAMILIES</a:t>
            </a:r>
            <a:r>
              <a:rPr lang="pl-PL" altLang="pl-PL" sz="2800" b="1" dirty="0"/>
              <a:t> OF </a:t>
            </a:r>
            <a:r>
              <a:rPr lang="pl-PL" altLang="pl-PL" sz="2800" b="1" dirty="0" err="1"/>
              <a:t>INTERACTING</a:t>
            </a:r>
            <a:r>
              <a:rPr lang="pl-PL" altLang="pl-PL" sz="2800" b="1" dirty="0"/>
              <a:t> </a:t>
            </a:r>
            <a:r>
              <a:rPr lang="pl-PL" altLang="pl-PL" sz="2800" b="1" dirty="0" err="1"/>
              <a:t>COMPLEX</a:t>
            </a:r>
            <a:r>
              <a:rPr lang="pl-PL" altLang="pl-PL" sz="2800" b="1" dirty="0"/>
              <a:t> </a:t>
            </a:r>
            <a:r>
              <a:rPr lang="en-US" altLang="pl-PL" sz="2800" b="1" dirty="0"/>
              <a:t>GAMES</a:t>
            </a:r>
            <a:br>
              <a:rPr lang="en-US" altLang="pl-PL" sz="2800" b="1" dirty="0"/>
            </a:br>
            <a:endParaRPr lang="en-US" sz="3000" b="1" dirty="0"/>
          </a:p>
        </p:txBody>
      </p:sp>
      <p:sp>
        <p:nvSpPr>
          <p:cNvPr id="12" name="Symbol zastępczy numeru slajdu 11">
            <a:extLst>
              <a:ext uri="{FF2B5EF4-FFF2-40B4-BE49-F238E27FC236}">
                <a16:creationId xmlns:a16="http://schemas.microsoft.com/office/drawing/2014/main" id="{1172C027-CF06-FDEC-DF8E-C12AE494B463}"/>
              </a:ext>
            </a:extLst>
          </p:cNvPr>
          <p:cNvSpPr>
            <a:spLocks noGrp="1"/>
          </p:cNvSpPr>
          <p:nvPr>
            <p:ph type="sldNum" sz="quarter" idx="12"/>
          </p:nvPr>
        </p:nvSpPr>
        <p:spPr>
          <a:xfrm>
            <a:off x="8618572" y="6453336"/>
            <a:ext cx="455240" cy="331786"/>
          </a:xfrm>
        </p:spPr>
        <p:txBody>
          <a:bodyPr/>
          <a:lstStyle/>
          <a:p>
            <a:pPr>
              <a:defRPr/>
            </a:pPr>
            <a:fld id="{D02E777F-298D-4C96-825C-3DC57E52C55E}" type="slidenum">
              <a:rPr lang="pl-PL" smtClean="0"/>
              <a:pPr>
                <a:defRPr/>
              </a:pPr>
              <a:t>76</a:t>
            </a:fld>
            <a:endParaRPr lang="pl-PL"/>
          </a:p>
        </p:txBody>
      </p:sp>
      <p:grpSp>
        <p:nvGrpSpPr>
          <p:cNvPr id="10" name="Grupa 9"/>
          <p:cNvGrpSpPr/>
          <p:nvPr/>
        </p:nvGrpSpPr>
        <p:grpSpPr>
          <a:xfrm>
            <a:off x="371166" y="980728"/>
            <a:ext cx="8161274" cy="5639625"/>
            <a:chOff x="371166" y="980728"/>
            <a:chExt cx="8161274" cy="5639625"/>
          </a:xfrm>
        </p:grpSpPr>
        <p:grpSp>
          <p:nvGrpSpPr>
            <p:cNvPr id="154" name="Grupa 153">
              <a:extLst>
                <a:ext uri="{FF2B5EF4-FFF2-40B4-BE49-F238E27FC236}">
                  <a16:creationId xmlns:a16="http://schemas.microsoft.com/office/drawing/2014/main" id="{F7D8B46E-6F96-9444-BD40-8821366CB0A5}"/>
                </a:ext>
              </a:extLst>
            </p:cNvPr>
            <p:cNvGrpSpPr/>
            <p:nvPr/>
          </p:nvGrpSpPr>
          <p:grpSpPr>
            <a:xfrm>
              <a:off x="371166" y="980728"/>
              <a:ext cx="8161274" cy="5639625"/>
              <a:chOff x="669126" y="1000374"/>
              <a:chExt cx="8161274" cy="5639625"/>
            </a:xfrm>
          </p:grpSpPr>
          <p:grpSp>
            <p:nvGrpSpPr>
              <p:cNvPr id="37" name="Grupa 36">
                <a:extLst>
                  <a:ext uri="{FF2B5EF4-FFF2-40B4-BE49-F238E27FC236}">
                    <a16:creationId xmlns:a16="http://schemas.microsoft.com/office/drawing/2014/main" id="{E61A2490-B403-7A0F-932C-CE6CF0C9F3C0}"/>
                  </a:ext>
                </a:extLst>
              </p:cNvPr>
              <p:cNvGrpSpPr/>
              <p:nvPr/>
            </p:nvGrpSpPr>
            <p:grpSpPr>
              <a:xfrm>
                <a:off x="2148757" y="1268760"/>
                <a:ext cx="1487139" cy="896213"/>
                <a:chOff x="1019497" y="1617148"/>
                <a:chExt cx="2432857" cy="1030992"/>
              </a:xfrm>
            </p:grpSpPr>
            <p:sp>
              <p:nvSpPr>
                <p:cNvPr id="4" name="Elipsa 3">
                  <a:extLst>
                    <a:ext uri="{FF2B5EF4-FFF2-40B4-BE49-F238E27FC236}">
                      <a16:creationId xmlns:a16="http://schemas.microsoft.com/office/drawing/2014/main" id="{6C5B2006-50BB-7BB5-4DC2-BAEB8CA6638C}"/>
                    </a:ext>
                  </a:extLst>
                </p:cNvPr>
                <p:cNvSpPr/>
                <p:nvPr/>
              </p:nvSpPr>
              <p:spPr>
                <a:xfrm>
                  <a:off x="1019497" y="2108877"/>
                  <a:ext cx="1053553" cy="539263"/>
                </a:xfrm>
                <a:prstGeom prst="ellipse">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5" name="Elipsa 4">
                  <a:extLst>
                    <a:ext uri="{FF2B5EF4-FFF2-40B4-BE49-F238E27FC236}">
                      <a16:creationId xmlns:a16="http://schemas.microsoft.com/office/drawing/2014/main" id="{F047DD76-94CC-EBBC-0054-C83888393407}"/>
                    </a:ext>
                  </a:extLst>
                </p:cNvPr>
                <p:cNvSpPr/>
                <p:nvPr/>
              </p:nvSpPr>
              <p:spPr>
                <a:xfrm>
                  <a:off x="2741205" y="1896747"/>
                  <a:ext cx="711149" cy="539263"/>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8" name="Łącznik prosty ze strzałką 7">
                  <a:extLst>
                    <a:ext uri="{FF2B5EF4-FFF2-40B4-BE49-F238E27FC236}">
                      <a16:creationId xmlns:a16="http://schemas.microsoft.com/office/drawing/2014/main" id="{9881C523-A387-0700-4776-4938761BB242}"/>
                    </a:ext>
                  </a:extLst>
                </p:cNvPr>
                <p:cNvCxnSpPr/>
                <p:nvPr/>
              </p:nvCxnSpPr>
              <p:spPr>
                <a:xfrm flipV="1">
                  <a:off x="1467258" y="1869204"/>
                  <a:ext cx="0" cy="5093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Łącznik prosty ze strzałką 8">
                  <a:extLst>
                    <a:ext uri="{FF2B5EF4-FFF2-40B4-BE49-F238E27FC236}">
                      <a16:creationId xmlns:a16="http://schemas.microsoft.com/office/drawing/2014/main" id="{1F9C3BEB-433E-2FBE-EC3E-C69D8D232B9C}"/>
                    </a:ext>
                  </a:extLst>
                </p:cNvPr>
                <p:cNvCxnSpPr/>
                <p:nvPr/>
              </p:nvCxnSpPr>
              <p:spPr>
                <a:xfrm flipV="1">
                  <a:off x="3096779" y="1617148"/>
                  <a:ext cx="0" cy="4493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a16="http://schemas.microsoft.com/office/drawing/2014/main" id="{92794DE1-71C0-E844-7FEE-BC078B43F2A6}"/>
                    </a:ext>
                  </a:extLst>
                </p:cNvPr>
                <p:cNvSpPr txBox="1"/>
                <p:nvPr/>
              </p:nvSpPr>
              <p:spPr>
                <a:xfrm>
                  <a:off x="1989573" y="2074219"/>
                  <a:ext cx="965934" cy="464707"/>
                </a:xfrm>
                <a:prstGeom prst="rect">
                  <a:avLst/>
                </a:prstGeom>
                <a:noFill/>
              </p:spPr>
              <p:txBody>
                <a:bodyPr wrap="square" rtlCol="0">
                  <a:spAutoFit/>
                </a:bodyPr>
                <a:lstStyle/>
                <a:p>
                  <a:r>
                    <a:rPr lang="pl-PL" sz="2025" b="1">
                      <a:solidFill>
                        <a:prstClr val="black"/>
                      </a:solidFill>
                    </a:rPr>
                    <a:t>. . .</a:t>
                  </a:r>
                  <a:endParaRPr lang="en-US" sz="2025" b="1">
                    <a:solidFill>
                      <a:prstClr val="black"/>
                    </a:solidFill>
                  </a:endParaRPr>
                </a:p>
              </p:txBody>
            </p:sp>
          </p:grpSp>
          <p:grpSp>
            <p:nvGrpSpPr>
              <p:cNvPr id="20" name="Grupa 19">
                <a:extLst>
                  <a:ext uri="{FF2B5EF4-FFF2-40B4-BE49-F238E27FC236}">
                    <a16:creationId xmlns:a16="http://schemas.microsoft.com/office/drawing/2014/main" id="{2EA53F20-45E2-0756-6E02-7B1239434E46}"/>
                  </a:ext>
                </a:extLst>
              </p:cNvPr>
              <p:cNvGrpSpPr/>
              <p:nvPr/>
            </p:nvGrpSpPr>
            <p:grpSpPr>
              <a:xfrm>
                <a:off x="6084168" y="1371554"/>
                <a:ext cx="1602656" cy="977326"/>
                <a:chOff x="2125528" y="3222481"/>
                <a:chExt cx="5141242" cy="2228066"/>
              </a:xfrm>
            </p:grpSpPr>
            <p:sp>
              <p:nvSpPr>
                <p:cNvPr id="24" name="Elipsa 3">
                  <a:extLst>
                    <a:ext uri="{FF2B5EF4-FFF2-40B4-BE49-F238E27FC236}">
                      <a16:creationId xmlns:a16="http://schemas.microsoft.com/office/drawing/2014/main" id="{E752CA1F-965D-89B0-C893-86FAFABB2254}"/>
                    </a:ext>
                  </a:extLst>
                </p:cNvPr>
                <p:cNvSpPr/>
                <p:nvPr/>
              </p:nvSpPr>
              <p:spPr>
                <a:xfrm>
                  <a:off x="2125528" y="4472372"/>
                  <a:ext cx="2056497" cy="978175"/>
                </a:xfrm>
                <a:prstGeom prst="ellipse">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27" name="Elipsa 4">
                  <a:extLst>
                    <a:ext uri="{FF2B5EF4-FFF2-40B4-BE49-F238E27FC236}">
                      <a16:creationId xmlns:a16="http://schemas.microsoft.com/office/drawing/2014/main" id="{B096E251-2B90-811F-B578-557F17D60FCE}"/>
                    </a:ext>
                  </a:extLst>
                </p:cNvPr>
                <p:cNvSpPr/>
                <p:nvPr/>
              </p:nvSpPr>
              <p:spPr>
                <a:xfrm>
                  <a:off x="3256601" y="4146313"/>
                  <a:ext cx="1388135" cy="978175"/>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28" name="Elipsa 5">
                  <a:extLst>
                    <a:ext uri="{FF2B5EF4-FFF2-40B4-BE49-F238E27FC236}">
                      <a16:creationId xmlns:a16="http://schemas.microsoft.com/office/drawing/2014/main" id="{4D905E31-9A64-AC5D-92DC-52065AB5D400}"/>
                    </a:ext>
                  </a:extLst>
                </p:cNvPr>
                <p:cNvSpPr/>
                <p:nvPr/>
              </p:nvSpPr>
              <p:spPr>
                <a:xfrm>
                  <a:off x="5107448" y="3602883"/>
                  <a:ext cx="2159322" cy="9781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29" name="Łącznik prosty ze strzałką 28">
                  <a:extLst>
                    <a:ext uri="{FF2B5EF4-FFF2-40B4-BE49-F238E27FC236}">
                      <a16:creationId xmlns:a16="http://schemas.microsoft.com/office/drawing/2014/main" id="{57897852-243A-9EAF-50A1-C4C805689FB3}"/>
                    </a:ext>
                  </a:extLst>
                </p:cNvPr>
                <p:cNvCxnSpPr/>
                <p:nvPr/>
              </p:nvCxnSpPr>
              <p:spPr>
                <a:xfrm flipV="1">
                  <a:off x="2999539" y="4037627"/>
                  <a:ext cx="0" cy="9238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Łącznik prosty ze strzałką 29">
                  <a:extLst>
                    <a:ext uri="{FF2B5EF4-FFF2-40B4-BE49-F238E27FC236}">
                      <a16:creationId xmlns:a16="http://schemas.microsoft.com/office/drawing/2014/main" id="{A46E5DF5-B26E-A843-C3C4-2DD335924747}"/>
                    </a:ext>
                  </a:extLst>
                </p:cNvPr>
                <p:cNvCxnSpPr/>
                <p:nvPr/>
              </p:nvCxnSpPr>
              <p:spPr>
                <a:xfrm flipV="1">
                  <a:off x="3924963" y="3711569"/>
                  <a:ext cx="0" cy="8151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Łącznik prosty ze strzałką 30">
                  <a:extLst>
                    <a:ext uri="{FF2B5EF4-FFF2-40B4-BE49-F238E27FC236}">
                      <a16:creationId xmlns:a16="http://schemas.microsoft.com/office/drawing/2014/main" id="{7445A33D-3E15-5FA5-5881-8752677C0413}"/>
                    </a:ext>
                  </a:extLst>
                </p:cNvPr>
                <p:cNvCxnSpPr/>
                <p:nvPr/>
              </p:nvCxnSpPr>
              <p:spPr>
                <a:xfrm flipV="1">
                  <a:off x="6187109" y="3222481"/>
                  <a:ext cx="0" cy="8694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pole tekstowe 31">
                  <a:extLst>
                    <a:ext uri="{FF2B5EF4-FFF2-40B4-BE49-F238E27FC236}">
                      <a16:creationId xmlns:a16="http://schemas.microsoft.com/office/drawing/2014/main" id="{9781F28D-BCDC-17BC-9FA6-8B20A3FF2003}"/>
                    </a:ext>
                  </a:extLst>
                </p:cNvPr>
                <p:cNvSpPr txBox="1"/>
                <p:nvPr/>
              </p:nvSpPr>
              <p:spPr>
                <a:xfrm>
                  <a:off x="4644735" y="4146314"/>
                  <a:ext cx="2240269" cy="920924"/>
                </a:xfrm>
                <a:prstGeom prst="rect">
                  <a:avLst/>
                </a:prstGeom>
                <a:noFill/>
              </p:spPr>
              <p:txBody>
                <a:bodyPr wrap="square" rtlCol="0">
                  <a:spAutoFit/>
                </a:bodyPr>
                <a:lstStyle/>
                <a:p>
                  <a:r>
                    <a:rPr lang="pl-PL" sz="2025" b="1">
                      <a:solidFill>
                        <a:prstClr val="black"/>
                      </a:solidFill>
                    </a:rPr>
                    <a:t>. . .</a:t>
                  </a:r>
                  <a:endParaRPr lang="en-US" sz="2025" b="1">
                    <a:solidFill>
                      <a:prstClr val="black"/>
                    </a:solidFill>
                  </a:endParaRPr>
                </a:p>
              </p:txBody>
            </p:sp>
          </p:grpSp>
          <p:sp>
            <p:nvSpPr>
              <p:cNvPr id="3" name="Strzałka: w lewo i w prawo 2">
                <a:extLst>
                  <a:ext uri="{FF2B5EF4-FFF2-40B4-BE49-F238E27FC236}">
                    <a16:creationId xmlns:a16="http://schemas.microsoft.com/office/drawing/2014/main" id="{3255BC89-99AB-10E8-F0A8-289C2BF6D355}"/>
                  </a:ext>
                </a:extLst>
              </p:cNvPr>
              <p:cNvSpPr/>
              <p:nvPr/>
            </p:nvSpPr>
            <p:spPr>
              <a:xfrm rot="19879979">
                <a:off x="852963" y="3613398"/>
                <a:ext cx="630959" cy="38293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lewo i w prawo 6">
                <a:extLst>
                  <a:ext uri="{FF2B5EF4-FFF2-40B4-BE49-F238E27FC236}">
                    <a16:creationId xmlns:a16="http://schemas.microsoft.com/office/drawing/2014/main" id="{812791CF-114B-5E33-C275-238D63D170D5}"/>
                  </a:ext>
                </a:extLst>
              </p:cNvPr>
              <p:cNvSpPr/>
              <p:nvPr/>
            </p:nvSpPr>
            <p:spPr>
              <a:xfrm rot="3441304">
                <a:off x="8085917" y="3732552"/>
                <a:ext cx="630960" cy="37469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ole tekstowe 39">
                <a:extLst>
                  <a:ext uri="{FF2B5EF4-FFF2-40B4-BE49-F238E27FC236}">
                    <a16:creationId xmlns:a16="http://schemas.microsoft.com/office/drawing/2014/main" id="{F5B18BD1-178E-0CED-0D7A-25D7A6BD454B}"/>
                  </a:ext>
                </a:extLst>
              </p:cNvPr>
              <p:cNvSpPr txBox="1"/>
              <p:nvPr/>
            </p:nvSpPr>
            <p:spPr>
              <a:xfrm>
                <a:off x="669126" y="3910602"/>
                <a:ext cx="630959" cy="507831"/>
              </a:xfrm>
              <a:prstGeom prst="rect">
                <a:avLst/>
              </a:prstGeom>
              <a:noFill/>
            </p:spPr>
            <p:txBody>
              <a:bodyPr wrap="square" rtlCol="0">
                <a:spAutoFit/>
              </a:bodyPr>
              <a:lstStyle/>
              <a:p>
                <a:r>
                  <a:rPr lang="pl-PL" b="1"/>
                  <a:t>…</a:t>
                </a:r>
              </a:p>
            </p:txBody>
          </p:sp>
          <p:sp>
            <p:nvSpPr>
              <p:cNvPr id="52" name="pole tekstowe 51">
                <a:extLst>
                  <a:ext uri="{FF2B5EF4-FFF2-40B4-BE49-F238E27FC236}">
                    <a16:creationId xmlns:a16="http://schemas.microsoft.com/office/drawing/2014/main" id="{310023C5-14AB-D105-D585-8EDA17361E38}"/>
                  </a:ext>
                </a:extLst>
              </p:cNvPr>
              <p:cNvSpPr txBox="1"/>
              <p:nvPr/>
            </p:nvSpPr>
            <p:spPr>
              <a:xfrm>
                <a:off x="8199441" y="4065221"/>
                <a:ext cx="630959" cy="507831"/>
              </a:xfrm>
              <a:prstGeom prst="rect">
                <a:avLst/>
              </a:prstGeom>
              <a:noFill/>
            </p:spPr>
            <p:txBody>
              <a:bodyPr wrap="square" rtlCol="0">
                <a:spAutoFit/>
              </a:bodyPr>
              <a:lstStyle/>
              <a:p>
                <a:r>
                  <a:rPr lang="pl-PL" b="1" dirty="0"/>
                  <a:t>…</a:t>
                </a:r>
              </a:p>
            </p:txBody>
          </p:sp>
          <p:grpSp>
            <p:nvGrpSpPr>
              <p:cNvPr id="98" name="Grupa 97">
                <a:extLst>
                  <a:ext uri="{FF2B5EF4-FFF2-40B4-BE49-F238E27FC236}">
                    <a16:creationId xmlns:a16="http://schemas.microsoft.com/office/drawing/2014/main" id="{01676569-2990-2121-7B47-4C717BB19D03}"/>
                  </a:ext>
                </a:extLst>
              </p:cNvPr>
              <p:cNvGrpSpPr/>
              <p:nvPr/>
            </p:nvGrpSpPr>
            <p:grpSpPr>
              <a:xfrm>
                <a:off x="1530071" y="1187895"/>
                <a:ext cx="2957819" cy="2523819"/>
                <a:chOff x="2080289" y="3190654"/>
                <a:chExt cx="5067421" cy="3678070"/>
              </a:xfrm>
            </p:grpSpPr>
            <p:sp>
              <p:nvSpPr>
                <p:cNvPr id="34" name="pole tekstowe 33">
                  <a:extLst>
                    <a:ext uri="{FF2B5EF4-FFF2-40B4-BE49-F238E27FC236}">
                      <a16:creationId xmlns:a16="http://schemas.microsoft.com/office/drawing/2014/main" id="{A78844A0-CA36-F7B6-6F22-DD80EB730755}"/>
                    </a:ext>
                  </a:extLst>
                </p:cNvPr>
                <p:cNvSpPr txBox="1"/>
                <p:nvPr/>
              </p:nvSpPr>
              <p:spPr>
                <a:xfrm>
                  <a:off x="2080289" y="6106213"/>
                  <a:ext cx="2059027" cy="762511"/>
                </a:xfrm>
                <a:prstGeom prst="rect">
                  <a:avLst/>
                </a:prstGeom>
                <a:noFill/>
              </p:spPr>
              <p:txBody>
                <a:bodyPr wrap="square" rtlCol="0">
                  <a:spAutoFit/>
                </a:bodyPr>
                <a:lstStyle/>
                <a:p>
                  <a:pPr algn="ctr"/>
                  <a:r>
                    <a:rPr lang="pl-PL" sz="1400" err="1"/>
                    <a:t>knowledge</a:t>
                  </a:r>
                  <a:r>
                    <a:rPr lang="pl-PL" sz="1400"/>
                    <a:t> </a:t>
                  </a:r>
                </a:p>
                <a:p>
                  <a:pPr algn="ctr"/>
                  <a:r>
                    <a:rPr lang="pl-PL" sz="1400" err="1"/>
                    <a:t>bases</a:t>
                  </a:r>
                  <a:endParaRPr lang="pl-PL" sz="1400"/>
                </a:p>
              </p:txBody>
            </p:sp>
            <p:sp>
              <p:nvSpPr>
                <p:cNvPr id="35" name="Prostokąt 34">
                  <a:extLst>
                    <a:ext uri="{FF2B5EF4-FFF2-40B4-BE49-F238E27FC236}">
                      <a16:creationId xmlns:a16="http://schemas.microsoft.com/office/drawing/2014/main" id="{96303A69-A387-25C0-7FAC-24F63B49C42F}"/>
                    </a:ext>
                  </a:extLst>
                </p:cNvPr>
                <p:cNvSpPr/>
                <p:nvPr/>
              </p:nvSpPr>
              <p:spPr>
                <a:xfrm>
                  <a:off x="3000666" y="3190654"/>
                  <a:ext cx="2855356" cy="1604761"/>
                </a:xfrm>
                <a:prstGeom prst="rect">
                  <a:avLst/>
                </a:prstGeom>
                <a:solidFill>
                  <a:srgbClr val="FFFF00">
                    <a:alpha val="21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trzałka: w lewo i w prawo 5">
                  <a:extLst>
                    <a:ext uri="{FF2B5EF4-FFF2-40B4-BE49-F238E27FC236}">
                      <a16:creationId xmlns:a16="http://schemas.microsoft.com/office/drawing/2014/main" id="{E72D6F83-AD12-8CF8-05B7-F97B9E9F4202}"/>
                    </a:ext>
                  </a:extLst>
                </p:cNvPr>
                <p:cNvSpPr/>
                <p:nvPr/>
              </p:nvSpPr>
              <p:spPr>
                <a:xfrm rot="18458070">
                  <a:off x="3027163" y="4937451"/>
                  <a:ext cx="543386" cy="25035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9" name="Grupa 18">
                  <a:extLst>
                    <a:ext uri="{FF2B5EF4-FFF2-40B4-BE49-F238E27FC236}">
                      <a16:creationId xmlns:a16="http://schemas.microsoft.com/office/drawing/2014/main" id="{6F3B9DCD-A0AC-0BFA-2619-DF427E855B71}"/>
                    </a:ext>
                  </a:extLst>
                </p:cNvPr>
                <p:cNvGrpSpPr/>
                <p:nvPr/>
              </p:nvGrpSpPr>
              <p:grpSpPr>
                <a:xfrm>
                  <a:off x="2748445" y="5300948"/>
                  <a:ext cx="778261" cy="848187"/>
                  <a:chOff x="2267744" y="5373216"/>
                  <a:chExt cx="778261" cy="848187"/>
                </a:xfrm>
              </p:grpSpPr>
              <p:sp>
                <p:nvSpPr>
                  <p:cNvPr id="15" name="Schemat blokowy: dysk magnetyczny 14">
                    <a:extLst>
                      <a:ext uri="{FF2B5EF4-FFF2-40B4-BE49-F238E27FC236}">
                        <a16:creationId xmlns:a16="http://schemas.microsoft.com/office/drawing/2014/main" id="{FC04A170-A2D2-1A76-5A36-E60735F4FFA0}"/>
                      </a:ext>
                    </a:extLst>
                  </p:cNvPr>
                  <p:cNvSpPr/>
                  <p:nvPr/>
                </p:nvSpPr>
                <p:spPr>
                  <a:xfrm>
                    <a:off x="2267744" y="53732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Schemat blokowy: dysk magnetyczny 16">
                    <a:extLst>
                      <a:ext uri="{FF2B5EF4-FFF2-40B4-BE49-F238E27FC236}">
                        <a16:creationId xmlns:a16="http://schemas.microsoft.com/office/drawing/2014/main" id="{96E8A23B-9891-7614-E2D1-994DF004F572}"/>
                      </a:ext>
                    </a:extLst>
                  </p:cNvPr>
                  <p:cNvSpPr/>
                  <p:nvPr/>
                </p:nvSpPr>
                <p:spPr>
                  <a:xfrm>
                    <a:off x="2420144" y="55256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ysk magnetyczny 17">
                    <a:extLst>
                      <a:ext uri="{FF2B5EF4-FFF2-40B4-BE49-F238E27FC236}">
                        <a16:creationId xmlns:a16="http://schemas.microsoft.com/office/drawing/2014/main" id="{A48CC915-7014-F851-02CE-FE25C4BE9267}"/>
                      </a:ext>
                    </a:extLst>
                  </p:cNvPr>
                  <p:cNvSpPr/>
                  <p:nvPr/>
                </p:nvSpPr>
                <p:spPr>
                  <a:xfrm>
                    <a:off x="2572544" y="56780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22" name="Strzałka: w lewo i w prawo 21">
                  <a:extLst>
                    <a:ext uri="{FF2B5EF4-FFF2-40B4-BE49-F238E27FC236}">
                      <a16:creationId xmlns:a16="http://schemas.microsoft.com/office/drawing/2014/main" id="{E60C632C-4970-E681-D326-A8B4AFCFB7DB}"/>
                    </a:ext>
                  </a:extLst>
                </p:cNvPr>
                <p:cNvSpPr/>
                <p:nvPr/>
              </p:nvSpPr>
              <p:spPr>
                <a:xfrm rot="13694744">
                  <a:off x="5443202" y="4976482"/>
                  <a:ext cx="582953" cy="26093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5" name="Obraz 24">
                  <a:extLst>
                    <a:ext uri="{FF2B5EF4-FFF2-40B4-BE49-F238E27FC236}">
                      <a16:creationId xmlns:a16="http://schemas.microsoft.com/office/drawing/2014/main" id="{CDDDF006-2402-C4DA-D1E9-F3CBBC9C43A9}"/>
                    </a:ext>
                  </a:extLst>
                </p:cNvPr>
                <p:cNvPicPr>
                  <a:picLocks noChangeAspect="1"/>
                </p:cNvPicPr>
                <p:nvPr/>
              </p:nvPicPr>
              <p:blipFill>
                <a:blip r:embed="rId3"/>
                <a:stretch>
                  <a:fillRect/>
                </a:stretch>
              </p:blipFill>
              <p:spPr>
                <a:xfrm>
                  <a:off x="5690979" y="5284923"/>
                  <a:ext cx="1246231" cy="861365"/>
                </a:xfrm>
                <a:prstGeom prst="rect">
                  <a:avLst/>
                </a:prstGeom>
              </p:spPr>
            </p:pic>
            <p:sp>
              <p:nvSpPr>
                <p:cNvPr id="33" name="pole tekstowe 32">
                  <a:extLst>
                    <a:ext uri="{FF2B5EF4-FFF2-40B4-BE49-F238E27FC236}">
                      <a16:creationId xmlns:a16="http://schemas.microsoft.com/office/drawing/2014/main" id="{FA148D1F-8DCD-0519-F203-EA8FF6343403}"/>
                    </a:ext>
                  </a:extLst>
                </p:cNvPr>
                <p:cNvSpPr txBox="1"/>
                <p:nvPr/>
              </p:nvSpPr>
              <p:spPr>
                <a:xfrm>
                  <a:off x="5771160" y="6146287"/>
                  <a:ext cx="1376550" cy="448536"/>
                </a:xfrm>
                <a:prstGeom prst="rect">
                  <a:avLst/>
                </a:prstGeom>
                <a:noFill/>
              </p:spPr>
              <p:txBody>
                <a:bodyPr wrap="square" rtlCol="0">
                  <a:spAutoFit/>
                </a:bodyPr>
                <a:lstStyle/>
                <a:p>
                  <a:r>
                    <a:rPr lang="pl-PL" sz="1400" err="1"/>
                    <a:t>experts</a:t>
                  </a:r>
                  <a:endParaRPr lang="pl-PL" sz="1400"/>
                </a:p>
              </p:txBody>
            </p:sp>
            <p:sp>
              <p:nvSpPr>
                <p:cNvPr id="94" name="Strzałka: w lewo i w prawo 93">
                  <a:extLst>
                    <a:ext uri="{FF2B5EF4-FFF2-40B4-BE49-F238E27FC236}">
                      <a16:creationId xmlns:a16="http://schemas.microsoft.com/office/drawing/2014/main" id="{9F6FF748-42E2-1DA6-3220-2D8BE775C505}"/>
                    </a:ext>
                  </a:extLst>
                </p:cNvPr>
                <p:cNvSpPr/>
                <p:nvPr/>
              </p:nvSpPr>
              <p:spPr>
                <a:xfrm rot="16200000">
                  <a:off x="4329947" y="5053884"/>
                  <a:ext cx="582953" cy="26093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ole tekstowe 94">
                  <a:extLst>
                    <a:ext uri="{FF2B5EF4-FFF2-40B4-BE49-F238E27FC236}">
                      <a16:creationId xmlns:a16="http://schemas.microsoft.com/office/drawing/2014/main" id="{0C6B1BDB-C5C0-4A03-0DB8-A569FAFF2D4C}"/>
                    </a:ext>
                  </a:extLst>
                </p:cNvPr>
                <p:cNvSpPr txBox="1"/>
                <p:nvPr/>
              </p:nvSpPr>
              <p:spPr>
                <a:xfrm>
                  <a:off x="4057239" y="6106212"/>
                  <a:ext cx="1480919" cy="762511"/>
                </a:xfrm>
                <a:prstGeom prst="rect">
                  <a:avLst/>
                </a:prstGeom>
                <a:noFill/>
              </p:spPr>
              <p:txBody>
                <a:bodyPr wrap="square" rtlCol="0">
                  <a:spAutoFit/>
                </a:bodyPr>
                <a:lstStyle/>
                <a:p>
                  <a:pPr algn="ctr"/>
                  <a:r>
                    <a:rPr lang="pl-PL" sz="1400" err="1"/>
                    <a:t>physical</a:t>
                  </a:r>
                  <a:endParaRPr lang="pl-PL" sz="1400"/>
                </a:p>
                <a:p>
                  <a:pPr algn="ctr"/>
                  <a:r>
                    <a:rPr lang="pl-PL" sz="1400" err="1"/>
                    <a:t>objects</a:t>
                  </a:r>
                  <a:endParaRPr lang="pl-PL" sz="1400"/>
                </a:p>
              </p:txBody>
            </p:sp>
            <p:sp>
              <p:nvSpPr>
                <p:cNvPr id="96" name="Dowolny kształt: kształt 95">
                  <a:extLst>
                    <a:ext uri="{FF2B5EF4-FFF2-40B4-BE49-F238E27FC236}">
                      <a16:creationId xmlns:a16="http://schemas.microsoft.com/office/drawing/2014/main" id="{CA68A8F2-844D-B7BC-569B-720D62B2F69F}"/>
                    </a:ext>
                  </a:extLst>
                </p:cNvPr>
                <p:cNvSpPr/>
                <p:nvPr/>
              </p:nvSpPr>
              <p:spPr>
                <a:xfrm>
                  <a:off x="4139317" y="5505046"/>
                  <a:ext cx="1218348" cy="586408"/>
                </a:xfrm>
                <a:custGeom>
                  <a:avLst/>
                  <a:gdLst>
                    <a:gd name="connsiteX0" fmla="*/ 323827 w 1218348"/>
                    <a:gd name="connsiteY0" fmla="*/ 0 h 586408"/>
                    <a:gd name="connsiteX1" fmla="*/ 323827 w 1218348"/>
                    <a:gd name="connsiteY1" fmla="*/ 0 h 586408"/>
                    <a:gd name="connsiteX2" fmla="*/ 453035 w 1218348"/>
                    <a:gd name="connsiteY2" fmla="*/ 99391 h 586408"/>
                    <a:gd name="connsiteX3" fmla="*/ 492792 w 1218348"/>
                    <a:gd name="connsiteY3" fmla="*/ 129208 h 586408"/>
                    <a:gd name="connsiteX4" fmla="*/ 641879 w 1218348"/>
                    <a:gd name="connsiteY4" fmla="*/ 168965 h 586408"/>
                    <a:gd name="connsiteX5" fmla="*/ 830722 w 1218348"/>
                    <a:gd name="connsiteY5" fmla="*/ 178904 h 586408"/>
                    <a:gd name="connsiteX6" fmla="*/ 930114 w 1218348"/>
                    <a:gd name="connsiteY6" fmla="*/ 218661 h 586408"/>
                    <a:gd name="connsiteX7" fmla="*/ 949992 w 1218348"/>
                    <a:gd name="connsiteY7" fmla="*/ 248478 h 586408"/>
                    <a:gd name="connsiteX8" fmla="*/ 1049383 w 1218348"/>
                    <a:gd name="connsiteY8" fmla="*/ 397565 h 586408"/>
                    <a:gd name="connsiteX9" fmla="*/ 1218348 w 1218348"/>
                    <a:gd name="connsiteY9" fmla="*/ 477078 h 586408"/>
                    <a:gd name="connsiteX10" fmla="*/ 1178592 w 1218348"/>
                    <a:gd name="connsiteY10" fmla="*/ 516835 h 586408"/>
                    <a:gd name="connsiteX11" fmla="*/ 979809 w 1218348"/>
                    <a:gd name="connsiteY11" fmla="*/ 546652 h 586408"/>
                    <a:gd name="connsiteX12" fmla="*/ 870479 w 1218348"/>
                    <a:gd name="connsiteY12" fmla="*/ 566530 h 586408"/>
                    <a:gd name="connsiteX13" fmla="*/ 184679 w 1218348"/>
                    <a:gd name="connsiteY13" fmla="*/ 586408 h 586408"/>
                    <a:gd name="connsiteX14" fmla="*/ 5774 w 1218348"/>
                    <a:gd name="connsiteY14" fmla="*/ 496956 h 586408"/>
                    <a:gd name="connsiteX15" fmla="*/ 15714 w 1218348"/>
                    <a:gd name="connsiteY15" fmla="*/ 397565 h 586408"/>
                    <a:gd name="connsiteX16" fmla="*/ 85287 w 1218348"/>
                    <a:gd name="connsiteY16" fmla="*/ 327991 h 586408"/>
                    <a:gd name="connsiteX17" fmla="*/ 154861 w 1218348"/>
                    <a:gd name="connsiteY17" fmla="*/ 258417 h 586408"/>
                    <a:gd name="connsiteX18" fmla="*/ 174740 w 1218348"/>
                    <a:gd name="connsiteY18" fmla="*/ 228600 h 586408"/>
                    <a:gd name="connsiteX19" fmla="*/ 254253 w 1218348"/>
                    <a:gd name="connsiteY19" fmla="*/ 188843 h 586408"/>
                    <a:gd name="connsiteX20" fmla="*/ 234374 w 1218348"/>
                    <a:gd name="connsiteY20" fmla="*/ 69574 h 586408"/>
                    <a:gd name="connsiteX21" fmla="*/ 194618 w 1218348"/>
                    <a:gd name="connsiteY21" fmla="*/ 59635 h 586408"/>
                    <a:gd name="connsiteX22" fmla="*/ 154861 w 1218348"/>
                    <a:gd name="connsiteY22" fmla="*/ 39756 h 586408"/>
                    <a:gd name="connsiteX23" fmla="*/ 174740 w 1218348"/>
                    <a:gd name="connsiteY23" fmla="*/ 19878 h 586408"/>
                    <a:gd name="connsiteX24" fmla="*/ 323827 w 1218348"/>
                    <a:gd name="connsiteY24" fmla="*/ 0 h 5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8348" h="586408">
                      <a:moveTo>
                        <a:pt x="323827" y="0"/>
                      </a:moveTo>
                      <a:lnTo>
                        <a:pt x="323827" y="0"/>
                      </a:lnTo>
                      <a:cubicBezTo>
                        <a:pt x="520561" y="174875"/>
                        <a:pt x="341866" y="29911"/>
                        <a:pt x="453035" y="99391"/>
                      </a:cubicBezTo>
                      <a:cubicBezTo>
                        <a:pt x="467082" y="108170"/>
                        <a:pt x="477712" y="122353"/>
                        <a:pt x="492792" y="129208"/>
                      </a:cubicBezTo>
                      <a:cubicBezTo>
                        <a:pt x="504779" y="134657"/>
                        <a:pt x="633950" y="168084"/>
                        <a:pt x="641879" y="168965"/>
                      </a:cubicBezTo>
                      <a:cubicBezTo>
                        <a:pt x="704528" y="175926"/>
                        <a:pt x="767774" y="175591"/>
                        <a:pt x="830722" y="178904"/>
                      </a:cubicBezTo>
                      <a:cubicBezTo>
                        <a:pt x="860987" y="188992"/>
                        <a:pt x="907481" y="203572"/>
                        <a:pt x="930114" y="218661"/>
                      </a:cubicBezTo>
                      <a:cubicBezTo>
                        <a:pt x="940053" y="225287"/>
                        <a:pt x="943661" y="238348"/>
                        <a:pt x="949992" y="248478"/>
                      </a:cubicBezTo>
                      <a:cubicBezTo>
                        <a:pt x="971491" y="282876"/>
                        <a:pt x="1029700" y="386966"/>
                        <a:pt x="1049383" y="397565"/>
                      </a:cubicBezTo>
                      <a:cubicBezTo>
                        <a:pt x="1190619" y="473615"/>
                        <a:pt x="1131136" y="455275"/>
                        <a:pt x="1218348" y="477078"/>
                      </a:cubicBezTo>
                      <a:cubicBezTo>
                        <a:pt x="1205096" y="490330"/>
                        <a:pt x="1195818" y="509452"/>
                        <a:pt x="1178592" y="516835"/>
                      </a:cubicBezTo>
                      <a:cubicBezTo>
                        <a:pt x="1131940" y="536829"/>
                        <a:pt x="1028672" y="539672"/>
                        <a:pt x="979809" y="546652"/>
                      </a:cubicBezTo>
                      <a:cubicBezTo>
                        <a:pt x="943140" y="551890"/>
                        <a:pt x="907474" y="564680"/>
                        <a:pt x="870479" y="566530"/>
                      </a:cubicBezTo>
                      <a:cubicBezTo>
                        <a:pt x="642068" y="577950"/>
                        <a:pt x="184679" y="586408"/>
                        <a:pt x="184679" y="586408"/>
                      </a:cubicBezTo>
                      <a:cubicBezTo>
                        <a:pt x="137727" y="573603"/>
                        <a:pt x="29760" y="560920"/>
                        <a:pt x="5774" y="496956"/>
                      </a:cubicBezTo>
                      <a:cubicBezTo>
                        <a:pt x="-5917" y="465780"/>
                        <a:pt x="1537" y="427691"/>
                        <a:pt x="15714" y="397565"/>
                      </a:cubicBezTo>
                      <a:cubicBezTo>
                        <a:pt x="29679" y="367889"/>
                        <a:pt x="62096" y="351182"/>
                        <a:pt x="85287" y="327991"/>
                      </a:cubicBezTo>
                      <a:lnTo>
                        <a:pt x="154861" y="258417"/>
                      </a:lnTo>
                      <a:cubicBezTo>
                        <a:pt x="161487" y="248478"/>
                        <a:pt x="164954" y="235450"/>
                        <a:pt x="174740" y="228600"/>
                      </a:cubicBezTo>
                      <a:cubicBezTo>
                        <a:pt x="199016" y="211607"/>
                        <a:pt x="254253" y="188843"/>
                        <a:pt x="254253" y="188843"/>
                      </a:cubicBezTo>
                      <a:cubicBezTo>
                        <a:pt x="261693" y="136764"/>
                        <a:pt x="280559" y="109161"/>
                        <a:pt x="234374" y="69574"/>
                      </a:cubicBezTo>
                      <a:cubicBezTo>
                        <a:pt x="224003" y="60684"/>
                        <a:pt x="207870" y="62948"/>
                        <a:pt x="194618" y="59635"/>
                      </a:cubicBezTo>
                      <a:cubicBezTo>
                        <a:pt x="181366" y="53009"/>
                        <a:pt x="161487" y="53008"/>
                        <a:pt x="154861" y="39756"/>
                      </a:cubicBezTo>
                      <a:cubicBezTo>
                        <a:pt x="150670" y="31374"/>
                        <a:pt x="165577" y="21841"/>
                        <a:pt x="174740" y="19878"/>
                      </a:cubicBezTo>
                      <a:cubicBezTo>
                        <a:pt x="281376" y="-2972"/>
                        <a:pt x="298979" y="3313"/>
                        <a:pt x="323827" y="0"/>
                      </a:cubicBezTo>
                      <a:close/>
                    </a:path>
                  </a:pathLst>
                </a:cu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99" name="Prostokąt: zaokrąglone rogi 98">
                <a:extLst>
                  <a:ext uri="{FF2B5EF4-FFF2-40B4-BE49-F238E27FC236}">
                    <a16:creationId xmlns:a16="http://schemas.microsoft.com/office/drawing/2014/main" id="{40823925-54BB-CEE9-A0B5-FA99DAC0DA8E}"/>
                  </a:ext>
                </a:extLst>
              </p:cNvPr>
              <p:cNvSpPr/>
              <p:nvPr/>
            </p:nvSpPr>
            <p:spPr>
              <a:xfrm>
                <a:off x="1237886" y="1000374"/>
                <a:ext cx="3272621" cy="2691153"/>
              </a:xfrm>
              <a:prstGeom prst="roundRect">
                <a:avLst/>
              </a:prstGeom>
              <a:solidFill>
                <a:srgbClr val="66FF66">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01" name="Grupa 100">
                <a:extLst>
                  <a:ext uri="{FF2B5EF4-FFF2-40B4-BE49-F238E27FC236}">
                    <a16:creationId xmlns:a16="http://schemas.microsoft.com/office/drawing/2014/main" id="{3A44A552-9E30-8161-B386-BD8DA9697A11}"/>
                  </a:ext>
                </a:extLst>
              </p:cNvPr>
              <p:cNvGrpSpPr/>
              <p:nvPr/>
            </p:nvGrpSpPr>
            <p:grpSpPr>
              <a:xfrm>
                <a:off x="2921623" y="3948845"/>
                <a:ext cx="3801691" cy="2691154"/>
                <a:chOff x="2518410" y="3606294"/>
                <a:chExt cx="3925417" cy="2869841"/>
              </a:xfrm>
            </p:grpSpPr>
            <p:grpSp>
              <p:nvGrpSpPr>
                <p:cNvPr id="102" name="Grupa 101">
                  <a:extLst>
                    <a:ext uri="{FF2B5EF4-FFF2-40B4-BE49-F238E27FC236}">
                      <a16:creationId xmlns:a16="http://schemas.microsoft.com/office/drawing/2014/main" id="{2B8EBE21-D327-4563-D044-D9B9C866403C}"/>
                    </a:ext>
                  </a:extLst>
                </p:cNvPr>
                <p:cNvGrpSpPr/>
                <p:nvPr/>
              </p:nvGrpSpPr>
              <p:grpSpPr>
                <a:xfrm>
                  <a:off x="2787033" y="3723224"/>
                  <a:ext cx="3481147" cy="2656468"/>
                  <a:chOff x="2080291" y="3238389"/>
                  <a:chExt cx="4972190" cy="3630335"/>
                </a:xfrm>
              </p:grpSpPr>
              <p:sp>
                <p:nvSpPr>
                  <p:cNvPr id="104" name="pole tekstowe 103">
                    <a:extLst>
                      <a:ext uri="{FF2B5EF4-FFF2-40B4-BE49-F238E27FC236}">
                        <a16:creationId xmlns:a16="http://schemas.microsoft.com/office/drawing/2014/main" id="{B260DCC2-9FE4-C65A-65C7-9FE32CA33B35}"/>
                      </a:ext>
                    </a:extLst>
                  </p:cNvPr>
                  <p:cNvSpPr txBox="1"/>
                  <p:nvPr/>
                </p:nvSpPr>
                <p:spPr>
                  <a:xfrm>
                    <a:off x="2080291" y="6106214"/>
                    <a:ext cx="1624222" cy="762510"/>
                  </a:xfrm>
                  <a:prstGeom prst="rect">
                    <a:avLst/>
                  </a:prstGeom>
                  <a:noFill/>
                </p:spPr>
                <p:txBody>
                  <a:bodyPr wrap="square" rtlCol="0">
                    <a:spAutoFit/>
                  </a:bodyPr>
                  <a:lstStyle/>
                  <a:p>
                    <a:pPr algn="ctr"/>
                    <a:r>
                      <a:rPr lang="pl-PL" sz="1400" err="1"/>
                      <a:t>knowledge</a:t>
                    </a:r>
                    <a:r>
                      <a:rPr lang="pl-PL" sz="1400"/>
                      <a:t> </a:t>
                    </a:r>
                  </a:p>
                  <a:p>
                    <a:pPr algn="ctr"/>
                    <a:r>
                      <a:rPr lang="pl-PL" sz="1400" err="1"/>
                      <a:t>bases</a:t>
                    </a:r>
                    <a:endParaRPr lang="pl-PL" sz="1400"/>
                  </a:p>
                </p:txBody>
              </p:sp>
              <p:grpSp>
                <p:nvGrpSpPr>
                  <p:cNvPr id="105" name="Grupa 104">
                    <a:extLst>
                      <a:ext uri="{FF2B5EF4-FFF2-40B4-BE49-F238E27FC236}">
                        <a16:creationId xmlns:a16="http://schemas.microsoft.com/office/drawing/2014/main" id="{6CE95B4A-F7A6-830F-E185-C2EB82211E82}"/>
                      </a:ext>
                    </a:extLst>
                  </p:cNvPr>
                  <p:cNvGrpSpPr/>
                  <p:nvPr/>
                </p:nvGrpSpPr>
                <p:grpSpPr>
                  <a:xfrm>
                    <a:off x="3141278" y="3331153"/>
                    <a:ext cx="2633883" cy="1228322"/>
                    <a:chOff x="2839719" y="4490472"/>
                    <a:chExt cx="2633883" cy="1228322"/>
                  </a:xfrm>
                </p:grpSpPr>
                <p:sp>
                  <p:nvSpPr>
                    <p:cNvPr id="118" name="Elipsa 3">
                      <a:extLst>
                        <a:ext uri="{FF2B5EF4-FFF2-40B4-BE49-F238E27FC236}">
                          <a16:creationId xmlns:a16="http://schemas.microsoft.com/office/drawing/2014/main" id="{D37E17C3-1869-E12C-704D-F5F85C467323}"/>
                        </a:ext>
                      </a:extLst>
                    </p:cNvPr>
                    <p:cNvSpPr/>
                    <p:nvPr/>
                  </p:nvSpPr>
                  <p:spPr>
                    <a:xfrm>
                      <a:off x="2839719" y="5179531"/>
                      <a:ext cx="1053553" cy="539263"/>
                    </a:xfrm>
                    <a:prstGeom prst="ellipse">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sp>
                  <p:nvSpPr>
                    <p:cNvPr id="119" name="Elipsa 5">
                      <a:extLst>
                        <a:ext uri="{FF2B5EF4-FFF2-40B4-BE49-F238E27FC236}">
                          <a16:creationId xmlns:a16="http://schemas.microsoft.com/office/drawing/2014/main" id="{F69A42ED-7729-18C0-02D8-1E7889AD35A5}"/>
                        </a:ext>
                      </a:extLst>
                    </p:cNvPr>
                    <p:cNvSpPr/>
                    <p:nvPr/>
                  </p:nvSpPr>
                  <p:spPr>
                    <a:xfrm>
                      <a:off x="4367371" y="4700186"/>
                      <a:ext cx="1106231" cy="53926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solidFill>
                          <a:prstClr val="white"/>
                        </a:solidFill>
                      </a:endParaRPr>
                    </a:p>
                  </p:txBody>
                </p:sp>
                <p:cxnSp>
                  <p:nvCxnSpPr>
                    <p:cNvPr id="120" name="Łącznik prosty ze strzałką 119">
                      <a:extLst>
                        <a:ext uri="{FF2B5EF4-FFF2-40B4-BE49-F238E27FC236}">
                          <a16:creationId xmlns:a16="http://schemas.microsoft.com/office/drawing/2014/main" id="{7DDD2E8F-FE17-0637-5A2F-F2E1E0A786F6}"/>
                        </a:ext>
                      </a:extLst>
                    </p:cNvPr>
                    <p:cNvCxnSpPr/>
                    <p:nvPr/>
                  </p:nvCxnSpPr>
                  <p:spPr>
                    <a:xfrm flipV="1">
                      <a:off x="3287479" y="4939858"/>
                      <a:ext cx="0" cy="5093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Łącznik prosty ze strzałką 120">
                      <a:extLst>
                        <a:ext uri="{FF2B5EF4-FFF2-40B4-BE49-F238E27FC236}">
                          <a16:creationId xmlns:a16="http://schemas.microsoft.com/office/drawing/2014/main" id="{F605CE80-ED11-D683-DDDC-C657BE563EEC}"/>
                        </a:ext>
                      </a:extLst>
                    </p:cNvPr>
                    <p:cNvCxnSpPr/>
                    <p:nvPr/>
                  </p:nvCxnSpPr>
                  <p:spPr>
                    <a:xfrm flipV="1">
                      <a:off x="4920486" y="4490472"/>
                      <a:ext cx="0" cy="4793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pole tekstowe 121">
                      <a:extLst>
                        <a:ext uri="{FF2B5EF4-FFF2-40B4-BE49-F238E27FC236}">
                          <a16:creationId xmlns:a16="http://schemas.microsoft.com/office/drawing/2014/main" id="{9D997250-D19B-0A93-25CD-988B7ED47140}"/>
                        </a:ext>
                      </a:extLst>
                    </p:cNvPr>
                    <p:cNvSpPr txBox="1"/>
                    <p:nvPr/>
                  </p:nvSpPr>
                  <p:spPr>
                    <a:xfrm>
                      <a:off x="3924782" y="5030389"/>
                      <a:ext cx="790165" cy="428692"/>
                    </a:xfrm>
                    <a:prstGeom prst="rect">
                      <a:avLst/>
                    </a:prstGeom>
                    <a:noFill/>
                  </p:spPr>
                  <p:txBody>
                    <a:bodyPr wrap="square" rtlCol="0">
                      <a:spAutoFit/>
                    </a:bodyPr>
                    <a:lstStyle/>
                    <a:p>
                      <a:r>
                        <a:rPr lang="pl-PL" sz="2025" b="1">
                          <a:solidFill>
                            <a:prstClr val="black"/>
                          </a:solidFill>
                        </a:rPr>
                        <a:t>. . .</a:t>
                      </a:r>
                      <a:endParaRPr lang="en-US" sz="2025" b="1">
                        <a:solidFill>
                          <a:prstClr val="black"/>
                        </a:solidFill>
                      </a:endParaRPr>
                    </a:p>
                  </p:txBody>
                </p:sp>
              </p:grpSp>
              <p:sp>
                <p:nvSpPr>
                  <p:cNvPr id="106" name="Prostokąt 105">
                    <a:extLst>
                      <a:ext uri="{FF2B5EF4-FFF2-40B4-BE49-F238E27FC236}">
                        <a16:creationId xmlns:a16="http://schemas.microsoft.com/office/drawing/2014/main" id="{A6D02B8C-737B-7BC6-5606-0C3E4B18185D}"/>
                      </a:ext>
                    </a:extLst>
                  </p:cNvPr>
                  <p:cNvSpPr/>
                  <p:nvPr/>
                </p:nvSpPr>
                <p:spPr>
                  <a:xfrm>
                    <a:off x="3064411" y="3238389"/>
                    <a:ext cx="2855356" cy="1604759"/>
                  </a:xfrm>
                  <a:prstGeom prst="rect">
                    <a:avLst/>
                  </a:prstGeom>
                  <a:solidFill>
                    <a:srgbClr val="FFFF00">
                      <a:alpha val="21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7" name="Strzałka: w lewo i w prawo 106">
                    <a:extLst>
                      <a:ext uri="{FF2B5EF4-FFF2-40B4-BE49-F238E27FC236}">
                        <a16:creationId xmlns:a16="http://schemas.microsoft.com/office/drawing/2014/main" id="{1DDA7573-5037-1E63-366C-C932FB6A5060}"/>
                      </a:ext>
                    </a:extLst>
                  </p:cNvPr>
                  <p:cNvSpPr/>
                  <p:nvPr/>
                </p:nvSpPr>
                <p:spPr>
                  <a:xfrm rot="18458070">
                    <a:off x="3027163" y="4937451"/>
                    <a:ext cx="543386" cy="25035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08" name="Grupa 107">
                    <a:extLst>
                      <a:ext uri="{FF2B5EF4-FFF2-40B4-BE49-F238E27FC236}">
                        <a16:creationId xmlns:a16="http://schemas.microsoft.com/office/drawing/2014/main" id="{CA187241-FF8B-8BA2-4B2A-C29260348385}"/>
                      </a:ext>
                    </a:extLst>
                  </p:cNvPr>
                  <p:cNvGrpSpPr/>
                  <p:nvPr/>
                </p:nvGrpSpPr>
                <p:grpSpPr>
                  <a:xfrm>
                    <a:off x="2748445" y="5300948"/>
                    <a:ext cx="778261" cy="848187"/>
                    <a:chOff x="2267744" y="5373216"/>
                    <a:chExt cx="778261" cy="848187"/>
                  </a:xfrm>
                </p:grpSpPr>
                <p:sp>
                  <p:nvSpPr>
                    <p:cNvPr id="115" name="Schemat blokowy: dysk magnetyczny 114">
                      <a:extLst>
                        <a:ext uri="{FF2B5EF4-FFF2-40B4-BE49-F238E27FC236}">
                          <a16:creationId xmlns:a16="http://schemas.microsoft.com/office/drawing/2014/main" id="{92245A39-8BB3-4D63-CCFA-D3299E179432}"/>
                        </a:ext>
                      </a:extLst>
                    </p:cNvPr>
                    <p:cNvSpPr/>
                    <p:nvPr/>
                  </p:nvSpPr>
                  <p:spPr>
                    <a:xfrm>
                      <a:off x="2267744" y="53732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6" name="Schemat blokowy: dysk magnetyczny 115">
                      <a:extLst>
                        <a:ext uri="{FF2B5EF4-FFF2-40B4-BE49-F238E27FC236}">
                          <a16:creationId xmlns:a16="http://schemas.microsoft.com/office/drawing/2014/main" id="{B833F77E-895E-FC1B-A238-70215D343FEE}"/>
                        </a:ext>
                      </a:extLst>
                    </p:cNvPr>
                    <p:cNvSpPr/>
                    <p:nvPr/>
                  </p:nvSpPr>
                  <p:spPr>
                    <a:xfrm>
                      <a:off x="2420144" y="55256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7" name="Schemat blokowy: dysk magnetyczny 116">
                      <a:extLst>
                        <a:ext uri="{FF2B5EF4-FFF2-40B4-BE49-F238E27FC236}">
                          <a16:creationId xmlns:a16="http://schemas.microsoft.com/office/drawing/2014/main" id="{85A8011A-A180-53EC-9938-2D422BFF6AFF}"/>
                        </a:ext>
                      </a:extLst>
                    </p:cNvPr>
                    <p:cNvSpPr/>
                    <p:nvPr/>
                  </p:nvSpPr>
                  <p:spPr>
                    <a:xfrm>
                      <a:off x="2572544" y="56780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09" name="Strzałka: w lewo i w prawo 108">
                    <a:extLst>
                      <a:ext uri="{FF2B5EF4-FFF2-40B4-BE49-F238E27FC236}">
                        <a16:creationId xmlns:a16="http://schemas.microsoft.com/office/drawing/2014/main" id="{35387929-F17C-8E4F-9617-58E974A2F30C}"/>
                      </a:ext>
                    </a:extLst>
                  </p:cNvPr>
                  <p:cNvSpPr/>
                  <p:nvPr/>
                </p:nvSpPr>
                <p:spPr>
                  <a:xfrm rot="13694744">
                    <a:off x="5443202" y="4976482"/>
                    <a:ext cx="582953" cy="26093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0" name="Obraz 109">
                    <a:extLst>
                      <a:ext uri="{FF2B5EF4-FFF2-40B4-BE49-F238E27FC236}">
                        <a16:creationId xmlns:a16="http://schemas.microsoft.com/office/drawing/2014/main" id="{6FCFAEF4-901B-C481-3F09-A0211479275F}"/>
                      </a:ext>
                    </a:extLst>
                  </p:cNvPr>
                  <p:cNvPicPr>
                    <a:picLocks noChangeAspect="1"/>
                  </p:cNvPicPr>
                  <p:nvPr/>
                </p:nvPicPr>
                <p:blipFill>
                  <a:blip r:embed="rId3"/>
                  <a:stretch>
                    <a:fillRect/>
                  </a:stretch>
                </p:blipFill>
                <p:spPr>
                  <a:xfrm>
                    <a:off x="5690979" y="5284923"/>
                    <a:ext cx="1246231" cy="861365"/>
                  </a:xfrm>
                  <a:prstGeom prst="rect">
                    <a:avLst/>
                  </a:prstGeom>
                </p:spPr>
              </p:pic>
              <p:sp>
                <p:nvSpPr>
                  <p:cNvPr id="111" name="pole tekstowe 110">
                    <a:extLst>
                      <a:ext uri="{FF2B5EF4-FFF2-40B4-BE49-F238E27FC236}">
                        <a16:creationId xmlns:a16="http://schemas.microsoft.com/office/drawing/2014/main" id="{F75C5414-4F89-CA71-AF4F-FBFE0726D50C}"/>
                      </a:ext>
                    </a:extLst>
                  </p:cNvPr>
                  <p:cNvSpPr txBox="1"/>
                  <p:nvPr/>
                </p:nvSpPr>
                <p:spPr>
                  <a:xfrm>
                    <a:off x="5771162" y="6146288"/>
                    <a:ext cx="1281319" cy="448536"/>
                  </a:xfrm>
                  <a:prstGeom prst="rect">
                    <a:avLst/>
                  </a:prstGeom>
                  <a:noFill/>
                </p:spPr>
                <p:txBody>
                  <a:bodyPr wrap="square" rtlCol="0">
                    <a:spAutoFit/>
                  </a:bodyPr>
                  <a:lstStyle/>
                  <a:p>
                    <a:r>
                      <a:rPr lang="pl-PL" sz="1400" err="1"/>
                      <a:t>experts</a:t>
                    </a:r>
                    <a:endParaRPr lang="pl-PL" sz="1400"/>
                  </a:p>
                </p:txBody>
              </p:sp>
              <p:sp>
                <p:nvSpPr>
                  <p:cNvPr id="112" name="Strzałka: w lewo i w prawo 111">
                    <a:extLst>
                      <a:ext uri="{FF2B5EF4-FFF2-40B4-BE49-F238E27FC236}">
                        <a16:creationId xmlns:a16="http://schemas.microsoft.com/office/drawing/2014/main" id="{57A1F81A-5C55-65F5-C5A7-20FB043AE1A9}"/>
                      </a:ext>
                    </a:extLst>
                  </p:cNvPr>
                  <p:cNvSpPr/>
                  <p:nvPr/>
                </p:nvSpPr>
                <p:spPr>
                  <a:xfrm rot="16200000">
                    <a:off x="4329947" y="5053884"/>
                    <a:ext cx="582953" cy="26093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3" name="pole tekstowe 112">
                    <a:extLst>
                      <a:ext uri="{FF2B5EF4-FFF2-40B4-BE49-F238E27FC236}">
                        <a16:creationId xmlns:a16="http://schemas.microsoft.com/office/drawing/2014/main" id="{60374298-3A13-8B21-3799-7E9BB86559E0}"/>
                      </a:ext>
                    </a:extLst>
                  </p:cNvPr>
                  <p:cNvSpPr txBox="1"/>
                  <p:nvPr/>
                </p:nvSpPr>
                <p:spPr>
                  <a:xfrm>
                    <a:off x="3743834" y="6106212"/>
                    <a:ext cx="1646189" cy="762510"/>
                  </a:xfrm>
                  <a:prstGeom prst="rect">
                    <a:avLst/>
                  </a:prstGeom>
                  <a:noFill/>
                </p:spPr>
                <p:txBody>
                  <a:bodyPr wrap="square" rtlCol="0">
                    <a:spAutoFit/>
                  </a:bodyPr>
                  <a:lstStyle/>
                  <a:p>
                    <a:pPr algn="ctr"/>
                    <a:r>
                      <a:rPr lang="pl-PL" sz="1400" err="1"/>
                      <a:t>physical</a:t>
                    </a:r>
                    <a:endParaRPr lang="pl-PL" sz="1400"/>
                  </a:p>
                  <a:p>
                    <a:pPr algn="ctr"/>
                    <a:r>
                      <a:rPr lang="pl-PL" sz="1400" err="1"/>
                      <a:t>objects</a:t>
                    </a:r>
                    <a:endParaRPr lang="pl-PL" sz="1400"/>
                  </a:p>
                </p:txBody>
              </p:sp>
              <p:sp>
                <p:nvSpPr>
                  <p:cNvPr id="114" name="Dowolny kształt: kształt 113">
                    <a:extLst>
                      <a:ext uri="{FF2B5EF4-FFF2-40B4-BE49-F238E27FC236}">
                        <a16:creationId xmlns:a16="http://schemas.microsoft.com/office/drawing/2014/main" id="{626E54C3-235F-C2D5-9015-56DDA8B923C4}"/>
                      </a:ext>
                    </a:extLst>
                  </p:cNvPr>
                  <p:cNvSpPr/>
                  <p:nvPr/>
                </p:nvSpPr>
                <p:spPr>
                  <a:xfrm>
                    <a:off x="4139317" y="5505046"/>
                    <a:ext cx="1218348" cy="586408"/>
                  </a:xfrm>
                  <a:custGeom>
                    <a:avLst/>
                    <a:gdLst>
                      <a:gd name="connsiteX0" fmla="*/ 323827 w 1218348"/>
                      <a:gd name="connsiteY0" fmla="*/ 0 h 586408"/>
                      <a:gd name="connsiteX1" fmla="*/ 323827 w 1218348"/>
                      <a:gd name="connsiteY1" fmla="*/ 0 h 586408"/>
                      <a:gd name="connsiteX2" fmla="*/ 453035 w 1218348"/>
                      <a:gd name="connsiteY2" fmla="*/ 99391 h 586408"/>
                      <a:gd name="connsiteX3" fmla="*/ 492792 w 1218348"/>
                      <a:gd name="connsiteY3" fmla="*/ 129208 h 586408"/>
                      <a:gd name="connsiteX4" fmla="*/ 641879 w 1218348"/>
                      <a:gd name="connsiteY4" fmla="*/ 168965 h 586408"/>
                      <a:gd name="connsiteX5" fmla="*/ 830722 w 1218348"/>
                      <a:gd name="connsiteY5" fmla="*/ 178904 h 586408"/>
                      <a:gd name="connsiteX6" fmla="*/ 930114 w 1218348"/>
                      <a:gd name="connsiteY6" fmla="*/ 218661 h 586408"/>
                      <a:gd name="connsiteX7" fmla="*/ 949992 w 1218348"/>
                      <a:gd name="connsiteY7" fmla="*/ 248478 h 586408"/>
                      <a:gd name="connsiteX8" fmla="*/ 1049383 w 1218348"/>
                      <a:gd name="connsiteY8" fmla="*/ 397565 h 586408"/>
                      <a:gd name="connsiteX9" fmla="*/ 1218348 w 1218348"/>
                      <a:gd name="connsiteY9" fmla="*/ 477078 h 586408"/>
                      <a:gd name="connsiteX10" fmla="*/ 1178592 w 1218348"/>
                      <a:gd name="connsiteY10" fmla="*/ 516835 h 586408"/>
                      <a:gd name="connsiteX11" fmla="*/ 979809 w 1218348"/>
                      <a:gd name="connsiteY11" fmla="*/ 546652 h 586408"/>
                      <a:gd name="connsiteX12" fmla="*/ 870479 w 1218348"/>
                      <a:gd name="connsiteY12" fmla="*/ 566530 h 586408"/>
                      <a:gd name="connsiteX13" fmla="*/ 184679 w 1218348"/>
                      <a:gd name="connsiteY13" fmla="*/ 586408 h 586408"/>
                      <a:gd name="connsiteX14" fmla="*/ 5774 w 1218348"/>
                      <a:gd name="connsiteY14" fmla="*/ 496956 h 586408"/>
                      <a:gd name="connsiteX15" fmla="*/ 15714 w 1218348"/>
                      <a:gd name="connsiteY15" fmla="*/ 397565 h 586408"/>
                      <a:gd name="connsiteX16" fmla="*/ 85287 w 1218348"/>
                      <a:gd name="connsiteY16" fmla="*/ 327991 h 586408"/>
                      <a:gd name="connsiteX17" fmla="*/ 154861 w 1218348"/>
                      <a:gd name="connsiteY17" fmla="*/ 258417 h 586408"/>
                      <a:gd name="connsiteX18" fmla="*/ 174740 w 1218348"/>
                      <a:gd name="connsiteY18" fmla="*/ 228600 h 586408"/>
                      <a:gd name="connsiteX19" fmla="*/ 254253 w 1218348"/>
                      <a:gd name="connsiteY19" fmla="*/ 188843 h 586408"/>
                      <a:gd name="connsiteX20" fmla="*/ 234374 w 1218348"/>
                      <a:gd name="connsiteY20" fmla="*/ 69574 h 586408"/>
                      <a:gd name="connsiteX21" fmla="*/ 194618 w 1218348"/>
                      <a:gd name="connsiteY21" fmla="*/ 59635 h 586408"/>
                      <a:gd name="connsiteX22" fmla="*/ 154861 w 1218348"/>
                      <a:gd name="connsiteY22" fmla="*/ 39756 h 586408"/>
                      <a:gd name="connsiteX23" fmla="*/ 174740 w 1218348"/>
                      <a:gd name="connsiteY23" fmla="*/ 19878 h 586408"/>
                      <a:gd name="connsiteX24" fmla="*/ 323827 w 1218348"/>
                      <a:gd name="connsiteY24" fmla="*/ 0 h 5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8348" h="586408">
                        <a:moveTo>
                          <a:pt x="323827" y="0"/>
                        </a:moveTo>
                        <a:lnTo>
                          <a:pt x="323827" y="0"/>
                        </a:lnTo>
                        <a:cubicBezTo>
                          <a:pt x="520561" y="174875"/>
                          <a:pt x="341866" y="29911"/>
                          <a:pt x="453035" y="99391"/>
                        </a:cubicBezTo>
                        <a:cubicBezTo>
                          <a:pt x="467082" y="108170"/>
                          <a:pt x="477712" y="122353"/>
                          <a:pt x="492792" y="129208"/>
                        </a:cubicBezTo>
                        <a:cubicBezTo>
                          <a:pt x="504779" y="134657"/>
                          <a:pt x="633950" y="168084"/>
                          <a:pt x="641879" y="168965"/>
                        </a:cubicBezTo>
                        <a:cubicBezTo>
                          <a:pt x="704528" y="175926"/>
                          <a:pt x="767774" y="175591"/>
                          <a:pt x="830722" y="178904"/>
                        </a:cubicBezTo>
                        <a:cubicBezTo>
                          <a:pt x="860987" y="188992"/>
                          <a:pt x="907481" y="203572"/>
                          <a:pt x="930114" y="218661"/>
                        </a:cubicBezTo>
                        <a:cubicBezTo>
                          <a:pt x="940053" y="225287"/>
                          <a:pt x="943661" y="238348"/>
                          <a:pt x="949992" y="248478"/>
                        </a:cubicBezTo>
                        <a:cubicBezTo>
                          <a:pt x="971491" y="282876"/>
                          <a:pt x="1029700" y="386966"/>
                          <a:pt x="1049383" y="397565"/>
                        </a:cubicBezTo>
                        <a:cubicBezTo>
                          <a:pt x="1190619" y="473615"/>
                          <a:pt x="1131136" y="455275"/>
                          <a:pt x="1218348" y="477078"/>
                        </a:cubicBezTo>
                        <a:cubicBezTo>
                          <a:pt x="1205096" y="490330"/>
                          <a:pt x="1195818" y="509452"/>
                          <a:pt x="1178592" y="516835"/>
                        </a:cubicBezTo>
                        <a:cubicBezTo>
                          <a:pt x="1131940" y="536829"/>
                          <a:pt x="1028672" y="539672"/>
                          <a:pt x="979809" y="546652"/>
                        </a:cubicBezTo>
                        <a:cubicBezTo>
                          <a:pt x="943140" y="551890"/>
                          <a:pt x="907474" y="564680"/>
                          <a:pt x="870479" y="566530"/>
                        </a:cubicBezTo>
                        <a:cubicBezTo>
                          <a:pt x="642068" y="577950"/>
                          <a:pt x="184679" y="586408"/>
                          <a:pt x="184679" y="586408"/>
                        </a:cubicBezTo>
                        <a:cubicBezTo>
                          <a:pt x="137727" y="573603"/>
                          <a:pt x="29760" y="560920"/>
                          <a:pt x="5774" y="496956"/>
                        </a:cubicBezTo>
                        <a:cubicBezTo>
                          <a:pt x="-5917" y="465780"/>
                          <a:pt x="1537" y="427691"/>
                          <a:pt x="15714" y="397565"/>
                        </a:cubicBezTo>
                        <a:cubicBezTo>
                          <a:pt x="29679" y="367889"/>
                          <a:pt x="62096" y="351182"/>
                          <a:pt x="85287" y="327991"/>
                        </a:cubicBezTo>
                        <a:lnTo>
                          <a:pt x="154861" y="258417"/>
                        </a:lnTo>
                        <a:cubicBezTo>
                          <a:pt x="161487" y="248478"/>
                          <a:pt x="164954" y="235450"/>
                          <a:pt x="174740" y="228600"/>
                        </a:cubicBezTo>
                        <a:cubicBezTo>
                          <a:pt x="199016" y="211607"/>
                          <a:pt x="254253" y="188843"/>
                          <a:pt x="254253" y="188843"/>
                        </a:cubicBezTo>
                        <a:cubicBezTo>
                          <a:pt x="261693" y="136764"/>
                          <a:pt x="280559" y="109161"/>
                          <a:pt x="234374" y="69574"/>
                        </a:cubicBezTo>
                        <a:cubicBezTo>
                          <a:pt x="224003" y="60684"/>
                          <a:pt x="207870" y="62948"/>
                          <a:pt x="194618" y="59635"/>
                        </a:cubicBezTo>
                        <a:cubicBezTo>
                          <a:pt x="181366" y="53009"/>
                          <a:pt x="161487" y="53008"/>
                          <a:pt x="154861" y="39756"/>
                        </a:cubicBezTo>
                        <a:cubicBezTo>
                          <a:pt x="150670" y="31374"/>
                          <a:pt x="165577" y="21841"/>
                          <a:pt x="174740" y="19878"/>
                        </a:cubicBezTo>
                        <a:cubicBezTo>
                          <a:pt x="281376" y="-2972"/>
                          <a:pt x="298979" y="3313"/>
                          <a:pt x="323827" y="0"/>
                        </a:cubicBezTo>
                        <a:close/>
                      </a:path>
                    </a:pathLst>
                  </a:cu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03" name="Prostokąt: zaokrąglone rogi 102">
                  <a:extLst>
                    <a:ext uri="{FF2B5EF4-FFF2-40B4-BE49-F238E27FC236}">
                      <a16:creationId xmlns:a16="http://schemas.microsoft.com/office/drawing/2014/main" id="{F9541903-ECD7-9077-7FCB-6321933C2C4D}"/>
                    </a:ext>
                  </a:extLst>
                </p:cNvPr>
                <p:cNvSpPr/>
                <p:nvPr/>
              </p:nvSpPr>
              <p:spPr>
                <a:xfrm>
                  <a:off x="2518410" y="3606294"/>
                  <a:ext cx="3925417" cy="2869841"/>
                </a:xfrm>
                <a:prstGeom prst="roundRect">
                  <a:avLst/>
                </a:prstGeom>
                <a:solidFill>
                  <a:srgbClr val="66FF66">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24" name="Strzałka: w lewo i w górę 123">
                <a:extLst>
                  <a:ext uri="{FF2B5EF4-FFF2-40B4-BE49-F238E27FC236}">
                    <a16:creationId xmlns:a16="http://schemas.microsoft.com/office/drawing/2014/main" id="{04723775-3BFC-98C4-0FC1-3A867C00B184}"/>
                  </a:ext>
                </a:extLst>
              </p:cNvPr>
              <p:cNvSpPr/>
              <p:nvPr/>
            </p:nvSpPr>
            <p:spPr>
              <a:xfrm rot="5400000">
                <a:off x="2019053" y="3682926"/>
                <a:ext cx="861340" cy="918918"/>
              </a:xfrm>
              <a:prstGeom prst="lef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5" name="Strzałka: w lewo i w górę 124">
                <a:extLst>
                  <a:ext uri="{FF2B5EF4-FFF2-40B4-BE49-F238E27FC236}">
                    <a16:creationId xmlns:a16="http://schemas.microsoft.com/office/drawing/2014/main" id="{32264A8C-037D-2476-62D2-E3A2817C216A}"/>
                  </a:ext>
                </a:extLst>
              </p:cNvPr>
              <p:cNvSpPr/>
              <p:nvPr/>
            </p:nvSpPr>
            <p:spPr>
              <a:xfrm>
                <a:off x="6706750" y="3646119"/>
                <a:ext cx="861068" cy="926933"/>
              </a:xfrm>
              <a:prstGeom prst="lef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0" name="pole tekstowe 129">
                <a:extLst>
                  <a:ext uri="{FF2B5EF4-FFF2-40B4-BE49-F238E27FC236}">
                    <a16:creationId xmlns:a16="http://schemas.microsoft.com/office/drawing/2014/main" id="{D0CB68F5-4721-5B18-854E-57F4A8728390}"/>
                  </a:ext>
                </a:extLst>
              </p:cNvPr>
              <p:cNvSpPr txBox="1"/>
              <p:nvPr/>
            </p:nvSpPr>
            <p:spPr>
              <a:xfrm>
                <a:off x="5359412" y="3143555"/>
                <a:ext cx="1135496" cy="523220"/>
              </a:xfrm>
              <a:prstGeom prst="rect">
                <a:avLst/>
              </a:prstGeom>
              <a:noFill/>
            </p:spPr>
            <p:txBody>
              <a:bodyPr wrap="square" rtlCol="0">
                <a:spAutoFit/>
              </a:bodyPr>
              <a:lstStyle/>
              <a:p>
                <a:pPr algn="ctr"/>
                <a:r>
                  <a:rPr lang="pl-PL" sz="1400" err="1"/>
                  <a:t>knowledge</a:t>
                </a:r>
                <a:r>
                  <a:rPr lang="pl-PL" sz="1400"/>
                  <a:t> </a:t>
                </a:r>
              </a:p>
              <a:p>
                <a:pPr algn="ctr"/>
                <a:r>
                  <a:rPr lang="pl-PL" sz="1400" err="1"/>
                  <a:t>bases</a:t>
                </a:r>
                <a:endParaRPr lang="pl-PL" sz="1400"/>
              </a:p>
            </p:txBody>
          </p:sp>
          <p:sp>
            <p:nvSpPr>
              <p:cNvPr id="133" name="Strzałka: w lewo i w prawo 132">
                <a:extLst>
                  <a:ext uri="{FF2B5EF4-FFF2-40B4-BE49-F238E27FC236}">
                    <a16:creationId xmlns:a16="http://schemas.microsoft.com/office/drawing/2014/main" id="{2BAC4AC4-5184-4427-EF3F-BE79F101D4E7}"/>
                  </a:ext>
                </a:extLst>
              </p:cNvPr>
              <p:cNvSpPr/>
              <p:nvPr/>
            </p:nvSpPr>
            <p:spPr>
              <a:xfrm rot="18458070">
                <a:off x="5919282" y="2456869"/>
                <a:ext cx="284256" cy="19761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34" name="Grupa 133">
                <a:extLst>
                  <a:ext uri="{FF2B5EF4-FFF2-40B4-BE49-F238E27FC236}">
                    <a16:creationId xmlns:a16="http://schemas.microsoft.com/office/drawing/2014/main" id="{2F547C46-41C8-BBE7-D164-0207DE70D76F}"/>
                  </a:ext>
                </a:extLst>
              </p:cNvPr>
              <p:cNvGrpSpPr/>
              <p:nvPr/>
            </p:nvGrpSpPr>
            <p:grpSpPr>
              <a:xfrm>
                <a:off x="5768352" y="2646388"/>
                <a:ext cx="476330" cy="526410"/>
                <a:chOff x="2267744" y="5448748"/>
                <a:chExt cx="778261" cy="772655"/>
              </a:xfrm>
            </p:grpSpPr>
            <p:sp>
              <p:nvSpPr>
                <p:cNvPr id="141" name="Schemat blokowy: dysk magnetyczny 140">
                  <a:extLst>
                    <a:ext uri="{FF2B5EF4-FFF2-40B4-BE49-F238E27FC236}">
                      <a16:creationId xmlns:a16="http://schemas.microsoft.com/office/drawing/2014/main" id="{72A2A4B3-51A7-4762-B06E-8E9B673CBF45}"/>
                    </a:ext>
                  </a:extLst>
                </p:cNvPr>
                <p:cNvSpPr/>
                <p:nvPr/>
              </p:nvSpPr>
              <p:spPr>
                <a:xfrm>
                  <a:off x="2267744" y="5448748"/>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2" name="Schemat blokowy: dysk magnetyczny 141">
                  <a:extLst>
                    <a:ext uri="{FF2B5EF4-FFF2-40B4-BE49-F238E27FC236}">
                      <a16:creationId xmlns:a16="http://schemas.microsoft.com/office/drawing/2014/main" id="{7ACBA75D-C89E-465B-AFD9-6221263DA223}"/>
                    </a:ext>
                  </a:extLst>
                </p:cNvPr>
                <p:cNvSpPr/>
                <p:nvPr/>
              </p:nvSpPr>
              <p:spPr>
                <a:xfrm>
                  <a:off x="2420144" y="55256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3" name="Schemat blokowy: dysk magnetyczny 142">
                  <a:extLst>
                    <a:ext uri="{FF2B5EF4-FFF2-40B4-BE49-F238E27FC236}">
                      <a16:creationId xmlns:a16="http://schemas.microsoft.com/office/drawing/2014/main" id="{38E123BA-C157-9CFF-6C3F-DA13676AAE72}"/>
                    </a:ext>
                  </a:extLst>
                </p:cNvPr>
                <p:cNvSpPr/>
                <p:nvPr/>
              </p:nvSpPr>
              <p:spPr>
                <a:xfrm>
                  <a:off x="2572544" y="5678016"/>
                  <a:ext cx="473461" cy="543387"/>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35" name="Strzałka: w lewo i w prawo 134">
                <a:extLst>
                  <a:ext uri="{FF2B5EF4-FFF2-40B4-BE49-F238E27FC236}">
                    <a16:creationId xmlns:a16="http://schemas.microsoft.com/office/drawing/2014/main" id="{F788659E-C90E-066D-3708-D8F3FC1C2F2B}"/>
                  </a:ext>
                </a:extLst>
              </p:cNvPr>
              <p:cNvSpPr/>
              <p:nvPr/>
            </p:nvSpPr>
            <p:spPr>
              <a:xfrm rot="13694744">
                <a:off x="7465560" y="2427647"/>
                <a:ext cx="262426" cy="156633"/>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6" name="Obraz 135">
                <a:extLst>
                  <a:ext uri="{FF2B5EF4-FFF2-40B4-BE49-F238E27FC236}">
                    <a16:creationId xmlns:a16="http://schemas.microsoft.com/office/drawing/2014/main" id="{363F2203-C79F-65BA-1014-10CAFB85F82D}"/>
                  </a:ext>
                </a:extLst>
              </p:cNvPr>
              <p:cNvPicPr>
                <a:picLocks noChangeAspect="1"/>
              </p:cNvPicPr>
              <p:nvPr/>
            </p:nvPicPr>
            <p:blipFill>
              <a:blip r:embed="rId3"/>
              <a:stretch>
                <a:fillRect/>
              </a:stretch>
            </p:blipFill>
            <p:spPr>
              <a:xfrm>
                <a:off x="7569313" y="2584010"/>
                <a:ext cx="762748" cy="586849"/>
              </a:xfrm>
              <a:prstGeom prst="rect">
                <a:avLst/>
              </a:prstGeom>
            </p:spPr>
          </p:pic>
          <p:sp>
            <p:nvSpPr>
              <p:cNvPr id="137" name="pole tekstowe 136">
                <a:extLst>
                  <a:ext uri="{FF2B5EF4-FFF2-40B4-BE49-F238E27FC236}">
                    <a16:creationId xmlns:a16="http://schemas.microsoft.com/office/drawing/2014/main" id="{51F83FFD-93B2-3E7A-CF92-C15BE8CF2227}"/>
                  </a:ext>
                </a:extLst>
              </p:cNvPr>
              <p:cNvSpPr txBox="1"/>
              <p:nvPr/>
            </p:nvSpPr>
            <p:spPr>
              <a:xfrm>
                <a:off x="7618387" y="3170858"/>
                <a:ext cx="859157" cy="307777"/>
              </a:xfrm>
              <a:prstGeom prst="rect">
                <a:avLst/>
              </a:prstGeom>
              <a:noFill/>
            </p:spPr>
            <p:txBody>
              <a:bodyPr wrap="square" rtlCol="0">
                <a:spAutoFit/>
              </a:bodyPr>
              <a:lstStyle/>
              <a:p>
                <a:r>
                  <a:rPr lang="pl-PL" sz="1400" err="1"/>
                  <a:t>experts</a:t>
                </a:r>
                <a:endParaRPr lang="pl-PL" sz="1400"/>
              </a:p>
            </p:txBody>
          </p:sp>
          <p:sp>
            <p:nvSpPr>
              <p:cNvPr id="138" name="Strzałka: w lewo i w prawo 137">
                <a:extLst>
                  <a:ext uri="{FF2B5EF4-FFF2-40B4-BE49-F238E27FC236}">
                    <a16:creationId xmlns:a16="http://schemas.microsoft.com/office/drawing/2014/main" id="{5C37365B-4BB0-AB40-AB6A-37B52ABC44E5}"/>
                  </a:ext>
                </a:extLst>
              </p:cNvPr>
              <p:cNvSpPr/>
              <p:nvPr/>
            </p:nvSpPr>
            <p:spPr>
              <a:xfrm rot="16200000">
                <a:off x="6716114" y="2522139"/>
                <a:ext cx="397166" cy="15970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9" name="pole tekstowe 138">
                <a:extLst>
                  <a:ext uri="{FF2B5EF4-FFF2-40B4-BE49-F238E27FC236}">
                    <a16:creationId xmlns:a16="http://schemas.microsoft.com/office/drawing/2014/main" id="{4188C2A8-C23C-5709-1865-9C1F611615FF}"/>
                  </a:ext>
                </a:extLst>
              </p:cNvPr>
              <p:cNvSpPr txBox="1"/>
              <p:nvPr/>
            </p:nvSpPr>
            <p:spPr>
              <a:xfrm>
                <a:off x="6569392" y="3143555"/>
                <a:ext cx="892735" cy="523220"/>
              </a:xfrm>
              <a:prstGeom prst="rect">
                <a:avLst/>
              </a:prstGeom>
              <a:noFill/>
            </p:spPr>
            <p:txBody>
              <a:bodyPr wrap="square" rtlCol="0">
                <a:spAutoFit/>
              </a:bodyPr>
              <a:lstStyle/>
              <a:p>
                <a:pPr algn="ctr"/>
                <a:r>
                  <a:rPr lang="pl-PL" sz="1400" err="1"/>
                  <a:t>physical</a:t>
                </a:r>
                <a:endParaRPr lang="pl-PL" sz="1400"/>
              </a:p>
              <a:p>
                <a:pPr algn="ctr"/>
                <a:r>
                  <a:rPr lang="pl-PL" sz="1400" err="1"/>
                  <a:t>objects</a:t>
                </a:r>
                <a:endParaRPr lang="pl-PL" sz="1400"/>
              </a:p>
            </p:txBody>
          </p:sp>
          <p:sp>
            <p:nvSpPr>
              <p:cNvPr id="140" name="Dowolny kształt: kształt 139">
                <a:extLst>
                  <a:ext uri="{FF2B5EF4-FFF2-40B4-BE49-F238E27FC236}">
                    <a16:creationId xmlns:a16="http://schemas.microsoft.com/office/drawing/2014/main" id="{5CB91618-7607-5D2D-204B-47AB95713588}"/>
                  </a:ext>
                </a:extLst>
              </p:cNvPr>
              <p:cNvSpPr/>
              <p:nvPr/>
            </p:nvSpPr>
            <p:spPr>
              <a:xfrm>
                <a:off x="6619627" y="2733980"/>
                <a:ext cx="745683" cy="399520"/>
              </a:xfrm>
              <a:custGeom>
                <a:avLst/>
                <a:gdLst>
                  <a:gd name="connsiteX0" fmla="*/ 323827 w 1218348"/>
                  <a:gd name="connsiteY0" fmla="*/ 0 h 586408"/>
                  <a:gd name="connsiteX1" fmla="*/ 323827 w 1218348"/>
                  <a:gd name="connsiteY1" fmla="*/ 0 h 586408"/>
                  <a:gd name="connsiteX2" fmla="*/ 453035 w 1218348"/>
                  <a:gd name="connsiteY2" fmla="*/ 99391 h 586408"/>
                  <a:gd name="connsiteX3" fmla="*/ 492792 w 1218348"/>
                  <a:gd name="connsiteY3" fmla="*/ 129208 h 586408"/>
                  <a:gd name="connsiteX4" fmla="*/ 641879 w 1218348"/>
                  <a:gd name="connsiteY4" fmla="*/ 168965 h 586408"/>
                  <a:gd name="connsiteX5" fmla="*/ 830722 w 1218348"/>
                  <a:gd name="connsiteY5" fmla="*/ 178904 h 586408"/>
                  <a:gd name="connsiteX6" fmla="*/ 930114 w 1218348"/>
                  <a:gd name="connsiteY6" fmla="*/ 218661 h 586408"/>
                  <a:gd name="connsiteX7" fmla="*/ 949992 w 1218348"/>
                  <a:gd name="connsiteY7" fmla="*/ 248478 h 586408"/>
                  <a:gd name="connsiteX8" fmla="*/ 1049383 w 1218348"/>
                  <a:gd name="connsiteY8" fmla="*/ 397565 h 586408"/>
                  <a:gd name="connsiteX9" fmla="*/ 1218348 w 1218348"/>
                  <a:gd name="connsiteY9" fmla="*/ 477078 h 586408"/>
                  <a:gd name="connsiteX10" fmla="*/ 1178592 w 1218348"/>
                  <a:gd name="connsiteY10" fmla="*/ 516835 h 586408"/>
                  <a:gd name="connsiteX11" fmla="*/ 979809 w 1218348"/>
                  <a:gd name="connsiteY11" fmla="*/ 546652 h 586408"/>
                  <a:gd name="connsiteX12" fmla="*/ 870479 w 1218348"/>
                  <a:gd name="connsiteY12" fmla="*/ 566530 h 586408"/>
                  <a:gd name="connsiteX13" fmla="*/ 184679 w 1218348"/>
                  <a:gd name="connsiteY13" fmla="*/ 586408 h 586408"/>
                  <a:gd name="connsiteX14" fmla="*/ 5774 w 1218348"/>
                  <a:gd name="connsiteY14" fmla="*/ 496956 h 586408"/>
                  <a:gd name="connsiteX15" fmla="*/ 15714 w 1218348"/>
                  <a:gd name="connsiteY15" fmla="*/ 397565 h 586408"/>
                  <a:gd name="connsiteX16" fmla="*/ 85287 w 1218348"/>
                  <a:gd name="connsiteY16" fmla="*/ 327991 h 586408"/>
                  <a:gd name="connsiteX17" fmla="*/ 154861 w 1218348"/>
                  <a:gd name="connsiteY17" fmla="*/ 258417 h 586408"/>
                  <a:gd name="connsiteX18" fmla="*/ 174740 w 1218348"/>
                  <a:gd name="connsiteY18" fmla="*/ 228600 h 586408"/>
                  <a:gd name="connsiteX19" fmla="*/ 254253 w 1218348"/>
                  <a:gd name="connsiteY19" fmla="*/ 188843 h 586408"/>
                  <a:gd name="connsiteX20" fmla="*/ 234374 w 1218348"/>
                  <a:gd name="connsiteY20" fmla="*/ 69574 h 586408"/>
                  <a:gd name="connsiteX21" fmla="*/ 194618 w 1218348"/>
                  <a:gd name="connsiteY21" fmla="*/ 59635 h 586408"/>
                  <a:gd name="connsiteX22" fmla="*/ 154861 w 1218348"/>
                  <a:gd name="connsiteY22" fmla="*/ 39756 h 586408"/>
                  <a:gd name="connsiteX23" fmla="*/ 174740 w 1218348"/>
                  <a:gd name="connsiteY23" fmla="*/ 19878 h 586408"/>
                  <a:gd name="connsiteX24" fmla="*/ 323827 w 1218348"/>
                  <a:gd name="connsiteY24" fmla="*/ 0 h 5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8348" h="586408">
                    <a:moveTo>
                      <a:pt x="323827" y="0"/>
                    </a:moveTo>
                    <a:lnTo>
                      <a:pt x="323827" y="0"/>
                    </a:lnTo>
                    <a:cubicBezTo>
                      <a:pt x="520561" y="174875"/>
                      <a:pt x="341866" y="29911"/>
                      <a:pt x="453035" y="99391"/>
                    </a:cubicBezTo>
                    <a:cubicBezTo>
                      <a:pt x="467082" y="108170"/>
                      <a:pt x="477712" y="122353"/>
                      <a:pt x="492792" y="129208"/>
                    </a:cubicBezTo>
                    <a:cubicBezTo>
                      <a:pt x="504779" y="134657"/>
                      <a:pt x="633950" y="168084"/>
                      <a:pt x="641879" y="168965"/>
                    </a:cubicBezTo>
                    <a:cubicBezTo>
                      <a:pt x="704528" y="175926"/>
                      <a:pt x="767774" y="175591"/>
                      <a:pt x="830722" y="178904"/>
                    </a:cubicBezTo>
                    <a:cubicBezTo>
                      <a:pt x="860987" y="188992"/>
                      <a:pt x="907481" y="203572"/>
                      <a:pt x="930114" y="218661"/>
                    </a:cubicBezTo>
                    <a:cubicBezTo>
                      <a:pt x="940053" y="225287"/>
                      <a:pt x="943661" y="238348"/>
                      <a:pt x="949992" y="248478"/>
                    </a:cubicBezTo>
                    <a:cubicBezTo>
                      <a:pt x="971491" y="282876"/>
                      <a:pt x="1029700" y="386966"/>
                      <a:pt x="1049383" y="397565"/>
                    </a:cubicBezTo>
                    <a:cubicBezTo>
                      <a:pt x="1190619" y="473615"/>
                      <a:pt x="1131136" y="455275"/>
                      <a:pt x="1218348" y="477078"/>
                    </a:cubicBezTo>
                    <a:cubicBezTo>
                      <a:pt x="1205096" y="490330"/>
                      <a:pt x="1195818" y="509452"/>
                      <a:pt x="1178592" y="516835"/>
                    </a:cubicBezTo>
                    <a:cubicBezTo>
                      <a:pt x="1131940" y="536829"/>
                      <a:pt x="1028672" y="539672"/>
                      <a:pt x="979809" y="546652"/>
                    </a:cubicBezTo>
                    <a:cubicBezTo>
                      <a:pt x="943140" y="551890"/>
                      <a:pt x="907474" y="564680"/>
                      <a:pt x="870479" y="566530"/>
                    </a:cubicBezTo>
                    <a:cubicBezTo>
                      <a:pt x="642068" y="577950"/>
                      <a:pt x="184679" y="586408"/>
                      <a:pt x="184679" y="586408"/>
                    </a:cubicBezTo>
                    <a:cubicBezTo>
                      <a:pt x="137727" y="573603"/>
                      <a:pt x="29760" y="560920"/>
                      <a:pt x="5774" y="496956"/>
                    </a:cubicBezTo>
                    <a:cubicBezTo>
                      <a:pt x="-5917" y="465780"/>
                      <a:pt x="1537" y="427691"/>
                      <a:pt x="15714" y="397565"/>
                    </a:cubicBezTo>
                    <a:cubicBezTo>
                      <a:pt x="29679" y="367889"/>
                      <a:pt x="62096" y="351182"/>
                      <a:pt x="85287" y="327991"/>
                    </a:cubicBezTo>
                    <a:lnTo>
                      <a:pt x="154861" y="258417"/>
                    </a:lnTo>
                    <a:cubicBezTo>
                      <a:pt x="161487" y="248478"/>
                      <a:pt x="164954" y="235450"/>
                      <a:pt x="174740" y="228600"/>
                    </a:cubicBezTo>
                    <a:cubicBezTo>
                      <a:pt x="199016" y="211607"/>
                      <a:pt x="254253" y="188843"/>
                      <a:pt x="254253" y="188843"/>
                    </a:cubicBezTo>
                    <a:cubicBezTo>
                      <a:pt x="261693" y="136764"/>
                      <a:pt x="280559" y="109161"/>
                      <a:pt x="234374" y="69574"/>
                    </a:cubicBezTo>
                    <a:cubicBezTo>
                      <a:pt x="224003" y="60684"/>
                      <a:pt x="207870" y="62948"/>
                      <a:pt x="194618" y="59635"/>
                    </a:cubicBezTo>
                    <a:cubicBezTo>
                      <a:pt x="181366" y="53009"/>
                      <a:pt x="161487" y="53008"/>
                      <a:pt x="154861" y="39756"/>
                    </a:cubicBezTo>
                    <a:cubicBezTo>
                      <a:pt x="150670" y="31374"/>
                      <a:pt x="165577" y="21841"/>
                      <a:pt x="174740" y="19878"/>
                    </a:cubicBezTo>
                    <a:cubicBezTo>
                      <a:pt x="281376" y="-2972"/>
                      <a:pt x="298979" y="3313"/>
                      <a:pt x="323827" y="0"/>
                    </a:cubicBezTo>
                    <a:close/>
                  </a:path>
                </a:pathLst>
              </a:cu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9" name="Prostokąt: zaokrąglone rogi 128">
                <a:extLst>
                  <a:ext uri="{FF2B5EF4-FFF2-40B4-BE49-F238E27FC236}">
                    <a16:creationId xmlns:a16="http://schemas.microsoft.com/office/drawing/2014/main" id="{67921006-EE1B-5723-B423-E28CDE83D736}"/>
                  </a:ext>
                </a:extLst>
              </p:cNvPr>
              <p:cNvSpPr/>
              <p:nvPr/>
            </p:nvSpPr>
            <p:spPr>
              <a:xfrm>
                <a:off x="5192690" y="1007572"/>
                <a:ext cx="3385679" cy="2635690"/>
              </a:xfrm>
              <a:prstGeom prst="roundRect">
                <a:avLst/>
              </a:prstGeom>
              <a:solidFill>
                <a:srgbClr val="66FF66">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9" name="Prostokąt 148">
                <a:extLst>
                  <a:ext uri="{FF2B5EF4-FFF2-40B4-BE49-F238E27FC236}">
                    <a16:creationId xmlns:a16="http://schemas.microsoft.com/office/drawing/2014/main" id="{FEAF53B1-7A57-B7A4-143A-5BAAB44C9317}"/>
                  </a:ext>
                </a:extLst>
              </p:cNvPr>
              <p:cNvSpPr/>
              <p:nvPr/>
            </p:nvSpPr>
            <p:spPr>
              <a:xfrm>
                <a:off x="5936843" y="1306243"/>
                <a:ext cx="1865251" cy="1064052"/>
              </a:xfrm>
              <a:prstGeom prst="rect">
                <a:avLst/>
              </a:prstGeom>
              <a:solidFill>
                <a:srgbClr val="00FFFF">
                  <a:alpha val="4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0" name="Strzałka: w lewo i w prawo 149">
                <a:extLst>
                  <a:ext uri="{FF2B5EF4-FFF2-40B4-BE49-F238E27FC236}">
                    <a16:creationId xmlns:a16="http://schemas.microsoft.com/office/drawing/2014/main" id="{16EDEA51-1612-8AA7-5BF3-8FD9D6CF7C1B}"/>
                  </a:ext>
                </a:extLst>
              </p:cNvPr>
              <p:cNvSpPr/>
              <p:nvPr/>
            </p:nvSpPr>
            <p:spPr>
              <a:xfrm>
                <a:off x="4521122" y="1991322"/>
                <a:ext cx="630960" cy="37469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77" name="Strzałka: w lewo i w prawo 108">
              <a:extLst>
                <a:ext uri="{FF2B5EF4-FFF2-40B4-BE49-F238E27FC236}">
                  <a16:creationId xmlns:a16="http://schemas.microsoft.com/office/drawing/2014/main" id="{35387929-F17C-8E4F-9617-58E974A2F30C}"/>
                </a:ext>
              </a:extLst>
            </p:cNvPr>
            <p:cNvSpPr/>
            <p:nvPr/>
          </p:nvSpPr>
          <p:spPr>
            <a:xfrm rot="13694744">
              <a:off x="3400711" y="1421126"/>
              <a:ext cx="400011" cy="17692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Strzałka: w lewo i w prawo 108">
              <a:extLst>
                <a:ext uri="{FF2B5EF4-FFF2-40B4-BE49-F238E27FC236}">
                  <a16:creationId xmlns:a16="http://schemas.microsoft.com/office/drawing/2014/main" id="{35387929-F17C-8E4F-9617-58E974A2F30C}"/>
                </a:ext>
              </a:extLst>
            </p:cNvPr>
            <p:cNvSpPr/>
            <p:nvPr/>
          </p:nvSpPr>
          <p:spPr>
            <a:xfrm rot="13694744">
              <a:off x="5473623" y="4725449"/>
              <a:ext cx="400011" cy="17692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Strzałka: w lewo i w prawo 108">
              <a:extLst>
                <a:ext uri="{FF2B5EF4-FFF2-40B4-BE49-F238E27FC236}">
                  <a16:creationId xmlns:a16="http://schemas.microsoft.com/office/drawing/2014/main" id="{35387929-F17C-8E4F-9617-58E974A2F30C}"/>
                </a:ext>
              </a:extLst>
            </p:cNvPr>
            <p:cNvSpPr/>
            <p:nvPr/>
          </p:nvSpPr>
          <p:spPr>
            <a:xfrm rot="13694744">
              <a:off x="7469706" y="2097746"/>
              <a:ext cx="400011" cy="176929"/>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ole tekstowe 79">
              <a:extLst>
                <a:ext uri="{FF2B5EF4-FFF2-40B4-BE49-F238E27FC236}">
                  <a16:creationId xmlns:a16="http://schemas.microsoft.com/office/drawing/2014/main" id="{310023C5-14AB-D105-D585-8EDA17361E38}"/>
                </a:ext>
              </a:extLst>
            </p:cNvPr>
            <p:cNvSpPr txBox="1"/>
            <p:nvPr/>
          </p:nvSpPr>
          <p:spPr>
            <a:xfrm>
              <a:off x="7751866" y="2024001"/>
              <a:ext cx="630959" cy="507831"/>
            </a:xfrm>
            <a:prstGeom prst="rect">
              <a:avLst/>
            </a:prstGeom>
            <a:noFill/>
          </p:spPr>
          <p:txBody>
            <a:bodyPr wrap="square" rtlCol="0">
              <a:spAutoFit/>
            </a:bodyPr>
            <a:lstStyle/>
            <a:p>
              <a:r>
                <a:rPr lang="pl-PL" b="1" dirty="0"/>
                <a:t>…</a:t>
              </a:r>
            </a:p>
          </p:txBody>
        </p:sp>
        <p:sp>
          <p:nvSpPr>
            <p:cNvPr id="81" name="pole tekstowe 80">
              <a:extLst>
                <a:ext uri="{FF2B5EF4-FFF2-40B4-BE49-F238E27FC236}">
                  <a16:creationId xmlns:a16="http://schemas.microsoft.com/office/drawing/2014/main" id="{310023C5-14AB-D105-D585-8EDA17361E38}"/>
                </a:ext>
              </a:extLst>
            </p:cNvPr>
            <p:cNvSpPr txBox="1"/>
            <p:nvPr/>
          </p:nvSpPr>
          <p:spPr>
            <a:xfrm>
              <a:off x="5743179" y="4632110"/>
              <a:ext cx="630959" cy="507831"/>
            </a:xfrm>
            <a:prstGeom prst="rect">
              <a:avLst/>
            </a:prstGeom>
            <a:noFill/>
          </p:spPr>
          <p:txBody>
            <a:bodyPr wrap="square" rtlCol="0">
              <a:spAutoFit/>
            </a:bodyPr>
            <a:lstStyle/>
            <a:p>
              <a:r>
                <a:rPr lang="pl-PL" b="1" dirty="0"/>
                <a:t>…</a:t>
              </a:r>
            </a:p>
          </p:txBody>
        </p:sp>
        <p:sp>
          <p:nvSpPr>
            <p:cNvPr id="83" name="pole tekstowe 82">
              <a:extLst>
                <a:ext uri="{FF2B5EF4-FFF2-40B4-BE49-F238E27FC236}">
                  <a16:creationId xmlns:a16="http://schemas.microsoft.com/office/drawing/2014/main" id="{310023C5-14AB-D105-D585-8EDA17361E38}"/>
                </a:ext>
              </a:extLst>
            </p:cNvPr>
            <p:cNvSpPr txBox="1"/>
            <p:nvPr/>
          </p:nvSpPr>
          <p:spPr>
            <a:xfrm>
              <a:off x="3435331" y="1512716"/>
              <a:ext cx="630959" cy="507831"/>
            </a:xfrm>
            <a:prstGeom prst="rect">
              <a:avLst/>
            </a:prstGeom>
            <a:noFill/>
          </p:spPr>
          <p:txBody>
            <a:bodyPr wrap="square" rtlCol="0">
              <a:spAutoFit/>
            </a:bodyPr>
            <a:lstStyle/>
            <a:p>
              <a:r>
                <a:rPr lang="pl-PL" b="1" dirty="0"/>
                <a:t>…</a:t>
              </a:r>
            </a:p>
          </p:txBody>
        </p:sp>
      </p:grpSp>
    </p:spTree>
    <p:extLst>
      <p:ext uri="{BB962C8B-B14F-4D97-AF65-F5344CB8AC3E}">
        <p14:creationId xmlns:p14="http://schemas.microsoft.com/office/powerpoint/2010/main" val="34377241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1DCDE-012F-077C-DE13-9C464A66C299}"/>
            </a:ext>
          </a:extLst>
        </p:cNvPr>
        <p:cNvGrpSpPr/>
        <p:nvPr/>
      </p:nvGrpSpPr>
      <p:grpSpPr>
        <a:xfrm>
          <a:off x="0" y="0"/>
          <a:ext cx="0" cy="0"/>
          <a:chOff x="0" y="0"/>
          <a:chExt cx="0" cy="0"/>
        </a:xfrm>
      </p:grpSpPr>
      <p:sp>
        <p:nvSpPr>
          <p:cNvPr id="3080" name="Rectangle 4">
            <a:extLst>
              <a:ext uri="{FF2B5EF4-FFF2-40B4-BE49-F238E27FC236}">
                <a16:creationId xmlns:a16="http://schemas.microsoft.com/office/drawing/2014/main" id="{E62D70A9-15E9-7805-5232-C42774D77DD9}"/>
              </a:ext>
            </a:extLst>
          </p:cNvPr>
          <p:cNvSpPr>
            <a:spLocks noGrp="1" noChangeArrowheads="1"/>
          </p:cNvSpPr>
          <p:nvPr>
            <p:ph type="title"/>
          </p:nvPr>
        </p:nvSpPr>
        <p:spPr>
          <a:xfrm>
            <a:off x="0" y="1556792"/>
            <a:ext cx="9144000" cy="3096344"/>
          </a:xfrm>
        </p:spPr>
        <p:txBody>
          <a:bodyPr/>
          <a:lstStyle/>
          <a:p>
            <a:pPr eaLnBrk="1" hangingPunct="1"/>
            <a:r>
              <a:rPr lang="pl-PL" sz="3600" b="1"/>
              <a:t>GRANULAR NETWORKS </a:t>
            </a:r>
            <a:br>
              <a:rPr lang="pl-PL" sz="3600" b="1"/>
            </a:br>
            <a:r>
              <a:rPr lang="pl-PL" sz="3600" b="1"/>
              <a:t>AS OBJECTS ON WHICH GRANULAR COMPUTATIONS IN </a:t>
            </a:r>
            <a:r>
              <a:rPr lang="pl-PL" sz="3600" b="1" err="1"/>
              <a:t>IGrC</a:t>
            </a:r>
            <a:r>
              <a:rPr lang="pl-PL" sz="3600" b="1"/>
              <a:t> ARE REALIZED:</a:t>
            </a:r>
            <a:br>
              <a:rPr lang="pl-PL" sz="3600" b="1"/>
            </a:br>
            <a:br>
              <a:rPr lang="pl-PL" sz="3600" b="1"/>
            </a:br>
            <a:r>
              <a:rPr lang="pl-PL" sz="3600" b="1"/>
              <a:t>EXAMPLES </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77</a:t>
            </a:fld>
            <a:endParaRPr lang="pl-PL"/>
          </a:p>
        </p:txBody>
      </p:sp>
    </p:spTree>
    <p:extLst>
      <p:ext uri="{BB962C8B-B14F-4D97-AF65-F5344CB8AC3E}">
        <p14:creationId xmlns:p14="http://schemas.microsoft.com/office/powerpoint/2010/main" val="9242208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FEDCD-BEBC-AE77-182B-6765C0E8492D}"/>
            </a:ext>
          </a:extLst>
        </p:cNvPr>
        <p:cNvGrpSpPr/>
        <p:nvPr/>
      </p:nvGrpSpPr>
      <p:grpSpPr>
        <a:xfrm>
          <a:off x="0" y="0"/>
          <a:ext cx="0" cy="0"/>
          <a:chOff x="0" y="0"/>
          <a:chExt cx="0" cy="0"/>
        </a:xfrm>
      </p:grpSpPr>
      <p:sp>
        <p:nvSpPr>
          <p:cNvPr id="22" name="Tytuł 1">
            <a:extLst>
              <a:ext uri="{FF2B5EF4-FFF2-40B4-BE49-F238E27FC236}">
                <a16:creationId xmlns:a16="http://schemas.microsoft.com/office/drawing/2014/main" id="{13421968-D859-A52C-6A02-379AC4CFA107}"/>
              </a:ext>
            </a:extLst>
          </p:cNvPr>
          <p:cNvSpPr>
            <a:spLocks noGrp="1"/>
          </p:cNvSpPr>
          <p:nvPr>
            <p:ph type="title"/>
          </p:nvPr>
        </p:nvSpPr>
        <p:spPr>
          <a:xfrm>
            <a:off x="63098" y="192366"/>
            <a:ext cx="9080902" cy="860370"/>
          </a:xfrm>
        </p:spPr>
        <p:txBody>
          <a:bodyPr/>
          <a:lstStyle/>
          <a:p>
            <a:r>
              <a:rPr lang="en-US" sz="2800" b="1" dirty="0"/>
              <a:t>LINKING GRANULAR NETWORKS BY INTERFACES </a:t>
            </a:r>
            <a:br>
              <a:rPr lang="en-US" sz="2800" b="1" dirty="0"/>
            </a:br>
            <a:r>
              <a:rPr lang="en-US" sz="2000" b="1" dirty="0"/>
              <a:t>PRODUCTS WITH CONSTRAINTS  OF ALREADY CONSTRUCTED GRANULAR NETWORKS</a:t>
            </a:r>
          </a:p>
        </p:txBody>
      </p:sp>
      <p:grpSp>
        <p:nvGrpSpPr>
          <p:cNvPr id="6" name="Grupa 5">
            <a:extLst>
              <a:ext uri="{FF2B5EF4-FFF2-40B4-BE49-F238E27FC236}">
                <a16:creationId xmlns:a16="http://schemas.microsoft.com/office/drawing/2014/main" id="{DFB9C5A5-63FE-7AE0-E624-12D2F3DF7AFC}"/>
              </a:ext>
            </a:extLst>
          </p:cNvPr>
          <p:cNvGrpSpPr/>
          <p:nvPr/>
        </p:nvGrpSpPr>
        <p:grpSpPr>
          <a:xfrm>
            <a:off x="165281" y="1681954"/>
            <a:ext cx="8916799" cy="4990238"/>
            <a:chOff x="179331" y="1559102"/>
            <a:chExt cx="8916799" cy="4990238"/>
          </a:xfrm>
        </p:grpSpPr>
        <mc:AlternateContent xmlns:mc="http://schemas.openxmlformats.org/markup-compatibility/2006" xmlns:a14="http://schemas.microsoft.com/office/drawing/2010/main">
          <mc:Choice Requires="a14">
            <p:sp>
              <p:nvSpPr>
                <p:cNvPr id="40" name="pole tekstowe 39">
                  <a:extLst>
                    <a:ext uri="{FF2B5EF4-FFF2-40B4-BE49-F238E27FC236}">
                      <a16:creationId xmlns:a16="http://schemas.microsoft.com/office/drawing/2014/main" id="{5AC475F4-C58C-29A9-3DD0-DB9D75ABE0BA}"/>
                    </a:ext>
                  </a:extLst>
                </p:cNvPr>
                <p:cNvSpPr txBox="1"/>
                <p:nvPr/>
              </p:nvSpPr>
              <p:spPr>
                <a:xfrm>
                  <a:off x="3238479" y="1559102"/>
                  <a:ext cx="2255356"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1" i="1" smtClean="0">
                            <a:solidFill>
                              <a:schemeClr val="tx1"/>
                            </a:solidFill>
                            <a:latin typeface="Cambria Math" panose="02040503050406030204" pitchFamily="18" charset="0"/>
                          </a:rPr>
                          <m:t>𝐈𝐧𝐭𝐞𝐫𝐟𝐚𝐜𝐞</m:t>
                        </m:r>
                      </m:oMath>
                    </m:oMathPara>
                  </a14:m>
                  <a:endParaRPr lang="pl-PL" sz="2000" b="1">
                    <a:solidFill>
                      <a:schemeClr val="tx1"/>
                    </a:solidFill>
                  </a:endParaRPr>
                </a:p>
                <a:p>
                  <a:pPr/>
                  <a14:m>
                    <m:oMathPara xmlns:m="http://schemas.openxmlformats.org/officeDocument/2006/math">
                      <m:oMathParaPr>
                        <m:jc m:val="centerGroup"/>
                      </m:oMathParaPr>
                      <m:oMath xmlns:m="http://schemas.openxmlformats.org/officeDocument/2006/math">
                        <m:r>
                          <a:rPr lang="pl-PL" sz="2000">
                            <a:solidFill>
                              <a:schemeClr val="tx1"/>
                            </a:solidFill>
                            <a:latin typeface="Cambria Math" panose="02040503050406030204" pitchFamily="18" charset="0"/>
                          </a:rPr>
                          <m:t>𝐼𝑛𝑡𝑒𝑟</m:t>
                        </m:r>
                        <m:r>
                          <a:rPr lang="pl-PL" sz="2000">
                            <a:solidFill>
                              <a:schemeClr val="tx1"/>
                            </a:solidFill>
                            <a:latin typeface="Cambria Math" panose="02040503050406030204" pitchFamily="18" charset="0"/>
                          </a:rPr>
                          <m:t>(</m:t>
                        </m:r>
                        <m:sSub>
                          <m:sSubPr>
                            <m:ctrlPr>
                              <a:rPr lang="pl-PL" sz="2000" i="1" smtClean="0">
                                <a:solidFill>
                                  <a:schemeClr val="tx1"/>
                                </a:solidFill>
                                <a:latin typeface="Cambria Math" panose="02040503050406030204" pitchFamily="18" charset="0"/>
                              </a:rPr>
                            </m:ctrlPr>
                          </m:sSubPr>
                          <m:e>
                            <m:r>
                              <a:rPr lang="pl-PL" sz="2000">
                                <a:solidFill>
                                  <a:schemeClr val="tx1"/>
                                </a:solidFill>
                                <a:latin typeface="Cambria Math" panose="02040503050406030204" pitchFamily="18" charset="0"/>
                              </a:rPr>
                              <m:t>𝐺</m:t>
                            </m:r>
                            <m:r>
                              <a:rPr lang="pl-PL" sz="2000" b="0" i="1" smtClean="0">
                                <a:solidFill>
                                  <a:schemeClr val="tx1"/>
                                </a:solidFill>
                                <a:latin typeface="Cambria Math" panose="02040503050406030204" pitchFamily="18" charset="0"/>
                              </a:rPr>
                              <m:t>𝑁</m:t>
                            </m:r>
                          </m:e>
                          <m:sub>
                            <m:r>
                              <a:rPr lang="pl-PL" sz="2000">
                                <a:solidFill>
                                  <a:schemeClr val="tx1"/>
                                </a:solidFill>
                                <a:latin typeface="Cambria Math" panose="02040503050406030204" pitchFamily="18" charset="0"/>
                              </a:rPr>
                              <m:t>1</m:t>
                            </m:r>
                          </m:sub>
                        </m:sSub>
                        <m:r>
                          <a:rPr lang="pl-PL" sz="2000">
                            <a:solidFill>
                              <a:schemeClr val="tx1"/>
                            </a:solidFill>
                            <a:latin typeface="Cambria Math" panose="02040503050406030204" pitchFamily="18" charset="0"/>
                          </a:rPr>
                          <m:t>,</m:t>
                        </m:r>
                        <m:sSub>
                          <m:sSubPr>
                            <m:ctrlPr>
                              <a:rPr lang="pl-PL" sz="2000" i="1">
                                <a:solidFill>
                                  <a:schemeClr val="tx1"/>
                                </a:solidFill>
                                <a:latin typeface="Cambria Math" panose="02040503050406030204" pitchFamily="18" charset="0"/>
                              </a:rPr>
                            </m:ctrlPr>
                          </m:sSubPr>
                          <m:e>
                            <m:r>
                              <a:rPr lang="pl-PL" sz="2000">
                                <a:solidFill>
                                  <a:schemeClr val="tx1"/>
                                </a:solidFill>
                                <a:latin typeface="Cambria Math" panose="02040503050406030204" pitchFamily="18" charset="0"/>
                              </a:rPr>
                              <m:t>𝐺</m:t>
                            </m:r>
                            <m:r>
                              <a:rPr lang="pl-PL" sz="2000" b="0" i="1" smtClean="0">
                                <a:solidFill>
                                  <a:schemeClr val="tx1"/>
                                </a:solidFill>
                                <a:latin typeface="Cambria Math" panose="02040503050406030204" pitchFamily="18" charset="0"/>
                              </a:rPr>
                              <m:t>𝑁</m:t>
                            </m:r>
                          </m:e>
                          <m:sub>
                            <m:r>
                              <a:rPr lang="pl-PL" sz="2000">
                                <a:solidFill>
                                  <a:schemeClr val="tx1"/>
                                </a:solidFill>
                                <a:latin typeface="Cambria Math" panose="02040503050406030204" pitchFamily="18" charset="0"/>
                              </a:rPr>
                              <m:t>2</m:t>
                            </m:r>
                          </m:sub>
                        </m:sSub>
                        <m:r>
                          <a:rPr lang="pl-PL" sz="2000">
                            <a:solidFill>
                              <a:schemeClr val="tx1"/>
                            </a:solidFill>
                            <a:latin typeface="Cambria Math" panose="02040503050406030204" pitchFamily="18" charset="0"/>
                          </a:rPr>
                          <m:t>)</m:t>
                        </m:r>
                      </m:oMath>
                    </m:oMathPara>
                  </a14:m>
                  <a:endParaRPr lang="pl-PL" sz="2000">
                    <a:solidFill>
                      <a:schemeClr val="tx1"/>
                    </a:solidFill>
                  </a:endParaRPr>
                </a:p>
              </p:txBody>
            </p:sp>
          </mc:Choice>
          <mc:Fallback xmlns="">
            <p:sp>
              <p:nvSpPr>
                <p:cNvPr id="40" name="pole tekstowe 39">
                  <a:extLst>
                    <a:ext uri="{FF2B5EF4-FFF2-40B4-BE49-F238E27FC236}">
                      <a16:creationId xmlns:a16="http://schemas.microsoft.com/office/drawing/2014/main" id="{5AC475F4-C58C-29A9-3DD0-DB9D75ABE0BA}"/>
                    </a:ext>
                  </a:extLst>
                </p:cNvPr>
                <p:cNvSpPr txBox="1">
                  <a:spLocks noRot="1" noChangeAspect="1" noMove="1" noResize="1" noEditPoints="1" noAdjustHandles="1" noChangeArrowheads="1" noChangeShapeType="1" noTextEdit="1"/>
                </p:cNvSpPr>
                <p:nvPr/>
              </p:nvSpPr>
              <p:spPr>
                <a:xfrm>
                  <a:off x="3238479" y="1559102"/>
                  <a:ext cx="2255356" cy="615553"/>
                </a:xfrm>
                <a:prstGeom prst="rect">
                  <a:avLst/>
                </a:prstGeom>
                <a:blipFill>
                  <a:blip r:embed="rId2"/>
                  <a:stretch>
                    <a:fillRect b="-18812"/>
                  </a:stretch>
                </a:blipFill>
              </p:spPr>
              <p:txBody>
                <a:bodyPr/>
                <a:lstStyle/>
                <a:p>
                  <a:r>
                    <a:rPr lang="pl-PL">
                      <a:noFill/>
                    </a:rPr>
                    <a:t> </a:t>
                  </a:r>
                </a:p>
              </p:txBody>
            </p:sp>
          </mc:Fallback>
        </mc:AlternateContent>
        <p:sp>
          <p:nvSpPr>
            <p:cNvPr id="12" name="pole tekstowe 11">
              <a:extLst>
                <a:ext uri="{FF2B5EF4-FFF2-40B4-BE49-F238E27FC236}">
                  <a16:creationId xmlns:a16="http://schemas.microsoft.com/office/drawing/2014/main" id="{063008EB-D9E7-8A1B-6EB3-6321DD12294A}"/>
                </a:ext>
              </a:extLst>
            </p:cNvPr>
            <p:cNvSpPr txBox="1"/>
            <p:nvPr/>
          </p:nvSpPr>
          <p:spPr>
            <a:xfrm>
              <a:off x="2906825" y="2173499"/>
              <a:ext cx="3314894" cy="3970318"/>
            </a:xfrm>
            <a:prstGeom prst="rect">
              <a:avLst/>
            </a:prstGeom>
            <a:noFill/>
          </p:spPr>
          <p:txBody>
            <a:bodyPr wrap="square" rtlCol="0">
              <a:spAutoFit/>
            </a:bodyPr>
            <a:lstStyle/>
            <a:p>
              <a:pPr marL="285750" indent="-285750">
                <a:buFont typeface="Arial" panose="020B0604020202020204" pitchFamily="34" charset="0"/>
                <a:buChar char="•"/>
              </a:pPr>
              <a:r>
                <a:rPr lang="pl-PL" sz="1800" dirty="0">
                  <a:solidFill>
                    <a:srgbClr val="0000FF"/>
                  </a:solidFill>
                </a:rPr>
                <a:t>r</a:t>
              </a:r>
              <a:r>
                <a:rPr lang="en-US" sz="1800" dirty="0" err="1">
                  <a:solidFill>
                    <a:srgbClr val="0000FF"/>
                  </a:solidFill>
                </a:rPr>
                <a:t>elations</a:t>
              </a:r>
              <a:r>
                <a:rPr lang="en-US" sz="1800" dirty="0">
                  <a:solidFill>
                    <a:srgbClr val="0000FF"/>
                  </a:solidFill>
                </a:rPr>
                <a:t> between granules from </a:t>
              </a:r>
              <a:r>
                <a:rPr lang="en-US" sz="1800" i="1" dirty="0">
                  <a:solidFill>
                    <a:srgbClr val="0000FF"/>
                  </a:solidFill>
                </a:rPr>
                <a:t>G</a:t>
              </a:r>
              <a:r>
                <a:rPr lang="pl-PL" sz="1800" i="1" dirty="0">
                  <a:solidFill>
                    <a:srgbClr val="0000FF"/>
                  </a:solidFill>
                </a:rPr>
                <a:t>N</a:t>
              </a:r>
              <a:r>
                <a:rPr lang="en-US" sz="1800" baseline="-25000" dirty="0">
                  <a:solidFill>
                    <a:srgbClr val="0000FF"/>
                  </a:solidFill>
                </a:rPr>
                <a:t>1</a:t>
              </a:r>
              <a:r>
                <a:rPr lang="en-US" sz="1800" dirty="0">
                  <a:solidFill>
                    <a:srgbClr val="0000FF"/>
                  </a:solidFill>
                </a:rPr>
                <a:t> and </a:t>
              </a:r>
              <a:r>
                <a:rPr lang="en-US" sz="1800" i="1" dirty="0">
                  <a:solidFill>
                    <a:srgbClr val="0000FF"/>
                  </a:solidFill>
                </a:rPr>
                <a:t>G</a:t>
              </a:r>
              <a:r>
                <a:rPr lang="pl-PL" sz="1800" i="1" dirty="0">
                  <a:solidFill>
                    <a:srgbClr val="0000FF"/>
                  </a:solidFill>
                </a:rPr>
                <a:t>N</a:t>
              </a:r>
              <a:r>
                <a:rPr lang="en-US" sz="1800" baseline="-25000" dirty="0">
                  <a:solidFill>
                    <a:srgbClr val="0000FF"/>
                  </a:solidFill>
                </a:rPr>
                <a:t>2</a:t>
              </a:r>
              <a:endParaRPr lang="pl-PL" sz="1800" baseline="-25000" dirty="0">
                <a:solidFill>
                  <a:srgbClr val="0000FF"/>
                </a:solidFill>
              </a:endParaRPr>
            </a:p>
            <a:p>
              <a:pPr marL="285750" indent="-285750">
                <a:buFont typeface="Arial" panose="020B0604020202020204" pitchFamily="34" charset="0"/>
                <a:buChar char="•"/>
              </a:pPr>
              <a:r>
                <a:rPr lang="pl-PL" sz="1800" dirty="0">
                  <a:solidFill>
                    <a:srgbClr val="0000FF"/>
                  </a:solidFill>
                </a:rPr>
                <a:t>t</a:t>
              </a:r>
              <a:r>
                <a:rPr lang="en-US" sz="1800" dirty="0" err="1">
                  <a:solidFill>
                    <a:srgbClr val="0000FF"/>
                  </a:solidFill>
                </a:rPr>
                <a:t>ransformations</a:t>
              </a:r>
              <a:r>
                <a:rPr lang="en-US" sz="1800" dirty="0">
                  <a:solidFill>
                    <a:srgbClr val="0000FF"/>
                  </a:solidFill>
                </a:rPr>
                <a:t> of granules from </a:t>
              </a:r>
              <a:r>
                <a:rPr lang="en-US" sz="1800" i="1" dirty="0">
                  <a:solidFill>
                    <a:srgbClr val="0000FF"/>
                  </a:solidFill>
                </a:rPr>
                <a:t>G</a:t>
              </a:r>
              <a:r>
                <a:rPr lang="pl-PL" sz="1800" i="1" dirty="0">
                  <a:solidFill>
                    <a:srgbClr val="0000FF"/>
                  </a:solidFill>
                </a:rPr>
                <a:t>N</a:t>
              </a:r>
              <a:r>
                <a:rPr lang="en-US" sz="1800" baseline="-25000" dirty="0">
                  <a:solidFill>
                    <a:srgbClr val="0000FF"/>
                  </a:solidFill>
                </a:rPr>
                <a:t>1</a:t>
              </a:r>
              <a:r>
                <a:rPr lang="en-US" sz="1800" dirty="0">
                  <a:solidFill>
                    <a:srgbClr val="0000FF"/>
                  </a:solidFill>
                </a:rPr>
                <a:t> to </a:t>
              </a:r>
              <a:r>
                <a:rPr lang="en-US" sz="1800" i="1" dirty="0">
                  <a:solidFill>
                    <a:srgbClr val="0000FF"/>
                  </a:solidFill>
                </a:rPr>
                <a:t>G</a:t>
              </a:r>
              <a:r>
                <a:rPr lang="pl-PL" sz="1800" i="1" dirty="0">
                  <a:solidFill>
                    <a:srgbClr val="0000FF"/>
                  </a:solidFill>
                </a:rPr>
                <a:t>N</a:t>
              </a:r>
              <a:r>
                <a:rPr lang="en-US" sz="1800" baseline="-25000" dirty="0">
                  <a:solidFill>
                    <a:srgbClr val="0000FF"/>
                  </a:solidFill>
                </a:rPr>
                <a:t>2</a:t>
              </a:r>
              <a:endParaRPr lang="pl-PL" sz="1800" baseline="-25000" dirty="0">
                <a:solidFill>
                  <a:srgbClr val="0000FF"/>
                </a:solidFill>
              </a:endParaRPr>
            </a:p>
            <a:p>
              <a:pPr marL="285750" indent="-285750">
                <a:buFont typeface="Arial" panose="020B0604020202020204" pitchFamily="34" charset="0"/>
                <a:buChar char="•"/>
              </a:pPr>
              <a:r>
                <a:rPr lang="pl-PL" sz="1800" dirty="0">
                  <a:solidFill>
                    <a:srgbClr val="0000FF"/>
                  </a:solidFill>
                </a:rPr>
                <a:t>r</a:t>
              </a:r>
              <a:r>
                <a:rPr lang="en-US" sz="1800" dirty="0" err="1">
                  <a:solidFill>
                    <a:srgbClr val="0000FF"/>
                  </a:solidFill>
                </a:rPr>
                <a:t>ules</a:t>
              </a:r>
              <a:r>
                <a:rPr lang="en-US" sz="1800" dirty="0">
                  <a:solidFill>
                    <a:srgbClr val="0000FF"/>
                  </a:solidFill>
                </a:rPr>
                <a:t> for reasoning about properties of granules from </a:t>
              </a:r>
              <a:r>
                <a:rPr lang="en-US" sz="1800" i="1" dirty="0">
                  <a:solidFill>
                    <a:srgbClr val="0000FF"/>
                  </a:solidFill>
                </a:rPr>
                <a:t>G</a:t>
              </a:r>
              <a:r>
                <a:rPr lang="pl-PL" sz="1800" i="1" dirty="0">
                  <a:solidFill>
                    <a:srgbClr val="0000FF"/>
                  </a:solidFill>
                </a:rPr>
                <a:t>N</a:t>
              </a:r>
              <a:r>
                <a:rPr lang="en-US" sz="1800" baseline="-25000" dirty="0">
                  <a:solidFill>
                    <a:srgbClr val="0000FF"/>
                  </a:solidFill>
                </a:rPr>
                <a:t>2 </a:t>
              </a:r>
              <a:r>
                <a:rPr lang="en-US" sz="1800" dirty="0">
                  <a:solidFill>
                    <a:srgbClr val="0000FF"/>
                  </a:solidFill>
                </a:rPr>
                <a:t>on the basis of properties of granules from </a:t>
              </a:r>
              <a:r>
                <a:rPr lang="en-US" sz="1800" i="1" dirty="0">
                  <a:solidFill>
                    <a:srgbClr val="0000FF"/>
                  </a:solidFill>
                </a:rPr>
                <a:t>G</a:t>
              </a:r>
              <a:r>
                <a:rPr lang="pl-PL" sz="1800" i="1" dirty="0">
                  <a:solidFill>
                    <a:srgbClr val="0000FF"/>
                  </a:solidFill>
                </a:rPr>
                <a:t>N</a:t>
              </a:r>
              <a:r>
                <a:rPr lang="en-US" sz="1800" baseline="-25000" dirty="0">
                  <a:solidFill>
                    <a:srgbClr val="0000FF"/>
                  </a:solidFill>
                </a:rPr>
                <a:t>1 </a:t>
              </a:r>
              <a:r>
                <a:rPr lang="en-US" sz="1800" dirty="0">
                  <a:solidFill>
                    <a:srgbClr val="0000FF"/>
                  </a:solidFill>
                </a:rPr>
                <a:t>transformed to granules from </a:t>
              </a:r>
              <a:r>
                <a:rPr lang="en-US" sz="1800" i="1" dirty="0">
                  <a:solidFill>
                    <a:srgbClr val="0000FF"/>
                  </a:solidFill>
                </a:rPr>
                <a:t>G</a:t>
              </a:r>
              <a:r>
                <a:rPr lang="pl-PL" sz="1800" i="1" dirty="0">
                  <a:solidFill>
                    <a:srgbClr val="0000FF"/>
                  </a:solidFill>
                </a:rPr>
                <a:t>N</a:t>
              </a:r>
              <a:r>
                <a:rPr lang="en-US" sz="1800" baseline="-25000" dirty="0">
                  <a:solidFill>
                    <a:srgbClr val="0000FF"/>
                  </a:solidFill>
                </a:rPr>
                <a:t>2</a:t>
              </a:r>
              <a:endParaRPr lang="en-US" sz="1800" dirty="0">
                <a:solidFill>
                  <a:srgbClr val="0000FF"/>
                </a:solidFill>
              </a:endParaRPr>
            </a:p>
            <a:p>
              <a:pPr marL="285750" indent="-285750">
                <a:buFont typeface="Arial" panose="020B0604020202020204" pitchFamily="34" charset="0"/>
                <a:buChar char="•"/>
              </a:pPr>
              <a:r>
                <a:rPr lang="pl-PL" sz="1800" dirty="0">
                  <a:solidFill>
                    <a:srgbClr val="0000FF"/>
                  </a:solidFill>
                </a:rPr>
                <a:t>m</a:t>
              </a:r>
              <a:r>
                <a:rPr lang="en-US" sz="1800" dirty="0" err="1">
                  <a:solidFill>
                    <a:srgbClr val="0000FF"/>
                  </a:solidFill>
                </a:rPr>
                <a:t>ethods</a:t>
              </a:r>
              <a:r>
                <a:rPr lang="en-US" sz="1800" dirty="0">
                  <a:solidFill>
                    <a:srgbClr val="0000FF"/>
                  </a:solidFill>
                </a:rPr>
                <a:t> for generation of new samples of granules in </a:t>
              </a:r>
              <a:r>
                <a:rPr lang="en-US" sz="1800" i="1" dirty="0">
                  <a:solidFill>
                    <a:srgbClr val="0000FF"/>
                  </a:solidFill>
                </a:rPr>
                <a:t>G</a:t>
              </a:r>
              <a:r>
                <a:rPr lang="pl-PL" sz="1800" i="1" dirty="0">
                  <a:solidFill>
                    <a:srgbClr val="0000FF"/>
                  </a:solidFill>
                </a:rPr>
                <a:t>N</a:t>
              </a:r>
              <a:r>
                <a:rPr lang="en-US" sz="1800" baseline="-25000" dirty="0">
                  <a:solidFill>
                    <a:srgbClr val="0000FF"/>
                  </a:solidFill>
                </a:rPr>
                <a:t>1</a:t>
              </a:r>
              <a:r>
                <a:rPr lang="en-US" sz="1800" dirty="0">
                  <a:solidFill>
                    <a:srgbClr val="0000FF"/>
                  </a:solidFill>
                </a:rPr>
                <a:t> and </a:t>
              </a:r>
              <a:r>
                <a:rPr lang="en-US" sz="1800" i="1" dirty="0">
                  <a:solidFill>
                    <a:srgbClr val="0000FF"/>
                  </a:solidFill>
                </a:rPr>
                <a:t>G</a:t>
              </a:r>
              <a:r>
                <a:rPr lang="pl-PL" sz="1800" i="1" dirty="0">
                  <a:solidFill>
                    <a:srgbClr val="0000FF"/>
                  </a:solidFill>
                </a:rPr>
                <a:t>N</a:t>
              </a:r>
              <a:r>
                <a:rPr lang="en-US" sz="1800" baseline="-25000" dirty="0">
                  <a:solidFill>
                    <a:srgbClr val="0000FF"/>
                  </a:solidFill>
                </a:rPr>
                <a:t>2</a:t>
              </a:r>
              <a:endParaRPr lang="en-US" sz="1800" dirty="0">
                <a:solidFill>
                  <a:srgbClr val="0000FF"/>
                </a:solidFill>
              </a:endParaRPr>
            </a:p>
            <a:p>
              <a:pPr marL="285750" indent="-285750">
                <a:buFont typeface="Arial" panose="020B0604020202020204" pitchFamily="34" charset="0"/>
                <a:buChar char="•"/>
              </a:pPr>
              <a:r>
                <a:rPr lang="pl-PL" sz="1800" dirty="0">
                  <a:solidFill>
                    <a:srgbClr val="0000FF"/>
                  </a:solidFill>
                </a:rPr>
                <a:t>…</a:t>
              </a:r>
              <a:endParaRPr lang="en-US" sz="1800" dirty="0">
                <a:solidFill>
                  <a:srgbClr val="0000FF"/>
                </a:solidFill>
              </a:endParaRPr>
            </a:p>
          </p:txBody>
        </p:sp>
        <p:grpSp>
          <p:nvGrpSpPr>
            <p:cNvPr id="2" name="Grupa 1">
              <a:extLst>
                <a:ext uri="{FF2B5EF4-FFF2-40B4-BE49-F238E27FC236}">
                  <a16:creationId xmlns:a16="http://schemas.microsoft.com/office/drawing/2014/main" id="{AB4E2E1F-5A25-1CBD-413F-FA0E66411F97}"/>
                </a:ext>
              </a:extLst>
            </p:cNvPr>
            <p:cNvGrpSpPr/>
            <p:nvPr/>
          </p:nvGrpSpPr>
          <p:grpSpPr>
            <a:xfrm>
              <a:off x="179331" y="1775125"/>
              <a:ext cx="2778666" cy="4680521"/>
              <a:chOff x="262853" y="1247713"/>
              <a:chExt cx="2778666" cy="4680521"/>
            </a:xfrm>
          </p:grpSpPr>
          <p:sp>
            <p:nvSpPr>
              <p:cNvPr id="3" name="Prostokąt zaokrąglony 2">
                <a:extLst>
                  <a:ext uri="{FF2B5EF4-FFF2-40B4-BE49-F238E27FC236}">
                    <a16:creationId xmlns:a16="http://schemas.microsoft.com/office/drawing/2014/main" id="{4E558E30-63AC-40A4-6A76-85C9CBF898BE}"/>
                  </a:ext>
                </a:extLst>
              </p:cNvPr>
              <p:cNvSpPr/>
              <p:nvPr/>
            </p:nvSpPr>
            <p:spPr>
              <a:xfrm>
                <a:off x="262853" y="1247713"/>
                <a:ext cx="2634755" cy="46805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ole tekstowe 22">
                <a:extLst>
                  <a:ext uri="{FF2B5EF4-FFF2-40B4-BE49-F238E27FC236}">
                    <a16:creationId xmlns:a16="http://schemas.microsoft.com/office/drawing/2014/main" id="{F2837579-6C39-3A8E-4C12-1DD40278EDCF}"/>
                  </a:ext>
                </a:extLst>
              </p:cNvPr>
              <p:cNvSpPr txBox="1"/>
              <p:nvPr/>
            </p:nvSpPr>
            <p:spPr>
              <a:xfrm>
                <a:off x="827584" y="3945185"/>
                <a:ext cx="712385" cy="480119"/>
              </a:xfrm>
              <a:prstGeom prst="rect">
                <a:avLst/>
              </a:prstGeom>
              <a:noFill/>
            </p:spPr>
            <p:txBody>
              <a:bodyPr wrap="square" lIns="0" tIns="0" rIns="0" bIns="0" rtlCol="0">
                <a:spAutoFit/>
              </a:bodyPr>
              <a:lstStyle/>
              <a:p>
                <a:endParaRPr lang="en-GB"/>
              </a:p>
            </p:txBody>
          </p:sp>
          <p:sp>
            <p:nvSpPr>
              <p:cNvPr id="25" name="pole tekstowe 24">
                <a:extLst>
                  <a:ext uri="{FF2B5EF4-FFF2-40B4-BE49-F238E27FC236}">
                    <a16:creationId xmlns:a16="http://schemas.microsoft.com/office/drawing/2014/main" id="{FA1C0E68-73F2-5807-583A-F739687CB1AF}"/>
                  </a:ext>
                </a:extLst>
              </p:cNvPr>
              <p:cNvSpPr txBox="1"/>
              <p:nvPr/>
            </p:nvSpPr>
            <p:spPr>
              <a:xfrm>
                <a:off x="315302" y="1321704"/>
                <a:ext cx="2726217" cy="369332"/>
              </a:xfrm>
              <a:prstGeom prst="rect">
                <a:avLst/>
              </a:prstGeom>
              <a:noFill/>
            </p:spPr>
            <p:txBody>
              <a:bodyPr wrap="square" rtlCol="0">
                <a:spAutoFit/>
              </a:bodyPr>
              <a:lstStyle/>
              <a:p>
                <a:r>
                  <a:rPr lang="pl-PL" sz="1800" dirty="0"/>
                  <a:t>        </a:t>
                </a:r>
                <a:r>
                  <a:rPr lang="en-US" sz="1800" b="1" dirty="0"/>
                  <a:t>granular</a:t>
                </a:r>
                <a:r>
                  <a:rPr lang="pl-PL" sz="1800" b="1" dirty="0"/>
                  <a:t> network</a:t>
                </a:r>
                <a:endParaRPr lang="en-US" sz="1800" b="1" dirty="0"/>
              </a:p>
            </p:txBody>
          </p:sp>
          <p:sp>
            <p:nvSpPr>
              <p:cNvPr id="16" name="pole tekstowe 15">
                <a:extLst>
                  <a:ext uri="{FF2B5EF4-FFF2-40B4-BE49-F238E27FC236}">
                    <a16:creationId xmlns:a16="http://schemas.microsoft.com/office/drawing/2014/main" id="{CBFA539B-D811-CA5D-C47D-50A044E43D00}"/>
                  </a:ext>
                </a:extLst>
              </p:cNvPr>
              <p:cNvSpPr txBox="1"/>
              <p:nvPr/>
            </p:nvSpPr>
            <p:spPr>
              <a:xfrm>
                <a:off x="280149" y="1818258"/>
                <a:ext cx="2232766"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t>elementary (atomic) granules</a:t>
                </a:r>
              </a:p>
              <a:p>
                <a:pPr marL="285750" indent="-285750">
                  <a:buFont typeface="Arial" panose="020B0604020202020204" pitchFamily="34" charset="0"/>
                  <a:buChar char="•"/>
                </a:pPr>
                <a:r>
                  <a:rPr lang="en-US" sz="1600" dirty="0"/>
                  <a:t>transformations for constructing granules</a:t>
                </a:r>
              </a:p>
              <a:p>
                <a:pPr marL="285750" indent="-285750">
                  <a:buFont typeface="Arial" panose="020B0604020202020204" pitchFamily="34" charset="0"/>
                  <a:buChar char="•"/>
                </a:pPr>
                <a:r>
                  <a:rPr lang="en-US" sz="1600" dirty="0"/>
                  <a:t>methods (algorithms) for generation</a:t>
                </a:r>
                <a:r>
                  <a:rPr lang="pl-PL" sz="1600" dirty="0"/>
                  <a:t> </a:t>
                </a:r>
                <a:r>
                  <a:rPr lang="en-US" sz="1600" dirty="0"/>
                  <a:t>new granules, modifying existing </a:t>
                </a:r>
                <a:r>
                  <a:rPr lang="en-US" sz="1600" noProof="0" dirty="0"/>
                  <a:t>ones</a:t>
                </a:r>
                <a:r>
                  <a:rPr lang="en-US" sz="1600" dirty="0"/>
                  <a:t> </a:t>
                </a:r>
                <a:r>
                  <a:rPr lang="en-US" sz="1600" noProof="0" dirty="0"/>
                  <a:t>and reasoning about computations over them</a:t>
                </a:r>
                <a:endParaRPr lang="pl-PL" sz="1600" noProof="0" dirty="0"/>
              </a:p>
              <a:p>
                <a:pPr marL="285750" indent="-285750">
                  <a:buFont typeface="Arial" panose="020B0604020202020204" pitchFamily="34" charset="0"/>
                  <a:buChar char="•"/>
                </a:pPr>
                <a:r>
                  <a:rPr lang="en-US" sz="1600" dirty="0"/>
                  <a:t>can have nested structure</a:t>
                </a:r>
                <a:endParaRPr lang="en-US" sz="1600" noProof="0" dirty="0"/>
              </a:p>
              <a:p>
                <a:pPr marL="285750" indent="-285750">
                  <a:buFont typeface="Arial" panose="020B0604020202020204" pitchFamily="34" charset="0"/>
                  <a:buChar char="•"/>
                </a:pPr>
                <a:r>
                  <a:rPr lang="pl-PL" sz="1600" dirty="0"/>
                  <a:t>…</a:t>
                </a:r>
                <a:endParaRPr lang="en-US" sz="1600" dirty="0"/>
              </a:p>
            </p:txBody>
          </p:sp>
          <mc:AlternateContent xmlns:mc="http://schemas.openxmlformats.org/markup-compatibility/2006" xmlns:a14="http://schemas.microsoft.com/office/drawing/2010/main">
            <mc:Choice Requires="a14">
              <p:sp>
                <p:nvSpPr>
                  <p:cNvPr id="17" name="pole tekstowe 16">
                    <a:extLst>
                      <a:ext uri="{FF2B5EF4-FFF2-40B4-BE49-F238E27FC236}">
                        <a16:creationId xmlns:a16="http://schemas.microsoft.com/office/drawing/2014/main" id="{30FE4803-3FB3-623B-A629-070BB89BB43D}"/>
                      </a:ext>
                    </a:extLst>
                  </p:cNvPr>
                  <p:cNvSpPr txBox="1"/>
                  <p:nvPr/>
                </p:nvSpPr>
                <p:spPr>
                  <a:xfrm>
                    <a:off x="315301" y="1392686"/>
                    <a:ext cx="56848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i="1">
                                  <a:latin typeface="Cambria Math" panose="02040503050406030204" pitchFamily="18" charset="0"/>
                                </a:rPr>
                                <m:t> </m:t>
                              </m:r>
                              <m:r>
                                <a:rPr lang="pl-PL" sz="2000" i="1">
                                  <a:latin typeface="Cambria Math" panose="02040503050406030204" pitchFamily="18" charset="0"/>
                                </a:rPr>
                                <m:t>𝐺𝑁</m:t>
                              </m:r>
                            </m:e>
                            <m:sub>
                              <m:r>
                                <a:rPr lang="pl-PL" sz="2000" b="0" i="1" smtClean="0">
                                  <a:latin typeface="Cambria Math" panose="02040503050406030204" pitchFamily="18" charset="0"/>
                                </a:rPr>
                                <m:t>1</m:t>
                              </m:r>
                            </m:sub>
                          </m:sSub>
                        </m:oMath>
                      </m:oMathPara>
                    </a14:m>
                    <a:endParaRPr lang="en-GB" sz="2000" dirty="0"/>
                  </a:p>
                </p:txBody>
              </p:sp>
            </mc:Choice>
            <mc:Fallback xmlns="">
              <p:sp>
                <p:nvSpPr>
                  <p:cNvPr id="17" name="pole tekstowe 16">
                    <a:extLst>
                      <a:ext uri="{FF2B5EF4-FFF2-40B4-BE49-F238E27FC236}">
                        <a16:creationId xmlns:a16="http://schemas.microsoft.com/office/drawing/2014/main" xmlns="" xmlns:a14="http://schemas.microsoft.com/office/drawing/2010/main" id="{30FE4803-3FB3-623B-A629-070BB89BB43D}"/>
                      </a:ext>
                    </a:extLst>
                  </p:cNvPr>
                  <p:cNvSpPr txBox="1">
                    <a:spLocks noRot="1" noChangeAspect="1" noMove="1" noResize="1" noEditPoints="1" noAdjustHandles="1" noChangeArrowheads="1" noChangeShapeType="1" noTextEdit="1"/>
                  </p:cNvSpPr>
                  <p:nvPr/>
                </p:nvSpPr>
                <p:spPr>
                  <a:xfrm>
                    <a:off x="315301" y="1392686"/>
                    <a:ext cx="568489" cy="307777"/>
                  </a:xfrm>
                  <a:prstGeom prst="rect">
                    <a:avLst/>
                  </a:prstGeom>
                  <a:blipFill rotWithShape="0">
                    <a:blip r:embed="rId3"/>
                    <a:stretch>
                      <a:fillRect r="-3226" b="-17647"/>
                    </a:stretch>
                  </a:blipFill>
                </p:spPr>
                <p:txBody>
                  <a:bodyPr/>
                  <a:lstStyle/>
                  <a:p>
                    <a:r>
                      <a:rPr lang="en-US">
                        <a:noFill/>
                      </a:rPr>
                      <a:t> </a:t>
                    </a:r>
                  </a:p>
                </p:txBody>
              </p:sp>
            </mc:Fallback>
          </mc:AlternateContent>
        </p:grpSp>
        <p:grpSp>
          <p:nvGrpSpPr>
            <p:cNvPr id="18" name="Grupa 17">
              <a:extLst>
                <a:ext uri="{FF2B5EF4-FFF2-40B4-BE49-F238E27FC236}">
                  <a16:creationId xmlns:a16="http://schemas.microsoft.com/office/drawing/2014/main" id="{8AE99585-242D-A17B-03F8-E9CB02BA8BC9}"/>
                </a:ext>
              </a:extLst>
            </p:cNvPr>
            <p:cNvGrpSpPr/>
            <p:nvPr/>
          </p:nvGrpSpPr>
          <p:grpSpPr>
            <a:xfrm>
              <a:off x="6221720" y="1746844"/>
              <a:ext cx="2874410" cy="4528814"/>
              <a:chOff x="17570" y="1167247"/>
              <a:chExt cx="2942994" cy="4486768"/>
            </a:xfrm>
            <a:solidFill>
              <a:srgbClr val="00FFFF"/>
            </a:solidFill>
          </p:grpSpPr>
          <p:sp>
            <p:nvSpPr>
              <p:cNvPr id="19" name="Prostokąt zaokrąglony 18">
                <a:extLst>
                  <a:ext uri="{FF2B5EF4-FFF2-40B4-BE49-F238E27FC236}">
                    <a16:creationId xmlns:a16="http://schemas.microsoft.com/office/drawing/2014/main" id="{3170DB4B-77FA-08AD-F019-B63ADA62E59C}"/>
                  </a:ext>
                </a:extLst>
              </p:cNvPr>
              <p:cNvSpPr/>
              <p:nvPr/>
            </p:nvSpPr>
            <p:spPr>
              <a:xfrm>
                <a:off x="17570" y="1167247"/>
                <a:ext cx="2942994" cy="4486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ole tekstowe 19">
                <a:extLst>
                  <a:ext uri="{FF2B5EF4-FFF2-40B4-BE49-F238E27FC236}">
                    <a16:creationId xmlns:a16="http://schemas.microsoft.com/office/drawing/2014/main" id="{B9EE181B-9A93-E6C3-DA5D-E0CADD72448E}"/>
                  </a:ext>
                </a:extLst>
              </p:cNvPr>
              <p:cNvSpPr txBox="1"/>
              <p:nvPr/>
            </p:nvSpPr>
            <p:spPr>
              <a:xfrm>
                <a:off x="827584" y="3945185"/>
                <a:ext cx="712385" cy="480119"/>
              </a:xfrm>
              <a:prstGeom prst="rect">
                <a:avLst/>
              </a:prstGeom>
              <a:grpFill/>
            </p:spPr>
            <p:txBody>
              <a:bodyPr wrap="square" lIns="0" tIns="0" rIns="0" bIns="0" rtlCol="0">
                <a:spAutoFit/>
              </a:bodyPr>
              <a:lstStyle/>
              <a:p>
                <a:endParaRPr lang="en-GB"/>
              </a:p>
            </p:txBody>
          </p:sp>
          <p:sp>
            <p:nvSpPr>
              <p:cNvPr id="21" name="pole tekstowe 20">
                <a:extLst>
                  <a:ext uri="{FF2B5EF4-FFF2-40B4-BE49-F238E27FC236}">
                    <a16:creationId xmlns:a16="http://schemas.microsoft.com/office/drawing/2014/main" id="{AA02DAE8-03F6-AF76-9866-9F06144D2BDD}"/>
                  </a:ext>
                </a:extLst>
              </p:cNvPr>
              <p:cNvSpPr txBox="1"/>
              <p:nvPr/>
            </p:nvSpPr>
            <p:spPr>
              <a:xfrm>
                <a:off x="164830" y="1262982"/>
                <a:ext cx="2678209" cy="365903"/>
              </a:xfrm>
              <a:prstGeom prst="rect">
                <a:avLst/>
              </a:prstGeom>
              <a:grpFill/>
            </p:spPr>
            <p:txBody>
              <a:bodyPr wrap="square" rtlCol="0">
                <a:spAutoFit/>
              </a:bodyPr>
              <a:lstStyle/>
              <a:p>
                <a:r>
                  <a:rPr lang="pl-PL" sz="1800" dirty="0"/>
                  <a:t>        </a:t>
                </a:r>
                <a:r>
                  <a:rPr lang="en-US" sz="1800" b="1" dirty="0"/>
                  <a:t>granular</a:t>
                </a:r>
                <a:r>
                  <a:rPr lang="pl-PL" sz="1800" b="1" dirty="0"/>
                  <a:t> network</a:t>
                </a:r>
                <a:endParaRPr lang="en-US" sz="1800" b="1" dirty="0"/>
              </a:p>
            </p:txBody>
          </p:sp>
          <p:sp>
            <p:nvSpPr>
              <p:cNvPr id="24" name="pole tekstowe 23">
                <a:extLst>
                  <a:ext uri="{FF2B5EF4-FFF2-40B4-BE49-F238E27FC236}">
                    <a16:creationId xmlns:a16="http://schemas.microsoft.com/office/drawing/2014/main" id="{1054C1E3-B029-949C-97DD-1320092B6A62}"/>
                  </a:ext>
                </a:extLst>
              </p:cNvPr>
              <p:cNvSpPr txBox="1"/>
              <p:nvPr/>
            </p:nvSpPr>
            <p:spPr>
              <a:xfrm>
                <a:off x="424912" y="1574761"/>
                <a:ext cx="2300094" cy="3994441"/>
              </a:xfrm>
              <a:prstGeom prst="rect">
                <a:avLst/>
              </a:prstGeom>
              <a:grpFill/>
            </p:spPr>
            <p:txBody>
              <a:bodyPr wrap="square" rtlCol="0">
                <a:spAutoFit/>
              </a:bodyPr>
              <a:lstStyle/>
              <a:p>
                <a:pPr marL="285750" indent="-285750">
                  <a:buFont typeface="Arial" panose="020B0604020202020204" pitchFamily="34" charset="0"/>
                  <a:buChar char="•"/>
                </a:pPr>
                <a:r>
                  <a:rPr lang="en-US" sz="1600" dirty="0"/>
                  <a:t>elementary (atomic) granules</a:t>
                </a:r>
              </a:p>
              <a:p>
                <a:pPr marL="285750" indent="-285750">
                  <a:buFont typeface="Arial" panose="020B0604020202020204" pitchFamily="34" charset="0"/>
                  <a:buChar char="•"/>
                </a:pPr>
                <a:r>
                  <a:rPr lang="en-US" sz="1600" dirty="0"/>
                  <a:t>transformations for constructing granules</a:t>
                </a:r>
              </a:p>
              <a:p>
                <a:pPr marL="285750" indent="-285750">
                  <a:buFont typeface="Arial" panose="020B0604020202020204" pitchFamily="34" charset="0"/>
                  <a:buChar char="•"/>
                </a:pPr>
                <a:r>
                  <a:rPr lang="en-US" sz="1600" dirty="0"/>
                  <a:t>methods (algorithms) for generation new  granules, modifying existing </a:t>
                </a:r>
                <a:r>
                  <a:rPr lang="en-US" sz="1600" noProof="0" dirty="0"/>
                  <a:t>ones</a:t>
                </a:r>
                <a:r>
                  <a:rPr lang="en-US" sz="1600" dirty="0"/>
                  <a:t> </a:t>
                </a:r>
                <a:r>
                  <a:rPr lang="en-US" sz="1600" noProof="0" dirty="0"/>
                  <a:t>and</a:t>
                </a:r>
                <a:r>
                  <a:rPr lang="en-US" sz="1600" dirty="0"/>
                  <a:t> </a:t>
                </a:r>
                <a:r>
                  <a:rPr lang="en-US" sz="1600" noProof="0" dirty="0"/>
                  <a:t>reasoning about computations over them</a:t>
                </a:r>
                <a:endParaRPr lang="pl-PL" sz="1600" noProof="0" dirty="0"/>
              </a:p>
              <a:p>
                <a:pPr marL="285750" indent="-285750">
                  <a:buFont typeface="Arial" panose="020B0604020202020204" pitchFamily="34" charset="0"/>
                  <a:buChar char="•"/>
                </a:pPr>
                <a:r>
                  <a:rPr lang="en-US" sz="1600" dirty="0"/>
                  <a:t>can have nested structure</a:t>
                </a:r>
                <a:endParaRPr lang="en-US" sz="1600" noProof="0" dirty="0"/>
              </a:p>
              <a:p>
                <a:pPr marL="285750" indent="-285750">
                  <a:buFont typeface="Arial" panose="020B0604020202020204" pitchFamily="34" charset="0"/>
                  <a:buChar char="•"/>
                </a:pPr>
                <a:r>
                  <a:rPr lang="pl-PL" sz="1600" dirty="0"/>
                  <a:t>…</a:t>
                </a:r>
                <a:endParaRPr lang="en-US" sz="1600" dirty="0"/>
              </a:p>
            </p:txBody>
          </p:sp>
          <mc:AlternateContent xmlns:mc="http://schemas.openxmlformats.org/markup-compatibility/2006" xmlns:a14="http://schemas.microsoft.com/office/drawing/2010/main">
            <mc:Choice Requires="a14">
              <p:sp>
                <p:nvSpPr>
                  <p:cNvPr id="27" name="pole tekstowe 26">
                    <a:extLst>
                      <a:ext uri="{FF2B5EF4-FFF2-40B4-BE49-F238E27FC236}">
                        <a16:creationId xmlns:a16="http://schemas.microsoft.com/office/drawing/2014/main" id="{19B13BD2-B25A-B546-F654-25F149FD3FFC}"/>
                      </a:ext>
                    </a:extLst>
                  </p:cNvPr>
                  <p:cNvSpPr txBox="1"/>
                  <p:nvPr/>
                </p:nvSpPr>
                <p:spPr>
                  <a:xfrm>
                    <a:off x="158008" y="1308679"/>
                    <a:ext cx="588160" cy="304920"/>
                  </a:xfrm>
                  <a:prstGeom prst="rect">
                    <a:avLst/>
                  </a:prstGeom>
                  <a:grp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i="1">
                                  <a:latin typeface="Cambria Math" panose="02040503050406030204" pitchFamily="18" charset="0"/>
                                </a:rPr>
                                <m:t> </m:t>
                              </m:r>
                              <m:r>
                                <a:rPr lang="pl-PL" sz="2000" i="1">
                                  <a:latin typeface="Cambria Math" panose="02040503050406030204" pitchFamily="18" charset="0"/>
                                </a:rPr>
                                <m:t>𝐺𝑁</m:t>
                              </m:r>
                            </m:e>
                            <m:sub>
                              <m:r>
                                <a:rPr lang="pl-PL" sz="2000" b="0" i="1" smtClean="0">
                                  <a:latin typeface="Cambria Math" panose="02040503050406030204" pitchFamily="18" charset="0"/>
                                </a:rPr>
                                <m:t>2</m:t>
                              </m:r>
                            </m:sub>
                          </m:sSub>
                        </m:oMath>
                      </m:oMathPara>
                    </a14:m>
                    <a:endParaRPr lang="en-GB" sz="2000" dirty="0"/>
                  </a:p>
                </p:txBody>
              </p:sp>
            </mc:Choice>
            <mc:Fallback xmlns="">
              <p:sp>
                <p:nvSpPr>
                  <p:cNvPr id="27" name="pole tekstowe 26">
                    <a:extLst>
                      <a:ext uri="{FF2B5EF4-FFF2-40B4-BE49-F238E27FC236}">
                        <a16:creationId xmlns:a16="http://schemas.microsoft.com/office/drawing/2014/main" xmlns="" xmlns:a14="http://schemas.microsoft.com/office/drawing/2010/main" id="{19B13BD2-B25A-B546-F654-25F149FD3FFC}"/>
                      </a:ext>
                    </a:extLst>
                  </p:cNvPr>
                  <p:cNvSpPr txBox="1">
                    <a:spLocks noRot="1" noChangeAspect="1" noMove="1" noResize="1" noEditPoints="1" noAdjustHandles="1" noChangeArrowheads="1" noChangeShapeType="1" noTextEdit="1"/>
                  </p:cNvSpPr>
                  <p:nvPr/>
                </p:nvSpPr>
                <p:spPr>
                  <a:xfrm>
                    <a:off x="158008" y="1308679"/>
                    <a:ext cx="588160" cy="304920"/>
                  </a:xfrm>
                  <a:prstGeom prst="rect">
                    <a:avLst/>
                  </a:prstGeom>
                  <a:blipFill rotWithShape="0">
                    <a:blip r:embed="rId4"/>
                    <a:stretch>
                      <a:fillRect r="-3191" b="-19608"/>
                    </a:stretch>
                  </a:blipFill>
                </p:spPr>
                <p:txBody>
                  <a:bodyPr/>
                  <a:lstStyle/>
                  <a:p>
                    <a:r>
                      <a:rPr lang="en-US">
                        <a:noFill/>
                      </a:rPr>
                      <a:t> </a:t>
                    </a:r>
                  </a:p>
                </p:txBody>
              </p:sp>
            </mc:Fallback>
          </mc:AlternateContent>
        </p:grpSp>
        <p:sp>
          <p:nvSpPr>
            <p:cNvPr id="4" name="Sześciokąt 3">
              <a:extLst>
                <a:ext uri="{FF2B5EF4-FFF2-40B4-BE49-F238E27FC236}">
                  <a16:creationId xmlns:a16="http://schemas.microsoft.com/office/drawing/2014/main" id="{9BAEC92A-D8AC-78DE-A3B1-1937D266501A}"/>
                </a:ext>
              </a:extLst>
            </p:cNvPr>
            <p:cNvSpPr/>
            <p:nvPr/>
          </p:nvSpPr>
          <p:spPr>
            <a:xfrm>
              <a:off x="2131760" y="1559102"/>
              <a:ext cx="4781876" cy="4990238"/>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5" name="Symbol zastępczy numeru slajdu 4"/>
          <p:cNvSpPr>
            <a:spLocks noGrp="1"/>
          </p:cNvSpPr>
          <p:nvPr>
            <p:ph type="sldNum" sz="quarter" idx="12"/>
          </p:nvPr>
        </p:nvSpPr>
        <p:spPr/>
        <p:txBody>
          <a:bodyPr/>
          <a:lstStyle/>
          <a:p>
            <a:pPr>
              <a:defRPr/>
            </a:pPr>
            <a:fld id="{D02E777F-298D-4C96-825C-3DC57E52C55E}" type="slidenum">
              <a:rPr lang="pl-PL" smtClean="0"/>
              <a:pPr>
                <a:defRPr/>
              </a:pPr>
              <a:t>78</a:t>
            </a:fld>
            <a:endParaRPr lang="pl-PL"/>
          </a:p>
        </p:txBody>
      </p:sp>
    </p:spTree>
    <p:extLst>
      <p:ext uri="{BB962C8B-B14F-4D97-AF65-F5344CB8AC3E}">
        <p14:creationId xmlns:p14="http://schemas.microsoft.com/office/powerpoint/2010/main" val="38861467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FEDCD-BEBC-AE77-182B-6765C0E8492D}"/>
            </a:ext>
          </a:extLst>
        </p:cNvPr>
        <p:cNvGrpSpPr/>
        <p:nvPr/>
      </p:nvGrpSpPr>
      <p:grpSpPr>
        <a:xfrm>
          <a:off x="0" y="0"/>
          <a:ext cx="0" cy="0"/>
          <a:chOff x="0" y="0"/>
          <a:chExt cx="0" cy="0"/>
        </a:xfrm>
      </p:grpSpPr>
      <p:sp>
        <p:nvSpPr>
          <p:cNvPr id="22" name="Tytuł 1">
            <a:extLst>
              <a:ext uri="{FF2B5EF4-FFF2-40B4-BE49-F238E27FC236}">
                <a16:creationId xmlns:a16="http://schemas.microsoft.com/office/drawing/2014/main" id="{13421968-D859-A52C-6A02-379AC4CFA107}"/>
              </a:ext>
            </a:extLst>
          </p:cNvPr>
          <p:cNvSpPr>
            <a:spLocks noGrp="1"/>
          </p:cNvSpPr>
          <p:nvPr>
            <p:ph type="title"/>
          </p:nvPr>
        </p:nvSpPr>
        <p:spPr>
          <a:xfrm>
            <a:off x="63098" y="192366"/>
            <a:ext cx="9080902" cy="860370"/>
          </a:xfrm>
        </p:spPr>
        <p:txBody>
          <a:bodyPr/>
          <a:lstStyle/>
          <a:p>
            <a:r>
              <a:rPr lang="en-US" sz="2800" b="1" dirty="0"/>
              <a:t>LINKING GRANULAR NETWORKS BY INTERFACES </a:t>
            </a:r>
            <a:br>
              <a:rPr lang="en-US" sz="2800" b="1" dirty="0"/>
            </a:br>
            <a:r>
              <a:rPr lang="en-US" sz="2000" b="1" dirty="0"/>
              <a:t>PRODUCTS WITH CONSTRAINTS  OF ALREADY CONSTRUCTED GRANULAR NETWORKS</a:t>
            </a:r>
          </a:p>
        </p:txBody>
      </p:sp>
      <p:sp>
        <p:nvSpPr>
          <p:cNvPr id="5" name="Symbol zastępczy numeru slajdu 4"/>
          <p:cNvSpPr>
            <a:spLocks noGrp="1"/>
          </p:cNvSpPr>
          <p:nvPr>
            <p:ph type="sldNum" sz="quarter" idx="12"/>
          </p:nvPr>
        </p:nvSpPr>
        <p:spPr/>
        <p:txBody>
          <a:bodyPr/>
          <a:lstStyle/>
          <a:p>
            <a:pPr>
              <a:defRPr/>
            </a:pPr>
            <a:fld id="{D02E777F-298D-4C96-825C-3DC57E52C55E}" type="slidenum">
              <a:rPr lang="pl-PL" smtClean="0"/>
              <a:pPr>
                <a:defRPr/>
              </a:pPr>
              <a:t>79</a:t>
            </a:fld>
            <a:endParaRPr lang="pl-PL"/>
          </a:p>
        </p:txBody>
      </p:sp>
      <p:grpSp>
        <p:nvGrpSpPr>
          <p:cNvPr id="15" name="Grupa 14"/>
          <p:cNvGrpSpPr/>
          <p:nvPr/>
        </p:nvGrpSpPr>
        <p:grpSpPr>
          <a:xfrm>
            <a:off x="241375" y="2667807"/>
            <a:ext cx="8651105" cy="3137457"/>
            <a:chOff x="241375" y="1569260"/>
            <a:chExt cx="8651105" cy="3137457"/>
          </a:xfrm>
        </p:grpSpPr>
        <p:grpSp>
          <p:nvGrpSpPr>
            <p:cNvPr id="11" name="Grupa 10"/>
            <p:cNvGrpSpPr/>
            <p:nvPr/>
          </p:nvGrpSpPr>
          <p:grpSpPr>
            <a:xfrm>
              <a:off x="241375" y="2474469"/>
              <a:ext cx="3456384" cy="2232248"/>
              <a:chOff x="241375" y="2474469"/>
              <a:chExt cx="3456384" cy="2232248"/>
            </a:xfrm>
          </p:grpSpPr>
          <p:sp>
            <p:nvSpPr>
              <p:cNvPr id="8" name="Prostokąt zaokrąglony 7"/>
              <p:cNvSpPr/>
              <p:nvPr/>
            </p:nvSpPr>
            <p:spPr>
              <a:xfrm>
                <a:off x="241375" y="2474469"/>
                <a:ext cx="3456384" cy="2232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upa 5">
                <a:extLst>
                  <a:ext uri="{FF2B5EF4-FFF2-40B4-BE49-F238E27FC236}">
                    <a16:creationId xmlns:a16="http://schemas.microsoft.com/office/drawing/2014/main" id="{DFB9C5A5-63FE-7AE0-E624-12D2F3DF7AFC}"/>
                  </a:ext>
                </a:extLst>
              </p:cNvPr>
              <p:cNvGrpSpPr/>
              <p:nvPr/>
            </p:nvGrpSpPr>
            <p:grpSpPr>
              <a:xfrm>
                <a:off x="385391" y="3050533"/>
                <a:ext cx="3168352" cy="1512168"/>
                <a:chOff x="179331" y="1559102"/>
                <a:chExt cx="8916799" cy="4990238"/>
              </a:xfrm>
            </p:grpSpPr>
            <mc:AlternateContent xmlns:mc="http://schemas.openxmlformats.org/markup-compatibility/2006" xmlns:a14="http://schemas.microsoft.com/office/drawing/2010/main">
              <mc:Choice Requires="a14">
                <p:sp>
                  <p:nvSpPr>
                    <p:cNvPr id="40" name="pole tekstowe 39">
                      <a:extLst>
                        <a:ext uri="{FF2B5EF4-FFF2-40B4-BE49-F238E27FC236}">
                          <a16:creationId xmlns:a16="http://schemas.microsoft.com/office/drawing/2014/main" id="{5AC475F4-C58C-29A9-3DD0-DB9D75ABE0BA}"/>
                        </a:ext>
                      </a:extLst>
                    </p:cNvPr>
                    <p:cNvSpPr txBox="1"/>
                    <p:nvPr/>
                  </p:nvSpPr>
                  <p:spPr>
                    <a:xfrm>
                      <a:off x="3247700" y="3278114"/>
                      <a:ext cx="2568707" cy="812543"/>
                    </a:xfrm>
                    <a:prstGeom prst="rect">
                      <a:avLst/>
                    </a:prstGeom>
                    <a:noFill/>
                  </p:spPr>
                  <p:txBody>
                    <a:bodyPr wrap="square" lIns="0" tIns="0" rIns="0" bIns="0" rtlCol="0">
                      <a:spAutoFit/>
                    </a:bodyPr>
                    <a:lstStyle/>
                    <a:p>
                      <a:r>
                        <a:rPr lang="pl-PL" sz="1600" b="1" dirty="0">
                          <a:solidFill>
                            <a:schemeClr val="tx1"/>
                          </a:solidFill>
                        </a:rPr>
                        <a:t>i</a:t>
                      </a:r>
                      <a14:m>
                        <m:oMath xmlns:m="http://schemas.openxmlformats.org/officeDocument/2006/math">
                          <m:r>
                            <a:rPr lang="pl-PL" sz="1600" b="1" i="1" smtClean="0">
                              <a:solidFill>
                                <a:schemeClr val="tx1"/>
                              </a:solidFill>
                              <a:latin typeface="Cambria Math" panose="02040503050406030204" pitchFamily="18" charset="0"/>
                            </a:rPr>
                            <m:t>𝐧𝐭𝐞𝐫𝐟𝐚𝐜𝐞</m:t>
                          </m:r>
                        </m:oMath>
                      </a14:m>
                      <a:endParaRPr lang="pl-PL" sz="1600" b="1" dirty="0">
                        <a:solidFill>
                          <a:schemeClr val="tx1"/>
                        </a:solidFill>
                      </a:endParaRPr>
                    </a:p>
                  </p:txBody>
                </p:sp>
              </mc:Choice>
              <mc:Fallback xmlns="">
                <p:sp>
                  <p:nvSpPr>
                    <p:cNvPr id="40" name="pole tekstowe 39">
                      <a:extLst>
                        <a:ext uri="{FF2B5EF4-FFF2-40B4-BE49-F238E27FC236}">
                          <a16:creationId xmlns:a16="http://schemas.microsoft.com/office/drawing/2014/main" xmlns="" xmlns:a14="http://schemas.microsoft.com/office/drawing/2010/main" id="{5AC475F4-C58C-29A9-3DD0-DB9D75ABE0BA}"/>
                        </a:ext>
                      </a:extLst>
                    </p:cNvPr>
                    <p:cNvSpPr txBox="1">
                      <a:spLocks noRot="1" noChangeAspect="1" noMove="1" noResize="1" noEditPoints="1" noAdjustHandles="1" noChangeArrowheads="1" noChangeShapeType="1" noTextEdit="1"/>
                    </p:cNvSpPr>
                    <p:nvPr/>
                  </p:nvSpPr>
                  <p:spPr>
                    <a:xfrm>
                      <a:off x="3247700" y="3278114"/>
                      <a:ext cx="2568707" cy="812543"/>
                    </a:xfrm>
                    <a:prstGeom prst="rect">
                      <a:avLst/>
                    </a:prstGeom>
                    <a:blipFill rotWithShape="0">
                      <a:blip r:embed="rId2"/>
                      <a:stretch>
                        <a:fillRect l="-13333" t="-25000" r="-2667" b="-52500"/>
                      </a:stretch>
                    </a:blipFill>
                  </p:spPr>
                  <p:txBody>
                    <a:bodyPr/>
                    <a:lstStyle/>
                    <a:p>
                      <a:r>
                        <a:rPr lang="en-US">
                          <a:noFill/>
                        </a:rPr>
                        <a:t> </a:t>
                      </a:r>
                    </a:p>
                  </p:txBody>
                </p:sp>
              </mc:Fallback>
            </mc:AlternateContent>
            <p:grpSp>
              <p:nvGrpSpPr>
                <p:cNvPr id="2" name="Grupa 1">
                  <a:extLst>
                    <a:ext uri="{FF2B5EF4-FFF2-40B4-BE49-F238E27FC236}">
                      <a16:creationId xmlns:a16="http://schemas.microsoft.com/office/drawing/2014/main" id="{AB4E2E1F-5A25-1CBD-413F-FA0E66411F97}"/>
                    </a:ext>
                  </a:extLst>
                </p:cNvPr>
                <p:cNvGrpSpPr/>
                <p:nvPr/>
              </p:nvGrpSpPr>
              <p:grpSpPr>
                <a:xfrm>
                  <a:off x="179331" y="1775125"/>
                  <a:ext cx="2778666" cy="4680521"/>
                  <a:chOff x="262853" y="1247713"/>
                  <a:chExt cx="2778666" cy="4680521"/>
                </a:xfrm>
              </p:grpSpPr>
              <p:sp>
                <p:nvSpPr>
                  <p:cNvPr id="3" name="Prostokąt zaokrąglony 2">
                    <a:extLst>
                      <a:ext uri="{FF2B5EF4-FFF2-40B4-BE49-F238E27FC236}">
                        <a16:creationId xmlns:a16="http://schemas.microsoft.com/office/drawing/2014/main" id="{4E558E30-63AC-40A4-6A76-85C9CBF898BE}"/>
                      </a:ext>
                    </a:extLst>
                  </p:cNvPr>
                  <p:cNvSpPr/>
                  <p:nvPr/>
                </p:nvSpPr>
                <p:spPr>
                  <a:xfrm>
                    <a:off x="262853" y="1247713"/>
                    <a:ext cx="2634755" cy="46805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ole tekstowe 22">
                    <a:extLst>
                      <a:ext uri="{FF2B5EF4-FFF2-40B4-BE49-F238E27FC236}">
                        <a16:creationId xmlns:a16="http://schemas.microsoft.com/office/drawing/2014/main" id="{F2837579-6C39-3A8E-4C12-1DD40278EDCF}"/>
                      </a:ext>
                    </a:extLst>
                  </p:cNvPr>
                  <p:cNvSpPr txBox="1"/>
                  <p:nvPr/>
                </p:nvSpPr>
                <p:spPr>
                  <a:xfrm>
                    <a:off x="827584" y="3945185"/>
                    <a:ext cx="712385" cy="480119"/>
                  </a:xfrm>
                  <a:prstGeom prst="rect">
                    <a:avLst/>
                  </a:prstGeom>
                  <a:noFill/>
                </p:spPr>
                <p:txBody>
                  <a:bodyPr wrap="square" lIns="0" tIns="0" rIns="0" bIns="0" rtlCol="0">
                    <a:spAutoFit/>
                  </a:bodyPr>
                  <a:lstStyle/>
                  <a:p>
                    <a:endParaRPr lang="en-GB"/>
                  </a:p>
                </p:txBody>
              </p:sp>
              <p:sp>
                <p:nvSpPr>
                  <p:cNvPr id="25" name="pole tekstowe 24">
                    <a:extLst>
                      <a:ext uri="{FF2B5EF4-FFF2-40B4-BE49-F238E27FC236}">
                        <a16:creationId xmlns:a16="http://schemas.microsoft.com/office/drawing/2014/main" id="{FA1C0E68-73F2-5807-583A-F739687CB1AF}"/>
                      </a:ext>
                    </a:extLst>
                  </p:cNvPr>
                  <p:cNvSpPr txBox="1"/>
                  <p:nvPr/>
                </p:nvSpPr>
                <p:spPr>
                  <a:xfrm>
                    <a:off x="315301" y="1321704"/>
                    <a:ext cx="2726218" cy="2640767"/>
                  </a:xfrm>
                  <a:prstGeom prst="rect">
                    <a:avLst/>
                  </a:prstGeom>
                  <a:noFill/>
                </p:spPr>
                <p:txBody>
                  <a:bodyPr wrap="square" rtlCol="0">
                    <a:spAutoFit/>
                  </a:bodyPr>
                  <a:lstStyle/>
                  <a:p>
                    <a:r>
                      <a:rPr lang="pl-PL" sz="1800" dirty="0"/>
                      <a:t>        </a:t>
                    </a:r>
                    <a:r>
                      <a:rPr lang="en-US" sz="1400" b="1" dirty="0"/>
                      <a:t>granular</a:t>
                    </a:r>
                    <a:r>
                      <a:rPr lang="pl-PL" sz="1400" b="1" dirty="0"/>
                      <a:t> network</a:t>
                    </a:r>
                    <a:endParaRPr lang="en-US" sz="1400" b="1" dirty="0"/>
                  </a:p>
                </p:txBody>
              </p:sp>
            </p:grpSp>
            <p:grpSp>
              <p:nvGrpSpPr>
                <p:cNvPr id="18" name="Grupa 17">
                  <a:extLst>
                    <a:ext uri="{FF2B5EF4-FFF2-40B4-BE49-F238E27FC236}">
                      <a16:creationId xmlns:a16="http://schemas.microsoft.com/office/drawing/2014/main" id="{8AE99585-242D-A17B-03F8-E9CB02BA8BC9}"/>
                    </a:ext>
                  </a:extLst>
                </p:cNvPr>
                <p:cNvGrpSpPr/>
                <p:nvPr/>
              </p:nvGrpSpPr>
              <p:grpSpPr>
                <a:xfrm>
                  <a:off x="6221720" y="1746844"/>
                  <a:ext cx="2874410" cy="4528814"/>
                  <a:chOff x="17570" y="1167247"/>
                  <a:chExt cx="2942994" cy="4486768"/>
                </a:xfrm>
                <a:solidFill>
                  <a:srgbClr val="00FFFF"/>
                </a:solidFill>
              </p:grpSpPr>
              <p:sp>
                <p:nvSpPr>
                  <p:cNvPr id="19" name="Prostokąt zaokrąglony 18">
                    <a:extLst>
                      <a:ext uri="{FF2B5EF4-FFF2-40B4-BE49-F238E27FC236}">
                        <a16:creationId xmlns:a16="http://schemas.microsoft.com/office/drawing/2014/main" id="{3170DB4B-77FA-08AD-F019-B63ADA62E59C}"/>
                      </a:ext>
                    </a:extLst>
                  </p:cNvPr>
                  <p:cNvSpPr/>
                  <p:nvPr/>
                </p:nvSpPr>
                <p:spPr>
                  <a:xfrm>
                    <a:off x="17570" y="1167247"/>
                    <a:ext cx="2942994" cy="4486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ole tekstowe 19">
                    <a:extLst>
                      <a:ext uri="{FF2B5EF4-FFF2-40B4-BE49-F238E27FC236}">
                        <a16:creationId xmlns:a16="http://schemas.microsoft.com/office/drawing/2014/main" id="{B9EE181B-9A93-E6C3-DA5D-E0CADD72448E}"/>
                      </a:ext>
                    </a:extLst>
                  </p:cNvPr>
                  <p:cNvSpPr txBox="1"/>
                  <p:nvPr/>
                </p:nvSpPr>
                <p:spPr>
                  <a:xfrm>
                    <a:off x="827584" y="3945185"/>
                    <a:ext cx="712385" cy="480119"/>
                  </a:xfrm>
                  <a:prstGeom prst="rect">
                    <a:avLst/>
                  </a:prstGeom>
                  <a:grpFill/>
                </p:spPr>
                <p:txBody>
                  <a:bodyPr wrap="square" lIns="0" tIns="0" rIns="0" bIns="0" rtlCol="0">
                    <a:spAutoFit/>
                  </a:bodyPr>
                  <a:lstStyle/>
                  <a:p>
                    <a:endParaRPr lang="en-GB"/>
                  </a:p>
                </p:txBody>
              </p:sp>
              <p:sp>
                <p:nvSpPr>
                  <p:cNvPr id="21" name="pole tekstowe 20">
                    <a:extLst>
                      <a:ext uri="{FF2B5EF4-FFF2-40B4-BE49-F238E27FC236}">
                        <a16:creationId xmlns:a16="http://schemas.microsoft.com/office/drawing/2014/main" id="{AA02DAE8-03F6-AF76-9866-9F06144D2BDD}"/>
                      </a:ext>
                    </a:extLst>
                  </p:cNvPr>
                  <p:cNvSpPr txBox="1"/>
                  <p:nvPr/>
                </p:nvSpPr>
                <p:spPr>
                  <a:xfrm>
                    <a:off x="164831" y="1262982"/>
                    <a:ext cx="2678209" cy="2616250"/>
                  </a:xfrm>
                  <a:prstGeom prst="rect">
                    <a:avLst/>
                  </a:prstGeom>
                  <a:grpFill/>
                </p:spPr>
                <p:txBody>
                  <a:bodyPr wrap="square" rtlCol="0">
                    <a:spAutoFit/>
                  </a:bodyPr>
                  <a:lstStyle/>
                  <a:p>
                    <a:r>
                      <a:rPr lang="pl-PL" sz="1800" dirty="0"/>
                      <a:t>        </a:t>
                    </a:r>
                    <a:r>
                      <a:rPr lang="en-US" sz="1400" b="1" dirty="0"/>
                      <a:t>granular</a:t>
                    </a:r>
                    <a:r>
                      <a:rPr lang="pl-PL" sz="1400" b="1" dirty="0"/>
                      <a:t> network</a:t>
                    </a:r>
                    <a:endParaRPr lang="en-US" sz="1400" b="1" dirty="0"/>
                  </a:p>
                </p:txBody>
              </p:sp>
            </p:grpSp>
            <p:sp>
              <p:nvSpPr>
                <p:cNvPr id="4" name="Sześciokąt 3">
                  <a:extLst>
                    <a:ext uri="{FF2B5EF4-FFF2-40B4-BE49-F238E27FC236}">
                      <a16:creationId xmlns:a16="http://schemas.microsoft.com/office/drawing/2014/main" id="{9BAEC92A-D8AC-78DE-A3B1-1937D266501A}"/>
                    </a:ext>
                  </a:extLst>
                </p:cNvPr>
                <p:cNvSpPr/>
                <p:nvPr/>
              </p:nvSpPr>
              <p:spPr>
                <a:xfrm>
                  <a:off x="2593846" y="1559102"/>
                  <a:ext cx="3898468" cy="4990238"/>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9" name="pole tekstowe 8"/>
              <p:cNvSpPr txBox="1"/>
              <p:nvPr/>
            </p:nvSpPr>
            <p:spPr>
              <a:xfrm>
                <a:off x="398316" y="2533621"/>
                <a:ext cx="910342" cy="523220"/>
              </a:xfrm>
              <a:prstGeom prst="rect">
                <a:avLst/>
              </a:prstGeom>
              <a:noFill/>
            </p:spPr>
            <p:txBody>
              <a:bodyPr wrap="square" rtlCol="0">
                <a:spAutoFit/>
              </a:bodyPr>
              <a:lstStyle/>
              <a:p>
                <a:r>
                  <a:rPr lang="en-US" sz="1400" b="1" dirty="0"/>
                  <a:t>granular </a:t>
                </a:r>
                <a:r>
                  <a:rPr lang="pl-PL" sz="1400" b="1" dirty="0"/>
                  <a:t>network</a:t>
                </a:r>
                <a:endParaRPr lang="en-US" sz="1400" b="1" dirty="0"/>
              </a:p>
            </p:txBody>
          </p:sp>
        </p:grpSp>
        <p:grpSp>
          <p:nvGrpSpPr>
            <p:cNvPr id="26" name="Grupa 25"/>
            <p:cNvGrpSpPr/>
            <p:nvPr/>
          </p:nvGrpSpPr>
          <p:grpSpPr>
            <a:xfrm>
              <a:off x="5436096" y="2462882"/>
              <a:ext cx="3456384" cy="2232248"/>
              <a:chOff x="467544" y="2492896"/>
              <a:chExt cx="3456384" cy="2232248"/>
            </a:xfrm>
          </p:grpSpPr>
          <p:sp>
            <p:nvSpPr>
              <p:cNvPr id="28" name="Prostokąt zaokrąglony 27"/>
              <p:cNvSpPr/>
              <p:nvPr/>
            </p:nvSpPr>
            <p:spPr>
              <a:xfrm>
                <a:off x="467544" y="2492896"/>
                <a:ext cx="3456384" cy="22322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upa 28">
                <a:extLst>
                  <a:ext uri="{FF2B5EF4-FFF2-40B4-BE49-F238E27FC236}">
                    <a16:creationId xmlns:a16="http://schemas.microsoft.com/office/drawing/2014/main" id="{DFB9C5A5-63FE-7AE0-E624-12D2F3DF7AFC}"/>
                  </a:ext>
                </a:extLst>
              </p:cNvPr>
              <p:cNvGrpSpPr/>
              <p:nvPr/>
            </p:nvGrpSpPr>
            <p:grpSpPr>
              <a:xfrm>
                <a:off x="563694" y="3068960"/>
                <a:ext cx="3216218" cy="1512168"/>
                <a:chOff x="44620" y="1559102"/>
                <a:chExt cx="9051510" cy="4990238"/>
              </a:xfrm>
            </p:grpSpPr>
            <mc:AlternateContent xmlns:mc="http://schemas.openxmlformats.org/markup-compatibility/2006" xmlns:a14="http://schemas.microsoft.com/office/drawing/2010/main">
              <mc:Choice Requires="a14">
                <p:sp>
                  <p:nvSpPr>
                    <p:cNvPr id="31" name="pole tekstowe 30">
                      <a:extLst>
                        <a:ext uri="{FF2B5EF4-FFF2-40B4-BE49-F238E27FC236}">
                          <a16:creationId xmlns:a16="http://schemas.microsoft.com/office/drawing/2014/main" id="{5AC475F4-C58C-29A9-3DD0-DB9D75ABE0BA}"/>
                        </a:ext>
                      </a:extLst>
                    </p:cNvPr>
                    <p:cNvSpPr txBox="1"/>
                    <p:nvPr/>
                  </p:nvSpPr>
                  <p:spPr>
                    <a:xfrm>
                      <a:off x="3262622" y="3302841"/>
                      <a:ext cx="2675860" cy="812543"/>
                    </a:xfrm>
                    <a:prstGeom prst="rect">
                      <a:avLst/>
                    </a:prstGeom>
                    <a:noFill/>
                  </p:spPr>
                  <p:txBody>
                    <a:bodyPr wrap="square" lIns="0" tIns="0" rIns="0" bIns="0" rtlCol="0">
                      <a:spAutoFit/>
                    </a:bodyPr>
                    <a:lstStyle/>
                    <a:p>
                      <a:r>
                        <a:rPr lang="pl-PL" sz="1600" b="1" dirty="0">
                          <a:solidFill>
                            <a:schemeClr val="tx1"/>
                          </a:solidFill>
                        </a:rPr>
                        <a:t>i</a:t>
                      </a:r>
                      <a14:m>
                        <m:oMath xmlns:m="http://schemas.openxmlformats.org/officeDocument/2006/math">
                          <m:r>
                            <a:rPr lang="pl-PL" sz="1600" b="1" i="1" smtClean="0">
                              <a:solidFill>
                                <a:schemeClr val="tx1"/>
                              </a:solidFill>
                              <a:latin typeface="Cambria Math" panose="02040503050406030204" pitchFamily="18" charset="0"/>
                            </a:rPr>
                            <m:t>𝐧𝐭𝐞𝐫𝐟𝐚𝐜𝐞</m:t>
                          </m:r>
                        </m:oMath>
                      </a14:m>
                      <a:endParaRPr lang="pl-PL" sz="1600" b="1" dirty="0">
                        <a:solidFill>
                          <a:schemeClr val="tx1"/>
                        </a:solidFill>
                      </a:endParaRPr>
                    </a:p>
                  </p:txBody>
                </p:sp>
              </mc:Choice>
              <mc:Fallback xmlns="">
                <p:sp>
                  <p:nvSpPr>
                    <p:cNvPr id="31" name="pole tekstowe 30">
                      <a:extLst>
                        <a:ext uri="{FF2B5EF4-FFF2-40B4-BE49-F238E27FC236}">
                          <a16:creationId xmlns:a16="http://schemas.microsoft.com/office/drawing/2014/main" xmlns="" xmlns:a14="http://schemas.microsoft.com/office/drawing/2010/main" id="{5AC475F4-C58C-29A9-3DD0-DB9D75ABE0BA}"/>
                        </a:ext>
                      </a:extLst>
                    </p:cNvPr>
                    <p:cNvSpPr txBox="1">
                      <a:spLocks noRot="1" noChangeAspect="1" noMove="1" noResize="1" noEditPoints="1" noAdjustHandles="1" noChangeArrowheads="1" noChangeShapeType="1" noTextEdit="1"/>
                    </p:cNvSpPr>
                    <p:nvPr/>
                  </p:nvSpPr>
                  <p:spPr>
                    <a:xfrm>
                      <a:off x="3262622" y="3302841"/>
                      <a:ext cx="2675860" cy="812543"/>
                    </a:xfrm>
                    <a:prstGeom prst="rect">
                      <a:avLst/>
                    </a:prstGeom>
                    <a:blipFill rotWithShape="0">
                      <a:blip r:embed="rId3"/>
                      <a:stretch>
                        <a:fillRect l="-12821" t="-24390" b="-48780"/>
                      </a:stretch>
                    </a:blipFill>
                  </p:spPr>
                  <p:txBody>
                    <a:bodyPr/>
                    <a:lstStyle/>
                    <a:p>
                      <a:r>
                        <a:rPr lang="en-US">
                          <a:noFill/>
                        </a:rPr>
                        <a:t> </a:t>
                      </a:r>
                    </a:p>
                  </p:txBody>
                </p:sp>
              </mc:Fallback>
            </mc:AlternateContent>
            <p:grpSp>
              <p:nvGrpSpPr>
                <p:cNvPr id="32" name="Grupa 31">
                  <a:extLst>
                    <a:ext uri="{FF2B5EF4-FFF2-40B4-BE49-F238E27FC236}">
                      <a16:creationId xmlns:a16="http://schemas.microsoft.com/office/drawing/2014/main" id="{AB4E2E1F-5A25-1CBD-413F-FA0E66411F97}"/>
                    </a:ext>
                  </a:extLst>
                </p:cNvPr>
                <p:cNvGrpSpPr/>
                <p:nvPr/>
              </p:nvGrpSpPr>
              <p:grpSpPr>
                <a:xfrm>
                  <a:off x="44620" y="1775125"/>
                  <a:ext cx="2913377" cy="4680521"/>
                  <a:chOff x="128142" y="1247713"/>
                  <a:chExt cx="2913377" cy="4680521"/>
                </a:xfrm>
              </p:grpSpPr>
              <p:sp>
                <p:nvSpPr>
                  <p:cNvPr id="38" name="Prostokąt zaokrąglony 37">
                    <a:extLst>
                      <a:ext uri="{FF2B5EF4-FFF2-40B4-BE49-F238E27FC236}">
                        <a16:creationId xmlns:a16="http://schemas.microsoft.com/office/drawing/2014/main" id="{4E558E30-63AC-40A4-6A76-85C9CBF898BE}"/>
                      </a:ext>
                    </a:extLst>
                  </p:cNvPr>
                  <p:cNvSpPr/>
                  <p:nvPr/>
                </p:nvSpPr>
                <p:spPr>
                  <a:xfrm>
                    <a:off x="128142" y="1247713"/>
                    <a:ext cx="2769466" cy="468052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pole tekstowe 38">
                    <a:extLst>
                      <a:ext uri="{FF2B5EF4-FFF2-40B4-BE49-F238E27FC236}">
                        <a16:creationId xmlns:a16="http://schemas.microsoft.com/office/drawing/2014/main" id="{F2837579-6C39-3A8E-4C12-1DD40278EDCF}"/>
                      </a:ext>
                    </a:extLst>
                  </p:cNvPr>
                  <p:cNvSpPr txBox="1"/>
                  <p:nvPr/>
                </p:nvSpPr>
                <p:spPr>
                  <a:xfrm>
                    <a:off x="827584" y="3945185"/>
                    <a:ext cx="712385" cy="480119"/>
                  </a:xfrm>
                  <a:prstGeom prst="rect">
                    <a:avLst/>
                  </a:prstGeom>
                  <a:noFill/>
                </p:spPr>
                <p:txBody>
                  <a:bodyPr wrap="square" lIns="0" tIns="0" rIns="0" bIns="0" rtlCol="0">
                    <a:spAutoFit/>
                  </a:bodyPr>
                  <a:lstStyle/>
                  <a:p>
                    <a:endParaRPr lang="en-GB"/>
                  </a:p>
                </p:txBody>
              </p:sp>
              <p:sp>
                <p:nvSpPr>
                  <p:cNvPr id="41" name="pole tekstowe 40">
                    <a:extLst>
                      <a:ext uri="{FF2B5EF4-FFF2-40B4-BE49-F238E27FC236}">
                        <a16:creationId xmlns:a16="http://schemas.microsoft.com/office/drawing/2014/main" id="{FA1C0E68-73F2-5807-583A-F739687CB1AF}"/>
                      </a:ext>
                    </a:extLst>
                  </p:cNvPr>
                  <p:cNvSpPr txBox="1"/>
                  <p:nvPr/>
                </p:nvSpPr>
                <p:spPr>
                  <a:xfrm>
                    <a:off x="128142" y="1321704"/>
                    <a:ext cx="2913377" cy="2640767"/>
                  </a:xfrm>
                  <a:prstGeom prst="rect">
                    <a:avLst/>
                  </a:prstGeom>
                  <a:noFill/>
                </p:spPr>
                <p:txBody>
                  <a:bodyPr wrap="square" rtlCol="0">
                    <a:spAutoFit/>
                  </a:bodyPr>
                  <a:lstStyle/>
                  <a:p>
                    <a:pPr algn="ctr"/>
                    <a:r>
                      <a:rPr lang="pl-PL" sz="1800" dirty="0"/>
                      <a:t>        </a:t>
                    </a:r>
                    <a:r>
                      <a:rPr lang="en-US" sz="1400" b="1" dirty="0"/>
                      <a:t>granular</a:t>
                    </a:r>
                    <a:r>
                      <a:rPr lang="pl-PL" sz="1400" b="1" dirty="0"/>
                      <a:t> network</a:t>
                    </a:r>
                    <a:endParaRPr lang="en-US" sz="1400" b="1" dirty="0"/>
                  </a:p>
                </p:txBody>
              </p:sp>
            </p:grpSp>
            <p:grpSp>
              <p:nvGrpSpPr>
                <p:cNvPr id="33" name="Grupa 32">
                  <a:extLst>
                    <a:ext uri="{FF2B5EF4-FFF2-40B4-BE49-F238E27FC236}">
                      <a16:creationId xmlns:a16="http://schemas.microsoft.com/office/drawing/2014/main" id="{8AE99585-242D-A17B-03F8-E9CB02BA8BC9}"/>
                    </a:ext>
                  </a:extLst>
                </p:cNvPr>
                <p:cNvGrpSpPr/>
                <p:nvPr/>
              </p:nvGrpSpPr>
              <p:grpSpPr>
                <a:xfrm>
                  <a:off x="6221720" y="1746844"/>
                  <a:ext cx="2874410" cy="4528814"/>
                  <a:chOff x="17570" y="1167247"/>
                  <a:chExt cx="2942994" cy="4486768"/>
                </a:xfrm>
                <a:solidFill>
                  <a:srgbClr val="00FFFF"/>
                </a:solidFill>
              </p:grpSpPr>
              <p:sp>
                <p:nvSpPr>
                  <p:cNvPr id="35" name="Prostokąt zaokrąglony 34">
                    <a:extLst>
                      <a:ext uri="{FF2B5EF4-FFF2-40B4-BE49-F238E27FC236}">
                        <a16:creationId xmlns:a16="http://schemas.microsoft.com/office/drawing/2014/main" id="{3170DB4B-77FA-08AD-F019-B63ADA62E59C}"/>
                      </a:ext>
                    </a:extLst>
                  </p:cNvPr>
                  <p:cNvSpPr/>
                  <p:nvPr/>
                </p:nvSpPr>
                <p:spPr>
                  <a:xfrm>
                    <a:off x="17570" y="1167247"/>
                    <a:ext cx="2942994" cy="448676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pole tekstowe 35">
                    <a:extLst>
                      <a:ext uri="{FF2B5EF4-FFF2-40B4-BE49-F238E27FC236}">
                        <a16:creationId xmlns:a16="http://schemas.microsoft.com/office/drawing/2014/main" id="{B9EE181B-9A93-E6C3-DA5D-E0CADD72448E}"/>
                      </a:ext>
                    </a:extLst>
                  </p:cNvPr>
                  <p:cNvSpPr txBox="1"/>
                  <p:nvPr/>
                </p:nvSpPr>
                <p:spPr>
                  <a:xfrm>
                    <a:off x="827584" y="3945185"/>
                    <a:ext cx="712385" cy="480119"/>
                  </a:xfrm>
                  <a:prstGeom prst="rect">
                    <a:avLst/>
                  </a:prstGeom>
                  <a:grpFill/>
                </p:spPr>
                <p:txBody>
                  <a:bodyPr wrap="square" lIns="0" tIns="0" rIns="0" bIns="0" rtlCol="0">
                    <a:spAutoFit/>
                  </a:bodyPr>
                  <a:lstStyle/>
                  <a:p>
                    <a:endParaRPr lang="en-GB"/>
                  </a:p>
                </p:txBody>
              </p:sp>
              <p:sp>
                <p:nvSpPr>
                  <p:cNvPr id="37" name="pole tekstowe 36">
                    <a:extLst>
                      <a:ext uri="{FF2B5EF4-FFF2-40B4-BE49-F238E27FC236}">
                        <a16:creationId xmlns:a16="http://schemas.microsoft.com/office/drawing/2014/main" id="{AA02DAE8-03F6-AF76-9866-9F06144D2BDD}"/>
                      </a:ext>
                    </a:extLst>
                  </p:cNvPr>
                  <p:cNvSpPr txBox="1"/>
                  <p:nvPr/>
                </p:nvSpPr>
                <p:spPr>
                  <a:xfrm>
                    <a:off x="164831" y="1262982"/>
                    <a:ext cx="2678209" cy="2616250"/>
                  </a:xfrm>
                  <a:prstGeom prst="rect">
                    <a:avLst/>
                  </a:prstGeom>
                  <a:grpFill/>
                </p:spPr>
                <p:txBody>
                  <a:bodyPr wrap="square" rtlCol="0">
                    <a:spAutoFit/>
                  </a:bodyPr>
                  <a:lstStyle/>
                  <a:p>
                    <a:r>
                      <a:rPr lang="pl-PL" sz="1800" dirty="0"/>
                      <a:t>        </a:t>
                    </a:r>
                    <a:r>
                      <a:rPr lang="en-US" sz="1400" b="1" dirty="0"/>
                      <a:t>granular</a:t>
                    </a:r>
                    <a:r>
                      <a:rPr lang="pl-PL" sz="1400" b="1" dirty="0"/>
                      <a:t> network</a:t>
                    </a:r>
                    <a:endParaRPr lang="en-US" sz="1400" b="1" dirty="0"/>
                  </a:p>
                </p:txBody>
              </p:sp>
            </p:grpSp>
            <p:sp>
              <p:nvSpPr>
                <p:cNvPr id="34" name="Sześciokąt 33">
                  <a:extLst>
                    <a:ext uri="{FF2B5EF4-FFF2-40B4-BE49-F238E27FC236}">
                      <a16:creationId xmlns:a16="http://schemas.microsoft.com/office/drawing/2014/main" id="{9BAEC92A-D8AC-78DE-A3B1-1937D266501A}"/>
                    </a:ext>
                  </a:extLst>
                </p:cNvPr>
                <p:cNvSpPr/>
                <p:nvPr/>
              </p:nvSpPr>
              <p:spPr>
                <a:xfrm>
                  <a:off x="2606364" y="1559102"/>
                  <a:ext cx="3979425" cy="4990238"/>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30" name="pole tekstowe 29"/>
              <p:cNvSpPr txBox="1"/>
              <p:nvPr/>
            </p:nvSpPr>
            <p:spPr>
              <a:xfrm>
                <a:off x="2807906" y="2517295"/>
                <a:ext cx="910342" cy="523220"/>
              </a:xfrm>
              <a:prstGeom prst="rect">
                <a:avLst/>
              </a:prstGeom>
              <a:noFill/>
            </p:spPr>
            <p:txBody>
              <a:bodyPr wrap="square" rtlCol="0">
                <a:spAutoFit/>
              </a:bodyPr>
              <a:lstStyle/>
              <a:p>
                <a:r>
                  <a:rPr lang="en-US" sz="1400" b="1" dirty="0"/>
                  <a:t>granular network</a:t>
                </a:r>
              </a:p>
            </p:txBody>
          </p:sp>
        </p:grpSp>
        <p:sp>
          <p:nvSpPr>
            <p:cNvPr id="14" name="Sześciokąt 13"/>
            <p:cNvSpPr/>
            <p:nvPr/>
          </p:nvSpPr>
          <p:spPr>
            <a:xfrm>
              <a:off x="3311340" y="1569260"/>
              <a:ext cx="2448360" cy="2009746"/>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pole tekstowe 41">
                  <a:extLst>
                    <a:ext uri="{FF2B5EF4-FFF2-40B4-BE49-F238E27FC236}">
                      <a16:creationId xmlns:a16="http://schemas.microsoft.com/office/drawing/2014/main" id="{5AC475F4-C58C-29A9-3DD0-DB9D75ABE0BA}"/>
                    </a:ext>
                  </a:extLst>
                </p:cNvPr>
                <p:cNvSpPr txBox="1"/>
                <p:nvPr/>
              </p:nvSpPr>
              <p:spPr>
                <a:xfrm>
                  <a:off x="3990863" y="2364170"/>
                  <a:ext cx="1152128"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600" b="1" i="0" smtClean="0">
                            <a:solidFill>
                              <a:schemeClr val="tx1"/>
                            </a:solidFill>
                            <a:latin typeface="Cambria Math" panose="02040503050406030204" pitchFamily="18" charset="0"/>
                          </a:rPr>
                          <m:t>𝐢</m:t>
                        </m:r>
                        <m:r>
                          <a:rPr lang="pl-PL" sz="1600" b="1" i="1" smtClean="0">
                            <a:solidFill>
                              <a:schemeClr val="tx1"/>
                            </a:solidFill>
                            <a:latin typeface="Cambria Math" panose="02040503050406030204" pitchFamily="18" charset="0"/>
                          </a:rPr>
                          <m:t>𝐧𝐭𝐞𝐫𝐟𝐚𝐜𝐞</m:t>
                        </m:r>
                      </m:oMath>
                    </m:oMathPara>
                  </a14:m>
                  <a:endParaRPr lang="pl-PL" sz="1600" b="1" dirty="0">
                    <a:solidFill>
                      <a:schemeClr val="tx1"/>
                    </a:solidFill>
                  </a:endParaRPr>
                </a:p>
              </p:txBody>
            </p:sp>
          </mc:Choice>
          <mc:Fallback xmlns="">
            <p:sp>
              <p:nvSpPr>
                <p:cNvPr id="42" name="pole tekstowe 41">
                  <a:extLst>
                    <a:ext uri="{FF2B5EF4-FFF2-40B4-BE49-F238E27FC236}">
                      <a16:creationId xmlns:a16="http://schemas.microsoft.com/office/drawing/2014/main" xmlns="" xmlns:a14="http://schemas.microsoft.com/office/drawing/2010/main" id="{5AC475F4-C58C-29A9-3DD0-DB9D75ABE0BA}"/>
                    </a:ext>
                  </a:extLst>
                </p:cNvPr>
                <p:cNvSpPr txBox="1">
                  <a:spLocks noRot="1" noChangeAspect="1" noMove="1" noResize="1" noEditPoints="1" noAdjustHandles="1" noChangeArrowheads="1" noChangeShapeType="1" noTextEdit="1"/>
                </p:cNvSpPr>
                <p:nvPr/>
              </p:nvSpPr>
              <p:spPr>
                <a:xfrm>
                  <a:off x="3990863" y="2364170"/>
                  <a:ext cx="1152128" cy="246221"/>
                </a:xfrm>
                <a:prstGeom prst="rect">
                  <a:avLst/>
                </a:prstGeom>
                <a:blipFill rotWithShape="0">
                  <a:blip r:embed="rId4"/>
                  <a:stretch>
                    <a:fillRect b="-10000"/>
                  </a:stretch>
                </a:blipFill>
              </p:spPr>
              <p:txBody>
                <a:bodyPr/>
                <a:lstStyle/>
                <a:p>
                  <a:r>
                    <a:rPr lang="en-US">
                      <a:noFill/>
                    </a:rPr>
                    <a:t> </a:t>
                  </a:r>
                </a:p>
              </p:txBody>
            </p:sp>
          </mc:Fallback>
        </mc:AlternateContent>
      </p:grpSp>
      <p:sp>
        <p:nvSpPr>
          <p:cNvPr id="43" name="pole tekstowe 42"/>
          <p:cNvSpPr txBox="1"/>
          <p:nvPr/>
        </p:nvSpPr>
        <p:spPr>
          <a:xfrm>
            <a:off x="398316" y="1700808"/>
            <a:ext cx="5469828" cy="400110"/>
          </a:xfrm>
          <a:prstGeom prst="rect">
            <a:avLst/>
          </a:prstGeom>
          <a:noFill/>
        </p:spPr>
        <p:txBody>
          <a:bodyPr wrap="square" rtlCol="0">
            <a:spAutoFit/>
          </a:bodyPr>
          <a:lstStyle/>
          <a:p>
            <a:r>
              <a:rPr lang="en-US" sz="2000" dirty="0"/>
              <a:t>granular network can have nested structure:</a:t>
            </a:r>
          </a:p>
        </p:txBody>
      </p:sp>
    </p:spTree>
    <p:extLst>
      <p:ext uri="{BB962C8B-B14F-4D97-AF65-F5344CB8AC3E}">
        <p14:creationId xmlns:p14="http://schemas.microsoft.com/office/powerpoint/2010/main" val="2123085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CFD4A-66ED-FE74-EB7E-770257BCA41E}"/>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60F957E7-09F4-7E93-F6D1-0BC5B0BAC0F0}"/>
              </a:ext>
            </a:extLst>
          </p:cNvPr>
          <p:cNvSpPr>
            <a:spLocks noGrp="1"/>
          </p:cNvSpPr>
          <p:nvPr>
            <p:ph type="title"/>
          </p:nvPr>
        </p:nvSpPr>
        <p:spPr>
          <a:xfrm>
            <a:off x="395536" y="188640"/>
            <a:ext cx="8229600" cy="1238952"/>
          </a:xfrm>
        </p:spPr>
        <p:txBody>
          <a:bodyPr/>
          <a:lstStyle/>
          <a:p>
            <a:r>
              <a:rPr lang="en-US" sz="4000" b="1" dirty="0"/>
              <a:t>COMPLEX SYSTEM</a:t>
            </a:r>
            <a:r>
              <a:rPr lang="pl-PL" sz="4000" b="1" dirty="0"/>
              <a:t>S</a:t>
            </a:r>
            <a:br>
              <a:rPr lang="pl-PL" sz="4000" b="1" dirty="0"/>
            </a:br>
            <a:r>
              <a:rPr lang="pl-PL" sz="3200" b="1" dirty="0"/>
              <a:t>MODELING PROBLEM</a:t>
            </a:r>
            <a:endParaRPr lang="en-US" sz="3200" b="1" dirty="0"/>
          </a:p>
        </p:txBody>
      </p:sp>
      <p:sp>
        <p:nvSpPr>
          <p:cNvPr id="5" name="Symbol zastępczy numeru slajdu 4">
            <a:extLst>
              <a:ext uri="{FF2B5EF4-FFF2-40B4-BE49-F238E27FC236}">
                <a16:creationId xmlns:a16="http://schemas.microsoft.com/office/drawing/2014/main" id="{51CAA6DF-5ACE-F221-488E-274D2396265B}"/>
              </a:ext>
            </a:extLst>
          </p:cNvPr>
          <p:cNvSpPr>
            <a:spLocks noGrp="1"/>
          </p:cNvSpPr>
          <p:nvPr>
            <p:ph type="sldNum" sz="quarter" idx="12"/>
          </p:nvPr>
        </p:nvSpPr>
        <p:spPr/>
        <p:txBody>
          <a:bodyPr/>
          <a:lstStyle/>
          <a:p>
            <a:pPr>
              <a:defRPr/>
            </a:pPr>
            <a:fld id="{D02E777F-298D-4C96-825C-3DC57E52C55E}" type="slidenum">
              <a:rPr lang="pl-PL" smtClean="0"/>
              <a:pPr>
                <a:defRPr/>
              </a:pPr>
              <a:t>8</a:t>
            </a:fld>
            <a:endParaRPr lang="pl-PL"/>
          </a:p>
        </p:txBody>
      </p:sp>
      <p:grpSp>
        <p:nvGrpSpPr>
          <p:cNvPr id="48" name="Grupa 47"/>
          <p:cNvGrpSpPr/>
          <p:nvPr/>
        </p:nvGrpSpPr>
        <p:grpSpPr>
          <a:xfrm>
            <a:off x="1043608" y="1904238"/>
            <a:ext cx="7211144" cy="4579112"/>
            <a:chOff x="1475656" y="1153517"/>
            <a:chExt cx="7211144" cy="4579112"/>
          </a:xfrm>
        </p:grpSpPr>
        <mc:AlternateContent xmlns:mc="http://schemas.openxmlformats.org/markup-compatibility/2006" xmlns:a14="http://schemas.microsoft.com/office/drawing/2010/main">
          <mc:Choice Requires="a14">
            <p:sp>
              <p:nvSpPr>
                <p:cNvPr id="3" name="pole tekstowe 2"/>
                <p:cNvSpPr txBox="1"/>
                <p:nvPr/>
              </p:nvSpPr>
              <p:spPr>
                <a:xfrm>
                  <a:off x="3275856" y="2492896"/>
                  <a:ext cx="2325573" cy="32397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0000FF"/>
                                </a:solidFill>
                                <a:latin typeface="Cambria Math" panose="02040503050406030204" pitchFamily="18" charset="0"/>
                              </a:rPr>
                            </m:ctrlPr>
                          </m:fPr>
                          <m:num>
                            <m:r>
                              <a:rPr lang="pl-PL" b="0" i="1" smtClean="0">
                                <a:solidFill>
                                  <a:srgbClr val="0000FF"/>
                                </a:solidFill>
                                <a:latin typeface="Cambria Math" panose="02040503050406030204" pitchFamily="18" charset="0"/>
                              </a:rPr>
                              <m:t>𝑑𝑠</m:t>
                            </m:r>
                          </m:num>
                          <m:den>
                            <m:r>
                              <a:rPr lang="pl-PL" b="0" i="1" smtClean="0">
                                <a:solidFill>
                                  <a:srgbClr val="0000FF"/>
                                </a:solidFill>
                                <a:latin typeface="Cambria Math" panose="02040503050406030204" pitchFamily="18" charset="0"/>
                              </a:rPr>
                              <m:t>𝑑𝑡</m:t>
                            </m:r>
                          </m:den>
                        </m:f>
                        <m:r>
                          <a:rPr lang="en-US" i="1" smtClean="0">
                            <a:solidFill>
                              <a:srgbClr val="0000FF"/>
                            </a:solidFill>
                            <a:latin typeface="Cambria Math" panose="02040503050406030204" pitchFamily="18" charset="0"/>
                          </a:rPr>
                          <m:t>=</m:t>
                        </m:r>
                        <m:r>
                          <a:rPr lang="pl-PL" b="0" i="1" smtClean="0">
                            <a:solidFill>
                              <a:srgbClr val="0000FF"/>
                            </a:solidFill>
                            <a:latin typeface="Cambria Math" panose="02040503050406030204" pitchFamily="18" charset="0"/>
                          </a:rPr>
                          <m:t>𝐻</m:t>
                        </m:r>
                        <m:d>
                          <m:dPr>
                            <m:ctrlPr>
                              <a:rPr lang="pl-PL" b="0" i="1" smtClean="0">
                                <a:solidFill>
                                  <a:srgbClr val="0000FF"/>
                                </a:solidFill>
                                <a:latin typeface="Cambria Math" panose="02040503050406030204" pitchFamily="18" charset="0"/>
                              </a:rPr>
                            </m:ctrlPr>
                          </m:dPr>
                          <m:e>
                            <m:r>
                              <a:rPr lang="pl-PL" b="0" i="1" smtClean="0">
                                <a:solidFill>
                                  <a:srgbClr val="0000FF"/>
                                </a:solidFill>
                                <a:latin typeface="Cambria Math" panose="02040503050406030204" pitchFamily="18" charset="0"/>
                              </a:rPr>
                              <m:t>𝑠</m:t>
                            </m:r>
                            <m:r>
                              <a:rPr lang="pl-PL" b="0" i="1" smtClean="0">
                                <a:solidFill>
                                  <a:srgbClr val="0000FF"/>
                                </a:solidFill>
                                <a:latin typeface="Cambria Math" panose="02040503050406030204" pitchFamily="18" charset="0"/>
                              </a:rPr>
                              <m:t>,</m:t>
                            </m:r>
                            <m:r>
                              <a:rPr lang="pl-PL" b="0" i="1" smtClean="0">
                                <a:solidFill>
                                  <a:srgbClr val="0000FF"/>
                                </a:solidFill>
                                <a:latin typeface="Cambria Math" panose="02040503050406030204" pitchFamily="18" charset="0"/>
                              </a:rPr>
                              <m:t>𝑒</m:t>
                            </m:r>
                            <m:r>
                              <a:rPr lang="pl-PL" b="0" i="1" smtClean="0">
                                <a:solidFill>
                                  <a:srgbClr val="0000FF"/>
                                </a:solidFill>
                                <a:latin typeface="Cambria Math" panose="02040503050406030204" pitchFamily="18" charset="0"/>
                              </a:rPr>
                              <m:t>,</m:t>
                            </m:r>
                            <m:r>
                              <a:rPr lang="pl-PL" b="0" i="1" smtClean="0">
                                <a:solidFill>
                                  <a:srgbClr val="0000FF"/>
                                </a:solidFill>
                                <a:latin typeface="Cambria Math" panose="02040503050406030204" pitchFamily="18" charset="0"/>
                              </a:rPr>
                              <m:t>𝑡</m:t>
                            </m:r>
                          </m:e>
                        </m:d>
                      </m:oMath>
                    </m:oMathPara>
                  </a14:m>
                  <a:endParaRPr lang="pl-PL" b="0" dirty="0">
                    <a:solidFill>
                      <a:srgbClr val="0000FF"/>
                    </a:solidFill>
                  </a:endParaRPr>
                </a:p>
                <a:p>
                  <a:endParaRPr lang="pl-PL" b="0" dirty="0">
                    <a:solidFill>
                      <a:srgbClr val="0000FF"/>
                    </a:solidFill>
                  </a:endParaRPr>
                </a:p>
                <a:p>
                  <a:endParaRPr lang="pl-PL" dirty="0">
                    <a:solidFill>
                      <a:srgbClr val="0000FF"/>
                    </a:solidFill>
                  </a:endParaRPr>
                </a:p>
                <a:p>
                  <a:endParaRPr lang="pl-PL" dirty="0">
                    <a:solidFill>
                      <a:srgbClr val="0000FF"/>
                    </a:solidFill>
                  </a:endParaRPr>
                </a:p>
                <a:p>
                  <a:pPr/>
                  <a14:m>
                    <m:oMathPara xmlns:m="http://schemas.openxmlformats.org/officeDocument/2006/math">
                      <m:oMathParaPr>
                        <m:jc m:val="centerGroup"/>
                      </m:oMathParaPr>
                      <m:oMath xmlns:m="http://schemas.openxmlformats.org/officeDocument/2006/math">
                        <m:f>
                          <m:fPr>
                            <m:ctrlPr>
                              <a:rPr lang="en-US" i="1">
                                <a:solidFill>
                                  <a:srgbClr val="0000FF"/>
                                </a:solidFill>
                                <a:latin typeface="Cambria Math" panose="02040503050406030204" pitchFamily="18" charset="0"/>
                              </a:rPr>
                            </m:ctrlPr>
                          </m:fPr>
                          <m:num>
                            <m:r>
                              <a:rPr lang="pl-PL" i="1">
                                <a:solidFill>
                                  <a:srgbClr val="0000FF"/>
                                </a:solidFill>
                                <a:latin typeface="Cambria Math" panose="02040503050406030204" pitchFamily="18" charset="0"/>
                              </a:rPr>
                              <m:t>𝑑</m:t>
                            </m:r>
                            <m:r>
                              <a:rPr lang="pl-PL" b="0" i="1" smtClean="0">
                                <a:solidFill>
                                  <a:srgbClr val="0000FF"/>
                                </a:solidFill>
                                <a:latin typeface="Cambria Math" panose="02040503050406030204" pitchFamily="18" charset="0"/>
                              </a:rPr>
                              <m:t>𝑒</m:t>
                            </m:r>
                          </m:num>
                          <m:den>
                            <m:r>
                              <a:rPr lang="pl-PL" i="1">
                                <a:solidFill>
                                  <a:srgbClr val="0000FF"/>
                                </a:solidFill>
                                <a:latin typeface="Cambria Math" panose="02040503050406030204" pitchFamily="18" charset="0"/>
                              </a:rPr>
                              <m:t>𝑑𝑡</m:t>
                            </m:r>
                          </m:den>
                        </m:f>
                        <m:r>
                          <a:rPr lang="en-US" i="1">
                            <a:solidFill>
                              <a:srgbClr val="0000FF"/>
                            </a:solidFill>
                            <a:latin typeface="Cambria Math" panose="02040503050406030204" pitchFamily="18" charset="0"/>
                          </a:rPr>
                          <m:t>=</m:t>
                        </m:r>
                        <m:r>
                          <a:rPr lang="pl-PL" b="0" i="1" smtClean="0">
                            <a:solidFill>
                              <a:srgbClr val="0000FF"/>
                            </a:solidFill>
                            <a:latin typeface="Cambria Math" panose="02040503050406030204" pitchFamily="18" charset="0"/>
                          </a:rPr>
                          <m:t>𝐹</m:t>
                        </m:r>
                        <m:r>
                          <a:rPr lang="pl-PL" i="1">
                            <a:solidFill>
                              <a:srgbClr val="0000FF"/>
                            </a:solidFill>
                            <a:latin typeface="Cambria Math" panose="02040503050406030204" pitchFamily="18" charset="0"/>
                          </a:rPr>
                          <m:t>(</m:t>
                        </m:r>
                        <m:r>
                          <a:rPr lang="pl-PL" i="1">
                            <a:solidFill>
                              <a:srgbClr val="0000FF"/>
                            </a:solidFill>
                            <a:latin typeface="Cambria Math" panose="02040503050406030204" pitchFamily="18" charset="0"/>
                          </a:rPr>
                          <m:t>𝑠</m:t>
                        </m:r>
                        <m:r>
                          <a:rPr lang="pl-PL" i="1">
                            <a:solidFill>
                              <a:srgbClr val="0000FF"/>
                            </a:solidFill>
                            <a:latin typeface="Cambria Math" panose="02040503050406030204" pitchFamily="18" charset="0"/>
                          </a:rPr>
                          <m:t>,</m:t>
                        </m:r>
                        <m:r>
                          <a:rPr lang="pl-PL" i="1">
                            <a:solidFill>
                              <a:srgbClr val="0000FF"/>
                            </a:solidFill>
                            <a:latin typeface="Cambria Math" panose="02040503050406030204" pitchFamily="18" charset="0"/>
                          </a:rPr>
                          <m:t>𝑒</m:t>
                        </m:r>
                        <m:r>
                          <a:rPr lang="pl-PL" i="1">
                            <a:solidFill>
                              <a:srgbClr val="0000FF"/>
                            </a:solidFill>
                            <a:latin typeface="Cambria Math" panose="02040503050406030204" pitchFamily="18" charset="0"/>
                          </a:rPr>
                          <m:t>,</m:t>
                        </m:r>
                        <m:r>
                          <a:rPr lang="pl-PL" i="1">
                            <a:solidFill>
                              <a:srgbClr val="0000FF"/>
                            </a:solidFill>
                            <a:latin typeface="Cambria Math" panose="02040503050406030204" pitchFamily="18" charset="0"/>
                          </a:rPr>
                          <m:t>𝑡</m:t>
                        </m:r>
                        <m:r>
                          <a:rPr lang="pl-PL" i="1">
                            <a:solidFill>
                              <a:srgbClr val="0000FF"/>
                            </a:solidFill>
                            <a:latin typeface="Cambria Math" panose="02040503050406030204" pitchFamily="18" charset="0"/>
                          </a:rPr>
                          <m:t>)</m:t>
                        </m:r>
                      </m:oMath>
                    </m:oMathPara>
                  </a14:m>
                  <a:endParaRPr lang="pl-PL" dirty="0">
                    <a:solidFill>
                      <a:srgbClr val="0000FF"/>
                    </a:solidFill>
                  </a:endParaRPr>
                </a:p>
                <a:p>
                  <a:endParaRPr lang="en-US" dirty="0"/>
                </a:p>
              </p:txBody>
            </p:sp>
          </mc:Choice>
          <mc:Fallback xmlns="">
            <p:sp>
              <p:nvSpPr>
                <p:cNvPr id="3" name="pole tekstowe 2"/>
                <p:cNvSpPr txBox="1">
                  <a:spLocks noRot="1" noChangeAspect="1" noMove="1" noResize="1" noEditPoints="1" noAdjustHandles="1" noChangeArrowheads="1" noChangeShapeType="1" noTextEdit="1"/>
                </p:cNvSpPr>
                <p:nvPr/>
              </p:nvSpPr>
              <p:spPr>
                <a:xfrm>
                  <a:off x="3275856" y="2492896"/>
                  <a:ext cx="2325573" cy="3239733"/>
                </a:xfrm>
                <a:prstGeom prst="rect">
                  <a:avLst/>
                </a:prstGeom>
                <a:blipFill rotWithShape="0">
                  <a:blip r:embed="rId3"/>
                  <a:stretch>
                    <a:fillRect/>
                  </a:stretch>
                </a:blipFill>
              </p:spPr>
              <p:txBody>
                <a:bodyPr/>
                <a:lstStyle/>
                <a:p>
                  <a:r>
                    <a:rPr lang="en-US">
                      <a:noFill/>
                    </a:rPr>
                    <a:t> </a:t>
                  </a:r>
                </a:p>
              </p:txBody>
            </p:sp>
          </mc:Fallback>
        </mc:AlternateContent>
        <p:cxnSp>
          <p:nvCxnSpPr>
            <p:cNvPr id="8" name="Łącznik prosty ze strzałką 7"/>
            <p:cNvCxnSpPr/>
            <p:nvPr/>
          </p:nvCxnSpPr>
          <p:spPr>
            <a:xfrm>
              <a:off x="3645323" y="1553627"/>
              <a:ext cx="0" cy="86894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flipH="1">
              <a:off x="4399488" y="2312876"/>
              <a:ext cx="2294" cy="36004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p:cNvCxnSpPr/>
            <p:nvPr/>
          </p:nvCxnSpPr>
          <p:spPr>
            <a:xfrm>
              <a:off x="3670237" y="3852266"/>
              <a:ext cx="3367" cy="701429"/>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flipH="1">
              <a:off x="4354258" y="4448673"/>
              <a:ext cx="2294" cy="36004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4217494" y="4087681"/>
              <a:ext cx="798970" cy="400110"/>
            </a:xfrm>
            <a:prstGeom prst="rect">
              <a:avLst/>
            </a:prstGeom>
            <a:noFill/>
          </p:spPr>
          <p:txBody>
            <a:bodyPr wrap="square" rtlCol="0">
              <a:spAutoFit/>
            </a:bodyPr>
            <a:lstStyle/>
            <a:p>
              <a:r>
                <a:rPr lang="pl-PL" sz="2000" dirty="0">
                  <a:solidFill>
                    <a:srgbClr val="0000FF"/>
                  </a:solidFill>
                </a:rPr>
                <a:t>F ?</a:t>
              </a:r>
              <a:endParaRPr lang="en-US" sz="2000" dirty="0">
                <a:solidFill>
                  <a:srgbClr val="0000FF"/>
                </a:solidFill>
              </a:endParaRPr>
            </a:p>
          </p:txBody>
        </p:sp>
        <p:sp>
          <p:nvSpPr>
            <p:cNvPr id="15" name="pole tekstowe 14"/>
            <p:cNvSpPr txBox="1"/>
            <p:nvPr/>
          </p:nvSpPr>
          <p:spPr>
            <a:xfrm>
              <a:off x="2555776" y="1153517"/>
              <a:ext cx="2160240" cy="400110"/>
            </a:xfrm>
            <a:prstGeom prst="rect">
              <a:avLst/>
            </a:prstGeom>
            <a:noFill/>
          </p:spPr>
          <p:txBody>
            <a:bodyPr wrap="square" rtlCol="0">
              <a:spAutoFit/>
            </a:bodyPr>
            <a:lstStyle/>
            <a:p>
              <a:r>
                <a:rPr lang="pl-PL" sz="2000" dirty="0">
                  <a:solidFill>
                    <a:srgbClr val="0000FF"/>
                  </a:solidFill>
                </a:rPr>
                <a:t>system </a:t>
              </a:r>
              <a:r>
                <a:rPr lang="en-US" sz="2000" noProof="0" dirty="0">
                  <a:solidFill>
                    <a:srgbClr val="0000FF"/>
                  </a:solidFill>
                </a:rPr>
                <a:t>state </a:t>
              </a:r>
              <a:r>
                <a:rPr lang="pl-PL" sz="2000" dirty="0">
                  <a:solidFill>
                    <a:srgbClr val="0000FF"/>
                  </a:solidFill>
                </a:rPr>
                <a:t>?</a:t>
              </a:r>
              <a:endParaRPr lang="en-US" sz="2000" dirty="0">
                <a:solidFill>
                  <a:srgbClr val="0000FF"/>
                </a:solidFill>
              </a:endParaRPr>
            </a:p>
          </p:txBody>
        </p:sp>
        <p:sp>
          <p:nvSpPr>
            <p:cNvPr id="16" name="pole tekstowe 15"/>
            <p:cNvSpPr txBox="1"/>
            <p:nvPr/>
          </p:nvSpPr>
          <p:spPr>
            <a:xfrm>
              <a:off x="4258308" y="1886945"/>
              <a:ext cx="889756" cy="400110"/>
            </a:xfrm>
            <a:prstGeom prst="rect">
              <a:avLst/>
            </a:prstGeom>
            <a:noFill/>
          </p:spPr>
          <p:txBody>
            <a:bodyPr wrap="square" rtlCol="0">
              <a:spAutoFit/>
            </a:bodyPr>
            <a:lstStyle/>
            <a:p>
              <a:r>
                <a:rPr lang="pl-PL" sz="2000" dirty="0">
                  <a:solidFill>
                    <a:srgbClr val="0000FF"/>
                  </a:solidFill>
                </a:rPr>
                <a:t>H ?</a:t>
              </a:r>
              <a:endParaRPr lang="en-US" sz="2000" dirty="0">
                <a:solidFill>
                  <a:srgbClr val="0000FF"/>
                </a:solidFill>
              </a:endParaRPr>
            </a:p>
          </p:txBody>
        </p:sp>
        <p:sp>
          <p:nvSpPr>
            <p:cNvPr id="18" name="pole tekstowe 17"/>
            <p:cNvSpPr txBox="1"/>
            <p:nvPr/>
          </p:nvSpPr>
          <p:spPr>
            <a:xfrm>
              <a:off x="1475656" y="3428962"/>
              <a:ext cx="2596487" cy="400110"/>
            </a:xfrm>
            <a:prstGeom prst="rect">
              <a:avLst/>
            </a:prstGeom>
            <a:noFill/>
          </p:spPr>
          <p:txBody>
            <a:bodyPr wrap="square" rtlCol="0">
              <a:spAutoFit/>
            </a:bodyPr>
            <a:lstStyle/>
            <a:p>
              <a:r>
                <a:rPr lang="pl-PL" sz="2000" dirty="0">
                  <a:solidFill>
                    <a:srgbClr val="0000FF"/>
                  </a:solidFill>
                </a:rPr>
                <a:t>environment</a:t>
              </a:r>
              <a:r>
                <a:rPr lang="en-US" sz="2000" noProof="0" dirty="0">
                  <a:solidFill>
                    <a:srgbClr val="0000FF"/>
                  </a:solidFill>
                </a:rPr>
                <a:t> state </a:t>
              </a:r>
              <a:r>
                <a:rPr lang="pl-PL" sz="2000" dirty="0">
                  <a:solidFill>
                    <a:srgbClr val="0000FF"/>
                  </a:solidFill>
                </a:rPr>
                <a:t>?</a:t>
              </a:r>
              <a:endParaRPr lang="en-US" sz="2000" dirty="0">
                <a:solidFill>
                  <a:srgbClr val="0000FF"/>
                </a:solidFill>
              </a:endParaRPr>
            </a:p>
          </p:txBody>
        </p:sp>
        <p:sp>
          <p:nvSpPr>
            <p:cNvPr id="26" name="pole tekstowe 25"/>
            <p:cNvSpPr txBox="1"/>
            <p:nvPr/>
          </p:nvSpPr>
          <p:spPr>
            <a:xfrm>
              <a:off x="6245021" y="2673504"/>
              <a:ext cx="2441779" cy="1938992"/>
            </a:xfrm>
            <a:prstGeom prst="rect">
              <a:avLst/>
            </a:prstGeom>
            <a:noFill/>
          </p:spPr>
          <p:txBody>
            <a:bodyPr wrap="square" rtlCol="0">
              <a:spAutoFit/>
            </a:bodyPr>
            <a:lstStyle/>
            <a:p>
              <a:pPr algn="ctr"/>
              <a:r>
                <a:rPr lang="en-US" sz="2000" dirty="0">
                  <a:solidFill>
                    <a:srgbClr val="0000FF"/>
                  </a:solidFill>
                </a:rPr>
                <a:t>only partially known at a given moment of time</a:t>
              </a:r>
              <a:r>
                <a:rPr lang="pl-PL" sz="2000" dirty="0">
                  <a:solidFill>
                    <a:srgbClr val="0000FF"/>
                  </a:solidFill>
                </a:rPr>
                <a:t>;</a:t>
              </a:r>
            </a:p>
            <a:p>
              <a:pPr algn="ctr"/>
              <a:r>
                <a:rPr lang="en-US" sz="2000" dirty="0">
                  <a:solidFill>
                    <a:srgbClr val="0000FF"/>
                  </a:solidFill>
                </a:rPr>
                <a:t>should be discovered   adaptive</a:t>
              </a:r>
              <a:r>
                <a:rPr lang="pl-PL" sz="2000">
                  <a:solidFill>
                    <a:srgbClr val="0000FF"/>
                  </a:solidFill>
                </a:rPr>
                <a:t>ly</a:t>
              </a:r>
              <a:endParaRPr lang="en-US" sz="2000" dirty="0">
                <a:solidFill>
                  <a:srgbClr val="0000FF"/>
                </a:solidFill>
              </a:endParaRPr>
            </a:p>
          </p:txBody>
        </p:sp>
        <p:cxnSp>
          <p:nvCxnSpPr>
            <p:cNvPr id="27" name="Łącznik prosty ze strzałką 26"/>
            <p:cNvCxnSpPr/>
            <p:nvPr/>
          </p:nvCxnSpPr>
          <p:spPr>
            <a:xfrm flipH="1" flipV="1">
              <a:off x="4831536" y="2240868"/>
              <a:ext cx="1413486" cy="674844"/>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Łącznik prosty ze strzałką 32"/>
            <p:cNvCxnSpPr>
              <a:endCxn id="13" idx="3"/>
            </p:cNvCxnSpPr>
            <p:nvPr/>
          </p:nvCxnSpPr>
          <p:spPr>
            <a:xfrm flipH="1">
              <a:off x="5016464" y="3186254"/>
              <a:ext cx="1228557" cy="1101482"/>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Łącznik prosty ze strzałką 37"/>
            <p:cNvCxnSpPr/>
            <p:nvPr/>
          </p:nvCxnSpPr>
          <p:spPr>
            <a:xfrm flipH="1" flipV="1">
              <a:off x="4275590" y="1472212"/>
              <a:ext cx="1969431" cy="1380724"/>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Łącznik prosty ze strzałką 42"/>
            <p:cNvCxnSpPr/>
            <p:nvPr/>
          </p:nvCxnSpPr>
          <p:spPr>
            <a:xfrm flipH="1">
              <a:off x="3803242" y="3104202"/>
              <a:ext cx="2404798" cy="564110"/>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Prostokąt 45"/>
            <p:cNvSpPr/>
            <p:nvPr/>
          </p:nvSpPr>
          <p:spPr>
            <a:xfrm>
              <a:off x="3341905" y="2480871"/>
              <a:ext cx="2196374" cy="877762"/>
            </a:xfrm>
            <a:prstGeom prst="rect">
              <a:avLst/>
            </a:prstGeom>
            <a:solidFill>
              <a:srgbClr val="FFFF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rostokąt 46"/>
            <p:cNvSpPr/>
            <p:nvPr/>
          </p:nvSpPr>
          <p:spPr>
            <a:xfrm>
              <a:off x="3301301" y="4471274"/>
              <a:ext cx="2196374" cy="877762"/>
            </a:xfrm>
            <a:prstGeom prst="rect">
              <a:avLst/>
            </a:prstGeom>
            <a:solidFill>
              <a:srgbClr val="FFFF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9297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A99A7-D673-5E17-2303-EE1BDB250CB8}"/>
            </a:ext>
          </a:extLst>
        </p:cNvPr>
        <p:cNvGrpSpPr/>
        <p:nvPr/>
      </p:nvGrpSpPr>
      <p:grpSpPr>
        <a:xfrm>
          <a:off x="0" y="0"/>
          <a:ext cx="0" cy="0"/>
          <a:chOff x="0" y="0"/>
          <a:chExt cx="0" cy="0"/>
        </a:xfrm>
      </p:grpSpPr>
      <p:grpSp>
        <p:nvGrpSpPr>
          <p:cNvPr id="35" name="Grupa 34">
            <a:extLst>
              <a:ext uri="{FF2B5EF4-FFF2-40B4-BE49-F238E27FC236}">
                <a16:creationId xmlns:a16="http://schemas.microsoft.com/office/drawing/2014/main" id="{6B21C6AE-58EF-7AA2-1EAD-76FEF6DBE0E6}"/>
              </a:ext>
            </a:extLst>
          </p:cNvPr>
          <p:cNvGrpSpPr/>
          <p:nvPr/>
        </p:nvGrpSpPr>
        <p:grpSpPr>
          <a:xfrm>
            <a:off x="177431" y="1937798"/>
            <a:ext cx="8640959" cy="4666136"/>
            <a:chOff x="755576" y="909200"/>
            <a:chExt cx="7632848" cy="3459657"/>
          </a:xfrm>
        </p:grpSpPr>
        <p:sp>
          <p:nvSpPr>
            <p:cNvPr id="3" name="Prostokąt zaokrąglony 2">
              <a:extLst>
                <a:ext uri="{FF2B5EF4-FFF2-40B4-BE49-F238E27FC236}">
                  <a16:creationId xmlns:a16="http://schemas.microsoft.com/office/drawing/2014/main" id="{C2EA88DF-63D1-4EA6-9F66-BBC67DEF31AD}"/>
                </a:ext>
              </a:extLst>
            </p:cNvPr>
            <p:cNvSpPr/>
            <p:nvPr/>
          </p:nvSpPr>
          <p:spPr>
            <a:xfrm>
              <a:off x="755576" y="2280625"/>
              <a:ext cx="2232248" cy="1945937"/>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pole tekstowe 6">
                  <a:extLst>
                    <a:ext uri="{FF2B5EF4-FFF2-40B4-BE49-F238E27FC236}">
                      <a16:creationId xmlns:a16="http://schemas.microsoft.com/office/drawing/2014/main" id="{342877C1-1241-E64E-7971-989AFEE86C80}"/>
                    </a:ext>
                  </a:extLst>
                </p:cNvPr>
                <p:cNvSpPr txBox="1"/>
                <p:nvPr/>
              </p:nvSpPr>
              <p:spPr>
                <a:xfrm>
                  <a:off x="1119773" y="911317"/>
                  <a:ext cx="1868051" cy="228198"/>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𝐺</m:t>
                          </m:r>
                        </m:e>
                        <m:sub>
                          <m:r>
                            <a:rPr lang="pl-PL" sz="2000" b="0" i="1" smtClean="0">
                              <a:latin typeface="Cambria Math" panose="02040503050406030204" pitchFamily="18" charset="0"/>
                            </a:rPr>
                            <m:t>𝑅</m:t>
                          </m:r>
                        </m:sub>
                      </m:sSub>
                      <m:r>
                        <a:rPr lang="pl-PL" sz="2000" i="1" smtClean="0">
                          <a:latin typeface="Cambria Math" panose="02040503050406030204" pitchFamily="18" charset="0"/>
                        </a:rPr>
                        <m:t>=</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r>
                        <a:rPr lang="pl-PL" sz="2000" b="0" i="1" smtClean="0">
                          <a:latin typeface="Cambria Math" panose="02040503050406030204" pitchFamily="18" charset="0"/>
                        </a:rPr>
                        <m:t>𝑥</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a:t>}</a:t>
                  </a:r>
                  <a:endParaRPr lang="en-GB" sz="2000"/>
                </a:p>
              </p:txBody>
            </p:sp>
          </mc:Choice>
          <mc:Fallback xmlns="">
            <p:sp>
              <p:nvSpPr>
                <p:cNvPr id="7" name="pole tekstowe 6"/>
                <p:cNvSpPr txBox="1">
                  <a:spLocks noRot="1" noChangeAspect="1" noMove="1" noResize="1" noEditPoints="1" noAdjustHandles="1" noChangeArrowheads="1" noChangeShapeType="1" noTextEdit="1"/>
                </p:cNvSpPr>
                <p:nvPr/>
              </p:nvSpPr>
              <p:spPr>
                <a:xfrm>
                  <a:off x="1119773" y="911317"/>
                  <a:ext cx="1868051" cy="228198"/>
                </a:xfrm>
                <a:prstGeom prst="rect">
                  <a:avLst/>
                </a:prstGeom>
                <a:blipFill>
                  <a:blip r:embed="rId2"/>
                  <a:stretch>
                    <a:fillRect l="-288" t="-23529" r="-2594" b="-50980"/>
                  </a:stretch>
                </a:blipFill>
              </p:spPr>
              <p:txBody>
                <a:bodyPr/>
                <a:lstStyle/>
                <a:p>
                  <a:r>
                    <a:rPr lang="pl-PL">
                      <a:noFill/>
                    </a:rPr>
                    <a:t> </a:t>
                  </a:r>
                </a:p>
              </p:txBody>
            </p:sp>
          </mc:Fallback>
        </mc:AlternateContent>
        <p:sp>
          <p:nvSpPr>
            <p:cNvPr id="10" name="Prostokąt 9">
              <a:extLst>
                <a:ext uri="{FF2B5EF4-FFF2-40B4-BE49-F238E27FC236}">
                  <a16:creationId xmlns:a16="http://schemas.microsoft.com/office/drawing/2014/main" id="{E3BA1942-F23C-7B4F-950A-0EF16E7B1308}"/>
                </a:ext>
              </a:extLst>
            </p:cNvPr>
            <p:cNvSpPr/>
            <p:nvPr/>
          </p:nvSpPr>
          <p:spPr>
            <a:xfrm>
              <a:off x="2095427" y="2531236"/>
              <a:ext cx="216024"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6448473D-0828-EE45-CFF3-80ED03FD0C6F}"/>
                    </a:ext>
                  </a:extLst>
                </p:cNvPr>
                <p:cNvSpPr txBox="1"/>
                <p:nvPr/>
              </p:nvSpPr>
              <p:spPr>
                <a:xfrm>
                  <a:off x="1694848" y="2497300"/>
                  <a:ext cx="429225" cy="2281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r>
                              <a:rPr lang="pl-PL" sz="2000" i="1">
                                <a:latin typeface="Cambria Math" panose="02040503050406030204" pitchFamily="18" charset="0"/>
                              </a:rPr>
                              <m:t>𝑥</m:t>
                            </m:r>
                          </m:sub>
                        </m:sSub>
                      </m:oMath>
                    </m:oMathPara>
                  </a14:m>
                  <a:endParaRPr lang="en-GB" sz="2000"/>
                </a:p>
              </p:txBody>
            </p:sp>
          </mc:Choice>
          <mc:Fallback xmlns="">
            <p:sp>
              <p:nvSpPr>
                <p:cNvPr id="11" name="pole tekstowe 10"/>
                <p:cNvSpPr txBox="1">
                  <a:spLocks noRot="1" noChangeAspect="1" noMove="1" noResize="1" noEditPoints="1" noAdjustHandles="1" noChangeArrowheads="1" noChangeShapeType="1" noTextEdit="1"/>
                </p:cNvSpPr>
                <p:nvPr/>
              </p:nvSpPr>
              <p:spPr>
                <a:xfrm>
                  <a:off x="1694848" y="2497300"/>
                  <a:ext cx="429225" cy="228198"/>
                </a:xfrm>
                <a:prstGeom prst="rect">
                  <a:avLst/>
                </a:prstGeom>
                <a:blipFill>
                  <a:blip r:embed="rId3"/>
                  <a:stretch>
                    <a:fillRect b="-27451"/>
                  </a:stretch>
                </a:blipFill>
              </p:spPr>
              <p:txBody>
                <a:bodyPr/>
                <a:lstStyle/>
                <a:p>
                  <a:r>
                    <a:rPr lang="pl-PL">
                      <a:noFill/>
                    </a:rPr>
                    <a:t> </a:t>
                  </a:r>
                </a:p>
              </p:txBody>
            </p:sp>
          </mc:Fallback>
        </mc:AlternateContent>
        <p:sp>
          <p:nvSpPr>
            <p:cNvPr id="23" name="pole tekstowe 22">
              <a:extLst>
                <a:ext uri="{FF2B5EF4-FFF2-40B4-BE49-F238E27FC236}">
                  <a16:creationId xmlns:a16="http://schemas.microsoft.com/office/drawing/2014/main" id="{CD1F132C-98E2-A246-D606-05B9B7C3288D}"/>
                </a:ext>
              </a:extLst>
            </p:cNvPr>
            <p:cNvSpPr txBox="1"/>
            <p:nvPr/>
          </p:nvSpPr>
          <p:spPr>
            <a:xfrm>
              <a:off x="1265278" y="3301534"/>
              <a:ext cx="570418" cy="323380"/>
            </a:xfrm>
            <a:prstGeom prst="rect">
              <a:avLst/>
            </a:prstGeom>
            <a:noFill/>
          </p:spPr>
          <p:txBody>
            <a:bodyPr wrap="square" lIns="0" tIns="0" rIns="0" bIns="0" rtlCol="0">
              <a:spAutoFit/>
            </a:bodyPr>
            <a:lstStyle/>
            <a:p>
              <a:endParaRPr lang="en-GB"/>
            </a:p>
          </p:txBody>
        </p:sp>
        <p:sp>
          <p:nvSpPr>
            <p:cNvPr id="24" name="Prostokąt 23">
              <a:extLst>
                <a:ext uri="{FF2B5EF4-FFF2-40B4-BE49-F238E27FC236}">
                  <a16:creationId xmlns:a16="http://schemas.microsoft.com/office/drawing/2014/main" id="{86FEBF54-4563-AE5F-F6AA-C36FB423D75A}"/>
                </a:ext>
              </a:extLst>
            </p:cNvPr>
            <p:cNvSpPr/>
            <p:nvPr/>
          </p:nvSpPr>
          <p:spPr>
            <a:xfrm>
              <a:off x="2091325" y="3243855"/>
              <a:ext cx="264781" cy="3434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id="{01002B89-13F6-1D1B-9A31-5AA00B4CAD47}"/>
                    </a:ext>
                  </a:extLst>
                </p:cNvPr>
                <p:cNvSpPr txBox="1"/>
                <p:nvPr/>
              </p:nvSpPr>
              <p:spPr>
                <a:xfrm>
                  <a:off x="5873083" y="909200"/>
                  <a:ext cx="1868051" cy="249401"/>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𝐺</m:t>
                          </m:r>
                        </m:e>
                        <m:sub>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sub>
                      </m:sSub>
                    </m:oMath>
                  </a14:m>
                  <a:r>
                    <a:rPr lang="pl-PL" sz="2000"/>
                    <a:t> </a:t>
                  </a:r>
                  <a14:m>
                    <m:oMath xmlns:m="http://schemas.openxmlformats.org/officeDocument/2006/math">
                      <m:r>
                        <a:rPr lang="pl-PL" sz="2000" i="1">
                          <a:latin typeface="Cambria Math" panose="02040503050406030204" pitchFamily="18" charset="0"/>
                        </a:rPr>
                        <m:t>={</m:t>
                      </m:r>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𝑦</m:t>
                          </m:r>
                        </m:sub>
                        <m:sup>
                          <m:r>
                            <a:rPr lang="pl-PL" sz="2000" b="0" i="1" smtClean="0">
                              <a:latin typeface="Cambria Math" panose="02040503050406030204" pitchFamily="18" charset="0"/>
                            </a:rPr>
                            <m:t>′</m:t>
                          </m:r>
                        </m:sup>
                      </m:sSubSup>
                      <m:r>
                        <a:rPr lang="pl-PL" sz="2000" b="0" i="1" smtClean="0">
                          <a:latin typeface="Cambria Math" panose="02040503050406030204" pitchFamily="18" charset="0"/>
                        </a:rPr>
                        <m:t>: </m:t>
                      </m:r>
                      <m:r>
                        <a:rPr lang="pl-PL" sz="2000" b="0" i="1" smtClean="0">
                          <a:latin typeface="Cambria Math" panose="02040503050406030204" pitchFamily="18" charset="0"/>
                        </a:rPr>
                        <m:t>𝑦</m:t>
                      </m:r>
                      <m:r>
                        <a:rPr lang="pl-PL" sz="2000" i="1">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𝑈</m:t>
                      </m:r>
                    </m:oMath>
                  </a14:m>
                  <a:r>
                    <a:rPr lang="pl-PL" sz="2000"/>
                    <a:t>}</a:t>
                  </a:r>
                  <a:endParaRPr lang="en-GB" sz="2000"/>
                </a:p>
              </p:txBody>
            </p:sp>
          </mc:Choice>
          <mc:Fallback xmlns="">
            <p:sp>
              <p:nvSpPr>
                <p:cNvPr id="8" name="pole tekstowe 7"/>
                <p:cNvSpPr txBox="1">
                  <a:spLocks noRot="1" noChangeAspect="1" noMove="1" noResize="1" noEditPoints="1" noAdjustHandles="1" noChangeArrowheads="1" noChangeShapeType="1" noTextEdit="1"/>
                </p:cNvSpPr>
                <p:nvPr/>
              </p:nvSpPr>
              <p:spPr>
                <a:xfrm>
                  <a:off x="5873083" y="909200"/>
                  <a:ext cx="1868051" cy="249401"/>
                </a:xfrm>
                <a:prstGeom prst="rect">
                  <a:avLst/>
                </a:prstGeom>
                <a:blipFill>
                  <a:blip r:embed="rId4"/>
                  <a:stretch>
                    <a:fillRect l="-4035" t="-23636" r="-1153" b="-36364"/>
                  </a:stretch>
                </a:blipFill>
              </p:spPr>
              <p:txBody>
                <a:bodyPr/>
                <a:lstStyle/>
                <a:p>
                  <a:r>
                    <a:rPr lang="pl-PL">
                      <a:noFill/>
                    </a:rPr>
                    <a:t> </a:t>
                  </a:r>
                </a:p>
              </p:txBody>
            </p:sp>
          </mc:Fallback>
        </mc:AlternateContent>
        <p:sp>
          <p:nvSpPr>
            <p:cNvPr id="5" name="Prostokąt zaokrąglony 4">
              <a:extLst>
                <a:ext uri="{FF2B5EF4-FFF2-40B4-BE49-F238E27FC236}">
                  <a16:creationId xmlns:a16="http://schemas.microsoft.com/office/drawing/2014/main" id="{D3F026D3-6BB1-E670-6760-E58ACDA61F24}"/>
                </a:ext>
              </a:extLst>
            </p:cNvPr>
            <p:cNvSpPr/>
            <p:nvPr/>
          </p:nvSpPr>
          <p:spPr>
            <a:xfrm>
              <a:off x="5220072" y="1992593"/>
              <a:ext cx="3168352" cy="237626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rostokąt 8">
              <a:extLst>
                <a:ext uri="{FF2B5EF4-FFF2-40B4-BE49-F238E27FC236}">
                  <a16:creationId xmlns:a16="http://schemas.microsoft.com/office/drawing/2014/main" id="{CBE6428C-C775-0A2F-1B0F-FEE2B95B2D0B}"/>
                </a:ext>
              </a:extLst>
            </p:cNvPr>
            <p:cNvSpPr/>
            <p:nvPr/>
          </p:nvSpPr>
          <p:spPr>
            <a:xfrm>
              <a:off x="5797530" y="2129456"/>
              <a:ext cx="1008146" cy="10327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rostokąt 17">
              <a:extLst>
                <a:ext uri="{FF2B5EF4-FFF2-40B4-BE49-F238E27FC236}">
                  <a16:creationId xmlns:a16="http://schemas.microsoft.com/office/drawing/2014/main" id="{635EDB31-9DA6-18B5-4226-DBB7737B6B6B}"/>
                </a:ext>
              </a:extLst>
            </p:cNvPr>
            <p:cNvSpPr/>
            <p:nvPr/>
          </p:nvSpPr>
          <p:spPr>
            <a:xfrm>
              <a:off x="6796734" y="2576640"/>
              <a:ext cx="1495042" cy="13445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pole tekstowe 18">
                  <a:extLst>
                    <a:ext uri="{FF2B5EF4-FFF2-40B4-BE49-F238E27FC236}">
                      <a16:creationId xmlns:a16="http://schemas.microsoft.com/office/drawing/2014/main" id="{C6614DA7-706B-C9B7-176B-2FF582B97050}"/>
                    </a:ext>
                  </a:extLst>
                </p:cNvPr>
                <p:cNvSpPr txBox="1"/>
                <p:nvPr/>
              </p:nvSpPr>
              <p:spPr>
                <a:xfrm>
                  <a:off x="7276665" y="2267187"/>
                  <a:ext cx="349125" cy="246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oMath>
                    </m:oMathPara>
                  </a14:m>
                  <a:endParaRPr lang="en-GB" sz="2000"/>
                </a:p>
              </p:txBody>
            </p:sp>
          </mc:Choice>
          <mc:Fallback xmlns="">
            <p:sp>
              <p:nvSpPr>
                <p:cNvPr id="19" name="pole tekstowe 18"/>
                <p:cNvSpPr txBox="1">
                  <a:spLocks noRot="1" noChangeAspect="1" noMove="1" noResize="1" noEditPoints="1" noAdjustHandles="1" noChangeArrowheads="1" noChangeShapeType="1" noTextEdit="1"/>
                </p:cNvSpPr>
                <p:nvPr/>
              </p:nvSpPr>
              <p:spPr>
                <a:xfrm>
                  <a:off x="7276665" y="2267187"/>
                  <a:ext cx="349125" cy="246121"/>
                </a:xfrm>
                <a:prstGeom prst="rect">
                  <a:avLst/>
                </a:prstGeom>
                <a:blipFill>
                  <a:blip r:embed="rId5"/>
                  <a:stretch>
                    <a:fillRect l="-13846" b="-20000"/>
                  </a:stretch>
                </a:blipFill>
              </p:spPr>
              <p:txBody>
                <a:bodyPr/>
                <a:lstStyle/>
                <a:p>
                  <a:r>
                    <a:rPr lang="pl-PL">
                      <a:noFill/>
                    </a:rPr>
                    <a:t> </a:t>
                  </a:r>
                </a:p>
              </p:txBody>
            </p:sp>
          </mc:Fallback>
        </mc:AlternateContent>
      </p:grpSp>
      <p:sp>
        <p:nvSpPr>
          <p:cNvPr id="22" name="Tytuł 1">
            <a:extLst>
              <a:ext uri="{FF2B5EF4-FFF2-40B4-BE49-F238E27FC236}">
                <a16:creationId xmlns:a16="http://schemas.microsoft.com/office/drawing/2014/main" id="{74906AA0-F036-DE38-EB63-207AE15D8AF6}"/>
              </a:ext>
            </a:extLst>
          </p:cNvPr>
          <p:cNvSpPr>
            <a:spLocks noGrp="1"/>
          </p:cNvSpPr>
          <p:nvPr>
            <p:ph type="title"/>
          </p:nvPr>
        </p:nvSpPr>
        <p:spPr>
          <a:xfrm>
            <a:off x="63098" y="95640"/>
            <a:ext cx="9080902" cy="1723624"/>
          </a:xfrm>
        </p:spPr>
        <p:txBody>
          <a:bodyPr/>
          <a:lstStyle/>
          <a:p>
            <a:r>
              <a:rPr lang="pl-PL" sz="3200" b="1" dirty="0"/>
              <a:t>NETWORK OF </a:t>
            </a:r>
            <a:r>
              <a:rPr lang="pl-PL" sz="3200" b="1" dirty="0" err="1"/>
              <a:t>APPROXIMATION</a:t>
            </a:r>
            <a:r>
              <a:rPr lang="pl-PL" sz="3200" b="1" dirty="0"/>
              <a:t> </a:t>
            </a:r>
            <a:r>
              <a:rPr lang="pl-PL" sz="3200" b="1" dirty="0" err="1"/>
              <a:t>SPACES</a:t>
            </a:r>
            <a:r>
              <a:rPr lang="pl-PL" sz="3200" b="1" dirty="0"/>
              <a:t> </a:t>
            </a:r>
            <a:br>
              <a:rPr lang="pl-PL" sz="3200" b="1" dirty="0"/>
            </a:br>
            <a:r>
              <a:rPr lang="pl-PL" sz="3200" b="1" dirty="0" err="1"/>
              <a:t>LINKED</a:t>
            </a:r>
            <a:r>
              <a:rPr lang="pl-PL" sz="3200" b="1" dirty="0"/>
              <a:t> BY </a:t>
            </a:r>
            <a:r>
              <a:rPr lang="pl-PL" sz="3200" b="1" dirty="0" err="1"/>
              <a:t>INTERFACES</a:t>
            </a:r>
            <a:r>
              <a:rPr lang="pl-PL" sz="3200" b="1" dirty="0"/>
              <a:t>: </a:t>
            </a:r>
            <a:br>
              <a:rPr lang="pl-PL" sz="3200" b="1" dirty="0"/>
            </a:br>
            <a:r>
              <a:rPr lang="pl-PL" sz="3200" b="1" dirty="0"/>
              <a:t>THE PAWLAK </a:t>
            </a:r>
            <a:r>
              <a:rPr lang="pl-PL" sz="3200" b="1" dirty="0" err="1"/>
              <a:t>ROUGH</a:t>
            </a:r>
            <a:r>
              <a:rPr lang="pl-PL" sz="3200" b="1" dirty="0"/>
              <a:t> SET MODEL</a:t>
            </a:r>
          </a:p>
        </p:txBody>
      </p:sp>
      <p:sp>
        <p:nvSpPr>
          <p:cNvPr id="4" name="Sześciokąt 3">
            <a:extLst>
              <a:ext uri="{FF2B5EF4-FFF2-40B4-BE49-F238E27FC236}">
                <a16:creationId xmlns:a16="http://schemas.microsoft.com/office/drawing/2014/main" id="{0BE65168-F9E8-5D89-15BA-593CDFC16903}"/>
              </a:ext>
            </a:extLst>
          </p:cNvPr>
          <p:cNvSpPr/>
          <p:nvPr/>
        </p:nvSpPr>
        <p:spPr>
          <a:xfrm>
            <a:off x="2274117" y="3877150"/>
            <a:ext cx="3540814" cy="2419334"/>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6" name="pole tekstowe 5">
                <a:extLst>
                  <a:ext uri="{FF2B5EF4-FFF2-40B4-BE49-F238E27FC236}">
                    <a16:creationId xmlns:a16="http://schemas.microsoft.com/office/drawing/2014/main" id="{09493329-4D48-9172-D58A-610CE7FDE375}"/>
                  </a:ext>
                </a:extLst>
              </p:cNvPr>
              <p:cNvSpPr txBox="1"/>
              <p:nvPr/>
            </p:nvSpPr>
            <p:spPr>
              <a:xfrm>
                <a:off x="2807969" y="3976042"/>
                <a:ext cx="2419037" cy="6217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800" i="1" smtClean="0">
                          <a:latin typeface="Cambria Math" panose="02040503050406030204" pitchFamily="18" charset="0"/>
                        </a:rPr>
                        <m:t>𝑟</m:t>
                      </m:r>
                      <m:d>
                        <m:dPr>
                          <m:ctrlPr>
                            <a:rPr lang="pl-PL" sz="1800" i="1">
                              <a:latin typeface="Cambria Math" panose="02040503050406030204" pitchFamily="18" charset="0"/>
                            </a:rPr>
                          </m:ctrlPr>
                        </m:dPr>
                        <m:e>
                          <m:sSub>
                            <m:sSubPr>
                              <m:ctrlPr>
                                <a:rPr lang="en-GB" sz="1800" i="1">
                                  <a:latin typeface="Cambria Math" panose="02040503050406030204" pitchFamily="18" charset="0"/>
                                </a:rPr>
                              </m:ctrlPr>
                            </m:sSubPr>
                            <m:e>
                              <m:r>
                                <a:rPr lang="pl-PL" sz="1800" i="1">
                                  <a:latin typeface="Cambria Math" panose="02040503050406030204" pitchFamily="18" charset="0"/>
                                </a:rPr>
                                <m:t>𝑔</m:t>
                              </m:r>
                            </m:e>
                            <m:sub>
                              <m:r>
                                <a:rPr lang="pl-PL" sz="1800" i="1">
                                  <a:latin typeface="Cambria Math" panose="02040503050406030204" pitchFamily="18" charset="0"/>
                                </a:rPr>
                                <m:t>𝑥</m:t>
                              </m:r>
                            </m:sub>
                          </m:sSub>
                          <m:r>
                            <a:rPr lang="pl-PL" sz="1800" i="1">
                              <a:latin typeface="Cambria Math" panose="02040503050406030204" pitchFamily="18" charset="0"/>
                            </a:rPr>
                            <m:t>,</m:t>
                          </m:r>
                          <m:sSubSup>
                            <m:sSubSupPr>
                              <m:ctrlPr>
                                <a:rPr lang="en-GB" sz="1800" i="1">
                                  <a:latin typeface="Cambria Math" panose="02040503050406030204" pitchFamily="18" charset="0"/>
                                </a:rPr>
                              </m:ctrlPr>
                            </m:sSubSupPr>
                            <m:e>
                              <m:r>
                                <a:rPr lang="pl-PL" sz="1800" i="1">
                                  <a:latin typeface="Cambria Math" panose="02040503050406030204" pitchFamily="18" charset="0"/>
                                </a:rPr>
                                <m:t>𝑔</m:t>
                              </m:r>
                            </m:e>
                            <m:sub>
                              <m:r>
                                <a:rPr lang="pl-PL" sz="1800" b="0" i="1" smtClean="0">
                                  <a:latin typeface="Cambria Math" panose="02040503050406030204" pitchFamily="18" charset="0"/>
                                </a:rPr>
                                <m:t>𝑦</m:t>
                              </m:r>
                            </m:sub>
                            <m:sup>
                              <m:r>
                                <a:rPr lang="pl-PL" sz="1800" i="1">
                                  <a:latin typeface="Cambria Math" panose="02040503050406030204" pitchFamily="18" charset="0"/>
                                </a:rPr>
                                <m:t>′</m:t>
                              </m:r>
                            </m:sup>
                          </m:sSubSup>
                        </m:e>
                      </m:d>
                      <m:r>
                        <m:rPr>
                          <m:nor/>
                        </m:rPr>
                        <a:rPr lang="pl-PL" sz="1800" i="1"/>
                        <m:t> </m:t>
                      </m:r>
                      <m:r>
                        <m:rPr>
                          <m:nor/>
                        </m:rPr>
                        <a:rPr lang="pl-PL" sz="1800" i="1" err="1"/>
                        <m:t>iff</m:t>
                      </m:r>
                      <m:r>
                        <m:rPr>
                          <m:nor/>
                        </m:rPr>
                        <a:rPr lang="pl-PL" sz="1800" i="1"/>
                        <m:t> </m:t>
                      </m:r>
                    </m:oMath>
                  </m:oMathPara>
                </a14:m>
                <a:endParaRPr lang="pl-PL" sz="1800" i="1"/>
              </a:p>
              <a:p>
                <a14:m>
                  <m:oMath xmlns:m="http://schemas.openxmlformats.org/officeDocument/2006/math">
                    <m:sSub>
                      <m:sSubPr>
                        <m:ctrlPr>
                          <a:rPr lang="pl-PL" sz="1800" i="1">
                            <a:latin typeface="Cambria Math" panose="02040503050406030204" pitchFamily="18" charset="0"/>
                          </a:rPr>
                        </m:ctrlPr>
                      </m:sSubPr>
                      <m:e>
                        <m:r>
                          <a:rPr lang="pl-PL" sz="1800" b="0" i="1" smtClean="0">
                            <a:latin typeface="Cambria Math" panose="02040503050406030204" pitchFamily="18" charset="0"/>
                          </a:rPr>
                          <m:t>           </m:t>
                        </m:r>
                        <m:d>
                          <m:dPr>
                            <m:begChr m:val="["/>
                            <m:endChr m:val="]"/>
                            <m:ctrlPr>
                              <a:rPr lang="pl-PL" sz="1800" i="1">
                                <a:latin typeface="Cambria Math" panose="02040503050406030204" pitchFamily="18" charset="0"/>
                              </a:rPr>
                            </m:ctrlPr>
                          </m:dPr>
                          <m:e>
                            <m:r>
                              <a:rPr lang="pl-PL" sz="1800" i="1">
                                <a:latin typeface="Cambria Math" panose="02040503050406030204" pitchFamily="18" charset="0"/>
                              </a:rPr>
                              <m:t>𝑥</m:t>
                            </m:r>
                          </m:e>
                        </m:d>
                      </m:e>
                      <m:sub>
                        <m:r>
                          <a:rPr lang="pl-PL" sz="1800" i="1">
                            <a:latin typeface="Cambria Math" panose="02040503050406030204" pitchFamily="18" charset="0"/>
                          </a:rPr>
                          <m:t>𝑅</m:t>
                        </m:r>
                      </m:sub>
                    </m:sSub>
                    <m:r>
                      <a:rPr lang="en-GB" sz="1800" i="1">
                        <a:latin typeface="Cambria Math" panose="02040503050406030204" pitchFamily="18" charset="0"/>
                        <a:ea typeface="Cambria Math" panose="02040503050406030204" pitchFamily="18" charset="0"/>
                      </a:rPr>
                      <m:t>⊆</m:t>
                    </m:r>
                  </m:oMath>
                </a14:m>
                <a:r>
                  <a:rPr lang="pl-PL" sz="1800"/>
                  <a:t> </a:t>
                </a:r>
                <a14:m>
                  <m:oMath xmlns:m="http://schemas.openxmlformats.org/officeDocument/2006/math">
                    <m:sSub>
                      <m:sSubPr>
                        <m:ctrlPr>
                          <a:rPr lang="pl-PL" sz="1800" i="1">
                            <a:latin typeface="Cambria Math" panose="02040503050406030204" pitchFamily="18" charset="0"/>
                          </a:rPr>
                        </m:ctrlPr>
                      </m:sSubPr>
                      <m:e>
                        <m:d>
                          <m:dPr>
                            <m:begChr m:val="["/>
                            <m:endChr m:val="]"/>
                            <m:ctrlPr>
                              <a:rPr lang="pl-PL" sz="1800" i="1">
                                <a:latin typeface="Cambria Math" panose="02040503050406030204" pitchFamily="18" charset="0"/>
                              </a:rPr>
                            </m:ctrlPr>
                          </m:dPr>
                          <m:e>
                            <m:r>
                              <a:rPr lang="pl-PL" sz="1800" b="0" i="1" smtClean="0">
                                <a:latin typeface="Cambria Math" panose="02040503050406030204" pitchFamily="18" charset="0"/>
                              </a:rPr>
                              <m:t>𝑦</m:t>
                            </m:r>
                          </m:e>
                        </m:d>
                      </m:e>
                      <m:sub>
                        <m:sSub>
                          <m:sSubPr>
                            <m:ctrlPr>
                              <a:rPr lang="pl-PL" sz="1800" i="1">
                                <a:latin typeface="Cambria Math" panose="02040503050406030204" pitchFamily="18" charset="0"/>
                              </a:rPr>
                            </m:ctrlPr>
                          </m:sSubPr>
                          <m:e>
                            <m:r>
                              <a:rPr lang="pl-PL" sz="1800" i="1">
                                <a:latin typeface="Cambria Math" panose="02040503050406030204" pitchFamily="18" charset="0"/>
                              </a:rPr>
                              <m:t>𝑅</m:t>
                            </m:r>
                          </m:e>
                          <m:sub>
                            <m:r>
                              <a:rPr lang="pl-PL" sz="1800" i="1">
                                <a:latin typeface="Cambria Math" panose="02040503050406030204" pitchFamily="18" charset="0"/>
                              </a:rPr>
                              <m:t>𝑑</m:t>
                            </m:r>
                          </m:sub>
                        </m:sSub>
                      </m:sub>
                    </m:sSub>
                  </m:oMath>
                </a14:m>
                <a:endParaRPr lang="pl-PL" sz="1800"/>
              </a:p>
            </p:txBody>
          </p:sp>
        </mc:Choice>
        <mc:Fallback xmlns="">
          <p:sp>
            <p:nvSpPr>
              <p:cNvPr id="6" name="pole tekstowe 5">
                <a:extLst>
                  <a:ext uri="{FF2B5EF4-FFF2-40B4-BE49-F238E27FC236}">
                    <a16:creationId xmlns:a16="http://schemas.microsoft.com/office/drawing/2014/main" id="{F3633CE5-6785-16E8-004F-38ECFD726E56}"/>
                  </a:ext>
                </a:extLst>
              </p:cNvPr>
              <p:cNvSpPr txBox="1">
                <a:spLocks noRot="1" noChangeAspect="1" noMove="1" noResize="1" noEditPoints="1" noAdjustHandles="1" noChangeArrowheads="1" noChangeShapeType="1" noTextEdit="1"/>
              </p:cNvSpPr>
              <p:nvPr/>
            </p:nvSpPr>
            <p:spPr>
              <a:xfrm>
                <a:off x="2807969" y="3976042"/>
                <a:ext cx="2419037" cy="621773"/>
              </a:xfrm>
              <a:prstGeom prst="rect">
                <a:avLst/>
              </a:prstGeom>
              <a:blipFill>
                <a:blip r:embed="rId6"/>
                <a:stretch>
                  <a:fillRect l="-253" b="-8824"/>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id="{20698372-680D-8DDA-1AD4-A3C119079319}"/>
                  </a:ext>
                </a:extLst>
              </p:cNvPr>
              <p:cNvSpPr txBox="1"/>
              <p:nvPr/>
            </p:nvSpPr>
            <p:spPr>
              <a:xfrm>
                <a:off x="1134476" y="4999335"/>
                <a:ext cx="485915" cy="3114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i="1">
                                  <a:latin typeface="Cambria Math" panose="02040503050406030204" pitchFamily="18" charset="0"/>
                                </a:rPr>
                                <m:t>𝑥</m:t>
                              </m:r>
                            </m:e>
                            <m:sup>
                              <m:r>
                                <a:rPr lang="pl-PL" sz="2000" i="1">
                                  <a:latin typeface="Cambria Math" panose="02040503050406030204" pitchFamily="18" charset="0"/>
                                </a:rPr>
                                <m:t>′</m:t>
                              </m:r>
                            </m:sup>
                          </m:sSup>
                        </m:sub>
                      </m:sSub>
                    </m:oMath>
                  </m:oMathPara>
                </a14:m>
                <a:endParaRPr lang="en-GB" sz="2000"/>
              </a:p>
            </p:txBody>
          </p:sp>
        </mc:Choice>
        <mc:Fallback xmlns="">
          <p:sp>
            <p:nvSpPr>
              <p:cNvPr id="13" name="pole tekstowe 12">
                <a:extLst>
                  <a:ext uri="{FF2B5EF4-FFF2-40B4-BE49-F238E27FC236}">
                    <a16:creationId xmlns:a16="http://schemas.microsoft.com/office/drawing/2014/main" id="{F8B818D4-9E01-CC97-1563-A3069A070DA7}"/>
                  </a:ext>
                </a:extLst>
              </p:cNvPr>
              <p:cNvSpPr txBox="1">
                <a:spLocks noRot="1" noChangeAspect="1" noMove="1" noResize="1" noEditPoints="1" noAdjustHandles="1" noChangeArrowheads="1" noChangeShapeType="1" noTextEdit="1"/>
              </p:cNvSpPr>
              <p:nvPr/>
            </p:nvSpPr>
            <p:spPr>
              <a:xfrm>
                <a:off x="1134476" y="4999335"/>
                <a:ext cx="485915" cy="311432"/>
              </a:xfrm>
              <a:prstGeom prst="rect">
                <a:avLst/>
              </a:prstGeom>
              <a:blipFill>
                <a:blip r:embed="rId7"/>
                <a:stretch>
                  <a:fillRect l="-5000" b="-25490"/>
                </a:stretch>
              </a:blipFill>
            </p:spPr>
            <p:txBody>
              <a:bodyPr/>
              <a:lstStyle/>
              <a:p>
                <a:r>
                  <a:rPr lang="pl-PL">
                    <a:noFill/>
                  </a:rPr>
                  <a:t> </a:t>
                </a:r>
              </a:p>
            </p:txBody>
          </p:sp>
        </mc:Fallback>
      </mc:AlternateContent>
      <p:sp>
        <p:nvSpPr>
          <p:cNvPr id="14" name="pole tekstowe 13">
            <a:extLst>
              <a:ext uri="{FF2B5EF4-FFF2-40B4-BE49-F238E27FC236}">
                <a16:creationId xmlns:a16="http://schemas.microsoft.com/office/drawing/2014/main" id="{FFFE9E69-717E-5E53-C4D1-A36A6B1F1B04}"/>
              </a:ext>
            </a:extLst>
          </p:cNvPr>
          <p:cNvSpPr txBox="1"/>
          <p:nvPr/>
        </p:nvSpPr>
        <p:spPr>
          <a:xfrm>
            <a:off x="807105" y="4421474"/>
            <a:ext cx="505725" cy="507831"/>
          </a:xfrm>
          <a:prstGeom prst="rect">
            <a:avLst/>
          </a:prstGeom>
          <a:noFill/>
        </p:spPr>
        <p:txBody>
          <a:bodyPr wrap="square" rtlCol="0">
            <a:spAutoFit/>
          </a:bodyPr>
          <a:lstStyle/>
          <a:p>
            <a:r>
              <a:rPr lang="pl-PL" b="1"/>
              <a:t>…</a:t>
            </a:r>
          </a:p>
        </p:txBody>
      </p:sp>
      <mc:AlternateContent xmlns:mc="http://schemas.openxmlformats.org/markup-compatibility/2006" xmlns:a14="http://schemas.microsoft.com/office/drawing/2010/main">
        <mc:Choice Requires="a14">
          <p:sp>
            <p:nvSpPr>
              <p:cNvPr id="20" name="pole tekstowe 19">
                <a:extLst>
                  <a:ext uri="{FF2B5EF4-FFF2-40B4-BE49-F238E27FC236}">
                    <a16:creationId xmlns:a16="http://schemas.microsoft.com/office/drawing/2014/main" id="{B669F139-E5D2-BB8C-1536-B728A3FF4F9F}"/>
                  </a:ext>
                </a:extLst>
              </p:cNvPr>
              <p:cNvSpPr txBox="1"/>
              <p:nvPr/>
            </p:nvSpPr>
            <p:spPr>
              <a:xfrm>
                <a:off x="2950639" y="4854904"/>
                <a:ext cx="1998748" cy="621773"/>
              </a:xfrm>
              <a:prstGeom prst="rect">
                <a:avLst/>
              </a:prstGeom>
              <a:noFill/>
            </p:spPr>
            <p:txBody>
              <a:bodyPr wrap="square" lIns="0" tIns="0" rIns="0" bIns="0" rtlCol="0">
                <a:spAutoFit/>
              </a:bodyPr>
              <a:lstStyle/>
              <a:p>
                <a14:m>
                  <m:oMath xmlns:m="http://schemas.openxmlformats.org/officeDocument/2006/math">
                    <m:sSup>
                      <m:sSupPr>
                        <m:ctrlPr>
                          <a:rPr lang="pl-PL" sz="1800" i="1" smtClean="0">
                            <a:latin typeface="Cambria Math" panose="02040503050406030204" pitchFamily="18" charset="0"/>
                          </a:rPr>
                        </m:ctrlPr>
                      </m:sSupPr>
                      <m:e>
                        <m:r>
                          <a:rPr lang="pl-PL" sz="1800" b="0" i="0" smtClean="0">
                            <a:latin typeface="Cambria Math" panose="02040503050406030204" pitchFamily="18" charset="0"/>
                          </a:rPr>
                          <m:t>  </m:t>
                        </m:r>
                        <m:r>
                          <a:rPr lang="pl-PL" sz="1800" b="0" i="1" smtClean="0">
                            <a:latin typeface="Cambria Math" panose="02040503050406030204" pitchFamily="18" charset="0"/>
                          </a:rPr>
                          <m:t>𝑟</m:t>
                        </m:r>
                      </m:e>
                      <m:sup>
                        <m:r>
                          <a:rPr lang="pl-PL" sz="1800" b="0" i="0" smtClean="0">
                            <a:latin typeface="Cambria Math" panose="02040503050406030204" pitchFamily="18" charset="0"/>
                          </a:rPr>
                          <m:t>′</m:t>
                        </m:r>
                      </m:sup>
                    </m:sSup>
                    <m:d>
                      <m:dPr>
                        <m:ctrlPr>
                          <a:rPr lang="pl-PL" sz="1800" i="1">
                            <a:latin typeface="Cambria Math" panose="02040503050406030204" pitchFamily="18" charset="0"/>
                          </a:rPr>
                        </m:ctrlPr>
                      </m:dPr>
                      <m:e>
                        <m:sSub>
                          <m:sSubPr>
                            <m:ctrlPr>
                              <a:rPr lang="en-GB" sz="1800" i="1">
                                <a:latin typeface="Cambria Math" panose="02040503050406030204" pitchFamily="18" charset="0"/>
                              </a:rPr>
                            </m:ctrlPr>
                          </m:sSubPr>
                          <m:e>
                            <m:r>
                              <a:rPr lang="pl-PL" sz="1800" i="1">
                                <a:latin typeface="Cambria Math" panose="02040503050406030204" pitchFamily="18" charset="0"/>
                              </a:rPr>
                              <m:t>𝑔</m:t>
                            </m:r>
                          </m:e>
                          <m:sub>
                            <m:r>
                              <a:rPr lang="pl-PL" sz="1800" i="1">
                                <a:latin typeface="Cambria Math" panose="02040503050406030204" pitchFamily="18" charset="0"/>
                              </a:rPr>
                              <m:t>𝑥</m:t>
                            </m:r>
                          </m:sub>
                        </m:sSub>
                        <m:r>
                          <a:rPr lang="pl-PL" sz="1800" i="1">
                            <a:latin typeface="Cambria Math" panose="02040503050406030204" pitchFamily="18" charset="0"/>
                          </a:rPr>
                          <m:t>,</m:t>
                        </m:r>
                        <m:sSubSup>
                          <m:sSubSupPr>
                            <m:ctrlPr>
                              <a:rPr lang="en-GB" sz="1800" i="1">
                                <a:latin typeface="Cambria Math" panose="02040503050406030204" pitchFamily="18" charset="0"/>
                              </a:rPr>
                            </m:ctrlPr>
                          </m:sSubSupPr>
                          <m:e>
                            <m:r>
                              <a:rPr lang="pl-PL" sz="1800" i="1">
                                <a:latin typeface="Cambria Math" panose="02040503050406030204" pitchFamily="18" charset="0"/>
                              </a:rPr>
                              <m:t>𝑔</m:t>
                            </m:r>
                          </m:e>
                          <m:sub>
                            <m:r>
                              <a:rPr lang="pl-PL" sz="1800" b="0" i="1" smtClean="0">
                                <a:latin typeface="Cambria Math" panose="02040503050406030204" pitchFamily="18" charset="0"/>
                              </a:rPr>
                              <m:t>𝑦</m:t>
                            </m:r>
                          </m:sub>
                          <m:sup>
                            <m:r>
                              <a:rPr lang="pl-PL" sz="1800" i="1">
                                <a:latin typeface="Cambria Math" panose="02040503050406030204" pitchFamily="18" charset="0"/>
                              </a:rPr>
                              <m:t>′</m:t>
                            </m:r>
                          </m:sup>
                        </m:sSubSup>
                      </m:e>
                    </m:d>
                    <m:r>
                      <m:rPr>
                        <m:nor/>
                      </m:rPr>
                      <a:rPr lang="pl-PL" sz="1800" i="1"/>
                      <m:t> </m:t>
                    </m:r>
                    <m:r>
                      <m:rPr>
                        <m:nor/>
                      </m:rPr>
                      <a:rPr lang="pl-PL" sz="1800" i="1" err="1"/>
                      <m:t>iff</m:t>
                    </m:r>
                    <m:r>
                      <m:rPr>
                        <m:nor/>
                      </m:rPr>
                      <a:rPr lang="pl-PL" sz="1800" i="1"/>
                      <m:t> </m:t>
                    </m:r>
                  </m:oMath>
                </a14:m>
                <a:r>
                  <a:rPr lang="pl-PL" sz="1800" i="1"/>
                  <a:t>  </a:t>
                </a:r>
              </a:p>
              <a:p>
                <a14:m>
                  <m:oMath xmlns:m="http://schemas.openxmlformats.org/officeDocument/2006/math">
                    <m:sSub>
                      <m:sSubPr>
                        <m:ctrlPr>
                          <a:rPr lang="pl-PL" sz="1800" i="1">
                            <a:latin typeface="Cambria Math" panose="02040503050406030204" pitchFamily="18" charset="0"/>
                          </a:rPr>
                        </m:ctrlPr>
                      </m:sSubPr>
                      <m:e>
                        <m:r>
                          <a:rPr lang="pl-PL" sz="1800" b="0" i="1" smtClean="0">
                            <a:latin typeface="Cambria Math" panose="02040503050406030204" pitchFamily="18" charset="0"/>
                          </a:rPr>
                          <m:t>     </m:t>
                        </m:r>
                        <m:d>
                          <m:dPr>
                            <m:begChr m:val="["/>
                            <m:endChr m:val="]"/>
                            <m:ctrlPr>
                              <a:rPr lang="pl-PL" sz="1800" i="1">
                                <a:latin typeface="Cambria Math" panose="02040503050406030204" pitchFamily="18" charset="0"/>
                              </a:rPr>
                            </m:ctrlPr>
                          </m:dPr>
                          <m:e>
                            <m:r>
                              <a:rPr lang="pl-PL" sz="1800" i="1">
                                <a:latin typeface="Cambria Math" panose="02040503050406030204" pitchFamily="18" charset="0"/>
                              </a:rPr>
                              <m:t>𝑥</m:t>
                            </m:r>
                          </m:e>
                        </m:d>
                      </m:e>
                      <m:sub>
                        <m:r>
                          <a:rPr lang="pl-PL" sz="1800" i="1">
                            <a:latin typeface="Cambria Math" panose="02040503050406030204" pitchFamily="18" charset="0"/>
                          </a:rPr>
                          <m:t>𝑅</m:t>
                        </m:r>
                      </m:sub>
                    </m:sSub>
                    <m:r>
                      <a:rPr lang="pl-PL" sz="1800" i="1">
                        <a:latin typeface="Cambria Math" panose="02040503050406030204" pitchFamily="18" charset="0"/>
                        <a:ea typeface="Cambria Math" panose="02040503050406030204" pitchFamily="18" charset="0"/>
                      </a:rPr>
                      <m:t>∩</m:t>
                    </m:r>
                  </m:oMath>
                </a14:m>
                <a:r>
                  <a:rPr lang="pl-PL" sz="1800"/>
                  <a:t> </a:t>
                </a:r>
                <a14:m>
                  <m:oMath xmlns:m="http://schemas.openxmlformats.org/officeDocument/2006/math">
                    <m:sSub>
                      <m:sSubPr>
                        <m:ctrlPr>
                          <a:rPr lang="pl-PL" sz="1800" i="1">
                            <a:latin typeface="Cambria Math" panose="02040503050406030204" pitchFamily="18" charset="0"/>
                          </a:rPr>
                        </m:ctrlPr>
                      </m:sSubPr>
                      <m:e>
                        <m:d>
                          <m:dPr>
                            <m:begChr m:val="["/>
                            <m:endChr m:val="]"/>
                            <m:ctrlPr>
                              <a:rPr lang="pl-PL" sz="1800" i="1">
                                <a:latin typeface="Cambria Math" panose="02040503050406030204" pitchFamily="18" charset="0"/>
                              </a:rPr>
                            </m:ctrlPr>
                          </m:dPr>
                          <m:e>
                            <m:r>
                              <a:rPr lang="pl-PL" sz="1800" b="0" i="1" smtClean="0">
                                <a:latin typeface="Cambria Math" panose="02040503050406030204" pitchFamily="18" charset="0"/>
                              </a:rPr>
                              <m:t>𝑦</m:t>
                            </m:r>
                          </m:e>
                        </m:d>
                      </m:e>
                      <m:sub>
                        <m:sSub>
                          <m:sSubPr>
                            <m:ctrlPr>
                              <a:rPr lang="pl-PL" sz="1800" i="1">
                                <a:latin typeface="Cambria Math" panose="02040503050406030204" pitchFamily="18" charset="0"/>
                              </a:rPr>
                            </m:ctrlPr>
                          </m:sSubPr>
                          <m:e>
                            <m:r>
                              <a:rPr lang="pl-PL" sz="1800" i="1">
                                <a:latin typeface="Cambria Math" panose="02040503050406030204" pitchFamily="18" charset="0"/>
                              </a:rPr>
                              <m:t>𝑅</m:t>
                            </m:r>
                          </m:e>
                          <m:sub>
                            <m:r>
                              <a:rPr lang="pl-PL" sz="1800" i="1">
                                <a:latin typeface="Cambria Math" panose="02040503050406030204" pitchFamily="18" charset="0"/>
                              </a:rPr>
                              <m:t>𝑑</m:t>
                            </m:r>
                          </m:sub>
                        </m:sSub>
                      </m:sub>
                    </m:sSub>
                  </m:oMath>
                </a14:m>
                <a:r>
                  <a:rPr lang="pl-PL" sz="1800">
                    <a:ea typeface="Cambria Math" panose="02040503050406030204" pitchFamily="18" charset="0"/>
                  </a:rPr>
                  <a:t> </a:t>
                </a:r>
                <a14:m>
                  <m:oMath xmlns:m="http://schemas.openxmlformats.org/officeDocument/2006/math">
                    <m:r>
                      <a:rPr lang="pl-PL" sz="1800" i="1">
                        <a:latin typeface="Cambria Math" panose="02040503050406030204" pitchFamily="18" charset="0"/>
                        <a:ea typeface="Cambria Math" panose="02040503050406030204" pitchFamily="18" charset="0"/>
                      </a:rPr>
                      <m:t>≠∅</m:t>
                    </m:r>
                  </m:oMath>
                </a14:m>
                <a:endParaRPr lang="pl-PL" sz="1800"/>
              </a:p>
            </p:txBody>
          </p:sp>
        </mc:Choice>
        <mc:Fallback xmlns="">
          <p:sp>
            <p:nvSpPr>
              <p:cNvPr id="20" name="pole tekstowe 19">
                <a:extLst>
                  <a:ext uri="{FF2B5EF4-FFF2-40B4-BE49-F238E27FC236}">
                    <a16:creationId xmlns:a16="http://schemas.microsoft.com/office/drawing/2014/main" id="{835F16C5-7099-0273-6CE8-A949F0E59FF7}"/>
                  </a:ext>
                </a:extLst>
              </p:cNvPr>
              <p:cNvSpPr txBox="1">
                <a:spLocks noRot="1" noChangeAspect="1" noMove="1" noResize="1" noEditPoints="1" noAdjustHandles="1" noChangeArrowheads="1" noChangeShapeType="1" noTextEdit="1"/>
              </p:cNvSpPr>
              <p:nvPr/>
            </p:nvSpPr>
            <p:spPr>
              <a:xfrm>
                <a:off x="2950639" y="4854904"/>
                <a:ext cx="1998748" cy="621773"/>
              </a:xfrm>
              <a:prstGeom prst="rect">
                <a:avLst/>
              </a:prstGeom>
              <a:blipFill>
                <a:blip r:embed="rId8"/>
                <a:stretch>
                  <a:fillRect l="-305" b="-8824"/>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1" name="pole tekstowe 20">
                <a:extLst>
                  <a:ext uri="{FF2B5EF4-FFF2-40B4-BE49-F238E27FC236}">
                    <a16:creationId xmlns:a16="http://schemas.microsoft.com/office/drawing/2014/main" id="{762BA1E5-1F06-0372-7473-B0ED3209E5D4}"/>
                  </a:ext>
                </a:extLst>
              </p:cNvPr>
              <p:cNvSpPr txBox="1"/>
              <p:nvPr/>
            </p:nvSpPr>
            <p:spPr>
              <a:xfrm>
                <a:off x="5451968" y="3661750"/>
                <a:ext cx="485915" cy="331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oMath>
                  </m:oMathPara>
                </a14:m>
                <a:endParaRPr lang="en-GB" sz="2000"/>
              </a:p>
            </p:txBody>
          </p:sp>
        </mc:Choice>
        <mc:Fallback xmlns="">
          <p:sp>
            <p:nvSpPr>
              <p:cNvPr id="21" name="pole tekstowe 20">
                <a:extLst>
                  <a:ext uri="{FF2B5EF4-FFF2-40B4-BE49-F238E27FC236}">
                    <a16:creationId xmlns:a16="http://schemas.microsoft.com/office/drawing/2014/main" id="{E8D2F1E1-107A-6606-E49E-B559D676E46D}"/>
                  </a:ext>
                </a:extLst>
              </p:cNvPr>
              <p:cNvSpPr txBox="1">
                <a:spLocks noRot="1" noChangeAspect="1" noMove="1" noResize="1" noEditPoints="1" noAdjustHandles="1" noChangeArrowheads="1" noChangeShapeType="1" noTextEdit="1"/>
              </p:cNvSpPr>
              <p:nvPr/>
            </p:nvSpPr>
            <p:spPr>
              <a:xfrm>
                <a:off x="5451968" y="3661750"/>
                <a:ext cx="485915" cy="331950"/>
              </a:xfrm>
              <a:prstGeom prst="rect">
                <a:avLst/>
              </a:prstGeom>
              <a:blipFill>
                <a:blip r:embed="rId9"/>
                <a:stretch>
                  <a:fillRect b="-22222"/>
                </a:stretch>
              </a:blipFill>
            </p:spPr>
            <p:txBody>
              <a:bodyPr/>
              <a:lstStyle/>
              <a:p>
                <a:r>
                  <a:rPr lang="pl-PL">
                    <a:noFill/>
                  </a:rPr>
                  <a:t> </a:t>
                </a:r>
              </a:p>
            </p:txBody>
          </p:sp>
        </mc:Fallback>
      </mc:AlternateContent>
      <p:sp>
        <p:nvSpPr>
          <p:cNvPr id="33" name="pole tekstowe 32">
            <a:extLst>
              <a:ext uri="{FF2B5EF4-FFF2-40B4-BE49-F238E27FC236}">
                <a16:creationId xmlns:a16="http://schemas.microsoft.com/office/drawing/2014/main" id="{2A8E6375-61A5-426C-25B2-47FCE78E0B80}"/>
              </a:ext>
            </a:extLst>
          </p:cNvPr>
          <p:cNvSpPr txBox="1"/>
          <p:nvPr/>
        </p:nvSpPr>
        <p:spPr>
          <a:xfrm>
            <a:off x="6061327" y="5237466"/>
            <a:ext cx="505725" cy="507831"/>
          </a:xfrm>
          <a:prstGeom prst="rect">
            <a:avLst/>
          </a:prstGeom>
          <a:noFill/>
        </p:spPr>
        <p:txBody>
          <a:bodyPr wrap="square" rtlCol="0">
            <a:spAutoFit/>
          </a:bodyPr>
          <a:lstStyle/>
          <a:p>
            <a:r>
              <a:rPr lang="pl-PL" b="1"/>
              <a:t>…</a:t>
            </a:r>
          </a:p>
        </p:txBody>
      </p:sp>
      <p:sp>
        <p:nvSpPr>
          <p:cNvPr id="34" name="pole tekstowe 33">
            <a:extLst>
              <a:ext uri="{FF2B5EF4-FFF2-40B4-BE49-F238E27FC236}">
                <a16:creationId xmlns:a16="http://schemas.microsoft.com/office/drawing/2014/main" id="{04C90684-AE6B-E4C1-9FB5-4206265620E7}"/>
              </a:ext>
            </a:extLst>
          </p:cNvPr>
          <p:cNvSpPr txBox="1"/>
          <p:nvPr/>
        </p:nvSpPr>
        <p:spPr>
          <a:xfrm>
            <a:off x="3667883" y="5733766"/>
            <a:ext cx="514706" cy="276999"/>
          </a:xfrm>
          <a:prstGeom prst="rect">
            <a:avLst/>
          </a:prstGeom>
          <a:noFill/>
        </p:spPr>
        <p:txBody>
          <a:bodyPr wrap="square" lIns="0" tIns="0" rIns="0" bIns="0" rtlCol="0">
            <a:spAutoFit/>
          </a:bodyPr>
          <a:lstStyle/>
          <a:p>
            <a:r>
              <a:rPr lang="pl-PL" sz="1800" b="0" i="1">
                <a:latin typeface="+mj-lt"/>
              </a:rPr>
              <a:t>Res</a:t>
            </a:r>
            <a:endParaRPr lang="pl-PL" sz="1800" i="1"/>
          </a:p>
        </p:txBody>
      </p:sp>
      <mc:AlternateContent xmlns:mc="http://schemas.openxmlformats.org/markup-compatibility/2006" xmlns:a14="http://schemas.microsoft.com/office/drawing/2010/main">
        <mc:Choice Requires="a14">
          <p:sp>
            <p:nvSpPr>
              <p:cNvPr id="40" name="pole tekstowe 39">
                <a:extLst>
                  <a:ext uri="{FF2B5EF4-FFF2-40B4-BE49-F238E27FC236}">
                    <a16:creationId xmlns:a16="http://schemas.microsoft.com/office/drawing/2014/main" id="{A2646E0E-4F72-AF89-15B0-4355D8B4B410}"/>
                  </a:ext>
                </a:extLst>
              </p:cNvPr>
              <p:cNvSpPr txBox="1"/>
              <p:nvPr/>
            </p:nvSpPr>
            <p:spPr>
              <a:xfrm>
                <a:off x="2933352" y="3479264"/>
                <a:ext cx="2236717" cy="3363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𝐼𝑛𝑡𝑒𝑟</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r>
                            <a:rPr lang="pl-PL" sz="2000" b="0" i="1" smtClean="0">
                              <a:latin typeface="Cambria Math" panose="02040503050406030204" pitchFamily="18" charset="0"/>
                            </a:rPr>
                            <m:t>𝑅</m:t>
                          </m:r>
                        </m:sub>
                      </m:sSub>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sub>
                      </m:sSub>
                      <m:r>
                        <a:rPr lang="pl-PL" sz="2000" b="0" i="1" smtClean="0">
                          <a:latin typeface="Cambria Math" panose="02040503050406030204" pitchFamily="18" charset="0"/>
                        </a:rPr>
                        <m:t>)</m:t>
                      </m:r>
                    </m:oMath>
                  </m:oMathPara>
                </a14:m>
                <a:endParaRPr lang="pl-PL" sz="2000"/>
              </a:p>
            </p:txBody>
          </p:sp>
        </mc:Choice>
        <mc:Fallback xmlns="">
          <p:sp>
            <p:nvSpPr>
              <p:cNvPr id="40" name="pole tekstowe 39">
                <a:extLst>
                  <a:ext uri="{FF2B5EF4-FFF2-40B4-BE49-F238E27FC236}">
                    <a16:creationId xmlns:a16="http://schemas.microsoft.com/office/drawing/2014/main" id="{E9F36A5D-9420-632E-3E7B-10C840C178AB}"/>
                  </a:ext>
                </a:extLst>
              </p:cNvPr>
              <p:cNvSpPr txBox="1">
                <a:spLocks noRot="1" noChangeAspect="1" noMove="1" noResize="1" noEditPoints="1" noAdjustHandles="1" noChangeArrowheads="1" noChangeShapeType="1" noTextEdit="1"/>
              </p:cNvSpPr>
              <p:nvPr/>
            </p:nvSpPr>
            <p:spPr>
              <a:xfrm>
                <a:off x="2933352" y="3479264"/>
                <a:ext cx="2236717" cy="336374"/>
              </a:xfrm>
              <a:prstGeom prst="rect">
                <a:avLst/>
              </a:prstGeom>
              <a:blipFill>
                <a:blip r:embed="rId10"/>
                <a:stretch>
                  <a:fillRect t="-1818" b="-25455"/>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 name="pole tekstowe 1">
                <a:extLst>
                  <a:ext uri="{FF2B5EF4-FFF2-40B4-BE49-F238E27FC236}">
                    <a16:creationId xmlns:a16="http://schemas.microsoft.com/office/drawing/2014/main" id="{FDA4EE55-1E8C-A5DE-FFE3-4809E6DABB65}"/>
                  </a:ext>
                </a:extLst>
              </p:cNvPr>
              <p:cNvSpPr txBox="1"/>
              <p:nvPr/>
            </p:nvSpPr>
            <p:spPr>
              <a:xfrm>
                <a:off x="63098" y="2316168"/>
                <a:ext cx="3766869" cy="923330"/>
              </a:xfrm>
              <a:prstGeom prst="rect">
                <a:avLst/>
              </a:prstGeom>
              <a:noFill/>
            </p:spPr>
            <p:txBody>
              <a:bodyPr wrap="square" lIns="0" tIns="0" rIns="0" bIns="0" rtlCol="0">
                <a:spAutoFit/>
              </a:bodyPr>
              <a:lstStyle/>
              <a:p>
                <a14:m>
                  <m:oMath xmlns:m="http://schemas.openxmlformats.org/officeDocument/2006/math">
                    <m:r>
                      <a:rPr lang="pl-PL" sz="2000" b="0" i="1" smtClean="0">
                        <a:latin typeface="Cambria Math" panose="02040503050406030204" pitchFamily="18" charset="0"/>
                        <a:ea typeface="Cambria Math" panose="02040503050406030204" pitchFamily="18" charset="0"/>
                      </a:rPr>
                      <m:t> </m:t>
                    </m:r>
                    <m:r>
                      <a:rPr lang="pl-PL" sz="2000" b="0" i="1" smtClean="0">
                        <a:latin typeface="Cambria Math" panose="02040503050406030204" pitchFamily="18" charset="0"/>
                        <a:ea typeface="Cambria Math" panose="02040503050406030204" pitchFamily="18" charset="0"/>
                      </a:rPr>
                      <m:t>𝑅</m:t>
                    </m:r>
                    <m:r>
                      <a:rPr lang="en-GB"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i="1"/>
                  <a:t> – </a:t>
                </a:r>
                <a:r>
                  <a:rPr lang="en-US" sz="2000" i="1"/>
                  <a:t>equivalence relation</a:t>
                </a:r>
              </a:p>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𝑓</m:t>
                        </m:r>
                        <m:d>
                          <m:dPr>
                            <m:ctrlPr>
                              <a:rPr lang="pl-PL" sz="2000" b="0" i="1" smtClean="0">
                                <a:latin typeface="Cambria Math" panose="02040503050406030204" pitchFamily="18" charset="0"/>
                              </a:rPr>
                            </m:ctrlPr>
                          </m:dPr>
                          <m:e>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𝑥</m:t>
                                    </m:r>
                                  </m:e>
                                </m:d>
                              </m:e>
                              <m:sub>
                                <m:r>
                                  <a:rPr lang="pl-PL" sz="2000" i="1">
                                    <a:latin typeface="Cambria Math" panose="02040503050406030204" pitchFamily="18" charset="0"/>
                                  </a:rPr>
                                  <m:t>𝑅</m:t>
                                </m:r>
                              </m:sub>
                            </m:sSub>
                          </m:e>
                        </m:d>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d>
                              <m:dPr>
                                <m:begChr m:val="["/>
                                <m:endChr m:val="]"/>
                                <m:ctrlPr>
                                  <a:rPr lang="pl-PL" sz="2000" b="0" i="1" smtClean="0">
                                    <a:latin typeface="Cambria Math" panose="02040503050406030204" pitchFamily="18" charset="0"/>
                                  </a:rPr>
                                </m:ctrlPr>
                              </m:dPr>
                              <m:e>
                                <m:r>
                                  <a:rPr lang="pl-PL" sz="2000" b="0" i="1" smtClean="0">
                                    <a:latin typeface="Cambria Math" panose="02040503050406030204" pitchFamily="18" charset="0"/>
                                  </a:rPr>
                                  <m:t>𝑥</m:t>
                                </m:r>
                              </m:e>
                            </m:d>
                          </m:e>
                          <m:sub>
                            <m:r>
                              <a:rPr lang="pl-PL" sz="2000" b="0" i="1" smtClean="0">
                                <a:latin typeface="Cambria Math" panose="02040503050406030204" pitchFamily="18" charset="0"/>
                              </a:rPr>
                              <m:t>𝑅</m:t>
                            </m:r>
                          </m:sub>
                        </m:sSub>
                      </m:e>
                    </m:d>
                  </m:oMath>
                </a14:m>
                <a:r>
                  <a:rPr lang="pl-PL" sz="2000" b="0" i="1"/>
                  <a:t>, x</a:t>
                </a:r>
                <a:r>
                  <a:rPr lang="pl-PL" sz="200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endParaRPr lang="pl-PL" sz="2000" b="0" i="1"/>
              </a:p>
              <a:p>
                <a:r>
                  <a:rPr lang="pl-PL" sz="2000" i="1"/>
                  <a:t>   f:U/R</a:t>
                </a:r>
                <a14:m>
                  <m:oMath xmlns:m="http://schemas.openxmlformats.org/officeDocument/2006/math">
                    <m:r>
                      <a:rPr lang="pl-PL"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{1,…,</m:t>
                    </m:r>
                    <m:d>
                      <m:dPr>
                        <m:begChr m:val="|"/>
                        <m:endChr m:val="|"/>
                        <m:ctrlPr>
                          <a:rPr lang="pl-PL" sz="2000" b="0" i="1" smtClean="0">
                            <a:latin typeface="Cambria Math" panose="02040503050406030204" pitchFamily="18" charset="0"/>
                            <a:ea typeface="Cambria Math" panose="02040503050406030204" pitchFamily="18" charset="0"/>
                          </a:rPr>
                        </m:ctrlPr>
                      </m:dPr>
                      <m:e>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𝑅</m:t>
                        </m:r>
                      </m:e>
                    </m:d>
                    <m:r>
                      <a:rPr lang="pl-PL" sz="2000" b="0" i="1" smtClean="0">
                        <a:latin typeface="Cambria Math" panose="02040503050406030204" pitchFamily="18" charset="0"/>
                        <a:ea typeface="Cambria Math" panose="02040503050406030204" pitchFamily="18" charset="0"/>
                      </a:rPr>
                      <m:t>}</m:t>
                    </m:r>
                  </m:oMath>
                </a14:m>
                <a:r>
                  <a:rPr lang="pl-PL" sz="2000" i="1"/>
                  <a:t> - bijection</a:t>
                </a:r>
                <a:endParaRPr lang="en-GB" sz="2000" i="1"/>
              </a:p>
            </p:txBody>
          </p:sp>
        </mc:Choice>
        <mc:Fallback xmlns="">
          <p:sp>
            <p:nvSpPr>
              <p:cNvPr id="2" name="pole tekstowe 1">
                <a:extLst>
                  <a:ext uri="{FF2B5EF4-FFF2-40B4-BE49-F238E27FC236}">
                    <a16:creationId xmlns="" xmlns:a16="http://schemas.microsoft.com/office/drawing/2014/main" xmlns:a14="http://schemas.microsoft.com/office/drawing/2010/main" id="{1669E935-7DE7-8569-3864-8C66C3A49F9E}"/>
                  </a:ext>
                </a:extLst>
              </p:cNvPr>
              <p:cNvSpPr txBox="1">
                <a:spLocks noRot="1" noChangeAspect="1" noMove="1" noResize="1" noEditPoints="1" noAdjustHandles="1" noChangeArrowheads="1" noChangeShapeType="1" noTextEdit="1"/>
              </p:cNvSpPr>
              <p:nvPr/>
            </p:nvSpPr>
            <p:spPr>
              <a:xfrm>
                <a:off x="63098" y="2316168"/>
                <a:ext cx="3766869" cy="923330"/>
              </a:xfrm>
              <a:prstGeom prst="rect">
                <a:avLst/>
              </a:prstGeom>
              <a:blipFill rotWithShape="0">
                <a:blip r:embed="rId11"/>
                <a:stretch>
                  <a:fillRect l="-809" t="-7947" r="-3560" b="-16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id="{645FAD3D-4C0B-09C7-F238-C6A13273DA67}"/>
                  </a:ext>
                </a:extLst>
              </p:cNvPr>
              <p:cNvSpPr txBox="1"/>
              <p:nvPr/>
            </p:nvSpPr>
            <p:spPr>
              <a:xfrm>
                <a:off x="467544" y="5778615"/>
                <a:ext cx="1671034" cy="3114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sSup>
                            <m:sSupPr>
                              <m:ctrlPr>
                                <a:rPr lang="pl-PL" sz="2000" b="0" i="1" smtClean="0">
                                  <a:latin typeface="Cambria Math" panose="02040503050406030204" pitchFamily="18" charset="0"/>
                                </a:rPr>
                              </m:ctrlPr>
                            </m:sSupPr>
                            <m:e>
                              <m:r>
                                <a:rPr lang="pl-PL" sz="2000" b="0" i="1" smtClean="0">
                                  <a:latin typeface="Cambria Math" panose="02040503050406030204" pitchFamily="18" charset="0"/>
                                </a:rPr>
                                <m:t>𝑥</m:t>
                              </m:r>
                            </m:e>
                            <m:sup>
                              <m:r>
                                <a:rPr lang="pl-PL" sz="2000" b="0" i="1" smtClean="0">
                                  <a:latin typeface="Cambria Math" panose="02040503050406030204" pitchFamily="18" charset="0"/>
                                </a:rPr>
                                <m:t>′</m:t>
                              </m:r>
                            </m:sup>
                          </m:sSup>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 </m:t>
                          </m:r>
                          <m:r>
                            <a:rPr lang="pl-PL" sz="2000" i="1">
                              <a:latin typeface="Cambria Math" panose="02040503050406030204" pitchFamily="18" charset="0"/>
                            </a:rPr>
                            <m:t>𝐺</m:t>
                          </m:r>
                        </m:e>
                        <m:sub>
                          <m:r>
                            <a:rPr lang="pl-PL" sz="2000" i="1">
                              <a:latin typeface="Cambria Math" panose="02040503050406030204" pitchFamily="18" charset="0"/>
                            </a:rPr>
                            <m:t>𝑅</m:t>
                          </m:r>
                        </m:sub>
                      </m:sSub>
                    </m:oMath>
                  </m:oMathPara>
                </a14:m>
                <a:endParaRPr lang="en-GB" sz="2000"/>
              </a:p>
            </p:txBody>
          </p:sp>
        </mc:Choice>
        <mc:Fallback xmlns="">
          <p:sp>
            <p:nvSpPr>
              <p:cNvPr id="15" name="pole tekstowe 14">
                <a:extLst>
                  <a:ext uri="{FF2B5EF4-FFF2-40B4-BE49-F238E27FC236}">
                    <a16:creationId xmlns:a16="http://schemas.microsoft.com/office/drawing/2014/main" xmlns:a14="http://schemas.microsoft.com/office/drawing/2010/main" xmlns="" id="{EF3C9F9E-A7D2-437B-27AF-631CC194CE6B}"/>
                  </a:ext>
                </a:extLst>
              </p:cNvPr>
              <p:cNvSpPr txBox="1">
                <a:spLocks noRot="1" noChangeAspect="1" noMove="1" noResize="1" noEditPoints="1" noAdjustHandles="1" noChangeArrowheads="1" noChangeShapeType="1" noTextEdit="1"/>
              </p:cNvSpPr>
              <p:nvPr/>
            </p:nvSpPr>
            <p:spPr>
              <a:xfrm>
                <a:off x="467544" y="5778615"/>
                <a:ext cx="1671034" cy="311432"/>
              </a:xfrm>
              <a:prstGeom prst="rect">
                <a:avLst/>
              </a:prstGeom>
              <a:blipFill rotWithShape="0">
                <a:blip r:embed="rId12"/>
                <a:stretch>
                  <a:fillRect l="-2920" b="-2549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6" name="pole tekstowe 15">
                <a:extLst>
                  <a:ext uri="{FF2B5EF4-FFF2-40B4-BE49-F238E27FC236}">
                    <a16:creationId xmlns:a16="http://schemas.microsoft.com/office/drawing/2014/main" id="{CF41F031-781E-79EE-433A-BAEE38E3CD5D}"/>
                  </a:ext>
                </a:extLst>
              </p:cNvPr>
              <p:cNvSpPr txBox="1"/>
              <p:nvPr/>
            </p:nvSpPr>
            <p:spPr>
              <a:xfrm>
                <a:off x="4430404" y="2335684"/>
                <a:ext cx="4536504" cy="951927"/>
              </a:xfrm>
              <a:prstGeom prst="rect">
                <a:avLst/>
              </a:prstGeom>
              <a:noFill/>
            </p:spPr>
            <p:txBody>
              <a:bodyPr wrap="square" lIns="0" tIns="0" rIns="0" bIns="0" rtlCol="0">
                <a:spAutoFit/>
              </a:bodyPr>
              <a:lstStyle/>
              <a:p>
                <a:pPr algn="ctr"/>
                <a14:m>
                  <m:oMath xmlns:m="http://schemas.openxmlformats.org/officeDocument/2006/math">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𝑅</m:t>
                        </m:r>
                      </m:e>
                      <m:sub>
                        <m:r>
                          <a:rPr lang="pl-PL" sz="2000" b="0" i="1" smtClean="0">
                            <a:latin typeface="Cambria Math" panose="02040503050406030204" pitchFamily="18" charset="0"/>
                            <a:ea typeface="Cambria Math" panose="02040503050406030204" pitchFamily="18" charset="0"/>
                          </a:rPr>
                          <m:t>𝑑</m:t>
                        </m:r>
                      </m:sub>
                    </m:sSub>
                    <m:r>
                      <a:rPr lang="en-GB"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i="1"/>
                  <a:t> – </a:t>
                </a:r>
                <a:r>
                  <a:rPr lang="en-US" sz="2000" i="1"/>
                  <a:t>equivalence relation</a:t>
                </a:r>
              </a:p>
              <a:p>
                <a14:m>
                  <m:oMath xmlns:m="http://schemas.openxmlformats.org/officeDocument/2006/math">
                    <m:sSubSup>
                      <m:sSubSupPr>
                        <m:ctrlPr>
                          <a:rPr lang="en-GB" sz="2000" i="1" smtClean="0">
                            <a:latin typeface="Cambria Math" panose="02040503050406030204" pitchFamily="18" charset="0"/>
                          </a:rPr>
                        </m:ctrlPr>
                      </m:sSubSupPr>
                      <m:e>
                        <m:r>
                          <a:rPr lang="pl-PL" sz="2000" b="0" i="1" smtClean="0">
                            <a:latin typeface="Cambria Math" panose="02040503050406030204" pitchFamily="18" charset="0"/>
                          </a:rPr>
                          <m:t>               </m:t>
                        </m:r>
                        <m:r>
                          <a:rPr lang="pl-PL" sz="2000" b="0" i="1" smtClean="0">
                            <a:latin typeface="Cambria Math" panose="02040503050406030204" pitchFamily="18" charset="0"/>
                          </a:rPr>
                          <m:t>𝑔</m:t>
                        </m:r>
                      </m:e>
                      <m:sub>
                        <m:r>
                          <a:rPr lang="pl-PL" sz="2000" b="0" i="1" smtClean="0">
                            <a:latin typeface="Cambria Math" panose="02040503050406030204" pitchFamily="18" charset="0"/>
                          </a:rPr>
                          <m:t>𝑦</m:t>
                        </m:r>
                      </m:sub>
                      <m:sup>
                        <m:r>
                          <a:rPr lang="pl-PL" sz="2000" b="0" i="1" smtClean="0">
                            <a:latin typeface="Cambria Math" panose="02040503050406030204" pitchFamily="18" charset="0"/>
                          </a:rPr>
                          <m:t>′</m:t>
                        </m:r>
                      </m:sup>
                    </m:sSubSup>
                  </m:oMath>
                </a14:m>
                <a:r>
                  <a:rPr lang="pl-PL" sz="2000"/>
                  <a:t>=(</a:t>
                </a:r>
                <a:r>
                  <a:rPr lang="pl-PL" sz="2000" i="1"/>
                  <a:t>h</a:t>
                </a:r>
                <a:r>
                  <a:rPr lang="pl-PL" sz="2000"/>
                  <a:t>(</a:t>
                </a:r>
                <a14:m>
                  <m:oMath xmlns:m="http://schemas.openxmlformats.org/officeDocument/2006/math">
                    <m:sSub>
                      <m:sSubPr>
                        <m:ctrlPr>
                          <a:rPr lang="pl-PL" sz="2000" i="1" smtClean="0">
                            <a:latin typeface="Cambria Math" panose="02040503050406030204" pitchFamily="18" charset="0"/>
                          </a:rPr>
                        </m:ctrlPr>
                      </m:sSubPr>
                      <m:e>
                        <m:d>
                          <m:dPr>
                            <m:begChr m:val="["/>
                            <m:endChr m:val="]"/>
                            <m:ctrlPr>
                              <a:rPr lang="pl-PL" sz="2000" i="1" smtClean="0">
                                <a:latin typeface="Cambria Math" panose="02040503050406030204" pitchFamily="18" charset="0"/>
                              </a:rPr>
                            </m:ctrlPr>
                          </m:dPr>
                          <m:e>
                            <m:r>
                              <a:rPr lang="pl-PL" sz="2000" b="0" i="1" smtClean="0">
                                <a:latin typeface="Cambria Math" panose="02040503050406030204" pitchFamily="18" charset="0"/>
                              </a:rPr>
                              <m:t>𝑦</m:t>
                            </m:r>
                          </m:e>
                        </m:d>
                      </m:e>
                      <m:sub>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sub>
                    </m:sSub>
                    <m:r>
                      <a:rPr lang="pl-PL" sz="2000" b="0" i="1" smtClean="0">
                        <a:latin typeface="Cambria Math" panose="02040503050406030204" pitchFamily="18" charset="0"/>
                      </a:rPr>
                      <m:t>),</m:t>
                    </m:r>
                  </m:oMath>
                </a14:m>
                <a:r>
                  <a:rPr lang="pl-PL" sz="2000"/>
                  <a:t> </a:t>
                </a:r>
                <a14:m>
                  <m:oMath xmlns:m="http://schemas.openxmlformats.org/officeDocument/2006/math">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b="0" i="1" smtClean="0">
                                <a:latin typeface="Cambria Math" panose="02040503050406030204" pitchFamily="18" charset="0"/>
                              </a:rPr>
                              <m:t>𝑦</m:t>
                            </m:r>
                          </m:e>
                        </m:d>
                      </m:e>
                      <m:sub>
                        <m:sSub>
                          <m:sSubPr>
                            <m:ctrlPr>
                              <a:rPr lang="pl-PL"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𝑑</m:t>
                            </m:r>
                          </m:sub>
                        </m:sSub>
                      </m:sub>
                    </m:sSub>
                  </m:oMath>
                </a14:m>
                <a:r>
                  <a:rPr lang="pl-PL" sz="2000"/>
                  <a:t>), </a:t>
                </a:r>
                <a:r>
                  <a:rPr lang="pl-PL" sz="2000" i="1"/>
                  <a:t>y</a:t>
                </a:r>
                <a:r>
                  <a:rPr lang="pl-PL" sz="2000" i="1">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m:t>
                    </m:r>
                  </m:oMath>
                </a14:m>
                <a:r>
                  <a:rPr lang="pl-PL" sz="2000" i="1"/>
                  <a:t>U</a:t>
                </a:r>
              </a:p>
              <a:p>
                <a:r>
                  <a:rPr lang="pl-PL" sz="2000" i="1"/>
                  <a:t>        h: U/</a:t>
                </a:r>
                <a14:m>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r>
                      <a:rPr lang="pl-PL"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{1,…,</m:t>
                    </m:r>
                  </m:oMath>
                </a14:m>
                <a:r>
                  <a:rPr lang="pl-PL" sz="2000" i="1"/>
                  <a:t> </a:t>
                </a:r>
                <a14:m>
                  <m:oMath xmlns:m="http://schemas.openxmlformats.org/officeDocument/2006/math">
                    <m:d>
                      <m:dPr>
                        <m:begChr m:val="⌈"/>
                        <m:endChr m:val="⌉"/>
                        <m:ctrlPr>
                          <a:rPr lang="pl-PL" sz="2000" i="1" smtClean="0">
                            <a:latin typeface="Cambria Math" panose="02040503050406030204" pitchFamily="18" charset="0"/>
                          </a:rPr>
                        </m:ctrlPr>
                      </m:dPr>
                      <m:e>
                        <m:r>
                          <m:rPr>
                            <m:nor/>
                          </m:rPr>
                          <a:rPr lang="pl-PL" sz="2000" i="1"/>
                          <m:t>U</m:t>
                        </m:r>
                        <m:r>
                          <m:rPr>
                            <m:nor/>
                          </m:rPr>
                          <a:rPr lang="pl-PL" sz="2000" i="1"/>
                          <m:t>/</m:t>
                        </m:r>
                        <m:sSub>
                          <m:sSubPr>
                            <m:ctrlPr>
                              <a:rPr lang="pl-PL"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𝑑</m:t>
                            </m:r>
                          </m:sub>
                        </m:sSub>
                      </m:e>
                    </m:d>
                  </m:oMath>
                </a14:m>
                <a:r>
                  <a:rPr lang="pl-PL" sz="2000"/>
                  <a:t>} - </a:t>
                </a:r>
                <a:r>
                  <a:rPr lang="pl-PL" sz="2000" i="1" err="1"/>
                  <a:t>bijection</a:t>
                </a:r>
                <a:r>
                  <a:rPr lang="pl-PL" sz="2000"/>
                  <a:t> </a:t>
                </a:r>
                <a:endParaRPr lang="en-GB" sz="2000"/>
              </a:p>
            </p:txBody>
          </p:sp>
        </mc:Choice>
        <mc:Fallback xmlns="">
          <p:sp>
            <p:nvSpPr>
              <p:cNvPr id="16" name="pole tekstowe 15">
                <a:extLst>
                  <a:ext uri="{FF2B5EF4-FFF2-40B4-BE49-F238E27FC236}">
                    <a16:creationId xmlns="" xmlns:a16="http://schemas.microsoft.com/office/drawing/2014/main" xmlns:a14="http://schemas.microsoft.com/office/drawing/2010/main" id="{37211B93-F1CA-AEE2-8268-2D7C2F7169CE}"/>
                  </a:ext>
                </a:extLst>
              </p:cNvPr>
              <p:cNvSpPr txBox="1">
                <a:spLocks noRot="1" noChangeAspect="1" noMove="1" noResize="1" noEditPoints="1" noAdjustHandles="1" noChangeArrowheads="1" noChangeShapeType="1" noTextEdit="1"/>
              </p:cNvSpPr>
              <p:nvPr/>
            </p:nvSpPr>
            <p:spPr>
              <a:xfrm>
                <a:off x="4430404" y="2335684"/>
                <a:ext cx="4536504" cy="951927"/>
              </a:xfrm>
              <a:prstGeom prst="rect">
                <a:avLst/>
              </a:prstGeom>
              <a:blipFill rotWithShape="0">
                <a:blip r:embed="rId13"/>
                <a:stretch>
                  <a:fillRect l="-134" t="-7692" r="-134" b="-160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pole tekstowe 16">
                <a:extLst>
                  <a:ext uri="{FF2B5EF4-FFF2-40B4-BE49-F238E27FC236}">
                    <a16:creationId xmlns:a16="http://schemas.microsoft.com/office/drawing/2014/main" id="{B72F4C34-9A79-E775-6182-B0BC59594475}"/>
                  </a:ext>
                </a:extLst>
              </p:cNvPr>
              <p:cNvSpPr txBox="1"/>
              <p:nvPr/>
            </p:nvSpPr>
            <p:spPr>
              <a:xfrm>
                <a:off x="6061327" y="6135013"/>
                <a:ext cx="1764265" cy="336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r>
                        <a:rPr lang="pl-PL" sz="2000" b="0" i="1" smtClean="0">
                          <a:latin typeface="Cambria Math" panose="02040503050406030204" pitchFamily="18" charset="0"/>
                        </a:rPr>
                        <m:t>,</m:t>
                      </m:r>
                      <m:sSubSup>
                        <m:sSubSupPr>
                          <m:ctrlPr>
                            <a:rPr lang="en-GB" sz="2000" i="1">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𝐺</m:t>
                          </m:r>
                        </m:e>
                        <m:sub>
                          <m:sSub>
                            <m:sSubPr>
                              <m:ctrlPr>
                                <a:rPr lang="en-GB"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𝑑</m:t>
                              </m:r>
                            </m:sub>
                          </m:sSub>
                        </m:sub>
                      </m:sSub>
                    </m:oMath>
                  </m:oMathPara>
                </a14:m>
                <a:endParaRPr lang="en-GB" sz="2000"/>
              </a:p>
            </p:txBody>
          </p:sp>
        </mc:Choice>
        <mc:Fallback xmlns="">
          <p:sp>
            <p:nvSpPr>
              <p:cNvPr id="17" name="pole tekstowe 16">
                <a:extLst>
                  <a:ext uri="{FF2B5EF4-FFF2-40B4-BE49-F238E27FC236}">
                    <a16:creationId xmlns:a16="http://schemas.microsoft.com/office/drawing/2014/main" xmlns:a14="http://schemas.microsoft.com/office/drawing/2010/main" xmlns="" id="{9B39F21E-8297-C207-281D-E67162C1121D}"/>
                  </a:ext>
                </a:extLst>
              </p:cNvPr>
              <p:cNvSpPr txBox="1">
                <a:spLocks noRot="1" noChangeAspect="1" noMove="1" noResize="1" noEditPoints="1" noAdjustHandles="1" noChangeArrowheads="1" noChangeShapeType="1" noTextEdit="1"/>
              </p:cNvSpPr>
              <p:nvPr/>
            </p:nvSpPr>
            <p:spPr>
              <a:xfrm>
                <a:off x="6061327" y="6135013"/>
                <a:ext cx="1764265" cy="336374"/>
              </a:xfrm>
              <a:prstGeom prst="rect">
                <a:avLst/>
              </a:prstGeom>
              <a:blipFill rotWithShape="0">
                <a:blip r:embed="rId14"/>
                <a:stretch>
                  <a:fillRect l="-2759" b="-17857"/>
                </a:stretch>
              </a:blipFill>
            </p:spPr>
            <p:txBody>
              <a:bodyPr/>
              <a:lstStyle/>
              <a:p>
                <a:r>
                  <a:rPr lang="pl-PL">
                    <a:noFill/>
                  </a:rPr>
                  <a:t> </a:t>
                </a:r>
              </a:p>
            </p:txBody>
          </p:sp>
        </mc:Fallback>
      </mc:AlternateContent>
      <p:sp>
        <p:nvSpPr>
          <p:cNvPr id="12" name="Symbol zastępczy numeru slajdu 11">
            <a:extLst>
              <a:ext uri="{FF2B5EF4-FFF2-40B4-BE49-F238E27FC236}">
                <a16:creationId xmlns:a16="http://schemas.microsoft.com/office/drawing/2014/main" id="{5EEA2474-44C7-488E-9967-C5EA3EFF9585}"/>
              </a:ext>
            </a:extLst>
          </p:cNvPr>
          <p:cNvSpPr>
            <a:spLocks noGrp="1"/>
          </p:cNvSpPr>
          <p:nvPr>
            <p:ph type="sldNum" sz="quarter" idx="12"/>
          </p:nvPr>
        </p:nvSpPr>
        <p:spPr/>
        <p:txBody>
          <a:bodyPr/>
          <a:lstStyle/>
          <a:p>
            <a:pPr>
              <a:defRPr/>
            </a:pPr>
            <a:fld id="{D02E777F-298D-4C96-825C-3DC57E52C55E}" type="slidenum">
              <a:rPr lang="pl-PL" smtClean="0"/>
              <a:pPr>
                <a:defRPr/>
              </a:pPr>
              <a:t>80</a:t>
            </a:fld>
            <a:endParaRPr lang="pl-PL"/>
          </a:p>
        </p:txBody>
      </p:sp>
    </p:spTree>
    <p:extLst>
      <p:ext uri="{BB962C8B-B14F-4D97-AF65-F5344CB8AC3E}">
        <p14:creationId xmlns:p14="http://schemas.microsoft.com/office/powerpoint/2010/main" val="2676729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ytuł 1"/>
          <p:cNvSpPr>
            <a:spLocks noGrp="1"/>
          </p:cNvSpPr>
          <p:nvPr>
            <p:ph type="title"/>
          </p:nvPr>
        </p:nvSpPr>
        <p:spPr>
          <a:xfrm>
            <a:off x="125076" y="-25650"/>
            <a:ext cx="8856984" cy="1271345"/>
          </a:xfrm>
        </p:spPr>
        <p:txBody>
          <a:bodyPr/>
          <a:lstStyle/>
          <a:p>
            <a:r>
              <a:rPr lang="en-US" sz="2800" b="1" dirty="0"/>
              <a:t>NETWORK OF APPROXIMATION SPACES </a:t>
            </a:r>
            <a:br>
              <a:rPr lang="en-US" sz="2800" b="1" dirty="0"/>
            </a:br>
            <a:r>
              <a:rPr lang="en-US" sz="2800" b="1" dirty="0"/>
              <a:t>LINKED BY INTERFACES:</a:t>
            </a:r>
            <a:br>
              <a:rPr lang="en-US" sz="2800" b="1" dirty="0"/>
            </a:br>
            <a:r>
              <a:rPr lang="en-US" sz="2800" b="1" dirty="0"/>
              <a:t>THE </a:t>
            </a:r>
            <a:r>
              <a:rPr lang="en-US" sz="2800" b="1" dirty="0" err="1"/>
              <a:t>PAWLAK</a:t>
            </a:r>
            <a:r>
              <a:rPr lang="en-US" sz="2800" b="1" dirty="0"/>
              <a:t> ROUGH SET MODEL</a:t>
            </a:r>
          </a:p>
        </p:txBody>
      </p:sp>
      <p:grpSp>
        <p:nvGrpSpPr>
          <p:cNvPr id="80" name="Grupa 79">
            <a:extLst>
              <a:ext uri="{FF2B5EF4-FFF2-40B4-BE49-F238E27FC236}">
                <a16:creationId xmlns:a16="http://schemas.microsoft.com/office/drawing/2014/main" id="{359AF729-EF42-D50E-1106-439F8023909F}"/>
              </a:ext>
            </a:extLst>
          </p:cNvPr>
          <p:cNvGrpSpPr/>
          <p:nvPr/>
        </p:nvGrpSpPr>
        <p:grpSpPr>
          <a:xfrm>
            <a:off x="395536" y="1245694"/>
            <a:ext cx="8208912" cy="5612305"/>
            <a:chOff x="153579" y="1372729"/>
            <a:chExt cx="8210533" cy="5661248"/>
          </a:xfrm>
        </p:grpSpPr>
        <p:sp>
          <p:nvSpPr>
            <p:cNvPr id="3" name="Prostokąt zaokrąglony 2"/>
            <p:cNvSpPr/>
            <p:nvPr/>
          </p:nvSpPr>
          <p:spPr>
            <a:xfrm>
              <a:off x="251875" y="4286590"/>
              <a:ext cx="1760995" cy="147053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Prostokąt 9"/>
            <p:cNvSpPr/>
            <p:nvPr/>
          </p:nvSpPr>
          <p:spPr>
            <a:xfrm>
              <a:off x="1472189" y="4459043"/>
              <a:ext cx="244555" cy="289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Prostokąt 23"/>
            <p:cNvSpPr/>
            <p:nvPr/>
          </p:nvSpPr>
          <p:spPr>
            <a:xfrm>
              <a:off x="1291356" y="5086669"/>
              <a:ext cx="299752" cy="39494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mc:AlternateContent xmlns:mc="http://schemas.openxmlformats.org/markup-compatibility/2006" xmlns:a14="http://schemas.microsoft.com/office/drawing/2010/main">
          <mc:Choice Requires="a14">
            <p:sp>
              <p:nvSpPr>
                <p:cNvPr id="8" name="pole tekstowe 7"/>
                <p:cNvSpPr txBox="1"/>
                <p:nvPr/>
              </p:nvSpPr>
              <p:spPr>
                <a:xfrm>
                  <a:off x="6274317" y="3206065"/>
                  <a:ext cx="2060919" cy="321178"/>
                </a:xfrm>
                <a:prstGeom prst="rect">
                  <a:avLst/>
                </a:prstGeom>
                <a:noFill/>
              </p:spPr>
              <p:txBody>
                <a:bodyPr wrap="square" lIns="0" tIns="0" rIns="0" bIns="0" rtlCol="0">
                  <a:spAutoFit/>
                </a:bodyPr>
                <a:lstStyle/>
                <a:p>
                  <a14:m>
                    <m:oMath xmlns:m="http://schemas.openxmlformats.org/officeDocument/2006/math">
                      <m:sSub>
                        <m:sSubPr>
                          <m:ctrlPr>
                            <a:rPr lang="en-GB" sz="2000" i="1" smtClean="0">
                              <a:solidFill>
                                <a:prstClr val="black"/>
                              </a:solidFill>
                              <a:latin typeface="Cambria Math" panose="02040503050406030204" pitchFamily="18" charset="0"/>
                              <a:ea typeface="Cambria Math" panose="02040503050406030204" pitchFamily="18" charset="0"/>
                            </a:rPr>
                          </m:ctrlPr>
                        </m:sSubPr>
                        <m:e>
                          <m:r>
                            <a:rPr lang="pl-PL" sz="2000" i="1" smtClean="0">
                              <a:solidFill>
                                <a:prstClr val="black"/>
                              </a:solidFill>
                              <a:latin typeface="Cambria Math" panose="02040503050406030204" pitchFamily="18" charset="0"/>
                              <a:ea typeface="Cambria Math" panose="02040503050406030204" pitchFamily="18" charset="0"/>
                            </a:rPr>
                            <m:t>𝐺</m:t>
                          </m:r>
                        </m:e>
                        <m:sub>
                          <m:r>
                            <a:rPr lang="pl-PL" sz="2000" i="1" smtClean="0">
                              <a:solidFill>
                                <a:prstClr val="black"/>
                              </a:solidFill>
                              <a:latin typeface="Cambria Math" panose="02040503050406030204" pitchFamily="18" charset="0"/>
                              <a:ea typeface="Cambria Math" panose="02040503050406030204" pitchFamily="18" charset="0"/>
                            </a:rPr>
                            <m:t>𝑑</m:t>
                          </m:r>
                        </m:sub>
                      </m:sSub>
                      <m:r>
                        <a:rPr lang="pl-PL" sz="2000" i="1">
                          <a:solidFill>
                            <a:prstClr val="black"/>
                          </a:solidFill>
                          <a:latin typeface="Cambria Math" panose="02040503050406030204" pitchFamily="18" charset="0"/>
                          <a:ea typeface="Cambria Math" panose="02040503050406030204" pitchFamily="18" charset="0"/>
                        </a:rPr>
                        <m:t>=</m:t>
                      </m:r>
                      <m:sSub>
                        <m:sSubPr>
                          <m:ctrlPr>
                            <a:rPr lang="pl-PL" sz="2000" i="1" smtClean="0">
                              <a:solidFill>
                                <a:prstClr val="black"/>
                              </a:solidFill>
                              <a:latin typeface="Cambria Math" panose="02040503050406030204" pitchFamily="18" charset="0"/>
                              <a:ea typeface="Cambria Math" panose="02040503050406030204" pitchFamily="18" charset="0"/>
                            </a:rPr>
                          </m:ctrlPr>
                        </m:sSubPr>
                        <m:e>
                          <m:r>
                            <a:rPr lang="pl-PL" sz="2000" i="1" smtClean="0">
                              <a:solidFill>
                                <a:prstClr val="black"/>
                              </a:solidFill>
                              <a:latin typeface="Cambria Math" panose="02040503050406030204" pitchFamily="18" charset="0"/>
                              <a:ea typeface="Cambria Math" panose="02040503050406030204" pitchFamily="18" charset="0"/>
                            </a:rPr>
                            <m:t>{</m:t>
                          </m:r>
                          <m:r>
                            <a:rPr lang="pl-PL" sz="2000" i="1" smtClean="0">
                              <a:solidFill>
                                <a:prstClr val="black"/>
                              </a:solidFill>
                              <a:latin typeface="Cambria Math" panose="02040503050406030204" pitchFamily="18" charset="0"/>
                              <a:ea typeface="Cambria Math" panose="02040503050406030204" pitchFamily="18" charset="0"/>
                            </a:rPr>
                            <m:t>𝑔</m:t>
                          </m:r>
                        </m:e>
                        <m:sub>
                          <m:r>
                            <a:rPr lang="pl-PL" sz="2000" i="1" smtClean="0">
                              <a:solidFill>
                                <a:prstClr val="black"/>
                              </a:solidFill>
                              <a:latin typeface="Cambria Math" panose="02040503050406030204" pitchFamily="18" charset="0"/>
                              <a:ea typeface="Cambria Math" panose="02040503050406030204" pitchFamily="18" charset="0"/>
                            </a:rPr>
                            <m:t>𝑥</m:t>
                          </m:r>
                          <m:r>
                            <a:rPr lang="pl-PL" sz="2000" i="1" smtClean="0">
                              <a:solidFill>
                                <a:prstClr val="black"/>
                              </a:solidFill>
                              <a:latin typeface="Cambria Math" panose="02040503050406030204" pitchFamily="18" charset="0"/>
                              <a:ea typeface="Cambria Math" panose="02040503050406030204" pitchFamily="18" charset="0"/>
                            </a:rPr>
                            <m:t>,</m:t>
                          </m:r>
                          <m:r>
                            <a:rPr lang="pl-PL" sz="2000" i="1" smtClean="0">
                              <a:solidFill>
                                <a:prstClr val="black"/>
                              </a:solidFill>
                              <a:latin typeface="Cambria Math" panose="02040503050406030204" pitchFamily="18" charset="0"/>
                              <a:ea typeface="Cambria Math" panose="02040503050406030204" pitchFamily="18" charset="0"/>
                            </a:rPr>
                            <m:t>𝑑</m:t>
                          </m:r>
                        </m:sub>
                      </m:sSub>
                    </m:oMath>
                  </a14:m>
                  <a:r>
                    <a:rPr lang="pl-PL" sz="2000">
                      <a:solidFill>
                        <a:prstClr val="black"/>
                      </a:solidFill>
                      <a:latin typeface="Cambria Math" panose="02040503050406030204" pitchFamily="18" charset="0"/>
                      <a:ea typeface="Cambria Math" panose="02040503050406030204" pitchFamily="18" charset="0"/>
                    </a:rPr>
                    <a:t>: x</a:t>
                  </a:r>
                  <a14:m>
                    <m:oMath xmlns:m="http://schemas.openxmlformats.org/officeDocument/2006/math">
                      <m:r>
                        <a:rPr lang="pl-PL" sz="2000" i="1" smtClean="0">
                          <a:solidFill>
                            <a:prstClr val="black"/>
                          </a:solidFill>
                          <a:latin typeface="Cambria Math" panose="02040503050406030204" pitchFamily="18" charset="0"/>
                          <a:ea typeface="Cambria Math" panose="02040503050406030204" pitchFamily="18" charset="0"/>
                        </a:rPr>
                        <m:t>∈</m:t>
                      </m:r>
                      <m:r>
                        <a:rPr lang="pl-PL" sz="2000" i="1" smtClean="0">
                          <a:solidFill>
                            <a:prstClr val="black"/>
                          </a:solidFill>
                          <a:latin typeface="Cambria Math" panose="02040503050406030204" pitchFamily="18" charset="0"/>
                          <a:ea typeface="Cambria Math" panose="02040503050406030204" pitchFamily="18" charset="0"/>
                        </a:rPr>
                        <m:t>𝑈</m:t>
                      </m:r>
                      <m:r>
                        <a:rPr lang="pl-PL" sz="2000" i="1" smtClean="0">
                          <a:solidFill>
                            <a:prstClr val="black"/>
                          </a:solidFill>
                          <a:latin typeface="Cambria Math" panose="02040503050406030204" pitchFamily="18" charset="0"/>
                          <a:ea typeface="Cambria Math" panose="02040503050406030204" pitchFamily="18" charset="0"/>
                        </a:rPr>
                        <m:t>}</m:t>
                      </m:r>
                    </m:oMath>
                  </a14:m>
                  <a:endParaRPr lang="en-GB" sz="2000">
                    <a:solidFill>
                      <a:prstClr val="black"/>
                    </a:solidFill>
                    <a:latin typeface="Cambria Math" panose="02040503050406030204" pitchFamily="18" charset="0"/>
                    <a:ea typeface="Cambria Math" panose="02040503050406030204" pitchFamily="18" charset="0"/>
                  </a:endParaRPr>
                </a:p>
              </p:txBody>
            </p:sp>
          </mc:Choice>
          <mc:Fallback xmlns="">
            <p:sp>
              <p:nvSpPr>
                <p:cNvPr id="8" name="pole tekstowe 7"/>
                <p:cNvSpPr txBox="1">
                  <a:spLocks noRot="1" noChangeAspect="1" noMove="1" noResize="1" noEditPoints="1" noAdjustHandles="1" noChangeArrowheads="1" noChangeShapeType="1" noTextEdit="1"/>
                </p:cNvSpPr>
                <p:nvPr/>
              </p:nvSpPr>
              <p:spPr>
                <a:xfrm>
                  <a:off x="6274317" y="3206065"/>
                  <a:ext cx="2060919" cy="321178"/>
                </a:xfrm>
                <a:prstGeom prst="rect">
                  <a:avLst/>
                </a:prstGeom>
                <a:blipFill>
                  <a:blip r:embed="rId2"/>
                  <a:stretch>
                    <a:fillRect l="-4438" t="-26415" b="-41509"/>
                  </a:stretch>
                </a:blipFill>
              </p:spPr>
              <p:txBody>
                <a:bodyPr/>
                <a:lstStyle/>
                <a:p>
                  <a:r>
                    <a:rPr lang="pl-PL">
                      <a:noFill/>
                    </a:rPr>
                    <a:t> </a:t>
                  </a:r>
                </a:p>
              </p:txBody>
            </p:sp>
          </mc:Fallback>
        </mc:AlternateContent>
        <p:sp>
          <p:nvSpPr>
            <p:cNvPr id="5" name="Prostokąt zaokrąglony 4"/>
            <p:cNvSpPr/>
            <p:nvPr/>
          </p:nvSpPr>
          <p:spPr>
            <a:xfrm>
              <a:off x="5859795" y="3577841"/>
              <a:ext cx="2504317" cy="3235535"/>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Prostokąt 8"/>
            <p:cNvSpPr/>
            <p:nvPr/>
          </p:nvSpPr>
          <p:spPr>
            <a:xfrm>
              <a:off x="6032156" y="3979701"/>
              <a:ext cx="1091714" cy="11874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mc:AlternateContent xmlns:mc="http://schemas.openxmlformats.org/markup-compatibility/2006" xmlns:a14="http://schemas.microsoft.com/office/drawing/2010/main">
          <mc:Choice Requires="a14">
            <p:sp>
              <p:nvSpPr>
                <p:cNvPr id="12" name="pole tekstowe 11"/>
                <p:cNvSpPr txBox="1"/>
                <p:nvPr/>
              </p:nvSpPr>
              <p:spPr>
                <a:xfrm>
                  <a:off x="6249665" y="6214796"/>
                  <a:ext cx="1724575" cy="3350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i="1" smtClean="0">
                                <a:solidFill>
                                  <a:prstClr val="black"/>
                                </a:solidFill>
                                <a:latin typeface="Cambria Math" panose="02040503050406030204" pitchFamily="18" charset="0"/>
                                <a:ea typeface="Cambria Math" panose="02040503050406030204" pitchFamily="18" charset="0"/>
                              </a:rPr>
                            </m:ctrlPr>
                          </m:sSubPr>
                          <m:e>
                            <m:r>
                              <a:rPr lang="pl-PL" sz="2000" i="1">
                                <a:solidFill>
                                  <a:prstClr val="black"/>
                                </a:solidFill>
                                <a:latin typeface="Cambria Math" panose="02040503050406030204" pitchFamily="18" charset="0"/>
                                <a:ea typeface="Cambria Math" panose="02040503050406030204" pitchFamily="18" charset="0"/>
                              </a:rPr>
                              <m:t>𝑔</m:t>
                            </m:r>
                          </m:e>
                          <m:sub>
                            <m:r>
                              <a:rPr lang="pl-PL" sz="2000" i="1">
                                <a:solidFill>
                                  <a:prstClr val="black"/>
                                </a:solidFill>
                                <a:latin typeface="Cambria Math" panose="02040503050406030204" pitchFamily="18" charset="0"/>
                                <a:ea typeface="Cambria Math" panose="02040503050406030204" pitchFamily="18" charset="0"/>
                              </a:rPr>
                              <m:t>𝑥</m:t>
                            </m:r>
                            <m:r>
                              <a:rPr lang="pl-PL" sz="2000" i="1">
                                <a:solidFill>
                                  <a:prstClr val="black"/>
                                </a:solidFill>
                                <a:latin typeface="Cambria Math" panose="02040503050406030204" pitchFamily="18" charset="0"/>
                                <a:ea typeface="Cambria Math" panose="02040503050406030204" pitchFamily="18" charset="0"/>
                              </a:rPr>
                              <m:t>,</m:t>
                            </m:r>
                            <m:r>
                              <a:rPr lang="pl-PL" sz="2000" i="1">
                                <a:solidFill>
                                  <a:prstClr val="black"/>
                                </a:solidFill>
                                <a:latin typeface="Cambria Math" panose="02040503050406030204" pitchFamily="18" charset="0"/>
                                <a:ea typeface="Cambria Math" panose="02040503050406030204" pitchFamily="18" charset="0"/>
                              </a:rPr>
                              <m:t>𝑑</m:t>
                            </m:r>
                          </m:sub>
                        </m:sSub>
                        <m:r>
                          <a:rPr lang="pl-PL" sz="2000" i="1" smtClean="0">
                            <a:solidFill>
                              <a:prstClr val="black"/>
                            </a:solidFill>
                            <a:latin typeface="Cambria Math" panose="02040503050406030204" pitchFamily="18" charset="0"/>
                          </a:rPr>
                          <m:t>,</m:t>
                        </m:r>
                        <m:sSub>
                          <m:sSubPr>
                            <m:ctrlPr>
                              <a:rPr lang="pl-PL"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𝑔</m:t>
                            </m:r>
                          </m:e>
                          <m:sub>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𝑥</m:t>
                                </m:r>
                              </m:e>
                              <m:sup>
                                <m:r>
                                  <a:rPr lang="pl-PL" sz="2000" i="1">
                                    <a:solidFill>
                                      <a:prstClr val="black"/>
                                    </a:solidFill>
                                    <a:latin typeface="Cambria Math" panose="02040503050406030204" pitchFamily="18" charset="0"/>
                                  </a:rPr>
                                  <m:t>′</m:t>
                                </m:r>
                              </m:sup>
                            </m:sSup>
                            <m:r>
                              <a:rPr lang="pl-PL" sz="2000" i="1">
                                <a:solidFill>
                                  <a:prstClr val="black"/>
                                </a:solidFill>
                                <a:latin typeface="Cambria Math" panose="02040503050406030204" pitchFamily="18" charset="0"/>
                              </a:rPr>
                              <m:t>,</m:t>
                            </m:r>
                            <m:r>
                              <a:rPr lang="pl-PL" sz="2000" i="1">
                                <a:solidFill>
                                  <a:prstClr val="black"/>
                                </a:solidFill>
                                <a:latin typeface="Cambria Math" panose="02040503050406030204" pitchFamily="18" charset="0"/>
                              </a:rPr>
                              <m:t>𝑑</m:t>
                            </m:r>
                          </m:sub>
                        </m:sSub>
                        <m:r>
                          <a:rPr lang="pl-PL" sz="2000" i="1" smtClean="0">
                            <a:solidFill>
                              <a:prstClr val="black"/>
                            </a:solidFill>
                            <a:latin typeface="Cambria Math" panose="02040503050406030204" pitchFamily="18" charset="0"/>
                          </a:rPr>
                          <m:t>∈</m:t>
                        </m:r>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𝐺</m:t>
                            </m:r>
                          </m:e>
                          <m:sub>
                            <m:r>
                              <a:rPr lang="pl-PL" sz="2000" i="1">
                                <a:solidFill>
                                  <a:prstClr val="black"/>
                                </a:solidFill>
                                <a:latin typeface="Cambria Math" panose="02040503050406030204" pitchFamily="18" charset="0"/>
                              </a:rPr>
                              <m:t>𝑑</m:t>
                            </m:r>
                          </m:sub>
                        </m:sSub>
                      </m:oMath>
                    </m:oMathPara>
                  </a14:m>
                  <a:endParaRPr lang="en-GB" sz="2000">
                    <a:solidFill>
                      <a:prstClr val="black"/>
                    </a:solidFill>
                  </a:endParaRPr>
                </a:p>
              </p:txBody>
            </p:sp>
          </mc:Choice>
          <mc:Fallback xmlns="">
            <p:sp>
              <p:nvSpPr>
                <p:cNvPr id="12" name="pole tekstowe 11"/>
                <p:cNvSpPr txBox="1">
                  <a:spLocks noRot="1" noChangeAspect="1" noMove="1" noResize="1" noEditPoints="1" noAdjustHandles="1" noChangeArrowheads="1" noChangeShapeType="1" noTextEdit="1"/>
                </p:cNvSpPr>
                <p:nvPr/>
              </p:nvSpPr>
              <p:spPr>
                <a:xfrm>
                  <a:off x="6249665" y="6214796"/>
                  <a:ext cx="1724575" cy="335028"/>
                </a:xfrm>
                <a:prstGeom prst="rect">
                  <a:avLst/>
                </a:prstGeom>
                <a:blipFill>
                  <a:blip r:embed="rId3"/>
                  <a:stretch>
                    <a:fillRect l="-2827" r="-353" b="-16364"/>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7" name="pole tekstowe 16"/>
                <p:cNvSpPr txBox="1"/>
                <p:nvPr/>
              </p:nvSpPr>
              <p:spPr>
                <a:xfrm>
                  <a:off x="6235471" y="5171566"/>
                  <a:ext cx="610259" cy="3211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i="1">
                                <a:solidFill>
                                  <a:prstClr val="black"/>
                                </a:solidFill>
                                <a:latin typeface="Cambria Math" panose="02040503050406030204" pitchFamily="18" charset="0"/>
                                <a:ea typeface="Cambria Math" panose="02040503050406030204" pitchFamily="18" charset="0"/>
                              </a:rPr>
                            </m:ctrlPr>
                          </m:sSubPr>
                          <m:e>
                            <m:r>
                              <a:rPr lang="pl-PL" sz="2000" i="1">
                                <a:solidFill>
                                  <a:prstClr val="black"/>
                                </a:solidFill>
                                <a:latin typeface="Cambria Math" panose="02040503050406030204" pitchFamily="18" charset="0"/>
                                <a:ea typeface="Cambria Math" panose="02040503050406030204" pitchFamily="18" charset="0"/>
                              </a:rPr>
                              <m:t>𝑔</m:t>
                            </m:r>
                          </m:e>
                          <m:sub>
                            <m:r>
                              <a:rPr lang="pl-PL" sz="2000" i="1">
                                <a:solidFill>
                                  <a:prstClr val="black"/>
                                </a:solidFill>
                                <a:latin typeface="Cambria Math" panose="02040503050406030204" pitchFamily="18" charset="0"/>
                                <a:ea typeface="Cambria Math" panose="02040503050406030204" pitchFamily="18" charset="0"/>
                              </a:rPr>
                              <m:t>𝑥</m:t>
                            </m:r>
                            <m:r>
                              <a:rPr lang="pl-PL" sz="2000" i="1">
                                <a:solidFill>
                                  <a:prstClr val="black"/>
                                </a:solidFill>
                                <a:latin typeface="Cambria Math" panose="02040503050406030204" pitchFamily="18" charset="0"/>
                                <a:ea typeface="Cambria Math" panose="02040503050406030204" pitchFamily="18" charset="0"/>
                              </a:rPr>
                              <m:t>,</m:t>
                            </m:r>
                            <m:r>
                              <a:rPr lang="pl-PL" sz="2000" i="1">
                                <a:solidFill>
                                  <a:prstClr val="black"/>
                                </a:solidFill>
                                <a:latin typeface="Cambria Math" panose="02040503050406030204" pitchFamily="18" charset="0"/>
                                <a:ea typeface="Cambria Math" panose="02040503050406030204" pitchFamily="18" charset="0"/>
                              </a:rPr>
                              <m:t>𝑑</m:t>
                            </m:r>
                          </m:sub>
                        </m:sSub>
                      </m:oMath>
                    </m:oMathPara>
                  </a14:m>
                  <a:endParaRPr lang="en-GB" sz="2000">
                    <a:solidFill>
                      <a:prstClr val="black"/>
                    </a:solidFill>
                  </a:endParaRPr>
                </a:p>
              </p:txBody>
            </p:sp>
          </mc:Choice>
          <mc:Fallback xmlns="">
            <p:sp>
              <p:nvSpPr>
                <p:cNvPr id="17" name="pole tekstowe 16"/>
                <p:cNvSpPr txBox="1">
                  <a:spLocks noRot="1" noChangeAspect="1" noMove="1" noResize="1" noEditPoints="1" noAdjustHandles="1" noChangeArrowheads="1" noChangeShapeType="1" noTextEdit="1"/>
                </p:cNvSpPr>
                <p:nvPr/>
              </p:nvSpPr>
              <p:spPr>
                <a:xfrm>
                  <a:off x="6235471" y="5171566"/>
                  <a:ext cx="610259" cy="321178"/>
                </a:xfrm>
                <a:prstGeom prst="rect">
                  <a:avLst/>
                </a:prstGeom>
                <a:blipFill>
                  <a:blip r:embed="rId4"/>
                  <a:stretch>
                    <a:fillRect l="-1000" b="-20755"/>
                  </a:stretch>
                </a:blipFill>
              </p:spPr>
              <p:txBody>
                <a:bodyPr/>
                <a:lstStyle/>
                <a:p>
                  <a:r>
                    <a:rPr lang="pl-PL">
                      <a:noFill/>
                    </a:rPr>
                    <a:t> </a:t>
                  </a:r>
                </a:p>
              </p:txBody>
            </p:sp>
          </mc:Fallback>
        </mc:AlternateContent>
        <p:sp>
          <p:nvSpPr>
            <p:cNvPr id="18" name="Prostokąt 17"/>
            <p:cNvSpPr/>
            <p:nvPr/>
          </p:nvSpPr>
          <p:spPr>
            <a:xfrm>
              <a:off x="7115461" y="4493868"/>
              <a:ext cx="961835" cy="14416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mc:AlternateContent xmlns:mc="http://schemas.openxmlformats.org/markup-compatibility/2006" xmlns:a14="http://schemas.microsoft.com/office/drawing/2010/main">
          <mc:Choice Requires="a14">
            <p:sp>
              <p:nvSpPr>
                <p:cNvPr id="19" name="pole tekstowe 18"/>
                <p:cNvSpPr txBox="1"/>
                <p:nvPr/>
              </p:nvSpPr>
              <p:spPr>
                <a:xfrm>
                  <a:off x="7319798" y="4118924"/>
                  <a:ext cx="796425" cy="3350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𝑔</m:t>
                            </m:r>
                          </m:e>
                          <m:sub>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𝑥</m:t>
                                </m:r>
                              </m:e>
                              <m:sup>
                                <m:r>
                                  <a:rPr lang="pl-PL" sz="2000" i="1">
                                    <a:solidFill>
                                      <a:prstClr val="black"/>
                                    </a:solidFill>
                                    <a:latin typeface="Cambria Math" panose="02040503050406030204" pitchFamily="18" charset="0"/>
                                  </a:rPr>
                                  <m:t>′</m:t>
                                </m:r>
                              </m:sup>
                            </m:sSup>
                            <m:r>
                              <a:rPr lang="pl-PL" sz="2000" i="1">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𝑑</m:t>
                            </m:r>
                          </m:sub>
                        </m:sSub>
                      </m:oMath>
                    </m:oMathPara>
                  </a14:m>
                  <a:endParaRPr lang="en-GB" sz="2000">
                    <a:solidFill>
                      <a:prstClr val="black"/>
                    </a:solidFill>
                  </a:endParaRPr>
                </a:p>
              </p:txBody>
            </p:sp>
          </mc:Choice>
          <mc:Fallback xmlns="">
            <p:sp>
              <p:nvSpPr>
                <p:cNvPr id="19" name="pole tekstowe 18"/>
                <p:cNvSpPr txBox="1">
                  <a:spLocks noRot="1" noChangeAspect="1" noMove="1" noResize="1" noEditPoints="1" noAdjustHandles="1" noChangeArrowheads="1" noChangeShapeType="1" noTextEdit="1"/>
                </p:cNvSpPr>
                <p:nvPr/>
              </p:nvSpPr>
              <p:spPr>
                <a:xfrm>
                  <a:off x="7319798" y="4118924"/>
                  <a:ext cx="796425" cy="335028"/>
                </a:xfrm>
                <a:prstGeom prst="rect">
                  <a:avLst/>
                </a:prstGeom>
                <a:blipFill>
                  <a:blip r:embed="rId5"/>
                  <a:stretch>
                    <a:fillRect b="-16364"/>
                  </a:stretch>
                </a:blipFill>
              </p:spPr>
              <p:txBody>
                <a:bodyPr/>
                <a:lstStyle/>
                <a:p>
                  <a:r>
                    <a:rPr lang="pl-PL">
                      <a:noFill/>
                    </a:rPr>
                    <a:t> </a:t>
                  </a:r>
                </a:p>
              </p:txBody>
            </p:sp>
          </mc:Fallback>
        </mc:AlternateContent>
        <p:sp>
          <p:nvSpPr>
            <p:cNvPr id="30" name="Prostokąt zaokrąglony 29"/>
            <p:cNvSpPr/>
            <p:nvPr/>
          </p:nvSpPr>
          <p:spPr>
            <a:xfrm>
              <a:off x="2542130" y="3987483"/>
              <a:ext cx="2234360" cy="1743319"/>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Prostokąt 30"/>
            <p:cNvSpPr/>
            <p:nvPr/>
          </p:nvSpPr>
          <p:spPr>
            <a:xfrm>
              <a:off x="2779355" y="4493868"/>
              <a:ext cx="886794" cy="409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3" name="Prostokąt 32"/>
            <p:cNvSpPr/>
            <p:nvPr/>
          </p:nvSpPr>
          <p:spPr>
            <a:xfrm>
              <a:off x="2898851" y="5246364"/>
              <a:ext cx="937932" cy="436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mc:AlternateContent xmlns:mc="http://schemas.openxmlformats.org/markup-compatibility/2006" xmlns:a14="http://schemas.microsoft.com/office/drawing/2010/main">
          <mc:Choice Requires="a14">
            <p:sp>
              <p:nvSpPr>
                <p:cNvPr id="36" name="pole tekstowe 35"/>
                <p:cNvSpPr txBox="1"/>
                <p:nvPr/>
              </p:nvSpPr>
              <p:spPr>
                <a:xfrm>
                  <a:off x="2033458" y="3530706"/>
                  <a:ext cx="3895936" cy="3586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𝑃</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𝐴</m:t>
                            </m:r>
                            <m:r>
                              <a:rPr lang="pl-PL" sz="2000" i="1" smtClean="0">
                                <a:solidFill>
                                  <a:prstClr val="black"/>
                                </a:solidFill>
                                <a:latin typeface="Cambria Math" panose="02040503050406030204" pitchFamily="18" charset="0"/>
                              </a:rPr>
                              <m:t>)</m:t>
                            </m:r>
                          </m:sub>
                        </m:sSub>
                        <m:r>
                          <a:rPr lang="pl-PL" sz="2000" i="1">
                            <a:solidFill>
                              <a:prstClr val="black"/>
                            </a:solidFill>
                            <a:latin typeface="Cambria Math" panose="02040503050406030204" pitchFamily="18" charset="0"/>
                          </a:rPr>
                          <m:t>=</m:t>
                        </m:r>
                        <m:d>
                          <m:dPr>
                            <m:begChr m:val="{"/>
                            <m:endChr m:val="}"/>
                            <m:ctrlPr>
                              <a:rPr lang="pl-PL" sz="2000" i="1">
                                <a:solidFill>
                                  <a:prstClr val="black"/>
                                </a:solidFill>
                                <a:latin typeface="Cambria Math" panose="02040503050406030204" pitchFamily="18" charset="0"/>
                              </a:rPr>
                            </m:ctrlPr>
                          </m:dPr>
                          <m:e>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𝑔</m:t>
                                </m:r>
                              </m:e>
                              <m:sub>
                                <m:r>
                                  <a:rPr lang="pl-PL" sz="2000" i="1">
                                    <a:solidFill>
                                      <a:prstClr val="black"/>
                                    </a:solidFill>
                                    <a:latin typeface="Cambria Math" panose="02040503050406030204" pitchFamily="18" charset="0"/>
                                  </a:rPr>
                                  <m:t>𝑥</m:t>
                                </m:r>
                                <m:r>
                                  <a:rPr lang="pl-PL" sz="2000" i="1">
                                    <a:solidFill>
                                      <a:prstClr val="black"/>
                                    </a:solidFill>
                                    <a:latin typeface="Cambria Math" panose="02040503050406030204" pitchFamily="18" charset="0"/>
                                  </a:rPr>
                                  <m:t>,,</m:t>
                                </m:r>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𝐴</m:t>
                                    </m:r>
                                  </m:e>
                                  <m:sup>
                                    <m:r>
                                      <a:rPr lang="pl-PL" sz="2000" i="1">
                                        <a:solidFill>
                                          <a:prstClr val="black"/>
                                        </a:solidFill>
                                        <a:latin typeface="Cambria Math" panose="02040503050406030204" pitchFamily="18" charset="0"/>
                                      </a:rPr>
                                      <m:t>′</m:t>
                                    </m:r>
                                  </m:sup>
                                </m:sSup>
                              </m:sub>
                            </m:sSub>
                            <m:r>
                              <a:rPr lang="pl-PL" sz="2000" i="1">
                                <a:solidFill>
                                  <a:prstClr val="black"/>
                                </a:solidFill>
                                <a:latin typeface="Cambria Math" panose="02040503050406030204" pitchFamily="18" charset="0"/>
                              </a:rPr>
                              <m:t>:</m:t>
                            </m:r>
                            <m:r>
                              <a:rPr lang="pl-PL" sz="2000" i="1">
                                <a:solidFill>
                                  <a:prstClr val="black"/>
                                </a:solidFill>
                                <a:latin typeface="Cambria Math" panose="02040503050406030204" pitchFamily="18" charset="0"/>
                              </a:rPr>
                              <m:t>𝑥</m:t>
                            </m:r>
                            <m:r>
                              <a:rPr lang="pl-PL" sz="2000" i="1">
                                <a:solidFill>
                                  <a:prstClr val="black"/>
                                </a:solidFill>
                                <a:latin typeface="Cambria Math" panose="02040503050406030204" pitchFamily="18" charset="0"/>
                                <a:ea typeface="Cambria Math" panose="02040503050406030204" pitchFamily="18" charset="0"/>
                              </a:rPr>
                              <m:t>𝜖</m:t>
                            </m:r>
                            <m:r>
                              <a:rPr lang="pl-PL" sz="2000" i="1">
                                <a:solidFill>
                                  <a:prstClr val="black"/>
                                </a:solidFill>
                                <a:latin typeface="Cambria Math" panose="02040503050406030204" pitchFamily="18" charset="0"/>
                                <a:ea typeface="Cambria Math" panose="02040503050406030204" pitchFamily="18" charset="0"/>
                              </a:rPr>
                              <m:t>𝑈</m:t>
                            </m:r>
                            <m:r>
                              <a:rPr lang="pl-PL" sz="2000" i="1" smtClean="0">
                                <a:solidFill>
                                  <a:prstClr val="black"/>
                                </a:solidFill>
                                <a:latin typeface="Cambria Math" panose="02040503050406030204" pitchFamily="18" charset="0"/>
                                <a:ea typeface="Cambria Math" panose="02040503050406030204" pitchFamily="18" charset="0"/>
                              </a:rPr>
                              <m:t> &amp;</m:t>
                            </m:r>
                            <m:sSup>
                              <m:sSupPr>
                                <m:ctrlPr>
                                  <a:rPr lang="pl-PL" sz="2000" i="1" smtClean="0">
                                    <a:solidFill>
                                      <a:prstClr val="black"/>
                                    </a:solidFill>
                                    <a:latin typeface="Cambria Math" panose="02040503050406030204" pitchFamily="18" charset="0"/>
                                    <a:ea typeface="Cambria Math" panose="02040503050406030204" pitchFamily="18" charset="0"/>
                                  </a:rPr>
                                </m:ctrlPr>
                              </m:sSupPr>
                              <m:e>
                                <m:r>
                                  <a:rPr lang="pl-PL" sz="2000" i="1" smtClean="0">
                                    <a:solidFill>
                                      <a:prstClr val="black"/>
                                    </a:solidFill>
                                    <a:latin typeface="Cambria Math" panose="02040503050406030204" pitchFamily="18" charset="0"/>
                                    <a:ea typeface="Cambria Math" panose="02040503050406030204" pitchFamily="18" charset="0"/>
                                  </a:rPr>
                                  <m:t> </m:t>
                                </m:r>
                                <m:r>
                                  <a:rPr lang="pl-PL" sz="2000" i="1" smtClean="0">
                                    <a:solidFill>
                                      <a:prstClr val="black"/>
                                    </a:solidFill>
                                    <a:latin typeface="Cambria Math" panose="02040503050406030204" pitchFamily="18" charset="0"/>
                                    <a:ea typeface="Cambria Math" panose="02040503050406030204" pitchFamily="18" charset="0"/>
                                  </a:rPr>
                                  <m:t>𝐴</m:t>
                                </m:r>
                              </m:e>
                              <m:sup>
                                <m:r>
                                  <a:rPr lang="pl-PL" sz="2000" i="1" smtClean="0">
                                    <a:solidFill>
                                      <a:prstClr val="black"/>
                                    </a:solidFill>
                                    <a:latin typeface="Cambria Math" panose="02040503050406030204" pitchFamily="18" charset="0"/>
                                    <a:ea typeface="Cambria Math" panose="02040503050406030204" pitchFamily="18" charset="0"/>
                                  </a:rPr>
                                  <m:t>′</m:t>
                                </m:r>
                              </m:sup>
                            </m:sSup>
                            <m:r>
                              <a:rPr lang="pl-PL" sz="2000" i="1" smtClean="0">
                                <a:solidFill>
                                  <a:prstClr val="black"/>
                                </a:solidFill>
                                <a:latin typeface="Cambria Math" panose="02040503050406030204" pitchFamily="18" charset="0"/>
                                <a:ea typeface="Cambria Math" panose="02040503050406030204" pitchFamily="18" charset="0"/>
                              </a:rPr>
                              <m:t>𝜖</m:t>
                            </m:r>
                            <m:r>
                              <a:rPr lang="pl-PL" sz="2000" i="1" smtClean="0">
                                <a:solidFill>
                                  <a:prstClr val="black"/>
                                </a:solidFill>
                                <a:latin typeface="Cambria Math" panose="02040503050406030204" pitchFamily="18" charset="0"/>
                                <a:ea typeface="Cambria Math" panose="02040503050406030204" pitchFamily="18" charset="0"/>
                              </a:rPr>
                              <m:t>𝑃</m:t>
                            </m:r>
                            <m:r>
                              <a:rPr lang="pl-PL" sz="2000" i="1" smtClean="0">
                                <a:solidFill>
                                  <a:prstClr val="black"/>
                                </a:solidFill>
                                <a:latin typeface="Cambria Math" panose="02040503050406030204" pitchFamily="18" charset="0"/>
                                <a:ea typeface="Cambria Math" panose="02040503050406030204" pitchFamily="18" charset="0"/>
                              </a:rPr>
                              <m:t>(</m:t>
                            </m:r>
                            <m:r>
                              <a:rPr lang="pl-PL" sz="2000" i="1" smtClean="0">
                                <a:solidFill>
                                  <a:prstClr val="black"/>
                                </a:solidFill>
                                <a:latin typeface="Cambria Math" panose="02040503050406030204" pitchFamily="18" charset="0"/>
                                <a:ea typeface="Cambria Math" panose="02040503050406030204" pitchFamily="18" charset="0"/>
                              </a:rPr>
                              <m:t>𝐴</m:t>
                            </m:r>
                            <m:r>
                              <a:rPr lang="pl-PL" sz="2000" i="1" smtClean="0">
                                <a:solidFill>
                                  <a:prstClr val="black"/>
                                </a:solidFill>
                                <a:latin typeface="Cambria Math" panose="02040503050406030204" pitchFamily="18" charset="0"/>
                                <a:ea typeface="Cambria Math" panose="02040503050406030204" pitchFamily="18" charset="0"/>
                              </a:rPr>
                              <m:t>)</m:t>
                            </m:r>
                          </m:e>
                        </m:d>
                      </m:oMath>
                    </m:oMathPara>
                  </a14:m>
                  <a:endParaRPr lang="en-GB" sz="2000">
                    <a:solidFill>
                      <a:prstClr val="black"/>
                    </a:solidFill>
                  </a:endParaRPr>
                </a:p>
              </p:txBody>
            </p:sp>
          </mc:Choice>
          <mc:Fallback xmlns="">
            <p:sp>
              <p:nvSpPr>
                <p:cNvPr id="36" name="pole tekstowe 35"/>
                <p:cNvSpPr txBox="1">
                  <a:spLocks noRot="1" noChangeAspect="1" noMove="1" noResize="1" noEditPoints="1" noAdjustHandles="1" noChangeArrowheads="1" noChangeShapeType="1" noTextEdit="1"/>
                </p:cNvSpPr>
                <p:nvPr/>
              </p:nvSpPr>
              <p:spPr>
                <a:xfrm>
                  <a:off x="2033458" y="3530706"/>
                  <a:ext cx="3895936" cy="358688"/>
                </a:xfrm>
                <a:prstGeom prst="rect">
                  <a:avLst/>
                </a:prstGeom>
                <a:blipFill>
                  <a:blip r:embed="rId6"/>
                  <a:stretch>
                    <a:fillRect b="-25424"/>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7" name="pole tekstowe 36"/>
                <p:cNvSpPr txBox="1"/>
                <p:nvPr/>
              </p:nvSpPr>
              <p:spPr>
                <a:xfrm>
                  <a:off x="342785" y="1372729"/>
                  <a:ext cx="7923716" cy="1619957"/>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pl-PL" sz="2000" i="1" smtClean="0">
                            <a:solidFill>
                              <a:prstClr val="black"/>
                            </a:solidFill>
                            <a:latin typeface="Cambria Math" panose="02040503050406030204" pitchFamily="18" charset="0"/>
                          </a:rPr>
                          <m:t>𝐷𝑆</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𝑈</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𝐴</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𝑑</m:t>
                        </m:r>
                        <m:r>
                          <a:rPr lang="pl-PL" sz="2000" i="1" smtClean="0">
                            <a:solidFill>
                              <a:prstClr val="black"/>
                            </a:solidFill>
                            <a:latin typeface="Cambria Math" panose="02040503050406030204" pitchFamily="18" charset="0"/>
                          </a:rPr>
                          <m:t>)</m:t>
                        </m:r>
                      </m:oMath>
                    </m:oMathPara>
                  </a14:m>
                  <a:endParaRPr lang="pl-PL" sz="2000" i="1">
                    <a:solidFill>
                      <a:prstClr val="black"/>
                    </a:solidFill>
                  </a:endParaRPr>
                </a:p>
                <a:p>
                  <a:pPr algn="ctr"/>
                  <a14:m>
                    <m:oMath xmlns:m="http://schemas.openxmlformats.org/officeDocument/2006/math">
                      <m:sSub>
                        <m:sSubPr>
                          <m:ctrlPr>
                            <a:rPr lang="en-GB"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𝑔</m:t>
                          </m:r>
                        </m:e>
                        <m:sub>
                          <m:r>
                            <a:rPr lang="pl-PL" sz="2000" i="1" smtClean="0">
                              <a:solidFill>
                                <a:prstClr val="black"/>
                              </a:solidFill>
                              <a:latin typeface="Cambria Math" panose="02040503050406030204" pitchFamily="18" charset="0"/>
                            </a:rPr>
                            <m:t>𝑥</m:t>
                          </m:r>
                          <m:r>
                            <a:rPr lang="pl-PL" sz="2000" i="1" smtClean="0">
                              <a:solidFill>
                                <a:prstClr val="black"/>
                              </a:solidFill>
                              <a:latin typeface="Cambria Math" panose="02040503050406030204" pitchFamily="18" charset="0"/>
                            </a:rPr>
                            <m:t>,,</m:t>
                          </m:r>
                          <m:sSup>
                            <m:sSupPr>
                              <m:ctrlPr>
                                <a:rPr lang="pl-PL" sz="2000" i="1" smtClean="0">
                                  <a:solidFill>
                                    <a:prstClr val="black"/>
                                  </a:solidFill>
                                  <a:latin typeface="Cambria Math" panose="02040503050406030204" pitchFamily="18" charset="0"/>
                                </a:rPr>
                              </m:ctrlPr>
                            </m:sSupPr>
                            <m:e>
                              <m:r>
                                <a:rPr lang="pl-PL" sz="2000" i="1" smtClean="0">
                                  <a:solidFill>
                                    <a:prstClr val="black"/>
                                  </a:solidFill>
                                  <a:latin typeface="Cambria Math" panose="02040503050406030204" pitchFamily="18" charset="0"/>
                                </a:rPr>
                                <m:t>𝐴</m:t>
                              </m:r>
                            </m:e>
                            <m:sup>
                              <m:r>
                                <a:rPr lang="pl-PL" sz="2000" i="1" smtClean="0">
                                  <a:solidFill>
                                    <a:prstClr val="black"/>
                                  </a:solidFill>
                                  <a:latin typeface="Cambria Math" panose="02040503050406030204" pitchFamily="18" charset="0"/>
                                </a:rPr>
                                <m:t>′</m:t>
                              </m:r>
                            </m:sup>
                          </m:sSup>
                        </m:sub>
                      </m:sSub>
                    </m:oMath>
                  </a14:m>
                  <a:r>
                    <a:rPr lang="pl-PL" sz="2000">
                      <a:solidFill>
                        <a:prstClr val="black"/>
                      </a:solidFill>
                    </a:rPr>
                    <a:t>=(</a:t>
                  </a:r>
                  <a14:m>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𝑖𝑛𝑓</m:t>
                          </m:r>
                        </m:e>
                        <m:sub>
                          <m:sSup>
                            <m:sSupPr>
                              <m:ctrlPr>
                                <a:rPr lang="pl-PL" sz="2000" i="1" smtClean="0">
                                  <a:solidFill>
                                    <a:prstClr val="black"/>
                                  </a:solidFill>
                                  <a:latin typeface="Cambria Math" panose="02040503050406030204" pitchFamily="18" charset="0"/>
                                </a:rPr>
                              </m:ctrlPr>
                            </m:sSupPr>
                            <m:e>
                              <m:r>
                                <a:rPr lang="pl-PL" sz="2000" i="1" smtClean="0">
                                  <a:solidFill>
                                    <a:prstClr val="black"/>
                                  </a:solidFill>
                                  <a:latin typeface="Cambria Math" panose="02040503050406030204" pitchFamily="18" charset="0"/>
                                </a:rPr>
                                <m:t>𝐴</m:t>
                              </m:r>
                            </m:e>
                            <m:sup>
                              <m:r>
                                <a:rPr lang="pl-PL" sz="2000" i="1" smtClean="0">
                                  <a:solidFill>
                                    <a:prstClr val="black"/>
                                  </a:solidFill>
                                  <a:latin typeface="Cambria Math" panose="02040503050406030204" pitchFamily="18" charset="0"/>
                                </a:rPr>
                                <m:t>′</m:t>
                              </m:r>
                            </m:sup>
                          </m:sSup>
                        </m:sub>
                      </m:sSub>
                    </m:oMath>
                  </a14:m>
                  <a:r>
                    <a:rPr lang="pl-PL" sz="2000" i="1">
                      <a:solidFill>
                        <a:prstClr val="black"/>
                      </a:solidFill>
                    </a:rPr>
                    <a:t>(x)</a:t>
                  </a:r>
                  <a:r>
                    <a:rPr lang="pl-PL" sz="2000">
                      <a:solidFill>
                        <a:prstClr val="black"/>
                      </a:solidFill>
                    </a:rPr>
                    <a:t>), </a:t>
                  </a:r>
                  <a14:m>
                    <m:oMath xmlns:m="http://schemas.openxmlformats.org/officeDocument/2006/math">
                      <m:sSub>
                        <m:sSubPr>
                          <m:ctrlPr>
                            <a:rPr lang="pl-PL" sz="2000" i="1">
                              <a:solidFill>
                                <a:prstClr val="black"/>
                              </a:solidFill>
                              <a:latin typeface="Cambria Math" panose="02040503050406030204" pitchFamily="18" charset="0"/>
                            </a:rPr>
                          </m:ctrlPr>
                        </m:sSubPr>
                        <m:e>
                          <m:d>
                            <m:dPr>
                              <m:begChr m:val="["/>
                              <m:endChr m:val="]"/>
                              <m:ctrlPr>
                                <a:rPr lang="pl-PL" sz="2000" i="1">
                                  <a:solidFill>
                                    <a:prstClr val="black"/>
                                  </a:solidFill>
                                  <a:latin typeface="Cambria Math" panose="02040503050406030204" pitchFamily="18" charset="0"/>
                                </a:rPr>
                              </m:ctrlPr>
                            </m:dPr>
                            <m:e>
                              <m:r>
                                <a:rPr lang="pl-PL" sz="2000" i="1">
                                  <a:solidFill>
                                    <a:prstClr val="black"/>
                                  </a:solidFill>
                                  <a:latin typeface="Cambria Math" panose="02040503050406030204" pitchFamily="18" charset="0"/>
                                </a:rPr>
                                <m:t>𝑥</m:t>
                              </m:r>
                            </m:e>
                          </m:d>
                        </m:e>
                        <m:sub>
                          <m:r>
                            <a:rPr lang="pl-PL" sz="2000" i="1">
                              <a:solidFill>
                                <a:prstClr val="black"/>
                              </a:solidFill>
                              <a:latin typeface="Cambria Math" panose="02040503050406030204" pitchFamily="18" charset="0"/>
                            </a:rPr>
                            <m:t>𝐼𝑁𝐷</m:t>
                          </m:r>
                          <m:d>
                            <m:dPr>
                              <m:ctrlPr>
                                <a:rPr lang="pl-PL" sz="2000" i="1">
                                  <a:solidFill>
                                    <a:prstClr val="black"/>
                                  </a:solidFill>
                                  <a:latin typeface="Cambria Math" panose="02040503050406030204" pitchFamily="18" charset="0"/>
                                </a:rPr>
                              </m:ctrlPr>
                            </m:dPr>
                            <m:e>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𝐴</m:t>
                                  </m:r>
                                </m:e>
                                <m:sup>
                                  <m:r>
                                    <a:rPr lang="pl-PL" sz="2000" i="1">
                                      <a:solidFill>
                                        <a:prstClr val="black"/>
                                      </a:solidFill>
                                      <a:latin typeface="Cambria Math" panose="02040503050406030204" pitchFamily="18" charset="0"/>
                                    </a:rPr>
                                    <m:t>′</m:t>
                                  </m:r>
                                </m:sup>
                              </m:sSup>
                            </m:e>
                          </m:d>
                        </m:sub>
                      </m:sSub>
                    </m:oMath>
                  </a14:m>
                  <a:r>
                    <a:rPr lang="pl-PL" sz="2000">
                      <a:solidFill>
                        <a:prstClr val="black"/>
                      </a:solidFill>
                    </a:rPr>
                    <a:t>); </a:t>
                  </a:r>
                  <a14:m>
                    <m:oMath xmlns:m="http://schemas.openxmlformats.org/officeDocument/2006/math">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𝑔</m:t>
                          </m:r>
                        </m:e>
                        <m:sub>
                          <m:r>
                            <a:rPr lang="pl-PL" sz="2000" i="1">
                              <a:solidFill>
                                <a:prstClr val="black"/>
                              </a:solidFill>
                              <a:latin typeface="Cambria Math" panose="02040503050406030204" pitchFamily="18" charset="0"/>
                            </a:rPr>
                            <m:t>𝑥</m:t>
                          </m:r>
                          <m:r>
                            <a:rPr lang="pl-PL" sz="2000" i="1">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𝑑</m:t>
                          </m:r>
                        </m:sub>
                      </m:sSub>
                    </m:oMath>
                  </a14:m>
                  <a:r>
                    <a:rPr lang="pl-PL" sz="2000">
                      <a:solidFill>
                        <a:prstClr val="black"/>
                      </a:solidFill>
                      <a:latin typeface="Cambria Math" panose="02040503050406030204" pitchFamily="18" charset="0"/>
                      <a:ea typeface="Cambria Math" panose="02040503050406030204" pitchFamily="18" charset="0"/>
                    </a:rPr>
                    <a:t>=(</a:t>
                  </a:r>
                  <a:r>
                    <a:rPr lang="pl-PL" sz="2000" i="1">
                      <a:solidFill>
                        <a:prstClr val="black"/>
                      </a:solidFill>
                      <a:latin typeface="Cambria Math" panose="02040503050406030204" pitchFamily="18" charset="0"/>
                      <a:ea typeface="Cambria Math" panose="02040503050406030204" pitchFamily="18" charset="0"/>
                    </a:rPr>
                    <a:t>d=d(x)</a:t>
                  </a:r>
                  <a:r>
                    <a:rPr lang="pl-PL" sz="2000">
                      <a:solidFill>
                        <a:prstClr val="black"/>
                      </a:solidFill>
                      <a:latin typeface="Cambria Math" panose="02040503050406030204" pitchFamily="18" charset="0"/>
                      <a:ea typeface="Cambria Math" panose="02040503050406030204" pitchFamily="18" charset="0"/>
                    </a:rPr>
                    <a:t>, </a:t>
                  </a:r>
                  <a14:m>
                    <m:oMath xmlns:m="http://schemas.openxmlformats.org/officeDocument/2006/math">
                      <m:sSub>
                        <m:sSubPr>
                          <m:ctrlPr>
                            <a:rPr lang="pl-PL" sz="2000" i="1">
                              <a:solidFill>
                                <a:prstClr val="black"/>
                              </a:solidFill>
                              <a:latin typeface="Cambria Math" panose="02040503050406030204" pitchFamily="18" charset="0"/>
                            </a:rPr>
                          </m:ctrlPr>
                        </m:sSubPr>
                        <m:e>
                          <m:d>
                            <m:dPr>
                              <m:begChr m:val="["/>
                              <m:endChr m:val="]"/>
                              <m:ctrlPr>
                                <a:rPr lang="pl-PL" sz="2000" i="1">
                                  <a:solidFill>
                                    <a:prstClr val="black"/>
                                  </a:solidFill>
                                  <a:latin typeface="Cambria Math" panose="02040503050406030204" pitchFamily="18" charset="0"/>
                                </a:rPr>
                              </m:ctrlPr>
                            </m:dPr>
                            <m:e>
                              <m:r>
                                <a:rPr lang="pl-PL" sz="2000" i="1">
                                  <a:solidFill>
                                    <a:prstClr val="black"/>
                                  </a:solidFill>
                                  <a:latin typeface="Cambria Math" panose="02040503050406030204" pitchFamily="18" charset="0"/>
                                </a:rPr>
                                <m:t>𝑥</m:t>
                              </m:r>
                            </m:e>
                          </m:d>
                        </m:e>
                        <m:sub>
                          <m:r>
                            <a:rPr lang="pl-PL" sz="2000" i="1">
                              <a:solidFill>
                                <a:prstClr val="black"/>
                              </a:solidFill>
                              <a:latin typeface="Cambria Math" panose="02040503050406030204" pitchFamily="18" charset="0"/>
                            </a:rPr>
                            <m:t>𝐼𝑁𝐷</m:t>
                          </m:r>
                          <m:d>
                            <m:dPr>
                              <m:ctrlPr>
                                <a:rPr lang="pl-PL" sz="2000" i="1">
                                  <a:solidFill>
                                    <a:prstClr val="black"/>
                                  </a:solidFill>
                                  <a:latin typeface="Cambria Math" panose="02040503050406030204" pitchFamily="18" charset="0"/>
                                </a:rPr>
                              </m:ctrlPr>
                            </m:dPr>
                            <m:e>
                              <m:r>
                                <a:rPr lang="pl-PL" sz="2000" i="1" smtClean="0">
                                  <a:solidFill>
                                    <a:prstClr val="black"/>
                                  </a:solidFill>
                                  <a:latin typeface="Cambria Math" panose="02040503050406030204" pitchFamily="18" charset="0"/>
                                </a:rPr>
                                <m:t>𝑑</m:t>
                              </m:r>
                            </m:e>
                          </m:d>
                        </m:sub>
                      </m:sSub>
                    </m:oMath>
                  </a14:m>
                  <a:r>
                    <a:rPr lang="pl-PL" sz="2000">
                      <a:solidFill>
                        <a:prstClr val="black"/>
                      </a:solidFill>
                    </a:rPr>
                    <a:t>)</a:t>
                  </a:r>
                </a:p>
                <a:p>
                  <a:pPr algn="ctr"/>
                  <a14:m>
                    <m:oMathPara xmlns:m="http://schemas.openxmlformats.org/officeDocument/2006/math">
                      <m:oMathParaPr>
                        <m:jc m:val="centerGroup"/>
                      </m:oMathParaPr>
                      <m:oMath xmlns:m="http://schemas.openxmlformats.org/officeDocument/2006/math">
                        <m:sSup>
                          <m:sSupPr>
                            <m:ctrlPr>
                              <a:rPr lang="pl-PL" sz="2000" i="1" smtClean="0">
                                <a:solidFill>
                                  <a:prstClr val="black"/>
                                </a:solidFill>
                                <a:latin typeface="Cambria Math" panose="02040503050406030204" pitchFamily="18" charset="0"/>
                                <a:ea typeface="Cambria Math" panose="02040503050406030204" pitchFamily="18" charset="0"/>
                              </a:rPr>
                            </m:ctrlPr>
                          </m:sSupPr>
                          <m:e>
                            <m:r>
                              <a:rPr lang="pl-PL" sz="2000" i="1">
                                <a:solidFill>
                                  <a:prstClr val="black"/>
                                </a:solidFill>
                                <a:latin typeface="Cambria Math" panose="02040503050406030204" pitchFamily="18" charset="0"/>
                                <a:ea typeface="Cambria Math" panose="02040503050406030204" pitchFamily="18" charset="0"/>
                              </a:rPr>
                              <m:t> </m:t>
                            </m:r>
                            <m:r>
                              <a:rPr lang="pl-PL" sz="2000" i="1">
                                <a:solidFill>
                                  <a:prstClr val="black"/>
                                </a:solidFill>
                                <a:latin typeface="Cambria Math" panose="02040503050406030204" pitchFamily="18" charset="0"/>
                                <a:ea typeface="Cambria Math" panose="02040503050406030204" pitchFamily="18" charset="0"/>
                              </a:rPr>
                              <m:t>𝐴</m:t>
                            </m:r>
                          </m:e>
                          <m:sup>
                            <m:r>
                              <a:rPr lang="pl-PL" sz="2000" i="1">
                                <a:solidFill>
                                  <a:prstClr val="black"/>
                                </a:solidFill>
                                <a:latin typeface="Cambria Math" panose="02040503050406030204" pitchFamily="18" charset="0"/>
                                <a:ea typeface="Cambria Math" panose="02040503050406030204" pitchFamily="18" charset="0"/>
                              </a:rPr>
                              <m:t>′</m:t>
                            </m:r>
                          </m:sup>
                        </m:sSup>
                        <m:r>
                          <a:rPr lang="pl-PL" sz="2000" i="1" smtClean="0">
                            <a:solidFill>
                              <a:prstClr val="black"/>
                            </a:solidFill>
                            <a:latin typeface="Cambria Math" panose="02040503050406030204" pitchFamily="18" charset="0"/>
                            <a:ea typeface="Cambria Math" panose="02040503050406030204" pitchFamily="18" charset="0"/>
                          </a:rPr>
                          <m:t>𝜖</m:t>
                        </m:r>
                        <m:r>
                          <a:rPr lang="pl-PL" sz="2000" i="1" smtClean="0">
                            <a:solidFill>
                              <a:prstClr val="black"/>
                            </a:solidFill>
                            <a:latin typeface="Cambria Math" panose="02040503050406030204" pitchFamily="18" charset="0"/>
                            <a:ea typeface="Cambria Math" panose="02040503050406030204" pitchFamily="18" charset="0"/>
                          </a:rPr>
                          <m:t>𝑃</m:t>
                        </m:r>
                        <m:d>
                          <m:dPr>
                            <m:ctrlPr>
                              <a:rPr lang="pl-PL" sz="2000" i="1" smtClean="0">
                                <a:solidFill>
                                  <a:prstClr val="black"/>
                                </a:solidFill>
                                <a:latin typeface="Cambria Math" panose="02040503050406030204" pitchFamily="18" charset="0"/>
                                <a:ea typeface="Cambria Math" panose="02040503050406030204" pitchFamily="18" charset="0"/>
                              </a:rPr>
                            </m:ctrlPr>
                          </m:dPr>
                          <m:e>
                            <m:r>
                              <a:rPr lang="pl-PL" sz="2000" i="1" smtClean="0">
                                <a:solidFill>
                                  <a:prstClr val="black"/>
                                </a:solidFill>
                                <a:latin typeface="Cambria Math" panose="02040503050406030204" pitchFamily="18" charset="0"/>
                                <a:ea typeface="Cambria Math" panose="02040503050406030204" pitchFamily="18" charset="0"/>
                              </a:rPr>
                              <m:t>𝐴</m:t>
                            </m:r>
                          </m:e>
                        </m:d>
                        <m:r>
                          <a:rPr lang="pl-PL" sz="2000" i="1" smtClean="0">
                            <a:solidFill>
                              <a:prstClr val="black"/>
                            </a:solidFill>
                            <a:latin typeface="Cambria Math" panose="02040503050406030204" pitchFamily="18" charset="0"/>
                            <a:ea typeface="Cambria Math" panose="02040503050406030204" pitchFamily="18" charset="0"/>
                          </a:rPr>
                          <m:t>=</m:t>
                        </m:r>
                        <m:d>
                          <m:dPr>
                            <m:begChr m:val="{"/>
                            <m:endChr m:val="}"/>
                            <m:ctrlPr>
                              <a:rPr lang="pl-PL" sz="2000" i="1" smtClean="0">
                                <a:solidFill>
                                  <a:prstClr val="black"/>
                                </a:solidFill>
                                <a:latin typeface="Cambria Math" panose="02040503050406030204" pitchFamily="18" charset="0"/>
                                <a:ea typeface="Cambria Math" panose="02040503050406030204" pitchFamily="18" charset="0"/>
                              </a:rPr>
                            </m:ctrlPr>
                          </m:dPr>
                          <m:e>
                            <m:sSup>
                              <m:sSupPr>
                                <m:ctrlPr>
                                  <a:rPr lang="pl-PL" sz="2000" i="1" smtClean="0">
                                    <a:solidFill>
                                      <a:prstClr val="black"/>
                                    </a:solidFill>
                                    <a:latin typeface="Cambria Math" panose="02040503050406030204" pitchFamily="18" charset="0"/>
                                    <a:ea typeface="Cambria Math" panose="02040503050406030204" pitchFamily="18" charset="0"/>
                                  </a:rPr>
                                </m:ctrlPr>
                              </m:sSupPr>
                              <m:e>
                                <m:r>
                                  <a:rPr lang="pl-PL" sz="2000" i="1" smtClean="0">
                                    <a:solidFill>
                                      <a:prstClr val="black"/>
                                    </a:solidFill>
                                    <a:latin typeface="Cambria Math" panose="02040503050406030204" pitchFamily="18" charset="0"/>
                                    <a:ea typeface="Cambria Math" panose="02040503050406030204" pitchFamily="18" charset="0"/>
                                  </a:rPr>
                                  <m:t>𝐴</m:t>
                                </m:r>
                              </m:e>
                              <m:sup>
                                <m:r>
                                  <a:rPr lang="pl-PL" sz="2000" i="1" smtClean="0">
                                    <a:solidFill>
                                      <a:prstClr val="black"/>
                                    </a:solidFill>
                                    <a:latin typeface="Cambria Math" panose="02040503050406030204" pitchFamily="18" charset="0"/>
                                    <a:ea typeface="Cambria Math" panose="02040503050406030204" pitchFamily="18" charset="0"/>
                                  </a:rPr>
                                  <m:t>′</m:t>
                                </m:r>
                              </m:sup>
                            </m:sSup>
                            <m:r>
                              <a:rPr lang="pl-PL" sz="2000" i="1" smtClean="0">
                                <a:solidFill>
                                  <a:prstClr val="black"/>
                                </a:solidFill>
                                <a:latin typeface="Cambria Math" panose="02040503050406030204" pitchFamily="18" charset="0"/>
                                <a:ea typeface="Cambria Math" panose="02040503050406030204" pitchFamily="18" charset="0"/>
                              </a:rPr>
                              <m:t>:</m:t>
                            </m:r>
                            <m:sSup>
                              <m:sSupPr>
                                <m:ctrlPr>
                                  <a:rPr lang="pl-PL" sz="2000" i="1">
                                    <a:solidFill>
                                      <a:prstClr val="black"/>
                                    </a:solidFill>
                                    <a:latin typeface="Cambria Math" panose="02040503050406030204" pitchFamily="18" charset="0"/>
                                    <a:ea typeface="Cambria Math" panose="02040503050406030204" pitchFamily="18" charset="0"/>
                                  </a:rPr>
                                </m:ctrlPr>
                              </m:sSupPr>
                              <m:e>
                                <m:r>
                                  <a:rPr lang="pl-PL" sz="2000" i="1">
                                    <a:solidFill>
                                      <a:prstClr val="black"/>
                                    </a:solidFill>
                                    <a:latin typeface="Cambria Math" panose="02040503050406030204" pitchFamily="18" charset="0"/>
                                    <a:ea typeface="Cambria Math" panose="02040503050406030204" pitchFamily="18" charset="0"/>
                                  </a:rPr>
                                  <m:t>𝐴</m:t>
                                </m:r>
                              </m:e>
                              <m:sup>
                                <m:r>
                                  <a:rPr lang="pl-PL" sz="2000" i="1">
                                    <a:solidFill>
                                      <a:prstClr val="black"/>
                                    </a:solidFill>
                                    <a:latin typeface="Cambria Math" panose="02040503050406030204" pitchFamily="18" charset="0"/>
                                    <a:ea typeface="Cambria Math" panose="02040503050406030204" pitchFamily="18" charset="0"/>
                                  </a:rPr>
                                  <m:t>′</m:t>
                                </m:r>
                              </m:sup>
                            </m:sSup>
                            <m:r>
                              <a:rPr lang="pl-PL" sz="2000" i="1">
                                <a:solidFill>
                                  <a:prstClr val="black"/>
                                </a:solidFill>
                                <a:latin typeface="Cambria Math" panose="02040503050406030204" pitchFamily="18" charset="0"/>
                                <a:ea typeface="Cambria Math" panose="02040503050406030204" pitchFamily="18" charset="0"/>
                              </a:rPr>
                              <m:t>⊆</m:t>
                            </m:r>
                            <m:r>
                              <a:rPr lang="pl-PL" sz="2000" i="1">
                                <a:solidFill>
                                  <a:prstClr val="black"/>
                                </a:solidFill>
                                <a:latin typeface="Cambria Math" panose="02040503050406030204" pitchFamily="18" charset="0"/>
                                <a:ea typeface="Cambria Math" panose="02040503050406030204" pitchFamily="18" charset="0"/>
                              </a:rPr>
                              <m:t>𝐴</m:t>
                            </m:r>
                          </m:e>
                        </m:d>
                      </m:oMath>
                    </m:oMathPara>
                  </a14:m>
                  <a:endParaRPr lang="pl-PL" sz="2000" i="1">
                    <a:solidFill>
                      <a:prstClr val="black"/>
                    </a:solidFill>
                  </a:endParaRPr>
                </a:p>
                <a:p>
                  <a:pPr algn="ctr"/>
                  <a14:m>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b="0" i="1" smtClean="0">
                              <a:solidFill>
                                <a:prstClr val="black"/>
                              </a:solidFill>
                              <a:latin typeface="Cambria Math" panose="02040503050406030204" pitchFamily="18" charset="0"/>
                            </a:rPr>
                            <m:t>𝑟</m:t>
                          </m:r>
                        </m:e>
                        <m:sub>
                          <m:r>
                            <a:rPr lang="pl-PL" sz="2000" b="0" i="1" smtClean="0">
                              <a:solidFill>
                                <a:prstClr val="black"/>
                              </a:solidFill>
                              <a:latin typeface="Cambria Math" panose="02040503050406030204" pitchFamily="18" charset="0"/>
                            </a:rPr>
                            <m:t>𝑖</m:t>
                          </m:r>
                        </m:sub>
                      </m:sSub>
                      <m:d>
                        <m:dPr>
                          <m:ctrlPr>
                            <a:rPr lang="pl-PL" sz="2000" i="1" smtClean="0">
                              <a:solidFill>
                                <a:prstClr val="black"/>
                              </a:solidFill>
                              <a:latin typeface="Cambria Math" panose="02040503050406030204" pitchFamily="18" charset="0"/>
                            </a:rPr>
                          </m:ctrlPr>
                        </m:dPr>
                        <m:e>
                          <m:r>
                            <a:rPr lang="pl-PL" sz="2000" i="1" smtClean="0">
                              <a:solidFill>
                                <a:prstClr val="black"/>
                              </a:solidFill>
                              <a:latin typeface="Cambria Math" panose="02040503050406030204" pitchFamily="18" charset="0"/>
                            </a:rPr>
                            <m:t>𝑔</m:t>
                          </m:r>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𝑔</m:t>
                          </m:r>
                          <m:r>
                            <a:rPr lang="pl-PL" sz="2000" i="1" smtClean="0">
                              <a:solidFill>
                                <a:prstClr val="black"/>
                              </a:solidFill>
                              <a:latin typeface="Cambria Math" panose="02040503050406030204" pitchFamily="18" charset="0"/>
                            </a:rPr>
                            <m:t>′</m:t>
                          </m:r>
                        </m:e>
                      </m:d>
                    </m:oMath>
                  </a14:m>
                  <a:r>
                    <a:rPr lang="pl-PL" sz="2000" i="1">
                      <a:solidFill>
                        <a:prstClr val="black"/>
                      </a:solidFill>
                    </a:rPr>
                    <a:t> </a:t>
                  </a:r>
                  <a:r>
                    <a:rPr lang="pl-PL" sz="2000" i="1" err="1">
                      <a:solidFill>
                        <a:prstClr val="black"/>
                      </a:solidFill>
                    </a:rPr>
                    <a:t>iff</a:t>
                  </a:r>
                  <a:r>
                    <a:rPr lang="pl-PL" sz="2000" i="1">
                      <a:solidFill>
                        <a:prstClr val="black"/>
                      </a:solidFill>
                    </a:rPr>
                    <a:t> </a:t>
                  </a:r>
                  <a14:m>
                    <m:oMath xmlns:m="http://schemas.openxmlformats.org/officeDocument/2006/math">
                      <m:r>
                        <a:rPr lang="pl-PL" sz="2000" i="1">
                          <a:solidFill>
                            <a:prstClr val="black"/>
                          </a:solidFill>
                          <a:latin typeface="Cambria Math" panose="02040503050406030204" pitchFamily="18" charset="0"/>
                        </a:rPr>
                        <m:t>𝑠𝑒𝑚</m:t>
                      </m:r>
                      <m:d>
                        <m:dPr>
                          <m:ctrlPr>
                            <a:rPr lang="pl-PL" sz="2000" i="1">
                              <a:solidFill>
                                <a:prstClr val="black"/>
                              </a:solidFill>
                              <a:latin typeface="Cambria Math" panose="02040503050406030204" pitchFamily="18" charset="0"/>
                            </a:rPr>
                          </m:ctrlPr>
                        </m:dPr>
                        <m:e>
                          <m:r>
                            <a:rPr lang="pl-PL" sz="2000" i="1">
                              <a:solidFill>
                                <a:prstClr val="black"/>
                              </a:solidFill>
                              <a:latin typeface="Cambria Math" panose="02040503050406030204" pitchFamily="18" charset="0"/>
                            </a:rPr>
                            <m:t>𝑔</m:t>
                          </m:r>
                        </m:e>
                      </m:d>
                    </m:oMath>
                  </a14:m>
                  <a:r>
                    <a:rPr lang="pl-PL" sz="2000" i="1">
                      <a:solidFill>
                        <a:prstClr val="black"/>
                      </a:solidFill>
                    </a:rPr>
                    <a:t> </a:t>
                  </a:r>
                  <a14:m>
                    <m:oMath xmlns:m="http://schemas.openxmlformats.org/officeDocument/2006/math">
                      <m:r>
                        <a:rPr lang="en-GB" sz="2000" i="1">
                          <a:solidFill>
                            <a:prstClr val="black"/>
                          </a:solidFill>
                          <a:latin typeface="Cambria Math" panose="02040503050406030204" pitchFamily="18" charset="0"/>
                          <a:ea typeface="Cambria Math" panose="02040503050406030204" pitchFamily="18" charset="0"/>
                        </a:rPr>
                        <m:t>⊆ </m:t>
                      </m:r>
                      <m:r>
                        <a:rPr lang="pl-PL" sz="2000" i="1">
                          <a:solidFill>
                            <a:prstClr val="black"/>
                          </a:solidFill>
                          <a:latin typeface="Cambria Math" panose="02040503050406030204" pitchFamily="18" charset="0"/>
                        </a:rPr>
                        <m:t>𝑠𝑒𝑚</m:t>
                      </m:r>
                      <m:d>
                        <m:dPr>
                          <m:ctrlPr>
                            <a:rPr lang="pl-PL" sz="2000" i="1">
                              <a:solidFill>
                                <a:prstClr val="black"/>
                              </a:solidFill>
                              <a:latin typeface="Cambria Math" panose="02040503050406030204" pitchFamily="18" charset="0"/>
                            </a:rPr>
                          </m:ctrlPr>
                        </m:dPr>
                        <m:e>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𝑔</m:t>
                              </m:r>
                            </m:e>
                            <m:sup>
                              <m:r>
                                <a:rPr lang="pl-PL" sz="2000" i="1">
                                  <a:solidFill>
                                    <a:prstClr val="black"/>
                                  </a:solidFill>
                                  <a:latin typeface="Cambria Math" panose="02040503050406030204" pitchFamily="18" charset="0"/>
                                </a:rPr>
                                <m:t>′</m:t>
                              </m:r>
                            </m:sup>
                          </m:sSup>
                        </m:e>
                      </m:d>
                    </m:oMath>
                  </a14:m>
                  <a:endParaRPr lang="pl-PL" sz="2000" i="1">
                    <a:solidFill>
                      <a:prstClr val="black"/>
                    </a:solidFill>
                  </a:endParaRPr>
                </a:p>
                <a:p>
                  <a:pPr algn="ctr"/>
                  <a14:m>
                    <m:oMath xmlns:m="http://schemas.openxmlformats.org/officeDocument/2006/math">
                      <m:sSubSup>
                        <m:sSubSupPr>
                          <m:ctrlPr>
                            <a:rPr lang="pl-PL" sz="2000" i="1" smtClean="0">
                              <a:solidFill>
                                <a:prstClr val="black"/>
                              </a:solidFill>
                              <a:latin typeface="Cambria Math" panose="02040503050406030204" pitchFamily="18" charset="0"/>
                            </a:rPr>
                          </m:ctrlPr>
                        </m:sSubSupPr>
                        <m:e>
                          <m:r>
                            <a:rPr lang="pl-PL" sz="2000" b="0" i="1" smtClean="0">
                              <a:solidFill>
                                <a:prstClr val="black"/>
                              </a:solidFill>
                              <a:latin typeface="Cambria Math" panose="02040503050406030204" pitchFamily="18" charset="0"/>
                            </a:rPr>
                            <m:t>𝑟</m:t>
                          </m:r>
                        </m:e>
                        <m:sub>
                          <m:r>
                            <a:rPr lang="pl-PL" sz="2000" b="0" i="1" smtClean="0">
                              <a:solidFill>
                                <a:prstClr val="black"/>
                              </a:solidFill>
                              <a:latin typeface="Cambria Math" panose="02040503050406030204" pitchFamily="18" charset="0"/>
                            </a:rPr>
                            <m:t>𝑖</m:t>
                          </m:r>
                        </m:sub>
                        <m:sup>
                          <m:r>
                            <a:rPr lang="pl-PL" sz="2000" b="0" i="1" smtClean="0">
                              <a:solidFill>
                                <a:prstClr val="black"/>
                              </a:solidFill>
                              <a:latin typeface="Cambria Math" panose="02040503050406030204" pitchFamily="18" charset="0"/>
                            </a:rPr>
                            <m:t>′</m:t>
                          </m:r>
                        </m:sup>
                      </m:sSubSup>
                      <m:d>
                        <m:dPr>
                          <m:ctrlPr>
                            <a:rPr lang="pl-PL" sz="2000" i="1" smtClean="0">
                              <a:solidFill>
                                <a:prstClr val="black"/>
                              </a:solidFill>
                              <a:latin typeface="Cambria Math" panose="02040503050406030204" pitchFamily="18" charset="0"/>
                            </a:rPr>
                          </m:ctrlPr>
                        </m:dPr>
                        <m:e>
                          <m:r>
                            <a:rPr lang="pl-PL" sz="2000" i="1" smtClean="0">
                              <a:solidFill>
                                <a:prstClr val="black"/>
                              </a:solidFill>
                              <a:latin typeface="Cambria Math" panose="02040503050406030204" pitchFamily="18" charset="0"/>
                            </a:rPr>
                            <m:t>𝑔</m:t>
                          </m:r>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𝑔</m:t>
                          </m:r>
                          <m:r>
                            <a:rPr lang="pl-PL" sz="2000" i="1" smtClean="0">
                              <a:solidFill>
                                <a:prstClr val="black"/>
                              </a:solidFill>
                              <a:latin typeface="Cambria Math" panose="02040503050406030204" pitchFamily="18" charset="0"/>
                            </a:rPr>
                            <m:t>′</m:t>
                          </m:r>
                        </m:e>
                      </m:d>
                    </m:oMath>
                  </a14:m>
                  <a:r>
                    <a:rPr lang="pl-PL" sz="2000" i="1">
                      <a:solidFill>
                        <a:prstClr val="black"/>
                      </a:solidFill>
                    </a:rPr>
                    <a:t> </a:t>
                  </a:r>
                  <a:r>
                    <a:rPr lang="pl-PL" sz="2000" i="1" err="1">
                      <a:solidFill>
                        <a:prstClr val="black"/>
                      </a:solidFill>
                    </a:rPr>
                    <a:t>iff</a:t>
                  </a:r>
                  <a:r>
                    <a:rPr lang="pl-PL" sz="2000" i="1">
                      <a:solidFill>
                        <a:prstClr val="black"/>
                      </a:solidFill>
                    </a:rPr>
                    <a:t> </a:t>
                  </a:r>
                  <a14:m>
                    <m:oMath xmlns:m="http://schemas.openxmlformats.org/officeDocument/2006/math">
                      <m:r>
                        <a:rPr lang="pl-PL" sz="2000" i="1">
                          <a:solidFill>
                            <a:prstClr val="black"/>
                          </a:solidFill>
                          <a:latin typeface="Cambria Math" panose="02040503050406030204" pitchFamily="18" charset="0"/>
                        </a:rPr>
                        <m:t>𝑠𝑒𝑚</m:t>
                      </m:r>
                      <m:d>
                        <m:dPr>
                          <m:ctrlPr>
                            <a:rPr lang="pl-PL" sz="2000" i="1">
                              <a:solidFill>
                                <a:prstClr val="black"/>
                              </a:solidFill>
                              <a:latin typeface="Cambria Math" panose="02040503050406030204" pitchFamily="18" charset="0"/>
                            </a:rPr>
                          </m:ctrlPr>
                        </m:dPr>
                        <m:e>
                          <m:r>
                            <a:rPr lang="pl-PL" sz="2000" i="1">
                              <a:solidFill>
                                <a:prstClr val="black"/>
                              </a:solidFill>
                              <a:latin typeface="Cambria Math" panose="02040503050406030204" pitchFamily="18" charset="0"/>
                            </a:rPr>
                            <m:t>𝑔</m:t>
                          </m:r>
                        </m:e>
                      </m:d>
                    </m:oMath>
                  </a14:m>
                  <a:r>
                    <a:rPr lang="pl-PL" sz="2000" i="1">
                      <a:solidFill>
                        <a:prstClr val="black"/>
                      </a:solidFill>
                    </a:rPr>
                    <a:t> </a:t>
                  </a:r>
                  <a14:m>
                    <m:oMath xmlns:m="http://schemas.openxmlformats.org/officeDocument/2006/math">
                      <m:r>
                        <a:rPr lang="en-GB" sz="2000" i="1" smtClean="0">
                          <a:solidFill>
                            <a:prstClr val="black"/>
                          </a:solidFill>
                          <a:latin typeface="Cambria Math" panose="02040503050406030204" pitchFamily="18" charset="0"/>
                          <a:ea typeface="Cambria Math" panose="02040503050406030204" pitchFamily="18" charset="0"/>
                        </a:rPr>
                        <m:t>∩</m:t>
                      </m:r>
                      <m:r>
                        <a:rPr lang="en-GB" sz="2000" i="1">
                          <a:solidFill>
                            <a:prstClr val="black"/>
                          </a:solidFill>
                          <a:latin typeface="Cambria Math" panose="02040503050406030204" pitchFamily="18" charset="0"/>
                          <a:ea typeface="Cambria Math" panose="02040503050406030204" pitchFamily="18" charset="0"/>
                        </a:rPr>
                        <m:t> </m:t>
                      </m:r>
                      <m:r>
                        <a:rPr lang="pl-PL" sz="2000" i="1">
                          <a:solidFill>
                            <a:prstClr val="black"/>
                          </a:solidFill>
                          <a:latin typeface="Cambria Math" panose="02040503050406030204" pitchFamily="18" charset="0"/>
                        </a:rPr>
                        <m:t>𝑠𝑒𝑚</m:t>
                      </m:r>
                      <m:d>
                        <m:dPr>
                          <m:ctrlPr>
                            <a:rPr lang="pl-PL" sz="2000" i="1">
                              <a:solidFill>
                                <a:prstClr val="black"/>
                              </a:solidFill>
                              <a:latin typeface="Cambria Math" panose="02040503050406030204" pitchFamily="18" charset="0"/>
                            </a:rPr>
                          </m:ctrlPr>
                        </m:dPr>
                        <m:e>
                          <m:sSup>
                            <m:sSupPr>
                              <m:ctrlPr>
                                <a:rPr lang="pl-PL" sz="2000" i="1">
                                  <a:solidFill>
                                    <a:prstClr val="black"/>
                                  </a:solidFill>
                                  <a:latin typeface="Cambria Math" panose="02040503050406030204" pitchFamily="18" charset="0"/>
                                </a:rPr>
                              </m:ctrlPr>
                            </m:sSupPr>
                            <m:e>
                              <m:r>
                                <a:rPr lang="pl-PL" sz="2000" i="1">
                                  <a:solidFill>
                                    <a:prstClr val="black"/>
                                  </a:solidFill>
                                  <a:latin typeface="Cambria Math" panose="02040503050406030204" pitchFamily="18" charset="0"/>
                                </a:rPr>
                                <m:t>𝑔</m:t>
                              </m:r>
                            </m:e>
                            <m:sup>
                              <m:r>
                                <a:rPr lang="pl-PL" sz="2000" i="1">
                                  <a:solidFill>
                                    <a:prstClr val="black"/>
                                  </a:solidFill>
                                  <a:latin typeface="Cambria Math" panose="02040503050406030204" pitchFamily="18" charset="0"/>
                                </a:rPr>
                                <m:t>′</m:t>
                              </m:r>
                            </m:sup>
                          </m:sSup>
                        </m:e>
                      </m:d>
                    </m:oMath>
                  </a14:m>
                  <a:r>
                    <a:rPr lang="pl-PL" sz="2000">
                      <a:solidFill>
                        <a:prstClr val="black"/>
                      </a:solidFill>
                      <a:ea typeface="Cambria Math" panose="02040503050406030204" pitchFamily="18" charset="0"/>
                    </a:rPr>
                    <a:t> </a:t>
                  </a:r>
                  <a14:m>
                    <m:oMath xmlns:m="http://schemas.openxmlformats.org/officeDocument/2006/math">
                      <m:r>
                        <a:rPr lang="pl-PL" sz="2000" i="1">
                          <a:solidFill>
                            <a:prstClr val="black"/>
                          </a:solidFill>
                          <a:latin typeface="Cambria Math" panose="02040503050406030204" pitchFamily="18" charset="0"/>
                          <a:ea typeface="Cambria Math" panose="02040503050406030204" pitchFamily="18" charset="0"/>
                        </a:rPr>
                        <m:t>≠∅</m:t>
                      </m:r>
                    </m:oMath>
                  </a14:m>
                  <a:r>
                    <a:rPr lang="pl-PL" sz="2000">
                      <a:solidFill>
                        <a:prstClr val="black"/>
                      </a:solidFill>
                      <a:ea typeface="Cambria Math" panose="02040503050406030204" pitchFamily="18" charset="0"/>
                    </a:rPr>
                    <a:t>, </a:t>
                  </a:r>
                  <a:r>
                    <a:rPr lang="pl-PL" sz="2000" i="1">
                      <a:solidFill>
                        <a:prstClr val="black"/>
                      </a:solidFill>
                      <a:ea typeface="Cambria Math" panose="02040503050406030204" pitchFamily="18" charset="0"/>
                    </a:rPr>
                    <a:t>i</a:t>
                  </a:r>
                  <a:r>
                    <a:rPr lang="pl-PL" sz="2000">
                      <a:solidFill>
                        <a:prstClr val="black"/>
                      </a:solidFill>
                      <a:ea typeface="Cambria Math" panose="02040503050406030204" pitchFamily="18" charset="0"/>
                    </a:rPr>
                    <a:t>=0,1,2 </a:t>
                  </a:r>
                </a:p>
              </p:txBody>
            </p:sp>
          </mc:Choice>
          <mc:Fallback xmlns="">
            <p:sp>
              <p:nvSpPr>
                <p:cNvPr id="37" name="pole tekstowe 36"/>
                <p:cNvSpPr txBox="1">
                  <a:spLocks noRot="1" noChangeAspect="1" noMove="1" noResize="1" noEditPoints="1" noAdjustHandles="1" noChangeArrowheads="1" noChangeShapeType="1" noTextEdit="1"/>
                </p:cNvSpPr>
                <p:nvPr/>
              </p:nvSpPr>
              <p:spPr>
                <a:xfrm>
                  <a:off x="342785" y="1372729"/>
                  <a:ext cx="7923716" cy="1619957"/>
                </a:xfrm>
                <a:prstGeom prst="rect">
                  <a:avLst/>
                </a:prstGeom>
                <a:blipFill rotWithShape="0">
                  <a:blip r:embed="rId7"/>
                  <a:stretch>
                    <a:fillRect b="-8712"/>
                  </a:stretch>
                </a:blipFill>
              </p:spPr>
              <p:txBody>
                <a:bodyPr/>
                <a:lstStyle/>
                <a:p>
                  <a:r>
                    <a:rPr lang="en-US">
                      <a:noFill/>
                    </a:rPr>
                    <a:t> </a:t>
                  </a:r>
                </a:p>
              </p:txBody>
            </p:sp>
          </mc:Fallback>
        </mc:AlternateContent>
        <p:sp>
          <p:nvSpPr>
            <p:cNvPr id="34" name="Prostokąt 33"/>
            <p:cNvSpPr/>
            <p:nvPr/>
          </p:nvSpPr>
          <p:spPr>
            <a:xfrm>
              <a:off x="2578957" y="4038095"/>
              <a:ext cx="184731" cy="400110"/>
            </a:xfrm>
            <a:prstGeom prst="rect">
              <a:avLst/>
            </a:prstGeom>
          </p:spPr>
          <p:txBody>
            <a:bodyPr wrap="none">
              <a:spAutoFit/>
            </a:bodyPr>
            <a:lstStyle/>
            <a:p>
              <a:endParaRPr lang="pl-PL" sz="2000">
                <a:solidFill>
                  <a:prstClr val="black"/>
                </a:solidFill>
              </a:endParaRPr>
            </a:p>
          </p:txBody>
        </p:sp>
        <mc:AlternateContent xmlns:mc="http://schemas.openxmlformats.org/markup-compatibility/2006" xmlns:a14="http://schemas.microsoft.com/office/drawing/2010/main">
          <mc:Choice Requires="a14">
            <p:sp>
              <p:nvSpPr>
                <p:cNvPr id="20" name="pole tekstowe 19"/>
                <p:cNvSpPr txBox="1"/>
                <p:nvPr/>
              </p:nvSpPr>
              <p:spPr>
                <a:xfrm>
                  <a:off x="153579" y="3781096"/>
                  <a:ext cx="1866152" cy="3459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𝐴</m:t>
                            </m:r>
                          </m:sub>
                        </m:sSub>
                        <m:r>
                          <a:rPr lang="pl-PL" sz="2000" i="1" smtClean="0">
                            <a:solidFill>
                              <a:prstClr val="black"/>
                            </a:solidFill>
                            <a:latin typeface="Cambria Math" panose="02040503050406030204" pitchFamily="18" charset="0"/>
                          </a:rPr>
                          <m:t>=</m:t>
                        </m:r>
                        <m:d>
                          <m:dPr>
                            <m:begChr m:val="{"/>
                            <m:endChr m:val="}"/>
                            <m:ctrlPr>
                              <a:rPr lang="pl-PL" sz="2000" i="1" smtClean="0">
                                <a:solidFill>
                                  <a:prstClr val="black"/>
                                </a:solidFill>
                                <a:latin typeface="Cambria Math" panose="02040503050406030204" pitchFamily="18" charset="0"/>
                              </a:rPr>
                            </m:ctrlPr>
                          </m:dPr>
                          <m:e>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𝑔</m:t>
                                </m:r>
                              </m:e>
                              <m:sub>
                                <m:r>
                                  <a:rPr lang="pl-PL" sz="2000" i="1" smtClean="0">
                                    <a:solidFill>
                                      <a:prstClr val="black"/>
                                    </a:solidFill>
                                    <a:latin typeface="Cambria Math" panose="02040503050406030204" pitchFamily="18" charset="0"/>
                                  </a:rPr>
                                  <m:t>𝑥</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𝐴</m:t>
                                </m:r>
                              </m:sub>
                            </m:sSub>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𝑥</m:t>
                            </m:r>
                            <m:r>
                              <a:rPr lang="pl-PL" sz="2000" i="1" smtClean="0">
                                <a:solidFill>
                                  <a:prstClr val="black"/>
                                </a:solidFill>
                                <a:latin typeface="Cambria Math" panose="02040503050406030204" pitchFamily="18" charset="0"/>
                                <a:ea typeface="Cambria Math" panose="02040503050406030204" pitchFamily="18" charset="0"/>
                              </a:rPr>
                              <m:t>𝜖</m:t>
                            </m:r>
                            <m:r>
                              <a:rPr lang="pl-PL" sz="2000" i="1" smtClean="0">
                                <a:solidFill>
                                  <a:prstClr val="black"/>
                                </a:solidFill>
                                <a:latin typeface="Cambria Math" panose="02040503050406030204" pitchFamily="18" charset="0"/>
                                <a:ea typeface="Cambria Math" panose="02040503050406030204" pitchFamily="18" charset="0"/>
                              </a:rPr>
                              <m:t>𝑈</m:t>
                            </m:r>
                          </m:e>
                        </m:d>
                      </m:oMath>
                    </m:oMathPara>
                  </a14:m>
                  <a:endParaRPr lang="pl-PL" sz="2000">
                    <a:solidFill>
                      <a:prstClr val="black"/>
                    </a:solidFill>
                  </a:endParaRPr>
                </a:p>
              </p:txBody>
            </p:sp>
          </mc:Choice>
          <mc:Fallback xmlns="">
            <p:sp>
              <p:nvSpPr>
                <p:cNvPr id="20" name="pole tekstowe 19"/>
                <p:cNvSpPr txBox="1">
                  <a:spLocks noRot="1" noChangeAspect="1" noMove="1" noResize="1" noEditPoints="1" noAdjustHandles="1" noChangeArrowheads="1" noChangeShapeType="1" noTextEdit="1"/>
                </p:cNvSpPr>
                <p:nvPr/>
              </p:nvSpPr>
              <p:spPr>
                <a:xfrm>
                  <a:off x="153579" y="3781096"/>
                  <a:ext cx="1866152" cy="345929"/>
                </a:xfrm>
                <a:prstGeom prst="rect">
                  <a:avLst/>
                </a:prstGeom>
                <a:blipFill>
                  <a:blip r:embed="rId8"/>
                  <a:stretch>
                    <a:fillRect l="-2614" b="-17544"/>
                  </a:stretch>
                </a:blipFill>
              </p:spPr>
              <p:txBody>
                <a:bodyPr/>
                <a:lstStyle/>
                <a:p>
                  <a:r>
                    <a:rPr lang="pl-PL">
                      <a:noFill/>
                    </a:rPr>
                    <a:t> </a:t>
                  </a:r>
                </a:p>
              </p:txBody>
            </p:sp>
          </mc:Fallback>
        </mc:AlternateContent>
        <p:sp>
          <p:nvSpPr>
            <p:cNvPr id="11" name="pole tekstowe 10"/>
            <p:cNvSpPr txBox="1"/>
            <p:nvPr/>
          </p:nvSpPr>
          <p:spPr>
            <a:xfrm>
              <a:off x="300975" y="4371063"/>
              <a:ext cx="1061563" cy="307777"/>
            </a:xfrm>
            <a:prstGeom prst="rect">
              <a:avLst/>
            </a:prstGeom>
            <a:noFill/>
          </p:spPr>
          <p:txBody>
            <a:bodyPr wrap="square" lIns="0" tIns="0" rIns="0" bIns="0" rtlCol="0">
              <a:spAutoFit/>
            </a:bodyPr>
            <a:lstStyle/>
            <a:p>
              <a:endParaRPr lang="en-GB" sz="2000">
                <a:solidFill>
                  <a:prstClr val="black"/>
                </a:solidFill>
              </a:endParaRPr>
            </a:p>
          </p:txBody>
        </p:sp>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id="{217DBBDE-5172-F4E9-8EEE-012BAD37AB09}"/>
                    </a:ext>
                  </a:extLst>
                </p:cNvPr>
                <p:cNvSpPr txBox="1"/>
                <p:nvPr/>
              </p:nvSpPr>
              <p:spPr>
                <a:xfrm>
                  <a:off x="944162" y="4360244"/>
                  <a:ext cx="501248" cy="3815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smtClean="0">
                                <a:solidFill>
                                  <a:prstClr val="black"/>
                                </a:solidFill>
                                <a:latin typeface="Cambria Math" panose="02040503050406030204" pitchFamily="18" charset="0"/>
                              </a:rPr>
                            </m:ctrlPr>
                          </m:sSubPr>
                          <m:e>
                            <m:r>
                              <a:rPr lang="pl-PL" sz="1800" i="1" smtClean="0">
                                <a:solidFill>
                                  <a:prstClr val="black"/>
                                </a:solidFill>
                                <a:latin typeface="Cambria Math" panose="02040503050406030204" pitchFamily="18" charset="0"/>
                              </a:rPr>
                              <m:t>𝑔</m:t>
                            </m:r>
                          </m:e>
                          <m:sub>
                            <m:r>
                              <a:rPr lang="pl-PL" sz="1800" i="1" smtClean="0">
                                <a:solidFill>
                                  <a:prstClr val="black"/>
                                </a:solidFill>
                                <a:latin typeface="Cambria Math" panose="02040503050406030204" pitchFamily="18" charset="0"/>
                              </a:rPr>
                              <m:t>𝑥</m:t>
                            </m:r>
                            <m:r>
                              <a:rPr lang="pl-PL" sz="1800" i="1" smtClean="0">
                                <a:solidFill>
                                  <a:prstClr val="black"/>
                                </a:solidFill>
                                <a:latin typeface="Cambria Math" panose="02040503050406030204" pitchFamily="18" charset="0"/>
                              </a:rPr>
                              <m:t>,</m:t>
                            </m:r>
                            <m:r>
                              <a:rPr lang="pl-PL" sz="1800" i="1" smtClean="0">
                                <a:solidFill>
                                  <a:prstClr val="black"/>
                                </a:solidFill>
                                <a:latin typeface="Cambria Math" panose="02040503050406030204" pitchFamily="18" charset="0"/>
                              </a:rPr>
                              <m:t>𝐴</m:t>
                            </m:r>
                          </m:sub>
                        </m:sSub>
                      </m:oMath>
                    </m:oMathPara>
                  </a14:m>
                  <a:endParaRPr lang="pl-PL" sz="1800">
                    <a:solidFill>
                      <a:prstClr val="black"/>
                    </a:solidFill>
                  </a:endParaRPr>
                </a:p>
              </p:txBody>
            </p:sp>
          </mc:Choice>
          <mc:Fallback xmlns="">
            <p:sp>
              <p:nvSpPr>
                <p:cNvPr id="4" name="pole tekstowe 3">
                  <a:extLst>
                    <a:ext uri="{FF2B5EF4-FFF2-40B4-BE49-F238E27FC236}">
                      <a16:creationId xmlns:a16="http://schemas.microsoft.com/office/drawing/2014/main" id="{217DBBDE-5172-F4E9-8EEE-012BAD37AB09}"/>
                    </a:ext>
                  </a:extLst>
                </p:cNvPr>
                <p:cNvSpPr txBox="1">
                  <a:spLocks noRot="1" noChangeAspect="1" noMove="1" noResize="1" noEditPoints="1" noAdjustHandles="1" noChangeArrowheads="1" noChangeShapeType="1" noTextEdit="1"/>
                </p:cNvSpPr>
                <p:nvPr/>
              </p:nvSpPr>
              <p:spPr>
                <a:xfrm>
                  <a:off x="944162" y="4360244"/>
                  <a:ext cx="501248" cy="381515"/>
                </a:xfrm>
                <a:prstGeom prst="rect">
                  <a:avLst/>
                </a:prstGeom>
                <a:blipFill>
                  <a:blip r:embed="rId9"/>
                  <a:stretch>
                    <a:fillRect r="-6024" b="-4762"/>
                  </a:stretch>
                </a:blipFill>
              </p:spPr>
              <p:txBody>
                <a:bodyPr/>
                <a:lstStyle/>
                <a:p>
                  <a:r>
                    <a:rPr lang="pl-PL">
                      <a:noFill/>
                    </a:rPr>
                    <a:t> </a:t>
                  </a:r>
                </a:p>
              </p:txBody>
            </p:sp>
          </mc:Fallback>
        </mc:AlternateContent>
        <p:sp>
          <p:nvSpPr>
            <p:cNvPr id="6" name="pole tekstowe 5">
              <a:extLst>
                <a:ext uri="{FF2B5EF4-FFF2-40B4-BE49-F238E27FC236}">
                  <a16:creationId xmlns:a16="http://schemas.microsoft.com/office/drawing/2014/main" id="{4495A817-F85F-6C16-B579-8245709940BF}"/>
                </a:ext>
              </a:extLst>
            </p:cNvPr>
            <p:cNvSpPr txBox="1"/>
            <p:nvPr/>
          </p:nvSpPr>
          <p:spPr>
            <a:xfrm>
              <a:off x="435855" y="4720551"/>
              <a:ext cx="576064" cy="507831"/>
            </a:xfrm>
            <a:prstGeom prst="rect">
              <a:avLst/>
            </a:prstGeom>
            <a:noFill/>
          </p:spPr>
          <p:txBody>
            <a:bodyPr wrap="square" rtlCol="0">
              <a:spAutoFit/>
            </a:bodyPr>
            <a:lstStyle/>
            <a:p>
              <a:r>
                <a:rPr lang="pl-PL" b="1">
                  <a:solidFill>
                    <a:prstClr val="black"/>
                  </a:solidFill>
                </a:rPr>
                <a:t>…</a:t>
              </a:r>
            </a:p>
          </p:txBody>
        </p:sp>
        <mc:AlternateContent xmlns:mc="http://schemas.openxmlformats.org/markup-compatibility/2006" xmlns:a14="http://schemas.microsoft.com/office/drawing/2010/main">
          <mc:Choice Requires="a14">
            <p:sp>
              <p:nvSpPr>
                <p:cNvPr id="2" name="pole tekstowe 1">
                  <a:extLst>
                    <a:ext uri="{FF2B5EF4-FFF2-40B4-BE49-F238E27FC236}">
                      <a16:creationId xmlns:a16="http://schemas.microsoft.com/office/drawing/2014/main" id="{D7D9BD3B-D42D-BA99-C1D9-2B8856AA73A9}"/>
                    </a:ext>
                  </a:extLst>
                </p:cNvPr>
                <p:cNvSpPr txBox="1"/>
                <p:nvPr/>
              </p:nvSpPr>
              <p:spPr>
                <a:xfrm>
                  <a:off x="2045351" y="4377095"/>
                  <a:ext cx="49862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pl-PL" sz="2000" i="1">
                                <a:latin typeface="Cambria Math" panose="02040503050406030204" pitchFamily="18" charset="0"/>
                              </a:rPr>
                              <m:t>𝑟</m:t>
                            </m:r>
                          </m:e>
                          <m:sub>
                            <m:r>
                              <a:rPr lang="pl-PL" sz="2000" b="0" i="1" smtClean="0">
                                <a:latin typeface="Cambria Math" panose="02040503050406030204" pitchFamily="18" charset="0"/>
                              </a:rPr>
                              <m:t>0</m:t>
                            </m:r>
                          </m:sub>
                        </m:sSub>
                      </m:oMath>
                    </m:oMathPara>
                  </a14:m>
                  <a:endParaRPr lang="en-GB" sz="2000" i="1">
                    <a:solidFill>
                      <a:prstClr val="black"/>
                    </a:solidFill>
                  </a:endParaRPr>
                </a:p>
              </p:txBody>
            </p:sp>
          </mc:Choice>
          <mc:Fallback xmlns="">
            <p:sp>
              <p:nvSpPr>
                <p:cNvPr id="2" name="pole tekstowe 1">
                  <a:extLst>
                    <a:ext uri="{FF2B5EF4-FFF2-40B4-BE49-F238E27FC236}">
                      <a16:creationId xmlns:a16="http://schemas.microsoft.com/office/drawing/2014/main" xmlns:a14="http://schemas.microsoft.com/office/drawing/2010/main" xmlns="" id="{D7D9BD3B-D42D-BA99-C1D9-2B8856AA73A9}"/>
                    </a:ext>
                  </a:extLst>
                </p:cNvPr>
                <p:cNvSpPr txBox="1">
                  <a:spLocks noRot="1" noChangeAspect="1" noMove="1" noResize="1" noEditPoints="1" noAdjustHandles="1" noChangeArrowheads="1" noChangeShapeType="1" noTextEdit="1"/>
                </p:cNvSpPr>
                <p:nvPr/>
              </p:nvSpPr>
              <p:spPr>
                <a:xfrm>
                  <a:off x="2045351" y="4377095"/>
                  <a:ext cx="498620" cy="307777"/>
                </a:xfrm>
                <a:prstGeom prst="rect">
                  <a:avLst/>
                </a:prstGeom>
                <a:blipFill rotWithShape="0">
                  <a:blip r:embed="rId10"/>
                  <a:stretch>
                    <a:fillRect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id="{8DC2AA0D-3976-E7CE-7F44-BEC827597FF2}"/>
                    </a:ext>
                  </a:extLst>
                </p:cNvPr>
                <p:cNvSpPr txBox="1"/>
                <p:nvPr/>
              </p:nvSpPr>
              <p:spPr>
                <a:xfrm>
                  <a:off x="680194" y="5101398"/>
                  <a:ext cx="686507" cy="3937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smtClean="0">
                                <a:solidFill>
                                  <a:prstClr val="black"/>
                                </a:solidFill>
                                <a:latin typeface="Cambria Math" panose="02040503050406030204" pitchFamily="18" charset="0"/>
                              </a:rPr>
                            </m:ctrlPr>
                          </m:sSubPr>
                          <m:e>
                            <m:r>
                              <a:rPr lang="pl-PL" sz="1800" i="1" smtClean="0">
                                <a:solidFill>
                                  <a:prstClr val="black"/>
                                </a:solidFill>
                                <a:latin typeface="Cambria Math" panose="02040503050406030204" pitchFamily="18" charset="0"/>
                              </a:rPr>
                              <m:t>𝑔</m:t>
                            </m:r>
                          </m:e>
                          <m:sub>
                            <m:sSup>
                              <m:sSupPr>
                                <m:ctrlPr>
                                  <a:rPr lang="pl-PL" sz="1800" i="1" smtClean="0">
                                    <a:solidFill>
                                      <a:prstClr val="black"/>
                                    </a:solidFill>
                                    <a:latin typeface="Cambria Math" panose="02040503050406030204" pitchFamily="18" charset="0"/>
                                  </a:rPr>
                                </m:ctrlPr>
                              </m:sSupPr>
                              <m:e>
                                <m:r>
                                  <a:rPr lang="pl-PL" sz="1800" i="1" smtClean="0">
                                    <a:solidFill>
                                      <a:prstClr val="black"/>
                                    </a:solidFill>
                                    <a:latin typeface="Cambria Math" panose="02040503050406030204" pitchFamily="18" charset="0"/>
                                  </a:rPr>
                                  <m:t>𝑥</m:t>
                                </m:r>
                              </m:e>
                              <m:sup>
                                <m:r>
                                  <a:rPr lang="pl-PL" sz="1800" i="1" smtClean="0">
                                    <a:solidFill>
                                      <a:prstClr val="black"/>
                                    </a:solidFill>
                                    <a:latin typeface="Cambria Math" panose="02040503050406030204" pitchFamily="18" charset="0"/>
                                  </a:rPr>
                                  <m:t>′</m:t>
                                </m:r>
                              </m:sup>
                            </m:sSup>
                            <m:r>
                              <a:rPr lang="pl-PL" sz="1800" i="1" smtClean="0">
                                <a:solidFill>
                                  <a:prstClr val="black"/>
                                </a:solidFill>
                                <a:latin typeface="Cambria Math" panose="02040503050406030204" pitchFamily="18" charset="0"/>
                              </a:rPr>
                              <m:t>,</m:t>
                            </m:r>
                            <m:r>
                              <a:rPr lang="pl-PL" sz="1800" i="1" smtClean="0">
                                <a:solidFill>
                                  <a:prstClr val="black"/>
                                </a:solidFill>
                                <a:latin typeface="Cambria Math" panose="02040503050406030204" pitchFamily="18" charset="0"/>
                              </a:rPr>
                              <m:t>𝐴</m:t>
                            </m:r>
                          </m:sub>
                        </m:sSub>
                      </m:oMath>
                    </m:oMathPara>
                  </a14:m>
                  <a:endParaRPr lang="pl-PL" sz="1800">
                    <a:solidFill>
                      <a:prstClr val="black"/>
                    </a:solidFill>
                  </a:endParaRPr>
                </a:p>
              </p:txBody>
            </p:sp>
          </mc:Choice>
          <mc:Fallback xmlns="">
            <p:sp>
              <p:nvSpPr>
                <p:cNvPr id="13" name="pole tekstowe 12">
                  <a:extLst>
                    <a:ext uri="{FF2B5EF4-FFF2-40B4-BE49-F238E27FC236}">
                      <a16:creationId xmlns:a16="http://schemas.microsoft.com/office/drawing/2014/main" id="{8DC2AA0D-3976-E7CE-7F44-BEC827597FF2}"/>
                    </a:ext>
                  </a:extLst>
                </p:cNvPr>
                <p:cNvSpPr txBox="1">
                  <a:spLocks noRot="1" noChangeAspect="1" noMove="1" noResize="1" noEditPoints="1" noAdjustHandles="1" noChangeArrowheads="1" noChangeShapeType="1" noTextEdit="1"/>
                </p:cNvSpPr>
                <p:nvPr/>
              </p:nvSpPr>
              <p:spPr>
                <a:xfrm>
                  <a:off x="680194" y="5101398"/>
                  <a:ext cx="686507" cy="393762"/>
                </a:xfrm>
                <a:prstGeom prst="rect">
                  <a:avLst/>
                </a:prstGeom>
                <a:blipFill>
                  <a:blip r:embed="rId11"/>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4" name="pole tekstowe 13">
                  <a:extLst>
                    <a:ext uri="{FF2B5EF4-FFF2-40B4-BE49-F238E27FC236}">
                      <a16:creationId xmlns:a16="http://schemas.microsoft.com/office/drawing/2014/main" id="{0D9C0995-A67A-3B24-1713-186208904B2F}"/>
                    </a:ext>
                  </a:extLst>
                </p:cNvPr>
                <p:cNvSpPr txBox="1"/>
                <p:nvPr/>
              </p:nvSpPr>
              <p:spPr>
                <a:xfrm>
                  <a:off x="2776326" y="4042163"/>
                  <a:ext cx="802063" cy="3937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smtClean="0">
                                <a:solidFill>
                                  <a:prstClr val="black"/>
                                </a:solidFill>
                                <a:latin typeface="Cambria Math" panose="02040503050406030204" pitchFamily="18" charset="0"/>
                              </a:rPr>
                            </m:ctrlPr>
                          </m:sSubPr>
                          <m:e>
                            <m:r>
                              <a:rPr lang="pl-PL" sz="1800" i="1" smtClean="0">
                                <a:solidFill>
                                  <a:prstClr val="black"/>
                                </a:solidFill>
                                <a:latin typeface="Cambria Math" panose="02040503050406030204" pitchFamily="18" charset="0"/>
                              </a:rPr>
                              <m:t>𝑔</m:t>
                            </m:r>
                          </m:e>
                          <m:sub>
                            <m:r>
                              <a:rPr lang="pl-PL" sz="1800" i="1" smtClean="0">
                                <a:solidFill>
                                  <a:prstClr val="black"/>
                                </a:solidFill>
                                <a:latin typeface="Cambria Math" panose="02040503050406030204" pitchFamily="18" charset="0"/>
                              </a:rPr>
                              <m:t>𝑥</m:t>
                            </m:r>
                            <m:r>
                              <a:rPr lang="pl-PL" sz="1800" i="1" smtClean="0">
                                <a:solidFill>
                                  <a:prstClr val="black"/>
                                </a:solidFill>
                                <a:latin typeface="Cambria Math" panose="02040503050406030204" pitchFamily="18" charset="0"/>
                              </a:rPr>
                              <m:t>,</m:t>
                            </m:r>
                            <m:sSup>
                              <m:sSupPr>
                                <m:ctrlPr>
                                  <a:rPr lang="pl-PL" sz="1800" i="1" smtClean="0">
                                    <a:solidFill>
                                      <a:prstClr val="black"/>
                                    </a:solidFill>
                                    <a:latin typeface="Cambria Math" panose="02040503050406030204" pitchFamily="18" charset="0"/>
                                  </a:rPr>
                                </m:ctrlPr>
                              </m:sSupPr>
                              <m:e>
                                <m:r>
                                  <a:rPr lang="pl-PL" sz="1800" i="1" smtClean="0">
                                    <a:solidFill>
                                      <a:prstClr val="black"/>
                                    </a:solidFill>
                                    <a:latin typeface="Cambria Math" panose="02040503050406030204" pitchFamily="18" charset="0"/>
                                  </a:rPr>
                                  <m:t>𝐴</m:t>
                                </m:r>
                              </m:e>
                              <m:sup>
                                <m:r>
                                  <a:rPr lang="pl-PL" sz="1800" i="1" smtClean="0">
                                    <a:solidFill>
                                      <a:prstClr val="black"/>
                                    </a:solidFill>
                                    <a:latin typeface="Cambria Math" panose="02040503050406030204" pitchFamily="18" charset="0"/>
                                  </a:rPr>
                                  <m:t>′</m:t>
                                </m:r>
                              </m:sup>
                            </m:sSup>
                          </m:sub>
                        </m:sSub>
                      </m:oMath>
                    </m:oMathPara>
                  </a14:m>
                  <a:endParaRPr lang="pl-PL" sz="1800">
                    <a:solidFill>
                      <a:prstClr val="black"/>
                    </a:solidFill>
                  </a:endParaRPr>
                </a:p>
              </p:txBody>
            </p:sp>
          </mc:Choice>
          <mc:Fallback xmlns="">
            <p:sp>
              <p:nvSpPr>
                <p:cNvPr id="14" name="pole tekstowe 13">
                  <a:extLst>
                    <a:ext uri="{FF2B5EF4-FFF2-40B4-BE49-F238E27FC236}">
                      <a16:creationId xmlns:a16="http://schemas.microsoft.com/office/drawing/2014/main" id="{0D9C0995-A67A-3B24-1713-186208904B2F}"/>
                    </a:ext>
                  </a:extLst>
                </p:cNvPr>
                <p:cNvSpPr txBox="1">
                  <a:spLocks noRot="1" noChangeAspect="1" noMove="1" noResize="1" noEditPoints="1" noAdjustHandles="1" noChangeArrowheads="1" noChangeShapeType="1" noTextEdit="1"/>
                </p:cNvSpPr>
                <p:nvPr/>
              </p:nvSpPr>
              <p:spPr>
                <a:xfrm>
                  <a:off x="2776326" y="4042163"/>
                  <a:ext cx="802063" cy="393762"/>
                </a:xfrm>
                <a:prstGeom prst="rect">
                  <a:avLst/>
                </a:prstGeom>
                <a:blipFill>
                  <a:blip r:embed="rId12"/>
                  <a:stretch>
                    <a:fillRect b="-1538"/>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id="{C0902015-127E-E961-E644-4DE14E708CCC}"/>
                    </a:ext>
                  </a:extLst>
                </p:cNvPr>
                <p:cNvSpPr txBox="1"/>
                <p:nvPr/>
              </p:nvSpPr>
              <p:spPr>
                <a:xfrm>
                  <a:off x="2930356" y="4859482"/>
                  <a:ext cx="651140" cy="3939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pl-PL" sz="1800" i="1" smtClean="0">
                                <a:solidFill>
                                  <a:prstClr val="black"/>
                                </a:solidFill>
                                <a:latin typeface="Cambria Math" panose="02040503050406030204" pitchFamily="18" charset="0"/>
                              </a:rPr>
                            </m:ctrlPr>
                          </m:sSubPr>
                          <m:e>
                            <m:r>
                              <a:rPr lang="pl-PL" sz="1800" i="1" smtClean="0">
                                <a:solidFill>
                                  <a:prstClr val="black"/>
                                </a:solidFill>
                                <a:latin typeface="Cambria Math" panose="02040503050406030204" pitchFamily="18" charset="0"/>
                              </a:rPr>
                              <m:t>𝑔</m:t>
                            </m:r>
                          </m:e>
                          <m:sub>
                            <m:sSup>
                              <m:sSupPr>
                                <m:ctrlPr>
                                  <a:rPr lang="pl-PL" sz="1800" i="1" smtClean="0">
                                    <a:solidFill>
                                      <a:prstClr val="black"/>
                                    </a:solidFill>
                                    <a:latin typeface="Cambria Math" panose="02040503050406030204" pitchFamily="18" charset="0"/>
                                  </a:rPr>
                                </m:ctrlPr>
                              </m:sSupPr>
                              <m:e>
                                <m:r>
                                  <a:rPr lang="pl-PL" sz="1800" i="1" smtClean="0">
                                    <a:solidFill>
                                      <a:prstClr val="black"/>
                                    </a:solidFill>
                                    <a:latin typeface="Cambria Math" panose="02040503050406030204" pitchFamily="18" charset="0"/>
                                  </a:rPr>
                                  <m:t>𝑥</m:t>
                                </m:r>
                              </m:e>
                              <m:sup>
                                <m:r>
                                  <a:rPr lang="pl-PL" sz="1800" i="1" smtClean="0">
                                    <a:solidFill>
                                      <a:prstClr val="black"/>
                                    </a:solidFill>
                                    <a:latin typeface="Cambria Math" panose="02040503050406030204" pitchFamily="18" charset="0"/>
                                  </a:rPr>
                                  <m:t>′</m:t>
                                </m:r>
                              </m:sup>
                            </m:sSup>
                            <m:r>
                              <a:rPr lang="pl-PL" sz="1800" i="1" smtClean="0">
                                <a:solidFill>
                                  <a:prstClr val="black"/>
                                </a:solidFill>
                                <a:latin typeface="Cambria Math" panose="02040503050406030204" pitchFamily="18" charset="0"/>
                              </a:rPr>
                              <m:t>,</m:t>
                            </m:r>
                            <m:sSup>
                              <m:sSupPr>
                                <m:ctrlPr>
                                  <a:rPr lang="pl-PL" sz="1800" i="1" smtClean="0">
                                    <a:solidFill>
                                      <a:prstClr val="black"/>
                                    </a:solidFill>
                                    <a:latin typeface="Cambria Math" panose="02040503050406030204" pitchFamily="18" charset="0"/>
                                  </a:rPr>
                                </m:ctrlPr>
                              </m:sSupPr>
                              <m:e>
                                <m:r>
                                  <a:rPr lang="pl-PL" sz="1800" i="1" smtClean="0">
                                    <a:solidFill>
                                      <a:prstClr val="black"/>
                                    </a:solidFill>
                                    <a:latin typeface="Cambria Math" panose="02040503050406030204" pitchFamily="18" charset="0"/>
                                  </a:rPr>
                                  <m:t>𝐴</m:t>
                                </m:r>
                              </m:e>
                              <m:sup>
                                <m:r>
                                  <a:rPr lang="pl-PL" sz="1800" i="1" smtClean="0">
                                    <a:solidFill>
                                      <a:prstClr val="black"/>
                                    </a:solidFill>
                                    <a:latin typeface="Cambria Math" panose="02040503050406030204" pitchFamily="18" charset="0"/>
                                  </a:rPr>
                                  <m:t>′</m:t>
                                </m:r>
                              </m:sup>
                            </m:sSup>
                          </m:sub>
                        </m:sSub>
                      </m:oMath>
                    </m:oMathPara>
                  </a14:m>
                  <a:endParaRPr lang="pl-PL" sz="1800">
                    <a:solidFill>
                      <a:prstClr val="black"/>
                    </a:solidFill>
                  </a:endParaRPr>
                </a:p>
              </p:txBody>
            </p:sp>
          </mc:Choice>
          <mc:Fallback xmlns="">
            <p:sp>
              <p:nvSpPr>
                <p:cNvPr id="15" name="pole tekstowe 14">
                  <a:extLst>
                    <a:ext uri="{FF2B5EF4-FFF2-40B4-BE49-F238E27FC236}">
                      <a16:creationId xmlns:a16="http://schemas.microsoft.com/office/drawing/2014/main" id="{C0902015-127E-E961-E644-4DE14E708CCC}"/>
                    </a:ext>
                  </a:extLst>
                </p:cNvPr>
                <p:cNvSpPr txBox="1">
                  <a:spLocks noRot="1" noChangeAspect="1" noMove="1" noResize="1" noEditPoints="1" noAdjustHandles="1" noChangeArrowheads="1" noChangeShapeType="1" noTextEdit="1"/>
                </p:cNvSpPr>
                <p:nvPr/>
              </p:nvSpPr>
              <p:spPr>
                <a:xfrm>
                  <a:off x="2930356" y="4859482"/>
                  <a:ext cx="651140" cy="393954"/>
                </a:xfrm>
                <a:prstGeom prst="rect">
                  <a:avLst/>
                </a:prstGeom>
                <a:blipFill>
                  <a:blip r:embed="rId13"/>
                  <a:stretch>
                    <a:fillRect r="-935" b="-1538"/>
                  </a:stretch>
                </a:blipFill>
              </p:spPr>
              <p:txBody>
                <a:bodyPr/>
                <a:lstStyle/>
                <a:p>
                  <a:r>
                    <a:rPr lang="pl-PL">
                      <a:noFill/>
                    </a:rPr>
                    <a:t> </a:t>
                  </a:r>
                </a:p>
              </p:txBody>
            </p:sp>
          </mc:Fallback>
        </mc:AlternateContent>
        <p:sp>
          <p:nvSpPr>
            <p:cNvPr id="35" name="pole tekstowe 34">
              <a:extLst>
                <a:ext uri="{FF2B5EF4-FFF2-40B4-BE49-F238E27FC236}">
                  <a16:creationId xmlns:a16="http://schemas.microsoft.com/office/drawing/2014/main" id="{A3CDAAC7-E359-0FF5-A6FD-1B50772D44CC}"/>
                </a:ext>
              </a:extLst>
            </p:cNvPr>
            <p:cNvSpPr txBox="1"/>
            <p:nvPr/>
          </p:nvSpPr>
          <p:spPr>
            <a:xfrm>
              <a:off x="4031279" y="4635563"/>
              <a:ext cx="576064" cy="507831"/>
            </a:xfrm>
            <a:prstGeom prst="rect">
              <a:avLst/>
            </a:prstGeom>
            <a:noFill/>
          </p:spPr>
          <p:txBody>
            <a:bodyPr wrap="square" rtlCol="0">
              <a:spAutoFit/>
            </a:bodyPr>
            <a:lstStyle/>
            <a:p>
              <a:r>
                <a:rPr lang="pl-PL" b="1">
                  <a:solidFill>
                    <a:prstClr val="black"/>
                  </a:solidFill>
                </a:rPr>
                <a:t>…</a:t>
              </a:r>
            </a:p>
          </p:txBody>
        </p:sp>
        <p:sp>
          <p:nvSpPr>
            <p:cNvPr id="38" name="pole tekstowe 37">
              <a:extLst>
                <a:ext uri="{FF2B5EF4-FFF2-40B4-BE49-F238E27FC236}">
                  <a16:creationId xmlns:a16="http://schemas.microsoft.com/office/drawing/2014/main" id="{A000B742-FC41-3552-7A6D-FEDFEE08CB81}"/>
                </a:ext>
              </a:extLst>
            </p:cNvPr>
            <p:cNvSpPr txBox="1"/>
            <p:nvPr/>
          </p:nvSpPr>
          <p:spPr>
            <a:xfrm>
              <a:off x="6008296" y="5399141"/>
              <a:ext cx="576064" cy="507831"/>
            </a:xfrm>
            <a:prstGeom prst="rect">
              <a:avLst/>
            </a:prstGeom>
            <a:noFill/>
          </p:spPr>
          <p:txBody>
            <a:bodyPr wrap="square" rtlCol="0">
              <a:spAutoFit/>
            </a:bodyPr>
            <a:lstStyle/>
            <a:p>
              <a:r>
                <a:rPr lang="pl-PL" b="1">
                  <a:solidFill>
                    <a:prstClr val="black"/>
                  </a:solidFill>
                </a:rPr>
                <a:t>…</a:t>
              </a:r>
            </a:p>
          </p:txBody>
        </p:sp>
        <p:sp>
          <p:nvSpPr>
            <p:cNvPr id="39" name="Sześciokąt 38">
              <a:extLst>
                <a:ext uri="{FF2B5EF4-FFF2-40B4-BE49-F238E27FC236}">
                  <a16:creationId xmlns:a16="http://schemas.microsoft.com/office/drawing/2014/main" id="{C15CFD8D-794A-97C0-0050-48C632A5DA5C}"/>
                </a:ext>
              </a:extLst>
            </p:cNvPr>
            <p:cNvSpPr/>
            <p:nvPr/>
          </p:nvSpPr>
          <p:spPr>
            <a:xfrm>
              <a:off x="1763223" y="4368746"/>
              <a:ext cx="965919" cy="1228995"/>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mc:AlternateContent xmlns:mc="http://schemas.openxmlformats.org/markup-compatibility/2006" xmlns:a14="http://schemas.microsoft.com/office/drawing/2010/main">
          <mc:Choice Requires="a14">
            <p:sp>
              <p:nvSpPr>
                <p:cNvPr id="40" name="pole tekstowe 39">
                  <a:extLst>
                    <a:ext uri="{FF2B5EF4-FFF2-40B4-BE49-F238E27FC236}">
                      <a16:creationId xmlns:a16="http://schemas.microsoft.com/office/drawing/2014/main" id="{6BC0381E-B909-9B36-05C0-195FEDC51683}"/>
                    </a:ext>
                  </a:extLst>
                </p:cNvPr>
                <p:cNvSpPr txBox="1"/>
                <p:nvPr/>
              </p:nvSpPr>
              <p:spPr>
                <a:xfrm>
                  <a:off x="2031692" y="5125860"/>
                  <a:ext cx="49862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i="1">
                            <a:solidFill>
                              <a:prstClr val="black"/>
                            </a:solidFill>
                            <a:latin typeface="Cambria Math" panose="02040503050406030204" pitchFamily="18" charset="0"/>
                          </a:rPr>
                          <m:t>𝑅𝑒𝑠</m:t>
                        </m:r>
                        <m:r>
                          <m:rPr>
                            <m:nor/>
                          </m:rPr>
                          <a:rPr lang="pl-PL" sz="2000" b="0" i="1" baseline="-25000" smtClean="0">
                            <a:solidFill>
                              <a:prstClr val="black"/>
                            </a:solidFill>
                          </a:rPr>
                          <m:t>0</m:t>
                        </m:r>
                      </m:oMath>
                    </m:oMathPara>
                  </a14:m>
                  <a:endParaRPr lang="en-GB" sz="2000" i="1">
                    <a:solidFill>
                      <a:prstClr val="black"/>
                    </a:solidFill>
                  </a:endParaRPr>
                </a:p>
              </p:txBody>
            </p:sp>
          </mc:Choice>
          <mc:Fallback xmlns="">
            <p:sp>
              <p:nvSpPr>
                <p:cNvPr id="40" name="pole tekstowe 39">
                  <a:extLst>
                    <a:ext uri="{FF2B5EF4-FFF2-40B4-BE49-F238E27FC236}">
                      <a16:creationId xmlns:a16="http://schemas.microsoft.com/office/drawing/2014/main" xmlns:a14="http://schemas.microsoft.com/office/drawing/2010/main" xmlns="" id="{6BC0381E-B909-9B36-05C0-195FEDC51683}"/>
                    </a:ext>
                  </a:extLst>
                </p:cNvPr>
                <p:cNvSpPr txBox="1">
                  <a:spLocks noRot="1" noChangeAspect="1" noMove="1" noResize="1" noEditPoints="1" noAdjustHandles="1" noChangeArrowheads="1" noChangeShapeType="1" noTextEdit="1"/>
                </p:cNvSpPr>
                <p:nvPr/>
              </p:nvSpPr>
              <p:spPr>
                <a:xfrm>
                  <a:off x="2031692" y="5125860"/>
                  <a:ext cx="498620" cy="307777"/>
                </a:xfrm>
                <a:prstGeom prst="rect">
                  <a:avLst/>
                </a:prstGeom>
                <a:blipFill rotWithShape="0">
                  <a:blip r:embed="rId14"/>
                  <a:stretch>
                    <a:fillRect l="-18293" r="-13415" b="-20000"/>
                  </a:stretch>
                </a:blipFill>
              </p:spPr>
              <p:txBody>
                <a:bodyPr/>
                <a:lstStyle/>
                <a:p>
                  <a:r>
                    <a:rPr lang="en-US">
                      <a:noFill/>
                    </a:rPr>
                    <a:t> </a:t>
                  </a:r>
                </a:p>
              </p:txBody>
            </p:sp>
          </mc:Fallback>
        </mc:AlternateContent>
        <p:sp>
          <p:nvSpPr>
            <p:cNvPr id="41" name="Sześciokąt 40">
              <a:extLst>
                <a:ext uri="{FF2B5EF4-FFF2-40B4-BE49-F238E27FC236}">
                  <a16:creationId xmlns:a16="http://schemas.microsoft.com/office/drawing/2014/main" id="{24C63F93-ABA9-56C2-7A43-C464486198D4}"/>
                </a:ext>
              </a:extLst>
            </p:cNvPr>
            <p:cNvSpPr/>
            <p:nvPr/>
          </p:nvSpPr>
          <p:spPr>
            <a:xfrm>
              <a:off x="4607344" y="4103291"/>
              <a:ext cx="1463048" cy="1389454"/>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mc:AlternateContent xmlns:mc="http://schemas.openxmlformats.org/markup-compatibility/2006" xmlns:a14="http://schemas.microsoft.com/office/drawing/2010/main">
          <mc:Choice Requires="a14">
            <p:sp>
              <p:nvSpPr>
                <p:cNvPr id="46" name="pole tekstowe 45">
                  <a:extLst>
                    <a:ext uri="{FF2B5EF4-FFF2-40B4-BE49-F238E27FC236}">
                      <a16:creationId xmlns:a16="http://schemas.microsoft.com/office/drawing/2014/main" id="{FAF18B95-924C-7ABD-9099-6A2782E5C2C4}"/>
                    </a:ext>
                  </a:extLst>
                </p:cNvPr>
                <p:cNvSpPr txBox="1"/>
                <p:nvPr/>
              </p:nvSpPr>
              <p:spPr>
                <a:xfrm>
                  <a:off x="5038348" y="5101398"/>
                  <a:ext cx="695907" cy="307777"/>
                </a:xfrm>
                <a:prstGeom prst="rect">
                  <a:avLst/>
                </a:prstGeom>
                <a:noFill/>
              </p:spPr>
              <p:txBody>
                <a:bodyPr wrap="square" lIns="0" tIns="0" rIns="0" bIns="0" rtlCol="0">
                  <a:spAutoFit/>
                </a:bodyPr>
                <a:lstStyle/>
                <a:p>
                  <a14:m>
                    <m:oMath xmlns:m="http://schemas.openxmlformats.org/officeDocument/2006/math">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𝑅𝑒𝑠</m:t>
                      </m:r>
                    </m:oMath>
                  </a14:m>
                  <a:r>
                    <a:rPr lang="pl-PL" sz="2000" i="1" baseline="-25000">
                      <a:solidFill>
                        <a:prstClr val="black"/>
                      </a:solidFill>
                    </a:rPr>
                    <a:t>1</a:t>
                  </a:r>
                  <a:endParaRPr lang="en-GB" sz="2000" i="1">
                    <a:solidFill>
                      <a:prstClr val="black"/>
                    </a:solidFill>
                  </a:endParaRPr>
                </a:p>
              </p:txBody>
            </p:sp>
          </mc:Choice>
          <mc:Fallback xmlns="">
            <p:sp>
              <p:nvSpPr>
                <p:cNvPr id="46" name="pole tekstowe 45">
                  <a:extLst>
                    <a:ext uri="{FF2B5EF4-FFF2-40B4-BE49-F238E27FC236}">
                      <a16:creationId xmlns:a16="http://schemas.microsoft.com/office/drawing/2014/main" xmlns:a14="http://schemas.microsoft.com/office/drawing/2010/main" xmlns="" id="{FAF18B95-924C-7ABD-9099-6A2782E5C2C4}"/>
                    </a:ext>
                  </a:extLst>
                </p:cNvPr>
                <p:cNvSpPr txBox="1">
                  <a:spLocks noRot="1" noChangeAspect="1" noMove="1" noResize="1" noEditPoints="1" noAdjustHandles="1" noChangeArrowheads="1" noChangeShapeType="1" noTextEdit="1"/>
                </p:cNvSpPr>
                <p:nvPr/>
              </p:nvSpPr>
              <p:spPr>
                <a:xfrm>
                  <a:off x="5038348" y="5101398"/>
                  <a:ext cx="695907" cy="307777"/>
                </a:xfrm>
                <a:prstGeom prst="rect">
                  <a:avLst/>
                </a:prstGeom>
                <a:blipFill rotWithShape="0">
                  <a:blip r:embed="rId15"/>
                  <a:stretch>
                    <a:fillRect l="-4386" b="-48000"/>
                  </a:stretch>
                </a:blipFill>
              </p:spPr>
              <p:txBody>
                <a:bodyPr/>
                <a:lstStyle/>
                <a:p>
                  <a:r>
                    <a:rPr lang="en-US">
                      <a:noFill/>
                    </a:rPr>
                    <a:t> </a:t>
                  </a:r>
                </a:p>
              </p:txBody>
            </p:sp>
          </mc:Fallback>
        </mc:AlternateContent>
        <p:cxnSp>
          <p:nvCxnSpPr>
            <p:cNvPr id="51" name="Łącznik prosty ze strzałką 50">
              <a:extLst>
                <a:ext uri="{FF2B5EF4-FFF2-40B4-BE49-F238E27FC236}">
                  <a16:creationId xmlns:a16="http://schemas.microsoft.com/office/drawing/2014/main" id="{EA56B5FE-F453-ECA2-65AF-F93C78F0473C}"/>
                </a:ext>
              </a:extLst>
            </p:cNvPr>
            <p:cNvCxnSpPr>
              <a:cxnSpLocks/>
              <a:stCxn id="68" idx="2"/>
            </p:cNvCxnSpPr>
            <p:nvPr/>
          </p:nvCxnSpPr>
          <p:spPr>
            <a:xfrm>
              <a:off x="1931505" y="3523759"/>
              <a:ext cx="419365" cy="806747"/>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Łącznik prosty ze strzałką 60">
              <a:extLst>
                <a:ext uri="{FF2B5EF4-FFF2-40B4-BE49-F238E27FC236}">
                  <a16:creationId xmlns:a16="http://schemas.microsoft.com/office/drawing/2014/main" id="{9421FBE5-D379-205F-6B62-BA3500A0F284}"/>
                </a:ext>
              </a:extLst>
            </p:cNvPr>
            <p:cNvCxnSpPr>
              <a:cxnSpLocks/>
            </p:cNvCxnSpPr>
            <p:nvPr/>
          </p:nvCxnSpPr>
          <p:spPr>
            <a:xfrm flipV="1">
              <a:off x="5318575" y="5517232"/>
              <a:ext cx="0" cy="328697"/>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pole tekstowe 67">
                  <a:extLst>
                    <a:ext uri="{FF2B5EF4-FFF2-40B4-BE49-F238E27FC236}">
                      <a16:creationId xmlns:a16="http://schemas.microsoft.com/office/drawing/2014/main" id="{54FEF8E3-744A-CC36-5547-6439852F710B}"/>
                    </a:ext>
                  </a:extLst>
                </p:cNvPr>
                <p:cNvSpPr txBox="1"/>
                <p:nvPr/>
              </p:nvSpPr>
              <p:spPr>
                <a:xfrm>
                  <a:off x="952166" y="3186423"/>
                  <a:ext cx="1958677" cy="337336"/>
                </a:xfrm>
                <a:prstGeom prst="rect">
                  <a:avLst/>
                </a:prstGeom>
                <a:noFill/>
              </p:spPr>
              <p:txBody>
                <a:bodyPr wrap="square" lIns="0" tIns="0" rIns="0" bIns="0" rtlCol="0">
                  <a:spAutoFit/>
                </a:bodyPr>
                <a:lstStyle/>
                <a:p>
                  <a14:m>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𝐼𝑛𝑡𝑒𝑟</m:t>
                          </m:r>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𝐴</m:t>
                          </m:r>
                        </m:sub>
                      </m:sSub>
                    </m:oMath>
                  </a14:m>
                  <a:r>
                    <a:rPr lang="pl-PL" sz="2000">
                      <a:solidFill>
                        <a:prstClr val="black"/>
                      </a:solidFill>
                    </a:rPr>
                    <a:t>,</a:t>
                  </a:r>
                  <a:r>
                    <a:rPr lang="en-GB" sz="2000">
                      <a:solidFill>
                        <a:prstClr val="black"/>
                      </a:solidFill>
                    </a:rPr>
                    <a:t> </a:t>
                  </a:r>
                  <a14:m>
                    <m:oMath xmlns:m="http://schemas.openxmlformats.org/officeDocument/2006/math">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𝐺</m:t>
                          </m:r>
                        </m:e>
                        <m:sub>
                          <m:r>
                            <a:rPr lang="pl-PL" sz="2000" i="1">
                              <a:solidFill>
                                <a:prstClr val="black"/>
                              </a:solidFill>
                              <a:latin typeface="Cambria Math" panose="02040503050406030204" pitchFamily="18" charset="0"/>
                            </a:rPr>
                            <m:t>𝑃</m:t>
                          </m:r>
                          <m:r>
                            <a:rPr lang="pl-PL" sz="2000" i="1">
                              <a:solidFill>
                                <a:prstClr val="black"/>
                              </a:solidFill>
                              <a:latin typeface="Cambria Math" panose="02040503050406030204" pitchFamily="18" charset="0"/>
                            </a:rPr>
                            <m:t>(</m:t>
                          </m:r>
                          <m:r>
                            <a:rPr lang="pl-PL" sz="2000" i="1">
                              <a:solidFill>
                                <a:prstClr val="black"/>
                              </a:solidFill>
                              <a:latin typeface="Cambria Math" panose="02040503050406030204" pitchFamily="18" charset="0"/>
                            </a:rPr>
                            <m:t>𝐴</m:t>
                          </m:r>
                          <m:r>
                            <a:rPr lang="pl-PL" sz="2000" i="1">
                              <a:solidFill>
                                <a:prstClr val="black"/>
                              </a:solidFill>
                              <a:latin typeface="Cambria Math" panose="02040503050406030204" pitchFamily="18" charset="0"/>
                            </a:rPr>
                            <m:t>)</m:t>
                          </m:r>
                        </m:sub>
                      </m:sSub>
                    </m:oMath>
                  </a14:m>
                  <a:r>
                    <a:rPr lang="pl-PL" sz="2000">
                      <a:solidFill>
                        <a:prstClr val="black"/>
                      </a:solidFill>
                    </a:rPr>
                    <a:t>)</a:t>
                  </a:r>
                </a:p>
              </p:txBody>
            </p:sp>
          </mc:Choice>
          <mc:Fallback xmlns="">
            <p:sp>
              <p:nvSpPr>
                <p:cNvPr id="68" name="pole tekstowe 67">
                  <a:extLst>
                    <a:ext uri="{FF2B5EF4-FFF2-40B4-BE49-F238E27FC236}">
                      <a16:creationId xmlns:a16="http://schemas.microsoft.com/office/drawing/2014/main" id="{54FEF8E3-744A-CC36-5547-6439852F710B}"/>
                    </a:ext>
                  </a:extLst>
                </p:cNvPr>
                <p:cNvSpPr txBox="1">
                  <a:spLocks noRot="1" noChangeAspect="1" noMove="1" noResize="1" noEditPoints="1" noAdjustHandles="1" noChangeArrowheads="1" noChangeShapeType="1" noTextEdit="1"/>
                </p:cNvSpPr>
                <p:nvPr/>
              </p:nvSpPr>
              <p:spPr>
                <a:xfrm>
                  <a:off x="952166" y="3186423"/>
                  <a:ext cx="1958677" cy="337336"/>
                </a:xfrm>
                <a:prstGeom prst="rect">
                  <a:avLst/>
                </a:prstGeom>
                <a:blipFill>
                  <a:blip r:embed="rId18"/>
                  <a:stretch>
                    <a:fillRect l="-312" t="-23636" r="-4050" b="-36364"/>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9" name="pole tekstowe 68">
                  <a:extLst>
                    <a:ext uri="{FF2B5EF4-FFF2-40B4-BE49-F238E27FC236}">
                      <a16:creationId xmlns:a16="http://schemas.microsoft.com/office/drawing/2014/main" id="{7065D66D-BD3A-200D-F3AE-4EB16E4A6A3B}"/>
                    </a:ext>
                  </a:extLst>
                </p:cNvPr>
                <p:cNvSpPr txBox="1"/>
                <p:nvPr/>
              </p:nvSpPr>
              <p:spPr>
                <a:xfrm>
                  <a:off x="3945271" y="5789544"/>
                  <a:ext cx="1958677" cy="329257"/>
                </a:xfrm>
                <a:prstGeom prst="rect">
                  <a:avLst/>
                </a:prstGeom>
                <a:noFill/>
              </p:spPr>
              <p:txBody>
                <a:bodyPr wrap="square" lIns="0" tIns="0" rIns="0" bIns="0" rtlCol="0">
                  <a:spAutoFit/>
                </a:bodyPr>
                <a:lstStyle/>
                <a:p>
                  <a14:m>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𝐼𝑛𝑡𝑒𝑟</m:t>
                          </m:r>
                          <m:r>
                            <a:rPr lang="pl-PL" sz="2000" i="1" smtClean="0">
                              <a:solidFill>
                                <a:prstClr val="black"/>
                              </a:solidFill>
                              <a:latin typeface="Cambria Math" panose="02040503050406030204" pitchFamily="18" charset="0"/>
                            </a:rPr>
                            <m:t>(</m:t>
                          </m:r>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𝐺</m:t>
                              </m:r>
                            </m:e>
                            <m:sub>
                              <m:r>
                                <a:rPr lang="pl-PL" sz="2000" i="1">
                                  <a:solidFill>
                                    <a:prstClr val="black"/>
                                  </a:solidFill>
                                  <a:latin typeface="Cambria Math" panose="02040503050406030204" pitchFamily="18" charset="0"/>
                                </a:rPr>
                                <m:t>𝑃</m:t>
                              </m:r>
                              <m:d>
                                <m:dPr>
                                  <m:ctrlPr>
                                    <a:rPr lang="pl-PL" sz="2000" i="1">
                                      <a:solidFill>
                                        <a:prstClr val="black"/>
                                      </a:solidFill>
                                      <a:latin typeface="Cambria Math" panose="02040503050406030204" pitchFamily="18" charset="0"/>
                                    </a:rPr>
                                  </m:ctrlPr>
                                </m:dPr>
                                <m:e>
                                  <m:r>
                                    <a:rPr lang="pl-PL" sz="2000" i="1">
                                      <a:solidFill>
                                        <a:prstClr val="black"/>
                                      </a:solidFill>
                                      <a:latin typeface="Cambria Math" panose="02040503050406030204" pitchFamily="18" charset="0"/>
                                    </a:rPr>
                                    <m:t>𝐴</m:t>
                                  </m:r>
                                </m:e>
                              </m:d>
                            </m:sub>
                          </m:sSub>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𝑑</m:t>
                          </m:r>
                        </m:sub>
                      </m:sSub>
                    </m:oMath>
                  </a14:m>
                  <a:r>
                    <a:rPr lang="pl-PL" sz="2000">
                      <a:solidFill>
                        <a:prstClr val="black"/>
                      </a:solidFill>
                    </a:rPr>
                    <a:t>)</a:t>
                  </a:r>
                </a:p>
              </p:txBody>
            </p:sp>
          </mc:Choice>
          <mc:Fallback xmlns="">
            <p:sp>
              <p:nvSpPr>
                <p:cNvPr id="69" name="pole tekstowe 68">
                  <a:extLst>
                    <a:ext uri="{FF2B5EF4-FFF2-40B4-BE49-F238E27FC236}">
                      <a16:creationId xmlns:a16="http://schemas.microsoft.com/office/drawing/2014/main" id="{7065D66D-BD3A-200D-F3AE-4EB16E4A6A3B}"/>
                    </a:ext>
                  </a:extLst>
                </p:cNvPr>
                <p:cNvSpPr txBox="1">
                  <a:spLocks noRot="1" noChangeAspect="1" noMove="1" noResize="1" noEditPoints="1" noAdjustHandles="1" noChangeArrowheads="1" noChangeShapeType="1" noTextEdit="1"/>
                </p:cNvSpPr>
                <p:nvPr/>
              </p:nvSpPr>
              <p:spPr>
                <a:xfrm>
                  <a:off x="3945271" y="5789544"/>
                  <a:ext cx="1958677" cy="329257"/>
                </a:xfrm>
                <a:prstGeom prst="rect">
                  <a:avLst/>
                </a:prstGeom>
                <a:blipFill>
                  <a:blip r:embed="rId19"/>
                  <a:stretch>
                    <a:fillRect l="-312" t="-24074" r="-2492" b="-38889"/>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76" name="pole tekstowe 75">
                  <a:extLst>
                    <a:ext uri="{FF2B5EF4-FFF2-40B4-BE49-F238E27FC236}">
                      <a16:creationId xmlns:a16="http://schemas.microsoft.com/office/drawing/2014/main" id="{F66A82C4-C7AC-BC70-5D2F-BAC50B65BAEB}"/>
                    </a:ext>
                  </a:extLst>
                </p:cNvPr>
                <p:cNvSpPr txBox="1"/>
                <p:nvPr/>
              </p:nvSpPr>
              <p:spPr>
                <a:xfrm>
                  <a:off x="1362538" y="6083157"/>
                  <a:ext cx="1640409" cy="307777"/>
                </a:xfrm>
                <a:prstGeom prst="rect">
                  <a:avLst/>
                </a:prstGeom>
                <a:noFill/>
              </p:spPr>
              <p:txBody>
                <a:bodyPr wrap="square" lIns="0" tIns="0" rIns="0" bIns="0" rtlCol="0">
                  <a:spAutoFit/>
                </a:bodyPr>
                <a:lstStyle/>
                <a:p>
                  <a14:m>
                    <m:oMath xmlns:m="http://schemas.openxmlformats.org/officeDocument/2006/math">
                      <m:sSub>
                        <m:sSubPr>
                          <m:ctrlPr>
                            <a:rPr lang="pl-PL" sz="2000" i="1" smtClean="0">
                              <a:solidFill>
                                <a:prstClr val="black"/>
                              </a:solidFill>
                              <a:latin typeface="Cambria Math" panose="02040503050406030204" pitchFamily="18" charset="0"/>
                            </a:rPr>
                          </m:ctrlPr>
                        </m:sSubPr>
                        <m:e>
                          <m:r>
                            <a:rPr lang="pl-PL" sz="2000" i="1" smtClean="0">
                              <a:solidFill>
                                <a:prstClr val="black"/>
                              </a:solidFill>
                              <a:latin typeface="Cambria Math" panose="02040503050406030204" pitchFamily="18" charset="0"/>
                            </a:rPr>
                            <m:t>  </m:t>
                          </m:r>
                          <m:r>
                            <a:rPr lang="pl-PL" sz="2000" i="1" smtClean="0">
                              <a:solidFill>
                                <a:prstClr val="black"/>
                              </a:solidFill>
                              <a:latin typeface="Cambria Math" panose="02040503050406030204" pitchFamily="18" charset="0"/>
                            </a:rPr>
                            <m:t>𝐼𝑛𝑡𝑒𝑟</m:t>
                          </m:r>
                          <m:r>
                            <a:rPr lang="pl-PL" sz="2000" i="1" smtClean="0">
                              <a:solidFill>
                                <a:prstClr val="black"/>
                              </a:solidFill>
                              <a:latin typeface="Cambria Math" panose="02040503050406030204" pitchFamily="18" charset="0"/>
                            </a:rPr>
                            <m:t>(</m:t>
                          </m:r>
                          <m:sSub>
                            <m:sSubPr>
                              <m:ctrlPr>
                                <a:rPr lang="en-GB" sz="2000" i="1">
                                  <a:solidFill>
                                    <a:prstClr val="black"/>
                                  </a:solidFill>
                                  <a:latin typeface="Cambria Math" panose="02040503050406030204" pitchFamily="18" charset="0"/>
                                </a:rPr>
                              </m:ctrlPr>
                            </m:sSubPr>
                            <m:e>
                              <m:r>
                                <a:rPr lang="pl-PL" sz="2000" i="1">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𝐴</m:t>
                              </m:r>
                            </m:sub>
                          </m:sSub>
                          <m:r>
                            <a:rPr lang="pl-PL" sz="2000" i="1" smtClean="0">
                              <a:solidFill>
                                <a:prstClr val="black"/>
                              </a:solidFill>
                              <a:latin typeface="Cambria Math" panose="02040503050406030204" pitchFamily="18" charset="0"/>
                            </a:rPr>
                            <m:t>,</m:t>
                          </m:r>
                          <m:r>
                            <a:rPr lang="pl-PL" sz="2000" i="1" smtClean="0">
                              <a:solidFill>
                                <a:prstClr val="black"/>
                              </a:solidFill>
                              <a:latin typeface="Cambria Math" panose="02040503050406030204" pitchFamily="18" charset="0"/>
                            </a:rPr>
                            <m:t>𝐺</m:t>
                          </m:r>
                        </m:e>
                        <m:sub>
                          <m:r>
                            <a:rPr lang="pl-PL" sz="2000" i="1" smtClean="0">
                              <a:solidFill>
                                <a:prstClr val="black"/>
                              </a:solidFill>
                              <a:latin typeface="Cambria Math" panose="02040503050406030204" pitchFamily="18" charset="0"/>
                            </a:rPr>
                            <m:t>𝑑</m:t>
                          </m:r>
                        </m:sub>
                      </m:sSub>
                    </m:oMath>
                  </a14:m>
                  <a:r>
                    <a:rPr lang="pl-PL" sz="2000">
                      <a:solidFill>
                        <a:prstClr val="black"/>
                      </a:solidFill>
                    </a:rPr>
                    <a:t>)</a:t>
                  </a:r>
                </a:p>
              </p:txBody>
            </p:sp>
          </mc:Choice>
          <mc:Fallback xmlns="">
            <p:sp>
              <p:nvSpPr>
                <p:cNvPr id="76" name="pole tekstowe 75">
                  <a:extLst>
                    <a:ext uri="{FF2B5EF4-FFF2-40B4-BE49-F238E27FC236}">
                      <a16:creationId xmlns:a16="http://schemas.microsoft.com/office/drawing/2014/main" id="{F66A82C4-C7AC-BC70-5D2F-BAC50B65BAEB}"/>
                    </a:ext>
                  </a:extLst>
                </p:cNvPr>
                <p:cNvSpPr txBox="1">
                  <a:spLocks noRot="1" noChangeAspect="1" noMove="1" noResize="1" noEditPoints="1" noAdjustHandles="1" noChangeArrowheads="1" noChangeShapeType="1" noTextEdit="1"/>
                </p:cNvSpPr>
                <p:nvPr/>
              </p:nvSpPr>
              <p:spPr>
                <a:xfrm>
                  <a:off x="1362538" y="6083157"/>
                  <a:ext cx="1640409" cy="307777"/>
                </a:xfrm>
                <a:prstGeom prst="rect">
                  <a:avLst/>
                </a:prstGeom>
                <a:blipFill>
                  <a:blip r:embed="rId21"/>
                  <a:stretch>
                    <a:fillRect l="-372" t="-23529" r="-4089" b="-50980"/>
                  </a:stretch>
                </a:blipFill>
              </p:spPr>
              <p:txBody>
                <a:bodyPr/>
                <a:lstStyle/>
                <a:p>
                  <a:r>
                    <a:rPr lang="pl-PL">
                      <a:noFill/>
                    </a:rPr>
                    <a:t> </a:t>
                  </a:r>
                </a:p>
              </p:txBody>
            </p:sp>
          </mc:Fallback>
        </mc:AlternateContent>
        <p:sp>
          <p:nvSpPr>
            <p:cNvPr id="79" name="Strzałka: w lewo i w górę 78">
              <a:extLst>
                <a:ext uri="{FF2B5EF4-FFF2-40B4-BE49-F238E27FC236}">
                  <a16:creationId xmlns:a16="http://schemas.microsoft.com/office/drawing/2014/main" id="{C153C42F-B5E3-1A8D-1421-51931F64D566}"/>
                </a:ext>
              </a:extLst>
            </p:cNvPr>
            <p:cNvSpPr/>
            <p:nvPr/>
          </p:nvSpPr>
          <p:spPr>
            <a:xfrm rot="5400000">
              <a:off x="2775613" y="3852087"/>
              <a:ext cx="1295632" cy="5068148"/>
            </a:xfrm>
            <a:prstGeom prst="leftUpArrow">
              <a:avLst>
                <a:gd name="adj1" fmla="val 25000"/>
                <a:gd name="adj2" fmla="val 26324"/>
                <a:gd name="adj3" fmla="val 2500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mc:AlternateContent xmlns:mc="http://schemas.openxmlformats.org/markup-compatibility/2006" xmlns:a14="http://schemas.microsoft.com/office/drawing/2010/main">
          <mc:Choice Requires="a14">
            <p:sp>
              <p:nvSpPr>
                <p:cNvPr id="77" name="pole tekstowe 76">
                  <a:extLst>
                    <a:ext uri="{FF2B5EF4-FFF2-40B4-BE49-F238E27FC236}">
                      <a16:creationId xmlns:a16="http://schemas.microsoft.com/office/drawing/2014/main" id="{7331504B-3166-002C-3D97-9D7FF28314A3}"/>
                    </a:ext>
                  </a:extLst>
                </p:cNvPr>
                <p:cNvSpPr txBox="1"/>
                <p:nvPr/>
              </p:nvSpPr>
              <p:spPr>
                <a:xfrm>
                  <a:off x="2753716" y="6531537"/>
                  <a:ext cx="1339425" cy="307777"/>
                </a:xfrm>
                <a:prstGeom prst="rect">
                  <a:avLst/>
                </a:prstGeom>
                <a:noFill/>
              </p:spPr>
              <p:txBody>
                <a:bodyPr wrap="squar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r>
                            <a:rPr lang="pl-PL" sz="2000" i="1">
                              <a:latin typeface="Cambria Math" panose="02040503050406030204" pitchFamily="18" charset="0"/>
                            </a:rPr>
                            <m:t>𝑟</m:t>
                          </m:r>
                        </m:e>
                        <m:sub>
                          <m:r>
                            <a:rPr lang="pl-PL" sz="2000" b="0" i="1" smtClean="0">
                              <a:latin typeface="Cambria Math" panose="02040503050406030204" pitchFamily="18" charset="0"/>
                            </a:rPr>
                            <m:t>2</m:t>
                          </m:r>
                        </m:sub>
                      </m:sSub>
                      <m:r>
                        <a:rPr lang="pl-PL" sz="2000" b="0" i="1" smtClean="0">
                          <a:latin typeface="Cambria Math" panose="02040503050406030204" pitchFamily="18" charset="0"/>
                        </a:rPr>
                        <m:t>,</m:t>
                      </m:r>
                    </m:oMath>
                  </a14:m>
                  <a:r>
                    <a:rPr lang="en-US" sz="2000"/>
                    <a:t> </a:t>
                  </a:r>
                  <a14:m>
                    <m:oMath xmlns:m="http://schemas.openxmlformats.org/officeDocument/2006/math">
                      <m:sSubSup>
                        <m:sSubSupPr>
                          <m:ctrlPr>
                            <a:rPr lang="en-US" sz="2000" i="1">
                              <a:latin typeface="Cambria Math" panose="02040503050406030204" pitchFamily="18" charset="0"/>
                            </a:rPr>
                          </m:ctrlPr>
                        </m:sSubSupPr>
                        <m:e>
                          <m:r>
                            <a:rPr lang="pl-PL" sz="2000" i="1">
                              <a:latin typeface="Cambria Math" panose="02040503050406030204" pitchFamily="18" charset="0"/>
                            </a:rPr>
                            <m:t>𝑟</m:t>
                          </m:r>
                        </m:e>
                        <m:sub>
                          <m:r>
                            <a:rPr lang="pl-PL" sz="2000" b="0" i="1" smtClean="0">
                              <a:latin typeface="Cambria Math" panose="02040503050406030204" pitchFamily="18" charset="0"/>
                            </a:rPr>
                            <m:t>2</m:t>
                          </m:r>
                        </m:sub>
                        <m:sup>
                          <m:r>
                            <a:rPr lang="pl-PL" sz="2000" i="1">
                              <a:latin typeface="Cambria Math" panose="02040503050406030204" pitchFamily="18" charset="0"/>
                            </a:rPr>
                            <m:t>′</m:t>
                          </m:r>
                        </m:sup>
                      </m:sSubSup>
                      <m:r>
                        <a:rPr lang="pl-PL" sz="2000" b="0" i="1" smtClean="0">
                          <a:latin typeface="Cambria Math" panose="02040503050406030204" pitchFamily="18" charset="0"/>
                        </a:rPr>
                        <m:t>, </m:t>
                      </m:r>
                      <m:r>
                        <a:rPr lang="pl-PL" sz="2000" i="1">
                          <a:solidFill>
                            <a:prstClr val="black"/>
                          </a:solidFill>
                          <a:latin typeface="Cambria Math" panose="02040503050406030204" pitchFamily="18" charset="0"/>
                        </a:rPr>
                        <m:t>𝑅𝑒𝑠</m:t>
                      </m:r>
                    </m:oMath>
                  </a14:m>
                  <a:r>
                    <a:rPr lang="pl-PL" sz="2000" i="1" baseline="-25000">
                      <a:solidFill>
                        <a:prstClr val="black"/>
                      </a:solidFill>
                    </a:rPr>
                    <a:t>2</a:t>
                  </a:r>
                  <a:endParaRPr lang="en-US" sz="2000"/>
                </a:p>
              </p:txBody>
            </p:sp>
          </mc:Choice>
          <mc:Fallback xmlns="">
            <p:sp>
              <p:nvSpPr>
                <p:cNvPr id="77" name="pole tekstowe 76">
                  <a:extLst>
                    <a:ext uri="{FF2B5EF4-FFF2-40B4-BE49-F238E27FC236}">
                      <a16:creationId xmlns:a16="http://schemas.microsoft.com/office/drawing/2014/main" xmlns:a14="http://schemas.microsoft.com/office/drawing/2010/main" xmlns="" id="{7331504B-3166-002C-3D97-9D7FF28314A3}"/>
                    </a:ext>
                  </a:extLst>
                </p:cNvPr>
                <p:cNvSpPr txBox="1">
                  <a:spLocks noRot="1" noChangeAspect="1" noMove="1" noResize="1" noEditPoints="1" noAdjustHandles="1" noChangeArrowheads="1" noChangeShapeType="1" noTextEdit="1"/>
                </p:cNvSpPr>
                <p:nvPr/>
              </p:nvSpPr>
              <p:spPr>
                <a:xfrm>
                  <a:off x="2753716" y="6531537"/>
                  <a:ext cx="1339425" cy="307777"/>
                </a:xfrm>
                <a:prstGeom prst="rect">
                  <a:avLst/>
                </a:prstGeom>
                <a:blipFill rotWithShape="0">
                  <a:blip r:embed="rId22"/>
                  <a:stretch>
                    <a:fillRect l="-4545" b="-50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pole tekstowe 6"/>
              <p:cNvSpPr txBox="1"/>
              <p:nvPr/>
            </p:nvSpPr>
            <p:spPr>
              <a:xfrm>
                <a:off x="5416260" y="4010114"/>
                <a:ext cx="27789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pl-PL" sz="2000" b="0" i="1" smtClean="0">
                              <a:latin typeface="Cambria Math" panose="02040503050406030204" pitchFamily="18" charset="0"/>
                            </a:rPr>
                            <m:t>𝑟</m:t>
                          </m:r>
                        </m:e>
                        <m:sub>
                          <m:r>
                            <a:rPr lang="pl-PL" sz="2000" b="0" i="1" smtClean="0">
                              <a:latin typeface="Cambria Math" panose="02040503050406030204" pitchFamily="18" charset="0"/>
                            </a:rPr>
                            <m:t>1</m:t>
                          </m:r>
                        </m:sub>
                      </m:sSub>
                    </m:oMath>
                  </m:oMathPara>
                </a14:m>
                <a:endParaRPr lang="en-US" sz="2000"/>
              </a:p>
            </p:txBody>
          </p:sp>
        </mc:Choice>
        <mc:Fallback xmlns="">
          <p:sp>
            <p:nvSpPr>
              <p:cNvPr id="7" name="pole tekstowe 6"/>
              <p:cNvSpPr txBox="1">
                <a:spLocks noRot="1" noChangeAspect="1" noMove="1" noResize="1" noEditPoints="1" noAdjustHandles="1" noChangeArrowheads="1" noChangeShapeType="1" noTextEdit="1"/>
              </p:cNvSpPr>
              <p:nvPr/>
            </p:nvSpPr>
            <p:spPr>
              <a:xfrm>
                <a:off x="5416260" y="4010114"/>
                <a:ext cx="277897" cy="307777"/>
              </a:xfrm>
              <a:prstGeom prst="rect">
                <a:avLst/>
              </a:prstGeom>
              <a:blipFill rotWithShape="0">
                <a:blip r:embed="rId23"/>
                <a:stretch>
                  <a:fillRect l="-8696" r="-434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pole tekstowe 15"/>
              <p:cNvSpPr txBox="1"/>
              <p:nvPr/>
            </p:nvSpPr>
            <p:spPr>
              <a:xfrm>
                <a:off x="5354113" y="4492920"/>
                <a:ext cx="28283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smtClean="0">
                              <a:latin typeface="Cambria Math" panose="02040503050406030204" pitchFamily="18" charset="0"/>
                            </a:rPr>
                          </m:ctrlPr>
                        </m:sSubSupPr>
                        <m:e>
                          <m:r>
                            <a:rPr lang="pl-PL" sz="2000" b="0" i="1" smtClean="0">
                              <a:latin typeface="Cambria Math" panose="02040503050406030204" pitchFamily="18" charset="0"/>
                            </a:rPr>
                            <m:t>𝑟</m:t>
                          </m:r>
                        </m:e>
                        <m:sub>
                          <m:r>
                            <a:rPr lang="pl-PL" sz="2000" b="0" i="1" smtClean="0">
                              <a:latin typeface="Cambria Math" panose="02040503050406030204" pitchFamily="18" charset="0"/>
                            </a:rPr>
                            <m:t>1</m:t>
                          </m:r>
                        </m:sub>
                        <m:sup>
                          <m:r>
                            <a:rPr lang="pl-PL" sz="2000" b="0" i="1" smtClean="0">
                              <a:latin typeface="Cambria Math" panose="02040503050406030204" pitchFamily="18" charset="0"/>
                            </a:rPr>
                            <m:t>′</m:t>
                          </m:r>
                        </m:sup>
                      </m:sSubSup>
                    </m:oMath>
                  </m:oMathPara>
                </a14:m>
                <a:endParaRPr lang="en-US" sz="2000"/>
              </a:p>
            </p:txBody>
          </p:sp>
        </mc:Choice>
        <mc:Fallback xmlns="">
          <p:sp>
            <p:nvSpPr>
              <p:cNvPr id="16" name="pole tekstowe 15"/>
              <p:cNvSpPr txBox="1">
                <a:spLocks noRot="1" noChangeAspect="1" noMove="1" noResize="1" noEditPoints="1" noAdjustHandles="1" noChangeArrowheads="1" noChangeShapeType="1" noTextEdit="1"/>
              </p:cNvSpPr>
              <p:nvPr/>
            </p:nvSpPr>
            <p:spPr>
              <a:xfrm>
                <a:off x="5354113" y="4492920"/>
                <a:ext cx="282834" cy="307777"/>
              </a:xfrm>
              <a:prstGeom prst="rect">
                <a:avLst/>
              </a:prstGeom>
              <a:blipFill rotWithShape="0">
                <a:blip r:embed="rId24"/>
                <a:stretch>
                  <a:fillRect l="-8511" r="-2128"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pole tekstowe 47"/>
              <p:cNvSpPr txBox="1"/>
              <p:nvPr/>
            </p:nvSpPr>
            <p:spPr>
              <a:xfrm>
                <a:off x="2406260" y="4614936"/>
                <a:ext cx="2838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smtClean="0">
                              <a:latin typeface="Cambria Math" panose="02040503050406030204" pitchFamily="18" charset="0"/>
                            </a:rPr>
                          </m:ctrlPr>
                        </m:sSubSupPr>
                        <m:e>
                          <m:r>
                            <a:rPr lang="pl-PL" sz="2000" b="0" i="1" smtClean="0">
                              <a:latin typeface="Cambria Math" panose="02040503050406030204" pitchFamily="18" charset="0"/>
                            </a:rPr>
                            <m:t>𝑟</m:t>
                          </m:r>
                        </m:e>
                        <m:sub>
                          <m:r>
                            <a:rPr lang="pl-PL" sz="2000" b="0" i="1" smtClean="0">
                              <a:latin typeface="Cambria Math" panose="02040503050406030204" pitchFamily="18" charset="0"/>
                            </a:rPr>
                            <m:t>0</m:t>
                          </m:r>
                        </m:sub>
                        <m:sup>
                          <m:r>
                            <a:rPr lang="pl-PL" sz="2000" b="0" i="1" smtClean="0">
                              <a:latin typeface="Cambria Math" panose="02040503050406030204" pitchFamily="18" charset="0"/>
                            </a:rPr>
                            <m:t>′</m:t>
                          </m:r>
                        </m:sup>
                      </m:sSubSup>
                    </m:oMath>
                  </m:oMathPara>
                </a14:m>
                <a:endParaRPr lang="en-US" sz="2000"/>
              </a:p>
            </p:txBody>
          </p:sp>
        </mc:Choice>
        <mc:Fallback xmlns="">
          <p:sp>
            <p:nvSpPr>
              <p:cNvPr id="48" name="pole tekstowe 47"/>
              <p:cNvSpPr txBox="1">
                <a:spLocks noRot="1" noChangeAspect="1" noMove="1" noResize="1" noEditPoints="1" noAdjustHandles="1" noChangeArrowheads="1" noChangeShapeType="1" noTextEdit="1"/>
              </p:cNvSpPr>
              <p:nvPr/>
            </p:nvSpPr>
            <p:spPr>
              <a:xfrm>
                <a:off x="2406260" y="4614936"/>
                <a:ext cx="283860" cy="307777"/>
              </a:xfrm>
              <a:prstGeom prst="rect">
                <a:avLst/>
              </a:prstGeom>
              <a:blipFill rotWithShape="0">
                <a:blip r:embed="rId25"/>
                <a:stretch>
                  <a:fillRect l="-10870" r="-4348" b="-19608"/>
                </a:stretch>
              </a:blipFill>
            </p:spPr>
            <p:txBody>
              <a:bodyPr/>
              <a:lstStyle/>
              <a:p>
                <a:r>
                  <a:rPr lang="en-US">
                    <a:noFill/>
                  </a:rPr>
                  <a:t> </a:t>
                </a:r>
              </a:p>
            </p:txBody>
          </p:sp>
        </mc:Fallback>
      </mc:AlternateContent>
      <p:sp>
        <p:nvSpPr>
          <p:cNvPr id="21" name="Symbol zastępczy numeru slajdu 20"/>
          <p:cNvSpPr>
            <a:spLocks noGrp="1"/>
          </p:cNvSpPr>
          <p:nvPr>
            <p:ph type="sldNum" sz="quarter" idx="12"/>
          </p:nvPr>
        </p:nvSpPr>
        <p:spPr/>
        <p:txBody>
          <a:bodyPr/>
          <a:lstStyle/>
          <a:p>
            <a:pPr>
              <a:defRPr/>
            </a:pPr>
            <a:fld id="{D02E777F-298D-4C96-825C-3DC57E52C55E}" type="slidenum">
              <a:rPr lang="pl-PL" smtClean="0"/>
              <a:pPr>
                <a:defRPr/>
              </a:pPr>
              <a:t>81</a:t>
            </a:fld>
            <a:endParaRPr lang="pl-PL"/>
          </a:p>
        </p:txBody>
      </p:sp>
    </p:spTree>
    <p:extLst>
      <p:ext uri="{BB962C8B-B14F-4D97-AF65-F5344CB8AC3E}">
        <p14:creationId xmlns:p14="http://schemas.microsoft.com/office/powerpoint/2010/main" val="9389363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ytuł 1"/>
          <p:cNvSpPr>
            <a:spLocks noGrp="1"/>
          </p:cNvSpPr>
          <p:nvPr>
            <p:ph type="title"/>
          </p:nvPr>
        </p:nvSpPr>
        <p:spPr>
          <a:xfrm>
            <a:off x="19888" y="-77721"/>
            <a:ext cx="9080902" cy="1581155"/>
          </a:xfrm>
        </p:spPr>
        <p:txBody>
          <a:bodyPr/>
          <a:lstStyle/>
          <a:p>
            <a:r>
              <a:rPr lang="en-US" sz="2400" b="1" dirty="0"/>
              <a:t>NETWORK OF APPROXIMATION SPACES LINKED BY  </a:t>
            </a:r>
            <a:r>
              <a:rPr lang="en-US" sz="2400" b="1" dirty="0" err="1"/>
              <a:t>INTERFACE:THE</a:t>
            </a:r>
            <a:r>
              <a:rPr lang="en-US" sz="2400" b="1" dirty="0"/>
              <a:t> </a:t>
            </a:r>
            <a:r>
              <a:rPr lang="en-US" sz="2400" b="1" dirty="0" err="1"/>
              <a:t>PAWLAK</a:t>
            </a:r>
            <a:r>
              <a:rPr lang="en-US" sz="2400" b="1" dirty="0"/>
              <a:t> ROUGH SET MODEL </a:t>
            </a:r>
            <a:br>
              <a:rPr lang="en-US" sz="2400" b="1" dirty="0"/>
            </a:br>
            <a:r>
              <a:rPr lang="en-US" sz="2400" b="1" dirty="0"/>
              <a:t>OPTIMIZATION OF CLASSIFICATION </a:t>
            </a:r>
            <a:br>
              <a:rPr lang="en-US" sz="2400" b="1" dirty="0"/>
            </a:br>
            <a:r>
              <a:rPr lang="en-US" sz="2400" b="1" dirty="0"/>
              <a:t>RELATIVE TO A FAMILY OF INDISCERNIBILITY </a:t>
            </a:r>
            <a:r>
              <a:rPr lang="en-US" sz="2400" b="1" dirty="0" err="1"/>
              <a:t>RELAT</a:t>
            </a:r>
            <a:r>
              <a:rPr lang="pl-PL" sz="2400" b="1" dirty="0"/>
              <a:t>I</a:t>
            </a:r>
            <a:r>
              <a:rPr lang="en-US" sz="2400" b="1" dirty="0"/>
              <a:t>ONS</a:t>
            </a:r>
          </a:p>
        </p:txBody>
      </p:sp>
      <p:grpSp>
        <p:nvGrpSpPr>
          <p:cNvPr id="25" name="Grupa 24"/>
          <p:cNvGrpSpPr/>
          <p:nvPr/>
        </p:nvGrpSpPr>
        <p:grpSpPr>
          <a:xfrm>
            <a:off x="43158" y="1662970"/>
            <a:ext cx="9020745" cy="5006390"/>
            <a:chOff x="43158" y="1675897"/>
            <a:chExt cx="9020745" cy="5006390"/>
          </a:xfrm>
        </p:grpSpPr>
        <p:grpSp>
          <p:nvGrpSpPr>
            <p:cNvPr id="35" name="Grupa 34"/>
            <p:cNvGrpSpPr/>
            <p:nvPr/>
          </p:nvGrpSpPr>
          <p:grpSpPr>
            <a:xfrm>
              <a:off x="43158" y="1675897"/>
              <a:ext cx="9020745" cy="5006390"/>
              <a:chOff x="755576" y="864949"/>
              <a:chExt cx="7968327" cy="3515304"/>
            </a:xfrm>
          </p:grpSpPr>
          <p:sp>
            <p:nvSpPr>
              <p:cNvPr id="3" name="Prostokąt zaokrąglony 2"/>
              <p:cNvSpPr/>
              <p:nvPr/>
            </p:nvSpPr>
            <p:spPr>
              <a:xfrm>
                <a:off x="755576" y="2280625"/>
                <a:ext cx="2060664" cy="1945937"/>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pole tekstowe 6"/>
                  <p:cNvSpPr txBox="1"/>
                  <p:nvPr/>
                </p:nvSpPr>
                <p:spPr>
                  <a:xfrm>
                    <a:off x="1289690" y="903552"/>
                    <a:ext cx="1868051" cy="228198"/>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𝐺</m:t>
                            </m:r>
                          </m:e>
                          <m:sub>
                            <m:r>
                              <a:rPr lang="pl-PL" sz="2000" b="0" i="1" smtClean="0">
                                <a:latin typeface="Cambria Math" panose="02040503050406030204" pitchFamily="18" charset="0"/>
                              </a:rPr>
                              <m:t>𝐼</m:t>
                            </m:r>
                          </m:sub>
                        </m:sSub>
                        <m:r>
                          <a:rPr lang="pl-PL" sz="2000" i="1" smtClean="0">
                            <a:latin typeface="Cambria Math" panose="02040503050406030204" pitchFamily="18" charset="0"/>
                          </a:rPr>
                          <m:t>=</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𝑖</m:t>
                            </m:r>
                          </m:sub>
                        </m:sSub>
                        <m:r>
                          <a:rPr lang="pl-PL" sz="2000" b="0" i="1" smtClean="0">
                            <a:latin typeface="Cambria Math" panose="02040503050406030204" pitchFamily="18" charset="0"/>
                          </a:rPr>
                          <m:t>:</m:t>
                        </m:r>
                        <m:r>
                          <a:rPr lang="pl-PL" sz="2000" b="0" i="1" smtClean="0">
                            <a:latin typeface="Cambria Math" panose="02040503050406030204" pitchFamily="18" charset="0"/>
                          </a:rPr>
                          <m:t>𝑖</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𝐼</m:t>
                        </m:r>
                      </m:oMath>
                    </a14:m>
                    <a:r>
                      <a:rPr lang="pl-PL" sz="2000"/>
                      <a:t>}</a:t>
                    </a:r>
                    <a:endParaRPr lang="en-GB" sz="2000"/>
                  </a:p>
                </p:txBody>
              </p:sp>
            </mc:Choice>
            <mc:Fallback xmlns="">
              <p:sp>
                <p:nvSpPr>
                  <p:cNvPr id="7" name="pole tekstowe 6"/>
                  <p:cNvSpPr txBox="1">
                    <a:spLocks noRot="1" noChangeAspect="1" noMove="1" noResize="1" noEditPoints="1" noAdjustHandles="1" noChangeArrowheads="1" noChangeShapeType="1" noTextEdit="1"/>
                  </p:cNvSpPr>
                  <p:nvPr/>
                </p:nvSpPr>
                <p:spPr>
                  <a:xfrm>
                    <a:off x="1289690" y="903552"/>
                    <a:ext cx="1868051" cy="228198"/>
                  </a:xfrm>
                  <a:prstGeom prst="rect">
                    <a:avLst/>
                  </a:prstGeom>
                  <a:blipFill rotWithShape="0">
                    <a:blip r:embed="rId3"/>
                    <a:stretch>
                      <a:fillRect l="-288" t="-22642" b="-43396"/>
                    </a:stretch>
                  </a:blipFill>
                </p:spPr>
                <p:txBody>
                  <a:bodyPr/>
                  <a:lstStyle/>
                  <a:p>
                    <a:r>
                      <a:rPr lang="en-US">
                        <a:noFill/>
                      </a:rPr>
                      <a:t> </a:t>
                    </a:r>
                  </a:p>
                </p:txBody>
              </p:sp>
            </mc:Fallback>
          </mc:AlternateContent>
          <p:sp>
            <p:nvSpPr>
              <p:cNvPr id="10" name="Prostokąt 9"/>
              <p:cNvSpPr/>
              <p:nvPr/>
            </p:nvSpPr>
            <p:spPr>
              <a:xfrm>
                <a:off x="2095427" y="2531236"/>
                <a:ext cx="216024" cy="25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pole tekstowe 10"/>
                  <p:cNvSpPr txBox="1"/>
                  <p:nvPr/>
                </p:nvSpPr>
                <p:spPr>
                  <a:xfrm>
                    <a:off x="1694848" y="2497300"/>
                    <a:ext cx="429225" cy="2281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𝑖</m:t>
                              </m:r>
                            </m:sub>
                          </m:sSub>
                        </m:oMath>
                      </m:oMathPara>
                    </a14:m>
                    <a:endParaRPr lang="en-GB" sz="2000"/>
                  </a:p>
                </p:txBody>
              </p:sp>
            </mc:Choice>
            <mc:Fallback xmlns="">
              <p:sp>
                <p:nvSpPr>
                  <p:cNvPr id="11" name="pole tekstowe 10"/>
                  <p:cNvSpPr txBox="1">
                    <a:spLocks noRot="1" noChangeAspect="1" noMove="1" noResize="1" noEditPoints="1" noAdjustHandles="1" noChangeArrowheads="1" noChangeShapeType="1" noTextEdit="1"/>
                  </p:cNvSpPr>
                  <p:nvPr/>
                </p:nvSpPr>
                <p:spPr>
                  <a:xfrm>
                    <a:off x="1694848" y="2497300"/>
                    <a:ext cx="429225" cy="228198"/>
                  </a:xfrm>
                  <a:prstGeom prst="rect">
                    <a:avLst/>
                  </a:prstGeom>
                  <a:blipFill rotWithShape="0">
                    <a:blip r:embed="rId4"/>
                    <a:stretch>
                      <a:fillRect b="-20370"/>
                    </a:stretch>
                  </a:blipFill>
                </p:spPr>
                <p:txBody>
                  <a:bodyPr/>
                  <a:lstStyle/>
                  <a:p>
                    <a:r>
                      <a:rPr lang="en-US">
                        <a:noFill/>
                      </a:rPr>
                      <a:t> </a:t>
                    </a:r>
                  </a:p>
                </p:txBody>
              </p:sp>
            </mc:Fallback>
          </mc:AlternateContent>
          <p:sp>
            <p:nvSpPr>
              <p:cNvPr id="23" name="pole tekstowe 22"/>
              <p:cNvSpPr txBox="1"/>
              <p:nvPr/>
            </p:nvSpPr>
            <p:spPr>
              <a:xfrm>
                <a:off x="1265278" y="3301534"/>
                <a:ext cx="570418" cy="323380"/>
              </a:xfrm>
              <a:prstGeom prst="rect">
                <a:avLst/>
              </a:prstGeom>
              <a:noFill/>
            </p:spPr>
            <p:txBody>
              <a:bodyPr wrap="square" lIns="0" tIns="0" rIns="0" bIns="0" rtlCol="0">
                <a:spAutoFit/>
              </a:bodyPr>
              <a:lstStyle/>
              <a:p>
                <a:endParaRPr lang="en-GB"/>
              </a:p>
            </p:txBody>
          </p:sp>
          <p:sp>
            <p:nvSpPr>
              <p:cNvPr id="24" name="Prostokąt 23"/>
              <p:cNvSpPr/>
              <p:nvPr/>
            </p:nvSpPr>
            <p:spPr>
              <a:xfrm>
                <a:off x="2091325" y="3243855"/>
                <a:ext cx="264781" cy="34349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pole tekstowe 7"/>
                  <p:cNvSpPr txBox="1"/>
                  <p:nvPr/>
                </p:nvSpPr>
                <p:spPr>
                  <a:xfrm>
                    <a:off x="5862708" y="864949"/>
                    <a:ext cx="1868051" cy="249401"/>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𝐺</m:t>
                            </m:r>
                          </m:e>
                          <m:sub>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sub>
                        </m:sSub>
                      </m:oMath>
                    </a14:m>
                    <a:r>
                      <a:rPr lang="pl-PL" sz="2000"/>
                      <a:t> </a:t>
                    </a:r>
                    <a14:m>
                      <m:oMath xmlns:m="http://schemas.openxmlformats.org/officeDocument/2006/math">
                        <m:r>
                          <a:rPr lang="pl-PL" sz="2000" i="1">
                            <a:latin typeface="Cambria Math" panose="02040503050406030204" pitchFamily="18" charset="0"/>
                          </a:rPr>
                          <m:t>={</m:t>
                        </m:r>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𝑦</m:t>
                            </m:r>
                          </m:sub>
                          <m:sup>
                            <m:r>
                              <a:rPr lang="pl-PL" sz="2000" b="0" i="1" smtClean="0">
                                <a:latin typeface="Cambria Math" panose="02040503050406030204" pitchFamily="18" charset="0"/>
                              </a:rPr>
                              <m:t>′</m:t>
                            </m:r>
                          </m:sup>
                        </m:sSubSup>
                        <m:r>
                          <a:rPr lang="pl-PL" sz="2000" b="0" i="1" smtClean="0">
                            <a:latin typeface="Cambria Math" panose="02040503050406030204" pitchFamily="18" charset="0"/>
                          </a:rPr>
                          <m:t>: </m:t>
                        </m:r>
                        <m:r>
                          <a:rPr lang="pl-PL" sz="2000" b="0" i="1" smtClean="0">
                            <a:latin typeface="Cambria Math" panose="02040503050406030204" pitchFamily="18" charset="0"/>
                          </a:rPr>
                          <m:t>𝑦</m:t>
                        </m:r>
                        <m:r>
                          <a:rPr lang="pl-PL" sz="2000" i="1">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𝑈</m:t>
                        </m:r>
                      </m:oMath>
                    </a14:m>
                    <a:r>
                      <a:rPr lang="pl-PL" sz="2000"/>
                      <a:t>}</a:t>
                    </a:r>
                    <a:endParaRPr lang="en-GB" sz="2000"/>
                  </a:p>
                </p:txBody>
              </p:sp>
            </mc:Choice>
            <mc:Fallback xmlns="">
              <p:sp>
                <p:nvSpPr>
                  <p:cNvPr id="8" name="pole tekstowe 7"/>
                  <p:cNvSpPr txBox="1">
                    <a:spLocks noRot="1" noChangeAspect="1" noMove="1" noResize="1" noEditPoints="1" noAdjustHandles="1" noChangeArrowheads="1" noChangeShapeType="1" noTextEdit="1"/>
                  </p:cNvSpPr>
                  <p:nvPr/>
                </p:nvSpPr>
                <p:spPr>
                  <a:xfrm>
                    <a:off x="5862708" y="864949"/>
                    <a:ext cx="1868051" cy="249401"/>
                  </a:xfrm>
                  <a:prstGeom prst="rect">
                    <a:avLst/>
                  </a:prstGeom>
                  <a:blipFill rotWithShape="0">
                    <a:blip r:embed="rId5"/>
                    <a:stretch>
                      <a:fillRect l="-4335" t="-22414" r="-1156" b="-29310"/>
                    </a:stretch>
                  </a:blipFill>
                </p:spPr>
                <p:txBody>
                  <a:bodyPr/>
                  <a:lstStyle/>
                  <a:p>
                    <a:r>
                      <a:rPr lang="en-US">
                        <a:noFill/>
                      </a:rPr>
                      <a:t> </a:t>
                    </a:r>
                  </a:p>
                </p:txBody>
              </p:sp>
            </mc:Fallback>
          </mc:AlternateContent>
          <p:sp>
            <p:nvSpPr>
              <p:cNvPr id="5" name="Prostokąt zaokrąglony 4"/>
              <p:cNvSpPr/>
              <p:nvPr/>
            </p:nvSpPr>
            <p:spPr>
              <a:xfrm>
                <a:off x="5656445" y="2003989"/>
                <a:ext cx="3067458" cy="237626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rostokąt 8"/>
              <p:cNvSpPr/>
              <p:nvPr/>
            </p:nvSpPr>
            <p:spPr>
              <a:xfrm>
                <a:off x="5797530" y="2117576"/>
                <a:ext cx="1008146" cy="10906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rostokąt 17"/>
              <p:cNvSpPr/>
              <p:nvPr/>
            </p:nvSpPr>
            <p:spPr>
              <a:xfrm>
                <a:off x="6796733" y="2576640"/>
                <a:ext cx="1591690" cy="13445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pole tekstowe 18"/>
                  <p:cNvSpPr txBox="1"/>
                  <p:nvPr/>
                </p:nvSpPr>
                <p:spPr>
                  <a:xfrm>
                    <a:off x="7273720" y="2692837"/>
                    <a:ext cx="349125" cy="246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oMath>
                      </m:oMathPara>
                    </a14:m>
                    <a:endParaRPr lang="en-GB" sz="2000"/>
                  </a:p>
                </p:txBody>
              </p:sp>
            </mc:Choice>
            <mc:Fallback xmlns="">
              <p:sp>
                <p:nvSpPr>
                  <p:cNvPr id="19" name="pole tekstowe 18"/>
                  <p:cNvSpPr txBox="1">
                    <a:spLocks noRot="1" noChangeAspect="1" noMove="1" noResize="1" noEditPoints="1" noAdjustHandles="1" noChangeArrowheads="1" noChangeShapeType="1" noTextEdit="1"/>
                  </p:cNvSpPr>
                  <p:nvPr/>
                </p:nvSpPr>
                <p:spPr>
                  <a:xfrm>
                    <a:off x="7273720" y="2692837"/>
                    <a:ext cx="349125" cy="246121"/>
                  </a:xfrm>
                  <a:prstGeom prst="rect">
                    <a:avLst/>
                  </a:prstGeom>
                  <a:blipFill rotWithShape="0">
                    <a:blip r:embed="rId6"/>
                    <a:stretch>
                      <a:fillRect l="-14063" b="-15789"/>
                    </a:stretch>
                  </a:blipFill>
                </p:spPr>
                <p:txBody>
                  <a:bodyPr/>
                  <a:lstStyle/>
                  <a:p>
                    <a:r>
                      <a:rPr lang="en-US">
                        <a:noFill/>
                      </a:rPr>
                      <a:t> </a:t>
                    </a:r>
                  </a:p>
                </p:txBody>
              </p:sp>
            </mc:Fallback>
          </mc:AlternateContent>
        </p:grpSp>
        <p:sp>
          <p:nvSpPr>
            <p:cNvPr id="4" name="Sześciokąt 3">
              <a:extLst>
                <a:ext uri="{FF2B5EF4-FFF2-40B4-BE49-F238E27FC236}">
                  <a16:creationId xmlns:a16="http://schemas.microsoft.com/office/drawing/2014/main" id="{F6BDAB6E-54DB-5ADD-273A-CE82C965631A}"/>
                </a:ext>
              </a:extLst>
            </p:cNvPr>
            <p:cNvSpPr/>
            <p:nvPr/>
          </p:nvSpPr>
          <p:spPr>
            <a:xfrm>
              <a:off x="2052663" y="3629937"/>
              <a:ext cx="3762268" cy="2973997"/>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6" name="pole tekstowe 5">
                  <a:extLst>
                    <a:ext uri="{FF2B5EF4-FFF2-40B4-BE49-F238E27FC236}">
                      <a16:creationId xmlns:a16="http://schemas.microsoft.com/office/drawing/2014/main" id="{F3633CE5-6785-16E8-004F-38ECFD726E56}"/>
                    </a:ext>
                  </a:extLst>
                </p:cNvPr>
                <p:cNvSpPr txBox="1"/>
                <p:nvPr/>
              </p:nvSpPr>
              <p:spPr>
                <a:xfrm>
                  <a:off x="2287350" y="3814698"/>
                  <a:ext cx="3363133" cy="1581843"/>
                </a:xfrm>
                <a:prstGeom prst="rect">
                  <a:avLst/>
                </a:prstGeom>
                <a:noFill/>
              </p:spPr>
              <p:txBody>
                <a:bodyPr wrap="square" lIns="0" tIns="0" rIns="0" bIns="0" rtlCol="0">
                  <a:spAutoFit/>
                </a:bodyPr>
                <a:lstStyle/>
                <a:p>
                  <a:pPr algn="r"/>
                  <a14:m>
                    <m:oMathPara xmlns:m="http://schemas.openxmlformats.org/officeDocument/2006/math">
                      <m:oMathParaPr>
                        <m:jc m:val="centerGroup"/>
                      </m:oMathParaPr>
                      <m:oMath xmlns:m="http://schemas.openxmlformats.org/officeDocument/2006/math">
                        <m:sSub>
                          <m:sSubPr>
                            <m:ctrlPr>
                              <a:rPr lang="pl-PL" sz="1800" b="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𝑟</m:t>
                            </m:r>
                          </m:e>
                          <m:sub>
                            <m:r>
                              <a:rPr lang="pl-PL" sz="1800" b="0" i="1" smtClean="0">
                                <a:latin typeface="Cambria Math" panose="02040503050406030204" pitchFamily="18" charset="0"/>
                                <a:ea typeface="Cambria Math" panose="02040503050406030204" pitchFamily="18" charset="0"/>
                              </a:rPr>
                              <m:t>𝛾</m:t>
                            </m:r>
                          </m:sub>
                        </m:sSub>
                        <m:d>
                          <m:dPr>
                            <m:ctrlPr>
                              <a:rPr lang="pl-PL" sz="1800" i="1">
                                <a:latin typeface="Cambria Math" panose="02040503050406030204" pitchFamily="18" charset="0"/>
                                <a:ea typeface="Cambria Math" panose="02040503050406030204" pitchFamily="18" charset="0"/>
                              </a:rPr>
                            </m:ctrlPr>
                          </m:dPr>
                          <m:e>
                            <m:sSub>
                              <m:sSubPr>
                                <m:ctrlPr>
                                  <a:rPr lang="en-GB" sz="1800" i="1">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𝐺</m:t>
                                </m:r>
                              </m:e>
                              <m:sub>
                                <m:r>
                                  <a:rPr lang="pl-PL" sz="1800" b="0" i="1" smtClean="0">
                                    <a:latin typeface="Cambria Math" panose="02040503050406030204" pitchFamily="18" charset="0"/>
                                    <a:ea typeface="Cambria Math" panose="02040503050406030204" pitchFamily="18" charset="0"/>
                                  </a:rPr>
                                  <m:t>𝐼</m:t>
                                </m:r>
                              </m:sub>
                            </m:sSub>
                            <m:r>
                              <a:rPr lang="pl-PL" sz="1800" i="1">
                                <a:latin typeface="Cambria Math" panose="02040503050406030204" pitchFamily="18" charset="0"/>
                                <a:ea typeface="Cambria Math" panose="02040503050406030204" pitchFamily="18" charset="0"/>
                              </a:rPr>
                              <m:t>,</m:t>
                            </m:r>
                            <m:sSub>
                              <m:sSubPr>
                                <m:ctrlPr>
                                  <a:rPr lang="en-GB"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𝐺</m:t>
                                </m:r>
                              </m:e>
                              <m:sub>
                                <m:sSub>
                                  <m:sSubPr>
                                    <m:ctrlPr>
                                      <a:rPr lang="en-GB"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𝑅</m:t>
                                    </m:r>
                                  </m:e>
                                  <m:sub>
                                    <m:r>
                                      <a:rPr lang="pl-PL" sz="1800" i="1">
                                        <a:latin typeface="Cambria Math" panose="02040503050406030204" pitchFamily="18" charset="0"/>
                                        <a:ea typeface="Cambria Math" panose="02040503050406030204" pitchFamily="18" charset="0"/>
                                      </a:rPr>
                                      <m:t>𝑑</m:t>
                                    </m:r>
                                  </m:sub>
                                </m:sSub>
                              </m:sub>
                            </m:sSub>
                          </m:e>
                        </m:d>
                        <m:r>
                          <m:rPr>
                            <m:nor/>
                          </m:rPr>
                          <a:rPr lang="pl-PL" sz="1800" i="1">
                            <a:latin typeface="Cambria Math" panose="02040503050406030204" pitchFamily="18" charset="0"/>
                            <a:ea typeface="Cambria Math" panose="02040503050406030204" pitchFamily="18" charset="0"/>
                          </a:rPr>
                          <m:t> </m:t>
                        </m:r>
                        <m:r>
                          <m:rPr>
                            <m:nor/>
                          </m:rPr>
                          <a:rPr lang="pl-PL" sz="1800" i="1" err="1">
                            <a:latin typeface="Cambria Math" panose="02040503050406030204" pitchFamily="18" charset="0"/>
                            <a:ea typeface="Cambria Math" panose="02040503050406030204" pitchFamily="18" charset="0"/>
                          </a:rPr>
                          <m:t>iff</m:t>
                        </m:r>
                        <m:r>
                          <m:rPr>
                            <m:nor/>
                          </m:rPr>
                          <a:rPr lang="pl-PL" sz="1800" i="1">
                            <a:latin typeface="Cambria Math" panose="02040503050406030204" pitchFamily="18" charset="0"/>
                            <a:ea typeface="Cambria Math" panose="02040503050406030204" pitchFamily="18" charset="0"/>
                          </a:rPr>
                          <m:t> </m:t>
                        </m:r>
                      </m:oMath>
                    </m:oMathPara>
                  </a14:m>
                  <a:endParaRPr lang="pl-PL" sz="1800" i="1">
                    <a:latin typeface="Cambria Math" panose="02040503050406030204" pitchFamily="18" charset="0"/>
                    <a:ea typeface="Cambria Math" panose="02040503050406030204" pitchFamily="18" charset="0"/>
                  </a:endParaRPr>
                </a:p>
                <a:p>
                  <a14:m>
                    <m:oMath xmlns:m="http://schemas.openxmlformats.org/officeDocument/2006/math">
                      <m:sSub>
                        <m:sSubPr>
                          <m:ctrlPr>
                            <a:rPr lang="pl-PL" sz="1800" i="1">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  </m:t>
                          </m:r>
                          <m:sSub>
                            <m:sSubPr>
                              <m:ctrlPr>
                                <a:rPr lang="pl-PL" sz="1800" b="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            </m:t>
                              </m:r>
                              <m:r>
                                <a:rPr lang="pl-PL" sz="1800" b="0" i="1" smtClean="0">
                                  <a:latin typeface="Cambria Math" panose="02040503050406030204" pitchFamily="18" charset="0"/>
                                  <a:ea typeface="Cambria Math" panose="02040503050406030204" pitchFamily="18" charset="0"/>
                                </a:rPr>
                                <m:t>𝑠𝑢𝑝</m:t>
                              </m:r>
                            </m:e>
                            <m:sub>
                              <m:r>
                                <a:rPr lang="pl-PL" sz="1800" b="0" i="1" smtClean="0">
                                  <a:latin typeface="Cambria Math" panose="02040503050406030204" pitchFamily="18" charset="0"/>
                                  <a:ea typeface="Cambria Math" panose="02040503050406030204" pitchFamily="18" charset="0"/>
                                </a:rPr>
                                <m:t>𝑖</m:t>
                              </m:r>
                              <m:r>
                                <a:rPr lang="pl-PL" sz="1800" b="0" i="1" smtClean="0">
                                  <a:latin typeface="Cambria Math" panose="02040503050406030204" pitchFamily="18" charset="0"/>
                                  <a:ea typeface="Cambria Math" panose="02040503050406030204" pitchFamily="18" charset="0"/>
                                </a:rPr>
                                <m:t>𝜖</m:t>
                              </m:r>
                              <m:r>
                                <a:rPr lang="pl-PL" sz="1800" b="0" i="1" smtClean="0">
                                  <a:latin typeface="Cambria Math" panose="02040503050406030204" pitchFamily="18" charset="0"/>
                                  <a:ea typeface="Cambria Math" panose="02040503050406030204" pitchFamily="18" charset="0"/>
                                </a:rPr>
                                <m:t>𝐼</m:t>
                              </m:r>
                            </m:sub>
                          </m:sSub>
                          <m:r>
                            <a:rPr lang="pl-PL" sz="1800" b="0" i="1" smtClean="0">
                              <a:latin typeface="Cambria Math" panose="02040503050406030204" pitchFamily="18" charset="0"/>
                              <a:ea typeface="Cambria Math" panose="02040503050406030204" pitchFamily="18" charset="0"/>
                            </a:rPr>
                            <m:t>𝑃𝑂𝑆</m:t>
                          </m:r>
                        </m:e>
                        <m:sub>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𝑅</m:t>
                              </m:r>
                            </m:e>
                            <m:sub>
                              <m:r>
                                <a:rPr lang="pl-PL" sz="1800" b="0" i="1" smtClean="0">
                                  <a:latin typeface="Cambria Math" panose="02040503050406030204" pitchFamily="18" charset="0"/>
                                  <a:ea typeface="Cambria Math" panose="02040503050406030204" pitchFamily="18" charset="0"/>
                                </a:rPr>
                                <m:t>𝑖</m:t>
                              </m:r>
                            </m:sub>
                          </m:sSub>
                        </m:sub>
                      </m:sSub>
                    </m:oMath>
                  </a14:m>
                  <a:r>
                    <a:rPr lang="pl-PL" sz="1800">
                      <a:latin typeface="Cambria Math" panose="02040503050406030204" pitchFamily="18" charset="0"/>
                      <a:ea typeface="Cambria Math" panose="02040503050406030204" pitchFamily="18" charset="0"/>
                    </a:rPr>
                    <a:t>(</a:t>
                  </a:r>
                  <a14:m>
                    <m:oMath xmlns:m="http://schemas.openxmlformats.org/officeDocument/2006/math">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𝑅</m:t>
                          </m:r>
                        </m:e>
                        <m:sub>
                          <m:r>
                            <a:rPr lang="pl-PL" sz="1800" i="1">
                              <a:latin typeface="Cambria Math" panose="02040503050406030204" pitchFamily="18" charset="0"/>
                              <a:ea typeface="Cambria Math" panose="02040503050406030204" pitchFamily="18" charset="0"/>
                            </a:rPr>
                            <m:t>𝑑</m:t>
                          </m:r>
                        </m:sub>
                      </m:sSub>
                    </m:oMath>
                  </a14:m>
                  <a:r>
                    <a:rPr lang="pl-PL" sz="1800">
                      <a:latin typeface="Cambria Math" panose="02040503050406030204" pitchFamily="18" charset="0"/>
                      <a:ea typeface="Cambria Math" panose="02040503050406030204" pitchFamily="18" charset="0"/>
                    </a:rPr>
                    <a:t>) </a:t>
                  </a:r>
                  <a14:m>
                    <m:oMath xmlns:m="http://schemas.openxmlformats.org/officeDocument/2006/math">
                      <m:r>
                        <a:rPr lang="pl-PL" sz="1800" i="1">
                          <a:latin typeface="Cambria Math" panose="02040503050406030204" pitchFamily="18" charset="0"/>
                          <a:ea typeface="Cambria Math" panose="02040503050406030204" pitchFamily="18" charset="0"/>
                        </a:rPr>
                        <m:t>≥ </m:t>
                      </m:r>
                      <m:r>
                        <a:rPr lang="pl-PL" sz="1800" i="1">
                          <a:latin typeface="Cambria Math" panose="02040503050406030204" pitchFamily="18" charset="0"/>
                          <a:ea typeface="Cambria Math" panose="02040503050406030204" pitchFamily="18" charset="0"/>
                        </a:rPr>
                        <m:t>𝛾</m:t>
                      </m:r>
                    </m:oMath>
                  </a14:m>
                  <a:r>
                    <a:rPr lang="pl-PL" sz="1800">
                      <a:latin typeface="Cambria Math" panose="02040503050406030204" pitchFamily="18" charset="0"/>
                      <a:ea typeface="Cambria Math" panose="02040503050406030204" pitchFamily="18" charset="0"/>
                    </a:rPr>
                    <a:t> </a:t>
                  </a:r>
                </a:p>
                <a:p>
                  <a:r>
                    <a:rPr lang="pl-PL" sz="1600"/>
                    <a:t>     </a:t>
                  </a:r>
                  <a:r>
                    <a:rPr lang="pl-PL" sz="1600" err="1"/>
                    <a:t>where</a:t>
                  </a:r>
                  <a:endParaRPr lang="pl-PL" sz="1600"/>
                </a:p>
                <a:p>
                  <a:pPr/>
                  <a14:m>
                    <m:oMathPara xmlns:m="http://schemas.openxmlformats.org/officeDocument/2006/math">
                      <m:oMathParaPr>
                        <m:jc m:val="centerGroup"/>
                      </m:oMathParaPr>
                      <m:oMath xmlns:m="http://schemas.openxmlformats.org/officeDocument/2006/math">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  </m:t>
                            </m:r>
                            <m:r>
                              <a:rPr lang="pl-PL" sz="1800" i="1">
                                <a:latin typeface="Cambria Math" panose="02040503050406030204" pitchFamily="18" charset="0"/>
                                <a:ea typeface="Cambria Math" panose="02040503050406030204" pitchFamily="18" charset="0"/>
                              </a:rPr>
                              <m:t>𝑃𝑂𝑆</m:t>
                            </m:r>
                          </m:e>
                          <m:sub>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𝑅</m:t>
                                </m:r>
                              </m:e>
                              <m:sub>
                                <m:r>
                                  <a:rPr lang="pl-PL" sz="1800" i="1">
                                    <a:latin typeface="Cambria Math" panose="02040503050406030204" pitchFamily="18" charset="0"/>
                                    <a:ea typeface="Cambria Math" panose="02040503050406030204" pitchFamily="18" charset="0"/>
                                  </a:rPr>
                                  <m:t>𝑖</m:t>
                                </m:r>
                              </m:sub>
                            </m:sSub>
                          </m:sub>
                        </m:sSub>
                        <m:r>
                          <m:rPr>
                            <m:nor/>
                          </m:rPr>
                          <a:rPr lang="pl-PL" sz="1800">
                            <a:latin typeface="Cambria Math" panose="02040503050406030204" pitchFamily="18" charset="0"/>
                            <a:ea typeface="Cambria Math" panose="02040503050406030204" pitchFamily="18" charset="0"/>
                          </a:rPr>
                          <m:t>(</m:t>
                        </m:r>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𝑅</m:t>
                            </m:r>
                          </m:e>
                          <m:sub>
                            <m:r>
                              <a:rPr lang="pl-PL" sz="1800" i="1">
                                <a:latin typeface="Cambria Math" panose="02040503050406030204" pitchFamily="18" charset="0"/>
                                <a:ea typeface="Cambria Math" panose="02040503050406030204" pitchFamily="18" charset="0"/>
                              </a:rPr>
                              <m:t>𝑑</m:t>
                            </m:r>
                          </m:sub>
                        </m:sSub>
                        <m:r>
                          <m:rPr>
                            <m:nor/>
                          </m:rPr>
                          <a:rPr lang="pl-PL" sz="1800">
                            <a:latin typeface="Cambria Math" panose="02040503050406030204" pitchFamily="18" charset="0"/>
                            <a:ea typeface="Cambria Math" panose="02040503050406030204" pitchFamily="18" charset="0"/>
                          </a:rPr>
                          <m:t>)=</m:t>
                        </m:r>
                        <m:f>
                          <m:fPr>
                            <m:ctrlPr>
                              <a:rPr lang="pl-PL" sz="1800" i="1">
                                <a:latin typeface="Cambria Math" panose="02040503050406030204" pitchFamily="18" charset="0"/>
                                <a:ea typeface="Cambria Math" panose="02040503050406030204" pitchFamily="18" charset="0"/>
                              </a:rPr>
                            </m:ctrlPr>
                          </m:fPr>
                          <m:num>
                            <m:d>
                              <m:dPr>
                                <m:begChr m:val="|"/>
                                <m:endChr m:val="|"/>
                                <m:ctrlPr>
                                  <a:rPr lang="pl-PL" sz="1800" i="1" smtClean="0">
                                    <a:latin typeface="Cambria Math" panose="02040503050406030204" pitchFamily="18" charset="0"/>
                                    <a:ea typeface="Cambria Math" panose="02040503050406030204" pitchFamily="18" charset="0"/>
                                  </a:rPr>
                                </m:ctrlPr>
                              </m:dPr>
                              <m:e>
                                <m:r>
                                  <a:rPr lang="pl-PL" sz="1800" i="1">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m:t>
                                </m:r>
                                <m:bar>
                                  <m:barPr>
                                    <m:ctrlPr>
                                      <a:rPr lang="pl-PL" sz="1800" i="1">
                                        <a:latin typeface="Cambria Math" panose="02040503050406030204" pitchFamily="18" charset="0"/>
                                        <a:ea typeface="Cambria Math" panose="02040503050406030204" pitchFamily="18" charset="0"/>
                                      </a:rPr>
                                    </m:ctrlPr>
                                  </m:barPr>
                                  <m:e>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𝑅</m:t>
                                        </m:r>
                                      </m:e>
                                      <m:sub>
                                        <m:r>
                                          <a:rPr lang="pl-PL" sz="1800" i="1">
                                            <a:latin typeface="Cambria Math" panose="02040503050406030204" pitchFamily="18" charset="0"/>
                                            <a:ea typeface="Cambria Math" panose="02040503050406030204" pitchFamily="18" charset="0"/>
                                          </a:rPr>
                                          <m:t>𝑖</m:t>
                                        </m:r>
                                      </m:sub>
                                    </m:sSub>
                                  </m:e>
                                </m:bar>
                                <m:sSub>
                                  <m:sSubPr>
                                    <m:ctrlPr>
                                      <a:rPr lang="en-US" sz="1800" i="1">
                                        <a:latin typeface="Cambria Math" panose="02040503050406030204" pitchFamily="18" charset="0"/>
                                        <a:ea typeface="Cambria Math" panose="02040503050406030204" pitchFamily="18" charset="0"/>
                                      </a:rPr>
                                    </m:ctrlPr>
                                  </m:sSubPr>
                                  <m:e>
                                    <m:d>
                                      <m:dPr>
                                        <m:begChr m:val="["/>
                                        <m:endChr m:val="]"/>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𝑦</m:t>
                                        </m:r>
                                      </m:e>
                                    </m:d>
                                  </m:e>
                                  <m:sub>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𝑅</m:t>
                                        </m:r>
                                      </m:e>
                                      <m:sub>
                                        <m:r>
                                          <a:rPr lang="en-US" sz="1800" i="1">
                                            <a:latin typeface="Cambria Math" panose="02040503050406030204" pitchFamily="18" charset="0"/>
                                            <a:ea typeface="Cambria Math" panose="02040503050406030204" pitchFamily="18" charset="0"/>
                                          </a:rPr>
                                          <m:t>𝑑</m:t>
                                        </m:r>
                                      </m:sub>
                                    </m:sSub>
                                  </m:sub>
                                </m:sSub>
                                <m:r>
                                  <a:rPr lang="pl-PL" sz="1800" b="0" i="1" smtClean="0">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𝑦</m:t>
                                </m:r>
                                <m:r>
                                  <a:rPr lang="pl-PL" sz="1800" i="1">
                                    <a:latin typeface="Cambria Math" panose="02040503050406030204" pitchFamily="18" charset="0"/>
                                    <a:ea typeface="Cambria Math" panose="02040503050406030204" pitchFamily="18" charset="0"/>
                                  </a:rPr>
                                  <m:t>𝜖</m:t>
                                </m:r>
                                <m:r>
                                  <a:rPr lang="pl-PL" sz="1800" i="1">
                                    <a:latin typeface="Cambria Math" panose="02040503050406030204" pitchFamily="18" charset="0"/>
                                    <a:ea typeface="Cambria Math" panose="02040503050406030204" pitchFamily="18" charset="0"/>
                                  </a:rPr>
                                  <m:t>𝑈</m:t>
                                </m:r>
                                <m:r>
                                  <a:rPr lang="pl-PL" sz="1800" b="0" i="1" smtClean="0">
                                    <a:latin typeface="Cambria Math" panose="02040503050406030204" pitchFamily="18" charset="0"/>
                                    <a:ea typeface="Cambria Math" panose="02040503050406030204" pitchFamily="18" charset="0"/>
                                  </a:rPr>
                                  <m:t>}</m:t>
                                </m:r>
                              </m:e>
                            </m:d>
                          </m:num>
                          <m:den>
                            <m:d>
                              <m:dPr>
                                <m:begChr m:val="|"/>
                                <m:endChr m:val="|"/>
                                <m:ctrlPr>
                                  <a:rPr lang="pl-PL" sz="1800" i="1" smtClean="0">
                                    <a:latin typeface="Cambria Math" panose="02040503050406030204" pitchFamily="18" charset="0"/>
                                    <a:ea typeface="Cambria Math" panose="02040503050406030204" pitchFamily="18" charset="0"/>
                                  </a:rPr>
                                </m:ctrlPr>
                              </m:dPr>
                              <m:e>
                                <m:r>
                                  <a:rPr lang="pl-PL" sz="1800" b="0" i="1" smtClean="0">
                                    <a:latin typeface="Cambria Math" panose="02040503050406030204" pitchFamily="18" charset="0"/>
                                    <a:ea typeface="Cambria Math" panose="02040503050406030204" pitchFamily="18" charset="0"/>
                                  </a:rPr>
                                  <m:t>𝑈</m:t>
                                </m:r>
                              </m:e>
                            </m:d>
                          </m:den>
                        </m:f>
                      </m:oMath>
                    </m:oMathPara>
                  </a14:m>
                  <a:endParaRPr lang="pl-PL" sz="1800">
                    <a:latin typeface="Cambria Math" panose="02040503050406030204" pitchFamily="18" charset="0"/>
                    <a:ea typeface="Cambria Math" panose="02040503050406030204" pitchFamily="18" charset="0"/>
                  </a:endParaRPr>
                </a:p>
              </p:txBody>
            </p:sp>
          </mc:Choice>
          <mc:Fallback xmlns="">
            <p:sp>
              <p:nvSpPr>
                <p:cNvPr id="6" name="pole tekstowe 5">
                  <a:extLst>
                    <a:ext uri="{FF2B5EF4-FFF2-40B4-BE49-F238E27FC236}">
                      <a16:creationId xmlns:a16="http://schemas.microsoft.com/office/drawing/2014/main" xmlns="" xmlns:a14="http://schemas.microsoft.com/office/drawing/2010/main" id="{F3633CE5-6785-16E8-004F-38ECFD726E56}"/>
                    </a:ext>
                  </a:extLst>
                </p:cNvPr>
                <p:cNvSpPr txBox="1">
                  <a:spLocks noRot="1" noChangeAspect="1" noMove="1" noResize="1" noEditPoints="1" noAdjustHandles="1" noChangeArrowheads="1" noChangeShapeType="1" noTextEdit="1"/>
                </p:cNvSpPr>
                <p:nvPr/>
              </p:nvSpPr>
              <p:spPr>
                <a:xfrm>
                  <a:off x="2287350" y="3814698"/>
                  <a:ext cx="3363133" cy="1581843"/>
                </a:xfrm>
                <a:prstGeom prst="rect">
                  <a:avLst/>
                </a:prstGeom>
                <a:blipFill rotWithShape="0">
                  <a:blip r:embed="rId7"/>
                  <a:stretch>
                    <a:fillRect l="-1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id="{F8B818D4-9E01-CC97-1563-A3069A070DA7}"/>
                    </a:ext>
                  </a:extLst>
                </p:cNvPr>
                <p:cNvSpPr txBox="1"/>
                <p:nvPr/>
              </p:nvSpPr>
              <p:spPr>
                <a:xfrm>
                  <a:off x="1134476" y="4999335"/>
                  <a:ext cx="485915" cy="3324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𝑗</m:t>
                            </m:r>
                          </m:sub>
                        </m:sSub>
                      </m:oMath>
                    </m:oMathPara>
                  </a14:m>
                  <a:endParaRPr lang="en-GB" sz="2000"/>
                </a:p>
              </p:txBody>
            </p:sp>
          </mc:Choice>
          <mc:Fallback xmlns="">
            <p:sp>
              <p:nvSpPr>
                <p:cNvPr id="13" name="pole tekstowe 12">
                  <a:extLst>
                    <a:ext uri="{FF2B5EF4-FFF2-40B4-BE49-F238E27FC236}">
                      <a16:creationId xmlns:a16="http://schemas.microsoft.com/office/drawing/2014/main" xmlns="" xmlns:a14="http://schemas.microsoft.com/office/drawing/2010/main" id="{F8B818D4-9E01-CC97-1563-A3069A070DA7}"/>
                    </a:ext>
                  </a:extLst>
                </p:cNvPr>
                <p:cNvSpPr txBox="1">
                  <a:spLocks noRot="1" noChangeAspect="1" noMove="1" noResize="1" noEditPoints="1" noAdjustHandles="1" noChangeArrowheads="1" noChangeShapeType="1" noTextEdit="1"/>
                </p:cNvSpPr>
                <p:nvPr/>
              </p:nvSpPr>
              <p:spPr>
                <a:xfrm>
                  <a:off x="1134476" y="4999335"/>
                  <a:ext cx="485915" cy="332463"/>
                </a:xfrm>
                <a:prstGeom prst="rect">
                  <a:avLst/>
                </a:prstGeom>
                <a:blipFill rotWithShape="0">
                  <a:blip r:embed="rId8"/>
                  <a:stretch>
                    <a:fillRect b="-25455"/>
                  </a:stretch>
                </a:blipFill>
              </p:spPr>
              <p:txBody>
                <a:bodyPr/>
                <a:lstStyle/>
                <a:p>
                  <a:r>
                    <a:rPr lang="en-US">
                      <a:noFill/>
                    </a:rPr>
                    <a:t> </a:t>
                  </a:r>
                </a:p>
              </p:txBody>
            </p:sp>
          </mc:Fallback>
        </mc:AlternateContent>
        <p:sp>
          <p:nvSpPr>
            <p:cNvPr id="14" name="pole tekstowe 13">
              <a:extLst>
                <a:ext uri="{FF2B5EF4-FFF2-40B4-BE49-F238E27FC236}">
                  <a16:creationId xmlns:a16="http://schemas.microsoft.com/office/drawing/2014/main" id="{EAED2567-3A73-A8FB-1C5E-E66474DAA279}"/>
                </a:ext>
              </a:extLst>
            </p:cNvPr>
            <p:cNvSpPr txBox="1"/>
            <p:nvPr/>
          </p:nvSpPr>
          <p:spPr>
            <a:xfrm>
              <a:off x="807105" y="4421474"/>
              <a:ext cx="505725" cy="507831"/>
            </a:xfrm>
            <a:prstGeom prst="rect">
              <a:avLst/>
            </a:prstGeom>
            <a:noFill/>
          </p:spPr>
          <p:txBody>
            <a:bodyPr wrap="square" rtlCol="0">
              <a:spAutoFit/>
            </a:bodyPr>
            <a:lstStyle/>
            <a:p>
              <a:r>
                <a:rPr lang="pl-PL" b="1"/>
                <a:t>…</a:t>
              </a:r>
            </a:p>
          </p:txBody>
        </p:sp>
        <mc:AlternateContent xmlns:mc="http://schemas.openxmlformats.org/markup-compatibility/2006" xmlns:a14="http://schemas.microsoft.com/office/drawing/2010/main">
          <mc:Choice Requires="a14">
            <p:sp>
              <p:nvSpPr>
                <p:cNvPr id="21" name="pole tekstowe 20">
                  <a:extLst>
                    <a:ext uri="{FF2B5EF4-FFF2-40B4-BE49-F238E27FC236}">
                      <a16:creationId xmlns:a16="http://schemas.microsoft.com/office/drawing/2014/main" id="{E8D2F1E1-107A-6606-E49E-B559D676E46D}"/>
                    </a:ext>
                  </a:extLst>
                </p:cNvPr>
                <p:cNvSpPr txBox="1"/>
                <p:nvPr/>
              </p:nvSpPr>
              <p:spPr>
                <a:xfrm>
                  <a:off x="5885303" y="3700911"/>
                  <a:ext cx="485915" cy="331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oMath>
                    </m:oMathPara>
                  </a14:m>
                  <a:endParaRPr lang="en-GB" sz="2000"/>
                </a:p>
              </p:txBody>
            </p:sp>
          </mc:Choice>
          <mc:Fallback xmlns="">
            <p:sp>
              <p:nvSpPr>
                <p:cNvPr id="21" name="pole tekstowe 20">
                  <a:extLst>
                    <a:ext uri="{FF2B5EF4-FFF2-40B4-BE49-F238E27FC236}">
                      <a16:creationId xmlns="" xmlns:a16="http://schemas.microsoft.com/office/drawing/2014/main" xmlns:a14="http://schemas.microsoft.com/office/drawing/2010/main" id="{E8D2F1E1-107A-6606-E49E-B559D676E46D}"/>
                    </a:ext>
                  </a:extLst>
                </p:cNvPr>
                <p:cNvSpPr txBox="1">
                  <a:spLocks noRot="1" noChangeAspect="1" noMove="1" noResize="1" noEditPoints="1" noAdjustHandles="1" noChangeArrowheads="1" noChangeShapeType="1" noTextEdit="1"/>
                </p:cNvSpPr>
                <p:nvPr/>
              </p:nvSpPr>
              <p:spPr>
                <a:xfrm>
                  <a:off x="5885303" y="3700911"/>
                  <a:ext cx="485915" cy="331950"/>
                </a:xfrm>
                <a:prstGeom prst="rect">
                  <a:avLst/>
                </a:prstGeom>
                <a:blipFill rotWithShape="0">
                  <a:blip r:embed="rId9"/>
                  <a:stretch>
                    <a:fillRect b="-20000"/>
                  </a:stretch>
                </a:blipFill>
              </p:spPr>
              <p:txBody>
                <a:bodyPr/>
                <a:lstStyle/>
                <a:p>
                  <a:r>
                    <a:rPr lang="en-US">
                      <a:noFill/>
                    </a:rPr>
                    <a:t> </a:t>
                  </a:r>
                </a:p>
              </p:txBody>
            </p:sp>
          </mc:Fallback>
        </mc:AlternateContent>
        <p:sp>
          <p:nvSpPr>
            <p:cNvPr id="33" name="pole tekstowe 32">
              <a:extLst>
                <a:ext uri="{FF2B5EF4-FFF2-40B4-BE49-F238E27FC236}">
                  <a16:creationId xmlns:a16="http://schemas.microsoft.com/office/drawing/2014/main" id="{A1F0B57B-D454-5BE2-2C92-3AEBC121010F}"/>
                </a:ext>
              </a:extLst>
            </p:cNvPr>
            <p:cNvSpPr txBox="1"/>
            <p:nvPr/>
          </p:nvSpPr>
          <p:spPr>
            <a:xfrm>
              <a:off x="6061327" y="5237466"/>
              <a:ext cx="505725" cy="507831"/>
            </a:xfrm>
            <a:prstGeom prst="rect">
              <a:avLst/>
            </a:prstGeom>
            <a:noFill/>
          </p:spPr>
          <p:txBody>
            <a:bodyPr wrap="square" rtlCol="0">
              <a:spAutoFit/>
            </a:bodyPr>
            <a:lstStyle/>
            <a:p>
              <a:r>
                <a:rPr lang="pl-PL" b="1"/>
                <a:t>…</a:t>
              </a:r>
            </a:p>
          </p:txBody>
        </p:sp>
        <p:sp>
          <p:nvSpPr>
            <p:cNvPr id="34" name="pole tekstowe 33">
              <a:extLst>
                <a:ext uri="{FF2B5EF4-FFF2-40B4-BE49-F238E27FC236}">
                  <a16:creationId xmlns:a16="http://schemas.microsoft.com/office/drawing/2014/main" id="{36472B56-0BE9-BC3B-FE67-C1EA76875F72}"/>
                </a:ext>
              </a:extLst>
            </p:cNvPr>
            <p:cNvSpPr txBox="1"/>
            <p:nvPr/>
          </p:nvSpPr>
          <p:spPr>
            <a:xfrm>
              <a:off x="4618181" y="6273512"/>
              <a:ext cx="514706" cy="276999"/>
            </a:xfrm>
            <a:prstGeom prst="rect">
              <a:avLst/>
            </a:prstGeom>
            <a:noFill/>
          </p:spPr>
          <p:txBody>
            <a:bodyPr wrap="square" lIns="0" tIns="0" rIns="0" bIns="0" rtlCol="0">
              <a:spAutoFit/>
            </a:bodyPr>
            <a:lstStyle/>
            <a:p>
              <a:r>
                <a:rPr lang="pl-PL" sz="1800" b="0" i="1">
                  <a:latin typeface="+mj-lt"/>
                </a:rPr>
                <a:t>Res</a:t>
              </a:r>
              <a:endParaRPr lang="pl-PL" sz="1800" i="1"/>
            </a:p>
          </p:txBody>
        </p:sp>
        <mc:AlternateContent xmlns:mc="http://schemas.openxmlformats.org/markup-compatibility/2006" xmlns:a14="http://schemas.microsoft.com/office/drawing/2010/main">
          <mc:Choice Requires="a14">
            <p:sp>
              <p:nvSpPr>
                <p:cNvPr id="40" name="pole tekstowe 39">
                  <a:extLst>
                    <a:ext uri="{FF2B5EF4-FFF2-40B4-BE49-F238E27FC236}">
                      <a16:creationId xmlns:a16="http://schemas.microsoft.com/office/drawing/2014/main" id="{E9F36A5D-9420-632E-3E7B-10C840C178AB}"/>
                    </a:ext>
                  </a:extLst>
                </p:cNvPr>
                <p:cNvSpPr txBox="1"/>
                <p:nvPr/>
              </p:nvSpPr>
              <p:spPr>
                <a:xfrm>
                  <a:off x="2815438" y="3298084"/>
                  <a:ext cx="2236717" cy="3363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𝐼𝑛𝑡𝑒𝑟</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r>
                              <a:rPr lang="pl-PL" sz="2000" b="0" i="1" smtClean="0">
                                <a:latin typeface="Cambria Math" panose="02040503050406030204" pitchFamily="18" charset="0"/>
                              </a:rPr>
                              <m:t>𝐼</m:t>
                            </m:r>
                          </m:sub>
                        </m:sSub>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𝑑</m:t>
                                </m:r>
                              </m:sub>
                            </m:sSub>
                          </m:sub>
                        </m:sSub>
                        <m:r>
                          <a:rPr lang="pl-PL" sz="2000" b="0" i="1" smtClean="0">
                            <a:latin typeface="Cambria Math" panose="02040503050406030204" pitchFamily="18" charset="0"/>
                          </a:rPr>
                          <m:t>)</m:t>
                        </m:r>
                      </m:oMath>
                    </m:oMathPara>
                  </a14:m>
                  <a:endParaRPr lang="pl-PL" sz="2000"/>
                </a:p>
              </p:txBody>
            </p:sp>
          </mc:Choice>
          <mc:Fallback xmlns="">
            <p:sp>
              <p:nvSpPr>
                <p:cNvPr id="40" name="pole tekstowe 39">
                  <a:extLst>
                    <a:ext uri="{FF2B5EF4-FFF2-40B4-BE49-F238E27FC236}">
                      <a16:creationId xmlns="" xmlns:a16="http://schemas.microsoft.com/office/drawing/2014/main" xmlns:a14="http://schemas.microsoft.com/office/drawing/2010/main" id="{E9F36A5D-9420-632E-3E7B-10C840C178AB}"/>
                    </a:ext>
                  </a:extLst>
                </p:cNvPr>
                <p:cNvSpPr txBox="1">
                  <a:spLocks noRot="1" noChangeAspect="1" noMove="1" noResize="1" noEditPoints="1" noAdjustHandles="1" noChangeArrowheads="1" noChangeShapeType="1" noTextEdit="1"/>
                </p:cNvSpPr>
                <p:nvPr/>
              </p:nvSpPr>
              <p:spPr>
                <a:xfrm>
                  <a:off x="2815438" y="3298084"/>
                  <a:ext cx="2236717" cy="336374"/>
                </a:xfrm>
                <a:prstGeom prst="rect">
                  <a:avLst/>
                </a:prstGeom>
                <a:blipFill rotWithShape="0">
                  <a:blip r:embed="rId10"/>
                  <a:stretch>
                    <a:fillRect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pole tekstowe 1">
                  <a:extLst>
                    <a:ext uri="{FF2B5EF4-FFF2-40B4-BE49-F238E27FC236}">
                      <a16:creationId xmlns:a16="http://schemas.microsoft.com/office/drawing/2014/main" id="{1669E935-7DE7-8569-3864-8C66C3A49F9E}"/>
                    </a:ext>
                  </a:extLst>
                </p:cNvPr>
                <p:cNvSpPr txBox="1"/>
                <p:nvPr/>
              </p:nvSpPr>
              <p:spPr>
                <a:xfrm>
                  <a:off x="68957" y="2110269"/>
                  <a:ext cx="4431035" cy="1334981"/>
                </a:xfrm>
                <a:prstGeom prst="rect">
                  <a:avLst/>
                </a:prstGeom>
                <a:noFill/>
              </p:spPr>
              <p:txBody>
                <a:bodyPr wrap="square" lIns="0" tIns="0" rIns="0" bIns="0" rtlCol="0">
                  <a:spAutoFit/>
                </a:bodyPr>
                <a:lstStyle/>
                <a:p>
                  <a14:m>
                    <m:oMath xmlns:m="http://schemas.openxmlformats.org/officeDocument/2006/math">
                      <m:r>
                        <a:rPr lang="pl-PL" sz="2000" b="0" i="1" smtClean="0">
                          <a:latin typeface="Cambria Math" panose="02040503050406030204" pitchFamily="18" charset="0"/>
                          <a:ea typeface="Cambria Math" panose="02040503050406030204" pitchFamily="18" charset="0"/>
                        </a:rPr>
                        <m:t> </m:t>
                      </m:r>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𝑅</m:t>
                          </m:r>
                        </m:e>
                        <m:sub>
                          <m:r>
                            <a:rPr lang="pl-PL" sz="2000" b="0" i="1" smtClean="0">
                              <a:latin typeface="Cambria Math" panose="02040503050406030204" pitchFamily="18" charset="0"/>
                              <a:ea typeface="Cambria Math" panose="02040503050406030204" pitchFamily="18" charset="0"/>
                            </a:rPr>
                            <m:t>𝑖</m:t>
                          </m:r>
                        </m:sub>
                      </m:sSub>
                      <m:r>
                        <a:rPr lang="en-GB"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i="1"/>
                    <a:t> – </a:t>
                  </a:r>
                  <a:r>
                    <a:rPr lang="en-US" sz="2000" i="1"/>
                    <a:t>equivalence relation</a:t>
                  </a:r>
                  <a:endParaRPr lang="pl-PL" sz="2000" i="1"/>
                </a:p>
                <a:p>
                  <a:r>
                    <a:rPr lang="pl-PL" sz="2000" i="1"/>
                    <a:t>(</a:t>
                  </a:r>
                  <a:r>
                    <a:rPr lang="en-US" sz="2000" i="1"/>
                    <a:t>or partition defined by </a:t>
                  </a:r>
                  <a14:m>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𝑅</m:t>
                          </m:r>
                        </m:e>
                        <m:sub>
                          <m:r>
                            <a:rPr lang="en-US" sz="2000" i="1">
                              <a:latin typeface="Cambria Math" panose="02040503050406030204" pitchFamily="18" charset="0"/>
                              <a:ea typeface="Cambria Math" panose="02040503050406030204" pitchFamily="18" charset="0"/>
                            </a:rPr>
                            <m:t>𝑖</m:t>
                          </m:r>
                        </m:sub>
                      </m:sSub>
                    </m:oMath>
                  </a14:m>
                  <a:r>
                    <a:rPr lang="en-US" sz="2000" i="1"/>
                    <a:t>); U-finite set</a:t>
                  </a:r>
                </a:p>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𝑔</m:t>
                          </m:r>
                        </m:e>
                        <m:sub>
                          <m:r>
                            <a:rPr lang="pl-PL" sz="2000" b="0" i="1" smtClean="0">
                              <a:latin typeface="Cambria Math" panose="02040503050406030204" pitchFamily="18" charset="0"/>
                            </a:rPr>
                            <m:t>𝑖</m:t>
                          </m:r>
                        </m:sub>
                      </m:sSub>
                      <m:r>
                        <a:rPr lang="pl-PL" sz="2000" b="0" i="1" smtClean="0">
                          <a:latin typeface="Cambria Math" panose="02040503050406030204" pitchFamily="18" charset="0"/>
                        </a:rPr>
                        <m:t>=</m:t>
                      </m:r>
                      <m:d>
                        <m:dPr>
                          <m:ctrlPr>
                            <a:rPr lang="pl-PL" sz="2000" b="0" i="1" smtClean="0">
                              <a:latin typeface="Cambria Math" panose="02040503050406030204" pitchFamily="18" charset="0"/>
                            </a:rPr>
                          </m:ctrlPr>
                        </m:dPr>
                        <m:e>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𝑓</m:t>
                              </m:r>
                            </m:e>
                            <m:sub>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𝑅</m:t>
                                  </m:r>
                                </m:e>
                                <m:sub>
                                  <m:r>
                                    <a:rPr lang="pl-PL" sz="2000" b="0" i="1" smtClean="0">
                                      <a:latin typeface="Cambria Math" panose="02040503050406030204" pitchFamily="18" charset="0"/>
                                    </a:rPr>
                                    <m:t>𝑖</m:t>
                                  </m:r>
                                </m:sub>
                              </m:sSub>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𝑖</m:t>
                              </m:r>
                            </m:sub>
                          </m:sSub>
                        </m:e>
                      </m:d>
                    </m:oMath>
                  </a14:m>
                  <a:r>
                    <a:rPr lang="pl-PL" sz="2000" b="0" i="1"/>
                    <a:t>, i</a:t>
                  </a:r>
                  <a:r>
                    <a:rPr lang="pl-PL" sz="200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𝐼</m:t>
                      </m:r>
                    </m:oMath>
                  </a14:m>
                  <a:endParaRPr lang="pl-PL" sz="2000" b="0" i="1"/>
                </a:p>
                <a:p>
                  <a:r>
                    <a:rPr lang="pl-PL" sz="2000" i="1"/>
                    <a:t>       </a:t>
                  </a:r>
                  <a14:m>
                    <m:oMath xmlns:m="http://schemas.openxmlformats.org/officeDocument/2006/math">
                      <m:sSub>
                        <m:sSubPr>
                          <m:ctrlPr>
                            <a:rPr lang="pl-PL" sz="2000" i="1">
                              <a:latin typeface="Cambria Math" panose="02040503050406030204" pitchFamily="18" charset="0"/>
                            </a:rPr>
                          </m:ctrlPr>
                        </m:sSubPr>
                        <m:e>
                          <m:r>
                            <a:rPr lang="pl-PL" sz="2000" i="1">
                              <a:latin typeface="Cambria Math" panose="02040503050406030204" pitchFamily="18" charset="0"/>
                            </a:rPr>
                            <m:t>𝑓</m:t>
                          </m:r>
                        </m:e>
                        <m:sub>
                          <m:sSub>
                            <m:sSubPr>
                              <m:ctrlPr>
                                <a:rPr lang="pl-PL"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𝑖</m:t>
                              </m:r>
                            </m:sub>
                          </m:sSub>
                        </m:sub>
                      </m:sSub>
                    </m:oMath>
                  </a14:m>
                  <a:r>
                    <a:rPr lang="pl-PL" sz="2000" i="1"/>
                    <a:t>: U</a:t>
                  </a:r>
                  <a14:m>
                    <m:oMath xmlns:m="http://schemas.openxmlformats.org/officeDocument/2006/math">
                      <m:r>
                        <a:rPr lang="pl-PL" sz="2000" b="0" i="1" smtClean="0">
                          <a:latin typeface="Cambria Math" panose="02040503050406030204" pitchFamily="18" charset="0"/>
                          <a:ea typeface="Cambria Math" panose="02040503050406030204" pitchFamily="18" charset="0"/>
                        </a:rPr>
                        <m:t> </m:t>
                      </m:r>
                      <m:r>
                        <a:rPr lang="pl-PL"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{1,…,</m:t>
                      </m:r>
                      <m:d>
                        <m:dPr>
                          <m:begChr m:val="|"/>
                          <m:endChr m:val="|"/>
                          <m:ctrlPr>
                            <a:rPr lang="pl-PL" sz="2000" b="0" i="1" smtClean="0">
                              <a:latin typeface="Cambria Math" panose="02040503050406030204" pitchFamily="18" charset="0"/>
                              <a:ea typeface="Cambria Math" panose="02040503050406030204" pitchFamily="18" charset="0"/>
                            </a:rPr>
                          </m:ctrlPr>
                        </m:dPr>
                        <m:e>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𝑅</m:t>
                              </m:r>
                            </m:e>
                            <m:sub>
                              <m:r>
                                <a:rPr lang="pl-PL" sz="2000" b="0" i="1" smtClean="0">
                                  <a:latin typeface="Cambria Math" panose="02040503050406030204" pitchFamily="18" charset="0"/>
                                  <a:ea typeface="Cambria Math" panose="02040503050406030204" pitchFamily="18" charset="0"/>
                                </a:rPr>
                                <m:t>𝑖</m:t>
                              </m:r>
                            </m:sub>
                          </m:sSub>
                        </m:e>
                      </m:d>
                      <m:r>
                        <a:rPr lang="pl-PL" sz="2000" b="0" i="1" smtClean="0">
                          <a:latin typeface="Cambria Math" panose="02040503050406030204" pitchFamily="18" charset="0"/>
                          <a:ea typeface="Cambria Math" panose="02040503050406030204" pitchFamily="18" charset="0"/>
                        </a:rPr>
                        <m:t>}</m:t>
                      </m:r>
                    </m:oMath>
                  </a14:m>
                  <a:r>
                    <a:rPr lang="pl-PL" sz="2000" i="1"/>
                    <a:t> - bijection</a:t>
                  </a:r>
                  <a:endParaRPr lang="en-GB" sz="2000" i="1"/>
                </a:p>
              </p:txBody>
            </p:sp>
          </mc:Choice>
          <mc:Fallback xmlns="">
            <p:sp>
              <p:nvSpPr>
                <p:cNvPr id="2" name="pole tekstowe 1">
                  <a:extLst>
                    <a:ext uri="{FF2B5EF4-FFF2-40B4-BE49-F238E27FC236}">
                      <a16:creationId xmlns:a16="http://schemas.microsoft.com/office/drawing/2014/main" xmlns="" xmlns:a14="http://schemas.microsoft.com/office/drawing/2010/main" id="{1669E935-7DE7-8569-3864-8C66C3A49F9E}"/>
                    </a:ext>
                  </a:extLst>
                </p:cNvPr>
                <p:cNvSpPr txBox="1">
                  <a:spLocks noRot="1" noChangeAspect="1" noMove="1" noResize="1" noEditPoints="1" noAdjustHandles="1" noChangeArrowheads="1" noChangeShapeType="1" noTextEdit="1"/>
                </p:cNvSpPr>
                <p:nvPr/>
              </p:nvSpPr>
              <p:spPr>
                <a:xfrm>
                  <a:off x="68957" y="2110269"/>
                  <a:ext cx="4431035" cy="1334981"/>
                </a:xfrm>
                <a:prstGeom prst="rect">
                  <a:avLst/>
                </a:prstGeom>
                <a:blipFill rotWithShape="0">
                  <a:blip r:embed="rId11"/>
                  <a:stretch>
                    <a:fillRect l="-3439" t="-5479" b="-68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id="{EF3C9F9E-A7D2-437B-27AF-631CC194CE6B}"/>
                    </a:ext>
                  </a:extLst>
                </p:cNvPr>
                <p:cNvSpPr txBox="1"/>
                <p:nvPr/>
              </p:nvSpPr>
              <p:spPr>
                <a:xfrm>
                  <a:off x="467544" y="5778615"/>
                  <a:ext cx="1471237" cy="332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𝑖</m:t>
                            </m:r>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𝑗</m:t>
                            </m:r>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 </m:t>
                            </m:r>
                            <m:r>
                              <a:rPr lang="pl-PL" sz="2000" i="1">
                                <a:latin typeface="Cambria Math" panose="02040503050406030204" pitchFamily="18" charset="0"/>
                              </a:rPr>
                              <m:t>𝐺</m:t>
                            </m:r>
                          </m:e>
                          <m:sub>
                            <m:r>
                              <a:rPr lang="pl-PL" sz="2000" b="0" i="1" smtClean="0">
                                <a:latin typeface="Cambria Math" panose="02040503050406030204" pitchFamily="18" charset="0"/>
                              </a:rPr>
                              <m:t>𝐼</m:t>
                            </m:r>
                          </m:sub>
                        </m:sSub>
                      </m:oMath>
                    </m:oMathPara>
                  </a14:m>
                  <a:endParaRPr lang="en-GB" sz="2000"/>
                </a:p>
              </p:txBody>
            </p:sp>
          </mc:Choice>
          <mc:Fallback xmlns="">
            <p:sp>
              <p:nvSpPr>
                <p:cNvPr id="15" name="pole tekstowe 14">
                  <a:extLst>
                    <a:ext uri="{FF2B5EF4-FFF2-40B4-BE49-F238E27FC236}">
                      <a16:creationId xmlns:a16="http://schemas.microsoft.com/office/drawing/2014/main" xmlns="" xmlns:a14="http://schemas.microsoft.com/office/drawing/2010/main" id="{EF3C9F9E-A7D2-437B-27AF-631CC194CE6B}"/>
                    </a:ext>
                  </a:extLst>
                </p:cNvPr>
                <p:cNvSpPr txBox="1">
                  <a:spLocks noRot="1" noChangeAspect="1" noMove="1" noResize="1" noEditPoints="1" noAdjustHandles="1" noChangeArrowheads="1" noChangeShapeType="1" noTextEdit="1"/>
                </p:cNvSpPr>
                <p:nvPr/>
              </p:nvSpPr>
              <p:spPr>
                <a:xfrm>
                  <a:off x="467544" y="5778615"/>
                  <a:ext cx="1471237" cy="332463"/>
                </a:xfrm>
                <a:prstGeom prst="rect">
                  <a:avLst/>
                </a:prstGeom>
                <a:blipFill rotWithShape="0">
                  <a:blip r:embed="rId12"/>
                  <a:stretch>
                    <a:fillRect l="-3320" r="-415"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pole tekstowe 15">
                  <a:extLst>
                    <a:ext uri="{FF2B5EF4-FFF2-40B4-BE49-F238E27FC236}">
                      <a16:creationId xmlns:a16="http://schemas.microsoft.com/office/drawing/2014/main" id="{37211B93-F1CA-AEE2-8268-2D7C2F7169CE}"/>
                    </a:ext>
                  </a:extLst>
                </p:cNvPr>
                <p:cNvSpPr txBox="1"/>
                <p:nvPr/>
              </p:nvSpPr>
              <p:spPr>
                <a:xfrm>
                  <a:off x="4427984" y="1929271"/>
                  <a:ext cx="4536504" cy="1259704"/>
                </a:xfrm>
                <a:prstGeom prst="rect">
                  <a:avLst/>
                </a:prstGeom>
                <a:noFill/>
              </p:spPr>
              <p:txBody>
                <a:bodyPr wrap="square" lIns="0" tIns="0" rIns="0" bIns="0" rtlCol="0">
                  <a:spAutoFit/>
                </a:bodyPr>
                <a:lstStyle/>
                <a:p>
                  <a:pPr algn="ctr"/>
                  <a14:m>
                    <m:oMath xmlns:m="http://schemas.openxmlformats.org/officeDocument/2006/math">
                      <m:sSub>
                        <m:sSubPr>
                          <m:ctrlPr>
                            <a:rPr lang="pl-PL" sz="2000" b="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𝑅</m:t>
                          </m:r>
                        </m:e>
                        <m:sub>
                          <m:r>
                            <a:rPr lang="pl-PL" sz="2000" b="0" i="1" smtClean="0">
                              <a:latin typeface="Cambria Math" panose="02040503050406030204" pitchFamily="18" charset="0"/>
                              <a:ea typeface="Cambria Math" panose="02040503050406030204" pitchFamily="18" charset="0"/>
                            </a:rPr>
                            <m:t>𝑑</m:t>
                          </m:r>
                        </m:sub>
                      </m:sSub>
                      <m:r>
                        <a:rPr lang="en-GB" sz="200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i="1"/>
                    <a:t> – </a:t>
                  </a:r>
                  <a:r>
                    <a:rPr lang="en-US" sz="2000" i="1"/>
                    <a:t>equivalence relation</a:t>
                  </a:r>
                </a:p>
                <a:p>
                  <a:pPr algn="ctr"/>
                  <a:r>
                    <a:rPr lang="en-US" sz="2000" i="1"/>
                    <a:t>U/</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𝑑</m:t>
                          </m:r>
                        </m:sub>
                      </m:sSub>
                    </m:oMath>
                  </a14:m>
                  <a:r>
                    <a:rPr lang="en-US" sz="2000" i="1"/>
                    <a:t> - classification</a:t>
                  </a:r>
                </a:p>
                <a:p>
                  <a14:m>
                    <m:oMath xmlns:m="http://schemas.openxmlformats.org/officeDocument/2006/math">
                      <m:sSubSup>
                        <m:sSubSupPr>
                          <m:ctrlPr>
                            <a:rPr lang="en-US" sz="2000" i="1" smtClean="0">
                              <a:latin typeface="Cambria Math" panose="02040503050406030204" pitchFamily="18" charset="0"/>
                            </a:rPr>
                          </m:ctrlPr>
                        </m:sSubSupPr>
                        <m:e>
                          <m:r>
                            <a:rPr lang="en-US" sz="2000" b="0" i="1" smtClean="0">
                              <a:latin typeface="Cambria Math" panose="02040503050406030204" pitchFamily="18" charset="0"/>
                            </a:rPr>
                            <m:t>               </m:t>
                          </m:r>
                          <m:r>
                            <a:rPr lang="en-US" sz="2000" b="0" i="1" smtClean="0">
                              <a:latin typeface="Cambria Math" panose="02040503050406030204" pitchFamily="18" charset="0"/>
                            </a:rPr>
                            <m:t>𝑔</m:t>
                          </m:r>
                        </m:e>
                        <m:sub>
                          <m:r>
                            <a:rPr lang="en-US" sz="2000" b="0" i="1" smtClean="0">
                              <a:latin typeface="Cambria Math" panose="02040503050406030204" pitchFamily="18" charset="0"/>
                            </a:rPr>
                            <m:t>𝑦</m:t>
                          </m:r>
                        </m:sub>
                        <m:sup>
                          <m:r>
                            <a:rPr lang="en-US" sz="2000" b="0" i="1" smtClean="0">
                              <a:latin typeface="Cambria Math" panose="02040503050406030204" pitchFamily="18" charset="0"/>
                            </a:rPr>
                            <m:t>′</m:t>
                          </m:r>
                        </m:sup>
                      </m:sSubSup>
                    </m:oMath>
                  </a14:m>
                  <a:r>
                    <a:rPr lang="en-US" sz="2000"/>
                    <a:t>=(</a:t>
                  </a:r>
                  <a:r>
                    <a:rPr lang="en-US" sz="2000" i="1"/>
                    <a:t>h</a:t>
                  </a:r>
                  <a:r>
                    <a:rPr lang="en-US" sz="2000"/>
                    <a:t>(</a:t>
                  </a:r>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smtClean="0">
                                  <a:latin typeface="Cambria Math" panose="02040503050406030204" pitchFamily="18" charset="0"/>
                                </a:rPr>
                              </m:ctrlPr>
                            </m:dPr>
                            <m:e>
                              <m:r>
                                <a:rPr lang="en-US" sz="2000" b="0" i="1" smtClean="0">
                                  <a:latin typeface="Cambria Math" panose="02040503050406030204" pitchFamily="18" charset="0"/>
                                </a:rPr>
                                <m:t>𝑦</m:t>
                              </m:r>
                            </m:e>
                          </m:d>
                        </m:e>
                        <m:sub>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𝑑</m:t>
                              </m:r>
                            </m:sub>
                          </m:sSub>
                        </m:sub>
                      </m:sSub>
                      <m:r>
                        <a:rPr lang="en-US" sz="2000" b="0" i="1" smtClean="0">
                          <a:latin typeface="Cambria Math" panose="02040503050406030204" pitchFamily="18" charset="0"/>
                        </a:rPr>
                        <m:t>),</m:t>
                      </m:r>
                    </m:oMath>
                  </a14:m>
                  <a:r>
                    <a:rPr lang="en-US" sz="2000"/>
                    <a:t> </a:t>
                  </a:r>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𝑦</m:t>
                              </m:r>
                            </m:e>
                          </m:d>
                        </m:e>
                        <m:sub>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𝑑</m:t>
                              </m:r>
                            </m:sub>
                          </m:sSub>
                        </m:sub>
                      </m:sSub>
                    </m:oMath>
                  </a14:m>
                  <a:r>
                    <a:rPr lang="en-US" sz="2000"/>
                    <a:t>), </a:t>
                  </a:r>
                  <a:r>
                    <a:rPr lang="en-US" sz="2000" i="1"/>
                    <a:t>y</a:t>
                  </a:r>
                  <a:r>
                    <a:rPr lang="en-US" sz="2000" i="1">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oMath>
                  </a14:m>
                  <a:r>
                    <a:rPr lang="en-US" sz="2000" i="1"/>
                    <a:t>U</a:t>
                  </a:r>
                </a:p>
                <a:p>
                  <a:r>
                    <a:rPr lang="en-US" sz="2000" i="1"/>
                    <a:t>        h: U/</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𝑑</m:t>
                          </m:r>
                        </m:sub>
                      </m:sSub>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m:t>
                      </m:r>
                    </m:oMath>
                  </a14:m>
                  <a:r>
                    <a:rPr lang="en-US" sz="2000" i="1"/>
                    <a:t> </a:t>
                  </a:r>
                  <a14:m>
                    <m:oMath xmlns:m="http://schemas.openxmlformats.org/officeDocument/2006/math">
                      <m:d>
                        <m:dPr>
                          <m:begChr m:val="⌈"/>
                          <m:endChr m:val="⌉"/>
                          <m:ctrlPr>
                            <a:rPr lang="en-US" sz="2000" i="1" smtClean="0">
                              <a:latin typeface="Cambria Math" panose="02040503050406030204" pitchFamily="18" charset="0"/>
                            </a:rPr>
                          </m:ctrlPr>
                        </m:dPr>
                        <m:e>
                          <m:r>
                            <m:rPr>
                              <m:nor/>
                            </m:rPr>
                            <a:rPr lang="en-US" sz="2000" i="1"/>
                            <m:t>U</m:t>
                          </m:r>
                          <m:r>
                            <m:rPr>
                              <m:nor/>
                            </m:rPr>
                            <a:rPr lang="en-US" sz="2000" i="1"/>
                            <m:t>/</m:t>
                          </m:r>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𝑑</m:t>
                              </m:r>
                            </m:sub>
                          </m:sSub>
                        </m:e>
                      </m:d>
                    </m:oMath>
                  </a14:m>
                  <a:r>
                    <a:rPr lang="en-US" sz="2000"/>
                    <a:t>} - </a:t>
                  </a:r>
                  <a:r>
                    <a:rPr lang="en-US" sz="2000" i="1"/>
                    <a:t>bijection</a:t>
                  </a:r>
                  <a:r>
                    <a:rPr lang="en-US" sz="2000"/>
                    <a:t> </a:t>
                  </a:r>
                </a:p>
              </p:txBody>
            </p:sp>
          </mc:Choice>
          <mc:Fallback xmlns="">
            <p:sp>
              <p:nvSpPr>
                <p:cNvPr id="16" name="pole tekstowe 15">
                  <a:extLst>
                    <a:ext uri="{FF2B5EF4-FFF2-40B4-BE49-F238E27FC236}">
                      <a16:creationId xmlns="" xmlns:a16="http://schemas.microsoft.com/office/drawing/2014/main" xmlns:a14="http://schemas.microsoft.com/office/drawing/2010/main" id="{37211B93-F1CA-AEE2-8268-2D7C2F7169CE}"/>
                    </a:ext>
                  </a:extLst>
                </p:cNvPr>
                <p:cNvSpPr txBox="1">
                  <a:spLocks noRot="1" noChangeAspect="1" noMove="1" noResize="1" noEditPoints="1" noAdjustHandles="1" noChangeArrowheads="1" noChangeShapeType="1" noTextEdit="1"/>
                </p:cNvSpPr>
                <p:nvPr/>
              </p:nvSpPr>
              <p:spPr>
                <a:xfrm>
                  <a:off x="4427984" y="1929271"/>
                  <a:ext cx="4536504" cy="1259704"/>
                </a:xfrm>
                <a:prstGeom prst="rect">
                  <a:avLst/>
                </a:prstGeom>
                <a:blipFill rotWithShape="0">
                  <a:blip r:embed="rId13"/>
                  <a:stretch>
                    <a:fillRect l="-134" t="-5797" r="-134" b="-115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pole tekstowe 16">
                  <a:extLst>
                    <a:ext uri="{FF2B5EF4-FFF2-40B4-BE49-F238E27FC236}">
                      <a16:creationId xmlns:a16="http://schemas.microsoft.com/office/drawing/2014/main" id="{9B39F21E-8297-C207-281D-E67162C1121D}"/>
                    </a:ext>
                  </a:extLst>
                </p:cNvPr>
                <p:cNvSpPr txBox="1"/>
                <p:nvPr/>
              </p:nvSpPr>
              <p:spPr>
                <a:xfrm>
                  <a:off x="6061327" y="6135013"/>
                  <a:ext cx="1764265" cy="336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r>
                          <a:rPr lang="pl-PL" sz="2000" b="0" i="1" smtClean="0">
                            <a:latin typeface="Cambria Math" panose="02040503050406030204" pitchFamily="18" charset="0"/>
                          </a:rPr>
                          <m:t>,</m:t>
                        </m:r>
                        <m:sSubSup>
                          <m:sSubSupPr>
                            <m:ctrlPr>
                              <a:rPr lang="en-GB" sz="2000" i="1">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𝐺</m:t>
                            </m:r>
                          </m:e>
                          <m:sub>
                            <m:sSub>
                              <m:sSubPr>
                                <m:ctrlPr>
                                  <a:rPr lang="en-GB" sz="2000" i="1">
                                    <a:latin typeface="Cambria Math" panose="02040503050406030204" pitchFamily="18" charset="0"/>
                                  </a:rPr>
                                </m:ctrlPr>
                              </m:sSubPr>
                              <m:e>
                                <m:r>
                                  <a:rPr lang="pl-PL" sz="2000" i="1">
                                    <a:latin typeface="Cambria Math" panose="02040503050406030204" pitchFamily="18" charset="0"/>
                                  </a:rPr>
                                  <m:t>𝑅</m:t>
                                </m:r>
                              </m:e>
                              <m:sub>
                                <m:r>
                                  <a:rPr lang="pl-PL" sz="2000" i="1">
                                    <a:latin typeface="Cambria Math" panose="02040503050406030204" pitchFamily="18" charset="0"/>
                                  </a:rPr>
                                  <m:t>𝑑</m:t>
                                </m:r>
                              </m:sub>
                            </m:sSub>
                          </m:sub>
                        </m:sSub>
                      </m:oMath>
                    </m:oMathPara>
                  </a14:m>
                  <a:endParaRPr lang="en-GB" sz="2000"/>
                </a:p>
              </p:txBody>
            </p:sp>
          </mc:Choice>
          <mc:Fallback xmlns="">
            <p:sp>
              <p:nvSpPr>
                <p:cNvPr id="17" name="pole tekstowe 16">
                  <a:extLst>
                    <a:ext uri="{FF2B5EF4-FFF2-40B4-BE49-F238E27FC236}">
                      <a16:creationId xmlns:a16="http://schemas.microsoft.com/office/drawing/2014/main" xmlns:a14="http://schemas.microsoft.com/office/drawing/2010/main" xmlns="" id="{9B39F21E-8297-C207-281D-E67162C1121D}"/>
                    </a:ext>
                  </a:extLst>
                </p:cNvPr>
                <p:cNvSpPr txBox="1">
                  <a:spLocks noRot="1" noChangeAspect="1" noMove="1" noResize="1" noEditPoints="1" noAdjustHandles="1" noChangeArrowheads="1" noChangeShapeType="1" noTextEdit="1"/>
                </p:cNvSpPr>
                <p:nvPr/>
              </p:nvSpPr>
              <p:spPr>
                <a:xfrm>
                  <a:off x="6061327" y="6135013"/>
                  <a:ext cx="1764265" cy="336374"/>
                </a:xfrm>
                <a:prstGeom prst="rect">
                  <a:avLst/>
                </a:prstGeom>
                <a:blipFill rotWithShape="0">
                  <a:blip r:embed="rId14"/>
                  <a:stretch>
                    <a:fillRect l="-2759" b="-17857"/>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2" name="pole tekstowe 11"/>
                <p:cNvSpPr txBox="1"/>
                <p:nvPr/>
              </p:nvSpPr>
              <p:spPr>
                <a:xfrm>
                  <a:off x="3443256" y="6053507"/>
                  <a:ext cx="7815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𝛾</m:t>
                        </m:r>
                        <m:r>
                          <a:rPr lang="en-US" sz="1800" i="1">
                            <a:latin typeface="Cambria Math" panose="02040503050406030204" pitchFamily="18" charset="0"/>
                            <a:ea typeface="Cambria Math" panose="02040503050406030204" pitchFamily="18" charset="0"/>
                          </a:rPr>
                          <m:t>𝜖</m:t>
                        </m:r>
                        <m:r>
                          <a:rPr lang="pl-PL" sz="1800" b="0" i="1" smtClean="0">
                            <a:latin typeface="Cambria Math" panose="02040503050406030204" pitchFamily="18" charset="0"/>
                            <a:ea typeface="Cambria Math" panose="02040503050406030204" pitchFamily="18" charset="0"/>
                          </a:rPr>
                          <m:t>(0,1]</m:t>
                        </m:r>
                      </m:oMath>
                    </m:oMathPara>
                  </a14:m>
                  <a:endParaRPr lang="en-US" sz="1800"/>
                </a:p>
              </p:txBody>
            </p:sp>
          </mc:Choice>
          <mc:Fallback xmlns="">
            <p:sp>
              <p:nvSpPr>
                <p:cNvPr id="12" name="pole tekstowe 11"/>
                <p:cNvSpPr txBox="1">
                  <a:spLocks noRot="1" noChangeAspect="1" noMove="1" noResize="1" noEditPoints="1" noAdjustHandles="1" noChangeArrowheads="1" noChangeShapeType="1" noTextEdit="1"/>
                </p:cNvSpPr>
                <p:nvPr/>
              </p:nvSpPr>
              <p:spPr>
                <a:xfrm>
                  <a:off x="3443256" y="6053507"/>
                  <a:ext cx="781561" cy="276999"/>
                </a:xfrm>
                <a:prstGeom prst="rect">
                  <a:avLst/>
                </a:prstGeom>
                <a:blipFill rotWithShape="0">
                  <a:blip r:embed="rId15"/>
                  <a:stretch>
                    <a:fillRect l="-6250" t="-2222" r="-10156"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Prostokąt 25"/>
                <p:cNvSpPr/>
                <p:nvPr/>
              </p:nvSpPr>
              <p:spPr>
                <a:xfrm>
                  <a:off x="2582151" y="5331798"/>
                  <a:ext cx="2925953" cy="7323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bar>
                          <m:barPr>
                            <m:ctrlPr>
                              <a:rPr lang="pl-PL" sz="1800" i="1" smtClean="0">
                                <a:latin typeface="Cambria Math" panose="02040503050406030204" pitchFamily="18" charset="0"/>
                              </a:rPr>
                            </m:ctrlPr>
                          </m:barPr>
                          <m:e>
                            <m:sSub>
                              <m:sSubPr>
                                <m:ctrlPr>
                                  <a:rPr lang="pl-PL" sz="1800" i="1">
                                    <a:latin typeface="Cambria Math" panose="02040503050406030204" pitchFamily="18" charset="0"/>
                                  </a:rPr>
                                </m:ctrlPr>
                              </m:sSubPr>
                              <m:e>
                                <m:r>
                                  <a:rPr lang="pl-PL" sz="1800" i="1">
                                    <a:latin typeface="Cambria Math" panose="02040503050406030204" pitchFamily="18" charset="0"/>
                                  </a:rPr>
                                  <m:t>𝑅</m:t>
                                </m:r>
                              </m:e>
                              <m:sub>
                                <m:r>
                                  <a:rPr lang="pl-PL" sz="1800" i="1">
                                    <a:latin typeface="Cambria Math" panose="02040503050406030204" pitchFamily="18" charset="0"/>
                                  </a:rPr>
                                  <m:t>𝑖</m:t>
                                </m:r>
                              </m:sub>
                            </m:sSub>
                          </m:e>
                        </m:bar>
                        <m:sSub>
                          <m:sSubPr>
                            <m:ctrlPr>
                              <a:rPr lang="en-US" sz="1800" i="1">
                                <a:latin typeface="Cambria Math" panose="02040503050406030204" pitchFamily="18" charset="0"/>
                              </a:rPr>
                            </m:ctrlPr>
                          </m:sSubPr>
                          <m:e>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𝑦</m:t>
                                </m:r>
                              </m:e>
                            </m:d>
                          </m:e>
                          <m:sub>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𝑑</m:t>
                                </m:r>
                              </m:sub>
                            </m:sSub>
                          </m:sub>
                        </m:sSub>
                        <m:r>
                          <a:rPr lang="pl-PL" sz="1800" b="0" i="1" smtClean="0">
                            <a:latin typeface="Cambria Math" panose="02040503050406030204" pitchFamily="18" charset="0"/>
                          </a:rPr>
                          <m:t>=</m:t>
                        </m:r>
                        <m:r>
                          <a:rPr lang="pl-PL" sz="1800" i="1">
                            <a:latin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𝑧</m:t>
                        </m:r>
                        <m:r>
                          <a:rPr lang="pl-PL" sz="1800" b="0" i="1" smtClean="0">
                            <a:latin typeface="Cambria Math" panose="02040503050406030204" pitchFamily="18" charset="0"/>
                            <a:ea typeface="Cambria Math" panose="02040503050406030204" pitchFamily="18" charset="0"/>
                          </a:rPr>
                          <m:t>𝜖</m:t>
                        </m:r>
                        <m:r>
                          <a:rPr lang="pl-PL" sz="1800" b="0" i="1" smtClean="0">
                            <a:latin typeface="Cambria Math" panose="02040503050406030204" pitchFamily="18" charset="0"/>
                            <a:ea typeface="Cambria Math" panose="02040503050406030204" pitchFamily="18" charset="0"/>
                          </a:rPr>
                          <m:t> </m:t>
                        </m:r>
                        <m:r>
                          <a:rPr lang="pl-PL" sz="1800" b="0" i="1" smtClean="0">
                            <a:latin typeface="Cambria Math" panose="02040503050406030204" pitchFamily="18" charset="0"/>
                            <a:ea typeface="Cambria Math" panose="02040503050406030204" pitchFamily="18" charset="0"/>
                          </a:rPr>
                          <m:t>𝑈</m:t>
                        </m:r>
                        <m:r>
                          <a:rPr lang="pl-PL" sz="1800" b="0" i="1" smtClean="0">
                            <a:latin typeface="Cambria Math" panose="02040503050406030204" pitchFamily="18" charset="0"/>
                            <a:ea typeface="Cambria Math" panose="02040503050406030204" pitchFamily="18" charset="0"/>
                          </a:rPr>
                          <m:t>/</m:t>
                        </m:r>
                        <m:sSub>
                          <m:sSubPr>
                            <m:ctrlPr>
                              <a:rPr lang="pl-PL" sz="1800" b="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𝑅</m:t>
                            </m:r>
                          </m:e>
                          <m:sub>
                            <m:r>
                              <a:rPr lang="pl-PL" sz="1800" b="0" i="1" smtClean="0">
                                <a:latin typeface="Cambria Math" panose="02040503050406030204" pitchFamily="18" charset="0"/>
                                <a:ea typeface="Cambria Math" panose="02040503050406030204" pitchFamily="18" charset="0"/>
                              </a:rPr>
                              <m:t>𝑖</m:t>
                            </m:r>
                          </m:sub>
                        </m:sSub>
                        <m:sSub>
                          <m:sSubPr>
                            <m:ctrlPr>
                              <a:rPr lang="pl-PL" sz="1800" i="1">
                                <a:latin typeface="Cambria Math" panose="02040503050406030204" pitchFamily="18" charset="0"/>
                              </a:rPr>
                            </m:ctrlPr>
                          </m:sSubPr>
                          <m:e>
                            <m:r>
                              <a:rPr lang="pl-PL" sz="1800" b="0" i="1" smtClean="0">
                                <a:latin typeface="Cambria Math" panose="02040503050406030204" pitchFamily="18" charset="0"/>
                              </a:rPr>
                              <m:t>: </m:t>
                            </m:r>
                            <m:r>
                              <a:rPr lang="pl-PL" sz="1800" i="1">
                                <a:latin typeface="Cambria Math" panose="02040503050406030204" pitchFamily="18" charset="0"/>
                              </a:rPr>
                              <m:t>𝑧</m:t>
                            </m:r>
                            <m:r>
                              <a:rPr lang="pl-PL" sz="1800" i="1">
                                <a:latin typeface="Cambria Math" panose="02040503050406030204" pitchFamily="18" charset="0"/>
                                <a:ea typeface="Cambria Math" panose="02040503050406030204" pitchFamily="18" charset="0"/>
                              </a:rPr>
                              <m:t>⊆</m:t>
                            </m:r>
                            <m:d>
                              <m:dPr>
                                <m:begChr m:val="["/>
                                <m:endChr m:val="]"/>
                                <m:ctrlPr>
                                  <a:rPr lang="pl-PL" sz="1800" i="1">
                                    <a:latin typeface="Cambria Math" panose="02040503050406030204" pitchFamily="18" charset="0"/>
                                    <a:ea typeface="Cambria Math" panose="02040503050406030204" pitchFamily="18" charset="0"/>
                                  </a:rPr>
                                </m:ctrlPr>
                              </m:dPr>
                              <m:e>
                                <m:r>
                                  <a:rPr lang="pl-PL" sz="1800" i="1">
                                    <a:latin typeface="Cambria Math" panose="02040503050406030204" pitchFamily="18" charset="0"/>
                                  </a:rPr>
                                  <m:t>𝑦</m:t>
                                </m:r>
                              </m:e>
                            </m:d>
                          </m:e>
                          <m:sub>
                            <m:sSub>
                              <m:sSubPr>
                                <m:ctrlPr>
                                  <a:rPr lang="pl-PL" sz="1800" i="1">
                                    <a:latin typeface="Cambria Math" panose="02040503050406030204" pitchFamily="18" charset="0"/>
                                  </a:rPr>
                                </m:ctrlPr>
                              </m:sSubPr>
                              <m:e>
                                <m:r>
                                  <a:rPr lang="pl-PL" sz="1800" i="1">
                                    <a:latin typeface="Cambria Math" panose="02040503050406030204" pitchFamily="18" charset="0"/>
                                  </a:rPr>
                                  <m:t>𝑅</m:t>
                                </m:r>
                              </m:e>
                              <m:sub>
                                <m:r>
                                  <a:rPr lang="pl-PL" sz="1800" i="1">
                                    <a:latin typeface="Cambria Math" panose="02040503050406030204" pitchFamily="18" charset="0"/>
                                  </a:rPr>
                                  <m:t>𝑑</m:t>
                                </m:r>
                              </m:sub>
                            </m:sSub>
                          </m:sub>
                        </m:sSub>
                        <m:r>
                          <a:rPr lang="pl-PL" sz="1800" i="1">
                            <a:latin typeface="Cambria Math" panose="02040503050406030204" pitchFamily="18" charset="0"/>
                          </a:rPr>
                          <m:t>}</m:t>
                        </m:r>
                      </m:oMath>
                    </m:oMathPara>
                  </a14:m>
                  <a:endParaRPr lang="en-US" sz="1800"/>
                </a:p>
              </p:txBody>
            </p:sp>
          </mc:Choice>
          <mc:Fallback xmlns="">
            <p:sp>
              <p:nvSpPr>
                <p:cNvPr id="26" name="Prostokąt 25"/>
                <p:cNvSpPr>
                  <a:spLocks noRot="1" noChangeAspect="1" noMove="1" noResize="1" noEditPoints="1" noAdjustHandles="1" noChangeArrowheads="1" noChangeShapeType="1" noTextEdit="1"/>
                </p:cNvSpPr>
                <p:nvPr/>
              </p:nvSpPr>
              <p:spPr>
                <a:xfrm>
                  <a:off x="2582151" y="5331798"/>
                  <a:ext cx="2925953" cy="732316"/>
                </a:xfrm>
                <a:prstGeom prst="rect">
                  <a:avLst/>
                </a:prstGeom>
                <a:blipFill rotWithShape="0">
                  <a:blip r:embed="rId16"/>
                  <a:stretch>
                    <a:fillRect b="-5000"/>
                  </a:stretch>
                </a:blipFill>
              </p:spPr>
              <p:txBody>
                <a:bodyPr/>
                <a:lstStyle/>
                <a:p>
                  <a:r>
                    <a:rPr lang="en-US">
                      <a:noFill/>
                    </a:rPr>
                    <a:t> </a:t>
                  </a:r>
                </a:p>
              </p:txBody>
            </p:sp>
          </mc:Fallback>
        </mc:AlternateContent>
      </p:grpSp>
      <p:sp>
        <p:nvSpPr>
          <p:cNvPr id="20" name="Symbol zastępczy numeru slajdu 19"/>
          <p:cNvSpPr>
            <a:spLocks noGrp="1"/>
          </p:cNvSpPr>
          <p:nvPr>
            <p:ph type="sldNum" sz="quarter" idx="12"/>
          </p:nvPr>
        </p:nvSpPr>
        <p:spPr/>
        <p:txBody>
          <a:bodyPr/>
          <a:lstStyle/>
          <a:p>
            <a:pPr>
              <a:defRPr/>
            </a:pPr>
            <a:fld id="{D02E777F-298D-4C96-825C-3DC57E52C55E}" type="slidenum">
              <a:rPr lang="pl-PL" smtClean="0"/>
              <a:pPr>
                <a:defRPr/>
              </a:pPr>
              <a:t>82</a:t>
            </a:fld>
            <a:endParaRPr lang="pl-PL"/>
          </a:p>
        </p:txBody>
      </p:sp>
    </p:spTree>
    <p:extLst>
      <p:ext uri="{BB962C8B-B14F-4D97-AF65-F5344CB8AC3E}">
        <p14:creationId xmlns:p14="http://schemas.microsoft.com/office/powerpoint/2010/main" val="13119902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2ECD3-82C5-094C-82D2-4BCEF97CE987}"/>
            </a:ext>
          </a:extLst>
        </p:cNvPr>
        <p:cNvGrpSpPr/>
        <p:nvPr/>
      </p:nvGrpSpPr>
      <p:grpSpPr>
        <a:xfrm>
          <a:off x="0" y="0"/>
          <a:ext cx="0" cy="0"/>
          <a:chOff x="0" y="0"/>
          <a:chExt cx="0" cy="0"/>
        </a:xfrm>
      </p:grpSpPr>
      <p:sp>
        <p:nvSpPr>
          <p:cNvPr id="22" name="Tytuł 1">
            <a:extLst>
              <a:ext uri="{FF2B5EF4-FFF2-40B4-BE49-F238E27FC236}">
                <a16:creationId xmlns:a16="http://schemas.microsoft.com/office/drawing/2014/main" id="{149D7264-FB8D-1C24-401E-2BF9930A3B1A}"/>
              </a:ext>
            </a:extLst>
          </p:cNvPr>
          <p:cNvSpPr>
            <a:spLocks noGrp="1"/>
          </p:cNvSpPr>
          <p:nvPr>
            <p:ph type="title"/>
          </p:nvPr>
        </p:nvSpPr>
        <p:spPr>
          <a:xfrm>
            <a:off x="-671" y="123076"/>
            <a:ext cx="9080902" cy="1080840"/>
          </a:xfrm>
        </p:spPr>
        <p:txBody>
          <a:bodyPr/>
          <a:lstStyle/>
          <a:p>
            <a:r>
              <a:rPr lang="pl-PL" sz="2800" b="1" dirty="0"/>
              <a:t>NETWORK OF </a:t>
            </a:r>
            <a:r>
              <a:rPr lang="pl-PL" sz="2800" b="1" dirty="0" err="1"/>
              <a:t>APPROXIMATION</a:t>
            </a:r>
            <a:r>
              <a:rPr lang="pl-PL" sz="2800" b="1" dirty="0"/>
              <a:t> </a:t>
            </a:r>
            <a:r>
              <a:rPr lang="pl-PL" sz="2800" b="1" dirty="0" err="1"/>
              <a:t>SPACES</a:t>
            </a:r>
            <a:r>
              <a:rPr lang="pl-PL" sz="2800" b="1" dirty="0"/>
              <a:t> FOR </a:t>
            </a:r>
            <a:r>
              <a:rPr lang="pl-PL" sz="2800" b="1" dirty="0" err="1"/>
              <a:t>PAWLAK’S</a:t>
            </a:r>
            <a:r>
              <a:rPr lang="pl-PL" sz="2800" b="1" dirty="0"/>
              <a:t>  </a:t>
            </a:r>
            <a:r>
              <a:rPr lang="pl-PL" sz="2800" b="1" dirty="0" err="1"/>
              <a:t>ROUGH</a:t>
            </a:r>
            <a:r>
              <a:rPr lang="pl-PL" sz="2800" b="1" dirty="0"/>
              <a:t> SET MODEL: </a:t>
            </a:r>
            <a:br>
              <a:rPr lang="pl-PL" sz="2800" b="1" dirty="0"/>
            </a:br>
            <a:r>
              <a:rPr lang="pl-PL" sz="2800" b="1" dirty="0" err="1"/>
              <a:t>INCLUSION</a:t>
            </a:r>
            <a:r>
              <a:rPr lang="pl-PL" sz="2800" b="1" dirty="0"/>
              <a:t> </a:t>
            </a:r>
            <a:r>
              <a:rPr lang="pl-PL" sz="2800" b="1" dirty="0" err="1"/>
              <a:t>EXAMPLE</a:t>
            </a:r>
            <a:endParaRPr lang="pl-PL" sz="2800" b="1" dirty="0"/>
          </a:p>
        </p:txBody>
      </p:sp>
      <mc:AlternateContent xmlns:mc="http://schemas.openxmlformats.org/markup-compatibility/2006" xmlns:a14="http://schemas.microsoft.com/office/drawing/2010/main">
        <mc:Choice Requires="a14">
          <p:sp>
            <p:nvSpPr>
              <p:cNvPr id="2" name="pole tekstowe 1">
                <a:extLst>
                  <a:ext uri="{FF2B5EF4-FFF2-40B4-BE49-F238E27FC236}">
                    <a16:creationId xmlns:a16="http://schemas.microsoft.com/office/drawing/2014/main" id="{62163FF5-F9B8-5558-60C3-C2BE69F337A5}"/>
                  </a:ext>
                </a:extLst>
              </p:cNvPr>
              <p:cNvSpPr txBox="1"/>
              <p:nvPr/>
            </p:nvSpPr>
            <p:spPr>
              <a:xfrm>
                <a:off x="97021" y="2613019"/>
                <a:ext cx="3932838" cy="615553"/>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𝑓</m:t>
                        </m:r>
                        <m:d>
                          <m:dPr>
                            <m:ctrlPr>
                              <a:rPr lang="pl-PL" sz="2000" b="0" i="1" smtClean="0">
                                <a:latin typeface="Cambria Math" panose="02040503050406030204" pitchFamily="18" charset="0"/>
                              </a:rPr>
                            </m:ctrlPr>
                          </m:dPr>
                          <m:e>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𝑥</m:t>
                                    </m:r>
                                  </m:e>
                                </m:d>
                              </m:e>
                              <m:sub>
                                <m:r>
                                  <a:rPr lang="pl-PL" sz="2000" i="1">
                                    <a:latin typeface="Cambria Math" panose="02040503050406030204" pitchFamily="18" charset="0"/>
                                  </a:rPr>
                                  <m:t>𝑅</m:t>
                                </m:r>
                              </m:sub>
                            </m:sSub>
                          </m:e>
                        </m:d>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d>
                              <m:dPr>
                                <m:begChr m:val="["/>
                                <m:endChr m:val="]"/>
                                <m:ctrlPr>
                                  <a:rPr lang="pl-PL" sz="2000" b="0" i="1" smtClean="0">
                                    <a:latin typeface="Cambria Math" panose="02040503050406030204" pitchFamily="18" charset="0"/>
                                  </a:rPr>
                                </m:ctrlPr>
                              </m:dPr>
                              <m:e>
                                <m:r>
                                  <a:rPr lang="pl-PL" sz="2000" b="0" i="1" smtClean="0">
                                    <a:latin typeface="Cambria Math" panose="02040503050406030204" pitchFamily="18" charset="0"/>
                                  </a:rPr>
                                  <m:t>𝑥</m:t>
                                </m:r>
                              </m:e>
                            </m:d>
                          </m:e>
                          <m:sub>
                            <m:r>
                              <a:rPr lang="pl-PL" sz="2000" b="0" i="1" smtClean="0">
                                <a:latin typeface="Cambria Math" panose="02040503050406030204" pitchFamily="18" charset="0"/>
                              </a:rPr>
                              <m:t>𝑅</m:t>
                            </m:r>
                          </m:sub>
                        </m:sSub>
                      </m:e>
                    </m:d>
                  </m:oMath>
                </a14:m>
                <a:r>
                  <a:rPr lang="pl-PL" sz="2000" i="1">
                    <a:latin typeface="Cambria Math" panose="02040503050406030204" pitchFamily="18" charset="0"/>
                  </a:rPr>
                  <a:t>, x </a:t>
                </a:r>
                <a14:m>
                  <m:oMath xmlns:m="http://schemas.openxmlformats.org/officeDocument/2006/math">
                    <m:r>
                      <a:rPr lang="pl-PL" sz="2000" i="1">
                        <a:latin typeface="Cambria Math" panose="02040503050406030204" pitchFamily="18" charset="0"/>
                      </a:rPr>
                      <m:t>∈</m:t>
                    </m:r>
                    <m:r>
                      <a:rPr lang="pl-PL" sz="2000" i="1">
                        <a:latin typeface="Cambria Math" panose="02040503050406030204" pitchFamily="18" charset="0"/>
                      </a:rPr>
                      <m:t>𝑈</m:t>
                    </m:r>
                  </m:oMath>
                </a14:m>
                <a:endParaRPr lang="pl-PL" sz="2000" i="1">
                  <a:latin typeface="Cambria Math" panose="02040503050406030204" pitchFamily="18" charset="0"/>
                </a:endParaRPr>
              </a:p>
              <a:p>
                <a:r>
                  <a:rPr lang="pl-PL" sz="2000" i="1">
                    <a:latin typeface="Cambria Math" panose="02040503050406030204" pitchFamily="18" charset="0"/>
                  </a:rPr>
                  <a:t>   f:U/R</a:t>
                </a:r>
                <a14:m>
                  <m:oMath xmlns:m="http://schemas.openxmlformats.org/officeDocument/2006/math">
                    <m:r>
                      <a:rPr lang="pl-PL" sz="2000" i="1">
                        <a:latin typeface="Cambria Math" panose="02040503050406030204" pitchFamily="18" charset="0"/>
                      </a:rPr>
                      <m:t>→{1,…,</m:t>
                    </m:r>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𝑈</m:t>
                        </m:r>
                        <m:r>
                          <a:rPr lang="pl-PL" sz="2000" i="1">
                            <a:latin typeface="Cambria Math" panose="02040503050406030204" pitchFamily="18" charset="0"/>
                          </a:rPr>
                          <m:t>/</m:t>
                        </m:r>
                        <m:r>
                          <a:rPr lang="pl-PL" sz="2000" i="1">
                            <a:latin typeface="Cambria Math" panose="02040503050406030204" pitchFamily="18" charset="0"/>
                          </a:rPr>
                          <m:t>𝑅</m:t>
                        </m:r>
                      </m:e>
                    </m:d>
                    <m:r>
                      <a:rPr lang="pl-PL" sz="2000" i="1">
                        <a:latin typeface="Cambria Math" panose="02040503050406030204" pitchFamily="18" charset="0"/>
                      </a:rPr>
                      <m:t>}</m:t>
                    </m:r>
                  </m:oMath>
                </a14:m>
                <a:r>
                  <a:rPr lang="pl-PL" sz="2000" i="1">
                    <a:latin typeface="Cambria Math" panose="02040503050406030204" pitchFamily="18" charset="0"/>
                  </a:rPr>
                  <a:t> - bijection</a:t>
                </a:r>
                <a:endParaRPr lang="en-GB" sz="2000" i="1">
                  <a:latin typeface="Cambria Math" panose="02040503050406030204" pitchFamily="18" charset="0"/>
                </a:endParaRPr>
              </a:p>
            </p:txBody>
          </p:sp>
        </mc:Choice>
        <mc:Fallback xmlns="">
          <p:sp>
            <p:nvSpPr>
              <p:cNvPr id="2" name="pole tekstowe 1">
                <a:extLst>
                  <a:ext uri="{FF2B5EF4-FFF2-40B4-BE49-F238E27FC236}">
                    <a16:creationId xmlns:a16="http://schemas.microsoft.com/office/drawing/2014/main" id="{62163FF5-F9B8-5558-60C3-C2BE69F337A5}"/>
                  </a:ext>
                </a:extLst>
              </p:cNvPr>
              <p:cNvSpPr txBox="1">
                <a:spLocks noRot="1" noChangeAspect="1" noMove="1" noResize="1" noEditPoints="1" noAdjustHandles="1" noChangeArrowheads="1" noChangeShapeType="1" noTextEdit="1"/>
              </p:cNvSpPr>
              <p:nvPr/>
            </p:nvSpPr>
            <p:spPr>
              <a:xfrm>
                <a:off x="97021" y="2613019"/>
                <a:ext cx="3932838" cy="615553"/>
              </a:xfrm>
              <a:prstGeom prst="rect">
                <a:avLst/>
              </a:prstGeom>
              <a:blipFill>
                <a:blip r:embed="rId2"/>
                <a:stretch>
                  <a:fillRect l="-155" t="-12871" b="-23762"/>
                </a:stretch>
              </a:blipFill>
            </p:spPr>
            <p:txBody>
              <a:bodyPr/>
              <a:lstStyle/>
              <a:p>
                <a:r>
                  <a:rPr lang="pl-PL">
                    <a:noFill/>
                  </a:rPr>
                  <a:t> </a:t>
                </a:r>
              </a:p>
            </p:txBody>
          </p:sp>
        </mc:Fallback>
      </mc:AlternateContent>
      <p:grpSp>
        <p:nvGrpSpPr>
          <p:cNvPr id="31" name="Grupa 30">
            <a:extLst>
              <a:ext uri="{FF2B5EF4-FFF2-40B4-BE49-F238E27FC236}">
                <a16:creationId xmlns:a16="http://schemas.microsoft.com/office/drawing/2014/main" id="{EBF442FC-CA7F-9196-0FA7-238840892A1C}"/>
              </a:ext>
            </a:extLst>
          </p:cNvPr>
          <p:cNvGrpSpPr/>
          <p:nvPr/>
        </p:nvGrpSpPr>
        <p:grpSpPr>
          <a:xfrm>
            <a:off x="251520" y="2062399"/>
            <a:ext cx="8595627" cy="4606961"/>
            <a:chOff x="251520" y="1996973"/>
            <a:chExt cx="8595627" cy="4606961"/>
          </a:xfrm>
        </p:grpSpPr>
        <p:sp>
          <p:nvSpPr>
            <p:cNvPr id="3" name="Prostokąt zaokrąglony 2">
              <a:extLst>
                <a:ext uri="{FF2B5EF4-FFF2-40B4-BE49-F238E27FC236}">
                  <a16:creationId xmlns:a16="http://schemas.microsoft.com/office/drawing/2014/main" id="{794569E1-604D-6AC1-C2CB-676FB3881E63}"/>
                </a:ext>
              </a:extLst>
            </p:cNvPr>
            <p:cNvSpPr/>
            <p:nvPr/>
          </p:nvSpPr>
          <p:spPr>
            <a:xfrm>
              <a:off x="251520" y="3463005"/>
              <a:ext cx="2527073" cy="292690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pole tekstowe 6">
                  <a:extLst>
                    <a:ext uri="{FF2B5EF4-FFF2-40B4-BE49-F238E27FC236}">
                      <a16:creationId xmlns:a16="http://schemas.microsoft.com/office/drawing/2014/main" id="{CBE962D7-4091-0A38-BE01-F10491F79955}"/>
                    </a:ext>
                  </a:extLst>
                </p:cNvPr>
                <p:cNvSpPr txBox="1"/>
                <p:nvPr/>
              </p:nvSpPr>
              <p:spPr>
                <a:xfrm>
                  <a:off x="563004" y="2086644"/>
                  <a:ext cx="2114774" cy="343235"/>
                </a:xfrm>
                <a:prstGeom prst="rect">
                  <a:avLst/>
                </a:prstGeom>
                <a:noFill/>
              </p:spPr>
              <p:txBody>
                <a:bodyPr wrap="square" lIns="0" tIns="0" rIns="0" bIns="0" rtlCol="0">
                  <a:spAutoFit/>
                </a:bodyPr>
                <a:lstStyle/>
                <a:p>
                  <a14:m>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     </m:t>
                          </m:r>
                          <m:r>
                            <a:rPr lang="pl-PL" sz="2000" b="0" i="1" smtClean="0">
                              <a:latin typeface="Cambria Math" panose="02040503050406030204" pitchFamily="18" charset="0"/>
                            </a:rPr>
                            <m:t>𝐺</m:t>
                          </m:r>
                        </m:e>
                        <m:sub>
                          <m:r>
                            <a:rPr lang="pl-PL" sz="2000" b="0" i="1" smtClean="0">
                              <a:latin typeface="Cambria Math" panose="02040503050406030204" pitchFamily="18" charset="0"/>
                            </a:rPr>
                            <m:t>𝑅</m:t>
                          </m:r>
                        </m:sub>
                      </m:sSub>
                      <m:r>
                        <a:rPr lang="pl-PL" sz="2000" i="1" smtClean="0">
                          <a:latin typeface="Cambria Math" panose="02040503050406030204" pitchFamily="18" charset="0"/>
                        </a:rPr>
                        <m:t>=</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r>
                        <a:rPr lang="pl-PL" sz="2000" b="0" i="1" smtClean="0">
                          <a:latin typeface="Cambria Math" panose="02040503050406030204" pitchFamily="18" charset="0"/>
                        </a:rPr>
                        <m:t>𝑥</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oMath>
                  </a14:m>
                  <a:r>
                    <a:rPr lang="pl-PL" sz="2000"/>
                    <a:t>}</a:t>
                  </a:r>
                  <a:endParaRPr lang="en-GB" sz="2000"/>
                </a:p>
              </p:txBody>
            </p:sp>
          </mc:Choice>
          <mc:Fallback xmlns="">
            <p:sp>
              <p:nvSpPr>
                <p:cNvPr id="7" name="pole tekstowe 6">
                  <a:extLst>
                    <a:ext uri="{FF2B5EF4-FFF2-40B4-BE49-F238E27FC236}">
                      <a16:creationId xmlns:a16="http://schemas.microsoft.com/office/drawing/2014/main" id="{CBE962D7-4091-0A38-BE01-F10491F79955}"/>
                    </a:ext>
                  </a:extLst>
                </p:cNvPr>
                <p:cNvSpPr txBox="1">
                  <a:spLocks noRot="1" noChangeAspect="1" noMove="1" noResize="1" noEditPoints="1" noAdjustHandles="1" noChangeArrowheads="1" noChangeShapeType="1" noTextEdit="1"/>
                </p:cNvSpPr>
                <p:nvPr/>
              </p:nvSpPr>
              <p:spPr>
                <a:xfrm>
                  <a:off x="563004" y="2086644"/>
                  <a:ext cx="2114774" cy="343235"/>
                </a:xfrm>
                <a:prstGeom prst="rect">
                  <a:avLst/>
                </a:prstGeom>
                <a:blipFill>
                  <a:blip r:embed="rId3"/>
                  <a:stretch>
                    <a:fillRect l="-288" t="-21429" r="-2882" b="-37500"/>
                  </a:stretch>
                </a:blipFill>
              </p:spPr>
              <p:txBody>
                <a:bodyPr/>
                <a:lstStyle/>
                <a:p>
                  <a:r>
                    <a:rPr lang="pl-PL">
                      <a:noFill/>
                    </a:rPr>
                    <a:t> </a:t>
                  </a:r>
                </a:p>
              </p:txBody>
            </p:sp>
          </mc:Fallback>
        </mc:AlternateContent>
        <p:sp>
          <p:nvSpPr>
            <p:cNvPr id="10" name="Prostokąt 9">
              <a:extLst>
                <a:ext uri="{FF2B5EF4-FFF2-40B4-BE49-F238E27FC236}">
                  <a16:creationId xmlns:a16="http://schemas.microsoft.com/office/drawing/2014/main" id="{11BC98C3-83CA-4923-DA34-560E6849E3B7}"/>
                </a:ext>
              </a:extLst>
            </p:cNvPr>
            <p:cNvSpPr/>
            <p:nvPr/>
          </p:nvSpPr>
          <p:spPr>
            <a:xfrm>
              <a:off x="1768332" y="3839952"/>
              <a:ext cx="244555" cy="379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A85C01B3-13CD-E964-F5F4-A716E528A61C}"/>
                    </a:ext>
                  </a:extLst>
                </p:cNvPr>
                <p:cNvSpPr txBox="1"/>
                <p:nvPr/>
              </p:nvSpPr>
              <p:spPr>
                <a:xfrm>
                  <a:off x="1314847" y="3788908"/>
                  <a:ext cx="485915" cy="3432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r>
                              <a:rPr lang="pl-PL" sz="2000" i="1">
                                <a:latin typeface="Cambria Math" panose="02040503050406030204" pitchFamily="18" charset="0"/>
                              </a:rPr>
                              <m:t>𝑥</m:t>
                            </m:r>
                          </m:sub>
                        </m:sSub>
                      </m:oMath>
                    </m:oMathPara>
                  </a14:m>
                  <a:endParaRPr lang="en-GB" sz="2000"/>
                </a:p>
              </p:txBody>
            </p:sp>
          </mc:Choice>
          <mc:Fallback xmlns="">
            <p:sp>
              <p:nvSpPr>
                <p:cNvPr id="11" name="pole tekstowe 10">
                  <a:extLst>
                    <a:ext uri="{FF2B5EF4-FFF2-40B4-BE49-F238E27FC236}">
                      <a16:creationId xmlns:a16="http://schemas.microsoft.com/office/drawing/2014/main" id="{A85C01B3-13CD-E964-F5F4-A716E528A61C}"/>
                    </a:ext>
                  </a:extLst>
                </p:cNvPr>
                <p:cNvSpPr txBox="1">
                  <a:spLocks noRot="1" noChangeAspect="1" noMove="1" noResize="1" noEditPoints="1" noAdjustHandles="1" noChangeArrowheads="1" noChangeShapeType="1" noTextEdit="1"/>
                </p:cNvSpPr>
                <p:nvPr/>
              </p:nvSpPr>
              <p:spPr>
                <a:xfrm>
                  <a:off x="1314847" y="3788908"/>
                  <a:ext cx="485915" cy="343235"/>
                </a:xfrm>
                <a:prstGeom prst="rect">
                  <a:avLst/>
                </a:prstGeom>
                <a:blipFill>
                  <a:blip r:embed="rId4"/>
                  <a:stretch>
                    <a:fillRect b="-14035"/>
                  </a:stretch>
                </a:blipFill>
              </p:spPr>
              <p:txBody>
                <a:bodyPr/>
                <a:lstStyle/>
                <a:p>
                  <a:r>
                    <a:rPr lang="pl-PL">
                      <a:noFill/>
                    </a:rPr>
                    <a:t> </a:t>
                  </a:r>
                </a:p>
              </p:txBody>
            </p:sp>
          </mc:Fallback>
        </mc:AlternateContent>
        <p:sp>
          <p:nvSpPr>
            <p:cNvPr id="23" name="pole tekstowe 22">
              <a:extLst>
                <a:ext uri="{FF2B5EF4-FFF2-40B4-BE49-F238E27FC236}">
                  <a16:creationId xmlns:a16="http://schemas.microsoft.com/office/drawing/2014/main" id="{95D57F3B-BDFC-A893-2150-1D4C27F8676F}"/>
                </a:ext>
              </a:extLst>
            </p:cNvPr>
            <p:cNvSpPr txBox="1"/>
            <p:nvPr/>
          </p:nvSpPr>
          <p:spPr>
            <a:xfrm>
              <a:off x="828541" y="4998564"/>
              <a:ext cx="645756" cy="486399"/>
            </a:xfrm>
            <a:prstGeom prst="rect">
              <a:avLst/>
            </a:prstGeom>
            <a:noFill/>
          </p:spPr>
          <p:txBody>
            <a:bodyPr wrap="square" lIns="0" tIns="0" rIns="0" bIns="0" rtlCol="0">
              <a:spAutoFit/>
            </a:bodyPr>
            <a:lstStyle/>
            <a:p>
              <a:endParaRPr lang="en-GB"/>
            </a:p>
          </p:txBody>
        </p:sp>
        <p:sp>
          <p:nvSpPr>
            <p:cNvPr id="24" name="Prostokąt 23">
              <a:extLst>
                <a:ext uri="{FF2B5EF4-FFF2-40B4-BE49-F238E27FC236}">
                  <a16:creationId xmlns:a16="http://schemas.microsoft.com/office/drawing/2014/main" id="{4D9B0820-A3A8-EC4D-4125-B3F0180EDD3D}"/>
                </a:ext>
              </a:extLst>
            </p:cNvPr>
            <p:cNvSpPr/>
            <p:nvPr/>
          </p:nvSpPr>
          <p:spPr>
            <a:xfrm>
              <a:off x="1763688" y="4911808"/>
              <a:ext cx="299752" cy="51664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rostokąt zaokrąglony 4">
              <a:extLst>
                <a:ext uri="{FF2B5EF4-FFF2-40B4-BE49-F238E27FC236}">
                  <a16:creationId xmlns:a16="http://schemas.microsoft.com/office/drawing/2014/main" id="{24FF2030-C783-7303-7A3F-B46CDB81ABED}"/>
                </a:ext>
              </a:extLst>
            </p:cNvPr>
            <p:cNvSpPr/>
            <p:nvPr/>
          </p:nvSpPr>
          <p:spPr>
            <a:xfrm>
              <a:off x="5305666" y="3356991"/>
              <a:ext cx="3009793" cy="3246943"/>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pole tekstowe 18">
                  <a:extLst>
                    <a:ext uri="{FF2B5EF4-FFF2-40B4-BE49-F238E27FC236}">
                      <a16:creationId xmlns:a16="http://schemas.microsoft.com/office/drawing/2014/main" id="{7B2661DB-249B-7789-6ABA-BF9D9CB3D42C}"/>
                    </a:ext>
                  </a:extLst>
                </p:cNvPr>
                <p:cNvSpPr txBox="1"/>
                <p:nvPr/>
              </p:nvSpPr>
              <p:spPr>
                <a:xfrm>
                  <a:off x="6804248" y="5081177"/>
                  <a:ext cx="395236" cy="3701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oMath>
                    </m:oMathPara>
                  </a14:m>
                  <a:endParaRPr lang="en-GB" sz="2000"/>
                </a:p>
              </p:txBody>
            </p:sp>
          </mc:Choice>
          <mc:Fallback xmlns="">
            <p:sp>
              <p:nvSpPr>
                <p:cNvPr id="19" name="pole tekstowe 18">
                  <a:extLst>
                    <a:ext uri="{FF2B5EF4-FFF2-40B4-BE49-F238E27FC236}">
                      <a16:creationId xmlns:a16="http://schemas.microsoft.com/office/drawing/2014/main" id="{7B2661DB-249B-7789-6ABA-BF9D9CB3D42C}"/>
                    </a:ext>
                  </a:extLst>
                </p:cNvPr>
                <p:cNvSpPr txBox="1">
                  <a:spLocks noRot="1" noChangeAspect="1" noMove="1" noResize="1" noEditPoints="1" noAdjustHandles="1" noChangeArrowheads="1" noChangeShapeType="1" noTextEdit="1"/>
                </p:cNvSpPr>
                <p:nvPr/>
              </p:nvSpPr>
              <p:spPr>
                <a:xfrm>
                  <a:off x="6804248" y="5081177"/>
                  <a:ext cx="395236" cy="370193"/>
                </a:xfrm>
                <a:prstGeom prst="rect">
                  <a:avLst/>
                </a:prstGeom>
                <a:blipFill>
                  <a:blip r:embed="rId5"/>
                  <a:stretch>
                    <a:fillRect l="-13846" b="-8197"/>
                  </a:stretch>
                </a:blipFill>
              </p:spPr>
              <p:txBody>
                <a:bodyPr/>
                <a:lstStyle/>
                <a:p>
                  <a:r>
                    <a:rPr lang="pl-PL">
                      <a:noFill/>
                    </a:rPr>
                    <a:t> </a:t>
                  </a:r>
                </a:p>
              </p:txBody>
            </p:sp>
          </mc:Fallback>
        </mc:AlternateContent>
        <p:sp>
          <p:nvSpPr>
            <p:cNvPr id="4" name="Sześciokąt 3">
              <a:extLst>
                <a:ext uri="{FF2B5EF4-FFF2-40B4-BE49-F238E27FC236}">
                  <a16:creationId xmlns:a16="http://schemas.microsoft.com/office/drawing/2014/main" id="{30422E6E-79FD-6218-AE68-0BF192DB9E71}"/>
                </a:ext>
              </a:extLst>
            </p:cNvPr>
            <p:cNvSpPr/>
            <p:nvPr/>
          </p:nvSpPr>
          <p:spPr>
            <a:xfrm>
              <a:off x="2304786" y="3874816"/>
              <a:ext cx="3540814" cy="2419334"/>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6" name="pole tekstowe 5">
                  <a:extLst>
                    <a:ext uri="{FF2B5EF4-FFF2-40B4-BE49-F238E27FC236}">
                      <a16:creationId xmlns:a16="http://schemas.microsoft.com/office/drawing/2014/main" id="{4E5FA7C4-1CCF-9F00-173B-44602155231A}"/>
                    </a:ext>
                  </a:extLst>
                </p:cNvPr>
                <p:cNvSpPr txBox="1"/>
                <p:nvPr/>
              </p:nvSpPr>
              <p:spPr>
                <a:xfrm>
                  <a:off x="2804004" y="4040109"/>
                  <a:ext cx="2419037" cy="5956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800" i="1" smtClean="0">
                            <a:latin typeface="Cambria Math" panose="02040503050406030204" pitchFamily="18" charset="0"/>
                          </a:rPr>
                          <m:t>𝑟</m:t>
                        </m:r>
                        <m:d>
                          <m:dPr>
                            <m:ctrlPr>
                              <a:rPr lang="pl-PL" sz="1800" i="1">
                                <a:latin typeface="Cambria Math" panose="02040503050406030204" pitchFamily="18" charset="0"/>
                              </a:rPr>
                            </m:ctrlPr>
                          </m:dPr>
                          <m:e>
                            <m:sSub>
                              <m:sSubPr>
                                <m:ctrlPr>
                                  <a:rPr lang="en-GB" sz="1800" i="1">
                                    <a:latin typeface="Cambria Math" panose="02040503050406030204" pitchFamily="18" charset="0"/>
                                  </a:rPr>
                                </m:ctrlPr>
                              </m:sSubPr>
                              <m:e>
                                <m:r>
                                  <a:rPr lang="pl-PL" sz="1800" i="1">
                                    <a:latin typeface="Cambria Math" panose="02040503050406030204" pitchFamily="18" charset="0"/>
                                  </a:rPr>
                                  <m:t>𝑔</m:t>
                                </m:r>
                              </m:e>
                              <m:sub>
                                <m:r>
                                  <a:rPr lang="pl-PL" sz="1800" i="1">
                                    <a:latin typeface="Cambria Math" panose="02040503050406030204" pitchFamily="18" charset="0"/>
                                  </a:rPr>
                                  <m:t>𝑥</m:t>
                                </m:r>
                              </m:sub>
                            </m:sSub>
                            <m:r>
                              <a:rPr lang="pl-PL" sz="1800" i="1">
                                <a:latin typeface="Cambria Math" panose="02040503050406030204" pitchFamily="18" charset="0"/>
                              </a:rPr>
                              <m:t>,</m:t>
                            </m:r>
                            <m:sSubSup>
                              <m:sSubSupPr>
                                <m:ctrlPr>
                                  <a:rPr lang="en-GB" sz="1800" i="1">
                                    <a:latin typeface="Cambria Math" panose="02040503050406030204" pitchFamily="18" charset="0"/>
                                  </a:rPr>
                                </m:ctrlPr>
                              </m:sSubSupPr>
                              <m:e>
                                <m:r>
                                  <a:rPr lang="pl-PL" sz="1800" i="1">
                                    <a:latin typeface="Cambria Math" panose="02040503050406030204" pitchFamily="18" charset="0"/>
                                  </a:rPr>
                                  <m:t>𝑔</m:t>
                                </m:r>
                              </m:e>
                              <m:sub>
                                <m:r>
                                  <a:rPr lang="pl-PL" sz="1800" b="0" i="1" smtClean="0">
                                    <a:latin typeface="Cambria Math" panose="02040503050406030204" pitchFamily="18" charset="0"/>
                                  </a:rPr>
                                  <m:t>𝑦</m:t>
                                </m:r>
                              </m:sub>
                              <m:sup>
                                <m:r>
                                  <a:rPr lang="pl-PL" sz="1800" i="1">
                                    <a:latin typeface="Cambria Math" panose="02040503050406030204" pitchFamily="18" charset="0"/>
                                  </a:rPr>
                                  <m:t>′</m:t>
                                </m:r>
                              </m:sup>
                            </m:sSubSup>
                          </m:e>
                        </m:d>
                        <m:r>
                          <m:rPr>
                            <m:nor/>
                          </m:rPr>
                          <a:rPr lang="pl-PL" sz="1800" i="1"/>
                          <m:t> </m:t>
                        </m:r>
                        <m:r>
                          <m:rPr>
                            <m:nor/>
                          </m:rPr>
                          <a:rPr lang="pl-PL" sz="1800" i="1" err="1"/>
                          <m:t>iff</m:t>
                        </m:r>
                        <m:r>
                          <m:rPr>
                            <m:nor/>
                          </m:rPr>
                          <a:rPr lang="pl-PL" sz="1800" i="1"/>
                          <m:t> </m:t>
                        </m:r>
                      </m:oMath>
                    </m:oMathPara>
                  </a14:m>
                  <a:endParaRPr lang="pl-PL" sz="1800" i="1"/>
                </a:p>
                <a:p>
                  <a14:m>
                    <m:oMath xmlns:m="http://schemas.openxmlformats.org/officeDocument/2006/math">
                      <m:sSub>
                        <m:sSubPr>
                          <m:ctrlPr>
                            <a:rPr lang="pl-PL" sz="1800" i="1">
                              <a:latin typeface="Cambria Math" panose="02040503050406030204" pitchFamily="18" charset="0"/>
                            </a:rPr>
                          </m:ctrlPr>
                        </m:sSubPr>
                        <m:e>
                          <m:r>
                            <a:rPr lang="pl-PL" sz="1800" b="0" i="1" smtClean="0">
                              <a:latin typeface="Cambria Math" panose="02040503050406030204" pitchFamily="18" charset="0"/>
                            </a:rPr>
                            <m:t>       </m:t>
                          </m:r>
                          <m:d>
                            <m:dPr>
                              <m:begChr m:val="["/>
                              <m:endChr m:val="]"/>
                              <m:ctrlPr>
                                <a:rPr lang="pl-PL" sz="1800" i="1">
                                  <a:latin typeface="Cambria Math" panose="02040503050406030204" pitchFamily="18" charset="0"/>
                                </a:rPr>
                              </m:ctrlPr>
                            </m:dPr>
                            <m:e>
                              <m:r>
                                <a:rPr lang="pl-PL" sz="1800" i="1">
                                  <a:latin typeface="Cambria Math" panose="02040503050406030204" pitchFamily="18" charset="0"/>
                                </a:rPr>
                                <m:t>𝑥</m:t>
                              </m:r>
                            </m:e>
                          </m:d>
                        </m:e>
                        <m:sub>
                          <m:r>
                            <a:rPr lang="pl-PL" sz="1800" i="1">
                              <a:latin typeface="Cambria Math" panose="02040503050406030204" pitchFamily="18" charset="0"/>
                            </a:rPr>
                            <m:t>𝑅</m:t>
                          </m:r>
                        </m:sub>
                      </m:sSub>
                      <m:r>
                        <a:rPr lang="en-GB" sz="1800" i="1">
                          <a:latin typeface="Cambria Math" panose="02040503050406030204" pitchFamily="18" charset="0"/>
                          <a:ea typeface="Cambria Math" panose="02040503050406030204" pitchFamily="18" charset="0"/>
                        </a:rPr>
                        <m:t>⊆</m:t>
                      </m:r>
                    </m:oMath>
                  </a14:m>
                  <a:r>
                    <a:rPr lang="pl-PL" sz="1800"/>
                    <a:t> </a:t>
                  </a:r>
                  <a14:m>
                    <m:oMath xmlns:m="http://schemas.openxmlformats.org/officeDocument/2006/math">
                      <m:sSub>
                        <m:sSubPr>
                          <m:ctrlPr>
                            <a:rPr lang="pl-PL" sz="1800" i="1">
                              <a:latin typeface="Cambria Math" panose="02040503050406030204" pitchFamily="18" charset="0"/>
                            </a:rPr>
                          </m:ctrlPr>
                        </m:sSubPr>
                        <m:e>
                          <m:d>
                            <m:dPr>
                              <m:begChr m:val="["/>
                              <m:endChr m:val="]"/>
                              <m:ctrlPr>
                                <a:rPr lang="pl-PL" sz="1800" i="1">
                                  <a:latin typeface="Cambria Math" panose="02040503050406030204" pitchFamily="18" charset="0"/>
                                </a:rPr>
                              </m:ctrlPr>
                            </m:dPr>
                            <m:e>
                              <m:r>
                                <a:rPr lang="pl-PL" sz="1800" b="0" i="1" smtClean="0">
                                  <a:latin typeface="Cambria Math" panose="02040503050406030204" pitchFamily="18" charset="0"/>
                                </a:rPr>
                                <m:t>𝑦</m:t>
                              </m:r>
                            </m:e>
                          </m:d>
                        </m:e>
                        <m:sub>
                          <m:sSup>
                            <m:sSupPr>
                              <m:ctrlPr>
                                <a:rPr lang="pl-PL" sz="1800" b="0" i="1" smtClean="0">
                                  <a:latin typeface="Cambria Math" panose="02040503050406030204" pitchFamily="18" charset="0"/>
                                </a:rPr>
                              </m:ctrlPr>
                            </m:sSupPr>
                            <m:e>
                              <m:r>
                                <a:rPr lang="pl-PL" sz="1800" b="0" i="1" smtClean="0">
                                  <a:latin typeface="Cambria Math" panose="02040503050406030204" pitchFamily="18" charset="0"/>
                                </a:rPr>
                                <m:t>𝑅</m:t>
                              </m:r>
                            </m:e>
                            <m:sup>
                              <m:r>
                                <a:rPr lang="pl-PL" sz="1800" b="0" i="1" smtClean="0">
                                  <a:latin typeface="Cambria Math" panose="02040503050406030204" pitchFamily="18" charset="0"/>
                                </a:rPr>
                                <m:t>∗ </m:t>
                              </m:r>
                            </m:sup>
                          </m:sSup>
                        </m:sub>
                      </m:sSub>
                      <m:r>
                        <a:rPr lang="pl-PL" sz="1800" i="1">
                          <a:latin typeface="Cambria Math" panose="02040503050406030204" pitchFamily="18" charset="0"/>
                          <a:ea typeface="Cambria Math" panose="02040503050406030204" pitchFamily="18" charset="0"/>
                        </a:rPr>
                        <m:t>∩</m:t>
                      </m:r>
                    </m:oMath>
                  </a14:m>
                  <a:r>
                    <a:rPr lang="pl-PL" sz="1800"/>
                    <a:t> </a:t>
                  </a:r>
                  <a14:m>
                    <m:oMath xmlns:m="http://schemas.openxmlformats.org/officeDocument/2006/math">
                      <m:r>
                        <a:rPr lang="pl-PL" sz="1800" b="0" i="1" smtClean="0">
                          <a:latin typeface="Cambria Math" panose="02040503050406030204" pitchFamily="18" charset="0"/>
                        </a:rPr>
                        <m:t>𝑈</m:t>
                      </m:r>
                    </m:oMath>
                  </a14:m>
                  <a:endParaRPr lang="pl-PL" sz="1800"/>
                </a:p>
              </p:txBody>
            </p:sp>
          </mc:Choice>
          <mc:Fallback xmlns="">
            <p:sp>
              <p:nvSpPr>
                <p:cNvPr id="6" name="pole tekstowe 5">
                  <a:extLst>
                    <a:ext uri="{FF2B5EF4-FFF2-40B4-BE49-F238E27FC236}">
                      <a16:creationId xmlns:a16="http://schemas.microsoft.com/office/drawing/2014/main" id="{4E5FA7C4-1CCF-9F00-173B-44602155231A}"/>
                    </a:ext>
                  </a:extLst>
                </p:cNvPr>
                <p:cNvSpPr txBox="1">
                  <a:spLocks noRot="1" noChangeAspect="1" noMove="1" noResize="1" noEditPoints="1" noAdjustHandles="1" noChangeArrowheads="1" noChangeShapeType="1" noTextEdit="1"/>
                </p:cNvSpPr>
                <p:nvPr/>
              </p:nvSpPr>
              <p:spPr>
                <a:xfrm>
                  <a:off x="2804004" y="4040109"/>
                  <a:ext cx="2419037" cy="595676"/>
                </a:xfrm>
                <a:prstGeom prst="rect">
                  <a:avLst/>
                </a:prstGeom>
                <a:blipFill>
                  <a:blip r:embed="rId6"/>
                  <a:stretch>
                    <a:fillRect l="-252" b="-12245"/>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id="{5002B0DF-C4CE-2667-119B-5795E08EFAFC}"/>
                    </a:ext>
                  </a:extLst>
                </p:cNvPr>
                <p:cNvSpPr txBox="1"/>
                <p:nvPr/>
              </p:nvSpPr>
              <p:spPr>
                <a:xfrm>
                  <a:off x="1134476" y="4999335"/>
                  <a:ext cx="485915" cy="3114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i="1">
                                    <a:latin typeface="Cambria Math" panose="02040503050406030204" pitchFamily="18" charset="0"/>
                                  </a:rPr>
                                  <m:t>𝑥</m:t>
                                </m:r>
                              </m:e>
                              <m:sup>
                                <m:r>
                                  <a:rPr lang="pl-PL" sz="2000" i="1">
                                    <a:latin typeface="Cambria Math" panose="02040503050406030204" pitchFamily="18" charset="0"/>
                                  </a:rPr>
                                  <m:t>′</m:t>
                                </m:r>
                              </m:sup>
                            </m:sSup>
                          </m:sub>
                        </m:sSub>
                      </m:oMath>
                    </m:oMathPara>
                  </a14:m>
                  <a:endParaRPr lang="en-GB" sz="2000"/>
                </a:p>
              </p:txBody>
            </p:sp>
          </mc:Choice>
          <mc:Fallback xmlns="">
            <p:sp>
              <p:nvSpPr>
                <p:cNvPr id="13" name="pole tekstowe 12">
                  <a:extLst>
                    <a:ext uri="{FF2B5EF4-FFF2-40B4-BE49-F238E27FC236}">
                      <a16:creationId xmlns:a16="http://schemas.microsoft.com/office/drawing/2014/main" id="{5002B0DF-C4CE-2667-119B-5795E08EFAFC}"/>
                    </a:ext>
                  </a:extLst>
                </p:cNvPr>
                <p:cNvSpPr txBox="1">
                  <a:spLocks noRot="1" noChangeAspect="1" noMove="1" noResize="1" noEditPoints="1" noAdjustHandles="1" noChangeArrowheads="1" noChangeShapeType="1" noTextEdit="1"/>
                </p:cNvSpPr>
                <p:nvPr/>
              </p:nvSpPr>
              <p:spPr>
                <a:xfrm>
                  <a:off x="1134476" y="4999335"/>
                  <a:ext cx="485915" cy="311432"/>
                </a:xfrm>
                <a:prstGeom prst="rect">
                  <a:avLst/>
                </a:prstGeom>
                <a:blipFill>
                  <a:blip r:embed="rId7"/>
                  <a:stretch>
                    <a:fillRect l="-5000" b="-25490"/>
                  </a:stretch>
                </a:blipFill>
              </p:spPr>
              <p:txBody>
                <a:bodyPr/>
                <a:lstStyle/>
                <a:p>
                  <a:r>
                    <a:rPr lang="pl-PL">
                      <a:noFill/>
                    </a:rPr>
                    <a:t> </a:t>
                  </a:r>
                </a:p>
              </p:txBody>
            </p:sp>
          </mc:Fallback>
        </mc:AlternateContent>
        <p:sp>
          <p:nvSpPr>
            <p:cNvPr id="14" name="pole tekstowe 13">
              <a:extLst>
                <a:ext uri="{FF2B5EF4-FFF2-40B4-BE49-F238E27FC236}">
                  <a16:creationId xmlns:a16="http://schemas.microsoft.com/office/drawing/2014/main" id="{12B26488-2141-6BFF-2D7D-1E70C0D5FD16}"/>
                </a:ext>
              </a:extLst>
            </p:cNvPr>
            <p:cNvSpPr txBox="1"/>
            <p:nvPr/>
          </p:nvSpPr>
          <p:spPr>
            <a:xfrm>
              <a:off x="807105" y="4421474"/>
              <a:ext cx="505725" cy="507831"/>
            </a:xfrm>
            <a:prstGeom prst="rect">
              <a:avLst/>
            </a:prstGeom>
            <a:noFill/>
          </p:spPr>
          <p:txBody>
            <a:bodyPr wrap="square" rtlCol="0">
              <a:spAutoFit/>
            </a:bodyPr>
            <a:lstStyle/>
            <a:p>
              <a:r>
                <a:rPr lang="pl-PL" b="1"/>
                <a:t>…</a:t>
              </a:r>
            </a:p>
          </p:txBody>
        </p:sp>
        <mc:AlternateContent xmlns:mc="http://schemas.openxmlformats.org/markup-compatibility/2006" xmlns:a14="http://schemas.microsoft.com/office/drawing/2010/main">
          <mc:Choice Requires="a14">
            <p:sp>
              <p:nvSpPr>
                <p:cNvPr id="20" name="pole tekstowe 19">
                  <a:extLst>
                    <a:ext uri="{FF2B5EF4-FFF2-40B4-BE49-F238E27FC236}">
                      <a16:creationId xmlns:a16="http://schemas.microsoft.com/office/drawing/2014/main" id="{C5F646B4-ABCA-8DCD-517D-5CEC734CD311}"/>
                    </a:ext>
                  </a:extLst>
                </p:cNvPr>
                <p:cNvSpPr txBox="1"/>
                <p:nvPr/>
              </p:nvSpPr>
              <p:spPr>
                <a:xfrm>
                  <a:off x="2640865" y="4919170"/>
                  <a:ext cx="2460994" cy="595676"/>
                </a:xfrm>
                <a:prstGeom prst="rect">
                  <a:avLst/>
                </a:prstGeom>
                <a:noFill/>
              </p:spPr>
              <p:txBody>
                <a:bodyPr wrap="square" lIns="0" tIns="0" rIns="0" bIns="0" rtlCol="0">
                  <a:spAutoFit/>
                </a:bodyPr>
                <a:lstStyle/>
                <a:p>
                  <a:pPr algn="ctr"/>
                  <a14:m>
                    <m:oMath xmlns:m="http://schemas.openxmlformats.org/officeDocument/2006/math">
                      <m:sSup>
                        <m:sSupPr>
                          <m:ctrlPr>
                            <a:rPr lang="pl-PL" sz="1800" i="1" smtClean="0">
                              <a:latin typeface="Cambria Math" panose="02040503050406030204" pitchFamily="18" charset="0"/>
                            </a:rPr>
                          </m:ctrlPr>
                        </m:sSupPr>
                        <m:e>
                          <m:r>
                            <a:rPr lang="pl-PL" sz="1800" b="0" i="0" smtClean="0">
                              <a:latin typeface="Cambria Math" panose="02040503050406030204" pitchFamily="18" charset="0"/>
                            </a:rPr>
                            <m:t>  </m:t>
                          </m:r>
                          <m:r>
                            <a:rPr lang="pl-PL" sz="1800" b="0" i="1" smtClean="0">
                              <a:latin typeface="Cambria Math" panose="02040503050406030204" pitchFamily="18" charset="0"/>
                            </a:rPr>
                            <m:t>𝑟</m:t>
                          </m:r>
                        </m:e>
                        <m:sup>
                          <m:r>
                            <a:rPr lang="pl-PL" sz="1800" b="0" i="0" smtClean="0">
                              <a:latin typeface="Cambria Math" panose="02040503050406030204" pitchFamily="18" charset="0"/>
                            </a:rPr>
                            <m:t>′</m:t>
                          </m:r>
                        </m:sup>
                      </m:sSup>
                      <m:d>
                        <m:dPr>
                          <m:ctrlPr>
                            <a:rPr lang="pl-PL" sz="1800" i="1">
                              <a:latin typeface="Cambria Math" panose="02040503050406030204" pitchFamily="18" charset="0"/>
                            </a:rPr>
                          </m:ctrlPr>
                        </m:dPr>
                        <m:e>
                          <m:sSub>
                            <m:sSubPr>
                              <m:ctrlPr>
                                <a:rPr lang="en-GB" sz="1800" i="1">
                                  <a:latin typeface="Cambria Math" panose="02040503050406030204" pitchFamily="18" charset="0"/>
                                </a:rPr>
                              </m:ctrlPr>
                            </m:sSubPr>
                            <m:e>
                              <m:r>
                                <a:rPr lang="pl-PL" sz="1800" i="1">
                                  <a:latin typeface="Cambria Math" panose="02040503050406030204" pitchFamily="18" charset="0"/>
                                </a:rPr>
                                <m:t>𝑔</m:t>
                              </m:r>
                            </m:e>
                            <m:sub>
                              <m:r>
                                <a:rPr lang="pl-PL" sz="1800" i="1">
                                  <a:latin typeface="Cambria Math" panose="02040503050406030204" pitchFamily="18" charset="0"/>
                                </a:rPr>
                                <m:t>𝑥</m:t>
                              </m:r>
                            </m:sub>
                          </m:sSub>
                          <m:r>
                            <a:rPr lang="pl-PL" sz="1800" i="1">
                              <a:latin typeface="Cambria Math" panose="02040503050406030204" pitchFamily="18" charset="0"/>
                            </a:rPr>
                            <m:t>,</m:t>
                          </m:r>
                          <m:sSubSup>
                            <m:sSubSupPr>
                              <m:ctrlPr>
                                <a:rPr lang="en-GB" sz="1800" i="1">
                                  <a:latin typeface="Cambria Math" panose="02040503050406030204" pitchFamily="18" charset="0"/>
                                </a:rPr>
                              </m:ctrlPr>
                            </m:sSubSupPr>
                            <m:e>
                              <m:r>
                                <a:rPr lang="pl-PL" sz="1800" i="1">
                                  <a:latin typeface="Cambria Math" panose="02040503050406030204" pitchFamily="18" charset="0"/>
                                </a:rPr>
                                <m:t>𝑔</m:t>
                              </m:r>
                            </m:e>
                            <m:sub>
                              <m:r>
                                <a:rPr lang="pl-PL" sz="1800" b="0" i="1" smtClean="0">
                                  <a:latin typeface="Cambria Math" panose="02040503050406030204" pitchFamily="18" charset="0"/>
                                </a:rPr>
                                <m:t>𝑦</m:t>
                              </m:r>
                            </m:sub>
                            <m:sup>
                              <m:r>
                                <a:rPr lang="pl-PL" sz="1800" i="1">
                                  <a:latin typeface="Cambria Math" panose="02040503050406030204" pitchFamily="18" charset="0"/>
                                </a:rPr>
                                <m:t>′</m:t>
                              </m:r>
                            </m:sup>
                          </m:sSubSup>
                        </m:e>
                      </m:d>
                      <m:r>
                        <m:rPr>
                          <m:nor/>
                        </m:rPr>
                        <a:rPr lang="pl-PL" sz="1800" i="1"/>
                        <m:t> </m:t>
                      </m:r>
                      <m:r>
                        <m:rPr>
                          <m:nor/>
                        </m:rPr>
                        <a:rPr lang="pl-PL" sz="1800" i="1" err="1"/>
                        <m:t>iff</m:t>
                      </m:r>
                      <m:r>
                        <m:rPr>
                          <m:nor/>
                        </m:rPr>
                        <a:rPr lang="pl-PL" sz="1800" i="1"/>
                        <m:t> </m:t>
                      </m:r>
                    </m:oMath>
                  </a14:m>
                  <a:r>
                    <a:rPr lang="pl-PL" sz="1800" i="1"/>
                    <a:t>  </a:t>
                  </a:r>
                </a:p>
                <a:p>
                  <a:pPr algn="ctr"/>
                  <a14:m>
                    <m:oMath xmlns:m="http://schemas.openxmlformats.org/officeDocument/2006/math">
                      <m:sSub>
                        <m:sSubPr>
                          <m:ctrlPr>
                            <a:rPr lang="pl-PL" sz="1800" i="1">
                              <a:latin typeface="Cambria Math" panose="02040503050406030204" pitchFamily="18" charset="0"/>
                            </a:rPr>
                          </m:ctrlPr>
                        </m:sSubPr>
                        <m:e>
                          <m:r>
                            <a:rPr lang="pl-PL" sz="1800" b="0" i="1" smtClean="0">
                              <a:latin typeface="Cambria Math" panose="02040503050406030204" pitchFamily="18" charset="0"/>
                            </a:rPr>
                            <m:t>     </m:t>
                          </m:r>
                          <m:d>
                            <m:dPr>
                              <m:begChr m:val="["/>
                              <m:endChr m:val="]"/>
                              <m:ctrlPr>
                                <a:rPr lang="pl-PL" sz="1800" i="1">
                                  <a:latin typeface="Cambria Math" panose="02040503050406030204" pitchFamily="18" charset="0"/>
                                </a:rPr>
                              </m:ctrlPr>
                            </m:dPr>
                            <m:e>
                              <m:r>
                                <a:rPr lang="pl-PL" sz="1800" i="1">
                                  <a:latin typeface="Cambria Math" panose="02040503050406030204" pitchFamily="18" charset="0"/>
                                </a:rPr>
                                <m:t>𝑥</m:t>
                              </m:r>
                            </m:e>
                          </m:d>
                        </m:e>
                        <m:sub>
                          <m:r>
                            <a:rPr lang="pl-PL" sz="1800" i="1">
                              <a:latin typeface="Cambria Math" panose="02040503050406030204" pitchFamily="18" charset="0"/>
                            </a:rPr>
                            <m:t>𝑅</m:t>
                          </m:r>
                        </m:sub>
                      </m:sSub>
                      <m:r>
                        <a:rPr lang="pl-PL" sz="1800" i="1">
                          <a:latin typeface="Cambria Math" panose="02040503050406030204" pitchFamily="18" charset="0"/>
                          <a:ea typeface="Cambria Math" panose="02040503050406030204" pitchFamily="18" charset="0"/>
                        </a:rPr>
                        <m:t>∩</m:t>
                      </m:r>
                    </m:oMath>
                  </a14:m>
                  <a:r>
                    <a:rPr lang="pl-PL" sz="1800"/>
                    <a:t> </a:t>
                  </a:r>
                  <a14:m>
                    <m:oMath xmlns:m="http://schemas.openxmlformats.org/officeDocument/2006/math">
                      <m:sSub>
                        <m:sSubPr>
                          <m:ctrlPr>
                            <a:rPr lang="pl-PL" sz="1800" i="1">
                              <a:latin typeface="Cambria Math" panose="02040503050406030204" pitchFamily="18" charset="0"/>
                            </a:rPr>
                          </m:ctrlPr>
                        </m:sSubPr>
                        <m:e>
                          <m:d>
                            <m:dPr>
                              <m:begChr m:val="["/>
                              <m:endChr m:val="]"/>
                              <m:ctrlPr>
                                <a:rPr lang="pl-PL" sz="1800" i="1">
                                  <a:latin typeface="Cambria Math" panose="02040503050406030204" pitchFamily="18" charset="0"/>
                                </a:rPr>
                              </m:ctrlPr>
                            </m:dPr>
                            <m:e>
                              <m:r>
                                <a:rPr lang="pl-PL" sz="1800" i="1">
                                  <a:latin typeface="Cambria Math" panose="02040503050406030204" pitchFamily="18" charset="0"/>
                                </a:rPr>
                                <m:t>𝑦</m:t>
                              </m:r>
                            </m:e>
                          </m:d>
                        </m:e>
                        <m:sub>
                          <m:sSup>
                            <m:sSupPr>
                              <m:ctrlPr>
                                <a:rPr lang="pl-PL" sz="1800" i="1">
                                  <a:latin typeface="Cambria Math" panose="02040503050406030204" pitchFamily="18" charset="0"/>
                                </a:rPr>
                              </m:ctrlPr>
                            </m:sSupPr>
                            <m:e>
                              <m:r>
                                <a:rPr lang="pl-PL" sz="1800" i="1">
                                  <a:latin typeface="Cambria Math" panose="02040503050406030204" pitchFamily="18" charset="0"/>
                                </a:rPr>
                                <m:t>𝑅</m:t>
                              </m:r>
                            </m:e>
                            <m:sup>
                              <m:r>
                                <a:rPr lang="pl-PL" sz="1800" i="1">
                                  <a:latin typeface="Cambria Math" panose="02040503050406030204" pitchFamily="18" charset="0"/>
                                </a:rPr>
                                <m:t>∗ </m:t>
                              </m:r>
                            </m:sup>
                          </m:sSup>
                        </m:sub>
                      </m:sSub>
                      <m:r>
                        <a:rPr lang="pl-PL" sz="1800" i="1">
                          <a:latin typeface="Cambria Math" panose="02040503050406030204" pitchFamily="18" charset="0"/>
                          <a:ea typeface="Cambria Math" panose="02040503050406030204" pitchFamily="18" charset="0"/>
                        </a:rPr>
                        <m:t>≠∅</m:t>
                      </m:r>
                    </m:oMath>
                  </a14:m>
                  <a:endParaRPr lang="pl-PL" sz="1800"/>
                </a:p>
              </p:txBody>
            </p:sp>
          </mc:Choice>
          <mc:Fallback xmlns="">
            <p:sp>
              <p:nvSpPr>
                <p:cNvPr id="20" name="pole tekstowe 19">
                  <a:extLst>
                    <a:ext uri="{FF2B5EF4-FFF2-40B4-BE49-F238E27FC236}">
                      <a16:creationId xmlns:a16="http://schemas.microsoft.com/office/drawing/2014/main" id="{C5F646B4-ABCA-8DCD-517D-5CEC734CD311}"/>
                    </a:ext>
                  </a:extLst>
                </p:cNvPr>
                <p:cNvSpPr txBox="1">
                  <a:spLocks noRot="1" noChangeAspect="1" noMove="1" noResize="1" noEditPoints="1" noAdjustHandles="1" noChangeArrowheads="1" noChangeShapeType="1" noTextEdit="1"/>
                </p:cNvSpPr>
                <p:nvPr/>
              </p:nvSpPr>
              <p:spPr>
                <a:xfrm>
                  <a:off x="2640865" y="4919170"/>
                  <a:ext cx="2460994" cy="595676"/>
                </a:xfrm>
                <a:prstGeom prst="rect">
                  <a:avLst/>
                </a:prstGeom>
                <a:blipFill>
                  <a:blip r:embed="rId8"/>
                  <a:stretch>
                    <a:fillRect b="-13402"/>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1" name="pole tekstowe 20">
                  <a:extLst>
                    <a:ext uri="{FF2B5EF4-FFF2-40B4-BE49-F238E27FC236}">
                      <a16:creationId xmlns:a16="http://schemas.microsoft.com/office/drawing/2014/main" id="{28A03516-471E-BDD3-5802-9B4AEC953FE4}"/>
                    </a:ext>
                  </a:extLst>
                </p:cNvPr>
                <p:cNvSpPr txBox="1"/>
                <p:nvPr/>
              </p:nvSpPr>
              <p:spPr>
                <a:xfrm>
                  <a:off x="5937883" y="4054636"/>
                  <a:ext cx="485914" cy="331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oMath>
                    </m:oMathPara>
                  </a14:m>
                  <a:endParaRPr lang="en-GB" sz="2000"/>
                </a:p>
              </p:txBody>
            </p:sp>
          </mc:Choice>
          <mc:Fallback xmlns="">
            <p:sp>
              <p:nvSpPr>
                <p:cNvPr id="21" name="pole tekstowe 20">
                  <a:extLst>
                    <a:ext uri="{FF2B5EF4-FFF2-40B4-BE49-F238E27FC236}">
                      <a16:creationId xmlns:a16="http://schemas.microsoft.com/office/drawing/2014/main" id="{28A03516-471E-BDD3-5802-9B4AEC953FE4}"/>
                    </a:ext>
                  </a:extLst>
                </p:cNvPr>
                <p:cNvSpPr txBox="1">
                  <a:spLocks noRot="1" noChangeAspect="1" noMove="1" noResize="1" noEditPoints="1" noAdjustHandles="1" noChangeArrowheads="1" noChangeShapeType="1" noTextEdit="1"/>
                </p:cNvSpPr>
                <p:nvPr/>
              </p:nvSpPr>
              <p:spPr>
                <a:xfrm>
                  <a:off x="5937883" y="4054636"/>
                  <a:ext cx="485914" cy="331950"/>
                </a:xfrm>
                <a:prstGeom prst="rect">
                  <a:avLst/>
                </a:prstGeom>
                <a:blipFill>
                  <a:blip r:embed="rId9"/>
                  <a:stretch>
                    <a:fillRect b="-22222"/>
                  </a:stretch>
                </a:blipFill>
              </p:spPr>
              <p:txBody>
                <a:bodyPr/>
                <a:lstStyle/>
                <a:p>
                  <a:r>
                    <a:rPr lang="pl-PL">
                      <a:noFill/>
                    </a:rPr>
                    <a:t> </a:t>
                  </a:r>
                </a:p>
              </p:txBody>
            </p:sp>
          </mc:Fallback>
        </mc:AlternateContent>
        <p:sp>
          <p:nvSpPr>
            <p:cNvPr id="33" name="pole tekstowe 32">
              <a:extLst>
                <a:ext uri="{FF2B5EF4-FFF2-40B4-BE49-F238E27FC236}">
                  <a16:creationId xmlns:a16="http://schemas.microsoft.com/office/drawing/2014/main" id="{550F0CE5-0D47-5EC9-55E6-C5101DE90A16}"/>
                </a:ext>
              </a:extLst>
            </p:cNvPr>
            <p:cNvSpPr txBox="1"/>
            <p:nvPr/>
          </p:nvSpPr>
          <p:spPr>
            <a:xfrm>
              <a:off x="6170934" y="4435476"/>
              <a:ext cx="505725" cy="507831"/>
            </a:xfrm>
            <a:prstGeom prst="rect">
              <a:avLst/>
            </a:prstGeom>
            <a:noFill/>
          </p:spPr>
          <p:txBody>
            <a:bodyPr wrap="square" rtlCol="0">
              <a:spAutoFit/>
            </a:bodyPr>
            <a:lstStyle/>
            <a:p>
              <a:r>
                <a:rPr lang="pl-PL" b="1"/>
                <a:t>…</a:t>
              </a:r>
            </a:p>
          </p:txBody>
        </p:sp>
        <p:sp>
          <p:nvSpPr>
            <p:cNvPr id="34" name="pole tekstowe 33">
              <a:extLst>
                <a:ext uri="{FF2B5EF4-FFF2-40B4-BE49-F238E27FC236}">
                  <a16:creationId xmlns:a16="http://schemas.microsoft.com/office/drawing/2014/main" id="{9DBD8FFF-5366-EFB3-15B2-8AD48F99EB7C}"/>
                </a:ext>
              </a:extLst>
            </p:cNvPr>
            <p:cNvSpPr txBox="1"/>
            <p:nvPr/>
          </p:nvSpPr>
          <p:spPr>
            <a:xfrm>
              <a:off x="3667883" y="5733766"/>
              <a:ext cx="514706" cy="276999"/>
            </a:xfrm>
            <a:prstGeom prst="rect">
              <a:avLst/>
            </a:prstGeom>
            <a:noFill/>
          </p:spPr>
          <p:txBody>
            <a:bodyPr wrap="square" lIns="0" tIns="0" rIns="0" bIns="0" rtlCol="0">
              <a:spAutoFit/>
            </a:bodyPr>
            <a:lstStyle/>
            <a:p>
              <a:r>
                <a:rPr lang="pl-PL" sz="1800" b="0" i="1">
                  <a:latin typeface="+mj-lt"/>
                </a:rPr>
                <a:t>Res</a:t>
              </a:r>
              <a:endParaRPr lang="pl-PL" sz="1800" i="1"/>
            </a:p>
          </p:txBody>
        </p:sp>
        <mc:AlternateContent xmlns:mc="http://schemas.openxmlformats.org/markup-compatibility/2006" xmlns:a14="http://schemas.microsoft.com/office/drawing/2010/main">
          <mc:Choice Requires="a14">
            <p:sp>
              <p:nvSpPr>
                <p:cNvPr id="40" name="pole tekstowe 39">
                  <a:extLst>
                    <a:ext uri="{FF2B5EF4-FFF2-40B4-BE49-F238E27FC236}">
                      <a16:creationId xmlns:a16="http://schemas.microsoft.com/office/drawing/2014/main" id="{C0A584C4-AB84-8434-8467-BF751B390298}"/>
                    </a:ext>
                  </a:extLst>
                </p:cNvPr>
                <p:cNvSpPr txBox="1"/>
                <p:nvPr/>
              </p:nvSpPr>
              <p:spPr>
                <a:xfrm>
                  <a:off x="2933352" y="3479264"/>
                  <a:ext cx="2236717" cy="307777"/>
                </a:xfrm>
                <a:prstGeom prst="rect">
                  <a:avLst/>
                </a:prstGeom>
                <a:noFill/>
              </p:spPr>
              <p:txBody>
                <a:bodyPr wrap="square" lIns="0" tIns="0" rIns="0" bIns="0" rtlCol="0">
                  <a:spAutoFit/>
                </a:bodyPr>
                <a:lstStyle/>
                <a:p>
                  <a14:m>
                    <m:oMath xmlns:m="http://schemas.openxmlformats.org/officeDocument/2006/math">
                      <m:r>
                        <a:rPr lang="pl-PL" sz="2000" b="0" i="1" smtClean="0">
                          <a:latin typeface="Cambria Math" panose="02040503050406030204" pitchFamily="18" charset="0"/>
                        </a:rPr>
                        <m:t>𝐼𝑛𝑡𝑒𝑟</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𝐺</m:t>
                          </m:r>
                        </m:e>
                        <m:sub>
                          <m:r>
                            <a:rPr lang="pl-PL" sz="2000" b="0" i="1" smtClean="0">
                              <a:latin typeface="Cambria Math" panose="02040503050406030204" pitchFamily="18" charset="0"/>
                            </a:rPr>
                            <m:t>𝑅</m:t>
                          </m:r>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i="1">
                              <a:latin typeface="Cambria Math" panose="02040503050406030204" pitchFamily="18" charset="0"/>
                            </a:rPr>
                            <m:t>𝐺</m:t>
                          </m:r>
                        </m:e>
                        <m:sub>
                          <m:sSup>
                            <m:sSupPr>
                              <m:ctrlPr>
                                <a:rPr lang="pl-PL" sz="2000" i="1">
                                  <a:latin typeface="Cambria Math" panose="02040503050406030204" pitchFamily="18" charset="0"/>
                                </a:rPr>
                              </m:ctrlPr>
                            </m:sSupPr>
                            <m:e>
                              <m:r>
                                <a:rPr lang="pl-PL" sz="2000" i="1">
                                  <a:latin typeface="Cambria Math" panose="02040503050406030204" pitchFamily="18" charset="0"/>
                                </a:rPr>
                                <m:t>𝑅</m:t>
                              </m:r>
                            </m:e>
                            <m:sup>
                              <m:r>
                                <a:rPr lang="pl-PL" sz="2000" i="1">
                                  <a:latin typeface="Cambria Math" panose="02040503050406030204" pitchFamily="18" charset="0"/>
                                </a:rPr>
                                <m:t>∗</m:t>
                              </m:r>
                            </m:sup>
                          </m:sSup>
                        </m:sub>
                      </m:sSub>
                    </m:oMath>
                  </a14:m>
                  <a:r>
                    <a:rPr lang="pl-PL" sz="2000"/>
                    <a:t>)</a:t>
                  </a:r>
                </a:p>
              </p:txBody>
            </p:sp>
          </mc:Choice>
          <mc:Fallback xmlns="">
            <p:sp>
              <p:nvSpPr>
                <p:cNvPr id="40" name="pole tekstowe 39">
                  <a:extLst>
                    <a:ext uri="{FF2B5EF4-FFF2-40B4-BE49-F238E27FC236}">
                      <a16:creationId xmlns:a16="http://schemas.microsoft.com/office/drawing/2014/main" id="{C0A584C4-AB84-8434-8467-BF751B390298}"/>
                    </a:ext>
                  </a:extLst>
                </p:cNvPr>
                <p:cNvSpPr txBox="1">
                  <a:spLocks noRot="1" noChangeAspect="1" noMove="1" noResize="1" noEditPoints="1" noAdjustHandles="1" noChangeArrowheads="1" noChangeShapeType="1" noTextEdit="1"/>
                </p:cNvSpPr>
                <p:nvPr/>
              </p:nvSpPr>
              <p:spPr>
                <a:xfrm>
                  <a:off x="2933352" y="3479264"/>
                  <a:ext cx="2236717" cy="307777"/>
                </a:xfrm>
                <a:prstGeom prst="rect">
                  <a:avLst/>
                </a:prstGeom>
                <a:blipFill>
                  <a:blip r:embed="rId10"/>
                  <a:stretch>
                    <a:fillRect l="-3815" t="-23529" b="-5098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id="{66142FA9-A8E6-2767-C58F-174A8344C287}"/>
                    </a:ext>
                  </a:extLst>
                </p:cNvPr>
                <p:cNvSpPr txBox="1"/>
                <p:nvPr/>
              </p:nvSpPr>
              <p:spPr>
                <a:xfrm>
                  <a:off x="467544" y="5778615"/>
                  <a:ext cx="1671034" cy="3114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𝑥</m:t>
                            </m:r>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𝑔</m:t>
                            </m:r>
                          </m:e>
                          <m:sub>
                            <m:sSup>
                              <m:sSupPr>
                                <m:ctrlPr>
                                  <a:rPr lang="pl-PL" sz="2000" b="0" i="1" smtClean="0">
                                    <a:latin typeface="Cambria Math" panose="02040503050406030204" pitchFamily="18" charset="0"/>
                                  </a:rPr>
                                </m:ctrlPr>
                              </m:sSupPr>
                              <m:e>
                                <m:r>
                                  <a:rPr lang="pl-PL" sz="2000" b="0" i="1" smtClean="0">
                                    <a:latin typeface="Cambria Math" panose="02040503050406030204" pitchFamily="18" charset="0"/>
                                  </a:rPr>
                                  <m:t>𝑥</m:t>
                                </m:r>
                              </m:e>
                              <m:sup>
                                <m:r>
                                  <a:rPr lang="pl-PL" sz="2000" b="0" i="1" smtClean="0">
                                    <a:latin typeface="Cambria Math" panose="02040503050406030204" pitchFamily="18" charset="0"/>
                                  </a:rPr>
                                  <m:t>′</m:t>
                                </m:r>
                              </m:sup>
                            </m:sSup>
                          </m:sub>
                        </m:sSub>
                        <m:r>
                          <a:rPr lang="pl-PL" sz="2000" b="0" i="1" smtClean="0">
                            <a:latin typeface="Cambria Math" panose="02040503050406030204" pitchFamily="18" charset="0"/>
                          </a:rPr>
                          <m:t>,…∈</m:t>
                        </m:r>
                        <m:sSub>
                          <m:sSubPr>
                            <m:ctrlPr>
                              <a:rPr lang="en-GB" sz="2000" i="1">
                                <a:latin typeface="Cambria Math" panose="02040503050406030204" pitchFamily="18" charset="0"/>
                              </a:rPr>
                            </m:ctrlPr>
                          </m:sSubPr>
                          <m:e>
                            <m:r>
                              <a:rPr lang="pl-PL" sz="2000" i="1">
                                <a:latin typeface="Cambria Math" panose="02040503050406030204" pitchFamily="18" charset="0"/>
                              </a:rPr>
                              <m:t> </m:t>
                            </m:r>
                            <m:r>
                              <a:rPr lang="pl-PL" sz="2000" i="1">
                                <a:latin typeface="Cambria Math" panose="02040503050406030204" pitchFamily="18" charset="0"/>
                              </a:rPr>
                              <m:t>𝐺</m:t>
                            </m:r>
                          </m:e>
                          <m:sub>
                            <m:r>
                              <a:rPr lang="pl-PL" sz="2000" i="1">
                                <a:latin typeface="Cambria Math" panose="02040503050406030204" pitchFamily="18" charset="0"/>
                              </a:rPr>
                              <m:t>𝑅</m:t>
                            </m:r>
                          </m:sub>
                        </m:sSub>
                      </m:oMath>
                    </m:oMathPara>
                  </a14:m>
                  <a:endParaRPr lang="en-GB" sz="2000"/>
                </a:p>
              </p:txBody>
            </p:sp>
          </mc:Choice>
          <mc:Fallback xmlns="">
            <p:sp>
              <p:nvSpPr>
                <p:cNvPr id="15" name="pole tekstowe 14">
                  <a:extLst>
                    <a:ext uri="{FF2B5EF4-FFF2-40B4-BE49-F238E27FC236}">
                      <a16:creationId xmlns:a16="http://schemas.microsoft.com/office/drawing/2014/main" id="{66142FA9-A8E6-2767-C58F-174A8344C287}"/>
                    </a:ext>
                  </a:extLst>
                </p:cNvPr>
                <p:cNvSpPr txBox="1">
                  <a:spLocks noRot="1" noChangeAspect="1" noMove="1" noResize="1" noEditPoints="1" noAdjustHandles="1" noChangeArrowheads="1" noChangeShapeType="1" noTextEdit="1"/>
                </p:cNvSpPr>
                <p:nvPr/>
              </p:nvSpPr>
              <p:spPr>
                <a:xfrm>
                  <a:off x="467544" y="5778615"/>
                  <a:ext cx="1671034" cy="311432"/>
                </a:xfrm>
                <a:prstGeom prst="rect">
                  <a:avLst/>
                </a:prstGeom>
                <a:blipFill>
                  <a:blip r:embed="rId11"/>
                  <a:stretch>
                    <a:fillRect l="-2920" b="-2549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7" name="pole tekstowe 16">
                  <a:extLst>
                    <a:ext uri="{FF2B5EF4-FFF2-40B4-BE49-F238E27FC236}">
                      <a16:creationId xmlns:a16="http://schemas.microsoft.com/office/drawing/2014/main" id="{96772906-5DEF-5315-A56F-8ADE9B7CE161}"/>
                    </a:ext>
                  </a:extLst>
                </p:cNvPr>
                <p:cNvSpPr txBox="1"/>
                <p:nvPr/>
              </p:nvSpPr>
              <p:spPr>
                <a:xfrm>
                  <a:off x="6061327" y="6135013"/>
                  <a:ext cx="1764265" cy="3363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b="0" i="1" smtClean="0">
                                <a:latin typeface="Cambria Math" panose="02040503050406030204" pitchFamily="18" charset="0"/>
                              </a:rPr>
                              <m:t>𝑦</m:t>
                            </m:r>
                          </m:sub>
                          <m:sup>
                            <m:r>
                              <a:rPr lang="pl-PL" sz="2000" i="1">
                                <a:latin typeface="Cambria Math" panose="02040503050406030204" pitchFamily="18" charset="0"/>
                              </a:rPr>
                              <m:t>′</m:t>
                            </m:r>
                          </m:sup>
                        </m:sSubSup>
                        <m:r>
                          <a:rPr lang="pl-PL" sz="2000" b="0" i="1" smtClean="0">
                            <a:latin typeface="Cambria Math" panose="02040503050406030204" pitchFamily="18" charset="0"/>
                          </a:rPr>
                          <m:t>,</m:t>
                        </m:r>
                        <m:sSubSup>
                          <m:sSubSupPr>
                            <m:ctrlPr>
                              <a:rPr lang="en-GB" sz="2000" i="1">
                                <a:latin typeface="Cambria Math" panose="02040503050406030204" pitchFamily="18" charset="0"/>
                              </a:rPr>
                            </m:ctrlPr>
                          </m:sSubSupPr>
                          <m:e>
                            <m:r>
                              <a:rPr lang="pl-PL" sz="2000" i="1">
                                <a:latin typeface="Cambria Math" panose="02040503050406030204" pitchFamily="18" charset="0"/>
                              </a:rPr>
                              <m:t>𝑔</m:t>
                            </m:r>
                          </m:e>
                          <m:sub>
                            <m:sSup>
                              <m:sSupPr>
                                <m:ctrlPr>
                                  <a:rPr lang="pl-PL" sz="2000" i="1">
                                    <a:latin typeface="Cambria Math" panose="02040503050406030204" pitchFamily="18" charset="0"/>
                                  </a:rPr>
                                </m:ctrlPr>
                              </m:sSupPr>
                              <m:e>
                                <m:r>
                                  <a:rPr lang="pl-PL" sz="2000" b="0" i="1" smtClean="0">
                                    <a:latin typeface="Cambria Math" panose="02040503050406030204" pitchFamily="18" charset="0"/>
                                  </a:rPr>
                                  <m:t>𝑦</m:t>
                                </m:r>
                              </m:e>
                              <m:sup>
                                <m:r>
                                  <a:rPr lang="pl-PL" sz="2000" i="1">
                                    <a:latin typeface="Cambria Math" panose="02040503050406030204" pitchFamily="18" charset="0"/>
                                  </a:rPr>
                                  <m:t>,</m:t>
                                </m:r>
                              </m:sup>
                            </m:sSup>
                          </m:sub>
                          <m:sup>
                            <m:r>
                              <a:rPr lang="pl-PL" sz="2000" i="1">
                                <a:latin typeface="Cambria Math" panose="02040503050406030204" pitchFamily="18" charset="0"/>
                              </a:rPr>
                              <m:t>′</m:t>
                            </m:r>
                          </m:sup>
                        </m:sSubSup>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i="1">
                                <a:latin typeface="Cambria Math" panose="02040503050406030204" pitchFamily="18" charset="0"/>
                              </a:rPr>
                              <m:t>𝐺</m:t>
                            </m:r>
                          </m:e>
                          <m:sub>
                            <m:sSup>
                              <m:sSupPr>
                                <m:ctrlPr>
                                  <a:rPr lang="pl-PL" sz="2000" i="1">
                                    <a:latin typeface="Cambria Math" panose="02040503050406030204" pitchFamily="18" charset="0"/>
                                  </a:rPr>
                                </m:ctrlPr>
                              </m:sSupPr>
                              <m:e>
                                <m:r>
                                  <a:rPr lang="pl-PL" sz="2000" i="1">
                                    <a:latin typeface="Cambria Math" panose="02040503050406030204" pitchFamily="18" charset="0"/>
                                  </a:rPr>
                                  <m:t>𝑅</m:t>
                                </m:r>
                              </m:e>
                              <m:sup>
                                <m:r>
                                  <a:rPr lang="pl-PL" sz="2000" i="1">
                                    <a:latin typeface="Cambria Math" panose="02040503050406030204" pitchFamily="18" charset="0"/>
                                  </a:rPr>
                                  <m:t>∗</m:t>
                                </m:r>
                              </m:sup>
                            </m:sSup>
                          </m:sub>
                        </m:sSub>
                      </m:oMath>
                    </m:oMathPara>
                  </a14:m>
                  <a:endParaRPr lang="en-GB" sz="2000"/>
                </a:p>
              </p:txBody>
            </p:sp>
          </mc:Choice>
          <mc:Fallback xmlns="">
            <p:sp>
              <p:nvSpPr>
                <p:cNvPr id="17" name="pole tekstowe 16">
                  <a:extLst>
                    <a:ext uri="{FF2B5EF4-FFF2-40B4-BE49-F238E27FC236}">
                      <a16:creationId xmlns:a16="http://schemas.microsoft.com/office/drawing/2014/main" id="{96772906-5DEF-5315-A56F-8ADE9B7CE161}"/>
                    </a:ext>
                  </a:extLst>
                </p:cNvPr>
                <p:cNvSpPr txBox="1">
                  <a:spLocks noRot="1" noChangeAspect="1" noMove="1" noResize="1" noEditPoints="1" noAdjustHandles="1" noChangeArrowheads="1" noChangeShapeType="1" noTextEdit="1"/>
                </p:cNvSpPr>
                <p:nvPr/>
              </p:nvSpPr>
              <p:spPr>
                <a:xfrm>
                  <a:off x="6061327" y="6135013"/>
                  <a:ext cx="1764265" cy="336374"/>
                </a:xfrm>
                <a:prstGeom prst="rect">
                  <a:avLst/>
                </a:prstGeom>
                <a:blipFill>
                  <a:blip r:embed="rId12"/>
                  <a:stretch>
                    <a:fillRect l="-2414" b="-2000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5" name="pole tekstowe 24">
                  <a:extLst>
                    <a:ext uri="{FF2B5EF4-FFF2-40B4-BE49-F238E27FC236}">
                      <a16:creationId xmlns:a16="http://schemas.microsoft.com/office/drawing/2014/main" id="{94DCB032-F52B-2EEE-88BC-C9970D6FFC6B}"/>
                    </a:ext>
                  </a:extLst>
                </p:cNvPr>
                <p:cNvSpPr txBox="1"/>
                <p:nvPr/>
              </p:nvSpPr>
              <p:spPr>
                <a:xfrm>
                  <a:off x="5223041" y="1996973"/>
                  <a:ext cx="2331770" cy="331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𝐺</m:t>
                            </m:r>
                          </m:e>
                          <m:sub>
                            <m:sSup>
                              <m:sSupPr>
                                <m:ctrlPr>
                                  <a:rPr lang="pl-PL" sz="2000" i="1" smtClean="0">
                                    <a:latin typeface="Cambria Math" panose="02040503050406030204" pitchFamily="18" charset="0"/>
                                  </a:rPr>
                                </m:ctrlPr>
                              </m:sSupPr>
                              <m:e>
                                <m:r>
                                  <a:rPr lang="pl-PL" sz="2000" b="0" i="1" smtClean="0">
                                    <a:latin typeface="Cambria Math" panose="02040503050406030204" pitchFamily="18" charset="0"/>
                                  </a:rPr>
                                  <m:t>𝑅</m:t>
                                </m:r>
                              </m:e>
                              <m:sup>
                                <m:r>
                                  <a:rPr lang="pl-PL" sz="2000" b="0" i="1" smtClean="0">
                                    <a:latin typeface="Cambria Math" panose="02040503050406030204" pitchFamily="18" charset="0"/>
                                  </a:rPr>
                                  <m:t>∗</m:t>
                                </m:r>
                              </m:sup>
                            </m:sSup>
                          </m:sub>
                        </m:sSub>
                        <m:r>
                          <a:rPr lang="pl-PL" sz="2000" i="1" smtClean="0">
                            <a:latin typeface="Cambria Math" panose="02040503050406030204" pitchFamily="18" charset="0"/>
                          </a:rPr>
                          <m:t>=</m:t>
                        </m:r>
                        <m:r>
                          <a:rPr lang="pl-PL" sz="2000" b="0" i="1" smtClean="0">
                            <a:latin typeface="Cambria Math" panose="02040503050406030204" pitchFamily="18" charset="0"/>
                          </a:rPr>
                          <m:t>{</m:t>
                        </m:r>
                        <m:sSubSup>
                          <m:sSubSupPr>
                            <m:ctrlPr>
                              <a:rPr lang="pl-PL" sz="2000" b="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𝑦</m:t>
                            </m:r>
                          </m:sub>
                          <m:sup>
                            <m:r>
                              <a:rPr lang="pl-PL" sz="2000" b="0" i="1" smtClean="0">
                                <a:latin typeface="Cambria Math" panose="02040503050406030204" pitchFamily="18" charset="0"/>
                              </a:rPr>
                              <m:t>′</m:t>
                            </m:r>
                          </m:sup>
                        </m:sSubSup>
                        <m:r>
                          <a:rPr lang="pl-PL" sz="2000" b="0" i="1" smtClean="0">
                            <a:latin typeface="Cambria Math" panose="02040503050406030204" pitchFamily="18" charset="0"/>
                          </a:rPr>
                          <m:t>:</m:t>
                        </m:r>
                        <m:r>
                          <a:rPr lang="pl-PL" sz="2000" b="0" i="1" smtClean="0">
                            <a:latin typeface="Cambria Math" panose="02040503050406030204" pitchFamily="18" charset="0"/>
                          </a:rPr>
                          <m:t>𝑦</m:t>
                        </m:r>
                        <m:r>
                          <a:rPr lang="pl-PL" sz="2000" b="0" i="1" smtClean="0">
                            <a:latin typeface="Cambria Math" panose="02040503050406030204" pitchFamily="18" charset="0"/>
                            <a:ea typeface="Cambria Math" panose="02040503050406030204" pitchFamily="18" charset="0"/>
                          </a:rPr>
                          <m:t>∈</m:t>
                        </m:r>
                        <m:sSup>
                          <m:sSupPr>
                            <m:ctrlPr>
                              <a:rPr lang="pl-PL" sz="2000" b="0" i="1" smtClean="0">
                                <a:latin typeface="Cambria Math" panose="02040503050406030204" pitchFamily="18" charset="0"/>
                                <a:ea typeface="Cambria Math" panose="02040503050406030204" pitchFamily="18" charset="0"/>
                              </a:rPr>
                            </m:ctrlPr>
                          </m:sSupPr>
                          <m:e>
                            <m:r>
                              <a:rPr lang="pl-PL" sz="2000" b="0" i="1" smtClean="0">
                                <a:latin typeface="Cambria Math" panose="02040503050406030204" pitchFamily="18" charset="0"/>
                                <a:ea typeface="Cambria Math" panose="02040503050406030204" pitchFamily="18" charset="0"/>
                              </a:rPr>
                              <m:t>𝑈</m:t>
                            </m:r>
                          </m:e>
                          <m:sup>
                            <m:r>
                              <a:rPr lang="pl-PL" sz="2000" b="0" i="1" smtClean="0">
                                <a:latin typeface="Cambria Math" panose="02040503050406030204" pitchFamily="18" charset="0"/>
                                <a:ea typeface="Cambria Math" panose="02040503050406030204" pitchFamily="18" charset="0"/>
                              </a:rPr>
                              <m:t>∗</m:t>
                            </m:r>
                          </m:sup>
                        </m:sSup>
                        <m:r>
                          <a:rPr lang="pl-PL" sz="2000" b="0" i="1" smtClean="0">
                            <a:latin typeface="Cambria Math" panose="02040503050406030204" pitchFamily="18" charset="0"/>
                          </a:rPr>
                          <m:t>}</m:t>
                        </m:r>
                      </m:oMath>
                    </m:oMathPara>
                  </a14:m>
                  <a:endParaRPr lang="pl-PL" sz="2000"/>
                </a:p>
              </p:txBody>
            </p:sp>
          </mc:Choice>
          <mc:Fallback xmlns="">
            <p:sp>
              <p:nvSpPr>
                <p:cNvPr id="25" name="pole tekstowe 24">
                  <a:extLst>
                    <a:ext uri="{FF2B5EF4-FFF2-40B4-BE49-F238E27FC236}">
                      <a16:creationId xmlns:a16="http://schemas.microsoft.com/office/drawing/2014/main" id="{94DCB032-F52B-2EEE-88BC-C9970D6FFC6B}"/>
                    </a:ext>
                  </a:extLst>
                </p:cNvPr>
                <p:cNvSpPr txBox="1">
                  <a:spLocks noRot="1" noChangeAspect="1" noMove="1" noResize="1" noEditPoints="1" noAdjustHandles="1" noChangeArrowheads="1" noChangeShapeType="1" noTextEdit="1"/>
                </p:cNvSpPr>
                <p:nvPr/>
              </p:nvSpPr>
              <p:spPr>
                <a:xfrm>
                  <a:off x="5223041" y="1996973"/>
                  <a:ext cx="2331770" cy="331950"/>
                </a:xfrm>
                <a:prstGeom prst="rect">
                  <a:avLst/>
                </a:prstGeom>
                <a:blipFill>
                  <a:blip r:embed="rId13"/>
                  <a:stretch>
                    <a:fillRect b="-25455"/>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8" name="pole tekstowe 27">
                  <a:extLst>
                    <a:ext uri="{FF2B5EF4-FFF2-40B4-BE49-F238E27FC236}">
                      <a16:creationId xmlns:a16="http://schemas.microsoft.com/office/drawing/2014/main" id="{5BAABBB8-63B9-E1B9-8DA0-220B4764B9DF}"/>
                    </a:ext>
                  </a:extLst>
                </p:cNvPr>
                <p:cNvSpPr txBox="1"/>
                <p:nvPr/>
              </p:nvSpPr>
              <p:spPr>
                <a:xfrm>
                  <a:off x="4272874" y="2321713"/>
                  <a:ext cx="4574273" cy="947503"/>
                </a:xfrm>
                <a:prstGeom prst="rect">
                  <a:avLst/>
                </a:prstGeom>
                <a:noFill/>
              </p:spPr>
              <p:txBody>
                <a:bodyPr wrap="square" lIns="0" tIns="0" rIns="0" bIns="0" rtlCol="0">
                  <a:spAutoFit/>
                </a:bodyPr>
                <a:lstStyle/>
                <a:p>
                  <a:pPr algn="ctr"/>
                  <a14:m>
                    <m:oMath xmlns:m="http://schemas.openxmlformats.org/officeDocument/2006/math">
                      <m:sSubSup>
                        <m:sSubSupPr>
                          <m:ctrlPr>
                            <a:rPr lang="pl-PL" sz="2000" i="1" smtClean="0">
                              <a:latin typeface="Cambria Math" panose="02040503050406030204" pitchFamily="18" charset="0"/>
                            </a:rPr>
                          </m:ctrlPr>
                        </m:sSubSupPr>
                        <m:e>
                          <m:r>
                            <a:rPr lang="pl-PL" sz="2000" i="1">
                              <a:latin typeface="Cambria Math" panose="02040503050406030204" pitchFamily="18" charset="0"/>
                            </a:rPr>
                            <m:t>𝑔</m:t>
                          </m:r>
                        </m:e>
                        <m:sub>
                          <m:r>
                            <a:rPr lang="pl-PL" sz="2000" i="1">
                              <a:latin typeface="Cambria Math" panose="02040503050406030204" pitchFamily="18" charset="0"/>
                            </a:rPr>
                            <m:t>𝑦</m:t>
                          </m:r>
                        </m:sub>
                        <m:sup>
                          <m:r>
                            <a:rPr lang="pl-PL" sz="2000" i="1">
                              <a:latin typeface="Cambria Math" panose="02040503050406030204" pitchFamily="18" charset="0"/>
                            </a:rPr>
                            <m:t>′</m:t>
                          </m:r>
                        </m:sup>
                      </m:sSubSup>
                      <m:r>
                        <a:rPr lang="pl-PL" sz="2000" i="1">
                          <a:latin typeface="Cambria Math" panose="02040503050406030204" pitchFamily="18" charset="0"/>
                        </a:rPr>
                        <m:t>=(</m:t>
                      </m:r>
                      <m:r>
                        <a:rPr lang="pl-PL" sz="2000" i="1">
                          <a:latin typeface="Cambria Math" panose="02040503050406030204" pitchFamily="18" charset="0"/>
                        </a:rPr>
                        <m:t>h</m:t>
                      </m:r>
                      <m:d>
                        <m:dPr>
                          <m:ctrlPr>
                            <a:rPr lang="pl-PL" sz="2000" i="1">
                              <a:latin typeface="Cambria Math" panose="02040503050406030204" pitchFamily="18" charset="0"/>
                            </a:rPr>
                          </m:ctrlPr>
                        </m:dPr>
                        <m:e>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𝑦</m:t>
                                  </m:r>
                                </m:e>
                              </m:d>
                            </m:e>
                            <m:sub>
                              <m:sSup>
                                <m:sSupPr>
                                  <m:ctrlPr>
                                    <a:rPr lang="pl-PL" sz="2000" i="1">
                                      <a:latin typeface="Cambria Math" panose="02040503050406030204" pitchFamily="18" charset="0"/>
                                    </a:rPr>
                                  </m:ctrlPr>
                                </m:sSupPr>
                                <m:e>
                                  <m:r>
                                    <a:rPr lang="pl-PL" sz="2000" i="1">
                                      <a:latin typeface="Cambria Math" panose="02040503050406030204" pitchFamily="18" charset="0"/>
                                    </a:rPr>
                                    <m:t>𝑅</m:t>
                                  </m:r>
                                </m:e>
                                <m:sup>
                                  <m:r>
                                    <a:rPr lang="pl-PL" sz="2000" i="1">
                                      <a:latin typeface="Cambria Math" panose="02040503050406030204" pitchFamily="18" charset="0"/>
                                    </a:rPr>
                                    <m:t>∗</m:t>
                                  </m:r>
                                </m:sup>
                              </m:sSup>
                            </m:sub>
                          </m:sSub>
                        </m:e>
                      </m:d>
                      <m:r>
                        <a:rPr lang="pl-PL" sz="2000" i="1">
                          <a:latin typeface="Cambria Math" panose="02040503050406030204" pitchFamily="18" charset="0"/>
                        </a:rPr>
                        <m:t>,</m:t>
                      </m:r>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𝑦</m:t>
                              </m:r>
                            </m:e>
                          </m:d>
                        </m:e>
                        <m:sub>
                          <m:sSup>
                            <m:sSupPr>
                              <m:ctrlPr>
                                <a:rPr lang="pl-PL" sz="2000" i="1">
                                  <a:latin typeface="Cambria Math" panose="02040503050406030204" pitchFamily="18" charset="0"/>
                                </a:rPr>
                              </m:ctrlPr>
                            </m:sSupPr>
                            <m:e>
                              <m:r>
                                <a:rPr lang="pl-PL" sz="2000" i="1">
                                  <a:latin typeface="Cambria Math" panose="02040503050406030204" pitchFamily="18" charset="0"/>
                                </a:rPr>
                                <m:t>𝑅</m:t>
                              </m:r>
                            </m:e>
                            <m:sup>
                              <m:r>
                                <a:rPr lang="pl-PL" sz="2000" i="1">
                                  <a:latin typeface="Cambria Math" panose="02040503050406030204" pitchFamily="18" charset="0"/>
                                </a:rPr>
                                <m:t>∗</m:t>
                              </m:r>
                            </m:sup>
                          </m:sSup>
                        </m:sub>
                      </m:sSub>
                    </m:oMath>
                  </a14:m>
                  <a:r>
                    <a:rPr lang="pl-PL" sz="2000" i="1">
                      <a:latin typeface="Cambria Math" panose="02040503050406030204" pitchFamily="18" charset="0"/>
                    </a:rPr>
                    <a:t>), y</a:t>
                  </a:r>
                  <a:r>
                    <a:rPr lang="pl-PL" sz="200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m:t>
                      </m:r>
                      <m:sSup>
                        <m:sSupPr>
                          <m:ctrlPr>
                            <a:rPr lang="pl-PL" sz="2000" i="1" smtClean="0">
                              <a:latin typeface="Cambria Math" panose="02040503050406030204" pitchFamily="18" charset="0"/>
                              <a:ea typeface="Cambria Math" panose="02040503050406030204" pitchFamily="18" charset="0"/>
                            </a:rPr>
                          </m:ctrlPr>
                        </m:sSupPr>
                        <m:e>
                          <m:r>
                            <a:rPr lang="pl-PL" sz="2000" b="0" i="1" smtClean="0">
                              <a:latin typeface="Cambria Math" panose="02040503050406030204" pitchFamily="18" charset="0"/>
                              <a:ea typeface="Cambria Math" panose="02040503050406030204" pitchFamily="18" charset="0"/>
                            </a:rPr>
                            <m:t>𝑈</m:t>
                          </m:r>
                        </m:e>
                        <m:sup>
                          <m:r>
                            <a:rPr lang="pl-PL" sz="2000" b="0" i="1" smtClean="0">
                              <a:latin typeface="Cambria Math" panose="02040503050406030204" pitchFamily="18" charset="0"/>
                              <a:ea typeface="Cambria Math" panose="02040503050406030204" pitchFamily="18" charset="0"/>
                            </a:rPr>
                            <m:t>∗</m:t>
                          </m:r>
                        </m:sup>
                      </m:sSup>
                    </m:oMath>
                  </a14:m>
                  <a:endParaRPr lang="pl-PL" sz="2000">
                    <a:ea typeface="Cambria Math" panose="02040503050406030204" pitchFamily="18" charset="0"/>
                  </a:endParaRPr>
                </a:p>
                <a:p>
                  <a:pPr algn="ctr"/>
                  <a:r>
                    <a:rPr lang="pl-PL" sz="2000" i="1">
                      <a:latin typeface="Cambria Math" panose="02040503050406030204" pitchFamily="18" charset="0"/>
                      <a:ea typeface="Cambria Math" panose="02040503050406030204" pitchFamily="18" charset="0"/>
                    </a:rPr>
                    <a:t>h:</a:t>
                  </a:r>
                  <a:r>
                    <a:rPr lang="pl-PL" sz="2000">
                      <a:ea typeface="Cambria Math" panose="02040503050406030204" pitchFamily="18" charset="0"/>
                    </a:rPr>
                    <a:t> </a:t>
                  </a:r>
                  <a14:m>
                    <m:oMath xmlns:m="http://schemas.openxmlformats.org/officeDocument/2006/math">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𝑅</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 →{1,…,</m:t>
                      </m:r>
                      <m:d>
                        <m:dPr>
                          <m:begChr m:val="|"/>
                          <m:endChr m:val="|"/>
                          <m:ctrlPr>
                            <a:rPr lang="pl-PL" sz="2000" i="1">
                              <a:latin typeface="Cambria Math" panose="02040503050406030204" pitchFamily="18" charset="0"/>
                              <a:ea typeface="Cambria Math" panose="02040503050406030204" pitchFamily="18" charset="0"/>
                            </a:rPr>
                          </m:ctrlPr>
                        </m:dPr>
                        <m:e>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𝑅</m:t>
                              </m:r>
                            </m:e>
                            <m:sup>
                              <m:r>
                                <a:rPr lang="pl-PL" sz="2000" i="1">
                                  <a:latin typeface="Cambria Math" panose="02040503050406030204" pitchFamily="18" charset="0"/>
                                  <a:ea typeface="Cambria Math" panose="02040503050406030204" pitchFamily="18" charset="0"/>
                                </a:rPr>
                                <m:t>∗</m:t>
                              </m:r>
                            </m:sup>
                          </m:sSup>
                        </m:e>
                      </m:d>
                      <m:r>
                        <a:rPr lang="pl-PL" sz="2000" i="1">
                          <a:latin typeface="Cambria Math" panose="02040503050406030204" pitchFamily="18" charset="0"/>
                          <a:ea typeface="Cambria Math" panose="02040503050406030204" pitchFamily="18" charset="0"/>
                        </a:rPr>
                        <m:t>}</m:t>
                      </m:r>
                    </m:oMath>
                  </a14:m>
                  <a:r>
                    <a:rPr lang="pl-PL" sz="2000" i="1">
                      <a:latin typeface="Cambria Math" panose="02040503050406030204" pitchFamily="18" charset="0"/>
                      <a:ea typeface="Cambria Math" panose="02040503050406030204" pitchFamily="18" charset="0"/>
                    </a:rPr>
                    <a:t> - bijection</a:t>
                  </a:r>
                </a:p>
                <a:p>
                  <a:pPr algn="ctr"/>
                  <a:r>
                    <a:rPr lang="pl-PL" sz="2000" i="1">
                      <a:latin typeface="Cambria Math" panose="02040503050406030204" pitchFamily="18" charset="0"/>
                    </a:rPr>
                    <a:t>h</a:t>
                  </a:r>
                  <a:r>
                    <a:rPr lang="pl-PL" sz="2000"/>
                    <a:t>(</a:t>
                  </a:r>
                  <a14:m>
                    <m:oMath xmlns:m="http://schemas.openxmlformats.org/officeDocument/2006/math">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𝑦</m:t>
                              </m:r>
                            </m:e>
                          </m:d>
                        </m:e>
                        <m:sub>
                          <m:sSup>
                            <m:sSupPr>
                              <m:ctrlPr>
                                <a:rPr lang="pl-PL" sz="2000" i="1">
                                  <a:latin typeface="Cambria Math" panose="02040503050406030204" pitchFamily="18" charset="0"/>
                                </a:rPr>
                              </m:ctrlPr>
                            </m:sSupPr>
                            <m:e>
                              <m:r>
                                <a:rPr lang="pl-PL" sz="2000" i="1">
                                  <a:latin typeface="Cambria Math" panose="02040503050406030204" pitchFamily="18" charset="0"/>
                                </a:rPr>
                                <m:t>𝑅</m:t>
                              </m:r>
                            </m:e>
                            <m:sup>
                              <m:r>
                                <a:rPr lang="pl-PL" sz="2000" i="1">
                                  <a:latin typeface="Cambria Math" panose="02040503050406030204" pitchFamily="18" charset="0"/>
                                </a:rPr>
                                <m:t>∗</m:t>
                              </m:r>
                            </m:sup>
                          </m:sSup>
                        </m:sub>
                      </m:sSub>
                    </m:oMath>
                  </a14:m>
                  <a:r>
                    <a:rPr lang="pl-PL" sz="2000" i="1">
                      <a:latin typeface="Cambria Math" panose="02040503050406030204" pitchFamily="18" charset="0"/>
                    </a:rPr>
                    <a:t>)=f(</a:t>
                  </a:r>
                  <a14:m>
                    <m:oMath xmlns:m="http://schemas.openxmlformats.org/officeDocument/2006/math">
                      <m:sSub>
                        <m:sSubPr>
                          <m:ctrlPr>
                            <a:rPr lang="pl-PL" sz="2000" i="1">
                              <a:latin typeface="Cambria Math" panose="02040503050406030204" pitchFamily="18" charset="0"/>
                            </a:rPr>
                          </m:ctrlPr>
                        </m:sSubPr>
                        <m:e>
                          <m:d>
                            <m:dPr>
                              <m:begChr m:val="["/>
                              <m:endChr m:val="]"/>
                              <m:ctrlPr>
                                <a:rPr lang="pl-PL" sz="2000" i="1">
                                  <a:latin typeface="Cambria Math" panose="02040503050406030204" pitchFamily="18" charset="0"/>
                                </a:rPr>
                              </m:ctrlPr>
                            </m:dPr>
                            <m:e>
                              <m:r>
                                <a:rPr lang="pl-PL" sz="2000" i="1">
                                  <a:latin typeface="Cambria Math" panose="02040503050406030204" pitchFamily="18" charset="0"/>
                                </a:rPr>
                                <m:t>𝑦</m:t>
                              </m:r>
                            </m:e>
                          </m:d>
                        </m:e>
                        <m:sub>
                          <m:r>
                            <a:rPr lang="pl-PL" sz="2000" i="1">
                              <a:latin typeface="Cambria Math" panose="02040503050406030204" pitchFamily="18" charset="0"/>
                            </a:rPr>
                            <m:t>𝑅</m:t>
                          </m:r>
                        </m:sub>
                      </m:sSub>
                    </m:oMath>
                  </a14:m>
                  <a:r>
                    <a:rPr lang="pl-PL" sz="2000" i="1">
                      <a:latin typeface="Cambria Math" panose="02040503050406030204" pitchFamily="18" charset="0"/>
                    </a:rPr>
                    <a:t>) for </a:t>
                  </a:r>
                  <a14:m>
                    <m:oMath xmlns:m="http://schemas.openxmlformats.org/officeDocument/2006/math">
                      <m:r>
                        <a:rPr lang="pl-PL" sz="2000" i="1">
                          <a:latin typeface="Cambria Math" panose="02040503050406030204" pitchFamily="18" charset="0"/>
                        </a:rPr>
                        <m:t>𝑦</m:t>
                      </m:r>
                      <m:r>
                        <a:rPr lang="pl-PL" sz="2000" i="1">
                          <a:latin typeface="Cambria Math" panose="02040503050406030204" pitchFamily="18" charset="0"/>
                        </a:rPr>
                        <m:t>∈</m:t>
                      </m:r>
                      <m:r>
                        <a:rPr lang="pl-PL" sz="2000" i="1">
                          <a:latin typeface="Cambria Math" panose="02040503050406030204" pitchFamily="18" charset="0"/>
                        </a:rPr>
                        <m:t>𝑈</m:t>
                      </m:r>
                    </m:oMath>
                  </a14:m>
                  <a:endParaRPr lang="pl-PL" sz="2000" i="1">
                    <a:latin typeface="Cambria Math" panose="02040503050406030204" pitchFamily="18" charset="0"/>
                  </a:endParaRPr>
                </a:p>
              </p:txBody>
            </p:sp>
          </mc:Choice>
          <mc:Fallback xmlns="">
            <p:sp>
              <p:nvSpPr>
                <p:cNvPr id="28" name="pole tekstowe 27">
                  <a:extLst>
                    <a:ext uri="{FF2B5EF4-FFF2-40B4-BE49-F238E27FC236}">
                      <a16:creationId xmlns:a16="http://schemas.microsoft.com/office/drawing/2014/main" id="{5BAABBB8-63B9-E1B9-8DA0-220B4764B9DF}"/>
                    </a:ext>
                  </a:extLst>
                </p:cNvPr>
                <p:cNvSpPr txBox="1">
                  <a:spLocks noRot="1" noChangeAspect="1" noMove="1" noResize="1" noEditPoints="1" noAdjustHandles="1" noChangeArrowheads="1" noChangeShapeType="1" noTextEdit="1"/>
                </p:cNvSpPr>
                <p:nvPr/>
              </p:nvSpPr>
              <p:spPr>
                <a:xfrm>
                  <a:off x="4272874" y="2321713"/>
                  <a:ext cx="4574273" cy="947503"/>
                </a:xfrm>
                <a:prstGeom prst="rect">
                  <a:avLst/>
                </a:prstGeom>
                <a:blipFill>
                  <a:blip r:embed="rId14"/>
                  <a:stretch>
                    <a:fillRect t="-9032" b="-15484"/>
                  </a:stretch>
                </a:blipFill>
              </p:spPr>
              <p:txBody>
                <a:bodyPr/>
                <a:lstStyle/>
                <a:p>
                  <a:r>
                    <a:rPr lang="pl-PL">
                      <a:noFill/>
                    </a:rPr>
                    <a:t> </a:t>
                  </a:r>
                </a:p>
              </p:txBody>
            </p:sp>
          </mc:Fallback>
        </mc:AlternateContent>
        <p:sp>
          <p:nvSpPr>
            <p:cNvPr id="29" name="Prostokąt 28">
              <a:extLst>
                <a:ext uri="{FF2B5EF4-FFF2-40B4-BE49-F238E27FC236}">
                  <a16:creationId xmlns:a16="http://schemas.microsoft.com/office/drawing/2014/main" id="{C72E3C73-7B67-4D4E-AD1F-60372DBFC47A}"/>
                </a:ext>
              </a:extLst>
            </p:cNvPr>
            <p:cNvSpPr/>
            <p:nvPr/>
          </p:nvSpPr>
          <p:spPr>
            <a:xfrm>
              <a:off x="6560011" y="3933355"/>
              <a:ext cx="505725" cy="638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rostokąt 29">
              <a:extLst>
                <a:ext uri="{FF2B5EF4-FFF2-40B4-BE49-F238E27FC236}">
                  <a16:creationId xmlns:a16="http://schemas.microsoft.com/office/drawing/2014/main" id="{9F8CA8DF-2961-5CC0-FA5A-DA82A3FCD980}"/>
                </a:ext>
              </a:extLst>
            </p:cNvPr>
            <p:cNvSpPr/>
            <p:nvPr/>
          </p:nvSpPr>
          <p:spPr>
            <a:xfrm>
              <a:off x="7259155" y="4941402"/>
              <a:ext cx="700972" cy="9538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36" name="pole tekstowe 35">
                <a:extLst>
                  <a:ext uri="{FF2B5EF4-FFF2-40B4-BE49-F238E27FC236}">
                    <a16:creationId xmlns:a16="http://schemas.microsoft.com/office/drawing/2014/main" id="{BEC2500E-70C1-92DF-0F88-6F2B4CC2E0FF}"/>
                  </a:ext>
                </a:extLst>
              </p:cNvPr>
              <p:cNvSpPr txBox="1"/>
              <p:nvPr/>
            </p:nvSpPr>
            <p:spPr>
              <a:xfrm>
                <a:off x="267341" y="1294255"/>
                <a:ext cx="8712967" cy="707886"/>
              </a:xfrm>
              <a:prstGeom prst="rect">
                <a:avLst/>
              </a:prstGeom>
              <a:noFill/>
            </p:spPr>
            <p:txBody>
              <a:bodyPr wrap="square">
                <a:spAutoFit/>
              </a:bodyPr>
              <a:lstStyle/>
              <a:p>
                <a:pPr algn="ctr"/>
                <a14:m>
                  <m:oMath xmlns:m="http://schemas.openxmlformats.org/officeDocument/2006/math">
                    <m:r>
                      <a:rPr lang="pl-PL" sz="2000" i="1" smtClean="0">
                        <a:latin typeface="Cambria Math" panose="02040503050406030204" pitchFamily="18" charset="0"/>
                      </a:rPr>
                      <m:t>𝑅</m:t>
                    </m:r>
                    <m:r>
                      <a:rPr lang="en-GB" sz="2000" i="1">
                        <a:latin typeface="Cambria Math" panose="02040503050406030204" pitchFamily="18" charset="0"/>
                      </a:rPr>
                      <m:t>⊆</m:t>
                    </m:r>
                    <m:r>
                      <a:rPr lang="pl-PL" sz="2000" i="1">
                        <a:latin typeface="Cambria Math" panose="02040503050406030204" pitchFamily="18" charset="0"/>
                      </a:rPr>
                      <m:t>𝑈</m:t>
                    </m:r>
                    <m:r>
                      <a:rPr lang="pl-PL" sz="2000" i="1">
                        <a:latin typeface="Cambria Math" panose="02040503050406030204" pitchFamily="18" charset="0"/>
                      </a:rPr>
                      <m:t>×</m:t>
                    </m:r>
                    <m:r>
                      <a:rPr lang="pl-PL" sz="2000" i="1">
                        <a:latin typeface="Cambria Math" panose="02040503050406030204" pitchFamily="18" charset="0"/>
                      </a:rPr>
                      <m:t>𝑈</m:t>
                    </m:r>
                    <m:r>
                      <a:rPr lang="pl-PL" sz="2000" b="0" i="1" smtClean="0">
                        <a:latin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𝑅</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rPr>
                      <m:t>−</m:t>
                    </m:r>
                    <m:r>
                      <a:rPr lang="pl-PL" sz="2000" i="1">
                        <a:latin typeface="Cambria Math" panose="02040503050406030204" pitchFamily="18" charset="0"/>
                      </a:rPr>
                      <m:t>𝑒𝑞𝑢𝑖𝑣𝑎𝑙𝑒𝑛𝑐𝑒</m:t>
                    </m:r>
                    <m:r>
                      <a:rPr lang="pl-PL" sz="2000" i="1">
                        <a:latin typeface="Cambria Math" panose="02040503050406030204" pitchFamily="18" charset="0"/>
                      </a:rPr>
                      <m:t> </m:t>
                    </m:r>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𝑖𝑛𝑑𝑖𝑠𝑐𝑒𝑟𝑛𝑖𝑏𝑖𝑙𝑖𝑡𝑦</m:t>
                        </m:r>
                      </m:e>
                    </m:d>
                    <m:r>
                      <a:rPr lang="pl-PL" sz="2000" b="0" i="1" smtClean="0">
                        <a:latin typeface="Cambria Math" panose="02040503050406030204" pitchFamily="18" charset="0"/>
                      </a:rPr>
                      <m:t> </m:t>
                    </m:r>
                    <m:r>
                      <a:rPr lang="pl-PL" sz="2000" i="1">
                        <a:latin typeface="Cambria Math" panose="02040503050406030204" pitchFamily="18" charset="0"/>
                      </a:rPr>
                      <m:t>𝑟𝑒𝑙𝑎𝑡𝑖𝑜𝑛</m:t>
                    </m:r>
                    <m:r>
                      <a:rPr lang="pl-PL" sz="2000" b="0" i="1" smtClean="0">
                        <a:latin typeface="Cambria Math" panose="02040503050406030204" pitchFamily="18" charset="0"/>
                      </a:rPr>
                      <m:t>𝑠</m:t>
                    </m:r>
                  </m:oMath>
                </a14:m>
                <a:r>
                  <a:rPr lang="pl-PL" sz="2000" i="1">
                    <a:latin typeface="Cambria Math" panose="02040503050406030204" pitchFamily="18" charset="0"/>
                  </a:rPr>
                  <a:t> </a:t>
                </a:r>
              </a:p>
              <a:p>
                <a:pPr algn="ctr"/>
                <a14:m>
                  <m:oMath xmlns:m="http://schemas.openxmlformats.org/officeDocument/2006/math">
                    <m:r>
                      <a:rPr lang="pl-PL" sz="2000" i="1">
                        <a:latin typeface="Cambria Math" panose="02040503050406030204" pitchFamily="18" charset="0"/>
                      </a:rPr>
                      <m:t>𝑈</m:t>
                    </m:r>
                    <m:r>
                      <a:rPr lang="pl-PL" sz="2000" i="1">
                        <a:latin typeface="Cambria Math" panose="02040503050406030204" pitchFamily="18" charset="0"/>
                        <a:ea typeface="Cambria Math" panose="02040503050406030204" pitchFamily="18" charset="0"/>
                      </a:rPr>
                      <m:t>⊆</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oMath>
                </a14:m>
                <a:r>
                  <a:rPr lang="pl-PL" sz="2000" i="1">
                    <a:latin typeface="Cambria Math" panose="02040503050406030204" pitchFamily="18" charset="0"/>
                  </a:rPr>
                  <a:t>,</a:t>
                </a:r>
                <a:r>
                  <a:rPr lang="pl-PL" sz="2000">
                    <a:ea typeface="Cambria Math" panose="02040503050406030204" pitchFamily="18" charset="0"/>
                  </a:rPr>
                  <a:t> </a:t>
                </a:r>
                <a14:m>
                  <m:oMath xmlns:m="http://schemas.openxmlformats.org/officeDocument/2006/math">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𝑅</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oMath>
                </a14:m>
                <a:r>
                  <a:rPr lang="pl-PL" sz="2000"/>
                  <a:t>(</a:t>
                </a:r>
                <a14:m>
                  <m:oMath xmlns:m="http://schemas.openxmlformats.org/officeDocument/2006/math">
                    <m:r>
                      <a:rPr lang="pl-PL" sz="2000" i="1">
                        <a:latin typeface="Cambria Math" panose="02040503050406030204" pitchFamily="18" charset="0"/>
                        <a:ea typeface="Cambria Math" panose="02040503050406030204" pitchFamily="18" charset="0"/>
                      </a:rPr>
                      <m:t>𝑈</m:t>
                    </m:r>
                    <m:r>
                      <a:rPr lang="pl-PL" sz="2000" i="1">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𝑈</m:t>
                    </m:r>
                  </m:oMath>
                </a14:m>
                <a:r>
                  <a:rPr lang="pl-PL" sz="2000"/>
                  <a:t>)=</a:t>
                </a:r>
                <a:r>
                  <a:rPr lang="pl-PL" sz="2000" i="1">
                    <a:latin typeface="Cambria Math" panose="02040503050406030204" pitchFamily="18" charset="0"/>
                    <a:ea typeface="Cambria Math" panose="02040503050406030204" pitchFamily="18" charset="0"/>
                  </a:rPr>
                  <a:t>R</a:t>
                </a:r>
                <a:endParaRPr lang="pl-PL" sz="2000" i="1">
                  <a:latin typeface="Cambria Math" panose="02040503050406030204" pitchFamily="18" charset="0"/>
                </a:endParaRPr>
              </a:p>
            </p:txBody>
          </p:sp>
        </mc:Choice>
        <mc:Fallback xmlns="">
          <p:sp>
            <p:nvSpPr>
              <p:cNvPr id="36" name="pole tekstowe 35">
                <a:extLst>
                  <a:ext uri="{FF2B5EF4-FFF2-40B4-BE49-F238E27FC236}">
                    <a16:creationId xmlns:a16="http://schemas.microsoft.com/office/drawing/2014/main" id="{BEC2500E-70C1-92DF-0F88-6F2B4CC2E0FF}"/>
                  </a:ext>
                </a:extLst>
              </p:cNvPr>
              <p:cNvSpPr txBox="1">
                <a:spLocks noRot="1" noChangeAspect="1" noMove="1" noResize="1" noEditPoints="1" noAdjustHandles="1" noChangeArrowheads="1" noChangeShapeType="1" noTextEdit="1"/>
              </p:cNvSpPr>
              <p:nvPr/>
            </p:nvSpPr>
            <p:spPr>
              <a:xfrm>
                <a:off x="267341" y="1294255"/>
                <a:ext cx="8712967" cy="707886"/>
              </a:xfrm>
              <a:prstGeom prst="rect">
                <a:avLst/>
              </a:prstGeom>
              <a:blipFill>
                <a:blip r:embed="rId15"/>
                <a:stretch>
                  <a:fillRect b="-15517"/>
                </a:stretch>
              </a:blipFill>
            </p:spPr>
            <p:txBody>
              <a:bodyPr/>
              <a:lstStyle/>
              <a:p>
                <a:r>
                  <a:rPr lang="pl-PL">
                    <a:noFill/>
                  </a:rPr>
                  <a:t> </a:t>
                </a:r>
              </a:p>
            </p:txBody>
          </p:sp>
        </mc:Fallback>
      </mc:AlternateContent>
      <p:sp>
        <p:nvSpPr>
          <p:cNvPr id="8" name="Symbol zastępczy numeru slajdu 7"/>
          <p:cNvSpPr>
            <a:spLocks noGrp="1"/>
          </p:cNvSpPr>
          <p:nvPr>
            <p:ph type="sldNum" sz="quarter" idx="12"/>
          </p:nvPr>
        </p:nvSpPr>
        <p:spPr/>
        <p:txBody>
          <a:bodyPr/>
          <a:lstStyle/>
          <a:p>
            <a:pPr>
              <a:defRPr/>
            </a:pPr>
            <a:fld id="{D02E777F-298D-4C96-825C-3DC57E52C55E}" type="slidenum">
              <a:rPr lang="pl-PL" smtClean="0"/>
              <a:pPr>
                <a:defRPr/>
              </a:pPr>
              <a:t>83</a:t>
            </a:fld>
            <a:endParaRPr lang="pl-PL"/>
          </a:p>
        </p:txBody>
      </p:sp>
    </p:spTree>
    <p:extLst>
      <p:ext uri="{BB962C8B-B14F-4D97-AF65-F5344CB8AC3E}">
        <p14:creationId xmlns:p14="http://schemas.microsoft.com/office/powerpoint/2010/main" val="33430335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pole tekstowe 3"/>
              <p:cNvSpPr txBox="1"/>
              <p:nvPr/>
            </p:nvSpPr>
            <p:spPr>
              <a:xfrm>
                <a:off x="3078659" y="1553422"/>
                <a:ext cx="2573461"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rPr>
                        <m:t>𝑥</m:t>
                      </m:r>
                      <m:r>
                        <a:rPr lang="pl-PL" b="0" i="1" smtClean="0">
                          <a:latin typeface="Cambria Math" panose="02040503050406030204" pitchFamily="18" charset="0"/>
                          <a:ea typeface="Cambria Math" panose="02040503050406030204" pitchFamily="18" charset="0"/>
                        </a:rPr>
                        <m:t>∈</m:t>
                      </m:r>
                      <m:sSup>
                        <m:sSupPr>
                          <m:ctrlPr>
                            <a:rPr lang="pl-PL" b="0" i="1" smtClean="0">
                              <a:latin typeface="Cambria Math" panose="02040503050406030204" pitchFamily="18" charset="0"/>
                              <a:ea typeface="Cambria Math" panose="02040503050406030204" pitchFamily="18" charset="0"/>
                            </a:rPr>
                          </m:ctrlPr>
                        </m:sSupPr>
                        <m:e>
                          <m:r>
                            <a:rPr lang="pl-PL" b="0" i="1" smtClean="0">
                              <a:latin typeface="Cambria Math" panose="02040503050406030204" pitchFamily="18" charset="0"/>
                              <a:ea typeface="Cambria Math" panose="02040503050406030204" pitchFamily="18" charset="0"/>
                            </a:rPr>
                            <m:t>𝑈</m:t>
                          </m:r>
                        </m:e>
                        <m:sup>
                          <m:r>
                            <a:rPr lang="pl-PL" b="0" i="1" smtClean="0">
                              <a:latin typeface="Cambria Math" panose="02040503050406030204" pitchFamily="18" charset="0"/>
                              <a:ea typeface="Cambria Math" panose="02040503050406030204" pitchFamily="18" charset="0"/>
                            </a:rPr>
                            <m:t>∗</m:t>
                          </m:r>
                        </m:sup>
                      </m:sSup>
                      <m:r>
                        <a:rPr lang="pl-PL" i="1">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𝑈</m:t>
                      </m:r>
                    </m:oMath>
                  </m:oMathPara>
                </a14:m>
                <a:endParaRPr lang="pl-PL" b="0" i="1">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ea typeface="Cambria Math" panose="02040503050406030204" pitchFamily="18" charset="0"/>
                        </a:rPr>
                        <m:t>  </m:t>
                      </m:r>
                      <m:sSub>
                        <m:sSubPr>
                          <m:ctrlPr>
                            <a:rPr lang="pl-PL" b="0" i="1" smtClean="0">
                              <a:latin typeface="Cambria Math" panose="02040503050406030204" pitchFamily="18" charset="0"/>
                              <a:ea typeface="Cambria Math" panose="02040503050406030204" pitchFamily="18" charset="0"/>
                            </a:rPr>
                          </m:ctrlPr>
                        </m:sSubPr>
                        <m:e>
                          <m:r>
                            <a:rPr lang="pl-PL" b="0" i="1" smtClean="0">
                              <a:latin typeface="Cambria Math" panose="02040503050406030204" pitchFamily="18" charset="0"/>
                              <a:ea typeface="Cambria Math" panose="02040503050406030204" pitchFamily="18" charset="0"/>
                            </a:rPr>
                            <m:t>𝐼𝑛𝑑</m:t>
                          </m:r>
                        </m:e>
                        <m:sub>
                          <m:r>
                            <a:rPr lang="pl-PL" b="0" i="1" smtClean="0">
                              <a:latin typeface="Cambria Math" panose="02040503050406030204" pitchFamily="18" charset="0"/>
                              <a:ea typeface="Cambria Math" panose="02040503050406030204" pitchFamily="18" charset="0"/>
                            </a:rPr>
                            <m:t>𝐴</m:t>
                          </m:r>
                        </m:sub>
                      </m:sSub>
                      <m:r>
                        <a:rPr lang="pl-PL" b="0" i="1" smtClean="0">
                          <a:latin typeface="Cambria Math" panose="02040503050406030204" pitchFamily="18" charset="0"/>
                          <a:ea typeface="Cambria Math" panose="02040503050406030204" pitchFamily="18" charset="0"/>
                        </a:rPr>
                        <m:t>⊆</m:t>
                      </m:r>
                      <m:sSup>
                        <m:sSupPr>
                          <m:ctrlPr>
                            <a:rPr lang="pl-PL" i="1">
                              <a:latin typeface="Cambria Math" panose="02040503050406030204" pitchFamily="18" charset="0"/>
                              <a:ea typeface="Cambria Math" panose="02040503050406030204" pitchFamily="18" charset="0"/>
                            </a:rPr>
                          </m:ctrlPr>
                        </m:sSupPr>
                        <m:e>
                          <m:r>
                            <a:rPr lang="pl-PL" i="1">
                              <a:latin typeface="Cambria Math" panose="02040503050406030204" pitchFamily="18" charset="0"/>
                              <a:ea typeface="Cambria Math" panose="02040503050406030204" pitchFamily="18" charset="0"/>
                            </a:rPr>
                            <m:t>𝑈</m:t>
                          </m:r>
                        </m:e>
                        <m:sup>
                          <m:r>
                            <a:rPr lang="pl-PL" i="1">
                              <a:latin typeface="Cambria Math" panose="02040503050406030204" pitchFamily="18" charset="0"/>
                              <a:ea typeface="Cambria Math" panose="02040503050406030204" pitchFamily="18" charset="0"/>
                            </a:rPr>
                            <m:t>∗</m:t>
                          </m:r>
                        </m:sup>
                      </m:sSup>
                      <m:r>
                        <a:rPr lang="pl-PL" b="0" i="1" smtClean="0">
                          <a:latin typeface="Cambria Math" panose="02040503050406030204" pitchFamily="18" charset="0"/>
                          <a:ea typeface="Cambria Math" panose="02040503050406030204" pitchFamily="18" charset="0"/>
                        </a:rPr>
                        <m:t>×</m:t>
                      </m:r>
                      <m:sSup>
                        <m:sSupPr>
                          <m:ctrlPr>
                            <a:rPr lang="pl-PL" i="1">
                              <a:latin typeface="Cambria Math" panose="02040503050406030204" pitchFamily="18" charset="0"/>
                              <a:ea typeface="Cambria Math" panose="02040503050406030204" pitchFamily="18" charset="0"/>
                            </a:rPr>
                          </m:ctrlPr>
                        </m:sSupPr>
                        <m:e>
                          <m:r>
                            <a:rPr lang="pl-PL" i="1">
                              <a:latin typeface="Cambria Math" panose="02040503050406030204" pitchFamily="18" charset="0"/>
                              <a:ea typeface="Cambria Math" panose="02040503050406030204" pitchFamily="18" charset="0"/>
                            </a:rPr>
                            <m:t>𝑈</m:t>
                          </m:r>
                        </m:e>
                        <m:sup>
                          <m:r>
                            <a:rPr lang="pl-PL" i="1">
                              <a:latin typeface="Cambria Math" panose="02040503050406030204" pitchFamily="18" charset="0"/>
                              <a:ea typeface="Cambria Math" panose="02040503050406030204" pitchFamily="18" charset="0"/>
                            </a:rPr>
                            <m:t>∗</m:t>
                          </m:r>
                        </m:sup>
                      </m:sSup>
                    </m:oMath>
                  </m:oMathPara>
                </a14:m>
                <a:endParaRPr lang="en-GB"/>
              </a:p>
            </p:txBody>
          </p:sp>
        </mc:Choice>
        <mc:Fallback xmlns="">
          <p:sp>
            <p:nvSpPr>
              <p:cNvPr id="4" name="pole tekstowe 3"/>
              <p:cNvSpPr txBox="1">
                <a:spLocks noRot="1" noChangeAspect="1" noMove="1" noResize="1" noEditPoints="1" noAdjustHandles="1" noChangeArrowheads="1" noChangeShapeType="1" noTextEdit="1"/>
              </p:cNvSpPr>
              <p:nvPr/>
            </p:nvSpPr>
            <p:spPr>
              <a:xfrm>
                <a:off x="3078659" y="1553422"/>
                <a:ext cx="2573461" cy="830997"/>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pole tekstowe 4"/>
              <p:cNvSpPr txBox="1"/>
              <p:nvPr/>
            </p:nvSpPr>
            <p:spPr>
              <a:xfrm>
                <a:off x="1115616" y="3044167"/>
                <a:ext cx="2440605" cy="4512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b="0" i="1" smtClean="0">
                              <a:latin typeface="Cambria Math" panose="02040503050406030204" pitchFamily="18" charset="0"/>
                            </a:rPr>
                          </m:ctrlPr>
                        </m:sSubPr>
                        <m:e>
                          <m:d>
                            <m:dPr>
                              <m:begChr m:val="["/>
                              <m:endChr m:val="]"/>
                              <m:ctrlPr>
                                <a:rPr lang="pl-PL" b="0" i="1" smtClean="0">
                                  <a:latin typeface="Cambria Math" panose="02040503050406030204" pitchFamily="18" charset="0"/>
                                </a:rPr>
                              </m:ctrlPr>
                            </m:dPr>
                            <m:e>
                              <m:r>
                                <a:rPr lang="pl-PL" b="0" i="1" smtClean="0">
                                  <a:latin typeface="Cambria Math" panose="02040503050406030204" pitchFamily="18" charset="0"/>
                                </a:rPr>
                                <m:t>𝑥</m:t>
                              </m:r>
                            </m:e>
                          </m:d>
                        </m:e>
                        <m:sub>
                          <m:sSub>
                            <m:sSubPr>
                              <m:ctrlPr>
                                <a:rPr lang="pl-PL" b="0" i="1" smtClean="0">
                                  <a:latin typeface="Cambria Math" panose="02040503050406030204" pitchFamily="18" charset="0"/>
                                </a:rPr>
                              </m:ctrlPr>
                            </m:sSubPr>
                            <m:e>
                              <m:r>
                                <a:rPr lang="pl-PL" b="0" i="1" smtClean="0">
                                  <a:latin typeface="Cambria Math" panose="02040503050406030204" pitchFamily="18" charset="0"/>
                                </a:rPr>
                                <m:t>𝐼𝑛𝑑</m:t>
                              </m:r>
                            </m:e>
                            <m:sub>
                              <m:r>
                                <a:rPr lang="pl-PL" b="0" i="1" smtClean="0">
                                  <a:latin typeface="Cambria Math" panose="02040503050406030204" pitchFamily="18" charset="0"/>
                                </a:rPr>
                                <m:t>𝐴</m:t>
                              </m:r>
                            </m:sub>
                          </m:sSub>
                        </m:sub>
                      </m:sSub>
                      <m:r>
                        <a:rPr lang="pl-PL" b="0"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𝑈</m:t>
                      </m:r>
                      <m:r>
                        <a:rPr lang="pl-PL" b="0" i="1" smtClean="0">
                          <a:latin typeface="Cambria Math" panose="02040503050406030204" pitchFamily="18" charset="0"/>
                          <a:ea typeface="Cambria Math" panose="02040503050406030204" pitchFamily="18" charset="0"/>
                        </a:rPr>
                        <m:t>≠∅</m:t>
                      </m:r>
                    </m:oMath>
                  </m:oMathPara>
                </a14:m>
                <a:endParaRPr lang="en-GB"/>
              </a:p>
            </p:txBody>
          </p:sp>
        </mc:Choice>
        <mc:Fallback xmlns="">
          <p:sp>
            <p:nvSpPr>
              <p:cNvPr id="5" name="pole tekstowe 4"/>
              <p:cNvSpPr txBox="1">
                <a:spLocks noRot="1" noChangeAspect="1" noMove="1" noResize="1" noEditPoints="1" noAdjustHandles="1" noChangeArrowheads="1" noChangeShapeType="1" noTextEdit="1"/>
              </p:cNvSpPr>
              <p:nvPr/>
            </p:nvSpPr>
            <p:spPr>
              <a:xfrm>
                <a:off x="1115616" y="3044167"/>
                <a:ext cx="2440605" cy="451214"/>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pole tekstowe 5"/>
              <p:cNvSpPr txBox="1"/>
              <p:nvPr/>
            </p:nvSpPr>
            <p:spPr>
              <a:xfrm>
                <a:off x="5124122" y="3141231"/>
                <a:ext cx="2858155" cy="3313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b="0" i="1" smtClean="0">
                              <a:latin typeface="Cambria Math" panose="02040503050406030204" pitchFamily="18" charset="0"/>
                            </a:rPr>
                          </m:ctrlPr>
                        </m:sSubPr>
                        <m:e>
                          <m:d>
                            <m:dPr>
                              <m:begChr m:val="["/>
                              <m:endChr m:val="]"/>
                              <m:ctrlPr>
                                <a:rPr lang="pl-PL" b="0" i="1" smtClean="0">
                                  <a:latin typeface="Cambria Math" panose="02040503050406030204" pitchFamily="18" charset="0"/>
                                </a:rPr>
                              </m:ctrlPr>
                            </m:dPr>
                            <m:e>
                              <m:r>
                                <a:rPr lang="pl-PL" b="0" i="1" smtClean="0">
                                  <a:latin typeface="Cambria Math" panose="02040503050406030204" pitchFamily="18" charset="0"/>
                                </a:rPr>
                                <m:t>𝑥</m:t>
                              </m:r>
                            </m:e>
                          </m:d>
                        </m:e>
                        <m:sub>
                          <m:sSub>
                            <m:sSubPr>
                              <m:ctrlPr>
                                <a:rPr lang="pl-PL" b="0" i="1" smtClean="0">
                                  <a:latin typeface="Cambria Math" panose="02040503050406030204" pitchFamily="18" charset="0"/>
                                </a:rPr>
                              </m:ctrlPr>
                            </m:sSubPr>
                            <m:e>
                              <m:r>
                                <a:rPr lang="pl-PL" b="0" i="1" smtClean="0">
                                  <a:latin typeface="Cambria Math" panose="02040503050406030204" pitchFamily="18" charset="0"/>
                                </a:rPr>
                                <m:t>𝐼𝑛𝑑</m:t>
                              </m:r>
                            </m:e>
                            <m:sub>
                              <m:r>
                                <a:rPr lang="pl-PL" b="0" i="1" smtClean="0">
                                  <a:latin typeface="Cambria Math" panose="02040503050406030204" pitchFamily="18" charset="0"/>
                                </a:rPr>
                                <m:t>𝐴</m:t>
                              </m:r>
                            </m:sub>
                          </m:sSub>
                        </m:sub>
                      </m:sSub>
                      <m:r>
                        <a:rPr lang="pl-PL" b="0"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𝑈</m:t>
                      </m:r>
                      <m:r>
                        <a:rPr lang="pl-PL" b="0" i="1" smtClean="0">
                          <a:latin typeface="Cambria Math" panose="02040503050406030204" pitchFamily="18" charset="0"/>
                          <a:ea typeface="Cambria Math" panose="02040503050406030204" pitchFamily="18" charset="0"/>
                        </a:rPr>
                        <m:t>=∅</m:t>
                      </m:r>
                    </m:oMath>
                  </m:oMathPara>
                </a14:m>
                <a:endParaRPr lang="pl-PL" b="0">
                  <a:ea typeface="Cambria Math" panose="02040503050406030204" pitchFamily="18" charset="0"/>
                </a:endParaRPr>
              </a:p>
              <a:p>
                <a:endParaRPr lang="pl-PL"/>
              </a:p>
              <a:p>
                <a:endParaRPr lang="pl-PL"/>
              </a:p>
              <a:p>
                <a:r>
                  <a:rPr lang="pl-PL"/>
                  <a:t>--- </a:t>
                </a:r>
                <a:r>
                  <a:rPr lang="en-US" sz="2400"/>
                  <a:t>similarity</a:t>
                </a:r>
              </a:p>
              <a:p>
                <a:r>
                  <a:rPr lang="en-US"/>
                  <a:t>--- </a:t>
                </a:r>
                <a:r>
                  <a:rPr lang="en-US" sz="2400" err="1"/>
                  <a:t>reducts</a:t>
                </a:r>
                <a:endParaRPr lang="en-US" sz="2400"/>
              </a:p>
              <a:p>
                <a:r>
                  <a:rPr lang="en-US"/>
                  <a:t>--- </a:t>
                </a:r>
                <a:r>
                  <a:rPr lang="en-US" sz="2400"/>
                  <a:t>rules</a:t>
                </a:r>
              </a:p>
              <a:p>
                <a:r>
                  <a:rPr lang="en-US" sz="2400"/>
                  <a:t>---  conflict resolution</a:t>
                </a:r>
              </a:p>
              <a:p>
                <a:r>
                  <a:rPr lang="pl-PL"/>
                  <a:t>…</a:t>
                </a:r>
                <a:endParaRPr lang="en-GB"/>
              </a:p>
            </p:txBody>
          </p:sp>
        </mc:Choice>
        <mc:Fallback xmlns="">
          <p:sp>
            <p:nvSpPr>
              <p:cNvPr id="6" name="pole tekstowe 5"/>
              <p:cNvSpPr txBox="1">
                <a:spLocks noRot="1" noChangeAspect="1" noMove="1" noResize="1" noEditPoints="1" noAdjustHandles="1" noChangeArrowheads="1" noChangeShapeType="1" noTextEdit="1"/>
              </p:cNvSpPr>
              <p:nvPr/>
            </p:nvSpPr>
            <p:spPr>
              <a:xfrm>
                <a:off x="5124122" y="3141231"/>
                <a:ext cx="2858155" cy="3313536"/>
              </a:xfrm>
              <a:prstGeom prst="rect">
                <a:avLst/>
              </a:prstGeom>
              <a:blipFill rotWithShape="0">
                <a:blip r:embed="rId5"/>
                <a:stretch>
                  <a:fillRect l="-7265" r="-6197" b="-533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pole tekstowe 6"/>
              <p:cNvSpPr txBox="1"/>
              <p:nvPr/>
            </p:nvSpPr>
            <p:spPr>
              <a:xfrm>
                <a:off x="327617" y="4305386"/>
                <a:ext cx="4037772" cy="8667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ea typeface="Cambria Math" panose="02040503050406030204" pitchFamily="18" charset="0"/>
                        </a:rPr>
                        <m:t>𝑑</m:t>
                      </m:r>
                      <m:d>
                        <m:dPr>
                          <m:ctrlPr>
                            <a:rPr lang="pl-PL" b="0" i="1" smtClean="0">
                              <a:latin typeface="Cambria Math" panose="02040503050406030204" pitchFamily="18" charset="0"/>
                              <a:ea typeface="Cambria Math" panose="02040503050406030204" pitchFamily="18" charset="0"/>
                            </a:rPr>
                          </m:ctrlPr>
                        </m:dPr>
                        <m:e>
                          <m:r>
                            <a:rPr lang="pl-PL" b="0" i="1" smtClean="0">
                              <a:latin typeface="Cambria Math" panose="02040503050406030204" pitchFamily="18" charset="0"/>
                              <a:ea typeface="Cambria Math" panose="02040503050406030204" pitchFamily="18" charset="0"/>
                            </a:rPr>
                            <m:t>𝑥</m:t>
                          </m:r>
                        </m:e>
                      </m:d>
                      <m:r>
                        <a:rPr lang="pl-PL" b="0" i="1" smtClean="0">
                          <a:latin typeface="Cambria Math" panose="02040503050406030204" pitchFamily="18" charset="0"/>
                          <a:ea typeface="Cambria Math" panose="02040503050406030204" pitchFamily="18" charset="0"/>
                        </a:rPr>
                        <m:t>=</m:t>
                      </m:r>
                      <m:r>
                        <a:rPr lang="pl-PL" b="0" i="1" smtClean="0">
                          <a:latin typeface="Cambria Math" panose="02040503050406030204" pitchFamily="18" charset="0"/>
                          <a:ea typeface="Cambria Math" panose="02040503050406030204" pitchFamily="18" charset="0"/>
                        </a:rPr>
                        <m:t>𝑑</m:t>
                      </m:r>
                      <m:d>
                        <m:dPr>
                          <m:ctrlPr>
                            <a:rPr lang="pl-PL" b="0" i="1" smtClean="0">
                              <a:latin typeface="Cambria Math" panose="02040503050406030204" pitchFamily="18" charset="0"/>
                              <a:ea typeface="Cambria Math" panose="02040503050406030204" pitchFamily="18" charset="0"/>
                            </a:rPr>
                          </m:ctrlPr>
                        </m:dPr>
                        <m:e>
                          <m:sSub>
                            <m:sSubPr>
                              <m:ctrlPr>
                                <a:rPr lang="pl-PL" b="0" i="1" smtClean="0">
                                  <a:latin typeface="Cambria Math" panose="02040503050406030204" pitchFamily="18" charset="0"/>
                                  <a:ea typeface="Cambria Math" panose="02040503050406030204" pitchFamily="18" charset="0"/>
                                </a:rPr>
                              </m:ctrlPr>
                            </m:sSubPr>
                            <m:e>
                              <m:r>
                                <a:rPr lang="pl-PL" b="0" i="1" smtClean="0">
                                  <a:latin typeface="Cambria Math" panose="02040503050406030204" pitchFamily="18" charset="0"/>
                                  <a:ea typeface="Cambria Math" panose="02040503050406030204" pitchFamily="18" charset="0"/>
                                </a:rPr>
                                <m:t>𝑥</m:t>
                              </m:r>
                            </m:e>
                            <m:sub>
                              <m:r>
                                <a:rPr lang="pl-PL" b="0" i="1" smtClean="0">
                                  <a:latin typeface="Cambria Math" panose="02040503050406030204" pitchFamily="18" charset="0"/>
                                  <a:ea typeface="Cambria Math" panose="02040503050406030204" pitchFamily="18" charset="0"/>
                                </a:rPr>
                                <m:t>0</m:t>
                              </m:r>
                            </m:sub>
                          </m:sSub>
                        </m:e>
                      </m:d>
                    </m:oMath>
                  </m:oMathPara>
                </a14:m>
                <a:endParaRPr lang="pl-PL" b="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l-PL" b="0" i="1" smtClean="0">
                          <a:latin typeface="Cambria Math" panose="02040503050406030204" pitchFamily="18" charset="0"/>
                        </a:rPr>
                        <m:t>𝑓𝑜𝑟</m:t>
                      </m:r>
                      <m:r>
                        <a:rPr lang="pl-PL" b="0" i="1" smtClean="0">
                          <a:latin typeface="Cambria Math" panose="02040503050406030204" pitchFamily="18" charset="0"/>
                        </a:rPr>
                        <m:t> </m:t>
                      </m:r>
                      <m:r>
                        <a:rPr lang="pl-PL" b="0" i="1" smtClean="0">
                          <a:latin typeface="Cambria Math" panose="02040503050406030204" pitchFamily="18" charset="0"/>
                        </a:rPr>
                        <m:t>𝑠𝑜𝑚𝑒</m:t>
                      </m:r>
                      <m:r>
                        <a:rPr lang="pl-PL" b="0" i="1" smtClean="0">
                          <a:latin typeface="Cambria Math" panose="02040503050406030204" pitchFamily="18" charset="0"/>
                        </a:rPr>
                        <m:t> </m:t>
                      </m:r>
                      <m:sSub>
                        <m:sSubPr>
                          <m:ctrlPr>
                            <a:rPr lang="pl-PL" i="1" smtClean="0">
                              <a:latin typeface="Cambria Math" panose="02040503050406030204" pitchFamily="18" charset="0"/>
                            </a:rPr>
                          </m:ctrlPr>
                        </m:sSubPr>
                        <m:e>
                          <m:r>
                            <a:rPr lang="pl-PL" b="0" i="1" smtClean="0">
                              <a:latin typeface="Cambria Math" panose="02040503050406030204" pitchFamily="18" charset="0"/>
                            </a:rPr>
                            <m:t>𝑥</m:t>
                          </m:r>
                        </m:e>
                        <m:sub>
                          <m:r>
                            <a:rPr lang="pl-PL" b="0" i="1" smtClean="0">
                              <a:latin typeface="Cambria Math" panose="02040503050406030204" pitchFamily="18" charset="0"/>
                            </a:rPr>
                            <m:t>0</m:t>
                          </m:r>
                        </m:sub>
                      </m:sSub>
                      <m:r>
                        <a:rPr lang="pl-PL" i="1" smtClean="0">
                          <a:latin typeface="Cambria Math" panose="02040503050406030204" pitchFamily="18" charset="0"/>
                          <a:ea typeface="Cambria Math" panose="02040503050406030204" pitchFamily="18" charset="0"/>
                        </a:rPr>
                        <m:t>∈</m:t>
                      </m:r>
                      <m:sSub>
                        <m:sSubPr>
                          <m:ctrlPr>
                            <a:rPr lang="pl-PL" i="1">
                              <a:latin typeface="Cambria Math" panose="02040503050406030204" pitchFamily="18" charset="0"/>
                            </a:rPr>
                          </m:ctrlPr>
                        </m:sSubPr>
                        <m:e>
                          <m:d>
                            <m:dPr>
                              <m:begChr m:val="["/>
                              <m:endChr m:val="]"/>
                              <m:ctrlPr>
                                <a:rPr lang="pl-PL" i="1">
                                  <a:latin typeface="Cambria Math" panose="02040503050406030204" pitchFamily="18" charset="0"/>
                                </a:rPr>
                              </m:ctrlPr>
                            </m:dPr>
                            <m:e>
                              <m:r>
                                <a:rPr lang="pl-PL" i="1">
                                  <a:latin typeface="Cambria Math" panose="02040503050406030204" pitchFamily="18" charset="0"/>
                                </a:rPr>
                                <m:t>𝑥</m:t>
                              </m:r>
                            </m:e>
                          </m:d>
                        </m:e>
                        <m:sub>
                          <m:sSub>
                            <m:sSubPr>
                              <m:ctrlPr>
                                <a:rPr lang="pl-PL" i="1">
                                  <a:latin typeface="Cambria Math" panose="02040503050406030204" pitchFamily="18" charset="0"/>
                                </a:rPr>
                              </m:ctrlPr>
                            </m:sSubPr>
                            <m:e>
                              <m:r>
                                <a:rPr lang="pl-PL" i="1">
                                  <a:latin typeface="Cambria Math" panose="02040503050406030204" pitchFamily="18" charset="0"/>
                                </a:rPr>
                                <m:t>𝐼𝑛𝑑</m:t>
                              </m:r>
                            </m:e>
                            <m:sub>
                              <m:r>
                                <a:rPr lang="pl-PL" i="1">
                                  <a:latin typeface="Cambria Math" panose="02040503050406030204" pitchFamily="18" charset="0"/>
                                </a:rPr>
                                <m:t>𝐴</m:t>
                              </m:r>
                            </m:sub>
                          </m:sSub>
                        </m:sub>
                      </m:sSub>
                      <m:r>
                        <a:rPr lang="pl-PL" i="1">
                          <a:latin typeface="Cambria Math" panose="02040503050406030204" pitchFamily="18" charset="0"/>
                          <a:ea typeface="Cambria Math" panose="02040503050406030204" pitchFamily="18" charset="0"/>
                        </a:rPr>
                        <m:t>∩</m:t>
                      </m:r>
                      <m:r>
                        <a:rPr lang="pl-PL" i="1">
                          <a:latin typeface="Cambria Math" panose="02040503050406030204" pitchFamily="18" charset="0"/>
                          <a:ea typeface="Cambria Math" panose="02040503050406030204" pitchFamily="18" charset="0"/>
                        </a:rPr>
                        <m:t>𝑈</m:t>
                      </m:r>
                    </m:oMath>
                  </m:oMathPara>
                </a14:m>
                <a:endParaRPr lang="en-GB"/>
              </a:p>
            </p:txBody>
          </p:sp>
        </mc:Choice>
        <mc:Fallback xmlns="">
          <p:sp>
            <p:nvSpPr>
              <p:cNvPr id="7" name="pole tekstowe 6"/>
              <p:cNvSpPr txBox="1">
                <a:spLocks noRot="1" noChangeAspect="1" noMove="1" noResize="1" noEditPoints="1" noAdjustHandles="1" noChangeArrowheads="1" noChangeShapeType="1" noTextEdit="1"/>
              </p:cNvSpPr>
              <p:nvPr/>
            </p:nvSpPr>
            <p:spPr>
              <a:xfrm>
                <a:off x="327617" y="4305386"/>
                <a:ext cx="4037772" cy="866712"/>
              </a:xfrm>
              <a:prstGeom prst="rect">
                <a:avLst/>
              </a:prstGeom>
              <a:blipFill rotWithShape="0">
                <a:blip r:embed="rId6"/>
                <a:stretch>
                  <a:fillRect/>
                </a:stretch>
              </a:blipFill>
            </p:spPr>
            <p:txBody>
              <a:bodyPr/>
              <a:lstStyle/>
              <a:p>
                <a:r>
                  <a:rPr lang="en-GB">
                    <a:noFill/>
                  </a:rPr>
                  <a:t> </a:t>
                </a:r>
              </a:p>
            </p:txBody>
          </p:sp>
        </mc:Fallback>
      </mc:AlternateContent>
      <p:cxnSp>
        <p:nvCxnSpPr>
          <p:cNvPr id="9" name="Łącznik prosty ze strzałką 8"/>
          <p:cNvCxnSpPr/>
          <p:nvPr/>
        </p:nvCxnSpPr>
        <p:spPr>
          <a:xfrm flipH="1">
            <a:off x="2483768" y="2384419"/>
            <a:ext cx="1803614" cy="65974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a:off x="4427984" y="2384419"/>
            <a:ext cx="2100712" cy="71087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a:off x="2335918" y="3663261"/>
            <a:ext cx="0" cy="4773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p:cNvCxnSpPr/>
          <p:nvPr/>
        </p:nvCxnSpPr>
        <p:spPr>
          <a:xfrm>
            <a:off x="6300192" y="3663261"/>
            <a:ext cx="0" cy="47737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pole tekstowe 10"/>
          <p:cNvSpPr txBox="1"/>
          <p:nvPr/>
        </p:nvSpPr>
        <p:spPr>
          <a:xfrm>
            <a:off x="323528" y="260648"/>
            <a:ext cx="7992888" cy="1200329"/>
          </a:xfrm>
          <a:prstGeom prst="rect">
            <a:avLst/>
          </a:prstGeom>
          <a:noFill/>
        </p:spPr>
        <p:txBody>
          <a:bodyPr wrap="square" rtlCol="0">
            <a:spAutoFit/>
          </a:bodyPr>
          <a:lstStyle/>
          <a:p>
            <a:pPr algn="ctr">
              <a:defRPr/>
            </a:pPr>
            <a:r>
              <a:rPr lang="pl-PL" sz="3600" b="1">
                <a:solidFill>
                  <a:srgbClr val="0070C0"/>
                </a:solidFill>
                <a:latin typeface="+mn-lt"/>
                <a:ea typeface="+mj-ea"/>
                <a:cs typeface="+mj-cs"/>
              </a:rPr>
              <a:t>REASONING: EXAMPLE</a:t>
            </a:r>
            <a:br>
              <a:rPr lang="pl-PL" sz="3600" b="1">
                <a:solidFill>
                  <a:srgbClr val="0070C0"/>
                </a:solidFill>
                <a:latin typeface="+mn-lt"/>
                <a:ea typeface="+mj-ea"/>
                <a:cs typeface="+mj-cs"/>
              </a:rPr>
            </a:br>
            <a:r>
              <a:rPr lang="pl-PL" sz="3600" b="1">
                <a:solidFill>
                  <a:srgbClr val="0070C0"/>
                </a:solidFill>
                <a:latin typeface="+mn-lt"/>
                <a:ea typeface="+mj-ea"/>
                <a:cs typeface="+mj-cs"/>
              </a:rPr>
              <a:t>(</a:t>
            </a:r>
            <a:r>
              <a:rPr lang="en-US" sz="3600" b="1">
                <a:solidFill>
                  <a:srgbClr val="0070C0"/>
                </a:solidFill>
                <a:latin typeface="+mn-lt"/>
                <a:ea typeface="+mj-ea"/>
                <a:cs typeface="+mj-cs"/>
              </a:rPr>
              <a:t>induction, conflict resolution</a:t>
            </a:r>
            <a:r>
              <a:rPr lang="pl-PL" sz="3600" b="1">
                <a:solidFill>
                  <a:srgbClr val="0070C0"/>
                </a:solidFill>
                <a:latin typeface="+mn-lt"/>
                <a:ea typeface="+mj-ea"/>
                <a:cs typeface="+mj-cs"/>
              </a:rPr>
              <a:t>)</a:t>
            </a:r>
          </a:p>
        </p:txBody>
      </p:sp>
      <p:sp>
        <p:nvSpPr>
          <p:cNvPr id="2" name="Symbol zastępczy numeru slajdu 1"/>
          <p:cNvSpPr>
            <a:spLocks noGrp="1"/>
          </p:cNvSpPr>
          <p:nvPr>
            <p:ph type="sldNum" sz="quarter" idx="12"/>
          </p:nvPr>
        </p:nvSpPr>
        <p:spPr/>
        <p:txBody>
          <a:bodyPr/>
          <a:lstStyle/>
          <a:p>
            <a:pPr>
              <a:defRPr/>
            </a:pPr>
            <a:fld id="{D02E777F-298D-4C96-825C-3DC57E52C55E}" type="slidenum">
              <a:rPr lang="pl-PL" smtClean="0"/>
              <a:pPr>
                <a:defRPr/>
              </a:pPr>
              <a:t>84</a:t>
            </a:fld>
            <a:endParaRPr lang="pl-PL"/>
          </a:p>
        </p:txBody>
      </p:sp>
    </p:spTree>
    <p:extLst>
      <p:ext uri="{BB962C8B-B14F-4D97-AF65-F5344CB8AC3E}">
        <p14:creationId xmlns:p14="http://schemas.microsoft.com/office/powerpoint/2010/main" val="33285498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CB910-0159-524A-E43A-3A80726A996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pole tekstowe 6">
                <a:extLst>
                  <a:ext uri="{FF2B5EF4-FFF2-40B4-BE49-F238E27FC236}">
                    <a16:creationId xmlns:a16="http://schemas.microsoft.com/office/drawing/2014/main" id="{20C74DDA-8EB0-44F0-AB39-BA5A6AA9155A}"/>
                  </a:ext>
                </a:extLst>
              </p:cNvPr>
              <p:cNvSpPr txBox="1"/>
              <p:nvPr/>
            </p:nvSpPr>
            <p:spPr>
              <a:xfrm>
                <a:off x="125637" y="616523"/>
                <a:ext cx="5606242" cy="246221"/>
              </a:xfrm>
              <a:prstGeom prst="rect">
                <a:avLst/>
              </a:prstGeom>
              <a:noFill/>
            </p:spPr>
            <p:txBody>
              <a:bodyPr wrap="square" lIns="0" tIns="0" rIns="0" bIns="0" rtlCol="0">
                <a:spAutoFit/>
              </a:bodyPr>
              <a:lstStyle/>
              <a:p>
                <a14:m>
                  <m:oMath xmlns:m="http://schemas.openxmlformats.org/officeDocument/2006/math">
                    <m:sSup>
                      <m:sSupPr>
                        <m:ctrlPr>
                          <a:rPr lang="pl-PL" sz="1600" i="1" smtClean="0">
                            <a:latin typeface="Cambria Math" panose="02040503050406030204" pitchFamily="18" charset="0"/>
                            <a:ea typeface="Cambria Math" panose="02040503050406030204" pitchFamily="18" charset="0"/>
                          </a:rPr>
                        </m:ctrlPr>
                      </m:sSupPr>
                      <m:e>
                        <m:r>
                          <a:rPr lang="pl-PL" sz="1600" b="0" i="1" smtClean="0">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r>
                      <a:rPr lang="en-GB"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a:rPr lang="pl-PL"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a:rPr lang="pl-PL" sz="1600" i="1">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 </m:t>
                    </m:r>
                    <m:r>
                      <a:rPr lang="pl-PL" sz="1600" i="1">
                        <a:latin typeface="Cambria Math" panose="02040503050406030204" pitchFamily="18" charset="0"/>
                      </a:rPr>
                      <m:t>𝑈</m:t>
                    </m:r>
                    <m:r>
                      <a:rPr lang="pl-PL" sz="1600" i="1">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a:rPr lang="pl-PL" sz="1600" i="1">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𝑅</m:t>
                    </m:r>
                    <m:r>
                      <a:rPr lang="pl-PL" sz="1600" i="1">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r>
                      <a:rPr lang="pl-PL" sz="1600" i="1">
                        <a:latin typeface="Cambria Math" panose="02040503050406030204" pitchFamily="18" charset="0"/>
                        <a:ea typeface="Cambria Math" panose="02040503050406030204" pitchFamily="18" charset="0"/>
                      </a:rPr>
                      <m:t>∩</m:t>
                    </m:r>
                    <m:d>
                      <m:dPr>
                        <m:ctrlPr>
                          <a:rPr lang="pl-PL" sz="1600" i="1">
                            <a:latin typeface="Cambria Math" panose="02040503050406030204" pitchFamily="18" charset="0"/>
                            <a:ea typeface="Cambria Math" panose="02040503050406030204" pitchFamily="18" charset="0"/>
                          </a:rPr>
                        </m:ctrlPr>
                      </m:dPr>
                      <m:e>
                        <m:r>
                          <a:rPr lang="pl-PL" sz="1600" i="1">
                            <a:latin typeface="Cambria Math" panose="02040503050406030204" pitchFamily="18" charset="0"/>
                            <a:ea typeface="Cambria Math" panose="02040503050406030204" pitchFamily="18" charset="0"/>
                          </a:rPr>
                          <m:t>𝑈</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e>
                    </m:d>
                  </m:oMath>
                </a14:m>
                <a:r>
                  <a:rPr lang="pl-PL" sz="1600" b="0" i="1">
                    <a:latin typeface="Cambria Math" panose="02040503050406030204" pitchFamily="18" charset="0"/>
                    <a:ea typeface="Cambria Math" panose="02040503050406030204" pitchFamily="18" charset="0"/>
                  </a:rPr>
                  <a:t>, </a:t>
                </a:r>
                <a14:m>
                  <m:oMath xmlns:m="http://schemas.openxmlformats.org/officeDocument/2006/math">
                    <m:sSub>
                      <m:sSubPr>
                        <m:ctrlPr>
                          <a:rPr lang="pl-PL" sz="1600" i="1">
                            <a:latin typeface="Cambria Math" panose="02040503050406030204" pitchFamily="18" charset="0"/>
                          </a:rPr>
                        </m:ctrlPr>
                      </m:sSubPr>
                      <m:e>
                        <m:r>
                          <a:rPr lang="pl-PL" sz="1600" i="1">
                            <a:latin typeface="Cambria Math" panose="02040503050406030204" pitchFamily="18" charset="0"/>
                          </a:rPr>
                          <m:t>𝐺</m:t>
                        </m:r>
                      </m:e>
                      <m:sub>
                        <m:sSup>
                          <m:sSupPr>
                            <m:ctrlPr>
                              <a:rPr lang="pl-PL" sz="1600" i="1">
                                <a:latin typeface="Cambria Math" panose="02040503050406030204" pitchFamily="18" charset="0"/>
                              </a:rPr>
                            </m:ctrlPr>
                          </m:sSupPr>
                          <m:e>
                            <m:r>
                              <a:rPr lang="pl-PL" sz="1600" i="1">
                                <a:latin typeface="Cambria Math" panose="02040503050406030204" pitchFamily="18" charset="0"/>
                              </a:rPr>
                              <m:t>𝑅</m:t>
                            </m:r>
                          </m:e>
                          <m:sup>
                            <m:r>
                              <a:rPr lang="pl-PL" sz="1600" i="1">
                                <a:latin typeface="Cambria Math" panose="02040503050406030204" pitchFamily="18" charset="0"/>
                              </a:rPr>
                              <m:t>∗</m:t>
                            </m:r>
                          </m:sup>
                        </m:sSup>
                      </m:sub>
                    </m:sSub>
                    <m:r>
                      <a:rPr lang="pl-PL" sz="1600" i="1">
                        <a:latin typeface="Cambria Math" panose="02040503050406030204" pitchFamily="18" charset="0"/>
                      </a:rPr>
                      <m:t>=</m:t>
                    </m:r>
                    <m:d>
                      <m:dPr>
                        <m:begChr m:val="{"/>
                        <m:endChr m:val="}"/>
                        <m:ctrlPr>
                          <a:rPr lang="pl-PL" sz="1600" i="1">
                            <a:latin typeface="Cambria Math" panose="02040503050406030204" pitchFamily="18" charset="0"/>
                          </a:rPr>
                        </m:ctrlPr>
                      </m:dPr>
                      <m:e>
                        <m:sSubSup>
                          <m:sSubSupPr>
                            <m:ctrlPr>
                              <a:rPr lang="pl-PL" sz="1600" i="1" smtClean="0">
                                <a:latin typeface="Cambria Math" panose="02040503050406030204" pitchFamily="18" charset="0"/>
                              </a:rPr>
                            </m:ctrlPr>
                          </m:sSubSupPr>
                          <m:e>
                            <m:r>
                              <a:rPr lang="pl-PL" sz="1600" i="1">
                                <a:latin typeface="Cambria Math" panose="02040503050406030204" pitchFamily="18" charset="0"/>
                              </a:rPr>
                              <m:t>𝑔</m:t>
                            </m:r>
                          </m:e>
                          <m:sub>
                            <m:r>
                              <a:rPr lang="pl-PL" sz="1600" i="1">
                                <a:latin typeface="Cambria Math" panose="02040503050406030204" pitchFamily="18" charset="0"/>
                              </a:rPr>
                              <m:t>𝑥</m:t>
                            </m:r>
                          </m:sub>
                          <m:sup>
                            <m:r>
                              <a:rPr lang="pl-PL" sz="1600" i="1">
                                <a:latin typeface="Cambria Math" panose="02040503050406030204" pitchFamily="18" charset="0"/>
                              </a:rPr>
                              <m:t>∗</m:t>
                            </m:r>
                          </m:sup>
                        </m:sSubSup>
                        <m:r>
                          <a:rPr lang="pl-PL" sz="1600" i="1">
                            <a:latin typeface="Cambria Math" panose="02040503050406030204" pitchFamily="18" charset="0"/>
                          </a:rPr>
                          <m:t>:</m:t>
                        </m:r>
                        <m:r>
                          <a:rPr lang="pl-PL" sz="1600" i="1">
                            <a:latin typeface="Cambria Math" panose="02040503050406030204" pitchFamily="18" charset="0"/>
                          </a:rPr>
                          <m:t>𝑥</m:t>
                        </m:r>
                        <m:r>
                          <a:rPr lang="pl-PL" sz="1600" i="1">
                            <a:latin typeface="Cambria Math" panose="02040503050406030204" pitchFamily="18" charset="0"/>
                            <a:ea typeface="Cambria Math" panose="02040503050406030204" pitchFamily="18" charset="0"/>
                          </a:rPr>
                          <m:t>∈ </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e>
                    </m:d>
                  </m:oMath>
                </a14:m>
                <a:endParaRPr lang="pl-PL" sz="1600" b="0" i="1">
                  <a:latin typeface="Cambria Math" panose="02040503050406030204" pitchFamily="18" charset="0"/>
                  <a:ea typeface="Cambria Math" panose="02040503050406030204" pitchFamily="18" charset="0"/>
                </a:endParaRPr>
              </a:p>
            </p:txBody>
          </p:sp>
        </mc:Choice>
        <mc:Fallback xmlns="">
          <p:sp>
            <p:nvSpPr>
              <p:cNvPr id="7" name="pole tekstowe 6"/>
              <p:cNvSpPr txBox="1">
                <a:spLocks noRot="1" noChangeAspect="1" noMove="1" noResize="1" noEditPoints="1" noAdjustHandles="1" noChangeArrowheads="1" noChangeShapeType="1" noTextEdit="1"/>
              </p:cNvSpPr>
              <p:nvPr/>
            </p:nvSpPr>
            <p:spPr>
              <a:xfrm>
                <a:off x="125637" y="616523"/>
                <a:ext cx="5606242" cy="246221"/>
              </a:xfrm>
              <a:prstGeom prst="rect">
                <a:avLst/>
              </a:prstGeom>
              <a:blipFill rotWithShape="0">
                <a:blip r:embed="rId3"/>
                <a:stretch>
                  <a:fillRect l="-109" t="-26829" b="-46341"/>
                </a:stretch>
              </a:blipFill>
            </p:spPr>
            <p:txBody>
              <a:bodyPr/>
              <a:lstStyle/>
              <a:p>
                <a:r>
                  <a:rPr lang="pl-PL">
                    <a:noFill/>
                  </a:rPr>
                  <a:t> </a:t>
                </a:r>
              </a:p>
            </p:txBody>
          </p:sp>
        </mc:Fallback>
      </mc:AlternateContent>
      <p:sp>
        <p:nvSpPr>
          <p:cNvPr id="22" name="Tytuł 1">
            <a:extLst>
              <a:ext uri="{FF2B5EF4-FFF2-40B4-BE49-F238E27FC236}">
                <a16:creationId xmlns:a16="http://schemas.microsoft.com/office/drawing/2014/main" id="{2F9530F4-A8DE-39EA-2B89-BCBDE86870CC}"/>
              </a:ext>
            </a:extLst>
          </p:cNvPr>
          <p:cNvSpPr>
            <a:spLocks noGrp="1"/>
          </p:cNvSpPr>
          <p:nvPr>
            <p:ph type="title"/>
          </p:nvPr>
        </p:nvSpPr>
        <p:spPr>
          <a:xfrm>
            <a:off x="71791" y="13670"/>
            <a:ext cx="8973398" cy="602767"/>
          </a:xfrm>
        </p:spPr>
        <p:txBody>
          <a:bodyPr/>
          <a:lstStyle/>
          <a:p>
            <a:r>
              <a:rPr lang="pl-PL" sz="1800" b="1"/>
              <a:t>NETWORK OF APPROXIMATION SPACES INDUCED FROM THE NETWORK OF APPROXIMATION SPACES FOR PAWLAK’S  ROUGH SET MODEL: EXAMPLE</a:t>
            </a:r>
          </a:p>
        </p:txBody>
      </p:sp>
      <mc:AlternateContent xmlns:mc="http://schemas.openxmlformats.org/markup-compatibility/2006" xmlns:a14="http://schemas.microsoft.com/office/drawing/2010/main">
        <mc:Choice Requires="a14">
          <p:sp>
            <p:nvSpPr>
              <p:cNvPr id="2" name="pole tekstowe 1">
                <a:extLst>
                  <a:ext uri="{FF2B5EF4-FFF2-40B4-BE49-F238E27FC236}">
                    <a16:creationId xmlns:a16="http://schemas.microsoft.com/office/drawing/2014/main" id="{5C6D1D6B-337E-6F30-D410-C85FF7201A95}"/>
                  </a:ext>
                </a:extLst>
              </p:cNvPr>
              <p:cNvSpPr txBox="1"/>
              <p:nvPr/>
            </p:nvSpPr>
            <p:spPr>
              <a:xfrm>
                <a:off x="219978" y="830017"/>
                <a:ext cx="3336197" cy="1231106"/>
              </a:xfrm>
              <a:prstGeom prst="rect">
                <a:avLst/>
              </a:prstGeom>
              <a:noFill/>
            </p:spPr>
            <p:txBody>
              <a:bodyPr wrap="square" lIns="0" tIns="0" rIns="0" bIns="0" rtlCol="0">
                <a:spAutoFit/>
              </a:bodyPr>
              <a:lstStyle/>
              <a:p>
                <a14:m>
                  <m:oMath xmlns:m="http://schemas.openxmlformats.org/officeDocument/2006/math">
                    <m:sSubSup>
                      <m:sSubSupPr>
                        <m:ctrlPr>
                          <a:rPr lang="pl-PL" sz="1600" b="0" i="1" smtClean="0">
                            <a:latin typeface="Cambria Math" panose="02040503050406030204" pitchFamily="18" charset="0"/>
                          </a:rPr>
                        </m:ctrlPr>
                      </m:sSubSupPr>
                      <m:e>
                        <m:r>
                          <a:rPr lang="pl-PL" sz="1600" b="0" i="1" smtClean="0">
                            <a:latin typeface="Cambria Math" panose="02040503050406030204" pitchFamily="18" charset="0"/>
                          </a:rPr>
                          <m:t>𝑔</m:t>
                        </m:r>
                      </m:e>
                      <m:sub>
                        <m:r>
                          <a:rPr lang="pl-PL" sz="1600" b="0" i="1" smtClean="0">
                            <a:latin typeface="Cambria Math" panose="02040503050406030204" pitchFamily="18" charset="0"/>
                          </a:rPr>
                          <m:t>𝑥</m:t>
                        </m:r>
                      </m:sub>
                      <m:sup>
                        <m:r>
                          <a:rPr lang="pl-PL" sz="1600" b="0" i="1" smtClean="0">
                            <a:latin typeface="Cambria Math" panose="02040503050406030204" pitchFamily="18" charset="0"/>
                          </a:rPr>
                          <m:t>∗</m:t>
                        </m:r>
                      </m:sup>
                    </m:sSubSup>
                    <m:r>
                      <a:rPr lang="pl-PL" sz="1600" b="0" i="1" smtClean="0">
                        <a:latin typeface="Cambria Math" panose="02040503050406030204" pitchFamily="18" charset="0"/>
                      </a:rPr>
                      <m:t>=</m:t>
                    </m:r>
                    <m:d>
                      <m:dPr>
                        <m:ctrlPr>
                          <a:rPr lang="pl-PL" sz="1600" b="0" i="1" smtClean="0">
                            <a:latin typeface="Cambria Math" panose="02040503050406030204" pitchFamily="18" charset="0"/>
                          </a:rPr>
                        </m:ctrlPr>
                      </m:dPr>
                      <m:e>
                        <m:sSup>
                          <m:sSupPr>
                            <m:ctrlPr>
                              <a:rPr lang="pl-PL" sz="1600" b="0" i="1" smtClean="0">
                                <a:latin typeface="Cambria Math" panose="02040503050406030204" pitchFamily="18" charset="0"/>
                              </a:rPr>
                            </m:ctrlPr>
                          </m:sSupPr>
                          <m:e>
                            <m:r>
                              <a:rPr lang="pl-PL" sz="1600" b="0" i="1" smtClean="0">
                                <a:latin typeface="Cambria Math" panose="02040503050406030204" pitchFamily="18" charset="0"/>
                              </a:rPr>
                              <m:t>𝑓</m:t>
                            </m:r>
                          </m:e>
                          <m:sup>
                            <m:r>
                              <a:rPr lang="pl-PL" sz="1600" b="0" i="1" smtClean="0">
                                <a:latin typeface="Cambria Math" panose="02040503050406030204" pitchFamily="18" charset="0"/>
                              </a:rPr>
                              <m:t>∗</m:t>
                            </m:r>
                          </m:sup>
                        </m:sSup>
                        <m:d>
                          <m:dPr>
                            <m:ctrlPr>
                              <a:rPr lang="pl-PL" sz="1600" b="0" i="1" smtClean="0">
                                <a:latin typeface="Cambria Math" panose="02040503050406030204" pitchFamily="18" charset="0"/>
                              </a:rPr>
                            </m:ctrlPr>
                          </m:dPr>
                          <m:e>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sub>
                            </m:sSub>
                          </m:e>
                        </m:d>
                        <m:r>
                          <a:rPr lang="pl-PL" sz="1600" b="0" i="1" smtClean="0">
                            <a:latin typeface="Cambria Math" panose="02040503050406030204" pitchFamily="18" charset="0"/>
                          </a:rPr>
                          <m:t>,</m:t>
                        </m:r>
                        <m:sSub>
                          <m:sSubPr>
                            <m:ctrlPr>
                              <a:rPr lang="pl-PL" sz="1600" b="0" i="1" smtClean="0">
                                <a:latin typeface="Cambria Math" panose="02040503050406030204" pitchFamily="18" charset="0"/>
                              </a:rPr>
                            </m:ctrlPr>
                          </m:sSubPr>
                          <m:e>
                            <m:d>
                              <m:dPr>
                                <m:begChr m:val="["/>
                                <m:endChr m:val="]"/>
                                <m:ctrlPr>
                                  <a:rPr lang="pl-PL" sz="1600" b="0" i="1" smtClean="0">
                                    <a:latin typeface="Cambria Math" panose="02040503050406030204" pitchFamily="18" charset="0"/>
                                  </a:rPr>
                                </m:ctrlPr>
                              </m:dPr>
                              <m:e>
                                <m:r>
                                  <a:rPr lang="pl-PL" sz="1600" b="0" i="1" smtClean="0">
                                    <a:latin typeface="Cambria Math" panose="02040503050406030204" pitchFamily="18" charset="0"/>
                                  </a:rPr>
                                  <m:t>𝑥</m:t>
                                </m:r>
                              </m:e>
                            </m:d>
                          </m:e>
                          <m:sub>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sub>
                        </m:sSub>
                      </m:e>
                    </m:d>
                  </m:oMath>
                </a14:m>
                <a:r>
                  <a:rPr lang="pl-PL" sz="1600" b="0" i="1"/>
                  <a:t>, x</a:t>
                </a:r>
                <a:r>
                  <a:rPr lang="pl-PL" sz="1600">
                    <a:ea typeface="Cambria Math" panose="02040503050406030204" pitchFamily="18" charset="0"/>
                  </a:rPr>
                  <a:t> </a:t>
                </a:r>
                <a14:m>
                  <m:oMath xmlns:m="http://schemas.openxmlformats.org/officeDocument/2006/math">
                    <m:r>
                      <a:rPr lang="pl-PL" sz="1600" i="1">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oMath>
                </a14:m>
                <a:r>
                  <a:rPr lang="pl-PL" sz="1600" i="1"/>
                  <a:t> </a:t>
                </a:r>
              </a:p>
              <a:p>
                <a14:m>
                  <m:oMath xmlns:m="http://schemas.openxmlformats.org/officeDocument/2006/math">
                    <m:sSup>
                      <m:sSupPr>
                        <m:ctrlPr>
                          <a:rPr lang="pl-PL" sz="1600" i="1">
                            <a:latin typeface="Cambria Math" panose="02040503050406030204" pitchFamily="18" charset="0"/>
                          </a:rPr>
                        </m:ctrlPr>
                      </m:sSupPr>
                      <m:e>
                        <m:r>
                          <a:rPr lang="pl-PL" sz="1600" i="1">
                            <a:latin typeface="Cambria Math" panose="02040503050406030204" pitchFamily="18" charset="0"/>
                          </a:rPr>
                          <m:t>𝑓</m:t>
                        </m:r>
                      </m:e>
                      <m:sup>
                        <m:r>
                          <a:rPr lang="pl-PL" sz="1600" i="1">
                            <a:latin typeface="Cambria Math" panose="02040503050406030204" pitchFamily="18" charset="0"/>
                          </a:rPr>
                          <m:t>∗</m:t>
                        </m:r>
                      </m:sup>
                    </m:sSup>
                  </m:oMath>
                </a14:m>
                <a:r>
                  <a:rPr lang="pl-PL" sz="1600" i="1"/>
                  <a:t>:</a:t>
                </a:r>
                <a14:m>
                  <m:oMath xmlns:m="http://schemas.openxmlformats.org/officeDocument/2006/math">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oMath>
                </a14:m>
                <a:r>
                  <a:rPr lang="pl-PL" sz="1600" i="1"/>
                  <a:t>/</a:t>
                </a:r>
                <a14:m>
                  <m:oMath xmlns:m="http://schemas.openxmlformats.org/officeDocument/2006/math">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r>
                      <a:rPr lang="pl-PL" sz="160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{1,…,</m:t>
                    </m:r>
                    <m:d>
                      <m:dPr>
                        <m:begChr m:val="|"/>
                        <m:endChr m:val="|"/>
                        <m:ctrlPr>
                          <a:rPr lang="pl-PL" sz="1600" b="0" i="1" smtClean="0">
                            <a:latin typeface="Cambria Math" panose="02040503050406030204" pitchFamily="18" charset="0"/>
                            <a:ea typeface="Cambria Math" panose="02040503050406030204" pitchFamily="18" charset="0"/>
                          </a:rPr>
                        </m:ctrlPr>
                      </m:dPr>
                      <m:e>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m:rPr>
                            <m:nor/>
                          </m:rPr>
                          <a:rPr lang="pl-PL" sz="1600" i="1"/>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e>
                    </m:d>
                    <m:r>
                      <a:rPr lang="pl-PL" sz="1600" b="0" i="1" smtClean="0">
                        <a:latin typeface="Cambria Math" panose="02040503050406030204" pitchFamily="18" charset="0"/>
                        <a:ea typeface="Cambria Math" panose="02040503050406030204" pitchFamily="18" charset="0"/>
                      </a:rPr>
                      <m:t>}</m:t>
                    </m:r>
                  </m:oMath>
                </a14:m>
                <a:r>
                  <a:rPr lang="pl-PL" sz="1600" i="1"/>
                  <a:t>- </a:t>
                </a:r>
                <a:r>
                  <a:rPr lang="pl-PL" sz="1600" i="1" err="1"/>
                  <a:t>bijection</a:t>
                </a:r>
                <a:r>
                  <a:rPr lang="pl-PL" sz="1600" i="1"/>
                  <a:t>, </a:t>
                </a:r>
              </a:p>
              <a:p>
                <a14:m>
                  <m:oMath xmlns:m="http://schemas.openxmlformats.org/officeDocument/2006/math">
                    <m:sSup>
                      <m:sSupPr>
                        <m:ctrlPr>
                          <a:rPr lang="pl-PL" sz="1600" i="1">
                            <a:latin typeface="Cambria Math" panose="02040503050406030204" pitchFamily="18" charset="0"/>
                          </a:rPr>
                        </m:ctrlPr>
                      </m:sSupPr>
                      <m:e>
                        <m:r>
                          <a:rPr lang="pl-PL" sz="1600" i="1">
                            <a:latin typeface="Cambria Math" panose="02040503050406030204" pitchFamily="18" charset="0"/>
                          </a:rPr>
                          <m:t>𝑓</m:t>
                        </m:r>
                      </m:e>
                      <m:sup>
                        <m:r>
                          <a:rPr lang="pl-PL" sz="1600" i="1">
                            <a:latin typeface="Cambria Math" panose="02040503050406030204" pitchFamily="18" charset="0"/>
                          </a:rPr>
                          <m:t>∗</m:t>
                        </m:r>
                      </m:sup>
                    </m:sSup>
                  </m:oMath>
                </a14:m>
                <a:r>
                  <a:rPr lang="pl-PL" sz="1600" i="1"/>
                  <a:t>(</a:t>
                </a:r>
                <a14:m>
                  <m:oMath xmlns:m="http://schemas.openxmlformats.org/officeDocument/2006/math">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sub>
                    </m:sSub>
                  </m:oMath>
                </a14:m>
                <a:r>
                  <a:rPr lang="pl-PL" sz="1600" i="1"/>
                  <a:t>)=</a:t>
                </a:r>
                <a14:m>
                  <m:oMath xmlns:m="http://schemas.openxmlformats.org/officeDocument/2006/math">
                    <m:r>
                      <a:rPr lang="pl-PL" sz="1600" i="1">
                        <a:latin typeface="Cambria Math" panose="02040503050406030204" pitchFamily="18" charset="0"/>
                      </a:rPr>
                      <m:t>𝑓</m:t>
                    </m:r>
                    <m:d>
                      <m:dPr>
                        <m:ctrlPr>
                          <a:rPr lang="pl-PL" sz="1600" i="1">
                            <a:latin typeface="Cambria Math" panose="02040503050406030204" pitchFamily="18" charset="0"/>
                          </a:rPr>
                        </m:ctrlPr>
                      </m:dPr>
                      <m:e>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r>
                              <a:rPr lang="pl-PL" sz="1600" i="1">
                                <a:latin typeface="Cambria Math" panose="02040503050406030204" pitchFamily="18" charset="0"/>
                              </a:rPr>
                              <m:t>𝑅</m:t>
                            </m:r>
                          </m:sub>
                        </m:sSub>
                      </m:e>
                    </m:d>
                  </m:oMath>
                </a14:m>
                <a:r>
                  <a:rPr lang="pl-PL" sz="1600" i="1"/>
                  <a:t> for </a:t>
                </a:r>
                <a14:m>
                  <m:oMath xmlns:m="http://schemas.openxmlformats.org/officeDocument/2006/math">
                    <m:r>
                      <a:rPr lang="pl-PL" sz="1600" i="1">
                        <a:latin typeface="Cambria Math" panose="02040503050406030204" pitchFamily="18" charset="0"/>
                      </a:rPr>
                      <m:t>𝑥</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oMath>
                </a14:m>
                <a:r>
                  <a:rPr lang="pl-PL" sz="1600" i="1"/>
                  <a:t> </a:t>
                </a:r>
              </a:p>
              <a:p>
                <a:r>
                  <a:rPr lang="pl-PL" sz="1600" i="1" err="1"/>
                  <a:t>dist</a:t>
                </a:r>
                <a:r>
                  <a:rPr lang="pl-PL" sz="1600" i="1"/>
                  <a:t> – </a:t>
                </a:r>
                <a:r>
                  <a:rPr lang="pl-PL" sz="1600" i="1" err="1"/>
                  <a:t>distance</a:t>
                </a:r>
                <a:r>
                  <a:rPr lang="pl-PL" sz="1600" i="1"/>
                  <a:t> </a:t>
                </a:r>
                <a:r>
                  <a:rPr lang="pl-PL" sz="1600" i="1" err="1"/>
                  <a:t>function</a:t>
                </a:r>
                <a:r>
                  <a:rPr lang="pl-PL" sz="1600" i="1"/>
                  <a:t> </a:t>
                </a:r>
                <a:r>
                  <a:rPr lang="pl-PL" sz="1600" i="1" err="1"/>
                  <a:t>between</a:t>
                </a:r>
                <a:r>
                  <a:rPr lang="pl-PL" sz="1600" i="1"/>
                  <a:t> </a:t>
                </a:r>
                <a:r>
                  <a:rPr lang="pl-PL" sz="1600" i="1" err="1"/>
                  <a:t>objects</a:t>
                </a:r>
                <a:r>
                  <a:rPr lang="pl-PL" sz="1600" i="1"/>
                  <a:t> from </a:t>
                </a:r>
                <a14:m>
                  <m:oMath xmlns:m="http://schemas.openxmlformats.org/officeDocument/2006/math">
                    <m:r>
                      <a:rPr lang="pl-PL" sz="1600" i="1">
                        <a:latin typeface="Cambria Math" panose="02040503050406030204" pitchFamily="18" charset="0"/>
                        <a:ea typeface="Cambria Math" panose="02040503050406030204" pitchFamily="18" charset="0"/>
                      </a:rPr>
                      <m:t>{1,…,</m:t>
                    </m:r>
                    <m:d>
                      <m:dPr>
                        <m:begChr m:val="|"/>
                        <m:endChr m:val="|"/>
                        <m:ctrlPr>
                          <a:rPr lang="pl-PL" sz="1600" i="1">
                            <a:latin typeface="Cambria Math" panose="02040503050406030204" pitchFamily="18" charset="0"/>
                            <a:ea typeface="Cambria Math" panose="02040503050406030204" pitchFamily="18" charset="0"/>
                          </a:rPr>
                        </m:ctrlPr>
                      </m:dPr>
                      <m:e>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m:rPr>
                            <m:nor/>
                          </m:rPr>
                          <a:rPr lang="pl-PL" sz="1600" i="1"/>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  </m:t>
                            </m:r>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e>
                    </m:d>
                    <m:r>
                      <a:rPr lang="pl-PL" sz="1600" i="1">
                        <a:latin typeface="Cambria Math" panose="02040503050406030204" pitchFamily="18" charset="0"/>
                        <a:ea typeface="Cambria Math" panose="02040503050406030204" pitchFamily="18" charset="0"/>
                      </a:rPr>
                      <m:t>}</m:t>
                    </m:r>
                  </m:oMath>
                </a14:m>
                <a:r>
                  <a:rPr lang="pl-PL" sz="1600" i="1"/>
                  <a:t> </a:t>
                </a:r>
              </a:p>
            </p:txBody>
          </p:sp>
        </mc:Choice>
        <mc:Fallback xmlns="">
          <p:sp>
            <p:nvSpPr>
              <p:cNvPr id="2" name="pole tekstowe 1">
                <a:extLst>
                  <a:ext uri="{FF2B5EF4-FFF2-40B4-BE49-F238E27FC236}">
                    <a16:creationId xmlns:a16="http://schemas.microsoft.com/office/drawing/2014/main" xmlns="" xmlns:a14="http://schemas.microsoft.com/office/drawing/2010/main" id="{1669E935-7DE7-8569-3864-8C66C3A49F9E}"/>
                  </a:ext>
                </a:extLst>
              </p:cNvPr>
              <p:cNvSpPr txBox="1">
                <a:spLocks noRot="1" noChangeAspect="1" noMove="1" noResize="1" noEditPoints="1" noAdjustHandles="1" noChangeArrowheads="1" noChangeShapeType="1" noTextEdit="1"/>
              </p:cNvSpPr>
              <p:nvPr/>
            </p:nvSpPr>
            <p:spPr>
              <a:xfrm>
                <a:off x="219978" y="830017"/>
                <a:ext cx="3336197" cy="1231106"/>
              </a:xfrm>
              <a:prstGeom prst="rect">
                <a:avLst/>
              </a:prstGeom>
              <a:blipFill rotWithShape="0">
                <a:blip r:embed="rId4"/>
                <a:stretch>
                  <a:fillRect l="-3656" t="-4950" r="-5302" b="-9406"/>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9" name="pole tekstowe 28">
                <a:extLst>
                  <a:ext uri="{FF2B5EF4-FFF2-40B4-BE49-F238E27FC236}">
                    <a16:creationId xmlns:a16="http://schemas.microsoft.com/office/drawing/2014/main" id="{3F5C1C4A-07E6-AE7A-CAC1-AC237AFACB8A}"/>
                  </a:ext>
                </a:extLst>
              </p:cNvPr>
              <p:cNvSpPr txBox="1"/>
              <p:nvPr/>
            </p:nvSpPr>
            <p:spPr>
              <a:xfrm>
                <a:off x="3443" y="4938653"/>
                <a:ext cx="3017681" cy="493904"/>
              </a:xfrm>
              <a:prstGeom prst="rect">
                <a:avLst/>
              </a:prstGeom>
              <a:noFill/>
            </p:spPr>
            <p:txBody>
              <a:bodyPr wrap="square" lIns="0" tIns="0" rIns="0" bIns="0" rtlCol="0">
                <a:spAutoFit/>
              </a:bodyPr>
              <a:lstStyle/>
              <a:p>
                <a14:m>
                  <m:oMath xmlns:m="http://schemas.openxmlformats.org/officeDocument/2006/math">
                    <m:sSub>
                      <m:sSubPr>
                        <m:ctrlPr>
                          <a:rPr lang="en-GB" sz="1600" i="1" smtClean="0">
                            <a:latin typeface="Cambria Math" panose="02040503050406030204" pitchFamily="18" charset="0"/>
                          </a:rPr>
                        </m:ctrlPr>
                      </m:sSubPr>
                      <m:e>
                        <m:r>
                          <a:rPr lang="pl-PL" sz="1600" b="0" i="1" smtClean="0">
                            <a:latin typeface="Cambria Math" panose="02040503050406030204" pitchFamily="18" charset="0"/>
                          </a:rPr>
                          <m:t>       </m:t>
                        </m:r>
                        <m:r>
                          <a:rPr lang="pl-PL" sz="1600" b="0" i="1" smtClean="0">
                            <a:latin typeface="Cambria Math" panose="02040503050406030204" pitchFamily="18" charset="0"/>
                          </a:rPr>
                          <m:t>𝑔</m:t>
                        </m:r>
                      </m:e>
                      <m:sub>
                        <m:r>
                          <a:rPr lang="pl-PL" sz="1600" b="0" i="1" smtClean="0">
                            <a:latin typeface="Cambria Math" panose="02040503050406030204" pitchFamily="18" charset="0"/>
                          </a:rPr>
                          <m:t>𝑥</m:t>
                        </m:r>
                      </m:sub>
                    </m:sSub>
                    <m:r>
                      <a:rPr lang="pl-PL" sz="1600" b="0" i="1" smtClean="0">
                        <a:latin typeface="Cambria Math" panose="02040503050406030204" pitchFamily="18" charset="0"/>
                      </a:rPr>
                      <m:t>=</m:t>
                    </m:r>
                    <m:d>
                      <m:dPr>
                        <m:ctrlPr>
                          <a:rPr lang="pl-PL" sz="1600" b="0" i="1" smtClean="0">
                            <a:latin typeface="Cambria Math" panose="02040503050406030204" pitchFamily="18" charset="0"/>
                          </a:rPr>
                        </m:ctrlPr>
                      </m:dPr>
                      <m:e>
                        <m:r>
                          <a:rPr lang="pl-PL" sz="1600" b="0" i="1" smtClean="0">
                            <a:latin typeface="Cambria Math" panose="02040503050406030204" pitchFamily="18" charset="0"/>
                          </a:rPr>
                          <m:t>𝑓</m:t>
                        </m:r>
                        <m:d>
                          <m:dPr>
                            <m:ctrlPr>
                              <a:rPr lang="pl-PL" sz="1600" b="0" i="1" smtClean="0">
                                <a:latin typeface="Cambria Math" panose="02040503050406030204" pitchFamily="18" charset="0"/>
                              </a:rPr>
                            </m:ctrlPr>
                          </m:dPr>
                          <m:e>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r>
                                  <a:rPr lang="pl-PL" sz="1600" i="1">
                                    <a:latin typeface="Cambria Math" panose="02040503050406030204" pitchFamily="18" charset="0"/>
                                  </a:rPr>
                                  <m:t>𝑅</m:t>
                                </m:r>
                              </m:sub>
                            </m:sSub>
                          </m:e>
                        </m:d>
                        <m:r>
                          <a:rPr lang="pl-PL" sz="1600" b="0" i="1" smtClean="0">
                            <a:latin typeface="Cambria Math" panose="02040503050406030204" pitchFamily="18" charset="0"/>
                          </a:rPr>
                          <m:t>,</m:t>
                        </m:r>
                        <m:sSub>
                          <m:sSubPr>
                            <m:ctrlPr>
                              <a:rPr lang="pl-PL" sz="1600" b="0" i="1" smtClean="0">
                                <a:latin typeface="Cambria Math" panose="02040503050406030204" pitchFamily="18" charset="0"/>
                              </a:rPr>
                            </m:ctrlPr>
                          </m:sSubPr>
                          <m:e>
                            <m:d>
                              <m:dPr>
                                <m:begChr m:val="["/>
                                <m:endChr m:val="]"/>
                                <m:ctrlPr>
                                  <a:rPr lang="pl-PL" sz="1600" b="0" i="1" smtClean="0">
                                    <a:latin typeface="Cambria Math" panose="02040503050406030204" pitchFamily="18" charset="0"/>
                                  </a:rPr>
                                </m:ctrlPr>
                              </m:dPr>
                              <m:e>
                                <m:r>
                                  <a:rPr lang="pl-PL" sz="1600" b="0" i="1" smtClean="0">
                                    <a:latin typeface="Cambria Math" panose="02040503050406030204" pitchFamily="18" charset="0"/>
                                  </a:rPr>
                                  <m:t>𝑥</m:t>
                                </m:r>
                              </m:e>
                            </m:d>
                          </m:e>
                          <m:sub>
                            <m:r>
                              <a:rPr lang="pl-PL" sz="1600" b="0" i="1" smtClean="0">
                                <a:latin typeface="Cambria Math" panose="02040503050406030204" pitchFamily="18" charset="0"/>
                              </a:rPr>
                              <m:t>𝑅</m:t>
                            </m:r>
                          </m:sub>
                        </m:sSub>
                      </m:e>
                    </m:d>
                  </m:oMath>
                </a14:m>
                <a:r>
                  <a:rPr lang="pl-PL" sz="1600" b="0" i="1"/>
                  <a:t>, x</a:t>
                </a:r>
                <a:r>
                  <a:rPr lang="pl-PL" sz="1600">
                    <a:ea typeface="Cambria Math" panose="02040503050406030204" pitchFamily="18" charset="0"/>
                  </a:rPr>
                  <a:t> </a:t>
                </a:r>
                <a14:m>
                  <m:oMath xmlns:m="http://schemas.openxmlformats.org/officeDocument/2006/math">
                    <m:r>
                      <a:rPr lang="pl-PL" sz="1600" i="1">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𝑈</m:t>
                    </m:r>
                  </m:oMath>
                </a14:m>
                <a:endParaRPr lang="pl-PL" sz="1600" b="0" i="1"/>
              </a:p>
              <a:p>
                <a:r>
                  <a:rPr lang="pl-PL" sz="1600" i="1"/>
                  <a:t>   f:U/R</a:t>
                </a:r>
                <a14:m>
                  <m:oMath xmlns:m="http://schemas.openxmlformats.org/officeDocument/2006/math">
                    <m:r>
                      <a:rPr lang="pl-PL" sz="160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{1,…,</m:t>
                    </m:r>
                    <m:d>
                      <m:dPr>
                        <m:begChr m:val="|"/>
                        <m:endChr m:val="|"/>
                        <m:ctrlPr>
                          <a:rPr lang="pl-PL" sz="1600" b="0" i="1" smtClean="0">
                            <a:latin typeface="Cambria Math" panose="02040503050406030204" pitchFamily="18" charset="0"/>
                            <a:ea typeface="Cambria Math" panose="02040503050406030204" pitchFamily="18" charset="0"/>
                          </a:rPr>
                        </m:ctrlPr>
                      </m:dPr>
                      <m:e>
                        <m:r>
                          <a:rPr lang="pl-PL" sz="1600" b="0" i="1" smtClean="0">
                            <a:latin typeface="Cambria Math" panose="02040503050406030204" pitchFamily="18" charset="0"/>
                            <a:ea typeface="Cambria Math" panose="02040503050406030204" pitchFamily="18" charset="0"/>
                          </a:rPr>
                          <m:t>𝑈</m:t>
                        </m:r>
                        <m:r>
                          <a:rPr lang="pl-PL" sz="1600" b="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𝑅</m:t>
                        </m:r>
                      </m:e>
                    </m:d>
                    <m:r>
                      <a:rPr lang="pl-PL" sz="1600" b="0" i="1" smtClean="0">
                        <a:latin typeface="Cambria Math" panose="02040503050406030204" pitchFamily="18" charset="0"/>
                        <a:ea typeface="Cambria Math" panose="02040503050406030204" pitchFamily="18" charset="0"/>
                      </a:rPr>
                      <m:t>}</m:t>
                    </m:r>
                  </m:oMath>
                </a14:m>
                <a:r>
                  <a:rPr lang="pl-PL" sz="1600" i="1"/>
                  <a:t> - bijection</a:t>
                </a:r>
                <a:endParaRPr lang="en-GB" sz="1600" i="1"/>
              </a:p>
            </p:txBody>
          </p:sp>
        </mc:Choice>
        <mc:Fallback xmlns="">
          <p:sp>
            <p:nvSpPr>
              <p:cNvPr id="29" name="pole tekstowe 28">
                <a:extLst>
                  <a:ext uri="{FF2B5EF4-FFF2-40B4-BE49-F238E27FC236}">
                    <a16:creationId xmlns:a16="http://schemas.microsoft.com/office/drawing/2014/main" xmlns="" xmlns:a14="http://schemas.microsoft.com/office/drawing/2010/main" id="{1669E935-7DE7-8569-3864-8C66C3A49F9E}"/>
                  </a:ext>
                </a:extLst>
              </p:cNvPr>
              <p:cNvSpPr txBox="1">
                <a:spLocks noRot="1" noChangeAspect="1" noMove="1" noResize="1" noEditPoints="1" noAdjustHandles="1" noChangeArrowheads="1" noChangeShapeType="1" noTextEdit="1"/>
              </p:cNvSpPr>
              <p:nvPr/>
            </p:nvSpPr>
            <p:spPr>
              <a:xfrm>
                <a:off x="3443" y="4938653"/>
                <a:ext cx="3017681" cy="493904"/>
              </a:xfrm>
              <a:prstGeom prst="rect">
                <a:avLst/>
              </a:prstGeom>
              <a:blipFill rotWithShape="0">
                <a:blip r:embed="rId5"/>
                <a:stretch>
                  <a:fillRect l="-202" t="-12346" b="-2469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5" name="pole tekstowe 24">
                <a:extLst>
                  <a:ext uri="{FF2B5EF4-FFF2-40B4-BE49-F238E27FC236}">
                    <a16:creationId xmlns:a16="http://schemas.microsoft.com/office/drawing/2014/main" id="{1C39C528-4E57-6D2B-6FCE-AAAF6F0ADF92}"/>
                  </a:ext>
                </a:extLst>
              </p:cNvPr>
              <p:cNvSpPr txBox="1"/>
              <p:nvPr/>
            </p:nvSpPr>
            <p:spPr>
              <a:xfrm>
                <a:off x="5694326" y="642273"/>
                <a:ext cx="125861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600" i="1" smtClean="0">
                              <a:latin typeface="Cambria Math" panose="02040503050406030204" pitchFamily="18" charset="0"/>
                            </a:rPr>
                          </m:ctrlPr>
                        </m:sSubSupPr>
                        <m:e>
                          <m:r>
                            <a:rPr lang="pl-PL" sz="1600" b="0" i="1" smtClean="0">
                              <a:latin typeface="Cambria Math" panose="02040503050406030204" pitchFamily="18" charset="0"/>
                            </a:rPr>
                            <m:t>𝑅</m:t>
                          </m:r>
                        </m:e>
                        <m:sub>
                          <m:r>
                            <a:rPr lang="pl-PL" sz="1600" b="0" i="1" smtClean="0">
                              <a:latin typeface="Cambria Math" panose="02040503050406030204" pitchFamily="18" charset="0"/>
                            </a:rPr>
                            <m:t>𝑑</m:t>
                          </m:r>
                        </m:sub>
                        <m:sup>
                          <m:r>
                            <a:rPr lang="pl-PL" sz="1600" b="0" i="1" smtClean="0">
                              <a:latin typeface="Cambria Math" panose="02040503050406030204" pitchFamily="18" charset="0"/>
                            </a:rPr>
                            <m:t>∗</m:t>
                          </m:r>
                        </m:sup>
                      </m:sSubSup>
                      <m:r>
                        <a:rPr lang="en-GB" sz="1600" i="1">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a:rPr lang="pl-PL"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oMath>
                  </m:oMathPara>
                </a14:m>
                <a:endParaRPr lang="pl-PL" sz="1600"/>
              </a:p>
            </p:txBody>
          </p:sp>
        </mc:Choice>
        <mc:Fallback xmlns="">
          <p:sp>
            <p:nvSpPr>
              <p:cNvPr id="25" name="pole tekstowe 24"/>
              <p:cNvSpPr txBox="1">
                <a:spLocks noRot="1" noChangeAspect="1" noMove="1" noResize="1" noEditPoints="1" noAdjustHandles="1" noChangeArrowheads="1" noChangeShapeType="1" noTextEdit="1"/>
              </p:cNvSpPr>
              <p:nvPr/>
            </p:nvSpPr>
            <p:spPr>
              <a:xfrm>
                <a:off x="5694326" y="642273"/>
                <a:ext cx="1258613" cy="246221"/>
              </a:xfrm>
              <a:prstGeom prst="rect">
                <a:avLst/>
              </a:prstGeom>
              <a:blipFill rotWithShape="0">
                <a:blip r:embed="rId6"/>
                <a:stretch>
                  <a:fillRect l="-2415" b="-19512"/>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2" name="pole tekstowe 31">
                <a:extLst>
                  <a:ext uri="{FF2B5EF4-FFF2-40B4-BE49-F238E27FC236}">
                    <a16:creationId xmlns:a16="http://schemas.microsoft.com/office/drawing/2014/main" id="{D6B6A1AE-0E59-72ED-7577-25DF09EB6800}"/>
                  </a:ext>
                </a:extLst>
              </p:cNvPr>
              <p:cNvSpPr txBox="1"/>
              <p:nvPr/>
            </p:nvSpPr>
            <p:spPr>
              <a:xfrm>
                <a:off x="7036446" y="640958"/>
                <a:ext cx="1802416" cy="286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ea typeface="Cambria Math" panose="02040503050406030204" pitchFamily="18" charset="0"/>
                            </a:rPr>
                          </m:ctrlPr>
                        </m:sSubPr>
                        <m:e>
                          <m:r>
                            <a:rPr lang="pl-PL" sz="1600" b="0" i="1" smtClean="0">
                              <a:latin typeface="Cambria Math" panose="02040503050406030204" pitchFamily="18" charset="0"/>
                              <a:ea typeface="Cambria Math" panose="02040503050406030204" pitchFamily="18" charset="0"/>
                            </a:rPr>
                            <m:t>𝐺</m:t>
                          </m:r>
                        </m:e>
                        <m:sub>
                          <m:sSubSup>
                            <m:sSubSupPr>
                              <m:ctrlPr>
                                <a:rPr lang="en-GB" sz="1600" i="1" smtClean="0">
                                  <a:latin typeface="Cambria Math" panose="02040503050406030204" pitchFamily="18" charset="0"/>
                                  <a:ea typeface="Cambria Math" panose="02040503050406030204" pitchFamily="18" charset="0"/>
                                </a:rPr>
                              </m:ctrlPr>
                            </m:sSubSupPr>
                            <m:e>
                              <m:r>
                                <a:rPr lang="pl-PL" sz="1600" b="0" i="1" smtClean="0">
                                  <a:latin typeface="Cambria Math" panose="02040503050406030204" pitchFamily="18" charset="0"/>
                                  <a:ea typeface="Cambria Math" panose="02040503050406030204" pitchFamily="18" charset="0"/>
                                </a:rPr>
                                <m:t>𝑅</m:t>
                              </m:r>
                            </m:e>
                            <m:sub>
                              <m:r>
                                <a:rPr lang="pl-PL" sz="1600" b="0" i="1" smtClean="0">
                                  <a:latin typeface="Cambria Math" panose="02040503050406030204" pitchFamily="18" charset="0"/>
                                  <a:ea typeface="Cambria Math" panose="02040503050406030204" pitchFamily="18" charset="0"/>
                                </a:rPr>
                                <m:t>𝑑</m:t>
                              </m:r>
                            </m:sub>
                            <m:sup>
                              <m:r>
                                <a:rPr lang="pl-PL" sz="1600" b="0" i="1" smtClean="0">
                                  <a:latin typeface="Cambria Math" panose="02040503050406030204" pitchFamily="18" charset="0"/>
                                  <a:ea typeface="Cambria Math" panose="02040503050406030204" pitchFamily="18" charset="0"/>
                                </a:rPr>
                                <m:t>∗</m:t>
                              </m:r>
                            </m:sup>
                          </m:sSubSup>
                        </m:sub>
                      </m:sSub>
                      <m:r>
                        <a:rPr lang="pl-PL" sz="1600" b="0" i="1" smtClean="0">
                          <a:latin typeface="Cambria Math" panose="02040503050406030204" pitchFamily="18" charset="0"/>
                          <a:ea typeface="Cambria Math" panose="02040503050406030204" pitchFamily="18" charset="0"/>
                        </a:rPr>
                        <m:t>={</m:t>
                      </m:r>
                      <m:sSubSup>
                        <m:sSubSupPr>
                          <m:ctrlPr>
                            <a:rPr lang="pl-PL" sz="1600" i="1">
                              <a:latin typeface="Cambria Math" panose="02040503050406030204" pitchFamily="18" charset="0"/>
                            </a:rPr>
                          </m:ctrlPr>
                        </m:sSubSupPr>
                        <m:e>
                          <m:r>
                            <a:rPr lang="pl-PL" sz="1600" i="1">
                              <a:latin typeface="Cambria Math" panose="02040503050406030204" pitchFamily="18" charset="0"/>
                            </a:rPr>
                            <m:t>𝑔</m:t>
                          </m:r>
                        </m:e>
                        <m:sub>
                          <m:r>
                            <a:rPr lang="pl-PL" sz="1600" b="0" i="1" smtClean="0">
                              <a:latin typeface="Cambria Math" panose="02040503050406030204" pitchFamily="18" charset="0"/>
                            </a:rPr>
                            <m:t>𝑦</m:t>
                          </m:r>
                        </m:sub>
                        <m:sup>
                          <m:r>
                            <a:rPr lang="pl-PL" sz="1600" i="1">
                              <a:latin typeface="Cambria Math" panose="02040503050406030204" pitchFamily="18" charset="0"/>
                            </a:rPr>
                            <m:t>∗</m:t>
                          </m:r>
                        </m:sup>
                      </m:sSubSup>
                      <m:r>
                        <a:rPr lang="pl-PL" sz="1600" b="0" i="1" smtClean="0">
                          <a:latin typeface="Cambria Math" panose="02040503050406030204" pitchFamily="18" charset="0"/>
                        </a:rPr>
                        <m:t>: </m:t>
                      </m:r>
                      <m:r>
                        <a:rPr lang="pl-PL" sz="1600" b="0" i="1" smtClean="0">
                          <a:latin typeface="Cambria Math" panose="02040503050406030204" pitchFamily="18" charset="0"/>
                        </a:rPr>
                        <m:t>𝑦</m:t>
                      </m:r>
                      <m:r>
                        <a:rPr lang="pl-PL" sz="1600" i="1">
                          <a:latin typeface="Cambria Math" panose="02040503050406030204" pitchFamily="18" charset="0"/>
                          <a:ea typeface="Cambria Math" panose="02040503050406030204" pitchFamily="18" charset="0"/>
                        </a:rPr>
                        <m:t>∈ </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a:rPr lang="pl-PL" sz="1600" b="0" i="1" smtClean="0">
                          <a:latin typeface="Cambria Math" panose="02040503050406030204" pitchFamily="18" charset="0"/>
                          <a:ea typeface="Cambria Math" panose="02040503050406030204" pitchFamily="18" charset="0"/>
                        </a:rPr>
                        <m:t>}</m:t>
                      </m:r>
                    </m:oMath>
                  </m:oMathPara>
                </a14:m>
                <a:endParaRPr lang="pl-PL" sz="1600"/>
              </a:p>
            </p:txBody>
          </p:sp>
        </mc:Choice>
        <mc:Fallback xmlns="">
          <p:sp>
            <p:nvSpPr>
              <p:cNvPr id="32" name="pole tekstowe 31"/>
              <p:cNvSpPr txBox="1">
                <a:spLocks noRot="1" noChangeAspect="1" noMove="1" noResize="1" noEditPoints="1" noAdjustHandles="1" noChangeArrowheads="1" noChangeShapeType="1" noTextEdit="1"/>
              </p:cNvSpPr>
              <p:nvPr/>
            </p:nvSpPr>
            <p:spPr>
              <a:xfrm>
                <a:off x="7036446" y="640958"/>
                <a:ext cx="1802416" cy="286553"/>
              </a:xfrm>
              <a:prstGeom prst="rect">
                <a:avLst/>
              </a:prstGeom>
              <a:blipFill rotWithShape="0">
                <a:blip r:embed="rId7"/>
                <a:stretch>
                  <a:fillRect l="-1689" r="-3378" b="-1702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5" name="pole tekstowe 34">
                <a:extLst>
                  <a:ext uri="{FF2B5EF4-FFF2-40B4-BE49-F238E27FC236}">
                    <a16:creationId xmlns:a16="http://schemas.microsoft.com/office/drawing/2014/main" id="{C1DE39D6-ED32-1C26-63A7-3B633587E326}"/>
                  </a:ext>
                </a:extLst>
              </p:cNvPr>
              <p:cNvSpPr txBox="1"/>
              <p:nvPr/>
            </p:nvSpPr>
            <p:spPr>
              <a:xfrm>
                <a:off x="5525592" y="960422"/>
                <a:ext cx="3519597" cy="778996"/>
              </a:xfrm>
              <a:prstGeom prst="rect">
                <a:avLst/>
              </a:prstGeom>
              <a:noFill/>
            </p:spPr>
            <p:txBody>
              <a:bodyPr wrap="square" lIns="0" tIns="0" rIns="0" bIns="0" rtlCol="0">
                <a:spAutoFit/>
              </a:bodyPr>
              <a:lstStyle/>
              <a:p>
                <a14:m>
                  <m:oMath xmlns:m="http://schemas.openxmlformats.org/officeDocument/2006/math">
                    <m:sSubSup>
                      <m:sSubSupPr>
                        <m:ctrlPr>
                          <a:rPr lang="en-GB" sz="1600" i="1" smtClean="0">
                            <a:latin typeface="Cambria Math" panose="02040503050406030204" pitchFamily="18" charset="0"/>
                          </a:rPr>
                        </m:ctrlPr>
                      </m:sSubSupPr>
                      <m:e>
                        <m:r>
                          <a:rPr lang="pl-PL" sz="1600" b="0" i="1" smtClean="0">
                            <a:latin typeface="Cambria Math" panose="02040503050406030204" pitchFamily="18" charset="0"/>
                          </a:rPr>
                          <m:t> </m:t>
                        </m:r>
                        <m:r>
                          <a:rPr lang="pl-PL" sz="1600" b="0" i="1" smtClean="0">
                            <a:latin typeface="Cambria Math" panose="02040503050406030204" pitchFamily="18" charset="0"/>
                          </a:rPr>
                          <m:t>𝑔</m:t>
                        </m:r>
                      </m:e>
                      <m:sub>
                        <m:r>
                          <a:rPr lang="pl-PL" sz="1600" b="0" i="1" smtClean="0">
                            <a:latin typeface="Cambria Math" panose="02040503050406030204" pitchFamily="18" charset="0"/>
                          </a:rPr>
                          <m:t>𝑦</m:t>
                        </m:r>
                      </m:sub>
                      <m:sup>
                        <m:r>
                          <a:rPr lang="pl-PL" sz="1600" b="0" i="1" smtClean="0">
                            <a:latin typeface="Cambria Math" panose="02040503050406030204" pitchFamily="18" charset="0"/>
                          </a:rPr>
                          <m:t>∗</m:t>
                        </m:r>
                      </m:sup>
                    </m:sSubSup>
                  </m:oMath>
                </a14:m>
                <a:r>
                  <a:rPr lang="pl-PL" sz="1600"/>
                  <a:t>=(</a:t>
                </a:r>
                <a:r>
                  <a:rPr lang="pl-PL" sz="1600" i="1"/>
                  <a:t>h</a:t>
                </a:r>
                <a:r>
                  <a:rPr lang="pl-PL" sz="1600"/>
                  <a:t>(</a:t>
                </a:r>
                <a14:m>
                  <m:oMath xmlns:m="http://schemas.openxmlformats.org/officeDocument/2006/math">
                    <m:sSub>
                      <m:sSubPr>
                        <m:ctrlPr>
                          <a:rPr lang="pl-PL" sz="1600" i="1" smtClean="0">
                            <a:latin typeface="Cambria Math" panose="02040503050406030204" pitchFamily="18" charset="0"/>
                          </a:rPr>
                        </m:ctrlPr>
                      </m:sSubPr>
                      <m:e>
                        <m:d>
                          <m:dPr>
                            <m:begChr m:val="["/>
                            <m:endChr m:val="]"/>
                            <m:ctrlPr>
                              <a:rPr lang="pl-PL" sz="1600" i="1" smtClean="0">
                                <a:latin typeface="Cambria Math" panose="02040503050406030204" pitchFamily="18" charset="0"/>
                              </a:rPr>
                            </m:ctrlPr>
                          </m:dPr>
                          <m:e>
                            <m:r>
                              <a:rPr lang="pl-PL" sz="1600" b="0" i="1" smtClean="0">
                                <a:latin typeface="Cambria Math" panose="02040503050406030204" pitchFamily="18" charset="0"/>
                              </a:rPr>
                              <m:t>𝑦</m:t>
                            </m:r>
                          </m:e>
                        </m:d>
                      </m:e>
                      <m:sub>
                        <m:sSubSup>
                          <m:sSubSupPr>
                            <m:ctrlPr>
                              <a:rPr lang="pl-PL" sz="1600" b="0" i="1" smtClean="0">
                                <a:latin typeface="Cambria Math" panose="02040503050406030204" pitchFamily="18" charset="0"/>
                              </a:rPr>
                            </m:ctrlPr>
                          </m:sSubSupPr>
                          <m:e>
                            <m:r>
                              <a:rPr lang="pl-PL" sz="1600" b="0" i="1" smtClean="0">
                                <a:latin typeface="Cambria Math" panose="02040503050406030204" pitchFamily="18" charset="0"/>
                              </a:rPr>
                              <m:t>𝑅</m:t>
                            </m:r>
                          </m:e>
                          <m:sub>
                            <m:r>
                              <a:rPr lang="pl-PL" sz="1600" b="0" i="1" smtClean="0">
                                <a:latin typeface="Cambria Math" panose="02040503050406030204" pitchFamily="18" charset="0"/>
                              </a:rPr>
                              <m:t>𝑑</m:t>
                            </m:r>
                          </m:sub>
                          <m:sup>
                            <m:r>
                              <a:rPr lang="pl-PL" sz="1600" b="0" i="1" smtClean="0">
                                <a:latin typeface="Cambria Math" panose="02040503050406030204" pitchFamily="18" charset="0"/>
                              </a:rPr>
                              <m:t>∗</m:t>
                            </m:r>
                          </m:sup>
                        </m:sSubSup>
                      </m:sub>
                    </m:sSub>
                    <m:r>
                      <a:rPr lang="pl-PL" sz="1600" b="0" i="1" smtClean="0">
                        <a:latin typeface="Cambria Math" panose="02040503050406030204" pitchFamily="18" charset="0"/>
                      </a:rPr>
                      <m:t>),</m:t>
                    </m:r>
                  </m:oMath>
                </a14:m>
                <a:r>
                  <a:rPr lang="pl-PL" sz="1600"/>
                  <a:t> </a:t>
                </a:r>
                <a14:m>
                  <m:oMath xmlns:m="http://schemas.openxmlformats.org/officeDocument/2006/math">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b="0" i="1" smtClean="0">
                                <a:latin typeface="Cambria Math" panose="02040503050406030204" pitchFamily="18" charset="0"/>
                              </a:rPr>
                              <m:t>𝑦</m:t>
                            </m:r>
                          </m:e>
                        </m:d>
                      </m:e>
                      <m:sub>
                        <m:sSubSup>
                          <m:sSubSupPr>
                            <m:ctrlPr>
                              <a:rPr lang="pl-PL" sz="1600" i="1">
                                <a:latin typeface="Cambria Math" panose="02040503050406030204" pitchFamily="18" charset="0"/>
                              </a:rPr>
                            </m:ctrlPr>
                          </m:sSubSupPr>
                          <m:e>
                            <m:r>
                              <a:rPr lang="pl-PL" sz="1600" i="1">
                                <a:latin typeface="Cambria Math" panose="02040503050406030204" pitchFamily="18" charset="0"/>
                              </a:rPr>
                              <m:t>𝑅</m:t>
                            </m:r>
                          </m:e>
                          <m:sub>
                            <m:r>
                              <a:rPr lang="pl-PL" sz="1600" i="1">
                                <a:latin typeface="Cambria Math" panose="02040503050406030204" pitchFamily="18" charset="0"/>
                              </a:rPr>
                              <m:t>𝑑</m:t>
                            </m:r>
                          </m:sub>
                          <m:sup>
                            <m:r>
                              <a:rPr lang="pl-PL" sz="1600" i="1">
                                <a:latin typeface="Cambria Math" panose="02040503050406030204" pitchFamily="18" charset="0"/>
                              </a:rPr>
                              <m:t>∗</m:t>
                            </m:r>
                          </m:sup>
                        </m:sSubSup>
                      </m:sub>
                    </m:sSub>
                  </m:oMath>
                </a14:m>
                <a:r>
                  <a:rPr lang="pl-PL" sz="1600"/>
                  <a:t>), </a:t>
                </a:r>
                <a:r>
                  <a:rPr lang="pl-PL" sz="1600" i="1"/>
                  <a:t>y</a:t>
                </a:r>
                <a:r>
                  <a:rPr lang="pl-PL" sz="1600" i="1">
                    <a:ea typeface="Cambria Math" panose="02040503050406030204" pitchFamily="18" charset="0"/>
                  </a:rPr>
                  <a:t> </a:t>
                </a:r>
                <a14:m>
                  <m:oMath xmlns:m="http://schemas.openxmlformats.org/officeDocument/2006/math">
                    <m:r>
                      <a:rPr lang="pl-PL" sz="1600" i="1">
                        <a:latin typeface="Cambria Math" panose="02040503050406030204" pitchFamily="18" charset="0"/>
                        <a:ea typeface="Cambria Math" panose="02040503050406030204" pitchFamily="18" charset="0"/>
                      </a:rPr>
                      <m:t>∈</m:t>
                    </m:r>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oMath>
                </a14:m>
                <a:endParaRPr lang="pl-PL" sz="1600" i="1"/>
              </a:p>
              <a:p>
                <a:r>
                  <a:rPr lang="pl-PL" sz="1600" i="1"/>
                  <a:t> </a:t>
                </a:r>
                <a14:m>
                  <m:oMath xmlns:m="http://schemas.openxmlformats.org/officeDocument/2006/math">
                    <m:sSup>
                      <m:sSupPr>
                        <m:ctrlPr>
                          <a:rPr lang="pl-PL" sz="1600" i="1" smtClean="0">
                            <a:latin typeface="Cambria Math" panose="02040503050406030204" pitchFamily="18" charset="0"/>
                          </a:rPr>
                        </m:ctrlPr>
                      </m:sSupPr>
                      <m:e>
                        <m:r>
                          <a:rPr lang="pl-PL" sz="1600" b="0" i="1" smtClean="0">
                            <a:latin typeface="Cambria Math" panose="02040503050406030204" pitchFamily="18" charset="0"/>
                          </a:rPr>
                          <m:t>h</m:t>
                        </m:r>
                      </m:e>
                      <m:sup>
                        <m:r>
                          <a:rPr lang="pl-PL" sz="1600" b="0" i="1" smtClean="0">
                            <a:latin typeface="Cambria Math" panose="02040503050406030204" pitchFamily="18" charset="0"/>
                          </a:rPr>
                          <m:t>∗</m:t>
                        </m:r>
                      </m:sup>
                    </m:sSup>
                  </m:oMath>
                </a14:m>
                <a:r>
                  <a:rPr lang="pl-PL" sz="1600" i="1"/>
                  <a:t>: </a:t>
                </a:r>
                <a14:m>
                  <m:oMath xmlns:m="http://schemas.openxmlformats.org/officeDocument/2006/math">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oMath>
                </a14:m>
                <a:r>
                  <a:rPr lang="pl-PL" sz="1600" i="1"/>
                  <a:t>/</a:t>
                </a:r>
                <a14:m>
                  <m:oMath xmlns:m="http://schemas.openxmlformats.org/officeDocument/2006/math">
                    <m:sSubSup>
                      <m:sSubSupPr>
                        <m:ctrlPr>
                          <a:rPr lang="pl-PL" sz="1600" i="1">
                            <a:latin typeface="Cambria Math" panose="02040503050406030204" pitchFamily="18" charset="0"/>
                          </a:rPr>
                        </m:ctrlPr>
                      </m:sSubSupPr>
                      <m:e>
                        <m:r>
                          <a:rPr lang="pl-PL" sz="1600" i="1">
                            <a:latin typeface="Cambria Math" panose="02040503050406030204" pitchFamily="18" charset="0"/>
                          </a:rPr>
                          <m:t>𝑅</m:t>
                        </m:r>
                      </m:e>
                      <m:sub>
                        <m:r>
                          <a:rPr lang="pl-PL" sz="1600" i="1">
                            <a:latin typeface="Cambria Math" panose="02040503050406030204" pitchFamily="18" charset="0"/>
                          </a:rPr>
                          <m:t>𝑑</m:t>
                        </m:r>
                      </m:sub>
                      <m:sup>
                        <m:r>
                          <a:rPr lang="pl-PL" sz="1600" i="1">
                            <a:latin typeface="Cambria Math" panose="02040503050406030204" pitchFamily="18" charset="0"/>
                          </a:rPr>
                          <m:t>∗</m:t>
                        </m:r>
                      </m:sup>
                    </m:sSubSup>
                    <m:r>
                      <a:rPr lang="pl-PL" sz="160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{1,…,</m:t>
                    </m:r>
                  </m:oMath>
                </a14:m>
                <a:r>
                  <a:rPr lang="pl-PL" sz="1600" i="1"/>
                  <a:t> </a:t>
                </a:r>
                <a14:m>
                  <m:oMath xmlns:m="http://schemas.openxmlformats.org/officeDocument/2006/math">
                    <m:d>
                      <m:dPr>
                        <m:begChr m:val="⌈"/>
                        <m:endChr m:val="⌉"/>
                        <m:ctrlPr>
                          <a:rPr lang="pl-PL" sz="1600" i="1" smtClean="0">
                            <a:latin typeface="Cambria Math" panose="02040503050406030204" pitchFamily="18" charset="0"/>
                          </a:rPr>
                        </m:ctrlPr>
                      </m:dPr>
                      <m:e>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𝑈</m:t>
                            </m:r>
                          </m:e>
                          <m:sup>
                            <m:r>
                              <a:rPr lang="pl-PL" sz="1600" i="1">
                                <a:latin typeface="Cambria Math" panose="02040503050406030204" pitchFamily="18" charset="0"/>
                                <a:ea typeface="Cambria Math" panose="02040503050406030204" pitchFamily="18" charset="0"/>
                              </a:rPr>
                              <m:t>∗</m:t>
                            </m:r>
                          </m:sup>
                        </m:sSup>
                        <m:r>
                          <m:rPr>
                            <m:nor/>
                          </m:rPr>
                          <a:rPr lang="pl-PL" sz="1600" i="1"/>
                          <m:t>/</m:t>
                        </m:r>
                        <m:sSubSup>
                          <m:sSubSupPr>
                            <m:ctrlPr>
                              <a:rPr lang="pl-PL" sz="1600" i="1">
                                <a:latin typeface="Cambria Math" panose="02040503050406030204" pitchFamily="18" charset="0"/>
                              </a:rPr>
                            </m:ctrlPr>
                          </m:sSubSupPr>
                          <m:e>
                            <m:r>
                              <a:rPr lang="pl-PL" sz="1600" i="1">
                                <a:latin typeface="Cambria Math" panose="02040503050406030204" pitchFamily="18" charset="0"/>
                              </a:rPr>
                              <m:t>𝑅</m:t>
                            </m:r>
                          </m:e>
                          <m:sub>
                            <m:r>
                              <a:rPr lang="pl-PL" sz="1600" i="1">
                                <a:latin typeface="Cambria Math" panose="02040503050406030204" pitchFamily="18" charset="0"/>
                              </a:rPr>
                              <m:t>𝑑</m:t>
                            </m:r>
                          </m:sub>
                          <m:sup>
                            <m:r>
                              <a:rPr lang="pl-PL" sz="1600" i="1">
                                <a:latin typeface="Cambria Math" panose="02040503050406030204" pitchFamily="18" charset="0"/>
                              </a:rPr>
                              <m:t>∗</m:t>
                            </m:r>
                          </m:sup>
                        </m:sSubSup>
                      </m:e>
                    </m:d>
                  </m:oMath>
                </a14:m>
                <a:r>
                  <a:rPr lang="pl-PL" sz="1600"/>
                  <a:t>} – </a:t>
                </a:r>
                <a:r>
                  <a:rPr lang="pl-PL" sz="1600" i="1" err="1"/>
                  <a:t>bijection</a:t>
                </a:r>
                <a:r>
                  <a:rPr lang="pl-PL" sz="1600" i="1"/>
                  <a:t>, </a:t>
                </a:r>
              </a:p>
              <a:p>
                <a14:m>
                  <m:oMath xmlns:m="http://schemas.openxmlformats.org/officeDocument/2006/math">
                    <m:sSup>
                      <m:sSupPr>
                        <m:ctrlPr>
                          <a:rPr lang="pl-PL" sz="1600" i="1">
                            <a:latin typeface="Cambria Math" panose="02040503050406030204" pitchFamily="18" charset="0"/>
                          </a:rPr>
                        </m:ctrlPr>
                      </m:sSupPr>
                      <m:e>
                        <m:r>
                          <a:rPr lang="pl-PL" sz="1600" b="0" i="1" smtClean="0">
                            <a:latin typeface="Cambria Math" panose="02040503050406030204" pitchFamily="18" charset="0"/>
                          </a:rPr>
                          <m:t>h</m:t>
                        </m:r>
                      </m:e>
                      <m:sup>
                        <m:r>
                          <a:rPr lang="pl-PL" sz="1600" i="1">
                            <a:latin typeface="Cambria Math" panose="02040503050406030204" pitchFamily="18" charset="0"/>
                          </a:rPr>
                          <m:t>∗</m:t>
                        </m:r>
                      </m:sup>
                    </m:sSup>
                  </m:oMath>
                </a14:m>
                <a:r>
                  <a:rPr lang="pl-PL" sz="1600" i="1"/>
                  <a:t>(</a:t>
                </a:r>
                <a14:m>
                  <m:oMath xmlns:m="http://schemas.openxmlformats.org/officeDocument/2006/math">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sSup>
                          <m:sSupPr>
                            <m:ctrlPr>
                              <a:rPr lang="pl-PL" sz="1600" i="1">
                                <a:latin typeface="Cambria Math" panose="02040503050406030204" pitchFamily="18" charset="0"/>
                                <a:ea typeface="Cambria Math" panose="02040503050406030204" pitchFamily="18" charset="0"/>
                              </a:rPr>
                            </m:ctrlPr>
                          </m:sSupPr>
                          <m:e>
                            <m:r>
                              <a:rPr lang="pl-PL" sz="1600" i="1">
                                <a:latin typeface="Cambria Math" panose="02040503050406030204" pitchFamily="18" charset="0"/>
                                <a:ea typeface="Cambria Math" panose="02040503050406030204" pitchFamily="18" charset="0"/>
                              </a:rPr>
                              <m:t>𝑅</m:t>
                            </m:r>
                          </m:e>
                          <m:sup>
                            <m:r>
                              <a:rPr lang="pl-PL" sz="1600" i="1">
                                <a:latin typeface="Cambria Math" panose="02040503050406030204" pitchFamily="18" charset="0"/>
                                <a:ea typeface="Cambria Math" panose="02040503050406030204" pitchFamily="18" charset="0"/>
                              </a:rPr>
                              <m:t>∗</m:t>
                            </m:r>
                          </m:sup>
                        </m:sSup>
                      </m:sub>
                    </m:sSub>
                  </m:oMath>
                </a14:m>
                <a:r>
                  <a:rPr lang="pl-PL" sz="1600" i="1"/>
                  <a:t>)=h</a:t>
                </a:r>
                <a14:m>
                  <m:oMath xmlns:m="http://schemas.openxmlformats.org/officeDocument/2006/math">
                    <m:d>
                      <m:dPr>
                        <m:ctrlPr>
                          <a:rPr lang="pl-PL" sz="1600" i="1">
                            <a:latin typeface="Cambria Math" panose="02040503050406030204" pitchFamily="18" charset="0"/>
                          </a:rPr>
                        </m:ctrlPr>
                      </m:dPr>
                      <m:e>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i="1">
                                    <a:latin typeface="Cambria Math" panose="02040503050406030204" pitchFamily="18" charset="0"/>
                                  </a:rPr>
                                  <m:t>𝑥</m:t>
                                </m:r>
                              </m:e>
                            </m:d>
                          </m:e>
                          <m:sub>
                            <m:r>
                              <a:rPr lang="pl-PL" sz="1600" i="1">
                                <a:latin typeface="Cambria Math" panose="02040503050406030204" pitchFamily="18" charset="0"/>
                              </a:rPr>
                              <m:t>𝑅</m:t>
                            </m:r>
                          </m:sub>
                        </m:sSub>
                      </m:e>
                    </m:d>
                  </m:oMath>
                </a14:m>
                <a:r>
                  <a:rPr lang="pl-PL" sz="1600" i="1"/>
                  <a:t> for </a:t>
                </a:r>
                <a14:m>
                  <m:oMath xmlns:m="http://schemas.openxmlformats.org/officeDocument/2006/math">
                    <m:r>
                      <a:rPr lang="pl-PL" sz="1600" i="1">
                        <a:latin typeface="Cambria Math" panose="02040503050406030204" pitchFamily="18" charset="0"/>
                      </a:rPr>
                      <m:t>𝑥</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oMath>
                </a14:m>
                <a:r>
                  <a:rPr lang="pl-PL" sz="1600" i="1"/>
                  <a:t> </a:t>
                </a:r>
              </a:p>
            </p:txBody>
          </p:sp>
        </mc:Choice>
        <mc:Fallback xmlns="">
          <p:sp>
            <p:nvSpPr>
              <p:cNvPr id="35" name="pole tekstowe 34">
                <a:extLst>
                  <a:ext uri="{FF2B5EF4-FFF2-40B4-BE49-F238E27FC236}">
                    <a16:creationId xmlns:a16="http://schemas.microsoft.com/office/drawing/2014/main" xmlns="" xmlns:a14="http://schemas.microsoft.com/office/drawing/2010/main" id="{37211B93-F1CA-AEE2-8268-2D7C2F7169CE}"/>
                  </a:ext>
                </a:extLst>
              </p:cNvPr>
              <p:cNvSpPr txBox="1">
                <a:spLocks noRot="1" noChangeAspect="1" noMove="1" noResize="1" noEditPoints="1" noAdjustHandles="1" noChangeArrowheads="1" noChangeShapeType="1" noTextEdit="1"/>
              </p:cNvSpPr>
              <p:nvPr/>
            </p:nvSpPr>
            <p:spPr>
              <a:xfrm>
                <a:off x="5525592" y="960422"/>
                <a:ext cx="3519597" cy="778996"/>
              </a:xfrm>
              <a:prstGeom prst="rect">
                <a:avLst/>
              </a:prstGeom>
              <a:blipFill rotWithShape="0">
                <a:blip r:embed="rId8"/>
                <a:stretch>
                  <a:fillRect l="-2076" t="-8661" r="-3979" b="-15748"/>
                </a:stretch>
              </a:blipFill>
            </p:spPr>
            <p:txBody>
              <a:bodyPr/>
              <a:lstStyle/>
              <a:p>
                <a:r>
                  <a:rPr lang="pl-PL">
                    <a:noFill/>
                  </a:rPr>
                  <a:t> </a:t>
                </a:r>
              </a:p>
            </p:txBody>
          </p:sp>
        </mc:Fallback>
      </mc:AlternateContent>
      <p:grpSp>
        <p:nvGrpSpPr>
          <p:cNvPr id="31" name="Grupa 30">
            <a:extLst>
              <a:ext uri="{FF2B5EF4-FFF2-40B4-BE49-F238E27FC236}">
                <a16:creationId xmlns:a16="http://schemas.microsoft.com/office/drawing/2014/main" id="{5FB2A909-6274-D958-2DAC-DD5C3808F1FC}"/>
              </a:ext>
            </a:extLst>
          </p:cNvPr>
          <p:cNvGrpSpPr/>
          <p:nvPr/>
        </p:nvGrpSpPr>
        <p:grpSpPr>
          <a:xfrm>
            <a:off x="71790" y="4535408"/>
            <a:ext cx="8767071" cy="2256559"/>
            <a:chOff x="71790" y="4535408"/>
            <a:chExt cx="8767071" cy="2256559"/>
          </a:xfrm>
        </p:grpSpPr>
        <mc:AlternateContent xmlns:mc="http://schemas.openxmlformats.org/markup-compatibility/2006" xmlns:a14="http://schemas.microsoft.com/office/drawing/2010/main">
          <mc:Choice Requires="a14">
            <p:sp>
              <p:nvSpPr>
                <p:cNvPr id="8" name="pole tekstowe 7">
                  <a:extLst>
                    <a:ext uri="{FF2B5EF4-FFF2-40B4-BE49-F238E27FC236}">
                      <a16:creationId xmlns:a16="http://schemas.microsoft.com/office/drawing/2014/main" id="{209D3874-A15F-945F-2AAA-26B3491D9392}"/>
                    </a:ext>
                  </a:extLst>
                </p:cNvPr>
                <p:cNvSpPr txBox="1"/>
                <p:nvPr/>
              </p:nvSpPr>
              <p:spPr>
                <a:xfrm>
                  <a:off x="231876" y="5450562"/>
                  <a:ext cx="2868157" cy="270168"/>
                </a:xfrm>
                <a:prstGeom prst="rect">
                  <a:avLst/>
                </a:prstGeom>
                <a:noFill/>
              </p:spPr>
              <p:txBody>
                <a:bodyPr wrap="square" lIns="0" tIns="0" rIns="0" bIns="0" rtlCol="0">
                  <a:spAutoFit/>
                </a:bodyPr>
                <a:lstStyle/>
                <a:p>
                  <a14:m>
                    <m:oMath xmlns:m="http://schemas.openxmlformats.org/officeDocument/2006/math">
                      <m:sSub>
                        <m:sSubPr>
                          <m:ctrlPr>
                            <a:rPr lang="en-GB" sz="1600" i="1" smtClean="0">
                              <a:latin typeface="Cambria Math" panose="02040503050406030204" pitchFamily="18" charset="0"/>
                            </a:rPr>
                          </m:ctrlPr>
                        </m:sSubPr>
                        <m:e>
                          <m:sSub>
                            <m:sSubPr>
                              <m:ctrlPr>
                                <a:rPr lang="pl-PL" sz="1600" i="1">
                                  <a:latin typeface="Cambria Math" panose="02040503050406030204" pitchFamily="18" charset="0"/>
                                  <a:ea typeface="Cambria Math" panose="02040503050406030204" pitchFamily="18" charset="0"/>
                                </a:rPr>
                              </m:ctrlPr>
                            </m:sSubPr>
                            <m:e>
                              <m:r>
                                <a:rPr lang="pl-PL" sz="1600" i="1">
                                  <a:latin typeface="Cambria Math" panose="02040503050406030204" pitchFamily="18" charset="0"/>
                                  <a:ea typeface="Cambria Math" panose="02040503050406030204" pitchFamily="18" charset="0"/>
                                </a:rPr>
                                <m:t>𝑅</m:t>
                              </m:r>
                            </m:e>
                            <m:sub>
                              <m:r>
                                <a:rPr lang="pl-PL" sz="1600" i="1">
                                  <a:latin typeface="Cambria Math" panose="02040503050406030204" pitchFamily="18" charset="0"/>
                                  <a:ea typeface="Cambria Math" panose="02040503050406030204" pitchFamily="18" charset="0"/>
                                </a:rPr>
                                <m:t>𝑑</m:t>
                              </m:r>
                            </m:sub>
                          </m:sSub>
                          <m:r>
                            <a:rPr lang="en-GB"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r>
                            <m:rPr>
                              <m:nor/>
                            </m:rPr>
                            <a:rPr lang="pl-PL" sz="1600" b="0" i="1" smtClean="0">
                              <a:latin typeface="Cambria Math" panose="02040503050406030204" pitchFamily="18" charset="0"/>
                              <a:ea typeface="Cambria Math" panose="02040503050406030204" pitchFamily="18" charset="0"/>
                            </a:rPr>
                            <m:t>, </m:t>
                          </m:r>
                          <m:r>
                            <a:rPr lang="pl-PL" sz="1600" b="0" i="1" smtClean="0">
                              <a:latin typeface="Cambria Math" panose="02040503050406030204" pitchFamily="18" charset="0"/>
                            </a:rPr>
                            <m:t>𝐺</m:t>
                          </m:r>
                        </m:e>
                        <m:sub>
                          <m:sSub>
                            <m:sSubPr>
                              <m:ctrlPr>
                                <a:rPr lang="en-GB" sz="1600" i="1" smtClean="0">
                                  <a:latin typeface="Cambria Math" panose="02040503050406030204" pitchFamily="18" charset="0"/>
                                </a:rPr>
                              </m:ctrlPr>
                            </m:sSubPr>
                            <m:e>
                              <m:r>
                                <a:rPr lang="pl-PL" sz="1600" b="0" i="1" smtClean="0">
                                  <a:latin typeface="Cambria Math" panose="02040503050406030204" pitchFamily="18" charset="0"/>
                                </a:rPr>
                                <m:t>𝑅</m:t>
                              </m:r>
                            </m:e>
                            <m:sub>
                              <m:r>
                                <a:rPr lang="pl-PL" sz="1600" b="0" i="1" smtClean="0">
                                  <a:latin typeface="Cambria Math" panose="02040503050406030204" pitchFamily="18" charset="0"/>
                                </a:rPr>
                                <m:t>𝑑</m:t>
                              </m:r>
                            </m:sub>
                          </m:sSub>
                        </m:sub>
                      </m:sSub>
                    </m:oMath>
                  </a14:m>
                  <a:r>
                    <a:rPr lang="pl-PL" sz="1600"/>
                    <a:t> </a:t>
                  </a:r>
                  <a14:m>
                    <m:oMath xmlns:m="http://schemas.openxmlformats.org/officeDocument/2006/math">
                      <m:r>
                        <a:rPr lang="pl-PL" sz="1600" i="1">
                          <a:latin typeface="Cambria Math" panose="02040503050406030204" pitchFamily="18" charset="0"/>
                        </a:rPr>
                        <m:t>={</m:t>
                      </m:r>
                      <m:sSubSup>
                        <m:sSubSupPr>
                          <m:ctrlPr>
                            <a:rPr lang="pl-PL" sz="1600" i="1" smtClean="0">
                              <a:latin typeface="Cambria Math" panose="02040503050406030204" pitchFamily="18" charset="0"/>
                            </a:rPr>
                          </m:ctrlPr>
                        </m:sSubSupPr>
                        <m:e>
                          <m:r>
                            <a:rPr lang="pl-PL" sz="1600" b="0" i="1" smtClean="0">
                              <a:latin typeface="Cambria Math" panose="02040503050406030204" pitchFamily="18" charset="0"/>
                            </a:rPr>
                            <m:t>𝑔</m:t>
                          </m:r>
                        </m:e>
                        <m:sub>
                          <m:r>
                            <a:rPr lang="pl-PL" sz="1600" b="0" i="1" smtClean="0">
                              <a:latin typeface="Cambria Math" panose="02040503050406030204" pitchFamily="18" charset="0"/>
                            </a:rPr>
                            <m:t>𝑦</m:t>
                          </m:r>
                        </m:sub>
                        <m:sup>
                          <m:r>
                            <a:rPr lang="pl-PL" sz="1600" b="0" i="1" smtClean="0">
                              <a:latin typeface="Cambria Math" panose="02040503050406030204" pitchFamily="18" charset="0"/>
                            </a:rPr>
                            <m:t>′</m:t>
                          </m:r>
                        </m:sup>
                      </m:sSubSup>
                      <m:r>
                        <a:rPr lang="pl-PL" sz="1600" b="0" i="1" smtClean="0">
                          <a:latin typeface="Cambria Math" panose="02040503050406030204" pitchFamily="18" charset="0"/>
                        </a:rPr>
                        <m:t>: </m:t>
                      </m:r>
                      <m:r>
                        <a:rPr lang="pl-PL" sz="1600" b="0" i="1" smtClean="0">
                          <a:latin typeface="Cambria Math" panose="02040503050406030204" pitchFamily="18" charset="0"/>
                        </a:rPr>
                        <m:t>𝑦</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oMath>
                  </a14:m>
                  <a:r>
                    <a:rPr lang="pl-PL" sz="1600"/>
                    <a:t>}</a:t>
                  </a:r>
                  <a:endParaRPr lang="en-GB" sz="1600"/>
                </a:p>
              </p:txBody>
            </p:sp>
          </mc:Choice>
          <mc:Fallback xmlns="">
            <p:sp>
              <p:nvSpPr>
                <p:cNvPr id="8" name="pole tekstowe 7"/>
                <p:cNvSpPr txBox="1">
                  <a:spLocks noRot="1" noChangeAspect="1" noMove="1" noResize="1" noEditPoints="1" noAdjustHandles="1" noChangeArrowheads="1" noChangeShapeType="1" noTextEdit="1"/>
                </p:cNvSpPr>
                <p:nvPr/>
              </p:nvSpPr>
              <p:spPr>
                <a:xfrm>
                  <a:off x="231876" y="5450562"/>
                  <a:ext cx="2868157" cy="270168"/>
                </a:xfrm>
                <a:prstGeom prst="rect">
                  <a:avLst/>
                </a:prstGeom>
                <a:blipFill rotWithShape="0">
                  <a:blip r:embed="rId9"/>
                  <a:stretch>
                    <a:fillRect l="-2335" t="-22727" b="-38636"/>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6" name="pole tekstowe 15">
                  <a:extLst>
                    <a:ext uri="{FF2B5EF4-FFF2-40B4-BE49-F238E27FC236}">
                      <a16:creationId xmlns:a16="http://schemas.microsoft.com/office/drawing/2014/main" id="{7FE95E3E-9C7B-4E92-83A4-942B2FAD89A6}"/>
                    </a:ext>
                  </a:extLst>
                </p:cNvPr>
                <p:cNvSpPr txBox="1"/>
                <p:nvPr/>
              </p:nvSpPr>
              <p:spPr>
                <a:xfrm>
                  <a:off x="71791" y="5738736"/>
                  <a:ext cx="3249863" cy="517120"/>
                </a:xfrm>
                <a:prstGeom prst="rect">
                  <a:avLst/>
                </a:prstGeom>
                <a:noFill/>
              </p:spPr>
              <p:txBody>
                <a:bodyPr wrap="square" lIns="0" tIns="0" rIns="0" bIns="0" rtlCol="0">
                  <a:spAutoFit/>
                </a:bodyPr>
                <a:lstStyle/>
                <a:p>
                  <a14:m>
                    <m:oMath xmlns:m="http://schemas.openxmlformats.org/officeDocument/2006/math">
                      <m:sSubSup>
                        <m:sSubSupPr>
                          <m:ctrlPr>
                            <a:rPr lang="en-GB" sz="1600" i="1" smtClean="0">
                              <a:latin typeface="Cambria Math" panose="02040503050406030204" pitchFamily="18" charset="0"/>
                            </a:rPr>
                          </m:ctrlPr>
                        </m:sSubSupPr>
                        <m:e>
                          <m:r>
                            <a:rPr lang="pl-PL" sz="1600" b="0" i="1" smtClean="0">
                              <a:latin typeface="Cambria Math" panose="02040503050406030204" pitchFamily="18" charset="0"/>
                            </a:rPr>
                            <m:t>       </m:t>
                          </m:r>
                          <m:r>
                            <a:rPr lang="pl-PL" sz="1600" b="0" i="1" smtClean="0">
                              <a:latin typeface="Cambria Math" panose="02040503050406030204" pitchFamily="18" charset="0"/>
                            </a:rPr>
                            <m:t>𝑔</m:t>
                          </m:r>
                        </m:e>
                        <m:sub>
                          <m:r>
                            <a:rPr lang="pl-PL" sz="1600" b="0" i="1" smtClean="0">
                              <a:latin typeface="Cambria Math" panose="02040503050406030204" pitchFamily="18" charset="0"/>
                            </a:rPr>
                            <m:t>𝑦</m:t>
                          </m:r>
                        </m:sub>
                        <m:sup>
                          <m:r>
                            <a:rPr lang="pl-PL" sz="1600" b="0" i="1" smtClean="0">
                              <a:latin typeface="Cambria Math" panose="02040503050406030204" pitchFamily="18" charset="0"/>
                            </a:rPr>
                            <m:t>′</m:t>
                          </m:r>
                        </m:sup>
                      </m:sSubSup>
                    </m:oMath>
                  </a14:m>
                  <a:r>
                    <a:rPr lang="pl-PL" sz="1600"/>
                    <a:t>=(</a:t>
                  </a:r>
                  <a:r>
                    <a:rPr lang="pl-PL" sz="1600" i="1"/>
                    <a:t>h</a:t>
                  </a:r>
                  <a:r>
                    <a:rPr lang="pl-PL" sz="1600"/>
                    <a:t>(</a:t>
                  </a:r>
                  <a14:m>
                    <m:oMath xmlns:m="http://schemas.openxmlformats.org/officeDocument/2006/math">
                      <m:sSub>
                        <m:sSubPr>
                          <m:ctrlPr>
                            <a:rPr lang="pl-PL" sz="1600" i="1" smtClean="0">
                              <a:latin typeface="Cambria Math" panose="02040503050406030204" pitchFamily="18" charset="0"/>
                            </a:rPr>
                          </m:ctrlPr>
                        </m:sSubPr>
                        <m:e>
                          <m:d>
                            <m:dPr>
                              <m:begChr m:val="["/>
                              <m:endChr m:val="]"/>
                              <m:ctrlPr>
                                <a:rPr lang="pl-PL" sz="1600" i="1" smtClean="0">
                                  <a:latin typeface="Cambria Math" panose="02040503050406030204" pitchFamily="18" charset="0"/>
                                </a:rPr>
                              </m:ctrlPr>
                            </m:dPr>
                            <m:e>
                              <m:r>
                                <a:rPr lang="pl-PL" sz="1600" b="0" i="1" smtClean="0">
                                  <a:latin typeface="Cambria Math" panose="02040503050406030204" pitchFamily="18" charset="0"/>
                                </a:rPr>
                                <m:t>𝑦</m:t>
                              </m:r>
                            </m:e>
                          </m:d>
                        </m:e>
                        <m:sub>
                          <m:sSub>
                            <m:sSubPr>
                              <m:ctrlPr>
                                <a:rPr lang="pl-PL" sz="1600" i="1" smtClean="0">
                                  <a:latin typeface="Cambria Math" panose="02040503050406030204" pitchFamily="18" charset="0"/>
                                </a:rPr>
                              </m:ctrlPr>
                            </m:sSubPr>
                            <m:e>
                              <m:r>
                                <a:rPr lang="pl-PL" sz="1600" b="0" i="1" smtClean="0">
                                  <a:latin typeface="Cambria Math" panose="02040503050406030204" pitchFamily="18" charset="0"/>
                                </a:rPr>
                                <m:t>𝑅</m:t>
                              </m:r>
                            </m:e>
                            <m:sub>
                              <m:r>
                                <a:rPr lang="pl-PL" sz="1600" b="0" i="1" smtClean="0">
                                  <a:latin typeface="Cambria Math" panose="02040503050406030204" pitchFamily="18" charset="0"/>
                                </a:rPr>
                                <m:t>𝑑</m:t>
                              </m:r>
                            </m:sub>
                          </m:sSub>
                        </m:sub>
                      </m:sSub>
                      <m:r>
                        <a:rPr lang="pl-PL" sz="1600" b="0" i="1" smtClean="0">
                          <a:latin typeface="Cambria Math" panose="02040503050406030204" pitchFamily="18" charset="0"/>
                        </a:rPr>
                        <m:t>),</m:t>
                      </m:r>
                    </m:oMath>
                  </a14:m>
                  <a:r>
                    <a:rPr lang="pl-PL" sz="1600"/>
                    <a:t> </a:t>
                  </a:r>
                  <a14:m>
                    <m:oMath xmlns:m="http://schemas.openxmlformats.org/officeDocument/2006/math">
                      <m:sSub>
                        <m:sSubPr>
                          <m:ctrlPr>
                            <a:rPr lang="pl-PL" sz="1600" i="1">
                              <a:latin typeface="Cambria Math" panose="02040503050406030204" pitchFamily="18" charset="0"/>
                            </a:rPr>
                          </m:ctrlPr>
                        </m:sSubPr>
                        <m:e>
                          <m:d>
                            <m:dPr>
                              <m:begChr m:val="["/>
                              <m:endChr m:val="]"/>
                              <m:ctrlPr>
                                <a:rPr lang="pl-PL" sz="1600" i="1">
                                  <a:latin typeface="Cambria Math" panose="02040503050406030204" pitchFamily="18" charset="0"/>
                                </a:rPr>
                              </m:ctrlPr>
                            </m:dPr>
                            <m:e>
                              <m:r>
                                <a:rPr lang="pl-PL" sz="1600" b="0" i="1" smtClean="0">
                                  <a:latin typeface="Cambria Math" panose="02040503050406030204" pitchFamily="18" charset="0"/>
                                </a:rPr>
                                <m:t>𝑦</m:t>
                              </m:r>
                            </m:e>
                          </m:d>
                        </m:e>
                        <m:sub>
                          <m:sSub>
                            <m:sSubPr>
                              <m:ctrlPr>
                                <a:rPr lang="pl-PL" sz="1600" i="1">
                                  <a:latin typeface="Cambria Math" panose="02040503050406030204" pitchFamily="18" charset="0"/>
                                </a:rPr>
                              </m:ctrlPr>
                            </m:sSubPr>
                            <m:e>
                              <m:r>
                                <a:rPr lang="pl-PL" sz="1600" i="1">
                                  <a:latin typeface="Cambria Math" panose="02040503050406030204" pitchFamily="18" charset="0"/>
                                </a:rPr>
                                <m:t>𝑅</m:t>
                              </m:r>
                            </m:e>
                            <m:sub>
                              <m:r>
                                <a:rPr lang="pl-PL" sz="1600" i="1">
                                  <a:latin typeface="Cambria Math" panose="02040503050406030204" pitchFamily="18" charset="0"/>
                                </a:rPr>
                                <m:t>𝑑</m:t>
                              </m:r>
                            </m:sub>
                          </m:sSub>
                        </m:sub>
                      </m:sSub>
                    </m:oMath>
                  </a14:m>
                  <a:r>
                    <a:rPr lang="pl-PL" sz="1600"/>
                    <a:t>), </a:t>
                  </a:r>
                  <a:r>
                    <a:rPr lang="pl-PL" sz="1600" i="1"/>
                    <a:t>y</a:t>
                  </a:r>
                  <a:r>
                    <a:rPr lang="pl-PL" sz="1600" i="1">
                      <a:ea typeface="Cambria Math" panose="02040503050406030204" pitchFamily="18" charset="0"/>
                    </a:rPr>
                    <a:t> </a:t>
                  </a:r>
                  <a14:m>
                    <m:oMath xmlns:m="http://schemas.openxmlformats.org/officeDocument/2006/math">
                      <m:r>
                        <a:rPr lang="pl-PL" sz="1600" i="1">
                          <a:latin typeface="Cambria Math" panose="02040503050406030204" pitchFamily="18" charset="0"/>
                          <a:ea typeface="Cambria Math" panose="02040503050406030204" pitchFamily="18" charset="0"/>
                        </a:rPr>
                        <m:t>∈</m:t>
                      </m:r>
                    </m:oMath>
                  </a14:m>
                  <a:r>
                    <a:rPr lang="pl-PL" sz="1600" i="1"/>
                    <a:t>U</a:t>
                  </a:r>
                </a:p>
                <a:p>
                  <a:r>
                    <a:rPr lang="pl-PL" sz="1600" i="1"/>
                    <a:t> h: U/</a:t>
                  </a:r>
                  <a14:m>
                    <m:oMath xmlns:m="http://schemas.openxmlformats.org/officeDocument/2006/math">
                      <m:sSub>
                        <m:sSubPr>
                          <m:ctrlPr>
                            <a:rPr lang="pl-PL" sz="1600" i="1" smtClean="0">
                              <a:latin typeface="Cambria Math" panose="02040503050406030204" pitchFamily="18" charset="0"/>
                            </a:rPr>
                          </m:ctrlPr>
                        </m:sSubPr>
                        <m:e>
                          <m:r>
                            <a:rPr lang="pl-PL" sz="1600" b="0" i="1" smtClean="0">
                              <a:latin typeface="Cambria Math" panose="02040503050406030204" pitchFamily="18" charset="0"/>
                            </a:rPr>
                            <m:t>𝑅</m:t>
                          </m:r>
                        </m:e>
                        <m:sub>
                          <m:r>
                            <a:rPr lang="pl-PL" sz="1600" b="0" i="1" smtClean="0">
                              <a:latin typeface="Cambria Math" panose="02040503050406030204" pitchFamily="18" charset="0"/>
                            </a:rPr>
                            <m:t>𝑑</m:t>
                          </m:r>
                        </m:sub>
                      </m:sSub>
                      <m:r>
                        <a:rPr lang="pl-PL" sz="160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{1,…,</m:t>
                      </m:r>
                    </m:oMath>
                  </a14:m>
                  <a:r>
                    <a:rPr lang="pl-PL" sz="1600" i="1"/>
                    <a:t> </a:t>
                  </a:r>
                  <a14:m>
                    <m:oMath xmlns:m="http://schemas.openxmlformats.org/officeDocument/2006/math">
                      <m:d>
                        <m:dPr>
                          <m:begChr m:val="⌈"/>
                          <m:endChr m:val="⌉"/>
                          <m:ctrlPr>
                            <a:rPr lang="pl-PL" sz="1600" i="1" smtClean="0">
                              <a:latin typeface="Cambria Math" panose="02040503050406030204" pitchFamily="18" charset="0"/>
                            </a:rPr>
                          </m:ctrlPr>
                        </m:dPr>
                        <m:e>
                          <m:r>
                            <m:rPr>
                              <m:nor/>
                            </m:rPr>
                            <a:rPr lang="pl-PL" sz="1600" i="1"/>
                            <m:t>U</m:t>
                          </m:r>
                          <m:r>
                            <m:rPr>
                              <m:nor/>
                            </m:rPr>
                            <a:rPr lang="pl-PL" sz="1600" i="1"/>
                            <m:t>/</m:t>
                          </m:r>
                          <m:sSub>
                            <m:sSubPr>
                              <m:ctrlPr>
                                <a:rPr lang="pl-PL" sz="1600" i="1">
                                  <a:latin typeface="Cambria Math" panose="02040503050406030204" pitchFamily="18" charset="0"/>
                                </a:rPr>
                              </m:ctrlPr>
                            </m:sSubPr>
                            <m:e>
                              <m:r>
                                <a:rPr lang="pl-PL" sz="1600" i="1">
                                  <a:latin typeface="Cambria Math" panose="02040503050406030204" pitchFamily="18" charset="0"/>
                                </a:rPr>
                                <m:t>𝑅</m:t>
                              </m:r>
                            </m:e>
                            <m:sub>
                              <m:r>
                                <a:rPr lang="pl-PL" sz="1600" i="1">
                                  <a:latin typeface="Cambria Math" panose="02040503050406030204" pitchFamily="18" charset="0"/>
                                </a:rPr>
                                <m:t>𝑑</m:t>
                              </m:r>
                            </m:sub>
                          </m:sSub>
                        </m:e>
                      </m:d>
                    </m:oMath>
                  </a14:m>
                  <a:r>
                    <a:rPr lang="pl-PL" sz="1600"/>
                    <a:t>} - </a:t>
                  </a:r>
                  <a:r>
                    <a:rPr lang="pl-PL" sz="1600" i="1" err="1"/>
                    <a:t>bijection</a:t>
                  </a:r>
                  <a:r>
                    <a:rPr lang="pl-PL" sz="1600"/>
                    <a:t> </a:t>
                  </a:r>
                  <a:endParaRPr lang="en-GB" sz="1600"/>
                </a:p>
              </p:txBody>
            </p:sp>
          </mc:Choice>
          <mc:Fallback xmlns="">
            <p:sp>
              <p:nvSpPr>
                <p:cNvPr id="16" name="pole tekstowe 15">
                  <a:extLst>
                    <a:ext uri="{FF2B5EF4-FFF2-40B4-BE49-F238E27FC236}">
                      <a16:creationId xmlns:a16="http://schemas.microsoft.com/office/drawing/2014/main" xmlns="" xmlns:a14="http://schemas.microsoft.com/office/drawing/2010/main" id="{37211B93-F1CA-AEE2-8268-2D7C2F7169CE}"/>
                    </a:ext>
                  </a:extLst>
                </p:cNvPr>
                <p:cNvSpPr txBox="1">
                  <a:spLocks noRot="1" noChangeAspect="1" noMove="1" noResize="1" noEditPoints="1" noAdjustHandles="1" noChangeArrowheads="1" noChangeShapeType="1" noTextEdit="1"/>
                </p:cNvSpPr>
                <p:nvPr/>
              </p:nvSpPr>
              <p:spPr>
                <a:xfrm>
                  <a:off x="71791" y="5738736"/>
                  <a:ext cx="3249863" cy="517120"/>
                </a:xfrm>
                <a:prstGeom prst="rect">
                  <a:avLst/>
                </a:prstGeom>
                <a:blipFill rotWithShape="0">
                  <a:blip r:embed="rId10"/>
                  <a:stretch>
                    <a:fillRect l="-2251" t="-11765" b="-23529"/>
                  </a:stretch>
                </a:blipFill>
              </p:spPr>
              <p:txBody>
                <a:bodyPr/>
                <a:lstStyle/>
                <a:p>
                  <a:r>
                    <a:rPr lang="pl-PL">
                      <a:noFill/>
                    </a:rPr>
                    <a:t> </a:t>
                  </a:r>
                </a:p>
              </p:txBody>
            </p:sp>
          </mc:Fallback>
        </mc:AlternateContent>
        <p:grpSp>
          <p:nvGrpSpPr>
            <p:cNvPr id="12" name="Grupa 11">
              <a:extLst>
                <a:ext uri="{FF2B5EF4-FFF2-40B4-BE49-F238E27FC236}">
                  <a16:creationId xmlns:a16="http://schemas.microsoft.com/office/drawing/2014/main" id="{FEA3A7E8-6A26-BEDA-90CE-6E136D3D94A4}"/>
                </a:ext>
              </a:extLst>
            </p:cNvPr>
            <p:cNvGrpSpPr/>
            <p:nvPr/>
          </p:nvGrpSpPr>
          <p:grpSpPr>
            <a:xfrm>
              <a:off x="3379048" y="4535408"/>
              <a:ext cx="5297408" cy="1923588"/>
              <a:chOff x="-117343" y="3399000"/>
              <a:chExt cx="8935733" cy="3204934"/>
            </a:xfrm>
          </p:grpSpPr>
          <p:sp>
            <p:nvSpPr>
              <p:cNvPr id="3" name="Prostokąt zaokrąglony 2">
                <a:extLst>
                  <a:ext uri="{FF2B5EF4-FFF2-40B4-BE49-F238E27FC236}">
                    <a16:creationId xmlns:a16="http://schemas.microsoft.com/office/drawing/2014/main" id="{DE981178-C53A-D59C-27B6-3312A8DF3D95}"/>
                  </a:ext>
                </a:extLst>
              </p:cNvPr>
              <p:cNvSpPr/>
              <p:nvPr/>
            </p:nvSpPr>
            <p:spPr>
              <a:xfrm>
                <a:off x="-117343" y="3885753"/>
                <a:ext cx="2527074" cy="262454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rostokąt 9">
                <a:extLst>
                  <a:ext uri="{FF2B5EF4-FFF2-40B4-BE49-F238E27FC236}">
                    <a16:creationId xmlns:a16="http://schemas.microsoft.com/office/drawing/2014/main" id="{7DC84CE6-6D77-B291-516C-322DCF1F5C1B}"/>
                  </a:ext>
                </a:extLst>
              </p:cNvPr>
              <p:cNvSpPr/>
              <p:nvPr/>
            </p:nvSpPr>
            <p:spPr>
              <a:xfrm>
                <a:off x="1694243" y="4125483"/>
                <a:ext cx="244555" cy="339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pole tekstowe 10">
                    <a:extLst>
                      <a:ext uri="{FF2B5EF4-FFF2-40B4-BE49-F238E27FC236}">
                        <a16:creationId xmlns:a16="http://schemas.microsoft.com/office/drawing/2014/main" id="{E84A7363-9BF2-6A0B-1763-F0C618A5CAF4}"/>
                      </a:ext>
                    </a:extLst>
                  </p:cNvPr>
                  <p:cNvSpPr txBox="1"/>
                  <p:nvPr/>
                </p:nvSpPr>
                <p:spPr>
                  <a:xfrm>
                    <a:off x="1240758" y="4079713"/>
                    <a:ext cx="485915" cy="31229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a:latin typeface="Cambria Math" panose="02040503050406030204" pitchFamily="18" charset="0"/>
                                </a:rPr>
                              </m:ctrlPr>
                            </m:sSubPr>
                            <m:e>
                              <m:r>
                                <a:rPr lang="pl-PL" sz="1600" i="1">
                                  <a:latin typeface="Cambria Math" panose="02040503050406030204" pitchFamily="18" charset="0"/>
                                </a:rPr>
                                <m:t>𝑔</m:t>
                              </m:r>
                            </m:e>
                            <m:sub>
                              <m:r>
                                <a:rPr lang="pl-PL" sz="1600" i="1">
                                  <a:latin typeface="Cambria Math" panose="02040503050406030204" pitchFamily="18" charset="0"/>
                                </a:rPr>
                                <m:t>𝑥</m:t>
                              </m:r>
                            </m:sub>
                          </m:sSub>
                        </m:oMath>
                      </m:oMathPara>
                    </a14:m>
                    <a:endParaRPr lang="en-GB" sz="1600"/>
                  </a:p>
                </p:txBody>
              </p:sp>
            </mc:Choice>
            <mc:Fallback xmlns="">
              <p:sp>
                <p:nvSpPr>
                  <p:cNvPr id="11" name="pole tekstowe 10"/>
                  <p:cNvSpPr txBox="1">
                    <a:spLocks noRot="1" noChangeAspect="1" noMove="1" noResize="1" noEditPoints="1" noAdjustHandles="1" noChangeArrowheads="1" noChangeShapeType="1" noTextEdit="1"/>
                  </p:cNvSpPr>
                  <p:nvPr/>
                </p:nvSpPr>
                <p:spPr>
                  <a:xfrm>
                    <a:off x="1240758" y="4079713"/>
                    <a:ext cx="485915" cy="312293"/>
                  </a:xfrm>
                  <a:prstGeom prst="rect">
                    <a:avLst/>
                  </a:prstGeom>
                  <a:blipFill rotWithShape="0">
                    <a:blip r:embed="rId11"/>
                    <a:stretch>
                      <a:fillRect l="-12500" b="-64516"/>
                    </a:stretch>
                  </a:blipFill>
                </p:spPr>
                <p:txBody>
                  <a:bodyPr/>
                  <a:lstStyle/>
                  <a:p>
                    <a:r>
                      <a:rPr lang="pl-PL">
                        <a:noFill/>
                      </a:rPr>
                      <a:t> </a:t>
                    </a:r>
                  </a:p>
                </p:txBody>
              </p:sp>
            </mc:Fallback>
          </mc:AlternateContent>
          <p:sp>
            <p:nvSpPr>
              <p:cNvPr id="23" name="pole tekstowe 22">
                <a:extLst>
                  <a:ext uri="{FF2B5EF4-FFF2-40B4-BE49-F238E27FC236}">
                    <a16:creationId xmlns:a16="http://schemas.microsoft.com/office/drawing/2014/main" id="{A59052AE-5369-33EA-098C-0FAAA35B1821}"/>
                  </a:ext>
                </a:extLst>
              </p:cNvPr>
              <p:cNvSpPr txBox="1"/>
              <p:nvPr/>
            </p:nvSpPr>
            <p:spPr>
              <a:xfrm>
                <a:off x="754452" y="5164406"/>
                <a:ext cx="645756" cy="436152"/>
              </a:xfrm>
              <a:prstGeom prst="rect">
                <a:avLst/>
              </a:prstGeom>
              <a:noFill/>
            </p:spPr>
            <p:txBody>
              <a:bodyPr wrap="square" lIns="0" tIns="0" rIns="0" bIns="0" rtlCol="0">
                <a:spAutoFit/>
              </a:bodyPr>
              <a:lstStyle/>
              <a:p>
                <a:endParaRPr lang="en-GB"/>
              </a:p>
            </p:txBody>
          </p:sp>
          <p:sp>
            <p:nvSpPr>
              <p:cNvPr id="24" name="Prostokąt 23">
                <a:extLst>
                  <a:ext uri="{FF2B5EF4-FFF2-40B4-BE49-F238E27FC236}">
                    <a16:creationId xmlns:a16="http://schemas.microsoft.com/office/drawing/2014/main" id="{B2C05CFC-6E99-5FB0-2B20-537C50E27D1D}"/>
                  </a:ext>
                </a:extLst>
              </p:cNvPr>
              <p:cNvSpPr/>
              <p:nvPr/>
            </p:nvSpPr>
            <p:spPr>
              <a:xfrm>
                <a:off x="1689600" y="5086612"/>
                <a:ext cx="299752" cy="4632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rostokąt zaokrąglony 4">
                <a:extLst>
                  <a:ext uri="{FF2B5EF4-FFF2-40B4-BE49-F238E27FC236}">
                    <a16:creationId xmlns:a16="http://schemas.microsoft.com/office/drawing/2014/main" id="{AEFC6FE6-0A85-3C7F-639D-7CF1A7D328AD}"/>
                  </a:ext>
                </a:extLst>
              </p:cNvPr>
              <p:cNvSpPr/>
              <p:nvPr/>
            </p:nvSpPr>
            <p:spPr>
              <a:xfrm>
                <a:off x="5231577" y="3399000"/>
                <a:ext cx="3586813" cy="320493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rostokąt 8">
                <a:extLst>
                  <a:ext uri="{FF2B5EF4-FFF2-40B4-BE49-F238E27FC236}">
                    <a16:creationId xmlns:a16="http://schemas.microsoft.com/office/drawing/2014/main" id="{1197D49E-3719-68DB-350E-1283DECC631A}"/>
                  </a:ext>
                </a:extLst>
              </p:cNvPr>
              <p:cNvSpPr/>
              <p:nvPr/>
            </p:nvSpPr>
            <p:spPr>
              <a:xfrm>
                <a:off x="5885303" y="3583591"/>
                <a:ext cx="1141297" cy="13928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rostokąt 17">
                <a:extLst>
                  <a:ext uri="{FF2B5EF4-FFF2-40B4-BE49-F238E27FC236}">
                    <a16:creationId xmlns:a16="http://schemas.microsoft.com/office/drawing/2014/main" id="{17093D65-DE3C-CC6C-A19C-A3C700BC7BD7}"/>
                  </a:ext>
                </a:extLst>
              </p:cNvPr>
              <p:cNvSpPr/>
              <p:nvPr/>
            </p:nvSpPr>
            <p:spPr>
              <a:xfrm>
                <a:off x="7016477" y="4186721"/>
                <a:ext cx="1692500" cy="18134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pole tekstowe 18">
                    <a:extLst>
                      <a:ext uri="{FF2B5EF4-FFF2-40B4-BE49-F238E27FC236}">
                        <a16:creationId xmlns:a16="http://schemas.microsoft.com/office/drawing/2014/main" id="{063EF327-9823-E7AC-D271-DEC73BF8F9B7}"/>
                      </a:ext>
                    </a:extLst>
                  </p:cNvPr>
                  <p:cNvSpPr txBox="1"/>
                  <p:nvPr/>
                </p:nvSpPr>
                <p:spPr>
                  <a:xfrm>
                    <a:off x="7559795" y="3769353"/>
                    <a:ext cx="333648" cy="2948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a:rPr lang="pl-PL" sz="1400" i="1">
                                  <a:latin typeface="Cambria Math" panose="02040503050406030204" pitchFamily="18" charset="0"/>
                                </a:rPr>
                                <m:t>𝑔</m:t>
                              </m:r>
                            </m:e>
                            <m:sub>
                              <m:sSup>
                                <m:sSupPr>
                                  <m:ctrlPr>
                                    <a:rPr lang="pl-PL" sz="1400" i="1">
                                      <a:latin typeface="Cambria Math" panose="02040503050406030204" pitchFamily="18" charset="0"/>
                                    </a:rPr>
                                  </m:ctrlPr>
                                </m:sSupPr>
                                <m:e>
                                  <m:r>
                                    <a:rPr lang="pl-PL" sz="1400" b="0" i="1" smtClean="0">
                                      <a:latin typeface="Cambria Math" panose="02040503050406030204" pitchFamily="18" charset="0"/>
                                    </a:rPr>
                                    <m:t>𝑦</m:t>
                                  </m:r>
                                </m:e>
                                <m:sup>
                                  <m:r>
                                    <a:rPr lang="pl-PL" sz="1400" i="1">
                                      <a:latin typeface="Cambria Math" panose="02040503050406030204" pitchFamily="18" charset="0"/>
                                    </a:rPr>
                                    <m:t>,</m:t>
                                  </m:r>
                                </m:sup>
                              </m:sSup>
                            </m:sub>
                            <m:sup>
                              <m:r>
                                <a:rPr lang="pl-PL" sz="1400" i="1">
                                  <a:latin typeface="Cambria Math" panose="02040503050406030204" pitchFamily="18" charset="0"/>
                                </a:rPr>
                                <m:t>′</m:t>
                              </m:r>
                            </m:sup>
                          </m:sSubSup>
                        </m:oMath>
                      </m:oMathPara>
                    </a14:m>
                    <a:endParaRPr lang="en-GB" sz="1400"/>
                  </a:p>
                </p:txBody>
              </p:sp>
            </mc:Choice>
            <mc:Fallback xmlns="">
              <p:sp>
                <p:nvSpPr>
                  <p:cNvPr id="19" name="pole tekstowe 18"/>
                  <p:cNvSpPr txBox="1">
                    <a:spLocks noRot="1" noChangeAspect="1" noMove="1" noResize="1" noEditPoints="1" noAdjustHandles="1" noChangeArrowheads="1" noChangeShapeType="1" noTextEdit="1"/>
                  </p:cNvSpPr>
                  <p:nvPr/>
                </p:nvSpPr>
                <p:spPr>
                  <a:xfrm>
                    <a:off x="7559795" y="3769353"/>
                    <a:ext cx="333648" cy="294809"/>
                  </a:xfrm>
                  <a:prstGeom prst="rect">
                    <a:avLst/>
                  </a:prstGeom>
                  <a:blipFill rotWithShape="0">
                    <a:blip r:embed="rId12"/>
                    <a:stretch>
                      <a:fillRect l="-34375" r="-15625" b="-58621"/>
                    </a:stretch>
                  </a:blipFill>
                </p:spPr>
                <p:txBody>
                  <a:bodyPr/>
                  <a:lstStyle/>
                  <a:p>
                    <a:r>
                      <a:rPr lang="pl-PL">
                        <a:noFill/>
                      </a:rPr>
                      <a:t> </a:t>
                    </a:r>
                  </a:p>
                </p:txBody>
              </p:sp>
            </mc:Fallback>
          </mc:AlternateContent>
          <p:sp>
            <p:nvSpPr>
              <p:cNvPr id="4" name="Sześciokąt 3">
                <a:extLst>
                  <a:ext uri="{FF2B5EF4-FFF2-40B4-BE49-F238E27FC236}">
                    <a16:creationId xmlns:a16="http://schemas.microsoft.com/office/drawing/2014/main" id="{9110107D-F500-2AA9-A3DA-30DED3FA7986}"/>
                  </a:ext>
                </a:extLst>
              </p:cNvPr>
              <p:cNvSpPr/>
              <p:nvPr/>
            </p:nvSpPr>
            <p:spPr>
              <a:xfrm>
                <a:off x="2274117" y="3877150"/>
                <a:ext cx="3540814" cy="2419334"/>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6" name="pole tekstowe 5">
                    <a:extLst>
                      <a:ext uri="{FF2B5EF4-FFF2-40B4-BE49-F238E27FC236}">
                        <a16:creationId xmlns:a16="http://schemas.microsoft.com/office/drawing/2014/main" id="{DDD0CB53-F347-1257-13E7-B568F360FF12}"/>
                      </a:ext>
                    </a:extLst>
                  </p:cNvPr>
                  <p:cNvSpPr txBox="1"/>
                  <p:nvPr/>
                </p:nvSpPr>
                <p:spPr>
                  <a:xfrm>
                    <a:off x="2643078" y="4542632"/>
                    <a:ext cx="2419037" cy="6217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400" i="1" smtClean="0">
                              <a:latin typeface="Cambria Math" panose="02040503050406030204" pitchFamily="18" charset="0"/>
                            </a:rPr>
                            <m:t>𝑟</m:t>
                          </m:r>
                          <m:d>
                            <m:dPr>
                              <m:ctrlPr>
                                <a:rPr lang="pl-PL" sz="1400" i="1">
                                  <a:latin typeface="Cambria Math" panose="02040503050406030204" pitchFamily="18" charset="0"/>
                                </a:rPr>
                              </m:ctrlPr>
                            </m:dPr>
                            <m:e>
                              <m:sSub>
                                <m:sSubPr>
                                  <m:ctrlPr>
                                    <a:rPr lang="en-GB" sz="1400" i="1">
                                      <a:latin typeface="Cambria Math" panose="02040503050406030204" pitchFamily="18" charset="0"/>
                                    </a:rPr>
                                  </m:ctrlPr>
                                </m:sSubPr>
                                <m:e>
                                  <m:r>
                                    <a:rPr lang="pl-PL" sz="1400" i="1">
                                      <a:latin typeface="Cambria Math" panose="02040503050406030204" pitchFamily="18" charset="0"/>
                                    </a:rPr>
                                    <m:t>𝑔</m:t>
                                  </m:r>
                                </m:e>
                                <m:sub>
                                  <m:r>
                                    <a:rPr lang="pl-PL" sz="1400" i="1">
                                      <a:latin typeface="Cambria Math" panose="02040503050406030204" pitchFamily="18" charset="0"/>
                                    </a:rPr>
                                    <m:t>𝑥</m:t>
                                  </m:r>
                                </m:sub>
                              </m:sSub>
                              <m:r>
                                <a:rPr lang="pl-PL" sz="1400" i="1">
                                  <a:latin typeface="Cambria Math" panose="02040503050406030204" pitchFamily="18" charset="0"/>
                                </a:rPr>
                                <m:t>,</m:t>
                              </m:r>
                              <m:sSubSup>
                                <m:sSubSupPr>
                                  <m:ctrlPr>
                                    <a:rPr lang="en-GB" sz="1400" i="1">
                                      <a:latin typeface="Cambria Math" panose="02040503050406030204" pitchFamily="18" charset="0"/>
                                    </a:rPr>
                                  </m:ctrlPr>
                                </m:sSubSupPr>
                                <m:e>
                                  <m:r>
                                    <a:rPr lang="pl-PL" sz="1400" i="1">
                                      <a:latin typeface="Cambria Math" panose="02040503050406030204" pitchFamily="18" charset="0"/>
                                    </a:rPr>
                                    <m:t>𝑔</m:t>
                                  </m:r>
                                </m:e>
                                <m:sub>
                                  <m:r>
                                    <a:rPr lang="pl-PL" sz="1400" b="0" i="1" smtClean="0">
                                      <a:latin typeface="Cambria Math" panose="02040503050406030204" pitchFamily="18" charset="0"/>
                                    </a:rPr>
                                    <m:t>𝑦</m:t>
                                  </m:r>
                                </m:sub>
                                <m:sup>
                                  <m:r>
                                    <a:rPr lang="pl-PL" sz="1400" i="1">
                                      <a:latin typeface="Cambria Math" panose="02040503050406030204" pitchFamily="18" charset="0"/>
                                    </a:rPr>
                                    <m:t>′</m:t>
                                  </m:r>
                                </m:sup>
                              </m:sSubSup>
                            </m:e>
                          </m:d>
                          <m:r>
                            <m:rPr>
                              <m:nor/>
                            </m:rPr>
                            <a:rPr lang="pl-PL" sz="1400" i="1"/>
                            <m:t> </m:t>
                          </m:r>
                          <m:r>
                            <m:rPr>
                              <m:nor/>
                            </m:rPr>
                            <a:rPr lang="pl-PL" sz="1400" i="1" err="1"/>
                            <m:t>iff</m:t>
                          </m:r>
                          <m:r>
                            <m:rPr>
                              <m:nor/>
                            </m:rPr>
                            <a:rPr lang="pl-PL" sz="1400" i="1"/>
                            <m:t> </m:t>
                          </m:r>
                        </m:oMath>
                      </m:oMathPara>
                    </a14:m>
                    <a:endParaRPr lang="pl-PL" sz="1400" i="1"/>
                  </a:p>
                  <a:p>
                    <a14:m>
                      <m:oMath xmlns:m="http://schemas.openxmlformats.org/officeDocument/2006/math">
                        <m:sSub>
                          <m:sSubPr>
                            <m:ctrlPr>
                              <a:rPr lang="pl-PL" sz="1400" i="1">
                                <a:latin typeface="Cambria Math" panose="02040503050406030204" pitchFamily="18" charset="0"/>
                              </a:rPr>
                            </m:ctrlPr>
                          </m:sSubPr>
                          <m:e>
                            <m:r>
                              <a:rPr lang="pl-PL" sz="1400" b="0" i="1" smtClean="0">
                                <a:latin typeface="Cambria Math" panose="02040503050406030204" pitchFamily="18" charset="0"/>
                              </a:rPr>
                              <m:t>           </m:t>
                            </m:r>
                            <m:d>
                              <m:dPr>
                                <m:begChr m:val="["/>
                                <m:endChr m:val="]"/>
                                <m:ctrlPr>
                                  <a:rPr lang="pl-PL" sz="1400" i="1">
                                    <a:latin typeface="Cambria Math" panose="02040503050406030204" pitchFamily="18" charset="0"/>
                                  </a:rPr>
                                </m:ctrlPr>
                              </m:dPr>
                              <m:e>
                                <m:r>
                                  <a:rPr lang="pl-PL" sz="1400" i="1">
                                    <a:latin typeface="Cambria Math" panose="02040503050406030204" pitchFamily="18" charset="0"/>
                                  </a:rPr>
                                  <m:t>𝑥</m:t>
                                </m:r>
                              </m:e>
                            </m:d>
                          </m:e>
                          <m:sub>
                            <m:r>
                              <a:rPr lang="pl-PL" sz="1400" i="1">
                                <a:latin typeface="Cambria Math" panose="02040503050406030204" pitchFamily="18" charset="0"/>
                              </a:rPr>
                              <m:t>𝑅</m:t>
                            </m:r>
                          </m:sub>
                        </m:sSub>
                        <m:r>
                          <a:rPr lang="en-GB" sz="1400" i="1">
                            <a:latin typeface="Cambria Math" panose="02040503050406030204" pitchFamily="18" charset="0"/>
                            <a:ea typeface="Cambria Math" panose="02040503050406030204" pitchFamily="18" charset="0"/>
                          </a:rPr>
                          <m:t>⊆</m:t>
                        </m:r>
                      </m:oMath>
                    </a14:m>
                    <a:r>
                      <a:rPr lang="pl-PL" sz="1400"/>
                      <a:t> </a:t>
                    </a:r>
                    <a14:m>
                      <m:oMath xmlns:m="http://schemas.openxmlformats.org/officeDocument/2006/math">
                        <m:sSub>
                          <m:sSubPr>
                            <m:ctrlPr>
                              <a:rPr lang="pl-PL" sz="1400" i="1">
                                <a:latin typeface="Cambria Math" panose="02040503050406030204" pitchFamily="18" charset="0"/>
                              </a:rPr>
                            </m:ctrlPr>
                          </m:sSubPr>
                          <m:e>
                            <m:d>
                              <m:dPr>
                                <m:begChr m:val="["/>
                                <m:endChr m:val="]"/>
                                <m:ctrlPr>
                                  <a:rPr lang="pl-PL" sz="1400" i="1">
                                    <a:latin typeface="Cambria Math" panose="02040503050406030204" pitchFamily="18" charset="0"/>
                                  </a:rPr>
                                </m:ctrlPr>
                              </m:dPr>
                              <m:e>
                                <m:r>
                                  <a:rPr lang="pl-PL" sz="1400" b="0" i="1" smtClean="0">
                                    <a:latin typeface="Cambria Math" panose="02040503050406030204" pitchFamily="18" charset="0"/>
                                  </a:rPr>
                                  <m:t>𝑦</m:t>
                                </m:r>
                              </m:e>
                            </m:d>
                          </m:e>
                          <m:sub>
                            <m:sSub>
                              <m:sSubPr>
                                <m:ctrlPr>
                                  <a:rPr lang="pl-PL" sz="1400" i="1">
                                    <a:latin typeface="Cambria Math" panose="02040503050406030204" pitchFamily="18" charset="0"/>
                                  </a:rPr>
                                </m:ctrlPr>
                              </m:sSubPr>
                              <m:e>
                                <m:r>
                                  <a:rPr lang="pl-PL" sz="1400" i="1">
                                    <a:latin typeface="Cambria Math" panose="02040503050406030204" pitchFamily="18" charset="0"/>
                                  </a:rPr>
                                  <m:t>𝑅</m:t>
                                </m:r>
                              </m:e>
                              <m:sub>
                                <m:r>
                                  <a:rPr lang="pl-PL" sz="1400" i="1">
                                    <a:latin typeface="Cambria Math" panose="02040503050406030204" pitchFamily="18" charset="0"/>
                                  </a:rPr>
                                  <m:t>𝑑</m:t>
                                </m:r>
                              </m:sub>
                            </m:sSub>
                          </m:sub>
                        </m:sSub>
                      </m:oMath>
                    </a14:m>
                    <a:endParaRPr lang="pl-PL" sz="1400"/>
                  </a:p>
                </p:txBody>
              </p:sp>
            </mc:Choice>
            <mc:Fallback xmlns="">
              <p:sp>
                <p:nvSpPr>
                  <p:cNvPr id="6" name="pole tekstowe 5">
                    <a:extLst>
                      <a:ext uri="{FF2B5EF4-FFF2-40B4-BE49-F238E27FC236}">
                        <a16:creationId xmlns:a16="http://schemas.microsoft.com/office/drawing/2014/main" xmlns="" xmlns:a14="http://schemas.microsoft.com/office/drawing/2010/main" id="{F3633CE5-6785-16E8-004F-38ECFD726E56}"/>
                      </a:ext>
                    </a:extLst>
                  </p:cNvPr>
                  <p:cNvSpPr txBox="1">
                    <a:spLocks noRot="1" noChangeAspect="1" noMove="1" noResize="1" noEditPoints="1" noAdjustHandles="1" noChangeArrowheads="1" noChangeShapeType="1" noTextEdit="1"/>
                  </p:cNvSpPr>
                  <p:nvPr/>
                </p:nvSpPr>
                <p:spPr>
                  <a:xfrm>
                    <a:off x="2643078" y="4542632"/>
                    <a:ext cx="2419037" cy="621774"/>
                  </a:xfrm>
                  <a:prstGeom prst="rect">
                    <a:avLst/>
                  </a:prstGeom>
                  <a:blipFill rotWithShape="0">
                    <a:blip r:embed="rId13"/>
                    <a:stretch>
                      <a:fillRect l="-426" b="-37705"/>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3" name="pole tekstowe 12">
                    <a:extLst>
                      <a:ext uri="{FF2B5EF4-FFF2-40B4-BE49-F238E27FC236}">
                        <a16:creationId xmlns:a16="http://schemas.microsoft.com/office/drawing/2014/main" id="{32CADD13-3F45-4DD2-8C81-AB54D7CC2506}"/>
                      </a:ext>
                    </a:extLst>
                  </p:cNvPr>
                  <p:cNvSpPr txBox="1"/>
                  <p:nvPr/>
                </p:nvSpPr>
                <p:spPr>
                  <a:xfrm>
                    <a:off x="1134476" y="4999335"/>
                    <a:ext cx="485915" cy="2765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a:latin typeface="Cambria Math" panose="02040503050406030204" pitchFamily="18" charset="0"/>
                                </a:rPr>
                              </m:ctrlPr>
                            </m:sSubPr>
                            <m:e>
                              <m:r>
                                <a:rPr lang="pl-PL" sz="1400" i="1">
                                  <a:latin typeface="Cambria Math" panose="02040503050406030204" pitchFamily="18" charset="0"/>
                                </a:rPr>
                                <m:t>𝑔</m:t>
                              </m:r>
                            </m:e>
                            <m:sub>
                              <m:sSup>
                                <m:sSupPr>
                                  <m:ctrlPr>
                                    <a:rPr lang="pl-PL" sz="1400" i="1">
                                      <a:latin typeface="Cambria Math" panose="02040503050406030204" pitchFamily="18" charset="0"/>
                                    </a:rPr>
                                  </m:ctrlPr>
                                </m:sSupPr>
                                <m:e>
                                  <m:r>
                                    <a:rPr lang="pl-PL" sz="1400" i="1">
                                      <a:latin typeface="Cambria Math" panose="02040503050406030204" pitchFamily="18" charset="0"/>
                                    </a:rPr>
                                    <m:t>𝑥</m:t>
                                  </m:r>
                                </m:e>
                                <m:sup>
                                  <m:r>
                                    <a:rPr lang="pl-PL" sz="1400" i="1">
                                      <a:latin typeface="Cambria Math" panose="02040503050406030204" pitchFamily="18" charset="0"/>
                                    </a:rPr>
                                    <m:t>′</m:t>
                                  </m:r>
                                </m:sup>
                              </m:sSup>
                            </m:sub>
                          </m:sSub>
                        </m:oMath>
                      </m:oMathPara>
                    </a14:m>
                    <a:endParaRPr lang="en-GB" sz="1400"/>
                  </a:p>
                </p:txBody>
              </p:sp>
            </mc:Choice>
            <mc:Fallback xmlns="">
              <p:sp>
                <p:nvSpPr>
                  <p:cNvPr id="13" name="pole tekstowe 12">
                    <a:extLst>
                      <a:ext uri="{FF2B5EF4-FFF2-40B4-BE49-F238E27FC236}">
                        <a16:creationId xmlns:a16="http://schemas.microsoft.com/office/drawing/2014/main" xmlns="" xmlns:a14="http://schemas.microsoft.com/office/drawing/2010/main" id="{F8B818D4-9E01-CC97-1563-A3069A070DA7}"/>
                      </a:ext>
                    </a:extLst>
                  </p:cNvPr>
                  <p:cNvSpPr txBox="1">
                    <a:spLocks noRot="1" noChangeAspect="1" noMove="1" noResize="1" noEditPoints="1" noAdjustHandles="1" noChangeArrowheads="1" noChangeShapeType="1" noTextEdit="1"/>
                  </p:cNvSpPr>
                  <p:nvPr/>
                </p:nvSpPr>
                <p:spPr>
                  <a:xfrm>
                    <a:off x="1134476" y="4999335"/>
                    <a:ext cx="485915" cy="276509"/>
                  </a:xfrm>
                  <a:prstGeom prst="rect">
                    <a:avLst/>
                  </a:prstGeom>
                  <a:blipFill rotWithShape="0">
                    <a:blip r:embed="rId14"/>
                    <a:stretch>
                      <a:fillRect l="-14894" b="-62963"/>
                    </a:stretch>
                  </a:blipFill>
                </p:spPr>
                <p:txBody>
                  <a:bodyPr/>
                  <a:lstStyle/>
                  <a:p>
                    <a:r>
                      <a:rPr lang="pl-PL">
                        <a:noFill/>
                      </a:rPr>
                      <a:t> </a:t>
                    </a:r>
                  </a:p>
                </p:txBody>
              </p:sp>
            </mc:Fallback>
          </mc:AlternateContent>
          <p:sp>
            <p:nvSpPr>
              <p:cNvPr id="14" name="pole tekstowe 13">
                <a:extLst>
                  <a:ext uri="{FF2B5EF4-FFF2-40B4-BE49-F238E27FC236}">
                    <a16:creationId xmlns:a16="http://schemas.microsoft.com/office/drawing/2014/main" id="{9A771A2C-097F-5B89-E920-414CBE174015}"/>
                  </a:ext>
                </a:extLst>
              </p:cNvPr>
              <p:cNvSpPr txBox="1"/>
              <p:nvPr/>
            </p:nvSpPr>
            <p:spPr>
              <a:xfrm>
                <a:off x="842619" y="4570063"/>
                <a:ext cx="505725" cy="390368"/>
              </a:xfrm>
              <a:prstGeom prst="rect">
                <a:avLst/>
              </a:prstGeom>
              <a:noFill/>
            </p:spPr>
            <p:txBody>
              <a:bodyPr wrap="square" rtlCol="0">
                <a:spAutoFit/>
              </a:bodyPr>
              <a:lstStyle/>
              <a:p>
                <a:r>
                  <a:rPr lang="pl-PL" sz="1400" b="1"/>
                  <a:t>…</a:t>
                </a:r>
              </a:p>
            </p:txBody>
          </p:sp>
          <mc:AlternateContent xmlns:mc="http://schemas.openxmlformats.org/markup-compatibility/2006" xmlns:a14="http://schemas.microsoft.com/office/drawing/2010/main">
            <mc:Choice Requires="a14">
              <p:sp>
                <p:nvSpPr>
                  <p:cNvPr id="21" name="pole tekstowe 20">
                    <a:extLst>
                      <a:ext uri="{FF2B5EF4-FFF2-40B4-BE49-F238E27FC236}">
                        <a16:creationId xmlns:a16="http://schemas.microsoft.com/office/drawing/2014/main" id="{CCFD1593-D295-EE56-4ED4-CAF701448045}"/>
                      </a:ext>
                    </a:extLst>
                  </p:cNvPr>
                  <p:cNvSpPr txBox="1"/>
                  <p:nvPr/>
                </p:nvSpPr>
                <p:spPr>
                  <a:xfrm>
                    <a:off x="5451968" y="3661750"/>
                    <a:ext cx="485915" cy="2948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a:rPr lang="pl-PL" sz="1400" i="1">
                                  <a:latin typeface="Cambria Math" panose="02040503050406030204" pitchFamily="18" charset="0"/>
                                </a:rPr>
                                <m:t>𝑔</m:t>
                              </m:r>
                            </m:e>
                            <m:sub>
                              <m:r>
                                <a:rPr lang="pl-PL" sz="1400" b="0" i="1" smtClean="0">
                                  <a:latin typeface="Cambria Math" panose="02040503050406030204" pitchFamily="18" charset="0"/>
                                </a:rPr>
                                <m:t>𝑦</m:t>
                              </m:r>
                            </m:sub>
                            <m:sup>
                              <m:r>
                                <a:rPr lang="pl-PL" sz="1400" i="1">
                                  <a:latin typeface="Cambria Math" panose="02040503050406030204" pitchFamily="18" charset="0"/>
                                </a:rPr>
                                <m:t>′</m:t>
                              </m:r>
                            </m:sup>
                          </m:sSubSup>
                        </m:oMath>
                      </m:oMathPara>
                    </a14:m>
                    <a:endParaRPr lang="en-GB" sz="1400"/>
                  </a:p>
                </p:txBody>
              </p:sp>
            </mc:Choice>
            <mc:Fallback xmlns="">
              <p:sp>
                <p:nvSpPr>
                  <p:cNvPr id="21" name="pole tekstowe 20">
                    <a:extLst>
                      <a:ext uri="{FF2B5EF4-FFF2-40B4-BE49-F238E27FC236}">
                        <a16:creationId xmlns:a16="http://schemas.microsoft.com/office/drawing/2014/main" xmlns="" xmlns:a14="http://schemas.microsoft.com/office/drawing/2010/main" id="{E8D2F1E1-107A-6606-E49E-B559D676E46D}"/>
                      </a:ext>
                    </a:extLst>
                  </p:cNvPr>
                  <p:cNvSpPr txBox="1">
                    <a:spLocks noRot="1" noChangeAspect="1" noMove="1" noResize="1" noEditPoints="1" noAdjustHandles="1" noChangeArrowheads="1" noChangeShapeType="1" noTextEdit="1"/>
                  </p:cNvSpPr>
                  <p:nvPr/>
                </p:nvSpPr>
                <p:spPr>
                  <a:xfrm>
                    <a:off x="5451968" y="3661750"/>
                    <a:ext cx="485915" cy="294809"/>
                  </a:xfrm>
                  <a:prstGeom prst="rect">
                    <a:avLst/>
                  </a:prstGeom>
                  <a:blipFill rotWithShape="0">
                    <a:blip r:embed="rId15"/>
                    <a:stretch>
                      <a:fillRect l="-8511" b="-55172"/>
                    </a:stretch>
                  </a:blipFill>
                </p:spPr>
                <p:txBody>
                  <a:bodyPr/>
                  <a:lstStyle/>
                  <a:p>
                    <a:r>
                      <a:rPr lang="pl-PL">
                        <a:noFill/>
                      </a:rPr>
                      <a:t> </a:t>
                    </a:r>
                  </a:p>
                </p:txBody>
              </p:sp>
            </mc:Fallback>
          </mc:AlternateContent>
          <p:sp>
            <p:nvSpPr>
              <p:cNvPr id="33" name="pole tekstowe 32">
                <a:extLst>
                  <a:ext uri="{FF2B5EF4-FFF2-40B4-BE49-F238E27FC236}">
                    <a16:creationId xmlns:a16="http://schemas.microsoft.com/office/drawing/2014/main" id="{BF794F01-CD63-7E89-0CCB-68B45914C2D2}"/>
                  </a:ext>
                </a:extLst>
              </p:cNvPr>
              <p:cNvSpPr txBox="1"/>
              <p:nvPr/>
            </p:nvSpPr>
            <p:spPr>
              <a:xfrm>
                <a:off x="6061327" y="5225935"/>
                <a:ext cx="505725" cy="390368"/>
              </a:xfrm>
              <a:prstGeom prst="rect">
                <a:avLst/>
              </a:prstGeom>
              <a:noFill/>
            </p:spPr>
            <p:txBody>
              <a:bodyPr wrap="square" rtlCol="0">
                <a:spAutoFit/>
              </a:bodyPr>
              <a:lstStyle/>
              <a:p>
                <a:r>
                  <a:rPr lang="pl-PL" sz="1400" b="1"/>
                  <a:t>…</a:t>
                </a:r>
              </a:p>
            </p:txBody>
          </p:sp>
          <p:sp>
            <p:nvSpPr>
              <p:cNvPr id="34" name="pole tekstowe 33">
                <a:extLst>
                  <a:ext uri="{FF2B5EF4-FFF2-40B4-BE49-F238E27FC236}">
                    <a16:creationId xmlns:a16="http://schemas.microsoft.com/office/drawing/2014/main" id="{E1D6C88B-F6E4-DECF-1A28-98A648DD8241}"/>
                  </a:ext>
                </a:extLst>
              </p:cNvPr>
              <p:cNvSpPr txBox="1"/>
              <p:nvPr/>
            </p:nvSpPr>
            <p:spPr>
              <a:xfrm>
                <a:off x="3667882" y="5796456"/>
                <a:ext cx="635711" cy="341349"/>
              </a:xfrm>
              <a:prstGeom prst="rect">
                <a:avLst/>
              </a:prstGeom>
              <a:noFill/>
            </p:spPr>
            <p:txBody>
              <a:bodyPr wrap="square" lIns="0" tIns="0" rIns="0" bIns="0" rtlCol="0">
                <a:spAutoFit/>
              </a:bodyPr>
              <a:lstStyle/>
              <a:p>
                <a:r>
                  <a:rPr lang="pl-PL" sz="1400" b="0" i="1">
                    <a:latin typeface="+mj-lt"/>
                  </a:rPr>
                  <a:t>Res</a:t>
                </a:r>
                <a:endParaRPr lang="pl-PL" sz="1400" i="1"/>
              </a:p>
            </p:txBody>
          </p:sp>
          <mc:AlternateContent xmlns:mc="http://schemas.openxmlformats.org/markup-compatibility/2006" xmlns:a14="http://schemas.microsoft.com/office/drawing/2010/main">
            <mc:Choice Requires="a14">
              <p:sp>
                <p:nvSpPr>
                  <p:cNvPr id="40" name="pole tekstowe 39">
                    <a:extLst>
                      <a:ext uri="{FF2B5EF4-FFF2-40B4-BE49-F238E27FC236}">
                        <a16:creationId xmlns:a16="http://schemas.microsoft.com/office/drawing/2014/main" id="{5A39EB09-CD7F-72BA-362E-783D975E6FF8}"/>
                      </a:ext>
                    </a:extLst>
                  </p:cNvPr>
                  <p:cNvSpPr txBox="1"/>
                  <p:nvPr/>
                </p:nvSpPr>
                <p:spPr>
                  <a:xfrm>
                    <a:off x="2884664" y="3405532"/>
                    <a:ext cx="2236716" cy="2988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400" b="0" i="1" smtClean="0">
                              <a:latin typeface="Cambria Math" panose="02040503050406030204" pitchFamily="18" charset="0"/>
                            </a:rPr>
                            <m:t>𝐼𝑛𝑡𝑒𝑟</m:t>
                          </m:r>
                          <m:r>
                            <a:rPr lang="pl-PL" sz="1400" b="0" i="1" smtClean="0">
                              <a:latin typeface="Cambria Math" panose="02040503050406030204" pitchFamily="18" charset="0"/>
                            </a:rPr>
                            <m:t>(</m:t>
                          </m:r>
                          <m:sSub>
                            <m:sSubPr>
                              <m:ctrlPr>
                                <a:rPr lang="pl-PL" sz="1400" b="0" i="1" smtClean="0">
                                  <a:latin typeface="Cambria Math" panose="02040503050406030204" pitchFamily="18" charset="0"/>
                                </a:rPr>
                              </m:ctrlPr>
                            </m:sSubPr>
                            <m:e>
                              <m:r>
                                <a:rPr lang="pl-PL" sz="1400" b="0" i="1" smtClean="0">
                                  <a:latin typeface="Cambria Math" panose="02040503050406030204" pitchFamily="18" charset="0"/>
                                </a:rPr>
                                <m:t>𝐺</m:t>
                              </m:r>
                            </m:e>
                            <m:sub>
                              <m:r>
                                <a:rPr lang="pl-PL" sz="1400" b="0" i="1" smtClean="0">
                                  <a:latin typeface="Cambria Math" panose="02040503050406030204" pitchFamily="18" charset="0"/>
                                </a:rPr>
                                <m:t>𝑅</m:t>
                              </m:r>
                            </m:sub>
                          </m:sSub>
                          <m:r>
                            <a:rPr lang="pl-PL" sz="1400" b="0" i="1" smtClean="0">
                              <a:latin typeface="Cambria Math" panose="02040503050406030204" pitchFamily="18" charset="0"/>
                            </a:rPr>
                            <m:t>,</m:t>
                          </m:r>
                          <m:sSub>
                            <m:sSubPr>
                              <m:ctrlPr>
                                <a:rPr lang="pl-PL" sz="1400" b="0" i="1" smtClean="0">
                                  <a:latin typeface="Cambria Math" panose="02040503050406030204" pitchFamily="18" charset="0"/>
                                </a:rPr>
                              </m:ctrlPr>
                            </m:sSubPr>
                            <m:e>
                              <m:r>
                                <a:rPr lang="pl-PL" sz="1400" b="0" i="1" smtClean="0">
                                  <a:latin typeface="Cambria Math" panose="02040503050406030204" pitchFamily="18" charset="0"/>
                                </a:rPr>
                                <m:t>𝐺</m:t>
                              </m:r>
                            </m:e>
                            <m:sub>
                              <m:sSub>
                                <m:sSubPr>
                                  <m:ctrlPr>
                                    <a:rPr lang="pl-PL" sz="1400" b="0" i="1" smtClean="0">
                                      <a:latin typeface="Cambria Math" panose="02040503050406030204" pitchFamily="18" charset="0"/>
                                    </a:rPr>
                                  </m:ctrlPr>
                                </m:sSubPr>
                                <m:e>
                                  <m:r>
                                    <a:rPr lang="pl-PL" sz="1400" b="0" i="1" smtClean="0">
                                      <a:latin typeface="Cambria Math" panose="02040503050406030204" pitchFamily="18" charset="0"/>
                                    </a:rPr>
                                    <m:t>𝑅</m:t>
                                  </m:r>
                                </m:e>
                                <m:sub>
                                  <m:r>
                                    <a:rPr lang="pl-PL" sz="1400" b="0" i="1" smtClean="0">
                                      <a:latin typeface="Cambria Math" panose="02040503050406030204" pitchFamily="18" charset="0"/>
                                    </a:rPr>
                                    <m:t>𝑑</m:t>
                                  </m:r>
                                </m:sub>
                              </m:sSub>
                            </m:sub>
                          </m:sSub>
                          <m:r>
                            <a:rPr lang="pl-PL" sz="1400" b="0" i="1" smtClean="0">
                              <a:latin typeface="Cambria Math" panose="02040503050406030204" pitchFamily="18" charset="0"/>
                            </a:rPr>
                            <m:t>)</m:t>
                          </m:r>
                        </m:oMath>
                      </m:oMathPara>
                    </a14:m>
                    <a:endParaRPr lang="pl-PL" sz="1400"/>
                  </a:p>
                </p:txBody>
              </p:sp>
            </mc:Choice>
            <mc:Fallback xmlns="">
              <p:sp>
                <p:nvSpPr>
                  <p:cNvPr id="40" name="pole tekstowe 39">
                    <a:extLst>
                      <a:ext uri="{FF2B5EF4-FFF2-40B4-BE49-F238E27FC236}">
                        <a16:creationId xmlns:a16="http://schemas.microsoft.com/office/drawing/2014/main" xmlns="" xmlns:a14="http://schemas.microsoft.com/office/drawing/2010/main" id="{E9F36A5D-9420-632E-3E7B-10C840C178AB}"/>
                      </a:ext>
                    </a:extLst>
                  </p:cNvPr>
                  <p:cNvSpPr txBox="1">
                    <a:spLocks noRot="1" noChangeAspect="1" noMove="1" noResize="1" noEditPoints="1" noAdjustHandles="1" noChangeArrowheads="1" noChangeShapeType="1" noTextEdit="1"/>
                  </p:cNvSpPr>
                  <p:nvPr/>
                </p:nvSpPr>
                <p:spPr>
                  <a:xfrm>
                    <a:off x="2884664" y="3405532"/>
                    <a:ext cx="2236716" cy="298875"/>
                  </a:xfrm>
                  <a:prstGeom prst="rect">
                    <a:avLst/>
                  </a:prstGeom>
                  <a:blipFill rotWithShape="0">
                    <a:blip r:embed="rId16"/>
                    <a:stretch>
                      <a:fillRect b="-62069"/>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id="{0B9E44CE-B745-7D6E-90BA-E47F60444D60}"/>
                      </a:ext>
                    </a:extLst>
                  </p:cNvPr>
                  <p:cNvSpPr txBox="1"/>
                  <p:nvPr/>
                </p:nvSpPr>
                <p:spPr>
                  <a:xfrm>
                    <a:off x="313421" y="5850928"/>
                    <a:ext cx="1960695" cy="3643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pl-PL" sz="1400" b="0" i="1" smtClean="0">
                                  <a:latin typeface="Cambria Math" panose="02040503050406030204" pitchFamily="18" charset="0"/>
                                </a:rPr>
                                <m:t>𝑔</m:t>
                              </m:r>
                            </m:e>
                            <m:sub>
                              <m:r>
                                <a:rPr lang="pl-PL" sz="1400" b="0" i="1" smtClean="0">
                                  <a:latin typeface="Cambria Math" panose="02040503050406030204" pitchFamily="18" charset="0"/>
                                </a:rPr>
                                <m:t>𝑥</m:t>
                              </m:r>
                            </m:sub>
                          </m:sSub>
                          <m:r>
                            <a:rPr lang="pl-PL" sz="1400" b="0" i="1" smtClean="0">
                              <a:latin typeface="Cambria Math" panose="02040503050406030204" pitchFamily="18" charset="0"/>
                            </a:rPr>
                            <m:t>,</m:t>
                          </m:r>
                          <m:sSub>
                            <m:sSubPr>
                              <m:ctrlPr>
                                <a:rPr lang="en-GB" sz="1400" i="1">
                                  <a:latin typeface="Cambria Math" panose="02040503050406030204" pitchFamily="18" charset="0"/>
                                </a:rPr>
                              </m:ctrlPr>
                            </m:sSubPr>
                            <m:e>
                              <m:r>
                                <a:rPr lang="pl-PL" sz="1400" i="1">
                                  <a:latin typeface="Cambria Math" panose="02040503050406030204" pitchFamily="18" charset="0"/>
                                </a:rPr>
                                <m:t>𝑔</m:t>
                              </m:r>
                            </m:e>
                            <m:sub>
                              <m:sSup>
                                <m:sSupPr>
                                  <m:ctrlPr>
                                    <a:rPr lang="pl-PL" sz="1400" b="0" i="1" smtClean="0">
                                      <a:latin typeface="Cambria Math" panose="02040503050406030204" pitchFamily="18" charset="0"/>
                                    </a:rPr>
                                  </m:ctrlPr>
                                </m:sSupPr>
                                <m:e>
                                  <m:r>
                                    <a:rPr lang="pl-PL" sz="1400" b="0" i="1" smtClean="0">
                                      <a:latin typeface="Cambria Math" panose="02040503050406030204" pitchFamily="18" charset="0"/>
                                    </a:rPr>
                                    <m:t>𝑥</m:t>
                                  </m:r>
                                </m:e>
                                <m:sup>
                                  <m:r>
                                    <a:rPr lang="pl-PL" sz="1400" b="0" i="1" smtClean="0">
                                      <a:latin typeface="Cambria Math" panose="02040503050406030204" pitchFamily="18" charset="0"/>
                                    </a:rPr>
                                    <m:t>′</m:t>
                                  </m:r>
                                </m:sup>
                              </m:sSup>
                            </m:sub>
                          </m:sSub>
                          <m:r>
                            <a:rPr lang="pl-PL" sz="1400" b="0" i="1" smtClean="0">
                              <a:latin typeface="Cambria Math" panose="02040503050406030204" pitchFamily="18" charset="0"/>
                            </a:rPr>
                            <m:t>,…∈</m:t>
                          </m:r>
                          <m:sSub>
                            <m:sSubPr>
                              <m:ctrlPr>
                                <a:rPr lang="en-GB" sz="1400" i="1">
                                  <a:latin typeface="Cambria Math" panose="02040503050406030204" pitchFamily="18" charset="0"/>
                                </a:rPr>
                              </m:ctrlPr>
                            </m:sSubPr>
                            <m:e>
                              <m:r>
                                <a:rPr lang="pl-PL" sz="1400" i="1">
                                  <a:latin typeface="Cambria Math" panose="02040503050406030204" pitchFamily="18" charset="0"/>
                                </a:rPr>
                                <m:t> </m:t>
                              </m:r>
                              <m:r>
                                <a:rPr lang="pl-PL" sz="1400" i="1">
                                  <a:latin typeface="Cambria Math" panose="02040503050406030204" pitchFamily="18" charset="0"/>
                                </a:rPr>
                                <m:t>𝐺</m:t>
                              </m:r>
                            </m:e>
                            <m:sub>
                              <m:r>
                                <a:rPr lang="pl-PL" sz="1400" i="1">
                                  <a:latin typeface="Cambria Math" panose="02040503050406030204" pitchFamily="18" charset="0"/>
                                </a:rPr>
                                <m:t>𝑅</m:t>
                              </m:r>
                            </m:sub>
                          </m:sSub>
                        </m:oMath>
                      </m:oMathPara>
                    </a14:m>
                    <a:endParaRPr lang="en-GB" sz="1400"/>
                  </a:p>
                </p:txBody>
              </p:sp>
            </mc:Choice>
            <mc:Fallback xmlns="">
              <p:sp>
                <p:nvSpPr>
                  <p:cNvPr id="15" name="pole tekstowe 14">
                    <a:extLst>
                      <a:ext uri="{FF2B5EF4-FFF2-40B4-BE49-F238E27FC236}">
                        <a16:creationId xmlns:a16="http://schemas.microsoft.com/office/drawing/2014/main" xmlns="" xmlns:a14="http://schemas.microsoft.com/office/drawing/2010/main" id="{EF3C9F9E-A7D2-437B-27AF-631CC194CE6B}"/>
                      </a:ext>
                    </a:extLst>
                  </p:cNvPr>
                  <p:cNvSpPr txBox="1">
                    <a:spLocks noRot="1" noChangeAspect="1" noMove="1" noResize="1" noEditPoints="1" noAdjustHandles="1" noChangeArrowheads="1" noChangeShapeType="1" noTextEdit="1"/>
                  </p:cNvSpPr>
                  <p:nvPr/>
                </p:nvSpPr>
                <p:spPr>
                  <a:xfrm>
                    <a:off x="313421" y="5850928"/>
                    <a:ext cx="1960695" cy="364306"/>
                  </a:xfrm>
                  <a:prstGeom prst="rect">
                    <a:avLst/>
                  </a:prstGeom>
                  <a:blipFill rotWithShape="0">
                    <a:blip r:embed="rId17"/>
                    <a:stretch>
                      <a:fillRect l="-3141" b="-2500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7" name="pole tekstowe 16">
                    <a:extLst>
                      <a:ext uri="{FF2B5EF4-FFF2-40B4-BE49-F238E27FC236}">
                        <a16:creationId xmlns:a16="http://schemas.microsoft.com/office/drawing/2014/main" id="{9AF8D83D-6293-320B-C0E3-24356F89B834}"/>
                      </a:ext>
                    </a:extLst>
                  </p:cNvPr>
                  <p:cNvSpPr txBox="1"/>
                  <p:nvPr/>
                </p:nvSpPr>
                <p:spPr>
                  <a:xfrm>
                    <a:off x="6061327" y="6122710"/>
                    <a:ext cx="2154520" cy="2988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a:rPr lang="pl-PL" sz="1400" i="1">
                                  <a:latin typeface="Cambria Math" panose="02040503050406030204" pitchFamily="18" charset="0"/>
                                </a:rPr>
                                <m:t>𝑔</m:t>
                              </m:r>
                            </m:e>
                            <m:sub>
                              <m:r>
                                <a:rPr lang="pl-PL" sz="1400" b="0" i="1" smtClean="0">
                                  <a:latin typeface="Cambria Math" panose="02040503050406030204" pitchFamily="18" charset="0"/>
                                </a:rPr>
                                <m:t>𝑦</m:t>
                              </m:r>
                            </m:sub>
                            <m:sup>
                              <m:r>
                                <a:rPr lang="pl-PL" sz="1400" i="1">
                                  <a:latin typeface="Cambria Math" panose="02040503050406030204" pitchFamily="18" charset="0"/>
                                </a:rPr>
                                <m:t>′</m:t>
                              </m:r>
                            </m:sup>
                          </m:sSubSup>
                          <m:r>
                            <a:rPr lang="pl-PL" sz="1400" b="0" i="1" smtClean="0">
                              <a:latin typeface="Cambria Math" panose="02040503050406030204" pitchFamily="18" charset="0"/>
                            </a:rPr>
                            <m:t>,</m:t>
                          </m:r>
                          <m:sSubSup>
                            <m:sSubSupPr>
                              <m:ctrlPr>
                                <a:rPr lang="en-GB" sz="1400" i="1">
                                  <a:latin typeface="Cambria Math" panose="02040503050406030204" pitchFamily="18" charset="0"/>
                                </a:rPr>
                              </m:ctrlPr>
                            </m:sSubSupPr>
                            <m:e>
                              <m:r>
                                <a:rPr lang="pl-PL" sz="1400" i="1">
                                  <a:latin typeface="Cambria Math" panose="02040503050406030204" pitchFamily="18" charset="0"/>
                                </a:rPr>
                                <m:t>𝑔</m:t>
                              </m:r>
                            </m:e>
                            <m:sub>
                              <m:sSup>
                                <m:sSupPr>
                                  <m:ctrlPr>
                                    <a:rPr lang="pl-PL" sz="1400" i="1">
                                      <a:latin typeface="Cambria Math" panose="02040503050406030204" pitchFamily="18" charset="0"/>
                                    </a:rPr>
                                  </m:ctrlPr>
                                </m:sSupPr>
                                <m:e>
                                  <m:r>
                                    <a:rPr lang="pl-PL" sz="1400" b="0" i="1" smtClean="0">
                                      <a:latin typeface="Cambria Math" panose="02040503050406030204" pitchFamily="18" charset="0"/>
                                    </a:rPr>
                                    <m:t>𝑦</m:t>
                                  </m:r>
                                </m:e>
                                <m:sup>
                                  <m:r>
                                    <a:rPr lang="pl-PL" sz="1400" i="1">
                                      <a:latin typeface="Cambria Math" panose="02040503050406030204" pitchFamily="18" charset="0"/>
                                    </a:rPr>
                                    <m:t>,</m:t>
                                  </m:r>
                                </m:sup>
                              </m:sSup>
                            </m:sub>
                            <m:sup>
                              <m:r>
                                <a:rPr lang="pl-PL" sz="1400" i="1">
                                  <a:latin typeface="Cambria Math" panose="02040503050406030204" pitchFamily="18" charset="0"/>
                                </a:rPr>
                                <m:t>′</m:t>
                              </m:r>
                            </m:sup>
                          </m:sSubSup>
                          <m:r>
                            <a:rPr lang="pl-PL" sz="1400" b="0" i="1" smtClean="0">
                              <a:latin typeface="Cambria Math" panose="02040503050406030204" pitchFamily="18" charset="0"/>
                            </a:rPr>
                            <m:t>,…∈</m:t>
                          </m:r>
                          <m:sSub>
                            <m:sSubPr>
                              <m:ctrlPr>
                                <a:rPr lang="en-GB" sz="1400" i="1">
                                  <a:latin typeface="Cambria Math" panose="02040503050406030204" pitchFamily="18" charset="0"/>
                                </a:rPr>
                              </m:ctrlPr>
                            </m:sSubPr>
                            <m:e>
                              <m:r>
                                <a:rPr lang="pl-PL" sz="1400" i="1">
                                  <a:latin typeface="Cambria Math" panose="02040503050406030204" pitchFamily="18" charset="0"/>
                                </a:rPr>
                                <m:t>𝐺</m:t>
                              </m:r>
                            </m:e>
                            <m:sub>
                              <m:sSub>
                                <m:sSubPr>
                                  <m:ctrlPr>
                                    <a:rPr lang="en-GB" sz="1400" i="1">
                                      <a:latin typeface="Cambria Math" panose="02040503050406030204" pitchFamily="18" charset="0"/>
                                    </a:rPr>
                                  </m:ctrlPr>
                                </m:sSubPr>
                                <m:e>
                                  <m:r>
                                    <a:rPr lang="pl-PL" sz="1400" i="1">
                                      <a:latin typeface="Cambria Math" panose="02040503050406030204" pitchFamily="18" charset="0"/>
                                    </a:rPr>
                                    <m:t>𝑅</m:t>
                                  </m:r>
                                </m:e>
                                <m:sub>
                                  <m:r>
                                    <a:rPr lang="pl-PL" sz="1400" i="1">
                                      <a:latin typeface="Cambria Math" panose="02040503050406030204" pitchFamily="18" charset="0"/>
                                    </a:rPr>
                                    <m:t>𝑑</m:t>
                                  </m:r>
                                </m:sub>
                              </m:sSub>
                            </m:sub>
                          </m:sSub>
                        </m:oMath>
                      </m:oMathPara>
                    </a14:m>
                    <a:endParaRPr lang="en-GB" sz="1400"/>
                  </a:p>
                </p:txBody>
              </p:sp>
            </mc:Choice>
            <mc:Fallback xmlns="">
              <p:sp>
                <p:nvSpPr>
                  <p:cNvPr id="17" name="pole tekstowe 16">
                    <a:extLst>
                      <a:ext uri="{FF2B5EF4-FFF2-40B4-BE49-F238E27FC236}">
                        <a16:creationId xmlns:a16="http://schemas.microsoft.com/office/drawing/2014/main" xmlns="" xmlns:a14="http://schemas.microsoft.com/office/drawing/2010/main" id="{9B39F21E-8297-C207-281D-E67162C1121D}"/>
                      </a:ext>
                    </a:extLst>
                  </p:cNvPr>
                  <p:cNvSpPr txBox="1">
                    <a:spLocks noRot="1" noChangeAspect="1" noMove="1" noResize="1" noEditPoints="1" noAdjustHandles="1" noChangeArrowheads="1" noChangeShapeType="1" noTextEdit="1"/>
                  </p:cNvSpPr>
                  <p:nvPr/>
                </p:nvSpPr>
                <p:spPr>
                  <a:xfrm>
                    <a:off x="6061327" y="6122710"/>
                    <a:ext cx="2154520" cy="298875"/>
                  </a:xfrm>
                  <a:prstGeom prst="rect">
                    <a:avLst/>
                  </a:prstGeom>
                  <a:blipFill rotWithShape="0">
                    <a:blip r:embed="rId18"/>
                    <a:stretch>
                      <a:fillRect l="-952" b="-53333"/>
                    </a:stretch>
                  </a:blipFill>
                </p:spPr>
                <p:txBody>
                  <a:bodyPr/>
                  <a:lstStyle/>
                  <a:p>
                    <a:r>
                      <a:rPr lang="pl-PL">
                        <a:noFill/>
                      </a:rPr>
                      <a:t> </a:t>
                    </a:r>
                  </a:p>
                </p:txBody>
              </p:sp>
            </mc:Fallback>
          </mc:AlternateContent>
        </p:grpSp>
        <mc:AlternateContent xmlns:mc="http://schemas.openxmlformats.org/markup-compatibility/2006" xmlns:a14="http://schemas.microsoft.com/office/drawing/2010/main">
          <mc:Choice Requires="a14">
            <p:sp>
              <p:nvSpPr>
                <p:cNvPr id="28" name="pole tekstowe 27">
                  <a:extLst>
                    <a:ext uri="{FF2B5EF4-FFF2-40B4-BE49-F238E27FC236}">
                      <a16:creationId xmlns:a16="http://schemas.microsoft.com/office/drawing/2014/main" id="{E285296F-32A9-922A-180B-82E6A4D4A2C2}"/>
                    </a:ext>
                  </a:extLst>
                </p:cNvPr>
                <p:cNvSpPr txBox="1"/>
                <p:nvPr/>
              </p:nvSpPr>
              <p:spPr>
                <a:xfrm>
                  <a:off x="219978" y="4642504"/>
                  <a:ext cx="2615747" cy="246952"/>
                </a:xfrm>
                <a:prstGeom prst="rect">
                  <a:avLst/>
                </a:prstGeom>
                <a:noFill/>
              </p:spPr>
              <p:txBody>
                <a:bodyPr wrap="square" lIns="0" tIns="0" rIns="0" bIns="0" rtlCol="0">
                  <a:spAutoFit/>
                </a:bodyPr>
                <a:lstStyle/>
                <a:p>
                  <a14:m>
                    <m:oMath xmlns:m="http://schemas.openxmlformats.org/officeDocument/2006/math">
                      <m:sSub>
                        <m:sSubPr>
                          <m:ctrlPr>
                            <a:rPr lang="en-GB" sz="1600" i="1" smtClean="0">
                              <a:latin typeface="Cambria Math" panose="02040503050406030204" pitchFamily="18" charset="0"/>
                            </a:rPr>
                          </m:ctrlPr>
                        </m:sSubPr>
                        <m:e>
                          <m:r>
                            <a:rPr lang="pl-PL" sz="1600" i="1">
                              <a:latin typeface="Cambria Math" panose="02040503050406030204" pitchFamily="18" charset="0"/>
                              <a:ea typeface="Cambria Math" panose="02040503050406030204" pitchFamily="18" charset="0"/>
                            </a:rPr>
                            <m:t>𝑅</m:t>
                          </m:r>
                          <m:r>
                            <a:rPr lang="en-GB"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r>
                            <a:rPr lang="pl-PL" sz="1600" i="1">
                              <a:latin typeface="Cambria Math" panose="02040503050406030204" pitchFamily="18" charset="0"/>
                              <a:ea typeface="Cambria Math" panose="02040503050406030204" pitchFamily="18" charset="0"/>
                            </a:rPr>
                            <m:t>×</m:t>
                          </m:r>
                          <m:r>
                            <a:rPr lang="pl-PL" sz="1600" i="1">
                              <a:latin typeface="Cambria Math" panose="02040503050406030204" pitchFamily="18" charset="0"/>
                              <a:ea typeface="Cambria Math" panose="02040503050406030204" pitchFamily="18" charset="0"/>
                            </a:rPr>
                            <m:t>𝑈</m:t>
                          </m:r>
                          <m:r>
                            <m:rPr>
                              <m:nor/>
                            </m:rPr>
                            <a:rPr lang="pl-PL" sz="1600" b="0" i="1" smtClean="0">
                              <a:latin typeface="Cambria Math" panose="02040503050406030204" pitchFamily="18" charset="0"/>
                              <a:ea typeface="Cambria Math" panose="02040503050406030204" pitchFamily="18" charset="0"/>
                            </a:rPr>
                            <m:t>,  </m:t>
                          </m:r>
                          <m:r>
                            <a:rPr lang="pl-PL" sz="1600" b="0" i="1" smtClean="0">
                              <a:latin typeface="Cambria Math" panose="02040503050406030204" pitchFamily="18" charset="0"/>
                            </a:rPr>
                            <m:t>𝐺</m:t>
                          </m:r>
                        </m:e>
                        <m:sub>
                          <m:r>
                            <a:rPr lang="pl-PL" sz="1600" b="0" i="1" smtClean="0">
                              <a:latin typeface="Cambria Math" panose="02040503050406030204" pitchFamily="18" charset="0"/>
                            </a:rPr>
                            <m:t>𝑅</m:t>
                          </m:r>
                        </m:sub>
                      </m:sSub>
                      <m:r>
                        <a:rPr lang="pl-PL" sz="1600" i="1" smtClean="0">
                          <a:latin typeface="Cambria Math" panose="02040503050406030204" pitchFamily="18" charset="0"/>
                        </a:rPr>
                        <m:t>=</m:t>
                      </m:r>
                      <m:r>
                        <a:rPr lang="pl-PL" sz="1600" b="0" i="1" smtClean="0">
                          <a:latin typeface="Cambria Math" panose="02040503050406030204" pitchFamily="18" charset="0"/>
                        </a:rPr>
                        <m:t>{</m:t>
                      </m:r>
                      <m:sSub>
                        <m:sSubPr>
                          <m:ctrlPr>
                            <a:rPr lang="pl-PL" sz="1600" b="0" i="1" smtClean="0">
                              <a:latin typeface="Cambria Math" panose="02040503050406030204" pitchFamily="18" charset="0"/>
                            </a:rPr>
                          </m:ctrlPr>
                        </m:sSubPr>
                        <m:e>
                          <m:r>
                            <a:rPr lang="pl-PL" sz="1600" b="0" i="1" smtClean="0">
                              <a:latin typeface="Cambria Math" panose="02040503050406030204" pitchFamily="18" charset="0"/>
                            </a:rPr>
                            <m:t>𝑔</m:t>
                          </m:r>
                        </m:e>
                        <m:sub>
                          <m:r>
                            <a:rPr lang="pl-PL" sz="1600" b="0" i="1" smtClean="0">
                              <a:latin typeface="Cambria Math" panose="02040503050406030204" pitchFamily="18" charset="0"/>
                            </a:rPr>
                            <m:t>𝑥</m:t>
                          </m:r>
                        </m:sub>
                      </m:sSub>
                      <m:r>
                        <a:rPr lang="pl-PL" sz="1600" b="0" i="1" smtClean="0">
                          <a:latin typeface="Cambria Math" panose="02040503050406030204" pitchFamily="18" charset="0"/>
                        </a:rPr>
                        <m:t>:</m:t>
                      </m:r>
                      <m:r>
                        <a:rPr lang="pl-PL" sz="1600" b="0" i="1" smtClean="0">
                          <a:latin typeface="Cambria Math" panose="02040503050406030204" pitchFamily="18" charset="0"/>
                        </a:rPr>
                        <m:t>𝑥</m:t>
                      </m:r>
                      <m:r>
                        <a:rPr lang="pl-PL" sz="1600" b="0" i="1" smtClean="0">
                          <a:latin typeface="Cambria Math" panose="02040503050406030204" pitchFamily="18" charset="0"/>
                          <a:ea typeface="Cambria Math" panose="02040503050406030204" pitchFamily="18" charset="0"/>
                        </a:rPr>
                        <m:t>∈</m:t>
                      </m:r>
                      <m:r>
                        <a:rPr lang="pl-PL" sz="1600" b="0" i="1" smtClean="0">
                          <a:latin typeface="Cambria Math" panose="02040503050406030204" pitchFamily="18" charset="0"/>
                          <a:ea typeface="Cambria Math" panose="02040503050406030204" pitchFamily="18" charset="0"/>
                        </a:rPr>
                        <m:t>𝑈</m:t>
                      </m:r>
                    </m:oMath>
                  </a14:m>
                  <a:r>
                    <a:rPr lang="pl-PL" sz="1600"/>
                    <a:t>} </a:t>
                  </a:r>
                  <a:endParaRPr lang="en-GB" sz="1600"/>
                </a:p>
              </p:txBody>
            </p:sp>
          </mc:Choice>
          <mc:Fallback xmlns="">
            <p:sp>
              <p:nvSpPr>
                <p:cNvPr id="28" name="pole tekstowe 27"/>
                <p:cNvSpPr txBox="1">
                  <a:spLocks noRot="1" noChangeAspect="1" noMove="1" noResize="1" noEditPoints="1" noAdjustHandles="1" noChangeArrowheads="1" noChangeShapeType="1" noTextEdit="1"/>
                </p:cNvSpPr>
                <p:nvPr/>
              </p:nvSpPr>
              <p:spPr>
                <a:xfrm>
                  <a:off x="219978" y="4642504"/>
                  <a:ext cx="2615747" cy="246952"/>
                </a:xfrm>
                <a:prstGeom prst="rect">
                  <a:avLst/>
                </a:prstGeom>
                <a:blipFill rotWithShape="0">
                  <a:blip r:embed="rId19"/>
                  <a:stretch>
                    <a:fillRect l="-2564" t="-27500" r="-2564" b="-50000"/>
                  </a:stretch>
                </a:blipFill>
              </p:spPr>
              <p:txBody>
                <a:bodyPr/>
                <a:lstStyle/>
                <a:p>
                  <a:r>
                    <a:rPr lang="pl-PL">
                      <a:noFill/>
                    </a:rPr>
                    <a:t> </a:t>
                  </a:r>
                </a:p>
              </p:txBody>
            </p:sp>
          </mc:Fallback>
        </mc:AlternateContent>
        <p:sp>
          <p:nvSpPr>
            <p:cNvPr id="36" name="Tytuł 1">
              <a:extLst>
                <a:ext uri="{FF2B5EF4-FFF2-40B4-BE49-F238E27FC236}">
                  <a16:creationId xmlns:a16="http://schemas.microsoft.com/office/drawing/2014/main" id="{078B8911-F3CE-C374-47C9-00331654E151}"/>
                </a:ext>
              </a:extLst>
            </p:cNvPr>
            <p:cNvSpPr txBox="1">
              <a:spLocks/>
            </p:cNvSpPr>
            <p:nvPr/>
          </p:nvSpPr>
          <p:spPr bwMode="auto">
            <a:xfrm>
              <a:off x="71790" y="6390896"/>
              <a:ext cx="8767071" cy="4010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070C0"/>
                  </a:solidFill>
                  <a:latin typeface="Arial" charset="0"/>
                  <a:ea typeface="+mj-ea"/>
                  <a:cs typeface="+mj-cs"/>
                </a:defRPr>
              </a:lvl1pPr>
              <a:lvl2pPr algn="ctr" rtl="0" eaLnBrk="0" fontAlgn="base" hangingPunct="0">
                <a:spcBef>
                  <a:spcPct val="0"/>
                </a:spcBef>
                <a:spcAft>
                  <a:spcPct val="0"/>
                </a:spcAft>
                <a:defRPr sz="4400">
                  <a:solidFill>
                    <a:srgbClr val="0070C0"/>
                  </a:solidFill>
                  <a:latin typeface="Arial" charset="0"/>
                </a:defRPr>
              </a:lvl2pPr>
              <a:lvl3pPr algn="ctr" rtl="0" eaLnBrk="0" fontAlgn="base" hangingPunct="0">
                <a:spcBef>
                  <a:spcPct val="0"/>
                </a:spcBef>
                <a:spcAft>
                  <a:spcPct val="0"/>
                </a:spcAft>
                <a:defRPr sz="4400">
                  <a:solidFill>
                    <a:srgbClr val="0070C0"/>
                  </a:solidFill>
                  <a:latin typeface="Arial" charset="0"/>
                </a:defRPr>
              </a:lvl3pPr>
              <a:lvl4pPr algn="ctr" rtl="0" eaLnBrk="0" fontAlgn="base" hangingPunct="0">
                <a:spcBef>
                  <a:spcPct val="0"/>
                </a:spcBef>
                <a:spcAft>
                  <a:spcPct val="0"/>
                </a:spcAft>
                <a:defRPr sz="4400">
                  <a:solidFill>
                    <a:srgbClr val="0070C0"/>
                  </a:solidFill>
                  <a:latin typeface="Arial" charset="0"/>
                </a:defRPr>
              </a:lvl4pPr>
              <a:lvl5pPr algn="ctr" rtl="0" eaLnBrk="0" fontAlgn="base" hangingPunct="0">
                <a:spcBef>
                  <a:spcPct val="0"/>
                </a:spcBef>
                <a:spcAft>
                  <a:spcPct val="0"/>
                </a:spcAft>
                <a:defRPr sz="4400">
                  <a:solidFill>
                    <a:srgbClr val="0070C0"/>
                  </a:solidFill>
                  <a:latin typeface="Arial" charset="0"/>
                </a:defRPr>
              </a:lvl5pPr>
              <a:lvl6pPr marL="457200" algn="ctr" rtl="0" fontAlgn="base">
                <a:spcBef>
                  <a:spcPct val="0"/>
                </a:spcBef>
                <a:spcAft>
                  <a:spcPct val="0"/>
                </a:spcAft>
                <a:defRPr sz="4400">
                  <a:solidFill>
                    <a:srgbClr val="0070C0"/>
                  </a:solidFill>
                  <a:latin typeface="Calibri" pitchFamily="34" charset="0"/>
                </a:defRPr>
              </a:lvl6pPr>
              <a:lvl7pPr marL="914400" algn="ctr" rtl="0" fontAlgn="base">
                <a:spcBef>
                  <a:spcPct val="0"/>
                </a:spcBef>
                <a:spcAft>
                  <a:spcPct val="0"/>
                </a:spcAft>
                <a:defRPr sz="4400">
                  <a:solidFill>
                    <a:srgbClr val="0070C0"/>
                  </a:solidFill>
                  <a:latin typeface="Calibri" pitchFamily="34" charset="0"/>
                </a:defRPr>
              </a:lvl7pPr>
              <a:lvl8pPr marL="1371600" algn="ctr" rtl="0" fontAlgn="base">
                <a:spcBef>
                  <a:spcPct val="0"/>
                </a:spcBef>
                <a:spcAft>
                  <a:spcPct val="0"/>
                </a:spcAft>
                <a:defRPr sz="4400">
                  <a:solidFill>
                    <a:srgbClr val="0070C0"/>
                  </a:solidFill>
                  <a:latin typeface="Calibri" pitchFamily="34" charset="0"/>
                </a:defRPr>
              </a:lvl8pPr>
              <a:lvl9pPr marL="1828800" algn="ctr" rtl="0" fontAlgn="base">
                <a:spcBef>
                  <a:spcPct val="0"/>
                </a:spcBef>
                <a:spcAft>
                  <a:spcPct val="0"/>
                </a:spcAft>
                <a:defRPr sz="4400">
                  <a:solidFill>
                    <a:srgbClr val="0070C0"/>
                  </a:solidFill>
                  <a:latin typeface="Calibri" pitchFamily="34" charset="0"/>
                </a:defRPr>
              </a:lvl9pPr>
            </a:lstStyle>
            <a:p>
              <a:r>
                <a:rPr lang="pl-PL" sz="1400" b="1"/>
                <a:t>SIMPLIFIED NETWORK OF APPROXIMATION SPACES FOR PAWLAK’S ROUGH SET MODEL</a:t>
              </a:r>
            </a:p>
          </p:txBody>
        </p:sp>
      </p:grpSp>
      <p:grpSp>
        <p:nvGrpSpPr>
          <p:cNvPr id="42" name="Grupa 41">
            <a:extLst>
              <a:ext uri="{FF2B5EF4-FFF2-40B4-BE49-F238E27FC236}">
                <a16:creationId xmlns:a16="http://schemas.microsoft.com/office/drawing/2014/main" id="{DC6D6BF5-BBCC-FF46-6EBB-EB19294B214C}"/>
              </a:ext>
            </a:extLst>
          </p:cNvPr>
          <p:cNvGrpSpPr/>
          <p:nvPr/>
        </p:nvGrpSpPr>
        <p:grpSpPr>
          <a:xfrm>
            <a:off x="321288" y="1921220"/>
            <a:ext cx="8573604" cy="2095832"/>
            <a:chOff x="258889" y="3399000"/>
            <a:chExt cx="8559501" cy="3225716"/>
          </a:xfrm>
        </p:grpSpPr>
        <p:sp>
          <p:nvSpPr>
            <p:cNvPr id="45" name="Prostokąt zaokrąglony 44">
              <a:extLst>
                <a:ext uri="{FF2B5EF4-FFF2-40B4-BE49-F238E27FC236}">
                  <a16:creationId xmlns:a16="http://schemas.microsoft.com/office/drawing/2014/main" id="{66948D92-F2C9-A7C6-736F-A7E06B0A3CC0}"/>
                </a:ext>
              </a:extLst>
            </p:cNvPr>
            <p:cNvSpPr/>
            <p:nvPr/>
          </p:nvSpPr>
          <p:spPr>
            <a:xfrm>
              <a:off x="258889" y="3901498"/>
              <a:ext cx="2115506" cy="262454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Prostokąt 45">
              <a:extLst>
                <a:ext uri="{FF2B5EF4-FFF2-40B4-BE49-F238E27FC236}">
                  <a16:creationId xmlns:a16="http://schemas.microsoft.com/office/drawing/2014/main" id="{16C50DD4-EE4F-2CD7-106F-1B67127C6232}"/>
                </a:ext>
              </a:extLst>
            </p:cNvPr>
            <p:cNvSpPr/>
            <p:nvPr/>
          </p:nvSpPr>
          <p:spPr>
            <a:xfrm>
              <a:off x="1694243" y="4125483"/>
              <a:ext cx="244555" cy="339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7" name="pole tekstowe 46">
                  <a:extLst>
                    <a:ext uri="{FF2B5EF4-FFF2-40B4-BE49-F238E27FC236}">
                      <a16:creationId xmlns:a16="http://schemas.microsoft.com/office/drawing/2014/main" id="{3D8625F0-E7BA-9A0F-1DEC-A1CDB6667F56}"/>
                    </a:ext>
                  </a:extLst>
                </p:cNvPr>
                <p:cNvSpPr txBox="1"/>
                <p:nvPr/>
              </p:nvSpPr>
              <p:spPr>
                <a:xfrm>
                  <a:off x="1240758" y="4079712"/>
                  <a:ext cx="485915" cy="4114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600" i="1">
                                <a:latin typeface="Cambria Math" panose="02040503050406030204" pitchFamily="18" charset="0"/>
                              </a:rPr>
                            </m:ctrlPr>
                          </m:sSubSupPr>
                          <m:e>
                            <m:r>
                              <a:rPr lang="pl-PL" sz="1600" i="1">
                                <a:latin typeface="Cambria Math" panose="02040503050406030204" pitchFamily="18" charset="0"/>
                              </a:rPr>
                              <m:t>𝑔</m:t>
                            </m:r>
                          </m:e>
                          <m:sub>
                            <m:r>
                              <a:rPr lang="pl-PL" sz="1600" i="1">
                                <a:latin typeface="Cambria Math" panose="02040503050406030204" pitchFamily="18" charset="0"/>
                              </a:rPr>
                              <m:t>𝑥</m:t>
                            </m:r>
                          </m:sub>
                          <m:sup>
                            <m:r>
                              <a:rPr lang="pl-PL" sz="1600" i="1">
                                <a:latin typeface="Cambria Math" panose="02040503050406030204" pitchFamily="18" charset="0"/>
                              </a:rPr>
                              <m:t>∗</m:t>
                            </m:r>
                          </m:sup>
                        </m:sSubSup>
                      </m:oMath>
                    </m:oMathPara>
                  </a14:m>
                  <a:endParaRPr lang="en-GB" sz="1600"/>
                </a:p>
              </p:txBody>
            </p:sp>
          </mc:Choice>
          <mc:Fallback xmlns="">
            <p:sp>
              <p:nvSpPr>
                <p:cNvPr id="47" name="pole tekstowe 46"/>
                <p:cNvSpPr txBox="1">
                  <a:spLocks noRot="1" noChangeAspect="1" noMove="1" noResize="1" noEditPoints="1" noAdjustHandles="1" noChangeArrowheads="1" noChangeShapeType="1" noTextEdit="1"/>
                </p:cNvSpPr>
                <p:nvPr/>
              </p:nvSpPr>
              <p:spPr>
                <a:xfrm>
                  <a:off x="1240758" y="4079712"/>
                  <a:ext cx="485915" cy="411452"/>
                </a:xfrm>
                <a:prstGeom prst="rect">
                  <a:avLst/>
                </a:prstGeom>
                <a:blipFill rotWithShape="0">
                  <a:blip r:embed="rId20"/>
                  <a:stretch>
                    <a:fillRect b="-15909"/>
                  </a:stretch>
                </a:blipFill>
              </p:spPr>
              <p:txBody>
                <a:bodyPr/>
                <a:lstStyle/>
                <a:p>
                  <a:r>
                    <a:rPr lang="pl-PL">
                      <a:noFill/>
                    </a:rPr>
                    <a:t> </a:t>
                  </a:r>
                </a:p>
              </p:txBody>
            </p:sp>
          </mc:Fallback>
        </mc:AlternateContent>
        <p:sp>
          <p:nvSpPr>
            <p:cNvPr id="48" name="pole tekstowe 47">
              <a:extLst>
                <a:ext uri="{FF2B5EF4-FFF2-40B4-BE49-F238E27FC236}">
                  <a16:creationId xmlns:a16="http://schemas.microsoft.com/office/drawing/2014/main" id="{8A31F9B1-446E-136D-3674-E5150B8753D1}"/>
                </a:ext>
              </a:extLst>
            </p:cNvPr>
            <p:cNvSpPr txBox="1"/>
            <p:nvPr/>
          </p:nvSpPr>
          <p:spPr>
            <a:xfrm>
              <a:off x="754452" y="5164406"/>
              <a:ext cx="645756" cy="436152"/>
            </a:xfrm>
            <a:prstGeom prst="rect">
              <a:avLst/>
            </a:prstGeom>
            <a:noFill/>
          </p:spPr>
          <p:txBody>
            <a:bodyPr wrap="square" lIns="0" tIns="0" rIns="0" bIns="0" rtlCol="0">
              <a:spAutoFit/>
            </a:bodyPr>
            <a:lstStyle/>
            <a:p>
              <a:endParaRPr lang="en-GB"/>
            </a:p>
          </p:txBody>
        </p:sp>
        <p:sp>
          <p:nvSpPr>
            <p:cNvPr id="49" name="Prostokąt 48">
              <a:extLst>
                <a:ext uri="{FF2B5EF4-FFF2-40B4-BE49-F238E27FC236}">
                  <a16:creationId xmlns:a16="http://schemas.microsoft.com/office/drawing/2014/main" id="{CDA0704B-5170-E545-99B6-A724DEA817A3}"/>
                </a:ext>
              </a:extLst>
            </p:cNvPr>
            <p:cNvSpPr/>
            <p:nvPr/>
          </p:nvSpPr>
          <p:spPr>
            <a:xfrm>
              <a:off x="1689600" y="5086612"/>
              <a:ext cx="299752" cy="4632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Prostokąt zaokrąglony 49">
              <a:extLst>
                <a:ext uri="{FF2B5EF4-FFF2-40B4-BE49-F238E27FC236}">
                  <a16:creationId xmlns:a16="http://schemas.microsoft.com/office/drawing/2014/main" id="{2DE32DBE-03C7-C1CA-7875-D188089B8772}"/>
                </a:ext>
              </a:extLst>
            </p:cNvPr>
            <p:cNvSpPr/>
            <p:nvPr/>
          </p:nvSpPr>
          <p:spPr>
            <a:xfrm>
              <a:off x="5660580" y="3399000"/>
              <a:ext cx="3157810" cy="320493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Prostokąt 50">
              <a:extLst>
                <a:ext uri="{FF2B5EF4-FFF2-40B4-BE49-F238E27FC236}">
                  <a16:creationId xmlns:a16="http://schemas.microsoft.com/office/drawing/2014/main" id="{06317B50-7551-1AC1-6602-5D7734799406}"/>
                </a:ext>
              </a:extLst>
            </p:cNvPr>
            <p:cNvSpPr/>
            <p:nvPr/>
          </p:nvSpPr>
          <p:spPr>
            <a:xfrm>
              <a:off x="6154990" y="3661750"/>
              <a:ext cx="871609" cy="13147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Prostokąt 51">
              <a:extLst>
                <a:ext uri="{FF2B5EF4-FFF2-40B4-BE49-F238E27FC236}">
                  <a16:creationId xmlns:a16="http://schemas.microsoft.com/office/drawing/2014/main" id="{94C8380F-2C54-21FF-4BF8-914C40FCB356}"/>
                </a:ext>
              </a:extLst>
            </p:cNvPr>
            <p:cNvSpPr/>
            <p:nvPr/>
          </p:nvSpPr>
          <p:spPr>
            <a:xfrm>
              <a:off x="7016477" y="4186721"/>
              <a:ext cx="1692500" cy="18134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3" name="pole tekstowe 52">
                  <a:extLst>
                    <a:ext uri="{FF2B5EF4-FFF2-40B4-BE49-F238E27FC236}">
                      <a16:creationId xmlns:a16="http://schemas.microsoft.com/office/drawing/2014/main" id="{F7B6B10A-C321-3A16-B6E8-5A0EC8D7F624}"/>
                    </a:ext>
                  </a:extLst>
                </p:cNvPr>
                <p:cNvSpPr txBox="1"/>
                <p:nvPr/>
              </p:nvSpPr>
              <p:spPr>
                <a:xfrm>
                  <a:off x="7559795" y="3769354"/>
                  <a:ext cx="301509" cy="4272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400" i="1" smtClean="0">
                                <a:latin typeface="Cambria Math" panose="02040503050406030204" pitchFamily="18" charset="0"/>
                              </a:rPr>
                            </m:ctrlPr>
                          </m:sSubSupPr>
                          <m:e>
                            <m:r>
                              <a:rPr lang="pl-PL" sz="1400" i="1">
                                <a:latin typeface="Cambria Math" panose="02040503050406030204" pitchFamily="18" charset="0"/>
                              </a:rPr>
                              <m:t>𝑔</m:t>
                            </m:r>
                          </m:e>
                          <m:sub>
                            <m:sSup>
                              <m:sSupPr>
                                <m:ctrlPr>
                                  <a:rPr lang="pl-PL" sz="1400" i="1" smtClean="0">
                                    <a:latin typeface="Cambria Math" panose="02040503050406030204" pitchFamily="18" charset="0"/>
                                  </a:rPr>
                                </m:ctrlPr>
                              </m:sSupPr>
                              <m:e>
                                <m:r>
                                  <a:rPr lang="pl-PL" sz="1400" b="0" i="1" smtClean="0">
                                    <a:latin typeface="Cambria Math" panose="02040503050406030204" pitchFamily="18" charset="0"/>
                                  </a:rPr>
                                  <m:t>𝑦</m:t>
                                </m:r>
                              </m:e>
                              <m:sup>
                                <m:r>
                                  <a:rPr lang="pl-PL" sz="1400" b="0" i="1" smtClean="0">
                                    <a:latin typeface="Cambria Math" panose="02040503050406030204" pitchFamily="18" charset="0"/>
                                  </a:rPr>
                                  <m:t>′</m:t>
                                </m:r>
                              </m:sup>
                            </m:sSup>
                          </m:sub>
                          <m:sup>
                            <m:r>
                              <a:rPr lang="pl-PL" sz="1400" i="1">
                                <a:latin typeface="Cambria Math" panose="02040503050406030204" pitchFamily="18" charset="0"/>
                              </a:rPr>
                              <m:t>∗</m:t>
                            </m:r>
                          </m:sup>
                        </m:sSubSup>
                      </m:oMath>
                    </m:oMathPara>
                  </a14:m>
                  <a:endParaRPr lang="en-GB" sz="1400"/>
                </a:p>
              </p:txBody>
            </p:sp>
          </mc:Choice>
          <mc:Fallback xmlns="">
            <p:sp>
              <p:nvSpPr>
                <p:cNvPr id="53" name="pole tekstowe 52"/>
                <p:cNvSpPr txBox="1">
                  <a:spLocks noRot="1" noChangeAspect="1" noMove="1" noResize="1" noEditPoints="1" noAdjustHandles="1" noChangeArrowheads="1" noChangeShapeType="1" noTextEdit="1"/>
                </p:cNvSpPr>
                <p:nvPr/>
              </p:nvSpPr>
              <p:spPr>
                <a:xfrm>
                  <a:off x="7559795" y="3769354"/>
                  <a:ext cx="301509" cy="427203"/>
                </a:xfrm>
                <a:prstGeom prst="rect">
                  <a:avLst/>
                </a:prstGeom>
                <a:blipFill rotWithShape="0">
                  <a:blip r:embed="rId21"/>
                  <a:stretch>
                    <a:fillRect l="-12000" b="-8889"/>
                  </a:stretch>
                </a:blipFill>
              </p:spPr>
              <p:txBody>
                <a:bodyPr/>
                <a:lstStyle/>
                <a:p>
                  <a:r>
                    <a:rPr lang="pl-PL">
                      <a:noFill/>
                    </a:rPr>
                    <a:t> </a:t>
                  </a:r>
                </a:p>
              </p:txBody>
            </p:sp>
          </mc:Fallback>
        </mc:AlternateContent>
        <p:sp>
          <p:nvSpPr>
            <p:cNvPr id="54" name="Sześciokąt 53">
              <a:extLst>
                <a:ext uri="{FF2B5EF4-FFF2-40B4-BE49-F238E27FC236}">
                  <a16:creationId xmlns:a16="http://schemas.microsoft.com/office/drawing/2014/main" id="{292FE198-0B2F-828D-B655-C9E0051FE122}"/>
                </a:ext>
              </a:extLst>
            </p:cNvPr>
            <p:cNvSpPr/>
            <p:nvPr/>
          </p:nvSpPr>
          <p:spPr>
            <a:xfrm>
              <a:off x="2048995" y="3825778"/>
              <a:ext cx="3996582" cy="2778154"/>
            </a:xfrm>
            <a:prstGeom prst="hexagon">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7" name="pole tekstowe 56">
              <a:extLst>
                <a:ext uri="{FF2B5EF4-FFF2-40B4-BE49-F238E27FC236}">
                  <a16:creationId xmlns:a16="http://schemas.microsoft.com/office/drawing/2014/main" id="{B718049D-28E8-4483-6090-22C819AA5C8B}"/>
                </a:ext>
              </a:extLst>
            </p:cNvPr>
            <p:cNvSpPr txBox="1"/>
            <p:nvPr/>
          </p:nvSpPr>
          <p:spPr>
            <a:xfrm>
              <a:off x="842619" y="4570063"/>
              <a:ext cx="505725" cy="390368"/>
            </a:xfrm>
            <a:prstGeom prst="rect">
              <a:avLst/>
            </a:prstGeom>
            <a:noFill/>
          </p:spPr>
          <p:txBody>
            <a:bodyPr wrap="square" rtlCol="0">
              <a:spAutoFit/>
            </a:bodyPr>
            <a:lstStyle/>
            <a:p>
              <a:r>
                <a:rPr lang="pl-PL" sz="1400" b="1"/>
                <a:t>…</a:t>
              </a:r>
            </a:p>
          </p:txBody>
        </p:sp>
        <mc:AlternateContent xmlns:mc="http://schemas.openxmlformats.org/markup-compatibility/2006" xmlns:a14="http://schemas.microsoft.com/office/drawing/2010/main">
          <mc:Choice Requires="a14">
            <p:sp>
              <p:nvSpPr>
                <p:cNvPr id="59" name="pole tekstowe 58">
                  <a:extLst>
                    <a:ext uri="{FF2B5EF4-FFF2-40B4-BE49-F238E27FC236}">
                      <a16:creationId xmlns:a16="http://schemas.microsoft.com/office/drawing/2014/main" id="{90541B8C-4809-AF61-8F1F-DBCA001F1FD2}"/>
                    </a:ext>
                  </a:extLst>
                </p:cNvPr>
                <p:cNvSpPr txBox="1"/>
                <p:nvPr/>
              </p:nvSpPr>
              <p:spPr>
                <a:xfrm>
                  <a:off x="5749391" y="3678250"/>
                  <a:ext cx="485915" cy="3884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𝑦</m:t>
                            </m:r>
                          </m:sub>
                          <m:sup>
                            <m:r>
                              <a:rPr lang="pl-PL" sz="1400" i="1">
                                <a:latin typeface="Cambria Math" panose="02040503050406030204" pitchFamily="18" charset="0"/>
                              </a:rPr>
                              <m:t>∗</m:t>
                            </m:r>
                          </m:sup>
                        </m:sSubSup>
                      </m:oMath>
                    </m:oMathPara>
                  </a14:m>
                  <a:endParaRPr lang="en-GB" sz="1400"/>
                </a:p>
              </p:txBody>
            </p:sp>
          </mc:Choice>
          <mc:Fallback xmlns="">
            <p:sp>
              <p:nvSpPr>
                <p:cNvPr id="59" name="pole tekstowe 58">
                  <a:extLst>
                    <a:ext uri="{FF2B5EF4-FFF2-40B4-BE49-F238E27FC236}">
                      <a16:creationId xmlns:a16="http://schemas.microsoft.com/office/drawing/2014/main" xmlns="" xmlns:a14="http://schemas.microsoft.com/office/drawing/2010/main" id="{E8D2F1E1-107A-6606-E49E-B559D676E46D}"/>
                    </a:ext>
                  </a:extLst>
                </p:cNvPr>
                <p:cNvSpPr txBox="1">
                  <a:spLocks noRot="1" noChangeAspect="1" noMove="1" noResize="1" noEditPoints="1" noAdjustHandles="1" noChangeArrowheads="1" noChangeShapeType="1" noTextEdit="1"/>
                </p:cNvSpPr>
                <p:nvPr/>
              </p:nvSpPr>
              <p:spPr>
                <a:xfrm>
                  <a:off x="5749391" y="3678250"/>
                  <a:ext cx="485915" cy="388416"/>
                </a:xfrm>
                <a:prstGeom prst="rect">
                  <a:avLst/>
                </a:prstGeom>
                <a:blipFill rotWithShape="0">
                  <a:blip r:embed="rId22"/>
                  <a:stretch>
                    <a:fillRect b="-9756"/>
                  </a:stretch>
                </a:blipFill>
              </p:spPr>
              <p:txBody>
                <a:bodyPr/>
                <a:lstStyle/>
                <a:p>
                  <a:r>
                    <a:rPr lang="pl-PL">
                      <a:noFill/>
                    </a:rPr>
                    <a:t> </a:t>
                  </a:r>
                </a:p>
              </p:txBody>
            </p:sp>
          </mc:Fallback>
        </mc:AlternateContent>
        <p:sp>
          <p:nvSpPr>
            <p:cNvPr id="60" name="pole tekstowe 59">
              <a:extLst>
                <a:ext uri="{FF2B5EF4-FFF2-40B4-BE49-F238E27FC236}">
                  <a16:creationId xmlns:a16="http://schemas.microsoft.com/office/drawing/2014/main" id="{28DA80FD-F8CC-A60D-8B2C-7AE6FF5CBB11}"/>
                </a:ext>
              </a:extLst>
            </p:cNvPr>
            <p:cNvSpPr txBox="1"/>
            <p:nvPr/>
          </p:nvSpPr>
          <p:spPr>
            <a:xfrm>
              <a:off x="6061327" y="5225935"/>
              <a:ext cx="505725" cy="390368"/>
            </a:xfrm>
            <a:prstGeom prst="rect">
              <a:avLst/>
            </a:prstGeom>
            <a:noFill/>
          </p:spPr>
          <p:txBody>
            <a:bodyPr wrap="square" rtlCol="0">
              <a:spAutoFit/>
            </a:bodyPr>
            <a:lstStyle/>
            <a:p>
              <a:r>
                <a:rPr lang="pl-PL" sz="1400" b="1"/>
                <a:t>…</a:t>
              </a:r>
            </a:p>
          </p:txBody>
        </p:sp>
        <p:sp>
          <p:nvSpPr>
            <p:cNvPr id="61" name="pole tekstowe 60">
              <a:extLst>
                <a:ext uri="{FF2B5EF4-FFF2-40B4-BE49-F238E27FC236}">
                  <a16:creationId xmlns:a16="http://schemas.microsoft.com/office/drawing/2014/main" id="{722B86EC-B55F-B13C-909B-60ECA3D43822}"/>
                </a:ext>
              </a:extLst>
            </p:cNvPr>
            <p:cNvSpPr txBox="1"/>
            <p:nvPr/>
          </p:nvSpPr>
          <p:spPr>
            <a:xfrm>
              <a:off x="4022257" y="6245755"/>
              <a:ext cx="635711" cy="378961"/>
            </a:xfrm>
            <a:prstGeom prst="rect">
              <a:avLst/>
            </a:prstGeom>
            <a:noFill/>
          </p:spPr>
          <p:txBody>
            <a:bodyPr wrap="square" lIns="0" tIns="0" rIns="0" bIns="0" rtlCol="0">
              <a:spAutoFit/>
            </a:bodyPr>
            <a:lstStyle/>
            <a:p>
              <a:r>
                <a:rPr lang="pl-PL" sz="1600" b="0" i="1">
                  <a:latin typeface="+mj-lt"/>
                </a:rPr>
                <a:t>Res*</a:t>
              </a:r>
              <a:endParaRPr lang="pl-PL" sz="1600" i="1"/>
            </a:p>
          </p:txBody>
        </p:sp>
        <mc:AlternateContent xmlns:mc="http://schemas.openxmlformats.org/markup-compatibility/2006" xmlns:a14="http://schemas.microsoft.com/office/drawing/2010/main">
          <mc:Choice Requires="a14">
            <p:sp>
              <p:nvSpPr>
                <p:cNvPr id="62" name="pole tekstowe 61">
                  <a:extLst>
                    <a:ext uri="{FF2B5EF4-FFF2-40B4-BE49-F238E27FC236}">
                      <a16:creationId xmlns:a16="http://schemas.microsoft.com/office/drawing/2014/main" id="{D7D62173-7AC3-76ED-789A-59F7EDE1DDBE}"/>
                    </a:ext>
                  </a:extLst>
                </p:cNvPr>
                <p:cNvSpPr txBox="1"/>
                <p:nvPr/>
              </p:nvSpPr>
              <p:spPr>
                <a:xfrm>
                  <a:off x="2884664" y="3405532"/>
                  <a:ext cx="2236716" cy="4788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1600" b="0" i="1" smtClean="0">
                            <a:latin typeface="Cambria Math" panose="02040503050406030204" pitchFamily="18" charset="0"/>
                          </a:rPr>
                          <m:t>𝐼𝑛𝑡𝑒𝑟</m:t>
                        </m:r>
                        <m:r>
                          <a:rPr lang="pl-PL" sz="1600" b="0" i="1" smtClean="0">
                            <a:latin typeface="Cambria Math" panose="02040503050406030204" pitchFamily="18" charset="0"/>
                          </a:rPr>
                          <m:t>(</m:t>
                        </m:r>
                        <m:sSub>
                          <m:sSubPr>
                            <m:ctrlPr>
                              <a:rPr lang="pl-PL" sz="1600" i="1">
                                <a:latin typeface="Cambria Math" panose="02040503050406030204" pitchFamily="18" charset="0"/>
                              </a:rPr>
                            </m:ctrlPr>
                          </m:sSubPr>
                          <m:e>
                            <m:r>
                              <a:rPr lang="pl-PL" sz="1600" i="1">
                                <a:latin typeface="Cambria Math" panose="02040503050406030204" pitchFamily="18" charset="0"/>
                              </a:rPr>
                              <m:t>𝐺</m:t>
                            </m:r>
                          </m:e>
                          <m:sub>
                            <m:sSup>
                              <m:sSupPr>
                                <m:ctrlPr>
                                  <a:rPr lang="pl-PL" sz="1600" i="1">
                                    <a:latin typeface="Cambria Math" panose="02040503050406030204" pitchFamily="18" charset="0"/>
                                  </a:rPr>
                                </m:ctrlPr>
                              </m:sSupPr>
                              <m:e>
                                <m:r>
                                  <a:rPr lang="pl-PL" sz="1600" i="1">
                                    <a:latin typeface="Cambria Math" panose="02040503050406030204" pitchFamily="18" charset="0"/>
                                  </a:rPr>
                                  <m:t>𝑅</m:t>
                                </m:r>
                              </m:e>
                              <m:sup>
                                <m:r>
                                  <a:rPr lang="pl-PL" sz="1600" i="1">
                                    <a:latin typeface="Cambria Math" panose="02040503050406030204" pitchFamily="18" charset="0"/>
                                  </a:rPr>
                                  <m:t>∗</m:t>
                                </m:r>
                              </m:sup>
                            </m:sSup>
                          </m:sub>
                        </m:sSub>
                        <m:r>
                          <a:rPr lang="pl-PL" sz="1600" b="0" i="1" smtClean="0">
                            <a:latin typeface="Cambria Math" panose="02040503050406030204" pitchFamily="18" charset="0"/>
                          </a:rPr>
                          <m:t>,</m:t>
                        </m:r>
                        <m:sSub>
                          <m:sSubPr>
                            <m:ctrlPr>
                              <a:rPr lang="en-GB" sz="1600" i="1">
                                <a:latin typeface="Cambria Math" panose="02040503050406030204" pitchFamily="18" charset="0"/>
                                <a:ea typeface="Cambria Math" panose="02040503050406030204" pitchFamily="18" charset="0"/>
                              </a:rPr>
                            </m:ctrlPr>
                          </m:sSubPr>
                          <m:e>
                            <m:r>
                              <a:rPr lang="pl-PL" sz="1600" i="1">
                                <a:latin typeface="Cambria Math" panose="02040503050406030204" pitchFamily="18" charset="0"/>
                                <a:ea typeface="Cambria Math" panose="02040503050406030204" pitchFamily="18" charset="0"/>
                              </a:rPr>
                              <m:t>𝐺</m:t>
                            </m:r>
                          </m:e>
                          <m:sub>
                            <m:sSubSup>
                              <m:sSubSupPr>
                                <m:ctrlPr>
                                  <a:rPr lang="en-GB" sz="1600" i="1">
                                    <a:latin typeface="Cambria Math" panose="02040503050406030204" pitchFamily="18" charset="0"/>
                                    <a:ea typeface="Cambria Math" panose="02040503050406030204" pitchFamily="18" charset="0"/>
                                  </a:rPr>
                                </m:ctrlPr>
                              </m:sSubSupPr>
                              <m:e>
                                <m:r>
                                  <a:rPr lang="pl-PL" sz="1600" i="1">
                                    <a:latin typeface="Cambria Math" panose="02040503050406030204" pitchFamily="18" charset="0"/>
                                    <a:ea typeface="Cambria Math" panose="02040503050406030204" pitchFamily="18" charset="0"/>
                                  </a:rPr>
                                  <m:t>𝑅</m:t>
                                </m:r>
                              </m:e>
                              <m:sub>
                                <m:r>
                                  <a:rPr lang="pl-PL" sz="1600" i="1">
                                    <a:latin typeface="Cambria Math" panose="02040503050406030204" pitchFamily="18" charset="0"/>
                                    <a:ea typeface="Cambria Math" panose="02040503050406030204" pitchFamily="18" charset="0"/>
                                  </a:rPr>
                                  <m:t>𝑑</m:t>
                                </m:r>
                              </m:sub>
                              <m:sup>
                                <m:r>
                                  <a:rPr lang="pl-PL" sz="1600" i="1">
                                    <a:latin typeface="Cambria Math" panose="02040503050406030204" pitchFamily="18" charset="0"/>
                                    <a:ea typeface="Cambria Math" panose="02040503050406030204" pitchFamily="18" charset="0"/>
                                  </a:rPr>
                                  <m:t>∗</m:t>
                                </m:r>
                              </m:sup>
                            </m:sSubSup>
                          </m:sub>
                        </m:sSub>
                        <m:r>
                          <a:rPr lang="pl-PL" sz="1600" b="0" i="1" smtClean="0">
                            <a:latin typeface="Cambria Math" panose="02040503050406030204" pitchFamily="18" charset="0"/>
                          </a:rPr>
                          <m:t>)</m:t>
                        </m:r>
                      </m:oMath>
                    </m:oMathPara>
                  </a14:m>
                  <a:endParaRPr lang="pl-PL" sz="1600"/>
                </a:p>
              </p:txBody>
            </p:sp>
          </mc:Choice>
          <mc:Fallback xmlns="">
            <p:sp>
              <p:nvSpPr>
                <p:cNvPr id="62" name="pole tekstowe 61">
                  <a:extLst>
                    <a:ext uri="{FF2B5EF4-FFF2-40B4-BE49-F238E27FC236}">
                      <a16:creationId xmlns:a16="http://schemas.microsoft.com/office/drawing/2014/main" xmlns="" xmlns:a14="http://schemas.microsoft.com/office/drawing/2010/main" id="{E9F36A5D-9420-632E-3E7B-10C840C178AB}"/>
                    </a:ext>
                  </a:extLst>
                </p:cNvPr>
                <p:cNvSpPr txBox="1">
                  <a:spLocks noRot="1" noChangeAspect="1" noMove="1" noResize="1" noEditPoints="1" noAdjustHandles="1" noChangeArrowheads="1" noChangeShapeType="1" noTextEdit="1"/>
                </p:cNvSpPr>
                <p:nvPr/>
              </p:nvSpPr>
              <p:spPr>
                <a:xfrm>
                  <a:off x="2884664" y="3405532"/>
                  <a:ext cx="2236716" cy="478849"/>
                </a:xfrm>
                <a:prstGeom prst="rect">
                  <a:avLst/>
                </a:prstGeom>
                <a:blipFill rotWithShape="0">
                  <a:blip r:embed="rId23"/>
                  <a:stretch>
                    <a:fillRect b="-5882"/>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3" name="pole tekstowe 62">
                  <a:extLst>
                    <a:ext uri="{FF2B5EF4-FFF2-40B4-BE49-F238E27FC236}">
                      <a16:creationId xmlns:a16="http://schemas.microsoft.com/office/drawing/2014/main" id="{4221A97D-AA18-B342-8F13-9FE39D38C16E}"/>
                    </a:ext>
                  </a:extLst>
                </p:cNvPr>
                <p:cNvSpPr txBox="1"/>
                <p:nvPr/>
              </p:nvSpPr>
              <p:spPr>
                <a:xfrm>
                  <a:off x="313421" y="5850928"/>
                  <a:ext cx="1960695" cy="44220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600" i="1" smtClean="0">
                                <a:latin typeface="Cambria Math" panose="02040503050406030204" pitchFamily="18" charset="0"/>
                              </a:rPr>
                            </m:ctrlPr>
                          </m:sSubSupPr>
                          <m:e>
                            <m:r>
                              <a:rPr lang="pl-PL" sz="1600" i="1">
                                <a:latin typeface="Cambria Math" panose="02040503050406030204" pitchFamily="18" charset="0"/>
                              </a:rPr>
                              <m:t>𝑔</m:t>
                            </m:r>
                          </m:e>
                          <m:sub>
                            <m:r>
                              <a:rPr lang="pl-PL" sz="1600" i="1">
                                <a:latin typeface="Cambria Math" panose="02040503050406030204" pitchFamily="18" charset="0"/>
                              </a:rPr>
                              <m:t>𝑥</m:t>
                            </m:r>
                          </m:sub>
                          <m:sup>
                            <m:r>
                              <a:rPr lang="pl-PL" sz="1600" i="1">
                                <a:latin typeface="Cambria Math" panose="02040503050406030204" pitchFamily="18" charset="0"/>
                              </a:rPr>
                              <m:t>∗</m:t>
                            </m:r>
                          </m:sup>
                        </m:sSubSup>
                        <m:r>
                          <a:rPr lang="pl-PL" sz="1600" b="0" i="1" smtClean="0">
                            <a:latin typeface="Cambria Math" panose="02040503050406030204" pitchFamily="18" charset="0"/>
                          </a:rPr>
                          <m:t>,</m:t>
                        </m:r>
                        <m:sSubSup>
                          <m:sSubSupPr>
                            <m:ctrlPr>
                              <a:rPr lang="pl-PL" sz="1600" i="1">
                                <a:latin typeface="Cambria Math" panose="02040503050406030204" pitchFamily="18" charset="0"/>
                              </a:rPr>
                            </m:ctrlPr>
                          </m:sSubSupPr>
                          <m:e>
                            <m:r>
                              <a:rPr lang="pl-PL" sz="1600" i="1">
                                <a:latin typeface="Cambria Math" panose="02040503050406030204" pitchFamily="18" charset="0"/>
                              </a:rPr>
                              <m:t>𝑔</m:t>
                            </m:r>
                          </m:e>
                          <m:sub>
                            <m:sSup>
                              <m:sSupPr>
                                <m:ctrlPr>
                                  <a:rPr lang="pl-PL" sz="1600" i="1" smtClean="0">
                                    <a:latin typeface="Cambria Math" panose="02040503050406030204" pitchFamily="18" charset="0"/>
                                  </a:rPr>
                                </m:ctrlPr>
                              </m:sSupPr>
                              <m:e>
                                <m:r>
                                  <a:rPr lang="pl-PL" sz="1600" b="0" i="1" smtClean="0">
                                    <a:latin typeface="Cambria Math" panose="02040503050406030204" pitchFamily="18" charset="0"/>
                                  </a:rPr>
                                  <m:t>𝑥</m:t>
                                </m:r>
                              </m:e>
                              <m:sup>
                                <m:r>
                                  <a:rPr lang="pl-PL" sz="1600" b="0" i="1" smtClean="0">
                                    <a:latin typeface="Cambria Math" panose="02040503050406030204" pitchFamily="18" charset="0"/>
                                  </a:rPr>
                                  <m:t>′</m:t>
                                </m:r>
                              </m:sup>
                            </m:sSup>
                          </m:sub>
                          <m:sup>
                            <m:r>
                              <a:rPr lang="pl-PL" sz="1600" i="1">
                                <a:latin typeface="Cambria Math" panose="02040503050406030204" pitchFamily="18" charset="0"/>
                              </a:rPr>
                              <m:t>∗</m:t>
                            </m:r>
                          </m:sup>
                        </m:sSubSup>
                        <m:r>
                          <a:rPr lang="pl-PL" sz="1600" b="0" i="1" smtClean="0">
                            <a:latin typeface="Cambria Math" panose="02040503050406030204" pitchFamily="18" charset="0"/>
                          </a:rPr>
                          <m:t>,…∈</m:t>
                        </m:r>
                        <m:sSub>
                          <m:sSubPr>
                            <m:ctrlPr>
                              <a:rPr lang="pl-PL" sz="1600" i="1">
                                <a:latin typeface="Cambria Math" panose="02040503050406030204" pitchFamily="18" charset="0"/>
                              </a:rPr>
                            </m:ctrlPr>
                          </m:sSubPr>
                          <m:e>
                            <m:r>
                              <a:rPr lang="pl-PL" sz="1600" i="1">
                                <a:latin typeface="Cambria Math" panose="02040503050406030204" pitchFamily="18" charset="0"/>
                              </a:rPr>
                              <m:t>𝐺</m:t>
                            </m:r>
                          </m:e>
                          <m:sub>
                            <m:sSup>
                              <m:sSupPr>
                                <m:ctrlPr>
                                  <a:rPr lang="pl-PL" sz="1600" i="1">
                                    <a:latin typeface="Cambria Math" panose="02040503050406030204" pitchFamily="18" charset="0"/>
                                  </a:rPr>
                                </m:ctrlPr>
                              </m:sSupPr>
                              <m:e>
                                <m:r>
                                  <a:rPr lang="pl-PL" sz="1600" i="1">
                                    <a:latin typeface="Cambria Math" panose="02040503050406030204" pitchFamily="18" charset="0"/>
                                  </a:rPr>
                                  <m:t>𝑅</m:t>
                                </m:r>
                              </m:e>
                              <m:sup>
                                <m:r>
                                  <a:rPr lang="pl-PL" sz="1600" i="1">
                                    <a:latin typeface="Cambria Math" panose="02040503050406030204" pitchFamily="18" charset="0"/>
                                  </a:rPr>
                                  <m:t>∗</m:t>
                                </m:r>
                              </m:sup>
                            </m:sSup>
                          </m:sub>
                        </m:sSub>
                      </m:oMath>
                    </m:oMathPara>
                  </a14:m>
                  <a:endParaRPr lang="en-GB" sz="1600"/>
                </a:p>
              </p:txBody>
            </p:sp>
          </mc:Choice>
          <mc:Fallback xmlns="">
            <p:sp>
              <p:nvSpPr>
                <p:cNvPr id="63" name="pole tekstowe 62">
                  <a:extLst>
                    <a:ext uri="{FF2B5EF4-FFF2-40B4-BE49-F238E27FC236}">
                      <a16:creationId xmlns:a16="http://schemas.microsoft.com/office/drawing/2014/main" xmlns="" xmlns:a14="http://schemas.microsoft.com/office/drawing/2010/main" id="{EF3C9F9E-A7D2-437B-27AF-631CC194CE6B}"/>
                    </a:ext>
                  </a:extLst>
                </p:cNvPr>
                <p:cNvSpPr txBox="1">
                  <a:spLocks noRot="1" noChangeAspect="1" noMove="1" noResize="1" noEditPoints="1" noAdjustHandles="1" noChangeArrowheads="1" noChangeShapeType="1" noTextEdit="1"/>
                </p:cNvSpPr>
                <p:nvPr/>
              </p:nvSpPr>
              <p:spPr>
                <a:xfrm>
                  <a:off x="313421" y="5850928"/>
                  <a:ext cx="1960695" cy="442204"/>
                </a:xfrm>
                <a:prstGeom prst="rect">
                  <a:avLst/>
                </a:prstGeom>
                <a:blipFill rotWithShape="0">
                  <a:blip r:embed="rId24"/>
                  <a:stretch>
                    <a:fillRect b="-625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4" name="pole tekstowe 63">
                  <a:extLst>
                    <a:ext uri="{FF2B5EF4-FFF2-40B4-BE49-F238E27FC236}">
                      <a16:creationId xmlns:a16="http://schemas.microsoft.com/office/drawing/2014/main" id="{4E42D370-13FF-D11E-5C23-57D38DD6D83B}"/>
                    </a:ext>
                  </a:extLst>
                </p:cNvPr>
                <p:cNvSpPr txBox="1"/>
                <p:nvPr/>
              </p:nvSpPr>
              <p:spPr>
                <a:xfrm>
                  <a:off x="6061327" y="6122710"/>
                  <a:ext cx="2154520" cy="389594"/>
                </a:xfrm>
                <a:prstGeom prst="rect">
                  <a:avLst/>
                </a:prstGeom>
                <a:noFill/>
              </p:spPr>
              <p:txBody>
                <a:bodyPr wrap="square" lIns="0" tIns="0" rIns="0" bIns="0" rtlCol="0">
                  <a:spAutoFit/>
                </a:bodyPr>
                <a:lstStyle/>
                <a:p>
                  <a14:m>
                    <m:oMath xmlns:m="http://schemas.openxmlformats.org/officeDocument/2006/math">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𝑦</m:t>
                          </m:r>
                        </m:sub>
                        <m:sup>
                          <m:r>
                            <a:rPr lang="pl-PL" sz="1400" i="1">
                              <a:latin typeface="Cambria Math" panose="02040503050406030204" pitchFamily="18" charset="0"/>
                            </a:rPr>
                            <m:t>∗</m:t>
                          </m:r>
                        </m:sup>
                      </m:sSubSup>
                    </m:oMath>
                  </a14:m>
                  <a:r>
                    <a:rPr lang="pl-PL" sz="1400"/>
                    <a:t>,</a:t>
                  </a:r>
                  <a14:m>
                    <m:oMath xmlns:m="http://schemas.openxmlformats.org/officeDocument/2006/math">
                      <m:sSubSup>
                        <m:sSubSupPr>
                          <m:ctrlPr>
                            <a:rPr lang="pl-PL" sz="1200" i="1">
                              <a:latin typeface="Cambria Math" panose="02040503050406030204" pitchFamily="18" charset="0"/>
                            </a:rPr>
                          </m:ctrlPr>
                        </m:sSubSupPr>
                        <m:e>
                          <m:r>
                            <a:rPr lang="pl-PL" sz="1200" i="1">
                              <a:latin typeface="Cambria Math" panose="02040503050406030204" pitchFamily="18" charset="0"/>
                            </a:rPr>
                            <m:t>𝑔</m:t>
                          </m:r>
                        </m:e>
                        <m:sub>
                          <m:sSup>
                            <m:sSupPr>
                              <m:ctrlPr>
                                <a:rPr lang="pl-PL" sz="1200" i="1">
                                  <a:latin typeface="Cambria Math" panose="02040503050406030204" pitchFamily="18" charset="0"/>
                                </a:rPr>
                              </m:ctrlPr>
                            </m:sSupPr>
                            <m:e>
                              <m:r>
                                <a:rPr lang="pl-PL" sz="1200" i="1">
                                  <a:latin typeface="Cambria Math" panose="02040503050406030204" pitchFamily="18" charset="0"/>
                                </a:rPr>
                                <m:t>𝑦</m:t>
                              </m:r>
                            </m:e>
                            <m:sup>
                              <m:r>
                                <a:rPr lang="pl-PL" sz="1200" i="1">
                                  <a:latin typeface="Cambria Math" panose="02040503050406030204" pitchFamily="18" charset="0"/>
                                </a:rPr>
                                <m:t>′</m:t>
                              </m:r>
                            </m:sup>
                          </m:sSup>
                        </m:sub>
                        <m:sup>
                          <m:r>
                            <a:rPr lang="pl-PL" sz="1200" i="1">
                              <a:latin typeface="Cambria Math" panose="02040503050406030204" pitchFamily="18" charset="0"/>
                            </a:rPr>
                            <m:t>∗</m:t>
                          </m:r>
                        </m:sup>
                      </m:sSubSup>
                      <m:r>
                        <a:rPr lang="pl-PL" sz="1200" b="0" i="1" smtClean="0">
                          <a:latin typeface="Cambria Math" panose="02040503050406030204" pitchFamily="18" charset="0"/>
                        </a:rPr>
                        <m:t>,…∈</m:t>
                      </m:r>
                      <m:sSub>
                        <m:sSubPr>
                          <m:ctrlPr>
                            <a:rPr lang="en-GB" sz="1400" i="1">
                              <a:latin typeface="Cambria Math" panose="02040503050406030204" pitchFamily="18" charset="0"/>
                              <a:ea typeface="Cambria Math" panose="02040503050406030204" pitchFamily="18" charset="0"/>
                            </a:rPr>
                          </m:ctrlPr>
                        </m:sSubPr>
                        <m:e>
                          <m:r>
                            <a:rPr lang="pl-PL" sz="1400" i="1">
                              <a:latin typeface="Cambria Math" panose="02040503050406030204" pitchFamily="18" charset="0"/>
                              <a:ea typeface="Cambria Math" panose="02040503050406030204" pitchFamily="18" charset="0"/>
                            </a:rPr>
                            <m:t>𝐺</m:t>
                          </m:r>
                        </m:e>
                        <m:sub>
                          <m:sSubSup>
                            <m:sSubSupPr>
                              <m:ctrlPr>
                                <a:rPr lang="en-GB" sz="1400" i="1">
                                  <a:latin typeface="Cambria Math" panose="02040503050406030204" pitchFamily="18" charset="0"/>
                                  <a:ea typeface="Cambria Math" panose="02040503050406030204" pitchFamily="18" charset="0"/>
                                </a:rPr>
                              </m:ctrlPr>
                            </m:sSubSupPr>
                            <m:e>
                              <m:r>
                                <a:rPr lang="pl-PL" sz="1400" i="1">
                                  <a:latin typeface="Cambria Math" panose="02040503050406030204" pitchFamily="18" charset="0"/>
                                  <a:ea typeface="Cambria Math" panose="02040503050406030204" pitchFamily="18" charset="0"/>
                                </a:rPr>
                                <m:t>𝑅</m:t>
                              </m:r>
                            </m:e>
                            <m:sub>
                              <m:r>
                                <a:rPr lang="pl-PL" sz="1400" i="1">
                                  <a:latin typeface="Cambria Math" panose="02040503050406030204" pitchFamily="18" charset="0"/>
                                  <a:ea typeface="Cambria Math" panose="02040503050406030204" pitchFamily="18" charset="0"/>
                                </a:rPr>
                                <m:t>𝑑</m:t>
                              </m:r>
                            </m:sub>
                            <m:sup>
                              <m:r>
                                <a:rPr lang="pl-PL" sz="1400" i="1">
                                  <a:latin typeface="Cambria Math" panose="02040503050406030204" pitchFamily="18" charset="0"/>
                                  <a:ea typeface="Cambria Math" panose="02040503050406030204" pitchFamily="18" charset="0"/>
                                </a:rPr>
                                <m:t>∗</m:t>
                              </m:r>
                            </m:sup>
                          </m:sSubSup>
                        </m:sub>
                      </m:sSub>
                    </m:oMath>
                  </a14:m>
                  <a:endParaRPr lang="en-GB" sz="1400"/>
                </a:p>
              </p:txBody>
            </p:sp>
          </mc:Choice>
          <mc:Fallback xmlns="">
            <p:sp>
              <p:nvSpPr>
                <p:cNvPr id="64" name="pole tekstowe 63">
                  <a:extLst>
                    <a:ext uri="{FF2B5EF4-FFF2-40B4-BE49-F238E27FC236}">
                      <a16:creationId xmlns:a16="http://schemas.microsoft.com/office/drawing/2014/main" xmlns="" xmlns:a14="http://schemas.microsoft.com/office/drawing/2010/main" id="{9B39F21E-8297-C207-281D-E67162C1121D}"/>
                    </a:ext>
                  </a:extLst>
                </p:cNvPr>
                <p:cNvSpPr txBox="1">
                  <a:spLocks noRot="1" noChangeAspect="1" noMove="1" noResize="1" noEditPoints="1" noAdjustHandles="1" noChangeArrowheads="1" noChangeShapeType="1" noTextEdit="1"/>
                </p:cNvSpPr>
                <p:nvPr/>
              </p:nvSpPr>
              <p:spPr>
                <a:xfrm>
                  <a:off x="6061327" y="6122710"/>
                  <a:ext cx="2154520" cy="389594"/>
                </a:xfrm>
                <a:prstGeom prst="rect">
                  <a:avLst/>
                </a:prstGeom>
                <a:blipFill rotWithShape="0">
                  <a:blip r:embed="rId25"/>
                  <a:stretch>
                    <a:fillRect l="-2825" t="-28571" b="-19048"/>
                  </a:stretch>
                </a:blipFill>
              </p:spPr>
              <p:txBody>
                <a:bodyPr/>
                <a:lstStyle/>
                <a:p>
                  <a:r>
                    <a:rPr lang="pl-PL">
                      <a:noFill/>
                    </a:rPr>
                    <a:t> </a:t>
                  </a:r>
                </a:p>
              </p:txBody>
            </p:sp>
          </mc:Fallback>
        </mc:AlternateContent>
      </p:grpSp>
      <mc:AlternateContent xmlns:mc="http://schemas.openxmlformats.org/markup-compatibility/2006" xmlns:a14="http://schemas.microsoft.com/office/drawing/2010/main">
        <mc:Choice Requires="a14">
          <p:sp>
            <p:nvSpPr>
              <p:cNvPr id="27" name="Prostokąt 26">
                <a:extLst>
                  <a:ext uri="{FF2B5EF4-FFF2-40B4-BE49-F238E27FC236}">
                    <a16:creationId xmlns:a16="http://schemas.microsoft.com/office/drawing/2014/main" id="{721D346E-30E9-6094-5F52-16EE351B0E13}"/>
                  </a:ext>
                </a:extLst>
              </p:cNvPr>
              <p:cNvSpPr/>
              <p:nvPr/>
            </p:nvSpPr>
            <p:spPr>
              <a:xfrm>
                <a:off x="1312476" y="2996952"/>
                <a:ext cx="523220" cy="3569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pl-PL" sz="1600" i="1" smtClean="0">
                              <a:latin typeface="Cambria Math" panose="02040503050406030204" pitchFamily="18" charset="0"/>
                            </a:rPr>
                          </m:ctrlPr>
                        </m:sSubSupPr>
                        <m:e>
                          <m:r>
                            <a:rPr lang="pl-PL" sz="1600" i="1">
                              <a:latin typeface="Cambria Math" panose="02040503050406030204" pitchFamily="18" charset="0"/>
                            </a:rPr>
                            <m:t>𝑔</m:t>
                          </m:r>
                        </m:e>
                        <m:sub>
                          <m:sSup>
                            <m:sSupPr>
                              <m:ctrlPr>
                                <a:rPr lang="pl-PL" sz="1600" i="1" smtClean="0">
                                  <a:latin typeface="Cambria Math" panose="02040503050406030204" pitchFamily="18" charset="0"/>
                                </a:rPr>
                              </m:ctrlPr>
                            </m:sSupPr>
                            <m:e>
                              <m:r>
                                <a:rPr lang="pl-PL" sz="1600" b="0" i="1" smtClean="0">
                                  <a:latin typeface="Cambria Math" panose="02040503050406030204" pitchFamily="18" charset="0"/>
                                </a:rPr>
                                <m:t>𝑥</m:t>
                              </m:r>
                            </m:e>
                            <m:sup>
                              <m:r>
                                <a:rPr lang="pl-PL" sz="1600" b="0" i="1" smtClean="0">
                                  <a:latin typeface="Cambria Math" panose="02040503050406030204" pitchFamily="18" charset="0"/>
                                </a:rPr>
                                <m:t>′</m:t>
                              </m:r>
                            </m:sup>
                          </m:sSup>
                        </m:sub>
                        <m:sup>
                          <m:r>
                            <a:rPr lang="pl-PL" sz="1600" i="1">
                              <a:latin typeface="Cambria Math" panose="02040503050406030204" pitchFamily="18" charset="0"/>
                            </a:rPr>
                            <m:t>∗</m:t>
                          </m:r>
                        </m:sup>
                      </m:sSubSup>
                    </m:oMath>
                  </m:oMathPara>
                </a14:m>
                <a:endParaRPr lang="pl-PL" sz="1600"/>
              </a:p>
            </p:txBody>
          </p:sp>
        </mc:Choice>
        <mc:Fallback xmlns="">
          <p:sp>
            <p:nvSpPr>
              <p:cNvPr id="27" name="Prostokąt 26"/>
              <p:cNvSpPr>
                <a:spLocks noRot="1" noChangeAspect="1" noMove="1" noResize="1" noEditPoints="1" noAdjustHandles="1" noChangeArrowheads="1" noChangeShapeType="1" noTextEdit="1"/>
              </p:cNvSpPr>
              <p:nvPr/>
            </p:nvSpPr>
            <p:spPr>
              <a:xfrm>
                <a:off x="1312476" y="2996952"/>
                <a:ext cx="523220" cy="356957"/>
              </a:xfrm>
              <a:prstGeom prst="rect">
                <a:avLst/>
              </a:prstGeom>
              <a:blipFill rotWithShape="0">
                <a:blip r:embed="rId26"/>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6" name="Prostokąt 65">
                <a:extLst>
                  <a:ext uri="{FF2B5EF4-FFF2-40B4-BE49-F238E27FC236}">
                    <a16:creationId xmlns:a16="http://schemas.microsoft.com/office/drawing/2014/main" id="{1C335741-5778-2CFE-3CAD-AC6B7ADE3A65}"/>
                  </a:ext>
                </a:extLst>
              </p:cNvPr>
              <p:cNvSpPr/>
              <p:nvPr/>
            </p:nvSpPr>
            <p:spPr>
              <a:xfrm>
                <a:off x="2520588" y="2315232"/>
                <a:ext cx="3270378" cy="1452705"/>
              </a:xfrm>
              <a:prstGeom prst="rect">
                <a:avLst/>
              </a:prstGeom>
            </p:spPr>
            <p:txBody>
              <a:bodyPr wrap="square">
                <a:spAutoFit/>
              </a:bodyPr>
              <a:lstStyle/>
              <a:p>
                <a:r>
                  <a:rPr lang="pl-PL" sz="1400" i="1">
                    <a:latin typeface="+mj-lt"/>
                  </a:rPr>
                  <a:t>If  </a:t>
                </a:r>
                <a14:m>
                  <m:oMath xmlns:m="http://schemas.openxmlformats.org/officeDocument/2006/math">
                    <m:sSub>
                      <m:sSubPr>
                        <m:ctrlPr>
                          <a:rPr lang="pl-PL" sz="1400" i="1">
                            <a:latin typeface="Cambria Math" panose="02040503050406030204" pitchFamily="18" charset="0"/>
                          </a:rPr>
                        </m:ctrlPr>
                      </m:sSubPr>
                      <m:e>
                        <m:d>
                          <m:dPr>
                            <m:begChr m:val="["/>
                            <m:endChr m:val="]"/>
                            <m:ctrlPr>
                              <a:rPr lang="pl-PL" sz="1400" i="1">
                                <a:latin typeface="Cambria Math" panose="02040503050406030204" pitchFamily="18" charset="0"/>
                              </a:rPr>
                            </m:ctrlPr>
                          </m:dPr>
                          <m:e>
                            <m:r>
                              <a:rPr lang="pl-PL" sz="1400" b="0" i="1" smtClean="0">
                                <a:latin typeface="Cambria Math" panose="02040503050406030204" pitchFamily="18" charset="0"/>
                              </a:rPr>
                              <m:t>𝑥</m:t>
                            </m:r>
                          </m:e>
                        </m:d>
                      </m:e>
                      <m:sub>
                        <m:sSup>
                          <m:sSupPr>
                            <m:ctrlPr>
                              <a:rPr lang="pl-PL" sz="1400" i="1" smtClean="0">
                                <a:latin typeface="Cambria Math" panose="02040503050406030204" pitchFamily="18" charset="0"/>
                              </a:rPr>
                            </m:ctrlPr>
                          </m:sSupPr>
                          <m:e>
                            <m:r>
                              <a:rPr lang="pl-PL" sz="1400" b="0" i="1" smtClean="0">
                                <a:latin typeface="Cambria Math" panose="02040503050406030204" pitchFamily="18" charset="0"/>
                              </a:rPr>
                              <m:t>𝑅</m:t>
                            </m:r>
                          </m:e>
                          <m:sup>
                            <m:r>
                              <a:rPr lang="pl-PL" sz="1400" b="0" i="1" smtClean="0">
                                <a:latin typeface="Cambria Math" panose="02040503050406030204" pitchFamily="18" charset="0"/>
                              </a:rPr>
                              <m:t>∗</m:t>
                            </m:r>
                          </m:sup>
                        </m:sSup>
                      </m:sub>
                    </m:sSub>
                  </m:oMath>
                </a14:m>
                <a:r>
                  <a:rPr lang="pl-PL" sz="1400">
                    <a:latin typeface="+mj-lt"/>
                    <a:ea typeface="Cambria Math" panose="02040503050406030204" pitchFamily="18" charset="0"/>
                  </a:rPr>
                  <a:t> </a:t>
                </a:r>
                <a14:m>
                  <m:oMath xmlns:m="http://schemas.openxmlformats.org/officeDocument/2006/math">
                    <m:r>
                      <a:rPr lang="pl-PL" sz="1400" i="1">
                        <a:latin typeface="Cambria Math" panose="02040503050406030204" pitchFamily="18" charset="0"/>
                        <a:ea typeface="Cambria Math" panose="02040503050406030204" pitchFamily="18" charset="0"/>
                      </a:rPr>
                      <m:t>∩</m:t>
                    </m:r>
                    <m:r>
                      <a:rPr lang="pl-PL" sz="1400" i="1">
                        <a:latin typeface="Cambria Math" panose="02040503050406030204" pitchFamily="18" charset="0"/>
                        <a:ea typeface="Cambria Math" panose="02040503050406030204" pitchFamily="18" charset="0"/>
                      </a:rPr>
                      <m:t>𝑈</m:t>
                    </m:r>
                    <m:r>
                      <a:rPr lang="pl-PL" sz="1400" i="1" smtClean="0">
                        <a:latin typeface="Cambria Math" panose="02040503050406030204" pitchFamily="18" charset="0"/>
                        <a:ea typeface="Cambria Math" panose="02040503050406030204" pitchFamily="18" charset="0"/>
                      </a:rPr>
                      <m:t>≠∅</m:t>
                    </m:r>
                  </m:oMath>
                </a14:m>
                <a:r>
                  <a:rPr lang="pl-PL" sz="1400" i="1">
                    <a:latin typeface="+mj-lt"/>
                  </a:rPr>
                  <a:t> then</a:t>
                </a:r>
              </a:p>
              <a:p>
                <a14:m>
                  <m:oMath xmlns:m="http://schemas.openxmlformats.org/officeDocument/2006/math">
                    <m:sSub>
                      <m:sSubPr>
                        <m:ctrlPr>
                          <a:rPr lang="pl-PL" sz="1400" i="1" smtClean="0">
                            <a:latin typeface="Cambria Math" panose="02040503050406030204" pitchFamily="18" charset="0"/>
                          </a:rPr>
                        </m:ctrlPr>
                      </m:sSubPr>
                      <m:e>
                        <m:sSup>
                          <m:sSupPr>
                            <m:ctrlPr>
                              <a:rPr lang="pl-PL" sz="1400" i="1" smtClean="0">
                                <a:latin typeface="Cambria Math" panose="02040503050406030204" pitchFamily="18" charset="0"/>
                              </a:rPr>
                            </m:ctrlPr>
                          </m:sSupPr>
                          <m:e>
                            <m:r>
                              <a:rPr lang="pl-PL" sz="1400" b="0" i="1" smtClean="0">
                                <a:latin typeface="Cambria Math" panose="02040503050406030204" pitchFamily="18" charset="0"/>
                              </a:rPr>
                              <m:t>𝑟</m:t>
                            </m:r>
                          </m:e>
                          <m:sup>
                            <m:r>
                              <a:rPr lang="pl-PL" sz="1400" b="0" i="1" smtClean="0">
                                <a:latin typeface="Cambria Math" panose="02040503050406030204" pitchFamily="18" charset="0"/>
                              </a:rPr>
                              <m:t>∗</m:t>
                            </m:r>
                          </m:sup>
                        </m:sSup>
                        <m:d>
                          <m:dPr>
                            <m:ctrlPr>
                              <a:rPr lang="pl-PL" sz="1400" i="1">
                                <a:latin typeface="Cambria Math" panose="02040503050406030204" pitchFamily="18" charset="0"/>
                              </a:rPr>
                            </m:ctrlPr>
                          </m:dPr>
                          <m:e>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𝑥</m:t>
                                </m:r>
                              </m:sub>
                              <m:sup>
                                <m:r>
                                  <a:rPr lang="pl-PL" sz="1400" i="1">
                                    <a:latin typeface="Cambria Math" panose="02040503050406030204" pitchFamily="18" charset="0"/>
                                  </a:rPr>
                                  <m:t>∗</m:t>
                                </m:r>
                              </m:sup>
                            </m:sSubSup>
                            <m:r>
                              <a:rPr lang="pl-PL" sz="1400" i="1">
                                <a:latin typeface="Cambria Math" panose="02040503050406030204" pitchFamily="18" charset="0"/>
                              </a:rPr>
                              <m:t>,</m:t>
                            </m:r>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𝑦</m:t>
                                </m:r>
                              </m:sub>
                              <m:sup>
                                <m:r>
                                  <a:rPr lang="pl-PL" sz="1400" i="1">
                                    <a:latin typeface="Cambria Math" panose="02040503050406030204" pitchFamily="18" charset="0"/>
                                  </a:rPr>
                                  <m:t>∗</m:t>
                                </m:r>
                              </m:sup>
                            </m:sSubSup>
                          </m:e>
                        </m:d>
                        <m:r>
                          <m:rPr>
                            <m:nor/>
                          </m:rPr>
                          <a:rPr lang="pl-PL" sz="1400" i="1">
                            <a:latin typeface="+mj-lt"/>
                          </a:rPr>
                          <m:t> </m:t>
                        </m:r>
                        <m:r>
                          <m:rPr>
                            <m:nor/>
                          </m:rPr>
                          <a:rPr lang="pl-PL" sz="1400" i="1" err="1">
                            <a:latin typeface="+mj-lt"/>
                          </a:rPr>
                          <m:t>iff</m:t>
                        </m:r>
                        <m:r>
                          <m:rPr>
                            <m:nor/>
                          </m:rPr>
                          <a:rPr lang="pl-PL" sz="1400" i="1">
                            <a:latin typeface="+mj-lt"/>
                          </a:rPr>
                          <m:t>  </m:t>
                        </m:r>
                        <m:d>
                          <m:dPr>
                            <m:begChr m:val="["/>
                            <m:endChr m:val="]"/>
                            <m:ctrlPr>
                              <a:rPr lang="pl-PL" sz="1400" i="1">
                                <a:latin typeface="Cambria Math" panose="02040503050406030204" pitchFamily="18" charset="0"/>
                              </a:rPr>
                            </m:ctrlPr>
                          </m:dPr>
                          <m:e>
                            <m:r>
                              <a:rPr lang="pl-PL" sz="1400" i="1">
                                <a:latin typeface="Cambria Math" panose="02040503050406030204" pitchFamily="18" charset="0"/>
                              </a:rPr>
                              <m:t>𝑥</m:t>
                            </m:r>
                          </m:e>
                        </m:d>
                      </m:e>
                      <m:sub>
                        <m:sSup>
                          <m:sSupPr>
                            <m:ctrlPr>
                              <a:rPr lang="pl-PL" sz="1400" i="1">
                                <a:latin typeface="Cambria Math" panose="02040503050406030204" pitchFamily="18" charset="0"/>
                                <a:ea typeface="Cambria Math" panose="02040503050406030204" pitchFamily="18" charset="0"/>
                              </a:rPr>
                            </m:ctrlPr>
                          </m:sSupPr>
                          <m:e>
                            <m:r>
                              <a:rPr lang="pl-PL" sz="1400" i="1">
                                <a:latin typeface="Cambria Math" panose="02040503050406030204" pitchFamily="18" charset="0"/>
                                <a:ea typeface="Cambria Math" panose="02040503050406030204" pitchFamily="18" charset="0"/>
                              </a:rPr>
                              <m:t>  </m:t>
                            </m:r>
                            <m:r>
                              <a:rPr lang="pl-PL" sz="1400" i="1">
                                <a:latin typeface="Cambria Math" panose="02040503050406030204" pitchFamily="18" charset="0"/>
                                <a:ea typeface="Cambria Math" panose="02040503050406030204" pitchFamily="18" charset="0"/>
                              </a:rPr>
                              <m:t>𝑅</m:t>
                            </m:r>
                          </m:e>
                          <m:sup>
                            <m:r>
                              <a:rPr lang="pl-PL" sz="1400" i="1">
                                <a:latin typeface="Cambria Math" panose="02040503050406030204" pitchFamily="18" charset="0"/>
                                <a:ea typeface="Cambria Math" panose="02040503050406030204" pitchFamily="18" charset="0"/>
                              </a:rPr>
                              <m:t>∗</m:t>
                            </m:r>
                          </m:sup>
                        </m:sSup>
                      </m:sub>
                    </m:sSub>
                    <m:r>
                      <a:rPr lang="pl-PL" sz="1400" i="1">
                        <a:latin typeface="Cambria Math" panose="02040503050406030204" pitchFamily="18" charset="0"/>
                        <a:ea typeface="Cambria Math" panose="02040503050406030204" pitchFamily="18" charset="0"/>
                      </a:rPr>
                      <m:t>∩</m:t>
                    </m:r>
                    <m:r>
                      <a:rPr lang="pl-PL" sz="1400" i="1">
                        <a:latin typeface="Cambria Math" panose="02040503050406030204" pitchFamily="18" charset="0"/>
                        <a:ea typeface="Cambria Math" panose="02040503050406030204" pitchFamily="18" charset="0"/>
                      </a:rPr>
                      <m:t>𝑈</m:t>
                    </m:r>
                    <m:r>
                      <a:rPr lang="en-GB" sz="1400" i="1">
                        <a:latin typeface="Cambria Math" panose="02040503050406030204" pitchFamily="18" charset="0"/>
                        <a:ea typeface="Cambria Math" panose="02040503050406030204" pitchFamily="18" charset="0"/>
                      </a:rPr>
                      <m:t>⊆</m:t>
                    </m:r>
                  </m:oMath>
                </a14:m>
                <a:r>
                  <a:rPr lang="pl-PL" sz="1400">
                    <a:latin typeface="+mj-lt"/>
                  </a:rPr>
                  <a:t> </a:t>
                </a:r>
                <a14:m>
                  <m:oMath xmlns:m="http://schemas.openxmlformats.org/officeDocument/2006/math">
                    <m:sSub>
                      <m:sSubPr>
                        <m:ctrlPr>
                          <a:rPr lang="pl-PL" sz="1400" i="1">
                            <a:latin typeface="Cambria Math" panose="02040503050406030204" pitchFamily="18" charset="0"/>
                          </a:rPr>
                        </m:ctrlPr>
                      </m:sSubPr>
                      <m:e>
                        <m:d>
                          <m:dPr>
                            <m:begChr m:val="["/>
                            <m:endChr m:val="]"/>
                            <m:ctrlPr>
                              <a:rPr lang="pl-PL" sz="1400" i="1">
                                <a:latin typeface="Cambria Math" panose="02040503050406030204" pitchFamily="18" charset="0"/>
                              </a:rPr>
                            </m:ctrlPr>
                          </m:dPr>
                          <m:e>
                            <m:r>
                              <a:rPr lang="pl-PL" sz="1400" i="1">
                                <a:latin typeface="Cambria Math" panose="02040503050406030204" pitchFamily="18" charset="0"/>
                              </a:rPr>
                              <m:t>𝑦</m:t>
                            </m:r>
                          </m:e>
                        </m:d>
                      </m:e>
                      <m:sub>
                        <m:sSubSup>
                          <m:sSubSupPr>
                            <m:ctrlPr>
                              <a:rPr lang="pl-PL" sz="1400" i="1">
                                <a:latin typeface="Cambria Math" panose="02040503050406030204" pitchFamily="18" charset="0"/>
                              </a:rPr>
                            </m:ctrlPr>
                          </m:sSubSupPr>
                          <m:e>
                            <m:r>
                              <a:rPr lang="pl-PL" sz="1400" i="1">
                                <a:latin typeface="Cambria Math" panose="02040503050406030204" pitchFamily="18" charset="0"/>
                              </a:rPr>
                              <m:t>𝑅</m:t>
                            </m:r>
                          </m:e>
                          <m:sub>
                            <m:r>
                              <a:rPr lang="pl-PL" sz="1400" i="1">
                                <a:latin typeface="Cambria Math" panose="02040503050406030204" pitchFamily="18" charset="0"/>
                              </a:rPr>
                              <m:t>𝑑</m:t>
                            </m:r>
                          </m:sub>
                          <m:sup>
                            <m:r>
                              <a:rPr lang="pl-PL" sz="1400" i="1">
                                <a:latin typeface="Cambria Math" panose="02040503050406030204" pitchFamily="18" charset="0"/>
                              </a:rPr>
                              <m:t>∗</m:t>
                            </m:r>
                          </m:sup>
                        </m:sSubSup>
                      </m:sub>
                    </m:sSub>
                  </m:oMath>
                </a14:m>
                <a:r>
                  <a:rPr lang="pl-PL" sz="1400">
                    <a:latin typeface="+mj-lt"/>
                    <a:ea typeface="Cambria Math" panose="02040503050406030204" pitchFamily="18" charset="0"/>
                  </a:rPr>
                  <a:t> </a:t>
                </a:r>
                <a14:m>
                  <m:oMath xmlns:m="http://schemas.openxmlformats.org/officeDocument/2006/math">
                    <m:r>
                      <a:rPr lang="pl-PL" sz="1400" i="1">
                        <a:latin typeface="Cambria Math" panose="02040503050406030204" pitchFamily="18" charset="0"/>
                        <a:ea typeface="Cambria Math" panose="02040503050406030204" pitchFamily="18" charset="0"/>
                      </a:rPr>
                      <m:t>∩</m:t>
                    </m:r>
                    <m:r>
                      <a:rPr lang="pl-PL" sz="1400" i="1">
                        <a:latin typeface="Cambria Math" panose="02040503050406030204" pitchFamily="18" charset="0"/>
                        <a:ea typeface="Cambria Math" panose="02040503050406030204" pitchFamily="18" charset="0"/>
                      </a:rPr>
                      <m:t>𝑈</m:t>
                    </m:r>
                  </m:oMath>
                </a14:m>
                <a:endParaRPr lang="pl-PL" sz="1400">
                  <a:latin typeface="+mj-lt"/>
                  <a:ea typeface="Cambria Math" panose="02040503050406030204" pitchFamily="18" charset="0"/>
                </a:endParaRPr>
              </a:p>
              <a:p>
                <a:r>
                  <a:rPr lang="pl-PL" sz="1400" i="1" err="1">
                    <a:latin typeface="+mj-lt"/>
                  </a:rPr>
                  <a:t>else</a:t>
                </a:r>
                <a:r>
                  <a:rPr lang="pl-PL" sz="1400" i="1">
                    <a:latin typeface="+mj-lt"/>
                  </a:rPr>
                  <a:t>  </a:t>
                </a:r>
              </a:p>
              <a:p>
                <a14:m>
                  <m:oMath xmlns:m="http://schemas.openxmlformats.org/officeDocument/2006/math">
                    <m:sSup>
                      <m:sSupPr>
                        <m:ctrlPr>
                          <a:rPr lang="pl-PL" sz="1400" i="1" smtClean="0">
                            <a:latin typeface="Cambria Math" panose="02040503050406030204" pitchFamily="18" charset="0"/>
                          </a:rPr>
                        </m:ctrlPr>
                      </m:sSupPr>
                      <m:e>
                        <m:r>
                          <a:rPr lang="pl-PL" sz="1400" b="0" i="1" smtClean="0">
                            <a:latin typeface="Cambria Math" panose="02040503050406030204" pitchFamily="18" charset="0"/>
                          </a:rPr>
                          <m:t> </m:t>
                        </m:r>
                        <m:r>
                          <a:rPr lang="pl-PL" sz="1400" i="1">
                            <a:latin typeface="Cambria Math" panose="02040503050406030204" pitchFamily="18" charset="0"/>
                          </a:rPr>
                          <m:t>𝑟</m:t>
                        </m:r>
                      </m:e>
                      <m:sup>
                        <m:r>
                          <a:rPr lang="pl-PL" sz="1400" i="1">
                            <a:latin typeface="Cambria Math" panose="02040503050406030204" pitchFamily="18" charset="0"/>
                          </a:rPr>
                          <m:t>∗</m:t>
                        </m:r>
                      </m:sup>
                    </m:sSup>
                    <m:d>
                      <m:dPr>
                        <m:ctrlPr>
                          <a:rPr lang="pl-PL" sz="1400" i="1">
                            <a:latin typeface="Cambria Math" panose="02040503050406030204" pitchFamily="18" charset="0"/>
                          </a:rPr>
                        </m:ctrlPr>
                      </m:dPr>
                      <m:e>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𝑥</m:t>
                            </m:r>
                          </m:sub>
                          <m:sup>
                            <m:r>
                              <a:rPr lang="pl-PL" sz="1400" i="1">
                                <a:latin typeface="Cambria Math" panose="02040503050406030204" pitchFamily="18" charset="0"/>
                              </a:rPr>
                              <m:t>∗</m:t>
                            </m:r>
                          </m:sup>
                        </m:sSubSup>
                        <m:r>
                          <a:rPr lang="pl-PL" sz="1400" i="1">
                            <a:latin typeface="Cambria Math" panose="02040503050406030204" pitchFamily="18" charset="0"/>
                          </a:rPr>
                          <m:t>,</m:t>
                        </m:r>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𝑦</m:t>
                            </m:r>
                          </m:sub>
                          <m:sup>
                            <m:r>
                              <a:rPr lang="pl-PL" sz="1400" i="1">
                                <a:latin typeface="Cambria Math" panose="02040503050406030204" pitchFamily="18" charset="0"/>
                              </a:rPr>
                              <m:t>∗</m:t>
                            </m:r>
                          </m:sup>
                        </m:sSubSup>
                      </m:e>
                    </m:d>
                    <m:r>
                      <m:rPr>
                        <m:nor/>
                      </m:rPr>
                      <a:rPr lang="pl-PL" sz="1400" b="0" i="1" smtClean="0">
                        <a:latin typeface="Cambria Math" panose="02040503050406030204" pitchFamily="18" charset="0"/>
                      </a:rPr>
                      <m:t> </m:t>
                    </m:r>
                    <m:r>
                      <m:rPr>
                        <m:nor/>
                      </m:rPr>
                      <a:rPr lang="pl-PL" sz="1400" i="1"/>
                      <m:t>iff</m:t>
                    </m:r>
                    <m:sSup>
                      <m:sSupPr>
                        <m:ctrlPr>
                          <a:rPr lang="pl-PL" sz="1400" i="1">
                            <a:latin typeface="Cambria Math" panose="02040503050406030204" pitchFamily="18" charset="0"/>
                          </a:rPr>
                        </m:ctrlPr>
                      </m:sSupPr>
                      <m:e>
                        <m:r>
                          <a:rPr lang="pl-PL" sz="1400" i="1">
                            <a:latin typeface="Cambria Math" panose="02040503050406030204" pitchFamily="18" charset="0"/>
                          </a:rPr>
                          <m:t> </m:t>
                        </m:r>
                        <m:r>
                          <a:rPr lang="pl-PL" sz="1400" i="1">
                            <a:latin typeface="Cambria Math" panose="02040503050406030204" pitchFamily="18" charset="0"/>
                          </a:rPr>
                          <m:t>𝑟</m:t>
                        </m:r>
                      </m:e>
                      <m:sup>
                        <m:r>
                          <a:rPr lang="pl-PL" sz="1400" i="1">
                            <a:latin typeface="Cambria Math" panose="02040503050406030204" pitchFamily="18" charset="0"/>
                          </a:rPr>
                          <m:t>∗</m:t>
                        </m:r>
                      </m:sup>
                    </m:sSup>
                    <m:d>
                      <m:dPr>
                        <m:ctrlPr>
                          <a:rPr lang="pl-PL" sz="1400" i="1">
                            <a:latin typeface="Cambria Math" panose="02040503050406030204" pitchFamily="18" charset="0"/>
                          </a:rPr>
                        </m:ctrlPr>
                      </m:dPr>
                      <m:e>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𝑧</m:t>
                            </m:r>
                          </m:sub>
                          <m:sup>
                            <m:r>
                              <a:rPr lang="pl-PL" sz="1400" i="1">
                                <a:latin typeface="Cambria Math" panose="02040503050406030204" pitchFamily="18" charset="0"/>
                              </a:rPr>
                              <m:t>∗</m:t>
                            </m:r>
                          </m:sup>
                        </m:sSubSup>
                        <m:r>
                          <a:rPr lang="pl-PL" sz="1400" i="1">
                            <a:latin typeface="Cambria Math" panose="02040503050406030204" pitchFamily="18" charset="0"/>
                          </a:rPr>
                          <m:t>,</m:t>
                        </m:r>
                        <m:sSubSup>
                          <m:sSubSupPr>
                            <m:ctrlPr>
                              <a:rPr lang="pl-PL" sz="1400" i="1">
                                <a:latin typeface="Cambria Math" panose="02040503050406030204" pitchFamily="18" charset="0"/>
                              </a:rPr>
                            </m:ctrlPr>
                          </m:sSubSupPr>
                          <m:e>
                            <m:r>
                              <a:rPr lang="pl-PL" sz="1400" i="1">
                                <a:latin typeface="Cambria Math" panose="02040503050406030204" pitchFamily="18" charset="0"/>
                              </a:rPr>
                              <m:t>𝑔</m:t>
                            </m:r>
                          </m:e>
                          <m:sub>
                            <m:r>
                              <a:rPr lang="pl-PL" sz="1400" i="1">
                                <a:latin typeface="Cambria Math" panose="02040503050406030204" pitchFamily="18" charset="0"/>
                              </a:rPr>
                              <m:t>𝑦</m:t>
                            </m:r>
                          </m:sub>
                          <m:sup>
                            <m:r>
                              <a:rPr lang="pl-PL" sz="1400" i="1">
                                <a:latin typeface="Cambria Math" panose="02040503050406030204" pitchFamily="18" charset="0"/>
                              </a:rPr>
                              <m:t>∗</m:t>
                            </m:r>
                          </m:sup>
                        </m:sSubSup>
                      </m:e>
                    </m:d>
                    <m:r>
                      <a:rPr lang="pl-PL" sz="1400" b="0" i="1" smtClean="0">
                        <a:latin typeface="Cambria Math" panose="02040503050406030204" pitchFamily="18" charset="0"/>
                      </a:rPr>
                      <m:t> </m:t>
                    </m:r>
                    <m:r>
                      <a:rPr lang="pl-PL" sz="1400" b="0" i="1" smtClean="0">
                        <a:latin typeface="Cambria Math" panose="02040503050406030204" pitchFamily="18" charset="0"/>
                      </a:rPr>
                      <m:t>𝑤h𝑒𝑟𝑒</m:t>
                    </m:r>
                    <m:r>
                      <a:rPr lang="pl-PL" sz="1400" b="0" i="1" smtClean="0">
                        <a:latin typeface="Cambria Math" panose="02040503050406030204" pitchFamily="18" charset="0"/>
                      </a:rPr>
                      <m:t> </m:t>
                    </m:r>
                    <m:sSup>
                      <m:sSupPr>
                        <m:ctrlPr>
                          <a:rPr lang="pl-PL" sz="1400" b="0" i="1" smtClean="0">
                            <a:latin typeface="Cambria Math" panose="02040503050406030204" pitchFamily="18" charset="0"/>
                          </a:rPr>
                        </m:ctrlPr>
                      </m:sSupPr>
                      <m:e>
                        <m:r>
                          <a:rPr lang="pl-PL" sz="1400" b="0" i="1" smtClean="0">
                            <a:latin typeface="Cambria Math" panose="02040503050406030204" pitchFamily="18" charset="0"/>
                          </a:rPr>
                          <m:t>𝑓</m:t>
                        </m:r>
                      </m:e>
                      <m:sup>
                        <m:r>
                          <a:rPr lang="pl-PL" sz="1400" b="0" i="1" smtClean="0">
                            <a:latin typeface="Cambria Math" panose="02040503050406030204" pitchFamily="18" charset="0"/>
                          </a:rPr>
                          <m:t>∗</m:t>
                        </m:r>
                      </m:sup>
                    </m:sSup>
                    <m:r>
                      <a:rPr lang="pl-PL" sz="1400" b="0" i="1" smtClean="0">
                        <a:latin typeface="Cambria Math" panose="02040503050406030204" pitchFamily="18" charset="0"/>
                      </a:rPr>
                      <m:t>(</m:t>
                    </m:r>
                    <m:sSub>
                      <m:sSubPr>
                        <m:ctrlPr>
                          <a:rPr lang="pl-PL" sz="1400" b="0" i="1" smtClean="0">
                            <a:latin typeface="Cambria Math" panose="02040503050406030204" pitchFamily="18" charset="0"/>
                          </a:rPr>
                        </m:ctrlPr>
                      </m:sSubPr>
                      <m:e>
                        <m:r>
                          <a:rPr lang="pl-PL" sz="1400" b="0" i="1" smtClean="0">
                            <a:latin typeface="Cambria Math" panose="02040503050406030204" pitchFamily="18" charset="0"/>
                          </a:rPr>
                          <m:t>[</m:t>
                        </m:r>
                        <m:r>
                          <a:rPr lang="pl-PL" sz="1400" b="0" i="1" smtClean="0">
                            <a:latin typeface="Cambria Math" panose="02040503050406030204" pitchFamily="18" charset="0"/>
                          </a:rPr>
                          <m:t>𝑧</m:t>
                        </m:r>
                        <m:r>
                          <a:rPr lang="pl-PL" sz="1400" b="0" i="1" smtClean="0">
                            <a:latin typeface="Cambria Math" panose="02040503050406030204" pitchFamily="18" charset="0"/>
                          </a:rPr>
                          <m:t>]</m:t>
                        </m:r>
                      </m:e>
                      <m:sub>
                        <m:sSup>
                          <m:sSupPr>
                            <m:ctrlPr>
                              <a:rPr lang="pl-PL" sz="1400" b="0" i="1" smtClean="0">
                                <a:latin typeface="Cambria Math" panose="02040503050406030204" pitchFamily="18" charset="0"/>
                              </a:rPr>
                            </m:ctrlPr>
                          </m:sSupPr>
                          <m:e>
                            <m:r>
                              <a:rPr lang="pl-PL" sz="1400" b="0" i="1" smtClean="0">
                                <a:latin typeface="Cambria Math" panose="02040503050406030204" pitchFamily="18" charset="0"/>
                              </a:rPr>
                              <m:t>𝑅</m:t>
                            </m:r>
                          </m:e>
                          <m:sup>
                            <m:r>
                              <a:rPr lang="pl-PL" sz="1400" b="0" i="1" smtClean="0">
                                <a:latin typeface="Cambria Math" panose="02040503050406030204" pitchFamily="18" charset="0"/>
                              </a:rPr>
                              <m:t>∗</m:t>
                            </m:r>
                          </m:sup>
                        </m:sSup>
                      </m:sub>
                    </m:sSub>
                  </m:oMath>
                </a14:m>
                <a:r>
                  <a:rPr lang="pl-PL" sz="1400" i="1">
                    <a:latin typeface="+mj-lt"/>
                  </a:rPr>
                  <a:t>) </a:t>
                </a:r>
              </a:p>
              <a:p>
                <a:r>
                  <a:rPr lang="pl-PL" sz="1400" i="1" err="1">
                    <a:latin typeface="+mj-lt"/>
                  </a:rPr>
                  <a:t>is</a:t>
                </a:r>
                <a:r>
                  <a:rPr lang="pl-PL" sz="1400" i="1">
                    <a:latin typeface="+mj-lt"/>
                  </a:rPr>
                  <a:t> </a:t>
                </a:r>
                <a:r>
                  <a:rPr lang="pl-PL" sz="1400" i="1" err="1">
                    <a:latin typeface="+mj-lt"/>
                  </a:rPr>
                  <a:t>closest</a:t>
                </a:r>
                <a:r>
                  <a:rPr lang="pl-PL" sz="1400" i="1">
                    <a:latin typeface="+mj-lt"/>
                  </a:rPr>
                  <a:t> (</a:t>
                </a:r>
                <a:r>
                  <a:rPr lang="pl-PL" sz="1400" i="1" err="1">
                    <a:latin typeface="+mj-lt"/>
                  </a:rPr>
                  <a:t>relative</a:t>
                </a:r>
                <a:r>
                  <a:rPr lang="pl-PL" sz="1400" i="1">
                    <a:latin typeface="+mj-lt"/>
                  </a:rPr>
                  <a:t> to </a:t>
                </a:r>
                <a:r>
                  <a:rPr lang="pl-PL" sz="1400" i="1" err="1">
                    <a:latin typeface="+mj-lt"/>
                  </a:rPr>
                  <a:t>dist</a:t>
                </a:r>
                <a:r>
                  <a:rPr lang="pl-PL" sz="1400" i="1">
                    <a:latin typeface="+mj-lt"/>
                  </a:rPr>
                  <a:t>) to </a:t>
                </a:r>
                <a14:m>
                  <m:oMath xmlns:m="http://schemas.openxmlformats.org/officeDocument/2006/math">
                    <m:sSup>
                      <m:sSupPr>
                        <m:ctrlPr>
                          <a:rPr lang="pl-PL" sz="1400" i="1">
                            <a:latin typeface="Cambria Math" panose="02040503050406030204" pitchFamily="18" charset="0"/>
                          </a:rPr>
                        </m:ctrlPr>
                      </m:sSupPr>
                      <m:e>
                        <m:r>
                          <a:rPr lang="pl-PL" sz="1400" b="0" i="1" smtClean="0">
                            <a:latin typeface="Cambria Math" panose="02040503050406030204" pitchFamily="18" charset="0"/>
                          </a:rPr>
                          <m:t>𝑓</m:t>
                        </m:r>
                      </m:e>
                      <m:sup>
                        <m:r>
                          <a:rPr lang="pl-PL" sz="1400" i="1">
                            <a:latin typeface="Cambria Math" panose="02040503050406030204" pitchFamily="18" charset="0"/>
                          </a:rPr>
                          <m:t>∗</m:t>
                        </m:r>
                      </m:sup>
                    </m:sSup>
                  </m:oMath>
                </a14:m>
                <a:r>
                  <a:rPr lang="pl-PL" sz="1400" i="1">
                    <a:latin typeface="+mj-lt"/>
                  </a:rPr>
                  <a:t>(</a:t>
                </a:r>
                <a14:m>
                  <m:oMath xmlns:m="http://schemas.openxmlformats.org/officeDocument/2006/math">
                    <m:sSub>
                      <m:sSubPr>
                        <m:ctrlPr>
                          <a:rPr lang="pl-PL" sz="1400" i="1">
                            <a:latin typeface="Cambria Math" panose="02040503050406030204" pitchFamily="18" charset="0"/>
                          </a:rPr>
                        </m:ctrlPr>
                      </m:sSubPr>
                      <m:e>
                        <m:r>
                          <a:rPr lang="pl-PL" sz="1400" i="1">
                            <a:latin typeface="Cambria Math" panose="02040503050406030204" pitchFamily="18" charset="0"/>
                          </a:rPr>
                          <m:t>[</m:t>
                        </m:r>
                        <m:r>
                          <a:rPr lang="pl-PL" sz="1400" b="0" i="1" smtClean="0">
                            <a:latin typeface="Cambria Math" panose="02040503050406030204" pitchFamily="18" charset="0"/>
                          </a:rPr>
                          <m:t>𝑥</m:t>
                        </m:r>
                        <m:r>
                          <a:rPr lang="pl-PL" sz="1400" i="1">
                            <a:latin typeface="Cambria Math" panose="02040503050406030204" pitchFamily="18" charset="0"/>
                          </a:rPr>
                          <m:t>]</m:t>
                        </m:r>
                      </m:e>
                      <m:sub>
                        <m:sSup>
                          <m:sSupPr>
                            <m:ctrlPr>
                              <a:rPr lang="pl-PL" sz="1400" i="1">
                                <a:latin typeface="Cambria Math" panose="02040503050406030204" pitchFamily="18" charset="0"/>
                              </a:rPr>
                            </m:ctrlPr>
                          </m:sSupPr>
                          <m:e>
                            <m:r>
                              <a:rPr lang="pl-PL" sz="1400" i="1">
                                <a:latin typeface="Cambria Math" panose="02040503050406030204" pitchFamily="18" charset="0"/>
                              </a:rPr>
                              <m:t>𝑅</m:t>
                            </m:r>
                          </m:e>
                          <m:sup>
                            <m:r>
                              <a:rPr lang="pl-PL" sz="1400" i="1">
                                <a:latin typeface="Cambria Math" panose="02040503050406030204" pitchFamily="18" charset="0"/>
                              </a:rPr>
                              <m:t>∗</m:t>
                            </m:r>
                          </m:sup>
                        </m:sSup>
                      </m:sub>
                    </m:sSub>
                  </m:oMath>
                </a14:m>
                <a:r>
                  <a:rPr lang="pl-PL" sz="1400" i="1">
                    <a:latin typeface="+mj-lt"/>
                  </a:rPr>
                  <a:t>) </a:t>
                </a:r>
                <a:r>
                  <a:rPr lang="pl-PL" sz="1400" i="1" err="1">
                    <a:latin typeface="+mj-lt"/>
                  </a:rPr>
                  <a:t>among</a:t>
                </a:r>
                <a:r>
                  <a:rPr lang="pl-PL" sz="1400" i="1">
                    <a:latin typeface="+mj-lt"/>
                  </a:rPr>
                  <a:t> </a:t>
                </a:r>
                <a:r>
                  <a:rPr lang="pl-PL" sz="1400" i="1" err="1">
                    <a:latin typeface="+mj-lt"/>
                  </a:rPr>
                  <a:t>objects</a:t>
                </a:r>
                <a:r>
                  <a:rPr lang="pl-PL" sz="1400" i="1">
                    <a:latin typeface="+mj-lt"/>
                  </a:rPr>
                  <a:t> from U</a:t>
                </a:r>
              </a:p>
            </p:txBody>
          </p:sp>
        </mc:Choice>
        <mc:Fallback xmlns="">
          <p:sp>
            <p:nvSpPr>
              <p:cNvPr id="66" name="Prostokąt 65"/>
              <p:cNvSpPr>
                <a:spLocks noRot="1" noChangeAspect="1" noMove="1" noResize="1" noEditPoints="1" noAdjustHandles="1" noChangeArrowheads="1" noChangeShapeType="1" noTextEdit="1"/>
              </p:cNvSpPr>
              <p:nvPr/>
            </p:nvSpPr>
            <p:spPr>
              <a:xfrm>
                <a:off x="2520588" y="2315232"/>
                <a:ext cx="3270378" cy="1452705"/>
              </a:xfrm>
              <a:prstGeom prst="rect">
                <a:avLst/>
              </a:prstGeom>
              <a:blipFill rotWithShape="0">
                <a:blip r:embed="rId27"/>
                <a:stretch>
                  <a:fillRect l="-559" t="-840" r="-931" b="-3361"/>
                </a:stretch>
              </a:blipFill>
            </p:spPr>
            <p:txBody>
              <a:bodyPr/>
              <a:lstStyle/>
              <a:p>
                <a:r>
                  <a:rPr lang="en-US">
                    <a:noFill/>
                  </a:rPr>
                  <a:t> </a:t>
                </a:r>
              </a:p>
            </p:txBody>
          </p:sp>
        </mc:Fallback>
      </mc:AlternateContent>
      <p:sp>
        <p:nvSpPr>
          <p:cNvPr id="67" name="Strzałka w górę 66">
            <a:extLst>
              <a:ext uri="{FF2B5EF4-FFF2-40B4-BE49-F238E27FC236}">
                <a16:creationId xmlns:a16="http://schemas.microsoft.com/office/drawing/2014/main" id="{F4AD82B8-03AE-A375-1207-F37F33FA0E85}"/>
              </a:ext>
            </a:extLst>
          </p:cNvPr>
          <p:cNvSpPr/>
          <p:nvPr/>
        </p:nvSpPr>
        <p:spPr>
          <a:xfrm>
            <a:off x="4181323" y="4030788"/>
            <a:ext cx="675618" cy="7417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ole tekstowe 68">
            <a:extLst>
              <a:ext uri="{FF2B5EF4-FFF2-40B4-BE49-F238E27FC236}">
                <a16:creationId xmlns:a16="http://schemas.microsoft.com/office/drawing/2014/main" id="{4A1AB4FD-2035-6C45-5A54-5B2985E28396}"/>
              </a:ext>
            </a:extLst>
          </p:cNvPr>
          <p:cNvSpPr txBox="1"/>
          <p:nvPr/>
        </p:nvSpPr>
        <p:spPr>
          <a:xfrm>
            <a:off x="2096494" y="4233270"/>
            <a:ext cx="2052165" cy="338554"/>
          </a:xfrm>
          <a:prstGeom prst="rect">
            <a:avLst/>
          </a:prstGeom>
          <a:noFill/>
        </p:spPr>
        <p:txBody>
          <a:bodyPr wrap="square" rtlCol="0">
            <a:spAutoFit/>
          </a:bodyPr>
          <a:lstStyle/>
          <a:p>
            <a:r>
              <a:rPr lang="pl-PL" sz="1600" b="1" err="1"/>
              <a:t>inductve</a:t>
            </a:r>
            <a:r>
              <a:rPr lang="pl-PL" sz="1600" b="1"/>
              <a:t> </a:t>
            </a:r>
            <a:r>
              <a:rPr lang="pl-PL" sz="1600" b="1" err="1"/>
              <a:t>extension</a:t>
            </a:r>
            <a:endParaRPr lang="pl-PL" sz="1600" b="1"/>
          </a:p>
        </p:txBody>
      </p:sp>
      <p:sp>
        <p:nvSpPr>
          <p:cNvPr id="20" name="Symbol zastępczy numeru slajdu 19">
            <a:extLst>
              <a:ext uri="{FF2B5EF4-FFF2-40B4-BE49-F238E27FC236}">
                <a16:creationId xmlns:a16="http://schemas.microsoft.com/office/drawing/2014/main" id="{58096C15-AFEF-0E8C-6B77-7394D8C601C5}"/>
              </a:ext>
            </a:extLst>
          </p:cNvPr>
          <p:cNvSpPr>
            <a:spLocks noGrp="1"/>
          </p:cNvSpPr>
          <p:nvPr>
            <p:ph type="sldNum" sz="quarter" idx="12"/>
          </p:nvPr>
        </p:nvSpPr>
        <p:spPr/>
        <p:txBody>
          <a:bodyPr/>
          <a:lstStyle/>
          <a:p>
            <a:pPr>
              <a:defRPr/>
            </a:pPr>
            <a:fld id="{D02E777F-298D-4C96-825C-3DC57E52C55E}" type="slidenum">
              <a:rPr lang="pl-PL" smtClean="0"/>
              <a:pPr>
                <a:defRPr/>
              </a:pPr>
              <a:t>85</a:t>
            </a:fld>
            <a:endParaRPr lang="pl-PL"/>
          </a:p>
        </p:txBody>
      </p:sp>
    </p:spTree>
    <p:extLst>
      <p:ext uri="{BB962C8B-B14F-4D97-AF65-F5344CB8AC3E}">
        <p14:creationId xmlns:p14="http://schemas.microsoft.com/office/powerpoint/2010/main" val="34674445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9A49D950-E62A-6D59-F070-91BF0730FADB}"/>
              </a:ext>
            </a:extLst>
          </p:cNvPr>
          <p:cNvSpPr>
            <a:spLocks noGrp="1"/>
          </p:cNvSpPr>
          <p:nvPr>
            <p:ph type="title"/>
          </p:nvPr>
        </p:nvSpPr>
        <p:spPr>
          <a:xfrm>
            <a:off x="35496" y="95640"/>
            <a:ext cx="9080902" cy="813080"/>
          </a:xfrm>
        </p:spPr>
        <p:txBody>
          <a:bodyPr/>
          <a:lstStyle/>
          <a:p>
            <a:r>
              <a:rPr lang="en-US" sz="3200" b="1" dirty="0"/>
              <a:t>INTERFACES BETWEEN </a:t>
            </a:r>
            <a:r>
              <a:rPr lang="en-US" sz="3200" b="1" dirty="0" err="1"/>
              <a:t>GRA</a:t>
            </a:r>
            <a:r>
              <a:rPr lang="pl-PL" sz="3200" b="1" dirty="0"/>
              <a:t>N</a:t>
            </a:r>
            <a:r>
              <a:rPr lang="en-US" sz="3200" b="1" dirty="0" err="1"/>
              <a:t>ULAR</a:t>
            </a:r>
            <a:r>
              <a:rPr lang="en-US" sz="3200" b="1" dirty="0"/>
              <a:t> NETWORKS</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86</a:t>
            </a:fld>
            <a:endParaRPr lang="pl-PL"/>
          </a:p>
        </p:txBody>
      </p:sp>
      <p:grpSp>
        <p:nvGrpSpPr>
          <p:cNvPr id="30" name="Grupa 29"/>
          <p:cNvGrpSpPr/>
          <p:nvPr/>
        </p:nvGrpSpPr>
        <p:grpSpPr>
          <a:xfrm>
            <a:off x="129766" y="1548879"/>
            <a:ext cx="8784977" cy="4904457"/>
            <a:chOff x="35496" y="1548879"/>
            <a:chExt cx="8784977" cy="4904457"/>
          </a:xfrm>
        </p:grpSpPr>
        <p:grpSp>
          <p:nvGrpSpPr>
            <p:cNvPr id="24" name="Grupa 23"/>
            <p:cNvGrpSpPr/>
            <p:nvPr/>
          </p:nvGrpSpPr>
          <p:grpSpPr>
            <a:xfrm>
              <a:off x="35496" y="1548879"/>
              <a:ext cx="8784977" cy="4904457"/>
              <a:chOff x="58062" y="1565288"/>
              <a:chExt cx="7826774" cy="4904457"/>
            </a:xfrm>
          </p:grpSpPr>
          <p:grpSp>
            <p:nvGrpSpPr>
              <p:cNvPr id="17" name="Grupa 16"/>
              <p:cNvGrpSpPr/>
              <p:nvPr/>
            </p:nvGrpSpPr>
            <p:grpSpPr>
              <a:xfrm>
                <a:off x="250525" y="1565288"/>
                <a:ext cx="7634311" cy="4904457"/>
                <a:chOff x="1258637" y="1764902"/>
                <a:chExt cx="7634311" cy="4904457"/>
              </a:xfrm>
            </p:grpSpPr>
            <p:sp>
              <p:nvSpPr>
                <p:cNvPr id="18" name="Schemat blokowy: dane 17">
                  <a:extLst>
                    <a:ext uri="{FF2B5EF4-FFF2-40B4-BE49-F238E27FC236}">
                      <a16:creationId xmlns:a16="http://schemas.microsoft.com/office/drawing/2014/main" id="{2E2FA4B2-8229-D7E8-56B1-20D03A95AAEA}"/>
                    </a:ext>
                  </a:extLst>
                </p:cNvPr>
                <p:cNvSpPr/>
                <p:nvPr/>
              </p:nvSpPr>
              <p:spPr>
                <a:xfrm>
                  <a:off x="1605586" y="5320516"/>
                  <a:ext cx="7014398" cy="1348843"/>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a16="http://schemas.microsoft.com/office/drawing/2014/main" id="{9D9A7932-40AC-DD03-8762-8B0600495928}"/>
                    </a:ext>
                  </a:extLst>
                </p:cNvPr>
                <p:cNvSpPr/>
                <p:nvPr/>
              </p:nvSpPr>
              <p:spPr>
                <a:xfrm>
                  <a:off x="2260378" y="3428999"/>
                  <a:ext cx="5749465" cy="2757010"/>
                </a:xfrm>
                <a:prstGeom prst="roundRect">
                  <a:avLst/>
                </a:prstGeom>
                <a:solidFill>
                  <a:schemeClr val="bg1">
                    <a:alpha val="4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chemat blokowy: dane 18">
                  <a:extLst>
                    <a:ext uri="{FF2B5EF4-FFF2-40B4-BE49-F238E27FC236}">
                      <a16:creationId xmlns:a16="http://schemas.microsoft.com/office/drawing/2014/main" id="{35648293-1258-EB57-D3B9-B76DC9D26543}"/>
                    </a:ext>
                  </a:extLst>
                </p:cNvPr>
                <p:cNvSpPr/>
                <p:nvPr/>
              </p:nvSpPr>
              <p:spPr>
                <a:xfrm>
                  <a:off x="1258637" y="1764902"/>
                  <a:ext cx="7634311" cy="1866743"/>
                </a:xfrm>
                <a:prstGeom prst="flowChartInputOutput">
                  <a:avLst/>
                </a:prstGeom>
                <a:solidFill>
                  <a:schemeClr val="accent1">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4" name="Strzałka w dół 3"/>
              <p:cNvSpPr/>
              <p:nvPr/>
            </p:nvSpPr>
            <p:spPr>
              <a:xfrm rot="10800000">
                <a:off x="1719563" y="3298077"/>
                <a:ext cx="864096" cy="2232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ole tekstowe 4"/>
              <p:cNvSpPr txBox="1"/>
              <p:nvPr/>
            </p:nvSpPr>
            <p:spPr>
              <a:xfrm>
                <a:off x="2602667" y="3410470"/>
                <a:ext cx="4319859" cy="2031325"/>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0000CC"/>
                    </a:solidFill>
                  </a:rPr>
                  <a:t>rules</a:t>
                </a:r>
                <a:r>
                  <a:rPr lang="pl-PL" sz="1800" dirty="0">
                    <a:solidFill>
                      <a:srgbClr val="0000CC"/>
                    </a:solidFill>
                  </a:rPr>
                  <a:t> for</a:t>
                </a:r>
                <a:r>
                  <a:rPr lang="en-US" sz="1800" dirty="0">
                    <a:solidFill>
                      <a:srgbClr val="0000CC"/>
                    </a:solidFill>
                  </a:rPr>
                  <a:t> generating </a:t>
                </a:r>
                <a:r>
                  <a:rPr lang="pl-PL" sz="1800" dirty="0" err="1">
                    <a:solidFill>
                      <a:srgbClr val="0000CC"/>
                    </a:solidFill>
                  </a:rPr>
                  <a:t>atomic</a:t>
                </a:r>
                <a:r>
                  <a:rPr lang="pl-PL" sz="1800" dirty="0">
                    <a:solidFill>
                      <a:srgbClr val="0000CC"/>
                    </a:solidFill>
                  </a:rPr>
                  <a:t>/</a:t>
                </a:r>
                <a:r>
                  <a:rPr lang="en-US" sz="1800" dirty="0">
                    <a:solidFill>
                      <a:srgbClr val="0000CC"/>
                    </a:solidFill>
                  </a:rPr>
                  <a:t>elementary granules from the higher level from granules </a:t>
                </a:r>
                <a:r>
                  <a:rPr lang="pl-PL" sz="1800" dirty="0">
                    <a:solidFill>
                      <a:srgbClr val="0000CC"/>
                    </a:solidFill>
                  </a:rPr>
                  <a:t>of</a:t>
                </a:r>
                <a:r>
                  <a:rPr lang="en-US" sz="1800" dirty="0">
                    <a:solidFill>
                      <a:srgbClr val="0000CC"/>
                    </a:solidFill>
                  </a:rPr>
                  <a:t> the lower level</a:t>
                </a:r>
                <a:endParaRPr lang="pl-PL" sz="1800" dirty="0">
                  <a:solidFill>
                    <a:srgbClr val="0000CC"/>
                  </a:solidFill>
                </a:endParaRPr>
              </a:p>
              <a:p>
                <a:pPr marL="342900" indent="-342900">
                  <a:buFont typeface="Arial" panose="020B0604020202020204" pitchFamily="34" charset="0"/>
                  <a:buChar char="•"/>
                </a:pPr>
                <a:r>
                  <a:rPr lang="en-US" sz="1800" dirty="0">
                    <a:solidFill>
                      <a:srgbClr val="0000CC"/>
                    </a:solidFill>
                  </a:rPr>
                  <a:t>rules for establishing relations between granules from different levels</a:t>
                </a:r>
              </a:p>
              <a:p>
                <a:pPr marL="342900" indent="-342900">
                  <a:buFont typeface="Arial" panose="020B0604020202020204" pitchFamily="34" charset="0"/>
                  <a:buChar char="•"/>
                </a:pPr>
                <a:r>
                  <a:rPr lang="en-US" sz="1800" dirty="0">
                    <a:solidFill>
                      <a:srgbClr val="0000CC"/>
                    </a:solidFill>
                  </a:rPr>
                  <a:t>language for expressing properties of granules (e.g., from different levels)</a:t>
                </a:r>
              </a:p>
            </p:txBody>
          </p:sp>
          <p:sp>
            <p:nvSpPr>
              <p:cNvPr id="9" name="pole tekstowe 8"/>
              <p:cNvSpPr txBox="1"/>
              <p:nvPr/>
            </p:nvSpPr>
            <p:spPr>
              <a:xfrm>
                <a:off x="58062" y="4444229"/>
                <a:ext cx="962308" cy="369332"/>
              </a:xfrm>
              <a:prstGeom prst="rect">
                <a:avLst/>
              </a:prstGeom>
              <a:noFill/>
            </p:spPr>
            <p:txBody>
              <a:bodyPr wrap="square" rtlCol="0">
                <a:spAutoFit/>
              </a:bodyPr>
              <a:lstStyle/>
              <a:p>
                <a:r>
                  <a:rPr lang="en-US" sz="1800" dirty="0">
                    <a:solidFill>
                      <a:srgbClr val="0000CC"/>
                    </a:solidFill>
                  </a:rPr>
                  <a:t>interface</a:t>
                </a:r>
              </a:p>
            </p:txBody>
          </p:sp>
          <p:cxnSp>
            <p:nvCxnSpPr>
              <p:cNvPr id="16" name="Łącznik prosty ze strzałką 15"/>
              <p:cNvCxnSpPr>
                <a:endCxn id="60" idx="1"/>
              </p:cNvCxnSpPr>
              <p:nvPr/>
            </p:nvCxnSpPr>
            <p:spPr>
              <a:xfrm>
                <a:off x="956216" y="4607890"/>
                <a:ext cx="296050"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6162767" y="1567201"/>
                <a:ext cx="1500000" cy="369332"/>
              </a:xfrm>
              <a:prstGeom prst="rect">
                <a:avLst/>
              </a:prstGeom>
              <a:noFill/>
            </p:spPr>
            <p:txBody>
              <a:bodyPr wrap="square" rtlCol="0">
                <a:spAutoFit/>
              </a:bodyPr>
              <a:lstStyle/>
              <a:p>
                <a:r>
                  <a:rPr lang="en-US" sz="1800" dirty="0"/>
                  <a:t>higher level</a:t>
                </a:r>
              </a:p>
            </p:txBody>
          </p:sp>
          <p:sp>
            <p:nvSpPr>
              <p:cNvPr id="41" name="pole tekstowe 40"/>
              <p:cNvSpPr txBox="1"/>
              <p:nvPr/>
            </p:nvSpPr>
            <p:spPr>
              <a:xfrm>
                <a:off x="1105311" y="6056562"/>
                <a:ext cx="1500000" cy="369332"/>
              </a:xfrm>
              <a:prstGeom prst="rect">
                <a:avLst/>
              </a:prstGeom>
              <a:noFill/>
            </p:spPr>
            <p:txBody>
              <a:bodyPr wrap="square" rtlCol="0">
                <a:spAutoFit/>
              </a:bodyPr>
              <a:lstStyle/>
              <a:p>
                <a:r>
                  <a:rPr lang="en-US" sz="1800" dirty="0"/>
                  <a:t>lower level</a:t>
                </a:r>
              </a:p>
            </p:txBody>
          </p:sp>
        </p:grpSp>
        <p:sp>
          <p:nvSpPr>
            <p:cNvPr id="43" name="pole tekstowe 42"/>
            <p:cNvSpPr txBox="1"/>
            <p:nvPr/>
          </p:nvSpPr>
          <p:spPr>
            <a:xfrm>
              <a:off x="1835696" y="1601505"/>
              <a:ext cx="5832648" cy="1569660"/>
            </a:xfrm>
            <a:prstGeom prst="rect">
              <a:avLst/>
            </a:prstGeom>
            <a:noFill/>
          </p:spPr>
          <p:txBody>
            <a:bodyPr wrap="square" rtlCol="0">
              <a:spAutoFit/>
            </a:bodyPr>
            <a:lstStyle/>
            <a:p>
              <a:r>
                <a:rPr lang="en-US" sz="1600" dirty="0">
                  <a:solidFill>
                    <a:srgbClr val="0000CC"/>
                  </a:solidFill>
                </a:rPr>
                <a:t>Calculus of granules:</a:t>
              </a:r>
            </a:p>
            <a:p>
              <a:pPr marL="285750" indent="-285750">
                <a:buFont typeface="Arial" panose="020B0604020202020204" pitchFamily="34" charset="0"/>
                <a:buChar char="•"/>
              </a:pPr>
              <a:r>
                <a:rPr lang="en-US" sz="1600" dirty="0">
                  <a:solidFill>
                    <a:srgbClr val="0000CC"/>
                  </a:solidFill>
                </a:rPr>
                <a:t>elementary granules (may also contain sensory granules)</a:t>
              </a:r>
            </a:p>
            <a:p>
              <a:pPr marL="285750" indent="-285750">
                <a:buFont typeface="Arial" panose="020B0604020202020204" pitchFamily="34" charset="0"/>
                <a:buChar char="•"/>
              </a:pPr>
              <a:r>
                <a:rPr lang="en-US" sz="1600" dirty="0">
                  <a:solidFill>
                    <a:srgbClr val="0000CC"/>
                  </a:solidFill>
                </a:rPr>
                <a:t>aggregation operations of granules on the higher level</a:t>
              </a:r>
            </a:p>
            <a:p>
              <a:pPr marL="285750" indent="-285750">
                <a:buFont typeface="Arial" panose="020B0604020202020204" pitchFamily="34" charset="0"/>
                <a:buChar char="•"/>
              </a:pPr>
              <a:r>
                <a:rPr lang="en-US" sz="1600" dirty="0">
                  <a:solidFill>
                    <a:srgbClr val="0000CC"/>
                  </a:solidFill>
                </a:rPr>
                <a:t>language for expressing properties of granules (e.g., algebraic structure of granules from the level, relations between granules</a:t>
              </a:r>
              <a:r>
                <a:rPr lang="pl-PL" sz="1600" dirty="0">
                  <a:solidFill>
                    <a:srgbClr val="0000CC"/>
                  </a:solidFill>
                </a:rPr>
                <a:t>)</a:t>
              </a:r>
              <a:endParaRPr lang="en-US" sz="1600" dirty="0">
                <a:solidFill>
                  <a:srgbClr val="0000CC"/>
                </a:solidFill>
              </a:endParaRPr>
            </a:p>
          </p:txBody>
        </p:sp>
      </p:grpSp>
    </p:spTree>
    <p:extLst>
      <p:ext uri="{BB962C8B-B14F-4D97-AF65-F5344CB8AC3E}">
        <p14:creationId xmlns:p14="http://schemas.microsoft.com/office/powerpoint/2010/main" val="42433838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9A49D950-E62A-6D59-F070-91BF0730FADB}"/>
              </a:ext>
            </a:extLst>
          </p:cNvPr>
          <p:cNvSpPr>
            <a:spLocks noGrp="1"/>
          </p:cNvSpPr>
          <p:nvPr>
            <p:ph type="title"/>
          </p:nvPr>
        </p:nvSpPr>
        <p:spPr>
          <a:xfrm>
            <a:off x="35496" y="95640"/>
            <a:ext cx="9080902" cy="813080"/>
          </a:xfrm>
        </p:spPr>
        <p:txBody>
          <a:bodyPr/>
          <a:lstStyle/>
          <a:p>
            <a:r>
              <a:rPr lang="en-US" sz="2800" b="1" dirty="0"/>
              <a:t>INTERFACES BETWEEN GRANULAR NETWORKS</a:t>
            </a:r>
            <a:r>
              <a:rPr lang="pl-PL" sz="2800" b="1" dirty="0"/>
              <a:t>: </a:t>
            </a:r>
            <a:r>
              <a:rPr lang="en-US" sz="2800" b="1" dirty="0"/>
              <a:t>ALGORITHM</a:t>
            </a:r>
            <a:r>
              <a:rPr lang="pl-PL" sz="2800" b="1" dirty="0" err="1"/>
              <a:t>IC</a:t>
            </a:r>
            <a:r>
              <a:rPr lang="pl-PL" sz="2800" b="1" dirty="0"/>
              <a:t> </a:t>
            </a:r>
            <a:r>
              <a:rPr lang="pl-PL" sz="2800" b="1" dirty="0" err="1"/>
              <a:t>SEMANTICS</a:t>
            </a:r>
            <a:r>
              <a:rPr lang="pl-PL" sz="2800" b="1" dirty="0"/>
              <a:t> OF</a:t>
            </a:r>
            <a:r>
              <a:rPr lang="en-US" sz="2800" b="1" dirty="0"/>
              <a:t> GRANULES</a:t>
            </a:r>
          </a:p>
        </p:txBody>
      </p:sp>
      <p:grpSp>
        <p:nvGrpSpPr>
          <p:cNvPr id="42" name="Grupa 41"/>
          <p:cNvGrpSpPr/>
          <p:nvPr/>
        </p:nvGrpSpPr>
        <p:grpSpPr>
          <a:xfrm>
            <a:off x="95900" y="908720"/>
            <a:ext cx="8917365" cy="4993549"/>
            <a:chOff x="-28293" y="1311119"/>
            <a:chExt cx="8917365" cy="4993549"/>
          </a:xfrm>
        </p:grpSpPr>
        <p:sp>
          <p:nvSpPr>
            <p:cNvPr id="9" name="pole tekstowe 8"/>
            <p:cNvSpPr txBox="1"/>
            <p:nvPr/>
          </p:nvSpPr>
          <p:spPr>
            <a:xfrm>
              <a:off x="-28293" y="3662510"/>
              <a:ext cx="971159" cy="338554"/>
            </a:xfrm>
            <a:prstGeom prst="rect">
              <a:avLst/>
            </a:prstGeom>
            <a:noFill/>
          </p:spPr>
          <p:txBody>
            <a:bodyPr wrap="square" rtlCol="0">
              <a:spAutoFit/>
            </a:bodyPr>
            <a:lstStyle/>
            <a:p>
              <a:r>
                <a:rPr lang="en-US" sz="1600" dirty="0">
                  <a:solidFill>
                    <a:srgbClr val="0000CC"/>
                  </a:solidFill>
                </a:rPr>
                <a:t>interface</a:t>
              </a:r>
            </a:p>
          </p:txBody>
        </p:sp>
        <p:grpSp>
          <p:nvGrpSpPr>
            <p:cNvPr id="38" name="Grupa 37"/>
            <p:cNvGrpSpPr/>
            <p:nvPr/>
          </p:nvGrpSpPr>
          <p:grpSpPr>
            <a:xfrm>
              <a:off x="-28293" y="1311119"/>
              <a:ext cx="8917365" cy="4993549"/>
              <a:chOff x="-28293" y="1539004"/>
              <a:chExt cx="8917365" cy="4993549"/>
            </a:xfrm>
          </p:grpSpPr>
          <p:sp>
            <p:nvSpPr>
              <p:cNvPr id="19" name="Schemat blokowy: dane 18">
                <a:extLst>
                  <a:ext uri="{FF2B5EF4-FFF2-40B4-BE49-F238E27FC236}">
                    <a16:creationId xmlns:a16="http://schemas.microsoft.com/office/drawing/2014/main" id="{35648293-1258-EB57-D3B9-B76DC9D26543}"/>
                  </a:ext>
                </a:extLst>
              </p:cNvPr>
              <p:cNvSpPr/>
              <p:nvPr/>
            </p:nvSpPr>
            <p:spPr>
              <a:xfrm>
                <a:off x="-28293" y="1539004"/>
                <a:ext cx="8917365" cy="1276696"/>
              </a:xfrm>
              <a:prstGeom prst="flowChartInputOutput">
                <a:avLst/>
              </a:prstGeom>
              <a:solidFill>
                <a:schemeClr val="accent1">
                  <a:alpha val="3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ane 17">
                <a:extLst>
                  <a:ext uri="{FF2B5EF4-FFF2-40B4-BE49-F238E27FC236}">
                    <a16:creationId xmlns:a16="http://schemas.microsoft.com/office/drawing/2014/main" id="{2E2FA4B2-8229-D7E8-56B1-20D03A95AAEA}"/>
                  </a:ext>
                </a:extLst>
              </p:cNvPr>
              <p:cNvSpPr/>
              <p:nvPr/>
            </p:nvSpPr>
            <p:spPr>
              <a:xfrm>
                <a:off x="-28292" y="5141226"/>
                <a:ext cx="8637318" cy="1391327"/>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a16="http://schemas.microsoft.com/office/drawing/2014/main" id="{9D9A7932-40AC-DD03-8762-8B0600495928}"/>
                  </a:ext>
                </a:extLst>
              </p:cNvPr>
              <p:cNvSpPr/>
              <p:nvPr/>
            </p:nvSpPr>
            <p:spPr>
              <a:xfrm>
                <a:off x="1259633" y="2576766"/>
                <a:ext cx="5829239" cy="2957034"/>
              </a:xfrm>
              <a:prstGeom prst="roundRect">
                <a:avLst/>
              </a:prstGeom>
              <a:solidFill>
                <a:schemeClr val="bg1">
                  <a:alpha val="4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7" name="pole tekstowe 26"/>
                  <p:cNvSpPr txBox="1"/>
                  <p:nvPr/>
                </p:nvSpPr>
                <p:spPr>
                  <a:xfrm>
                    <a:off x="5013743" y="6049541"/>
                    <a:ext cx="352420" cy="415498"/>
                  </a:xfrm>
                  <a:prstGeom prst="rect">
                    <a:avLst/>
                  </a:prstGeom>
                  <a:noFill/>
                </p:spPr>
                <p:txBody>
                  <a:bodyPr wrap="square" lIns="0" tIns="0" rIns="0" bIns="0" rtlCol="0">
                    <a:spAutoFit/>
                  </a:bodyPr>
                  <a:lstStyle/>
                  <a:p>
                    <a:r>
                      <a:rPr lang="pl-PL" b="0" dirty="0"/>
                      <a:t> </a:t>
                    </a:r>
                    <a14:m>
                      <m:oMath xmlns:m="http://schemas.openxmlformats.org/officeDocument/2006/math">
                        <m:r>
                          <a:rPr lang="pl-PL" sz="2000" b="1" i="1" smtClean="0">
                            <a:solidFill>
                              <a:schemeClr val="tx1"/>
                            </a:solidFill>
                            <a:latin typeface="Cambria Math" panose="02040503050406030204" pitchFamily="18" charset="0"/>
                          </a:rPr>
                          <m:t>𝒙</m:t>
                        </m:r>
                      </m:oMath>
                    </a14:m>
                    <a:endParaRPr lang="en-US" sz="2000" b="1" i="1" dirty="0">
                      <a:solidFill>
                        <a:schemeClr val="tx1"/>
                      </a:solidFill>
                    </a:endParaRPr>
                  </a:p>
                </p:txBody>
              </p:sp>
            </mc:Choice>
            <mc:Fallback xmlns="">
              <p:sp>
                <p:nvSpPr>
                  <p:cNvPr id="27" name="pole tekstowe 26"/>
                  <p:cNvSpPr txBox="1">
                    <a:spLocks noRot="1" noChangeAspect="1" noMove="1" noResize="1" noEditPoints="1" noAdjustHandles="1" noChangeArrowheads="1" noChangeShapeType="1" noTextEdit="1"/>
                  </p:cNvSpPr>
                  <p:nvPr/>
                </p:nvSpPr>
                <p:spPr>
                  <a:xfrm>
                    <a:off x="5013743" y="6049541"/>
                    <a:ext cx="352420" cy="415498"/>
                  </a:xfrm>
                  <a:prstGeom prst="rect">
                    <a:avLst/>
                  </a:prstGeom>
                  <a:blipFill rotWithShape="0">
                    <a:blip r:embed="rId3"/>
                    <a:stretch>
                      <a:fillRect/>
                    </a:stretch>
                  </a:blipFill>
                </p:spPr>
                <p:txBody>
                  <a:bodyPr/>
                  <a:lstStyle/>
                  <a:p>
                    <a:r>
                      <a:rPr lang="en-US">
                        <a:noFill/>
                      </a:rPr>
                      <a:t> </a:t>
                    </a:r>
                  </a:p>
                </p:txBody>
              </p:sp>
            </mc:Fallback>
          </mc:AlternateContent>
          <p:cxnSp>
            <p:nvCxnSpPr>
              <p:cNvPr id="28" name="Łącznik prosty ze strzałką 27"/>
              <p:cNvCxnSpPr/>
              <p:nvPr/>
            </p:nvCxnSpPr>
            <p:spPr>
              <a:xfrm flipH="1" flipV="1">
                <a:off x="4566903" y="5937452"/>
                <a:ext cx="458074" cy="3198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a:stCxn id="9" idx="3"/>
                <a:endCxn id="60" idx="1"/>
              </p:cNvCxnSpPr>
              <p:nvPr/>
            </p:nvCxnSpPr>
            <p:spPr>
              <a:xfrm flipV="1">
                <a:off x="942866" y="4055283"/>
                <a:ext cx="316767" cy="438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6925387" y="1546727"/>
                <a:ext cx="1683639" cy="338554"/>
              </a:xfrm>
              <a:prstGeom prst="rect">
                <a:avLst/>
              </a:prstGeom>
              <a:noFill/>
            </p:spPr>
            <p:txBody>
              <a:bodyPr wrap="square" rtlCol="0">
                <a:spAutoFit/>
              </a:bodyPr>
              <a:lstStyle/>
              <a:p>
                <a:r>
                  <a:rPr lang="en-US" sz="1600" dirty="0"/>
                  <a:t>higher level</a:t>
                </a:r>
              </a:p>
            </p:txBody>
          </p:sp>
          <p:sp>
            <p:nvSpPr>
              <p:cNvPr id="41" name="pole tekstowe 40"/>
              <p:cNvSpPr txBox="1"/>
              <p:nvPr/>
            </p:nvSpPr>
            <p:spPr>
              <a:xfrm>
                <a:off x="1658661" y="5658530"/>
                <a:ext cx="2631706" cy="338554"/>
              </a:xfrm>
              <a:prstGeom prst="rect">
                <a:avLst/>
              </a:prstGeom>
              <a:noFill/>
            </p:spPr>
            <p:txBody>
              <a:bodyPr wrap="square" rtlCol="0">
                <a:spAutoFit/>
              </a:bodyPr>
              <a:lstStyle/>
              <a:p>
                <a:r>
                  <a:rPr lang="en-US" sz="1600" dirty="0"/>
                  <a:t>granules to be aggregated</a:t>
                </a:r>
              </a:p>
            </p:txBody>
          </p:sp>
          <mc:AlternateContent xmlns:mc="http://schemas.openxmlformats.org/markup-compatibility/2006" xmlns:a14="http://schemas.microsoft.com/office/drawing/2010/main">
            <mc:Choice Requires="a14">
              <p:sp>
                <p:nvSpPr>
                  <p:cNvPr id="2" name="pole tekstowe 1"/>
                  <p:cNvSpPr txBox="1"/>
                  <p:nvPr/>
                </p:nvSpPr>
                <p:spPr>
                  <a:xfrm>
                    <a:off x="4174252" y="2050231"/>
                    <a:ext cx="19550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𝑔</m:t>
                          </m:r>
                          <m:r>
                            <a:rPr lang="pl-PL" sz="2000" b="0" i="1" smtClean="0">
                              <a:latin typeface="Cambria Math" panose="02040503050406030204" pitchFamily="18" charset="0"/>
                            </a:rPr>
                            <m:t>=</m:t>
                          </m:r>
                          <m:r>
                            <a:rPr lang="pl-PL" sz="2000" b="0" i="1" smtClean="0">
                              <a:latin typeface="Cambria Math" panose="02040503050406030204" pitchFamily="18" charset="0"/>
                            </a:rPr>
                            <m:t>𝐹</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b="0" i="1" smtClean="0">
                                  <a:latin typeface="Cambria Math" panose="02040503050406030204" pitchFamily="18" charset="0"/>
                                </a:rPr>
                                <m:t>…, </m:t>
                              </m:r>
                              <m:r>
                                <a:rPr lang="pl-PL" sz="2000" i="1">
                                  <a:latin typeface="Cambria Math" panose="02040503050406030204" pitchFamily="18" charset="0"/>
                                </a:rPr>
                                <m:t>𝑔</m:t>
                              </m:r>
                            </m:e>
                            <m:sub>
                              <m:r>
                                <a:rPr lang="pl-PL" sz="2000" b="0" i="1" smtClean="0">
                                  <a:latin typeface="Cambria Math" panose="02040503050406030204" pitchFamily="18" charset="0"/>
                                </a:rPr>
                                <m:t>𝑘</m:t>
                              </m:r>
                            </m:sub>
                          </m:sSub>
                          <m:r>
                            <a:rPr lang="pl-PL" sz="2000" b="0" i="1" smtClean="0">
                              <a:latin typeface="Cambria Math" panose="02040503050406030204" pitchFamily="18" charset="0"/>
                            </a:rPr>
                            <m:t>)</m:t>
                          </m:r>
                        </m:oMath>
                      </m:oMathPara>
                    </a14:m>
                    <a:endParaRPr lang="en-US" sz="2000" dirty="0"/>
                  </a:p>
                </p:txBody>
              </p:sp>
            </mc:Choice>
            <mc:Fallback xmlns="">
              <p:sp>
                <p:nvSpPr>
                  <p:cNvPr id="2" name="pole tekstowe 1"/>
                  <p:cNvSpPr txBox="1">
                    <a:spLocks noRot="1" noChangeAspect="1" noMove="1" noResize="1" noEditPoints="1" noAdjustHandles="1" noChangeArrowheads="1" noChangeShapeType="1" noTextEdit="1"/>
                  </p:cNvSpPr>
                  <p:nvPr/>
                </p:nvSpPr>
                <p:spPr>
                  <a:xfrm>
                    <a:off x="4174252" y="2050231"/>
                    <a:ext cx="1955022" cy="307777"/>
                  </a:xfrm>
                  <a:prstGeom prst="rect">
                    <a:avLst/>
                  </a:prstGeom>
                  <a:blipFill rotWithShape="0">
                    <a:blip r:embed="rId4"/>
                    <a:stretch>
                      <a:fillRect l="-2492" r="-3738"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pole tekstowe 19"/>
                  <p:cNvSpPr txBox="1"/>
                  <p:nvPr/>
                </p:nvSpPr>
                <p:spPr>
                  <a:xfrm>
                    <a:off x="4290367" y="5592780"/>
                    <a:ext cx="19547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         …          </m:t>
                          </m:r>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oMath>
                      </m:oMathPara>
                    </a14:m>
                    <a:endParaRPr lang="en-US" sz="2000" dirty="0"/>
                  </a:p>
                </p:txBody>
              </p:sp>
            </mc:Choice>
            <mc:Fallback xmlns="">
              <p:sp>
                <p:nvSpPr>
                  <p:cNvPr id="20" name="pole tekstowe 19"/>
                  <p:cNvSpPr txBox="1">
                    <a:spLocks noRot="1" noChangeAspect="1" noMove="1" noResize="1" noEditPoints="1" noAdjustHandles="1" noChangeArrowheads="1" noChangeShapeType="1" noTextEdit="1"/>
                  </p:cNvSpPr>
                  <p:nvPr/>
                </p:nvSpPr>
                <p:spPr>
                  <a:xfrm>
                    <a:off x="4290367" y="5592780"/>
                    <a:ext cx="1954701" cy="307777"/>
                  </a:xfrm>
                  <a:prstGeom prst="rect">
                    <a:avLst/>
                  </a:prstGeom>
                  <a:blipFill rotWithShape="0">
                    <a:blip r:embed="rId5"/>
                    <a:stretch>
                      <a:fillRect l="-2492" r="-623" b="-27451"/>
                    </a:stretch>
                  </a:blipFill>
                </p:spPr>
                <p:txBody>
                  <a:bodyPr/>
                  <a:lstStyle/>
                  <a:p>
                    <a:r>
                      <a:rPr lang="en-US">
                        <a:noFill/>
                      </a:rPr>
                      <a:t> </a:t>
                    </a:r>
                  </a:p>
                </p:txBody>
              </p:sp>
            </mc:Fallback>
          </mc:AlternateContent>
          <p:cxnSp>
            <p:nvCxnSpPr>
              <p:cNvPr id="7" name="Łącznik prosty ze strzałką 6"/>
              <p:cNvCxnSpPr/>
              <p:nvPr/>
            </p:nvCxnSpPr>
            <p:spPr>
              <a:xfrm flipV="1">
                <a:off x="4547260" y="2416392"/>
                <a:ext cx="481919" cy="32012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H="1" flipV="1">
                <a:off x="5728652" y="2435586"/>
                <a:ext cx="286354" cy="31571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pole tekstowe 22"/>
                  <p:cNvSpPr txBox="1"/>
                  <p:nvPr/>
                </p:nvSpPr>
                <p:spPr>
                  <a:xfrm>
                    <a:off x="1319391" y="3680970"/>
                    <a:ext cx="2676310" cy="6690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𝐴𝑙</m:t>
                              </m:r>
                            </m:e>
                            <m:sub>
                              <m:r>
                                <a:rPr lang="pl-PL" sz="2000" b="0" i="1" smtClean="0">
                                  <a:latin typeface="Cambria Math" panose="02040503050406030204" pitchFamily="18" charset="0"/>
                                </a:rPr>
                                <m:t>𝑔</m:t>
                              </m:r>
                            </m:sub>
                          </m:sSub>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𝑥</m:t>
                              </m:r>
                            </m:e>
                          </m:d>
                          <m:r>
                            <a:rPr lang="pl-PL" sz="2000" b="0" i="1" smtClean="0">
                              <a:latin typeface="Cambria Math" panose="02040503050406030204" pitchFamily="18" charset="0"/>
                            </a:rPr>
                            <m:t>=</m:t>
                          </m:r>
                        </m:oMath>
                      </m:oMathPara>
                    </a14:m>
                    <a:endParaRPr lang="pl-PL" sz="2000" b="0" i="1" dirty="0">
                      <a:latin typeface="Cambria Math" panose="02040503050406030204" pitchFamily="18" charset="0"/>
                    </a:endParaRPr>
                  </a:p>
                  <a:p>
                    <a:r>
                      <a:rPr lang="pl-PL" sz="2000" b="0" dirty="0"/>
                      <a:t>  </a:t>
                    </a:r>
                    <a14:m>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h</m:t>
                            </m:r>
                          </m:e>
                          <m:sub>
                            <m:r>
                              <a:rPr lang="pl-PL" sz="2000" b="0" i="1" smtClean="0">
                                <a:latin typeface="Cambria Math" panose="02040503050406030204" pitchFamily="18" charset="0"/>
                              </a:rPr>
                              <m:t>𝑔</m:t>
                            </m:r>
                          </m:sub>
                        </m:sSub>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𝐴𝑙</m:t>
                            </m:r>
                          </m:e>
                          <m:sub>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sub>
                        </m:sSub>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𝑥</m:t>
                            </m:r>
                          </m:e>
                        </m:d>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b="0" i="1" smtClean="0">
                                <a:latin typeface="Cambria Math" panose="02040503050406030204" pitchFamily="18" charset="0"/>
                              </a:rPr>
                              <m:t>𝐴</m:t>
                            </m:r>
                            <m:r>
                              <a:rPr lang="pl-PL" sz="2000" i="1">
                                <a:latin typeface="Cambria Math" panose="02040503050406030204" pitchFamily="18" charset="0"/>
                              </a:rPr>
                              <m:t>𝑙</m:t>
                            </m:r>
                          </m:e>
                          <m:sub>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sub>
                        </m:sSub>
                        <m:d>
                          <m:dPr>
                            <m:ctrlPr>
                              <a:rPr lang="pl-PL" sz="2000" i="1">
                                <a:latin typeface="Cambria Math" panose="02040503050406030204" pitchFamily="18" charset="0"/>
                              </a:rPr>
                            </m:ctrlPr>
                          </m:dPr>
                          <m:e>
                            <m:r>
                              <a:rPr lang="pl-PL" sz="2000" i="1">
                                <a:latin typeface="Cambria Math" panose="02040503050406030204" pitchFamily="18" charset="0"/>
                              </a:rPr>
                              <m:t>𝑥</m:t>
                            </m:r>
                          </m:e>
                        </m:d>
                      </m:oMath>
                    </a14:m>
                    <a:r>
                      <a:rPr lang="pl-PL" sz="2000" dirty="0"/>
                      <a:t>)</a:t>
                    </a:r>
                    <a:endParaRPr lang="en-US" sz="2000" dirty="0"/>
                  </a:p>
                </p:txBody>
              </p:sp>
            </mc:Choice>
            <mc:Fallback xmlns="">
              <p:sp>
                <p:nvSpPr>
                  <p:cNvPr id="23" name="pole tekstowe 22"/>
                  <p:cNvSpPr txBox="1">
                    <a:spLocks noRot="1" noChangeAspect="1" noMove="1" noResize="1" noEditPoints="1" noAdjustHandles="1" noChangeArrowheads="1" noChangeShapeType="1" noTextEdit="1"/>
                  </p:cNvSpPr>
                  <p:nvPr/>
                </p:nvSpPr>
                <p:spPr>
                  <a:xfrm>
                    <a:off x="1319391" y="3680970"/>
                    <a:ext cx="2676310" cy="669094"/>
                  </a:xfrm>
                  <a:prstGeom prst="rect">
                    <a:avLst/>
                  </a:prstGeom>
                  <a:blipFill rotWithShape="0">
                    <a:blip r:embed="rId6"/>
                    <a:stretch>
                      <a:fillRect r="-4784" b="-18182"/>
                    </a:stretch>
                  </a:blipFill>
                </p:spPr>
                <p:txBody>
                  <a:bodyPr/>
                  <a:lstStyle/>
                  <a:p>
                    <a:r>
                      <a:rPr lang="en-US">
                        <a:noFill/>
                      </a:rPr>
                      <a:t> </a:t>
                    </a:r>
                  </a:p>
                </p:txBody>
              </p:sp>
            </mc:Fallback>
          </mc:AlternateContent>
          <p:cxnSp>
            <p:nvCxnSpPr>
              <p:cNvPr id="32" name="Łącznik prosty ze strzałką 31"/>
              <p:cNvCxnSpPr/>
              <p:nvPr/>
            </p:nvCxnSpPr>
            <p:spPr>
              <a:xfrm flipV="1">
                <a:off x="5290279" y="5881990"/>
                <a:ext cx="684853" cy="3411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pole tekstowe 24"/>
              <p:cNvSpPr txBox="1"/>
              <p:nvPr/>
            </p:nvSpPr>
            <p:spPr>
              <a:xfrm>
                <a:off x="1512682" y="4549172"/>
                <a:ext cx="2461921" cy="584775"/>
              </a:xfrm>
              <a:prstGeom prst="rect">
                <a:avLst/>
              </a:prstGeom>
              <a:noFill/>
            </p:spPr>
            <p:txBody>
              <a:bodyPr wrap="square" rtlCol="0">
                <a:spAutoFit/>
              </a:bodyPr>
              <a:lstStyle/>
              <a:p>
                <a:pPr algn="ctr"/>
                <a:r>
                  <a:rPr lang="en-US" sz="1600" dirty="0">
                    <a:solidFill>
                      <a:srgbClr val="003399"/>
                    </a:solidFill>
                  </a:rPr>
                  <a:t>algorithms associated with granules</a:t>
                </a:r>
              </a:p>
            </p:txBody>
          </p:sp>
          <p:cxnSp>
            <p:nvCxnSpPr>
              <p:cNvPr id="29" name="Łącznik prosty ze strzałką 28"/>
              <p:cNvCxnSpPr/>
              <p:nvPr/>
            </p:nvCxnSpPr>
            <p:spPr>
              <a:xfrm flipH="1" flipV="1">
                <a:off x="2117331" y="4363954"/>
                <a:ext cx="556920" cy="27658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Łącznik prosty ze strzałką 39"/>
              <p:cNvCxnSpPr/>
              <p:nvPr/>
            </p:nvCxnSpPr>
            <p:spPr>
              <a:xfrm flipV="1">
                <a:off x="2743642" y="4377168"/>
                <a:ext cx="416257" cy="28963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grpSp>
      <p:sp>
        <p:nvSpPr>
          <p:cNvPr id="45" name="pole tekstowe 44"/>
          <p:cNvSpPr txBox="1"/>
          <p:nvPr/>
        </p:nvSpPr>
        <p:spPr>
          <a:xfrm>
            <a:off x="35496" y="5948830"/>
            <a:ext cx="9039922" cy="830997"/>
          </a:xfrm>
          <a:prstGeom prst="rect">
            <a:avLst/>
          </a:prstGeom>
          <a:noFill/>
        </p:spPr>
        <p:txBody>
          <a:bodyPr wrap="square" rtlCol="0">
            <a:spAutoFit/>
          </a:bodyPr>
          <a:lstStyle/>
          <a:p>
            <a:r>
              <a:rPr lang="en-US" sz="1600" u="sng" dirty="0">
                <a:solidFill>
                  <a:srgbClr val="003399"/>
                </a:solidFill>
              </a:rPr>
              <a:t>Remarks</a:t>
            </a:r>
            <a:r>
              <a:rPr lang="en-US" sz="1600" dirty="0">
                <a:solidFill>
                  <a:srgbClr val="003399"/>
                </a:solidFill>
              </a:rPr>
              <a:t>. This formula is important for hierarchical reasoning about the perceived situation. Note that computations of algorithms </a:t>
            </a:r>
            <a:r>
              <a:rPr lang="pl-PL" sz="1600" dirty="0">
                <a:solidFill>
                  <a:srgbClr val="003399"/>
                </a:solidFill>
              </a:rPr>
              <a:t>(</a:t>
            </a:r>
            <a:r>
              <a:rPr lang="pl-PL" sz="1600" dirty="0" err="1">
                <a:solidFill>
                  <a:srgbClr val="003399"/>
                </a:solidFill>
              </a:rPr>
              <a:t>that</a:t>
            </a:r>
            <a:r>
              <a:rPr lang="pl-PL" sz="1600" dirty="0">
                <a:solidFill>
                  <a:srgbClr val="003399"/>
                </a:solidFill>
              </a:rPr>
              <a:t> </a:t>
            </a:r>
            <a:r>
              <a:rPr lang="pl-PL" sz="1600" dirty="0" err="1">
                <a:solidFill>
                  <a:srgbClr val="003399"/>
                </a:solidFill>
              </a:rPr>
              <a:t>can</a:t>
            </a:r>
            <a:r>
              <a:rPr lang="pl-PL" sz="1600" dirty="0">
                <a:solidFill>
                  <a:srgbClr val="003399"/>
                </a:solidFill>
              </a:rPr>
              <a:t> be </a:t>
            </a:r>
            <a:r>
              <a:rPr lang="pl-PL" sz="1600" dirty="0" err="1">
                <a:solidFill>
                  <a:srgbClr val="003399"/>
                </a:solidFill>
              </a:rPr>
              <a:t>unconventional</a:t>
            </a:r>
            <a:r>
              <a:rPr lang="pl-PL" sz="1600" dirty="0">
                <a:solidFill>
                  <a:srgbClr val="003399"/>
                </a:solidFill>
              </a:rPr>
              <a:t>) </a:t>
            </a:r>
            <a:r>
              <a:rPr lang="en-US" sz="1600" dirty="0">
                <a:solidFill>
                  <a:srgbClr val="003399"/>
                </a:solidFill>
              </a:rPr>
              <a:t>may be disturbed by interactions with the environment – the </a:t>
            </a:r>
            <a:r>
              <a:rPr lang="en-US" sz="1600" i="1" dirty="0">
                <a:solidFill>
                  <a:srgbClr val="003399"/>
                </a:solidFill>
              </a:rPr>
              <a:t>real</a:t>
            </a:r>
            <a:r>
              <a:rPr lang="en-US" sz="1600" dirty="0">
                <a:solidFill>
                  <a:srgbClr val="003399"/>
                </a:solidFill>
              </a:rPr>
              <a:t> returned results may be different from the </a:t>
            </a:r>
            <a:r>
              <a:rPr lang="en-US" sz="1600" i="1" dirty="0">
                <a:solidFill>
                  <a:srgbClr val="003399"/>
                </a:solidFill>
              </a:rPr>
              <a:t>expected</a:t>
            </a:r>
            <a:r>
              <a:rPr lang="pl-PL" sz="1600" i="1" dirty="0">
                <a:solidFill>
                  <a:srgbClr val="003399"/>
                </a:solidFill>
              </a:rPr>
              <a:t>,</a:t>
            </a:r>
            <a:r>
              <a:rPr lang="en-US" sz="1600" dirty="0">
                <a:solidFill>
                  <a:srgbClr val="003399"/>
                </a:solidFill>
              </a:rPr>
              <a:t> given by formulas.</a:t>
            </a:r>
          </a:p>
        </p:txBody>
      </p:sp>
      <p:sp>
        <p:nvSpPr>
          <p:cNvPr id="48" name="pole tekstowe 47"/>
          <p:cNvSpPr txBox="1"/>
          <p:nvPr/>
        </p:nvSpPr>
        <p:spPr>
          <a:xfrm>
            <a:off x="1352549" y="2254568"/>
            <a:ext cx="3179828" cy="830997"/>
          </a:xfrm>
          <a:prstGeom prst="rect">
            <a:avLst/>
          </a:prstGeom>
          <a:noFill/>
        </p:spPr>
        <p:txBody>
          <a:bodyPr wrap="square" rtlCol="0">
            <a:spAutoFit/>
          </a:bodyPr>
          <a:lstStyle/>
          <a:p>
            <a:pPr algn="ctr"/>
            <a:r>
              <a:rPr lang="en-US" sz="1600" dirty="0">
                <a:solidFill>
                  <a:srgbClr val="003399"/>
                </a:solidFill>
              </a:rPr>
              <a:t>aggregation of results returned by algorithms (e.g., learning algorithms, classifiers)</a:t>
            </a:r>
          </a:p>
        </p:txBody>
      </p:sp>
      <p:cxnSp>
        <p:nvCxnSpPr>
          <p:cNvPr id="49" name="Łącznik prosty ze strzałką 48"/>
          <p:cNvCxnSpPr/>
          <p:nvPr/>
        </p:nvCxnSpPr>
        <p:spPr>
          <a:xfrm>
            <a:off x="1605206" y="2572272"/>
            <a:ext cx="11188" cy="82965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Strzałka w lewo i prawo 61"/>
          <p:cNvSpPr/>
          <p:nvPr/>
        </p:nvSpPr>
        <p:spPr>
          <a:xfrm>
            <a:off x="7300982" y="3355789"/>
            <a:ext cx="975609" cy="4402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ole tekstowe 62"/>
          <p:cNvSpPr txBox="1"/>
          <p:nvPr/>
        </p:nvSpPr>
        <p:spPr>
          <a:xfrm>
            <a:off x="7179360" y="3005403"/>
            <a:ext cx="1309752" cy="338554"/>
          </a:xfrm>
          <a:prstGeom prst="rect">
            <a:avLst/>
          </a:prstGeom>
          <a:noFill/>
        </p:spPr>
        <p:txBody>
          <a:bodyPr wrap="square" rtlCol="0">
            <a:spAutoFit/>
          </a:bodyPr>
          <a:lstStyle/>
          <a:p>
            <a:pPr algn="ctr"/>
            <a:r>
              <a:rPr lang="en-US" sz="1600" dirty="0">
                <a:solidFill>
                  <a:srgbClr val="003399"/>
                </a:solidFill>
              </a:rPr>
              <a:t>interactions</a:t>
            </a:r>
          </a:p>
        </p:txBody>
      </p:sp>
      <p:sp>
        <p:nvSpPr>
          <p:cNvPr id="70" name="Strzałka w lewo i prawo 69"/>
          <p:cNvSpPr/>
          <p:nvPr/>
        </p:nvSpPr>
        <p:spPr>
          <a:xfrm>
            <a:off x="285208" y="3883395"/>
            <a:ext cx="975609" cy="44021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ole tekstowe 83"/>
          <p:cNvSpPr txBox="1"/>
          <p:nvPr/>
        </p:nvSpPr>
        <p:spPr>
          <a:xfrm>
            <a:off x="575187" y="5345651"/>
            <a:ext cx="4316471" cy="584775"/>
          </a:xfrm>
          <a:prstGeom prst="rect">
            <a:avLst/>
          </a:prstGeom>
          <a:noFill/>
        </p:spPr>
        <p:txBody>
          <a:bodyPr wrap="square" rtlCol="0">
            <a:spAutoFit/>
          </a:bodyPr>
          <a:lstStyle/>
          <a:p>
            <a:pPr algn="ctr"/>
            <a:r>
              <a:rPr lang="en-US" sz="1600" dirty="0"/>
              <a:t>granule </a:t>
            </a:r>
            <a:r>
              <a:rPr lang="pl-PL" sz="1600" dirty="0"/>
              <a:t>(</a:t>
            </a:r>
            <a:r>
              <a:rPr lang="en-US" sz="1600" dirty="0"/>
              <a:t>provided by sensory measurements</a:t>
            </a:r>
            <a:r>
              <a:rPr lang="pl-PL" sz="1600" dirty="0"/>
              <a:t>)</a:t>
            </a:r>
            <a:r>
              <a:rPr lang="en-US" sz="1600" dirty="0"/>
              <a:t> creating input for granules to be aggregated</a:t>
            </a:r>
          </a:p>
        </p:txBody>
      </p:sp>
      <mc:AlternateContent xmlns:mc="http://schemas.openxmlformats.org/markup-compatibility/2006" xmlns:a14="http://schemas.microsoft.com/office/drawing/2010/main">
        <mc:Choice Requires="a14">
          <p:sp>
            <p:nvSpPr>
              <p:cNvPr id="85" name="pole tekstowe 84"/>
              <p:cNvSpPr txBox="1"/>
              <p:nvPr/>
            </p:nvSpPr>
            <p:spPr>
              <a:xfrm>
                <a:off x="1493738" y="1391114"/>
                <a:ext cx="2574645" cy="400110"/>
              </a:xfrm>
              <a:prstGeom prst="rect">
                <a:avLst/>
              </a:prstGeom>
              <a:noFill/>
            </p:spPr>
            <p:txBody>
              <a:bodyPr wrap="square" rtlCol="0">
                <a:spAutoFit/>
              </a:bodyPr>
              <a:lstStyle/>
              <a:p>
                <a:pPr algn="ctr"/>
                <a:r>
                  <a:rPr lang="en-US" sz="1600" dirty="0"/>
                  <a:t>granule constructed by </a:t>
                </a:r>
                <a14:m>
                  <m:oMath xmlns:m="http://schemas.openxmlformats.org/officeDocument/2006/math">
                    <m:r>
                      <a:rPr lang="pl-PL" sz="2000" i="1">
                        <a:latin typeface="Cambria Math" panose="02040503050406030204" pitchFamily="18" charset="0"/>
                      </a:rPr>
                      <m:t>𝐹</m:t>
                    </m:r>
                  </m:oMath>
                </a14:m>
                <a:endParaRPr lang="en-US" sz="2000" i="1" dirty="0"/>
              </a:p>
            </p:txBody>
          </p:sp>
        </mc:Choice>
        <mc:Fallback xmlns="">
          <p:sp>
            <p:nvSpPr>
              <p:cNvPr id="85" name="pole tekstowe 84"/>
              <p:cNvSpPr txBox="1">
                <a:spLocks noRot="1" noChangeAspect="1" noMove="1" noResize="1" noEditPoints="1" noAdjustHandles="1" noChangeArrowheads="1" noChangeShapeType="1" noTextEdit="1"/>
              </p:cNvSpPr>
              <p:nvPr/>
            </p:nvSpPr>
            <p:spPr>
              <a:xfrm>
                <a:off x="1493738" y="1391114"/>
                <a:ext cx="2574645" cy="400110"/>
              </a:xfrm>
              <a:prstGeom prst="rect">
                <a:avLst/>
              </a:prstGeom>
              <a:blipFill rotWithShape="0">
                <a:blip r:embed="rId7"/>
                <a:stretch>
                  <a:fillRect b="-16667"/>
                </a:stretch>
              </a:blipFill>
            </p:spPr>
            <p:txBody>
              <a:bodyPr/>
              <a:lstStyle/>
              <a:p>
                <a:r>
                  <a:rPr lang="en-US">
                    <a:noFill/>
                  </a:rPr>
                  <a:t> </a:t>
                </a:r>
              </a:p>
            </p:txBody>
          </p:sp>
        </mc:Fallback>
      </mc:AlternateContent>
      <p:sp>
        <p:nvSpPr>
          <p:cNvPr id="86" name="pole tekstowe 85"/>
          <p:cNvSpPr txBox="1"/>
          <p:nvPr/>
        </p:nvSpPr>
        <p:spPr>
          <a:xfrm>
            <a:off x="7226063" y="4508706"/>
            <a:ext cx="1683639" cy="338554"/>
          </a:xfrm>
          <a:prstGeom prst="rect">
            <a:avLst/>
          </a:prstGeom>
          <a:noFill/>
        </p:spPr>
        <p:txBody>
          <a:bodyPr wrap="square" rtlCol="0">
            <a:spAutoFit/>
          </a:bodyPr>
          <a:lstStyle/>
          <a:p>
            <a:r>
              <a:rPr lang="en-US" sz="1600" dirty="0"/>
              <a:t>lower level</a:t>
            </a:r>
          </a:p>
        </p:txBody>
      </p:sp>
      <p:cxnSp>
        <p:nvCxnSpPr>
          <p:cNvPr id="89" name="Łącznik prosty ze strzałką 88"/>
          <p:cNvCxnSpPr/>
          <p:nvPr/>
        </p:nvCxnSpPr>
        <p:spPr>
          <a:xfrm>
            <a:off x="4748534" y="5695818"/>
            <a:ext cx="403732"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7019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9A49D950-E62A-6D59-F070-91BF0730FADB}"/>
              </a:ext>
            </a:extLst>
          </p:cNvPr>
          <p:cNvSpPr>
            <a:spLocks noGrp="1"/>
          </p:cNvSpPr>
          <p:nvPr>
            <p:ph type="title"/>
          </p:nvPr>
        </p:nvSpPr>
        <p:spPr>
          <a:xfrm>
            <a:off x="44069" y="-26241"/>
            <a:ext cx="9080902" cy="813080"/>
          </a:xfrm>
        </p:spPr>
        <p:txBody>
          <a:bodyPr/>
          <a:lstStyle/>
          <a:p>
            <a:r>
              <a:rPr lang="en-US" sz="2800" b="1" dirty="0"/>
              <a:t>INTERFACES BETWEEN GRANULAR NETWORKS</a:t>
            </a:r>
            <a:r>
              <a:rPr lang="pl-PL" sz="2800" b="1" dirty="0"/>
              <a:t>: </a:t>
            </a:r>
            <a:r>
              <a:rPr lang="en-US" sz="2400" b="1" dirty="0"/>
              <a:t>ALGORITHM</a:t>
            </a:r>
            <a:r>
              <a:rPr lang="pl-PL" sz="2400" b="1" dirty="0" err="1"/>
              <a:t>IC</a:t>
            </a:r>
            <a:r>
              <a:rPr lang="pl-PL" sz="2400" b="1" dirty="0"/>
              <a:t> </a:t>
            </a:r>
            <a:r>
              <a:rPr lang="pl-PL" sz="2400" b="1" dirty="0" err="1"/>
              <a:t>SEMANTICS</a:t>
            </a:r>
            <a:r>
              <a:rPr lang="pl-PL" sz="2400" b="1" dirty="0"/>
              <a:t> OF</a:t>
            </a:r>
            <a:r>
              <a:rPr lang="en-US" sz="2400" b="1" dirty="0"/>
              <a:t> GRANULES</a:t>
            </a:r>
          </a:p>
        </p:txBody>
      </p:sp>
      <p:grpSp>
        <p:nvGrpSpPr>
          <p:cNvPr id="42" name="Grupa 41"/>
          <p:cNvGrpSpPr/>
          <p:nvPr/>
        </p:nvGrpSpPr>
        <p:grpSpPr>
          <a:xfrm>
            <a:off x="96774" y="762908"/>
            <a:ext cx="8917365" cy="4832112"/>
            <a:chOff x="-28293" y="1311119"/>
            <a:chExt cx="8917365" cy="4993549"/>
          </a:xfrm>
        </p:grpSpPr>
        <p:sp>
          <p:nvSpPr>
            <p:cNvPr id="9" name="pole tekstowe 8"/>
            <p:cNvSpPr txBox="1"/>
            <p:nvPr/>
          </p:nvSpPr>
          <p:spPr>
            <a:xfrm>
              <a:off x="-28293" y="3662510"/>
              <a:ext cx="971159" cy="338554"/>
            </a:xfrm>
            <a:prstGeom prst="rect">
              <a:avLst/>
            </a:prstGeom>
            <a:noFill/>
          </p:spPr>
          <p:txBody>
            <a:bodyPr wrap="square" rtlCol="0">
              <a:spAutoFit/>
            </a:bodyPr>
            <a:lstStyle/>
            <a:p>
              <a:r>
                <a:rPr lang="en-US" sz="1600" dirty="0">
                  <a:solidFill>
                    <a:srgbClr val="0000CC"/>
                  </a:solidFill>
                </a:rPr>
                <a:t>interface</a:t>
              </a:r>
            </a:p>
          </p:txBody>
        </p:sp>
        <p:grpSp>
          <p:nvGrpSpPr>
            <p:cNvPr id="38" name="Grupa 37"/>
            <p:cNvGrpSpPr/>
            <p:nvPr/>
          </p:nvGrpSpPr>
          <p:grpSpPr>
            <a:xfrm>
              <a:off x="-28293" y="1311119"/>
              <a:ext cx="8917365" cy="4993549"/>
              <a:chOff x="-28293" y="1539004"/>
              <a:chExt cx="8917365" cy="4993549"/>
            </a:xfrm>
          </p:grpSpPr>
          <p:sp>
            <p:nvSpPr>
              <p:cNvPr id="19" name="Schemat blokowy: dane 18">
                <a:extLst>
                  <a:ext uri="{FF2B5EF4-FFF2-40B4-BE49-F238E27FC236}">
                    <a16:creationId xmlns:a16="http://schemas.microsoft.com/office/drawing/2014/main" id="{35648293-1258-EB57-D3B9-B76DC9D26543}"/>
                  </a:ext>
                </a:extLst>
              </p:cNvPr>
              <p:cNvSpPr/>
              <p:nvPr/>
            </p:nvSpPr>
            <p:spPr>
              <a:xfrm>
                <a:off x="-28293" y="1539004"/>
                <a:ext cx="8917365" cy="1276696"/>
              </a:xfrm>
              <a:prstGeom prst="flowChartInputOutput">
                <a:avLst/>
              </a:prstGeom>
              <a:solidFill>
                <a:schemeClr val="accent1">
                  <a:alpha val="3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ane 17">
                <a:extLst>
                  <a:ext uri="{FF2B5EF4-FFF2-40B4-BE49-F238E27FC236}">
                    <a16:creationId xmlns:a16="http://schemas.microsoft.com/office/drawing/2014/main" id="{2E2FA4B2-8229-D7E8-56B1-20D03A95AAEA}"/>
                  </a:ext>
                </a:extLst>
              </p:cNvPr>
              <p:cNvSpPr/>
              <p:nvPr/>
            </p:nvSpPr>
            <p:spPr>
              <a:xfrm>
                <a:off x="-28292" y="5141226"/>
                <a:ext cx="8637318" cy="1391327"/>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a16="http://schemas.microsoft.com/office/drawing/2014/main" id="{9D9A7932-40AC-DD03-8762-8B0600495928}"/>
                  </a:ext>
                </a:extLst>
              </p:cNvPr>
              <p:cNvSpPr/>
              <p:nvPr/>
            </p:nvSpPr>
            <p:spPr>
              <a:xfrm>
                <a:off x="1259634" y="2576766"/>
                <a:ext cx="5328472" cy="2957034"/>
              </a:xfrm>
              <a:prstGeom prst="roundRect">
                <a:avLst/>
              </a:prstGeom>
              <a:solidFill>
                <a:schemeClr val="bg1">
                  <a:alpha val="4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27" name="pole tekstowe 26"/>
                  <p:cNvSpPr txBox="1"/>
                  <p:nvPr/>
                </p:nvSpPr>
                <p:spPr>
                  <a:xfrm>
                    <a:off x="5013743" y="6049541"/>
                    <a:ext cx="352420" cy="415498"/>
                  </a:xfrm>
                  <a:prstGeom prst="rect">
                    <a:avLst/>
                  </a:prstGeom>
                  <a:noFill/>
                </p:spPr>
                <p:txBody>
                  <a:bodyPr wrap="square" lIns="0" tIns="0" rIns="0" bIns="0" rtlCol="0">
                    <a:spAutoFit/>
                  </a:bodyPr>
                  <a:lstStyle/>
                  <a:p>
                    <a:r>
                      <a:rPr lang="pl-PL" b="0" dirty="0"/>
                      <a:t> </a:t>
                    </a:r>
                    <a14:m>
                      <m:oMath xmlns:m="http://schemas.openxmlformats.org/officeDocument/2006/math">
                        <m:r>
                          <a:rPr lang="pl-PL" sz="2000" b="1" i="1" smtClean="0">
                            <a:solidFill>
                              <a:schemeClr val="tx1"/>
                            </a:solidFill>
                            <a:latin typeface="Cambria Math" panose="02040503050406030204" pitchFamily="18" charset="0"/>
                          </a:rPr>
                          <m:t>𝒙</m:t>
                        </m:r>
                      </m:oMath>
                    </a14:m>
                    <a:endParaRPr lang="en-US" sz="2000" b="1" i="1" dirty="0">
                      <a:solidFill>
                        <a:schemeClr val="tx1"/>
                      </a:solidFill>
                    </a:endParaRPr>
                  </a:p>
                </p:txBody>
              </p:sp>
            </mc:Choice>
            <mc:Fallback xmlns="">
              <p:sp>
                <p:nvSpPr>
                  <p:cNvPr id="27" name="pole tekstowe 26"/>
                  <p:cNvSpPr txBox="1">
                    <a:spLocks noRot="1" noChangeAspect="1" noMove="1" noResize="1" noEditPoints="1" noAdjustHandles="1" noChangeArrowheads="1" noChangeShapeType="1" noTextEdit="1"/>
                  </p:cNvSpPr>
                  <p:nvPr/>
                </p:nvSpPr>
                <p:spPr>
                  <a:xfrm>
                    <a:off x="5013743" y="6049541"/>
                    <a:ext cx="352420" cy="415498"/>
                  </a:xfrm>
                  <a:prstGeom prst="rect">
                    <a:avLst/>
                  </a:prstGeom>
                  <a:blipFill rotWithShape="0">
                    <a:blip r:embed="rId3"/>
                    <a:stretch>
                      <a:fillRect/>
                    </a:stretch>
                  </a:blipFill>
                </p:spPr>
                <p:txBody>
                  <a:bodyPr/>
                  <a:lstStyle/>
                  <a:p>
                    <a:r>
                      <a:rPr lang="en-US">
                        <a:noFill/>
                      </a:rPr>
                      <a:t> </a:t>
                    </a:r>
                  </a:p>
                </p:txBody>
              </p:sp>
            </mc:Fallback>
          </mc:AlternateContent>
          <p:cxnSp>
            <p:nvCxnSpPr>
              <p:cNvPr id="28" name="Łącznik prosty ze strzałką 27"/>
              <p:cNvCxnSpPr/>
              <p:nvPr/>
            </p:nvCxnSpPr>
            <p:spPr>
              <a:xfrm flipH="1" flipV="1">
                <a:off x="4566903" y="5937452"/>
                <a:ext cx="458074" cy="3198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a:stCxn id="9" idx="3"/>
                <a:endCxn id="60" idx="1"/>
              </p:cNvCxnSpPr>
              <p:nvPr/>
            </p:nvCxnSpPr>
            <p:spPr>
              <a:xfrm flipV="1">
                <a:off x="942866" y="4055283"/>
                <a:ext cx="316768" cy="4389"/>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pole tekstowe 38"/>
              <p:cNvSpPr txBox="1"/>
              <p:nvPr/>
            </p:nvSpPr>
            <p:spPr>
              <a:xfrm>
                <a:off x="6925387" y="1546727"/>
                <a:ext cx="1683639" cy="338554"/>
              </a:xfrm>
              <a:prstGeom prst="rect">
                <a:avLst/>
              </a:prstGeom>
              <a:noFill/>
            </p:spPr>
            <p:txBody>
              <a:bodyPr wrap="square" rtlCol="0">
                <a:spAutoFit/>
              </a:bodyPr>
              <a:lstStyle/>
              <a:p>
                <a:r>
                  <a:rPr lang="en-US" sz="1600" dirty="0"/>
                  <a:t>higher level</a:t>
                </a:r>
              </a:p>
            </p:txBody>
          </p:sp>
          <p:sp>
            <p:nvSpPr>
              <p:cNvPr id="41" name="pole tekstowe 40"/>
              <p:cNvSpPr txBox="1"/>
              <p:nvPr/>
            </p:nvSpPr>
            <p:spPr>
              <a:xfrm>
                <a:off x="1658661" y="5658530"/>
                <a:ext cx="2631706" cy="338554"/>
              </a:xfrm>
              <a:prstGeom prst="rect">
                <a:avLst/>
              </a:prstGeom>
              <a:noFill/>
            </p:spPr>
            <p:txBody>
              <a:bodyPr wrap="square" rtlCol="0">
                <a:spAutoFit/>
              </a:bodyPr>
              <a:lstStyle/>
              <a:p>
                <a:r>
                  <a:rPr lang="en-US" sz="1600" dirty="0"/>
                  <a:t>granules to be aggregated</a:t>
                </a:r>
              </a:p>
            </p:txBody>
          </p:sp>
          <mc:AlternateContent xmlns:mc="http://schemas.openxmlformats.org/markup-compatibility/2006" xmlns:a14="http://schemas.microsoft.com/office/drawing/2010/main">
            <mc:Choice Requires="a14">
              <p:sp>
                <p:nvSpPr>
                  <p:cNvPr id="2" name="pole tekstowe 1"/>
                  <p:cNvSpPr txBox="1"/>
                  <p:nvPr/>
                </p:nvSpPr>
                <p:spPr>
                  <a:xfrm>
                    <a:off x="4174252" y="2050231"/>
                    <a:ext cx="195502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𝑔</m:t>
                          </m:r>
                          <m:r>
                            <a:rPr lang="pl-PL" sz="2000" b="0" i="1" smtClean="0">
                              <a:latin typeface="Cambria Math" panose="02040503050406030204" pitchFamily="18" charset="0"/>
                            </a:rPr>
                            <m:t>=</m:t>
                          </m:r>
                          <m:r>
                            <a:rPr lang="pl-PL" sz="2000" b="0" i="1" smtClean="0">
                              <a:latin typeface="Cambria Math" panose="02040503050406030204" pitchFamily="18" charset="0"/>
                            </a:rPr>
                            <m:t>𝐹</m:t>
                          </m:r>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m:t>
                          </m:r>
                          <m:sSub>
                            <m:sSubPr>
                              <m:ctrlPr>
                                <a:rPr lang="pl-PL" sz="2000" i="1">
                                  <a:latin typeface="Cambria Math" panose="02040503050406030204" pitchFamily="18" charset="0"/>
                                </a:rPr>
                              </m:ctrlPr>
                            </m:sSubPr>
                            <m:e>
                              <m:r>
                                <a:rPr lang="pl-PL" sz="2000" b="0" i="1" smtClean="0">
                                  <a:latin typeface="Cambria Math" panose="02040503050406030204" pitchFamily="18" charset="0"/>
                                </a:rPr>
                                <m:t>…, </m:t>
                              </m:r>
                              <m:r>
                                <a:rPr lang="pl-PL" sz="2000" i="1">
                                  <a:latin typeface="Cambria Math" panose="02040503050406030204" pitchFamily="18" charset="0"/>
                                </a:rPr>
                                <m:t>𝑔</m:t>
                              </m:r>
                            </m:e>
                            <m:sub>
                              <m:r>
                                <a:rPr lang="pl-PL" sz="2000" b="0" i="1" smtClean="0">
                                  <a:latin typeface="Cambria Math" panose="02040503050406030204" pitchFamily="18" charset="0"/>
                                </a:rPr>
                                <m:t>𝑘</m:t>
                              </m:r>
                            </m:sub>
                          </m:sSub>
                          <m:r>
                            <a:rPr lang="pl-PL" sz="2000" b="0" i="1" smtClean="0">
                              <a:latin typeface="Cambria Math" panose="02040503050406030204" pitchFamily="18" charset="0"/>
                            </a:rPr>
                            <m:t>)</m:t>
                          </m:r>
                        </m:oMath>
                      </m:oMathPara>
                    </a14:m>
                    <a:endParaRPr lang="en-US" sz="2000" dirty="0"/>
                  </a:p>
                </p:txBody>
              </p:sp>
            </mc:Choice>
            <mc:Fallback xmlns="">
              <p:sp>
                <p:nvSpPr>
                  <p:cNvPr id="2" name="pole tekstowe 1"/>
                  <p:cNvSpPr txBox="1">
                    <a:spLocks noRot="1" noChangeAspect="1" noMove="1" noResize="1" noEditPoints="1" noAdjustHandles="1" noChangeArrowheads="1" noChangeShapeType="1" noTextEdit="1"/>
                  </p:cNvSpPr>
                  <p:nvPr/>
                </p:nvSpPr>
                <p:spPr>
                  <a:xfrm>
                    <a:off x="4174252" y="2050231"/>
                    <a:ext cx="1955022" cy="307777"/>
                  </a:xfrm>
                  <a:prstGeom prst="rect">
                    <a:avLst/>
                  </a:prstGeom>
                  <a:blipFill rotWithShape="0">
                    <a:blip r:embed="rId4"/>
                    <a:stretch>
                      <a:fillRect l="-2492" r="-3738"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pole tekstowe 19"/>
                  <p:cNvSpPr txBox="1"/>
                  <p:nvPr/>
                </p:nvSpPr>
                <p:spPr>
                  <a:xfrm>
                    <a:off x="4290367" y="5592780"/>
                    <a:ext cx="19547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r>
                            <a:rPr lang="pl-PL" sz="2000" b="0" i="1" smtClean="0">
                              <a:latin typeface="Cambria Math" panose="02040503050406030204" pitchFamily="18" charset="0"/>
                            </a:rPr>
                            <m:t>         …          </m:t>
                          </m:r>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oMath>
                      </m:oMathPara>
                    </a14:m>
                    <a:endParaRPr lang="en-US" sz="2000" dirty="0"/>
                  </a:p>
                </p:txBody>
              </p:sp>
            </mc:Choice>
            <mc:Fallback xmlns="">
              <p:sp>
                <p:nvSpPr>
                  <p:cNvPr id="20" name="pole tekstowe 19"/>
                  <p:cNvSpPr txBox="1">
                    <a:spLocks noRot="1" noChangeAspect="1" noMove="1" noResize="1" noEditPoints="1" noAdjustHandles="1" noChangeArrowheads="1" noChangeShapeType="1" noTextEdit="1"/>
                  </p:cNvSpPr>
                  <p:nvPr/>
                </p:nvSpPr>
                <p:spPr>
                  <a:xfrm>
                    <a:off x="4290367" y="5592780"/>
                    <a:ext cx="1954701" cy="307777"/>
                  </a:xfrm>
                  <a:prstGeom prst="rect">
                    <a:avLst/>
                  </a:prstGeom>
                  <a:blipFill rotWithShape="0">
                    <a:blip r:embed="rId5"/>
                    <a:stretch>
                      <a:fillRect l="-2492" r="-623" b="-35417"/>
                    </a:stretch>
                  </a:blipFill>
                </p:spPr>
                <p:txBody>
                  <a:bodyPr/>
                  <a:lstStyle/>
                  <a:p>
                    <a:r>
                      <a:rPr lang="en-US">
                        <a:noFill/>
                      </a:rPr>
                      <a:t> </a:t>
                    </a:r>
                  </a:p>
                </p:txBody>
              </p:sp>
            </mc:Fallback>
          </mc:AlternateContent>
          <p:cxnSp>
            <p:nvCxnSpPr>
              <p:cNvPr id="7" name="Łącznik prosty ze strzałką 6"/>
              <p:cNvCxnSpPr/>
              <p:nvPr/>
            </p:nvCxnSpPr>
            <p:spPr>
              <a:xfrm flipV="1">
                <a:off x="4511548" y="2416392"/>
                <a:ext cx="517631" cy="32421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p:cNvCxnSpPr/>
              <p:nvPr/>
            </p:nvCxnSpPr>
            <p:spPr>
              <a:xfrm flipH="1" flipV="1">
                <a:off x="5728652" y="2435586"/>
                <a:ext cx="278848" cy="32229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pole tekstowe 22"/>
                  <p:cNvSpPr txBox="1"/>
                  <p:nvPr/>
                </p:nvSpPr>
                <p:spPr>
                  <a:xfrm>
                    <a:off x="1319391" y="3680970"/>
                    <a:ext cx="2624501" cy="6690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𝐴𝑙</m:t>
                              </m:r>
                            </m:e>
                            <m:sub>
                              <m:r>
                                <a:rPr lang="pl-PL" sz="2000" b="0" i="1" smtClean="0">
                                  <a:latin typeface="Cambria Math" panose="02040503050406030204" pitchFamily="18" charset="0"/>
                                </a:rPr>
                                <m:t>𝑔</m:t>
                              </m:r>
                            </m:sub>
                          </m:sSub>
                          <m:d>
                            <m:dPr>
                              <m:ctrlPr>
                                <a:rPr lang="pl-PL" sz="2000" b="0" i="1" smtClean="0">
                                  <a:latin typeface="Cambria Math" panose="02040503050406030204" pitchFamily="18" charset="0"/>
                                </a:rPr>
                              </m:ctrlPr>
                            </m:dPr>
                            <m:e>
                              <m:r>
                                <a:rPr lang="pl-PL" sz="2000" b="0" i="1" smtClean="0">
                                  <a:latin typeface="Cambria Math" panose="02040503050406030204" pitchFamily="18" charset="0"/>
                                </a:rPr>
                                <m:t>𝑥</m:t>
                              </m:r>
                            </m:e>
                          </m:d>
                          <m:r>
                            <a:rPr lang="pl-PL" sz="2000" b="0" i="1" smtClean="0">
                              <a:latin typeface="Cambria Math" panose="02040503050406030204" pitchFamily="18" charset="0"/>
                            </a:rPr>
                            <m:t>=</m:t>
                          </m:r>
                        </m:oMath>
                      </m:oMathPara>
                    </a14:m>
                    <a:endParaRPr lang="pl-PL" sz="2000" b="0" i="1" dirty="0">
                      <a:latin typeface="Cambria Math" panose="02040503050406030204" pitchFamily="18" charset="0"/>
                    </a:endParaRPr>
                  </a:p>
                  <a:p>
                    <a:r>
                      <a:rPr lang="pl-PL" sz="2000" b="0" dirty="0"/>
                      <a:t>  [</a:t>
                    </a:r>
                    <a14:m>
                      <m:oMath xmlns:m="http://schemas.openxmlformats.org/officeDocument/2006/math">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𝐻</m:t>
                            </m:r>
                          </m:e>
                          <m:sub>
                            <m:r>
                              <a:rPr lang="pl-PL" sz="2000" b="0" i="1" smtClean="0">
                                <a:latin typeface="Cambria Math" panose="02040503050406030204" pitchFamily="18" charset="0"/>
                              </a:rPr>
                              <m:t>𝑔</m:t>
                            </m:r>
                          </m:sub>
                        </m:sSub>
                        <m:r>
                          <a:rPr lang="pl-PL" sz="2000" b="0" i="1" smtClean="0">
                            <a:latin typeface="Cambria Math" panose="02040503050406030204" pitchFamily="18" charset="0"/>
                          </a:rPr>
                          <m:t>(</m:t>
                        </m:r>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𝐴𝑙</m:t>
                            </m:r>
                          </m:e>
                          <m:sub>
                            <m:sSub>
                              <m:sSubPr>
                                <m:ctrlPr>
                                  <a:rPr lang="pl-PL" sz="2000" b="0" i="1" smtClean="0">
                                    <a:latin typeface="Cambria Math" panose="02040503050406030204" pitchFamily="18" charset="0"/>
                                  </a:rPr>
                                </m:ctrlPr>
                              </m:sSub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Sub>
                          </m:sub>
                        </m:sSub>
                        <m:r>
                          <a:rPr lang="pl-PL" sz="2000" b="0" i="1" smtClean="0">
                            <a:latin typeface="Cambria Math" panose="02040503050406030204" pitchFamily="18" charset="0"/>
                          </a:rPr>
                          <m:t>,….,</m:t>
                        </m:r>
                        <m:sSub>
                          <m:sSubPr>
                            <m:ctrlPr>
                              <a:rPr lang="pl-PL" sz="2000" i="1" smtClean="0">
                                <a:latin typeface="Cambria Math" panose="02040503050406030204" pitchFamily="18" charset="0"/>
                              </a:rPr>
                            </m:ctrlPr>
                          </m:sSubPr>
                          <m:e>
                            <m:r>
                              <a:rPr lang="pl-PL" sz="2000" b="0" i="1" smtClean="0">
                                <a:latin typeface="Cambria Math" panose="02040503050406030204" pitchFamily="18" charset="0"/>
                              </a:rPr>
                              <m:t>𝐴</m:t>
                            </m:r>
                            <m:r>
                              <a:rPr lang="pl-PL" sz="2000" i="1">
                                <a:latin typeface="Cambria Math" panose="02040503050406030204" pitchFamily="18" charset="0"/>
                              </a:rPr>
                              <m:t>𝑙</m:t>
                            </m:r>
                          </m:e>
                          <m:sub>
                            <m:sSub>
                              <m:sSubPr>
                                <m:ctrlPr>
                                  <a:rPr lang="pl-PL" sz="2000" i="1">
                                    <a:latin typeface="Cambria Math" panose="02040503050406030204" pitchFamily="18" charset="0"/>
                                  </a:rPr>
                                </m:ctrlPr>
                              </m:sSubPr>
                              <m:e>
                                <m:r>
                                  <a:rPr lang="pl-PL" sz="2000" i="1">
                                    <a:latin typeface="Cambria Math" panose="02040503050406030204" pitchFamily="18" charset="0"/>
                                  </a:rPr>
                                  <m:t>𝑔</m:t>
                                </m:r>
                              </m:e>
                              <m:sub>
                                <m:r>
                                  <a:rPr lang="pl-PL" sz="2000" b="0" i="1" smtClean="0">
                                    <a:latin typeface="Cambria Math" panose="02040503050406030204" pitchFamily="18" charset="0"/>
                                  </a:rPr>
                                  <m:t>𝑘</m:t>
                                </m:r>
                              </m:sub>
                            </m:sSub>
                          </m:sub>
                        </m:sSub>
                        <m:r>
                          <a:rPr lang="pl-PL" sz="2000" b="0" i="1" smtClean="0">
                            <a:latin typeface="Cambria Math" panose="02040503050406030204" pitchFamily="18" charset="0"/>
                          </a:rPr>
                          <m:t>)]</m:t>
                        </m:r>
                        <m:d>
                          <m:dPr>
                            <m:ctrlPr>
                              <a:rPr lang="pl-PL" sz="2000" i="1">
                                <a:latin typeface="Cambria Math" panose="02040503050406030204" pitchFamily="18" charset="0"/>
                              </a:rPr>
                            </m:ctrlPr>
                          </m:dPr>
                          <m:e>
                            <m:r>
                              <a:rPr lang="pl-PL" sz="2000" i="1">
                                <a:latin typeface="Cambria Math" panose="02040503050406030204" pitchFamily="18" charset="0"/>
                              </a:rPr>
                              <m:t>𝑥</m:t>
                            </m:r>
                          </m:e>
                        </m:d>
                      </m:oMath>
                    </a14:m>
                    <a:endParaRPr lang="en-US" sz="2000" dirty="0"/>
                  </a:p>
                </p:txBody>
              </p:sp>
            </mc:Choice>
            <mc:Fallback xmlns="">
              <p:sp>
                <p:nvSpPr>
                  <p:cNvPr id="23" name="pole tekstowe 22"/>
                  <p:cNvSpPr txBox="1">
                    <a:spLocks noRot="1" noChangeAspect="1" noMove="1" noResize="1" noEditPoints="1" noAdjustHandles="1" noChangeArrowheads="1" noChangeShapeType="1" noTextEdit="1"/>
                  </p:cNvSpPr>
                  <p:nvPr/>
                </p:nvSpPr>
                <p:spPr>
                  <a:xfrm>
                    <a:off x="1319391" y="3680970"/>
                    <a:ext cx="2624501" cy="669094"/>
                  </a:xfrm>
                  <a:prstGeom prst="rect">
                    <a:avLst/>
                  </a:prstGeom>
                  <a:blipFill rotWithShape="0">
                    <a:blip r:embed="rId6"/>
                    <a:stretch>
                      <a:fillRect l="-698" b="-22642"/>
                    </a:stretch>
                  </a:blipFill>
                </p:spPr>
                <p:txBody>
                  <a:bodyPr/>
                  <a:lstStyle/>
                  <a:p>
                    <a:r>
                      <a:rPr lang="en-US">
                        <a:noFill/>
                      </a:rPr>
                      <a:t> </a:t>
                    </a:r>
                  </a:p>
                </p:txBody>
              </p:sp>
            </mc:Fallback>
          </mc:AlternateContent>
          <p:cxnSp>
            <p:nvCxnSpPr>
              <p:cNvPr id="32" name="Łącznik prosty ze strzałką 31"/>
              <p:cNvCxnSpPr/>
              <p:nvPr/>
            </p:nvCxnSpPr>
            <p:spPr>
              <a:xfrm flipV="1">
                <a:off x="5290279" y="5881990"/>
                <a:ext cx="684853" cy="3411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pole tekstowe 24"/>
              <p:cNvSpPr txBox="1"/>
              <p:nvPr/>
            </p:nvSpPr>
            <p:spPr>
              <a:xfrm>
                <a:off x="1372281" y="4585581"/>
                <a:ext cx="2461921" cy="584775"/>
              </a:xfrm>
              <a:prstGeom prst="rect">
                <a:avLst/>
              </a:prstGeom>
              <a:noFill/>
            </p:spPr>
            <p:txBody>
              <a:bodyPr wrap="square" rtlCol="0">
                <a:spAutoFit/>
              </a:bodyPr>
              <a:lstStyle/>
              <a:p>
                <a:pPr algn="ctr"/>
                <a:r>
                  <a:rPr lang="en-US" sz="1600" dirty="0">
                    <a:solidFill>
                      <a:srgbClr val="003399"/>
                    </a:solidFill>
                  </a:rPr>
                  <a:t>algorithms associated with granules</a:t>
                </a:r>
              </a:p>
            </p:txBody>
          </p:sp>
          <p:cxnSp>
            <p:nvCxnSpPr>
              <p:cNvPr id="29" name="Łącznik prosty ze strzałką 28"/>
              <p:cNvCxnSpPr/>
              <p:nvPr/>
            </p:nvCxnSpPr>
            <p:spPr>
              <a:xfrm flipH="1" flipV="1">
                <a:off x="2107172" y="4443288"/>
                <a:ext cx="445495" cy="142293"/>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Łącznik prosty ze strzałką 39"/>
              <p:cNvCxnSpPr>
                <a:stCxn id="25" idx="0"/>
              </p:cNvCxnSpPr>
              <p:nvPr/>
            </p:nvCxnSpPr>
            <p:spPr>
              <a:xfrm flipV="1">
                <a:off x="2603242" y="4388547"/>
                <a:ext cx="433041" cy="197034"/>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5" name="pole tekstowe 44"/>
              <p:cNvSpPr txBox="1"/>
              <p:nvPr/>
            </p:nvSpPr>
            <p:spPr>
              <a:xfrm>
                <a:off x="35495" y="5638153"/>
                <a:ext cx="9039922" cy="1130566"/>
              </a:xfrm>
              <a:prstGeom prst="rect">
                <a:avLst/>
              </a:prstGeom>
              <a:noFill/>
            </p:spPr>
            <p:txBody>
              <a:bodyPr wrap="square" rtlCol="0">
                <a:spAutoFit/>
              </a:bodyPr>
              <a:lstStyle/>
              <a:p>
                <a:r>
                  <a:rPr lang="en-US" sz="1600" u="sng" dirty="0">
                    <a:solidFill>
                      <a:srgbClr val="003399"/>
                    </a:solidFill>
                  </a:rPr>
                  <a:t>Remarks</a:t>
                </a:r>
                <a:r>
                  <a:rPr lang="en-US" sz="1600" dirty="0">
                    <a:solidFill>
                      <a:srgbClr val="003399"/>
                    </a:solidFill>
                  </a:rPr>
                  <a:t>. This formula is important for hierarchical reasoning about the perceived situation. In some tasks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𝑔</m:t>
                        </m:r>
                      </m:sub>
                    </m:sSub>
                  </m:oMath>
                </a14:m>
                <a:r>
                  <a:rPr lang="en-US" sz="1600" dirty="0">
                    <a:solidFill>
                      <a:srgbClr val="003399"/>
                    </a:solidFill>
                  </a:rPr>
                  <a:t> should be discovered from data (</a:t>
                </a:r>
                <a:r>
                  <a:rPr lang="pl-PL" sz="1600" dirty="0" err="1">
                    <a:solidFill>
                      <a:srgbClr val="003399"/>
                    </a:solidFill>
                  </a:rPr>
                  <a:t>e.g</a:t>
                </a:r>
                <a:r>
                  <a:rPr lang="pl-PL" sz="1600" dirty="0">
                    <a:solidFill>
                      <a:srgbClr val="003399"/>
                    </a:solidFill>
                  </a:rPr>
                  <a:t>.,</a:t>
                </a:r>
                <a:r>
                  <a:rPr lang="en-US" sz="1600" dirty="0">
                    <a:solidFill>
                      <a:srgbClr val="003399"/>
                    </a:solidFill>
                  </a:rPr>
                  <a:t> </a:t>
                </a:r>
                <a:r>
                  <a:rPr lang="en-US" sz="1600" dirty="0" err="1">
                    <a:solidFill>
                      <a:srgbClr val="003399"/>
                    </a:solidFill>
                  </a:rPr>
                  <a:t>proces</a:t>
                </a:r>
                <a:r>
                  <a:rPr lang="pl-PL" sz="1600" dirty="0">
                    <a:solidFill>
                      <a:srgbClr val="003399"/>
                    </a:solidFill>
                  </a:rPr>
                  <a:t>s</a:t>
                </a:r>
                <a:r>
                  <a:rPr lang="en-US" sz="1600" dirty="0">
                    <a:solidFill>
                      <a:srgbClr val="003399"/>
                    </a:solidFill>
                  </a:rPr>
                  <a:t> mining)</a:t>
                </a:r>
                <a:r>
                  <a:rPr lang="pl-PL" sz="1600" dirty="0">
                    <a:solidFill>
                      <a:srgbClr val="003399"/>
                    </a:solidFill>
                  </a:rPr>
                  <a:t>. </a:t>
                </a:r>
                <a:r>
                  <a:rPr lang="en-US" sz="1600" dirty="0">
                    <a:solidFill>
                      <a:srgbClr val="003399"/>
                    </a:solidFill>
                  </a:rPr>
                  <a:t>Note that computations of algorithms (that can be unconventional</a:t>
                </a:r>
                <a:r>
                  <a:rPr lang="pl-PL" sz="1600" dirty="0">
                    <a:solidFill>
                      <a:srgbClr val="003399"/>
                    </a:solidFill>
                  </a:rPr>
                  <a:t>) </a:t>
                </a:r>
                <a:r>
                  <a:rPr lang="en-US" sz="1600" dirty="0">
                    <a:solidFill>
                      <a:srgbClr val="003399"/>
                    </a:solidFill>
                  </a:rPr>
                  <a:t>may be disturbed by interactions with the environment – the </a:t>
                </a:r>
                <a:r>
                  <a:rPr lang="en-US" sz="1600" i="1" dirty="0">
                    <a:solidFill>
                      <a:srgbClr val="003399"/>
                    </a:solidFill>
                  </a:rPr>
                  <a:t>real</a:t>
                </a:r>
                <a:r>
                  <a:rPr lang="en-US" sz="1600" dirty="0">
                    <a:solidFill>
                      <a:srgbClr val="003399"/>
                    </a:solidFill>
                  </a:rPr>
                  <a:t> returned results may be different from the </a:t>
                </a:r>
                <a:r>
                  <a:rPr lang="en-US" sz="1600" i="1" dirty="0">
                    <a:solidFill>
                      <a:srgbClr val="003399"/>
                    </a:solidFill>
                  </a:rPr>
                  <a:t>expected</a:t>
                </a:r>
                <a:r>
                  <a:rPr lang="pl-PL" sz="1600" i="1" dirty="0">
                    <a:solidFill>
                      <a:srgbClr val="003399"/>
                    </a:solidFill>
                  </a:rPr>
                  <a:t>,</a:t>
                </a:r>
                <a:r>
                  <a:rPr lang="en-US" sz="1600" dirty="0">
                    <a:solidFill>
                      <a:srgbClr val="003399"/>
                    </a:solidFill>
                  </a:rPr>
                  <a:t> given by formulas.</a:t>
                </a:r>
              </a:p>
            </p:txBody>
          </p:sp>
        </mc:Choice>
        <mc:Fallback xmlns="">
          <p:sp>
            <p:nvSpPr>
              <p:cNvPr id="45" name="pole tekstowe 44"/>
              <p:cNvSpPr txBox="1">
                <a:spLocks noRot="1" noChangeAspect="1" noMove="1" noResize="1" noEditPoints="1" noAdjustHandles="1" noChangeArrowheads="1" noChangeShapeType="1" noTextEdit="1"/>
              </p:cNvSpPr>
              <p:nvPr/>
            </p:nvSpPr>
            <p:spPr>
              <a:xfrm>
                <a:off x="35495" y="5638153"/>
                <a:ext cx="9039922" cy="1130566"/>
              </a:xfrm>
              <a:prstGeom prst="rect">
                <a:avLst/>
              </a:prstGeom>
              <a:blipFill rotWithShape="0">
                <a:blip r:embed="rId7"/>
                <a:stretch>
                  <a:fillRect l="-405" t="-1622" b="-6486"/>
                </a:stretch>
              </a:blipFill>
            </p:spPr>
            <p:txBody>
              <a:bodyPr/>
              <a:lstStyle/>
              <a:p>
                <a:r>
                  <a:rPr lang="en-US">
                    <a:noFill/>
                  </a:rPr>
                  <a:t> </a:t>
                </a:r>
              </a:p>
            </p:txBody>
          </p:sp>
        </mc:Fallback>
      </mc:AlternateContent>
      <p:sp>
        <p:nvSpPr>
          <p:cNvPr id="48" name="pole tekstowe 47"/>
          <p:cNvSpPr txBox="1"/>
          <p:nvPr/>
        </p:nvSpPr>
        <p:spPr>
          <a:xfrm>
            <a:off x="1546703" y="1949931"/>
            <a:ext cx="3179828" cy="830997"/>
          </a:xfrm>
          <a:prstGeom prst="rect">
            <a:avLst/>
          </a:prstGeom>
          <a:noFill/>
        </p:spPr>
        <p:txBody>
          <a:bodyPr wrap="square" rtlCol="0">
            <a:spAutoFit/>
          </a:bodyPr>
          <a:lstStyle/>
          <a:p>
            <a:pPr algn="ctr"/>
            <a:r>
              <a:rPr lang="en-US" sz="1600" dirty="0">
                <a:solidFill>
                  <a:srgbClr val="003399"/>
                </a:solidFill>
              </a:rPr>
              <a:t>aggregation of algorithms (e.g., synchronization of concurrent models)</a:t>
            </a:r>
          </a:p>
        </p:txBody>
      </p:sp>
      <p:cxnSp>
        <p:nvCxnSpPr>
          <p:cNvPr id="49" name="Łącznik prosty ze strzałką 48"/>
          <p:cNvCxnSpPr/>
          <p:nvPr/>
        </p:nvCxnSpPr>
        <p:spPr>
          <a:xfrm flipH="1">
            <a:off x="1769395" y="2271860"/>
            <a:ext cx="2844" cy="92113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2" name="Strzałka w lewo i prawo 61"/>
          <p:cNvSpPr/>
          <p:nvPr/>
        </p:nvSpPr>
        <p:spPr>
          <a:xfrm>
            <a:off x="6710290" y="3172535"/>
            <a:ext cx="975609" cy="34681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ole tekstowe 62"/>
          <p:cNvSpPr txBox="1"/>
          <p:nvPr/>
        </p:nvSpPr>
        <p:spPr>
          <a:xfrm>
            <a:off x="6628637" y="2807301"/>
            <a:ext cx="1309752" cy="338554"/>
          </a:xfrm>
          <a:prstGeom prst="rect">
            <a:avLst/>
          </a:prstGeom>
          <a:noFill/>
        </p:spPr>
        <p:txBody>
          <a:bodyPr wrap="square" rtlCol="0">
            <a:spAutoFit/>
          </a:bodyPr>
          <a:lstStyle/>
          <a:p>
            <a:pPr algn="ctr"/>
            <a:r>
              <a:rPr lang="en-US" sz="1600" dirty="0">
                <a:solidFill>
                  <a:srgbClr val="003399"/>
                </a:solidFill>
              </a:rPr>
              <a:t>interactions</a:t>
            </a:r>
          </a:p>
        </p:txBody>
      </p:sp>
      <p:sp>
        <p:nvSpPr>
          <p:cNvPr id="70" name="Strzałka w lewo i prawo 69"/>
          <p:cNvSpPr/>
          <p:nvPr/>
        </p:nvSpPr>
        <p:spPr>
          <a:xfrm>
            <a:off x="285208" y="3883395"/>
            <a:ext cx="975609" cy="33715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ole tekstowe 83"/>
          <p:cNvSpPr txBox="1"/>
          <p:nvPr/>
        </p:nvSpPr>
        <p:spPr>
          <a:xfrm>
            <a:off x="603662" y="5041160"/>
            <a:ext cx="4316471" cy="584775"/>
          </a:xfrm>
          <a:prstGeom prst="rect">
            <a:avLst/>
          </a:prstGeom>
          <a:noFill/>
        </p:spPr>
        <p:txBody>
          <a:bodyPr wrap="square" rtlCol="0">
            <a:spAutoFit/>
          </a:bodyPr>
          <a:lstStyle/>
          <a:p>
            <a:pPr algn="ctr"/>
            <a:r>
              <a:rPr lang="en-US" sz="1600" dirty="0"/>
              <a:t>granule </a:t>
            </a:r>
            <a:r>
              <a:rPr lang="pl-PL" sz="1600" dirty="0"/>
              <a:t>(</a:t>
            </a:r>
            <a:r>
              <a:rPr lang="en-US" sz="1600" dirty="0"/>
              <a:t>provided by sensory measurements</a:t>
            </a:r>
            <a:r>
              <a:rPr lang="pl-PL" sz="1600" dirty="0"/>
              <a:t>)</a:t>
            </a:r>
            <a:r>
              <a:rPr lang="en-US" sz="1600" dirty="0"/>
              <a:t> creating input for granules to be aggregated</a:t>
            </a:r>
          </a:p>
        </p:txBody>
      </p:sp>
      <mc:AlternateContent xmlns:mc="http://schemas.openxmlformats.org/markup-compatibility/2006" xmlns:a14="http://schemas.microsoft.com/office/drawing/2010/main">
        <mc:Choice Requires="a14">
          <p:sp>
            <p:nvSpPr>
              <p:cNvPr id="85" name="pole tekstowe 84"/>
              <p:cNvSpPr txBox="1"/>
              <p:nvPr/>
            </p:nvSpPr>
            <p:spPr>
              <a:xfrm>
                <a:off x="1613842" y="1212561"/>
                <a:ext cx="2574645" cy="400110"/>
              </a:xfrm>
              <a:prstGeom prst="rect">
                <a:avLst/>
              </a:prstGeom>
              <a:noFill/>
            </p:spPr>
            <p:txBody>
              <a:bodyPr wrap="square" rtlCol="0">
                <a:spAutoFit/>
              </a:bodyPr>
              <a:lstStyle/>
              <a:p>
                <a:pPr algn="ctr"/>
                <a:r>
                  <a:rPr lang="en-US" sz="1600" dirty="0"/>
                  <a:t>granule constructed by </a:t>
                </a:r>
                <a14:m>
                  <m:oMath xmlns:m="http://schemas.openxmlformats.org/officeDocument/2006/math">
                    <m:r>
                      <a:rPr lang="pl-PL" sz="2000" i="1">
                        <a:latin typeface="Cambria Math" panose="02040503050406030204" pitchFamily="18" charset="0"/>
                      </a:rPr>
                      <m:t>𝐹</m:t>
                    </m:r>
                  </m:oMath>
                </a14:m>
                <a:endParaRPr lang="en-US" sz="2000" i="1" dirty="0"/>
              </a:p>
            </p:txBody>
          </p:sp>
        </mc:Choice>
        <mc:Fallback xmlns="">
          <p:sp>
            <p:nvSpPr>
              <p:cNvPr id="85" name="pole tekstowe 84"/>
              <p:cNvSpPr txBox="1">
                <a:spLocks noRot="1" noChangeAspect="1" noMove="1" noResize="1" noEditPoints="1" noAdjustHandles="1" noChangeArrowheads="1" noChangeShapeType="1" noTextEdit="1"/>
              </p:cNvSpPr>
              <p:nvPr/>
            </p:nvSpPr>
            <p:spPr>
              <a:xfrm>
                <a:off x="1613842" y="1212561"/>
                <a:ext cx="2574645" cy="400110"/>
              </a:xfrm>
              <a:prstGeom prst="rect">
                <a:avLst/>
              </a:prstGeom>
              <a:blipFill rotWithShape="0">
                <a:blip r:embed="rId8"/>
                <a:stretch>
                  <a:fillRect b="-16667"/>
                </a:stretch>
              </a:blipFill>
            </p:spPr>
            <p:txBody>
              <a:bodyPr/>
              <a:lstStyle/>
              <a:p>
                <a:r>
                  <a:rPr lang="en-US">
                    <a:noFill/>
                  </a:rPr>
                  <a:t> </a:t>
                </a:r>
              </a:p>
            </p:txBody>
          </p:sp>
        </mc:Fallback>
      </mc:AlternateContent>
      <p:sp>
        <p:nvSpPr>
          <p:cNvPr id="86" name="pole tekstowe 85"/>
          <p:cNvSpPr txBox="1"/>
          <p:nvPr/>
        </p:nvSpPr>
        <p:spPr>
          <a:xfrm>
            <a:off x="7038905" y="4327722"/>
            <a:ext cx="1683639" cy="338554"/>
          </a:xfrm>
          <a:prstGeom prst="rect">
            <a:avLst/>
          </a:prstGeom>
          <a:noFill/>
        </p:spPr>
        <p:txBody>
          <a:bodyPr wrap="square" rtlCol="0">
            <a:spAutoFit/>
          </a:bodyPr>
          <a:lstStyle/>
          <a:p>
            <a:r>
              <a:rPr lang="en-US" sz="1600" dirty="0"/>
              <a:t>lower level</a:t>
            </a:r>
          </a:p>
        </p:txBody>
      </p:sp>
      <p:cxnSp>
        <p:nvCxnSpPr>
          <p:cNvPr id="89" name="Łącznik prosty ze strzałką 88"/>
          <p:cNvCxnSpPr/>
          <p:nvPr/>
        </p:nvCxnSpPr>
        <p:spPr>
          <a:xfrm>
            <a:off x="4745438" y="5385312"/>
            <a:ext cx="403732" cy="0"/>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465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9A49D950-E62A-6D59-F070-91BF0730FADB}"/>
              </a:ext>
            </a:extLst>
          </p:cNvPr>
          <p:cNvSpPr>
            <a:spLocks noGrp="1"/>
          </p:cNvSpPr>
          <p:nvPr>
            <p:ph type="title"/>
          </p:nvPr>
        </p:nvSpPr>
        <p:spPr>
          <a:xfrm>
            <a:off x="35496" y="95640"/>
            <a:ext cx="9080902" cy="813080"/>
          </a:xfrm>
        </p:spPr>
        <p:txBody>
          <a:bodyPr/>
          <a:lstStyle/>
          <a:p>
            <a:r>
              <a:rPr lang="en-US" sz="2800" b="1" dirty="0"/>
              <a:t>INTERFACES BETWEEN GRANULAR NETWORKS</a:t>
            </a:r>
            <a:r>
              <a:rPr lang="pl-PL" sz="2800" b="1" dirty="0"/>
              <a:t>: </a:t>
            </a:r>
            <a:r>
              <a:rPr lang="en-US" sz="2800" b="1" dirty="0"/>
              <a:t>INTERACTIONS WITH THE ENVIRONMENT</a:t>
            </a:r>
          </a:p>
        </p:txBody>
      </p:sp>
      <p:sp>
        <p:nvSpPr>
          <p:cNvPr id="34" name="pole tekstowe 33"/>
          <p:cNvSpPr txBox="1"/>
          <p:nvPr/>
        </p:nvSpPr>
        <p:spPr>
          <a:xfrm>
            <a:off x="1833680" y="884352"/>
            <a:ext cx="5328592" cy="1938992"/>
          </a:xfrm>
          <a:prstGeom prst="rect">
            <a:avLst/>
          </a:prstGeom>
          <a:noFill/>
        </p:spPr>
        <p:txBody>
          <a:bodyPr wrap="square" rtlCol="0">
            <a:spAutoFit/>
          </a:bodyPr>
          <a:lstStyle/>
          <a:p>
            <a:pPr algn="ctr"/>
            <a:r>
              <a:rPr lang="en-US" sz="2000" dirty="0">
                <a:solidFill>
                  <a:srgbClr val="0000FF"/>
                </a:solidFill>
              </a:rPr>
              <a:t>Interactions may interfere with the input, construction, and aggregation of algorithms, as well as their computation. </a:t>
            </a:r>
            <a:endParaRPr lang="pl-PL" sz="2000" dirty="0">
              <a:solidFill>
                <a:srgbClr val="0000FF"/>
              </a:solidFill>
            </a:endParaRPr>
          </a:p>
          <a:p>
            <a:pPr algn="ctr"/>
            <a:r>
              <a:rPr lang="en-US" sz="2000" dirty="0">
                <a:solidFill>
                  <a:srgbClr val="0000FF"/>
                </a:solidFill>
              </a:rPr>
              <a:t>The computations performed by the algorithms may also change interactions from the environment.</a:t>
            </a:r>
          </a:p>
        </p:txBody>
      </p:sp>
      <mc:AlternateContent xmlns:mc="http://schemas.openxmlformats.org/markup-compatibility/2006" xmlns:a14="http://schemas.microsoft.com/office/drawing/2010/main">
        <mc:Choice Requires="a14">
          <p:sp>
            <p:nvSpPr>
              <p:cNvPr id="35" name="pole tekstowe 34"/>
              <p:cNvSpPr txBox="1"/>
              <p:nvPr/>
            </p:nvSpPr>
            <p:spPr>
              <a:xfrm>
                <a:off x="874356" y="3438443"/>
                <a:ext cx="7247240" cy="403893"/>
              </a:xfrm>
              <a:prstGeom prst="rect">
                <a:avLst/>
              </a:prstGeom>
              <a:noFill/>
            </p:spPr>
            <p:txBody>
              <a:bodyPr wrap="none" lIns="0" tIns="0" rIns="0" bIns="0" rtlCol="0">
                <a:spAutoFit/>
              </a:bodyPr>
              <a:lstStyle/>
              <a:p>
                <a:r>
                  <a:rPr lang="pl-PL" sz="2400" b="0" dirty="0"/>
                  <a:t>  </a:t>
                </a:r>
                <a:r>
                  <a:rPr lang="pl-PL" sz="2400" b="0" dirty="0">
                    <a:solidFill>
                      <a:srgbClr val="0000CC"/>
                    </a:solidFill>
                  </a:rPr>
                  <a:t>[</a:t>
                </a:r>
                <a14:m>
                  <m:oMath xmlns:m="http://schemas.openxmlformats.org/officeDocument/2006/math">
                    <m:sSub>
                      <m:sSubPr>
                        <m:ctrlPr>
                          <a:rPr lang="pl-PL" sz="2400" b="0" i="1" smtClean="0">
                            <a:solidFill>
                              <a:srgbClr val="0000CC"/>
                            </a:solidFill>
                            <a:latin typeface="Cambria Math" panose="02040503050406030204" pitchFamily="18" charset="0"/>
                          </a:rPr>
                        </m:ctrlPr>
                      </m:sSubPr>
                      <m:e>
                        <m:sSub>
                          <m:sSubPr>
                            <m:ctrlPr>
                              <a:rPr lang="pl-PL" sz="2400" i="1">
                                <a:solidFill>
                                  <a:srgbClr val="0000CC"/>
                                </a:solidFill>
                                <a:latin typeface="Cambria Math" panose="02040503050406030204" pitchFamily="18" charset="0"/>
                                <a:ea typeface="Cambria Math" panose="02040503050406030204" pitchFamily="18" charset="0"/>
                              </a:rPr>
                            </m:ctrlPr>
                          </m:sSubPr>
                          <m:e>
                            <m:r>
                              <a:rPr lang="pl-PL" sz="2400" i="1">
                                <a:solidFill>
                                  <a:srgbClr val="0000CC"/>
                                </a:solidFill>
                                <a:latin typeface="Cambria Math" panose="02040503050406030204" pitchFamily="18" charset="0"/>
                                <a:ea typeface="Cambria Math" panose="02040503050406030204" pitchFamily="18" charset="0"/>
                              </a:rPr>
                              <m:t>⊗</m:t>
                            </m:r>
                          </m:e>
                          <m:sub>
                            <m:r>
                              <a:rPr lang="pl-PL" sz="2400" b="0" i="1" smtClean="0">
                                <a:solidFill>
                                  <a:srgbClr val="0000CC"/>
                                </a:solidFill>
                                <a:latin typeface="Cambria Math" panose="02040503050406030204" pitchFamily="18" charset="0"/>
                                <a:ea typeface="Cambria Math" panose="02040503050406030204" pitchFamily="18" charset="0"/>
                              </a:rPr>
                              <m:t>𝑗</m:t>
                            </m:r>
                          </m:sub>
                        </m:sSub>
                        <m:r>
                          <a:rPr lang="pl-PL" sz="2400" i="1">
                            <a:solidFill>
                              <a:srgbClr val="0000CC"/>
                            </a:solidFill>
                            <a:latin typeface="Cambria Math" panose="02040503050406030204" pitchFamily="18" charset="0"/>
                            <a:ea typeface="Cambria Math" panose="02040503050406030204" pitchFamily="18" charset="0"/>
                          </a:rPr>
                          <m:t>(</m:t>
                        </m:r>
                        <m:r>
                          <a:rPr lang="pl-PL" sz="2400" b="0" i="1" smtClean="0">
                            <a:solidFill>
                              <a:srgbClr val="0000CC"/>
                            </a:solidFill>
                            <a:latin typeface="Cambria Math" panose="02040503050406030204" pitchFamily="18" charset="0"/>
                          </a:rPr>
                          <m:t>𝐻</m:t>
                        </m:r>
                      </m:e>
                      <m:sub>
                        <m:r>
                          <a:rPr lang="pl-PL" sz="2400" b="0" i="1" smtClean="0">
                            <a:solidFill>
                              <a:srgbClr val="0000CC"/>
                            </a:solidFill>
                            <a:latin typeface="Cambria Math" panose="02040503050406030204" pitchFamily="18" charset="0"/>
                          </a:rPr>
                          <m:t>𝑔</m:t>
                        </m:r>
                      </m:sub>
                    </m:sSub>
                    <m:r>
                      <a:rPr lang="pl-PL" sz="2400" b="0" i="1" smtClean="0">
                        <a:solidFill>
                          <a:srgbClr val="0000CC"/>
                        </a:solidFill>
                        <a:latin typeface="Cambria Math" panose="02040503050406030204" pitchFamily="18" charset="0"/>
                      </a:rPr>
                      <m:t>,</m:t>
                    </m:r>
                    <m:r>
                      <a:rPr lang="pl-PL" sz="2400" b="0" i="1" smtClean="0">
                        <a:solidFill>
                          <a:srgbClr val="0000CC"/>
                        </a:solidFill>
                        <a:latin typeface="Cambria Math" panose="02040503050406030204" pitchFamily="18" charset="0"/>
                      </a:rPr>
                      <m:t>𝑒</m:t>
                    </m:r>
                    <m:r>
                      <a:rPr lang="pl-PL" sz="2400" b="0" i="1" smtClean="0">
                        <a:solidFill>
                          <a:srgbClr val="0000CC"/>
                        </a:solidFill>
                        <a:latin typeface="Cambria Math" panose="02040503050406030204" pitchFamily="18" charset="0"/>
                      </a:rPr>
                      <m:t>)(</m:t>
                    </m:r>
                    <m:sSub>
                      <m:sSubPr>
                        <m:ctrlPr>
                          <a:rPr lang="pl-PL" sz="2400" b="0" i="1" smtClean="0">
                            <a:solidFill>
                              <a:srgbClr val="0000CC"/>
                            </a:solidFill>
                            <a:latin typeface="Cambria Math" panose="02040503050406030204" pitchFamily="18" charset="0"/>
                          </a:rPr>
                        </m:ctrlPr>
                      </m:sSubPr>
                      <m:e>
                        <m:sSub>
                          <m:sSubPr>
                            <m:ctrlPr>
                              <a:rPr lang="pl-PL" sz="2400" i="1">
                                <a:solidFill>
                                  <a:srgbClr val="0000CC"/>
                                </a:solidFill>
                                <a:latin typeface="Cambria Math" panose="02040503050406030204" pitchFamily="18" charset="0"/>
                                <a:ea typeface="Cambria Math" panose="02040503050406030204" pitchFamily="18" charset="0"/>
                              </a:rPr>
                            </m:ctrlPr>
                          </m:sSubPr>
                          <m:e>
                            <m:r>
                              <a:rPr lang="pl-PL" sz="2400" i="1">
                                <a:solidFill>
                                  <a:srgbClr val="0000CC"/>
                                </a:solidFill>
                                <a:latin typeface="Cambria Math" panose="02040503050406030204" pitchFamily="18" charset="0"/>
                                <a:ea typeface="Cambria Math" panose="02040503050406030204" pitchFamily="18" charset="0"/>
                              </a:rPr>
                              <m:t>⊗</m:t>
                            </m:r>
                          </m:e>
                          <m:sub>
                            <m:r>
                              <a:rPr lang="pl-PL" sz="2400" b="0" i="1" smtClean="0">
                                <a:solidFill>
                                  <a:srgbClr val="0000CC"/>
                                </a:solidFill>
                                <a:latin typeface="Cambria Math" panose="02040503050406030204" pitchFamily="18" charset="0"/>
                                <a:ea typeface="Cambria Math" panose="02040503050406030204" pitchFamily="18" charset="0"/>
                              </a:rPr>
                              <m:t>1</m:t>
                            </m:r>
                          </m:sub>
                        </m:sSub>
                        <m:r>
                          <a:rPr lang="pl-PL" sz="2400" i="1">
                            <a:solidFill>
                              <a:srgbClr val="0000CC"/>
                            </a:solidFill>
                            <a:latin typeface="Cambria Math" panose="02040503050406030204" pitchFamily="18" charset="0"/>
                            <a:ea typeface="Cambria Math" panose="02040503050406030204" pitchFamily="18" charset="0"/>
                          </a:rPr>
                          <m:t>(</m:t>
                        </m:r>
                        <m:r>
                          <a:rPr lang="pl-PL" sz="2400" b="0" i="1" smtClean="0">
                            <a:solidFill>
                              <a:srgbClr val="0000CC"/>
                            </a:solidFill>
                            <a:latin typeface="Cambria Math" panose="02040503050406030204" pitchFamily="18" charset="0"/>
                          </a:rPr>
                          <m:t>𝐴𝑙</m:t>
                        </m:r>
                      </m:e>
                      <m:sub>
                        <m:sSub>
                          <m:sSubPr>
                            <m:ctrlPr>
                              <a:rPr lang="pl-PL" sz="2400" b="0" i="1" smtClean="0">
                                <a:solidFill>
                                  <a:srgbClr val="0000CC"/>
                                </a:solidFill>
                                <a:latin typeface="Cambria Math" panose="02040503050406030204" pitchFamily="18" charset="0"/>
                              </a:rPr>
                            </m:ctrlPr>
                          </m:sSubPr>
                          <m:e>
                            <m:r>
                              <a:rPr lang="pl-PL" sz="2400" b="0" i="1" smtClean="0">
                                <a:solidFill>
                                  <a:srgbClr val="0000CC"/>
                                </a:solidFill>
                                <a:latin typeface="Cambria Math" panose="02040503050406030204" pitchFamily="18" charset="0"/>
                              </a:rPr>
                              <m:t>𝑔</m:t>
                            </m:r>
                          </m:e>
                          <m:sub>
                            <m:r>
                              <a:rPr lang="pl-PL" sz="2400" b="0" i="1" smtClean="0">
                                <a:solidFill>
                                  <a:srgbClr val="0000CC"/>
                                </a:solidFill>
                                <a:latin typeface="Cambria Math" panose="02040503050406030204" pitchFamily="18" charset="0"/>
                              </a:rPr>
                              <m:t>1</m:t>
                            </m:r>
                          </m:sub>
                        </m:sSub>
                      </m:sub>
                    </m:sSub>
                    <m:r>
                      <a:rPr lang="pl-PL" sz="2400" b="0" i="1" smtClean="0">
                        <a:solidFill>
                          <a:srgbClr val="0000CC"/>
                        </a:solidFill>
                        <a:latin typeface="Cambria Math" panose="02040503050406030204" pitchFamily="18" charset="0"/>
                      </a:rPr>
                      <m:t>,</m:t>
                    </m:r>
                    <m:r>
                      <a:rPr lang="pl-PL" sz="2400" b="0" i="1" smtClean="0">
                        <a:solidFill>
                          <a:srgbClr val="0000CC"/>
                        </a:solidFill>
                        <a:latin typeface="Cambria Math" panose="02040503050406030204" pitchFamily="18" charset="0"/>
                      </a:rPr>
                      <m:t>𝑒</m:t>
                    </m:r>
                    <m:r>
                      <a:rPr lang="pl-PL" sz="2400" b="0" i="1" smtClean="0">
                        <a:solidFill>
                          <a:srgbClr val="0000CC"/>
                        </a:solidFill>
                        <a:latin typeface="Cambria Math" panose="02040503050406030204" pitchFamily="18" charset="0"/>
                      </a:rPr>
                      <m:t>),….,</m:t>
                    </m:r>
                    <m:sSub>
                      <m:sSubPr>
                        <m:ctrlPr>
                          <a:rPr lang="pl-PL" sz="2400" i="1" smtClean="0">
                            <a:solidFill>
                              <a:srgbClr val="0000CC"/>
                            </a:solidFill>
                            <a:latin typeface="Cambria Math" panose="02040503050406030204" pitchFamily="18" charset="0"/>
                          </a:rPr>
                        </m:ctrlPr>
                      </m:sSubPr>
                      <m:e>
                        <m:sSub>
                          <m:sSubPr>
                            <m:ctrlPr>
                              <a:rPr lang="pl-PL" sz="2400" i="1">
                                <a:solidFill>
                                  <a:srgbClr val="0000CC"/>
                                </a:solidFill>
                                <a:latin typeface="Cambria Math" panose="02040503050406030204" pitchFamily="18" charset="0"/>
                                <a:ea typeface="Cambria Math" panose="02040503050406030204" pitchFamily="18" charset="0"/>
                              </a:rPr>
                            </m:ctrlPr>
                          </m:sSubPr>
                          <m:e>
                            <m:r>
                              <a:rPr lang="pl-PL" sz="2400" i="1">
                                <a:solidFill>
                                  <a:srgbClr val="0000CC"/>
                                </a:solidFill>
                                <a:latin typeface="Cambria Math" panose="02040503050406030204" pitchFamily="18" charset="0"/>
                                <a:ea typeface="Cambria Math" panose="02040503050406030204" pitchFamily="18" charset="0"/>
                              </a:rPr>
                              <m:t>⊗</m:t>
                            </m:r>
                          </m:e>
                          <m:sub>
                            <m:r>
                              <a:rPr lang="pl-PL" sz="2400" b="0" i="1" smtClean="0">
                                <a:solidFill>
                                  <a:srgbClr val="0000CC"/>
                                </a:solidFill>
                                <a:latin typeface="Cambria Math" panose="02040503050406030204" pitchFamily="18" charset="0"/>
                                <a:ea typeface="Cambria Math" panose="02040503050406030204" pitchFamily="18" charset="0"/>
                              </a:rPr>
                              <m:t>𝑘</m:t>
                            </m:r>
                          </m:sub>
                        </m:sSub>
                        <m:r>
                          <a:rPr lang="pl-PL" sz="2400" b="0" i="1" smtClean="0">
                            <a:solidFill>
                              <a:srgbClr val="0000CC"/>
                            </a:solidFill>
                            <a:latin typeface="Cambria Math" panose="02040503050406030204" pitchFamily="18" charset="0"/>
                            <a:ea typeface="Cambria Math" panose="02040503050406030204" pitchFamily="18" charset="0"/>
                          </a:rPr>
                          <m:t>(</m:t>
                        </m:r>
                        <m:r>
                          <a:rPr lang="pl-PL" sz="2400" b="0" i="1" smtClean="0">
                            <a:solidFill>
                              <a:srgbClr val="0000CC"/>
                            </a:solidFill>
                            <a:latin typeface="Cambria Math" panose="02040503050406030204" pitchFamily="18" charset="0"/>
                          </a:rPr>
                          <m:t>𝐴</m:t>
                        </m:r>
                        <m:r>
                          <a:rPr lang="pl-PL" sz="2400" i="1">
                            <a:solidFill>
                              <a:srgbClr val="0000CC"/>
                            </a:solidFill>
                            <a:latin typeface="Cambria Math" panose="02040503050406030204" pitchFamily="18" charset="0"/>
                          </a:rPr>
                          <m:t>𝑙</m:t>
                        </m:r>
                      </m:e>
                      <m:sub>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𝑔</m:t>
                            </m:r>
                          </m:e>
                          <m:sub>
                            <m:r>
                              <a:rPr lang="pl-PL" sz="2400" b="0" i="1" smtClean="0">
                                <a:solidFill>
                                  <a:srgbClr val="0000CC"/>
                                </a:solidFill>
                                <a:latin typeface="Cambria Math" panose="02040503050406030204" pitchFamily="18" charset="0"/>
                              </a:rPr>
                              <m:t>𝑘</m:t>
                            </m:r>
                          </m:sub>
                        </m:sSub>
                      </m:sub>
                    </m:sSub>
                    <m:r>
                      <a:rPr lang="pl-PL" sz="2400" b="0" i="1" smtClean="0">
                        <a:solidFill>
                          <a:srgbClr val="0000CC"/>
                        </a:solidFill>
                        <a:latin typeface="Cambria Math" panose="02040503050406030204" pitchFamily="18" charset="0"/>
                      </a:rPr>
                      <m:t>,</m:t>
                    </m:r>
                    <m:r>
                      <a:rPr lang="pl-PL" sz="2400" b="0" i="1" smtClean="0">
                        <a:solidFill>
                          <a:srgbClr val="0000CC"/>
                        </a:solidFill>
                        <a:latin typeface="Cambria Math" panose="02040503050406030204" pitchFamily="18" charset="0"/>
                      </a:rPr>
                      <m:t>𝑒</m:t>
                    </m:r>
                    <m:r>
                      <a:rPr lang="pl-PL" sz="2400" b="0" i="1" smtClean="0">
                        <a:solidFill>
                          <a:srgbClr val="0000CC"/>
                        </a:solidFill>
                        <a:latin typeface="Cambria Math" panose="02040503050406030204" pitchFamily="18" charset="0"/>
                      </a:rPr>
                      <m:t>))]</m:t>
                    </m:r>
                    <m:d>
                      <m:dPr>
                        <m:ctrlPr>
                          <a:rPr lang="pl-PL" sz="2400" i="1">
                            <a:solidFill>
                              <a:srgbClr val="0000CC"/>
                            </a:solidFill>
                            <a:latin typeface="Cambria Math" panose="02040503050406030204" pitchFamily="18" charset="0"/>
                          </a:rPr>
                        </m:ctrlPr>
                      </m:dPr>
                      <m:e>
                        <m:sSub>
                          <m:sSubPr>
                            <m:ctrlPr>
                              <a:rPr lang="pl-PL" sz="2400" i="1" smtClean="0">
                                <a:solidFill>
                                  <a:srgbClr val="0000CC"/>
                                </a:solidFill>
                                <a:latin typeface="Cambria Math" panose="02040503050406030204" pitchFamily="18" charset="0"/>
                                <a:ea typeface="Cambria Math" panose="02040503050406030204" pitchFamily="18" charset="0"/>
                              </a:rPr>
                            </m:ctrlPr>
                          </m:sSubPr>
                          <m:e>
                            <m:r>
                              <a:rPr lang="pl-PL" sz="2400" i="1">
                                <a:solidFill>
                                  <a:srgbClr val="0000CC"/>
                                </a:solidFill>
                                <a:latin typeface="Cambria Math" panose="02040503050406030204" pitchFamily="18" charset="0"/>
                                <a:ea typeface="Cambria Math" panose="02040503050406030204" pitchFamily="18" charset="0"/>
                              </a:rPr>
                              <m:t>⊗</m:t>
                            </m:r>
                          </m:e>
                          <m:sub>
                            <m:r>
                              <a:rPr lang="pl-PL" sz="2400" b="0" i="1" smtClean="0">
                                <a:solidFill>
                                  <a:srgbClr val="0000CC"/>
                                </a:solidFill>
                                <a:latin typeface="Cambria Math" panose="02040503050406030204" pitchFamily="18" charset="0"/>
                                <a:ea typeface="Cambria Math" panose="02040503050406030204" pitchFamily="18" charset="0"/>
                              </a:rPr>
                              <m:t>𝑖</m:t>
                            </m:r>
                          </m:sub>
                        </m:sSub>
                        <m:r>
                          <a:rPr lang="pl-PL" sz="2400" b="0" i="1" smtClean="0">
                            <a:solidFill>
                              <a:srgbClr val="0000CC"/>
                            </a:solidFill>
                            <a:latin typeface="Cambria Math" panose="02040503050406030204" pitchFamily="18" charset="0"/>
                            <a:ea typeface="Cambria Math" panose="02040503050406030204" pitchFamily="18" charset="0"/>
                          </a:rPr>
                          <m:t>(</m:t>
                        </m:r>
                        <m:r>
                          <a:rPr lang="pl-PL" sz="2400" i="1">
                            <a:solidFill>
                              <a:srgbClr val="0000CC"/>
                            </a:solidFill>
                            <a:latin typeface="Cambria Math" panose="02040503050406030204" pitchFamily="18" charset="0"/>
                          </a:rPr>
                          <m:t>𝑥</m:t>
                        </m:r>
                        <m:r>
                          <a:rPr lang="pl-PL" sz="2400" b="0" i="1" smtClean="0">
                            <a:solidFill>
                              <a:srgbClr val="0000CC"/>
                            </a:solidFill>
                            <a:latin typeface="Cambria Math" panose="02040503050406030204" pitchFamily="18" charset="0"/>
                          </a:rPr>
                          <m:t>,</m:t>
                        </m:r>
                        <m:r>
                          <a:rPr lang="pl-PL" sz="2400" b="0" i="1" smtClean="0">
                            <a:solidFill>
                              <a:srgbClr val="0000CC"/>
                            </a:solidFill>
                            <a:latin typeface="Cambria Math" panose="02040503050406030204" pitchFamily="18" charset="0"/>
                          </a:rPr>
                          <m:t>𝑒</m:t>
                        </m:r>
                        <m:r>
                          <a:rPr lang="pl-PL" sz="2400" b="0" i="1" smtClean="0">
                            <a:solidFill>
                              <a:srgbClr val="0000CC"/>
                            </a:solidFill>
                            <a:latin typeface="Cambria Math" panose="02040503050406030204" pitchFamily="18" charset="0"/>
                          </a:rPr>
                          <m:t>)</m:t>
                        </m:r>
                      </m:e>
                    </m:d>
                  </m:oMath>
                </a14:m>
                <a:endParaRPr lang="en-US" sz="2400" dirty="0">
                  <a:solidFill>
                    <a:srgbClr val="0000CC"/>
                  </a:solidFill>
                </a:endParaRPr>
              </a:p>
            </p:txBody>
          </p:sp>
        </mc:Choice>
        <mc:Fallback xmlns="">
          <p:sp>
            <p:nvSpPr>
              <p:cNvPr id="35" name="pole tekstowe 34"/>
              <p:cNvSpPr txBox="1">
                <a:spLocks noRot="1" noChangeAspect="1" noMove="1" noResize="1" noEditPoints="1" noAdjustHandles="1" noChangeArrowheads="1" noChangeShapeType="1" noTextEdit="1"/>
              </p:cNvSpPr>
              <p:nvPr/>
            </p:nvSpPr>
            <p:spPr>
              <a:xfrm>
                <a:off x="874356" y="3438443"/>
                <a:ext cx="7247240" cy="403893"/>
              </a:xfrm>
              <a:prstGeom prst="rect">
                <a:avLst/>
              </a:prstGeom>
              <a:blipFill rotWithShape="0">
                <a:blip r:embed="rId3"/>
                <a:stretch>
                  <a:fillRect l="-168" t="-22727" b="-37879"/>
                </a:stretch>
              </a:blipFill>
            </p:spPr>
            <p:txBody>
              <a:bodyPr/>
              <a:lstStyle/>
              <a:p>
                <a:r>
                  <a:rPr lang="en-US">
                    <a:noFill/>
                  </a:rPr>
                  <a:t> </a:t>
                </a:r>
              </a:p>
            </p:txBody>
          </p:sp>
        </mc:Fallback>
      </mc:AlternateContent>
      <p:sp>
        <p:nvSpPr>
          <p:cNvPr id="3" name="Nawias klamrowy otwierający 2"/>
          <p:cNvSpPr/>
          <p:nvPr/>
        </p:nvSpPr>
        <p:spPr>
          <a:xfrm rot="16200000">
            <a:off x="3368984" y="3224875"/>
            <a:ext cx="173784" cy="1512168"/>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pole tekstowe 36"/>
              <p:cNvSpPr txBox="1"/>
              <p:nvPr/>
            </p:nvSpPr>
            <p:spPr>
              <a:xfrm>
                <a:off x="88650" y="4105658"/>
                <a:ext cx="8982236" cy="1004186"/>
              </a:xfrm>
              <a:prstGeom prst="rect">
                <a:avLst/>
              </a:prstGeom>
              <a:noFill/>
            </p:spPr>
            <p:txBody>
              <a:bodyPr wrap="square" rtlCol="0">
                <a:spAutoFit/>
              </a:bodyPr>
              <a:lstStyle/>
              <a:p>
                <a:pPr algn="ctr"/>
                <a:r>
                  <a:rPr lang="en-US" sz="1800" dirty="0">
                    <a:solidFill>
                      <a:srgbClr val="0000FF"/>
                    </a:solidFill>
                  </a:rPr>
                  <a:t>interaction of algorithm </a:t>
                </a:r>
                <a14:m>
                  <m:oMath xmlns:m="http://schemas.openxmlformats.org/officeDocument/2006/math">
                    <m:sSub>
                      <m:sSubPr>
                        <m:ctrlPr>
                          <a:rPr lang="en-US" sz="2000" i="1" smtClean="0">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𝐴𝑙</m:t>
                        </m:r>
                      </m:e>
                      <m:sub>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𝑔</m:t>
                            </m:r>
                          </m:e>
                          <m:sub>
                            <m:r>
                              <a:rPr lang="en-US" sz="2000" i="1">
                                <a:solidFill>
                                  <a:srgbClr val="0000FF"/>
                                </a:solidFill>
                                <a:latin typeface="Cambria Math" panose="02040503050406030204" pitchFamily="18" charset="0"/>
                              </a:rPr>
                              <m:t>1</m:t>
                            </m:r>
                          </m:sub>
                        </m:sSub>
                      </m:sub>
                    </m:sSub>
                  </m:oMath>
                </a14:m>
                <a:r>
                  <a:rPr lang="en-US" sz="1800" dirty="0">
                    <a:solidFill>
                      <a:srgbClr val="0000FF"/>
                    </a:solidFill>
                  </a:rPr>
                  <a:t>with the environment state </a:t>
                </a:r>
                <a:r>
                  <a:rPr lang="en-US" sz="1800" i="1" dirty="0">
                    <a:solidFill>
                      <a:srgbClr val="0000FF"/>
                    </a:solidFill>
                  </a:rPr>
                  <a:t>e</a:t>
                </a:r>
                <a:r>
                  <a:rPr lang="pl-PL" sz="1800" i="1" dirty="0">
                    <a:solidFill>
                      <a:srgbClr val="0000FF"/>
                    </a:solidFill>
                  </a:rPr>
                  <a:t> </a:t>
                </a:r>
                <a:r>
                  <a:rPr lang="en-US" sz="1800" dirty="0">
                    <a:solidFill>
                      <a:srgbClr val="0000FF"/>
                    </a:solidFill>
                  </a:rPr>
                  <a:t>disturbing</a:t>
                </a:r>
                <a:r>
                  <a:rPr lang="pl-PL" sz="1800" i="1" dirty="0">
                    <a:solidFill>
                      <a:srgbClr val="0000FF"/>
                    </a:solidFill>
                  </a:rPr>
                  <a:t> </a:t>
                </a:r>
                <a14:m>
                  <m:oMath xmlns:m="http://schemas.openxmlformats.org/officeDocument/2006/math">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𝐴𝑙</m:t>
                        </m:r>
                      </m:e>
                      <m:sub>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𝑔</m:t>
                            </m:r>
                          </m:e>
                          <m:sub>
                            <m:r>
                              <a:rPr lang="en-US" sz="2000" i="1">
                                <a:solidFill>
                                  <a:srgbClr val="0000FF"/>
                                </a:solidFill>
                                <a:latin typeface="Cambria Math" panose="02040503050406030204" pitchFamily="18" charset="0"/>
                              </a:rPr>
                              <m:t>1</m:t>
                            </m:r>
                          </m:sub>
                        </m:sSub>
                      </m:sub>
                    </m:sSub>
                  </m:oMath>
                </a14:m>
                <a:r>
                  <a:rPr lang="en-US" sz="1800" i="1" dirty="0">
                    <a:solidFill>
                      <a:srgbClr val="0000FF"/>
                    </a:solidFill>
                  </a:rPr>
                  <a:t>;</a:t>
                </a:r>
              </a:p>
              <a:p>
                <a:pPr algn="ctr"/>
                <a:r>
                  <a:rPr lang="en-US" sz="1800" dirty="0">
                    <a:solidFill>
                      <a:srgbClr val="0000FF"/>
                    </a:solidFill>
                  </a:rPr>
                  <a:t>uncertainty in definition</a:t>
                </a:r>
                <a:r>
                  <a:rPr lang="pl-PL" sz="1800" dirty="0">
                    <a:solidFill>
                      <a:srgbClr val="0000FF"/>
                    </a:solidFill>
                  </a:rPr>
                  <a:t>s</a:t>
                </a:r>
                <a:r>
                  <a:rPr lang="en-US" sz="1800" dirty="0">
                    <a:solidFill>
                      <a:srgbClr val="0000FF"/>
                    </a:solidFill>
                  </a:rPr>
                  <a:t> </a:t>
                </a:r>
                <a:r>
                  <a:rPr lang="pl-PL" sz="1800" dirty="0">
                    <a:solidFill>
                      <a:srgbClr val="0000FF"/>
                    </a:solidFill>
                  </a:rPr>
                  <a:t>of </a:t>
                </a:r>
                <a:r>
                  <a:rPr lang="en-US" sz="1800" dirty="0">
                    <a:solidFill>
                      <a:srgbClr val="0000FF"/>
                    </a:solidFill>
                  </a:rPr>
                  <a:t>interaction operation</a:t>
                </a:r>
                <a:r>
                  <a:rPr lang="pl-PL" sz="1800" dirty="0">
                    <a:solidFill>
                      <a:srgbClr val="0000FF"/>
                    </a:solidFill>
                  </a:rPr>
                  <a:t> </a:t>
                </a:r>
                <a14:m>
                  <m:oMath xmlns:m="http://schemas.openxmlformats.org/officeDocument/2006/math">
                    <m:sSub>
                      <m:sSubPr>
                        <m:ctrlPr>
                          <a:rPr lang="en-US" sz="2000" i="1" smtClean="0">
                            <a:solidFill>
                              <a:srgbClr val="0000FF"/>
                            </a:solidFill>
                            <a:latin typeface="Cambria Math" panose="02040503050406030204" pitchFamily="18" charset="0"/>
                            <a:ea typeface="Cambria Math" panose="02040503050406030204" pitchFamily="18" charset="0"/>
                          </a:rPr>
                        </m:ctrlPr>
                      </m:sSubPr>
                      <m:e>
                        <m:r>
                          <a:rPr lang="en-US" sz="2000" i="1">
                            <a:solidFill>
                              <a:srgbClr val="0000FF"/>
                            </a:solidFill>
                            <a:latin typeface="Cambria Math" panose="02040503050406030204" pitchFamily="18" charset="0"/>
                            <a:ea typeface="Cambria Math" panose="02040503050406030204" pitchFamily="18" charset="0"/>
                          </a:rPr>
                          <m:t>⊗</m:t>
                        </m:r>
                      </m:e>
                      <m:sub>
                        <m:r>
                          <a:rPr lang="en-US" sz="2000" i="1">
                            <a:solidFill>
                              <a:srgbClr val="0000FF"/>
                            </a:solidFill>
                            <a:latin typeface="Cambria Math" panose="02040503050406030204" pitchFamily="18" charset="0"/>
                            <a:ea typeface="Cambria Math" panose="02040503050406030204" pitchFamily="18" charset="0"/>
                          </a:rPr>
                          <m:t>1</m:t>
                        </m:r>
                      </m:sub>
                    </m:sSub>
                  </m:oMath>
                </a14:m>
                <a:r>
                  <a:rPr lang="en-US" sz="1800" i="1" dirty="0">
                    <a:solidFill>
                      <a:srgbClr val="0000FF"/>
                    </a:solidFill>
                  </a:rPr>
                  <a:t> </a:t>
                </a:r>
                <a:r>
                  <a:rPr lang="pl-PL" sz="1800" i="1" dirty="0">
                    <a:solidFill>
                      <a:srgbClr val="0000FF"/>
                    </a:solidFill>
                  </a:rPr>
                  <a:t> </a:t>
                </a:r>
                <a:r>
                  <a:rPr lang="pl-PL" sz="1800" dirty="0">
                    <a:solidFill>
                      <a:srgbClr val="0000FF"/>
                    </a:solidFill>
                  </a:rPr>
                  <a:t>and </a:t>
                </a:r>
                <a:r>
                  <a:rPr lang="pl-PL" sz="1800" i="1" dirty="0">
                    <a:solidFill>
                      <a:srgbClr val="0000FF"/>
                    </a:solidFill>
                  </a:rPr>
                  <a:t>e;</a:t>
                </a:r>
              </a:p>
              <a:p>
                <a:pPr algn="ctr"/>
                <a:r>
                  <a:rPr lang="en-US" sz="1800" dirty="0">
                    <a:solidFill>
                      <a:srgbClr val="0000FF"/>
                    </a:solidFill>
                  </a:rPr>
                  <a:t>moreover, interaction</a:t>
                </a:r>
                <a:r>
                  <a:rPr lang="pl-PL" sz="1800" dirty="0">
                    <a:solidFill>
                      <a:srgbClr val="0000FF"/>
                    </a:solidFill>
                  </a:rPr>
                  <a:t> </a:t>
                </a:r>
                <a:r>
                  <a:rPr lang="en-US" sz="1800" dirty="0">
                    <a:solidFill>
                      <a:srgbClr val="0000FF"/>
                    </a:solidFill>
                  </a:rPr>
                  <a:t>operations and </a:t>
                </a:r>
                <a:r>
                  <a:rPr lang="pl-PL" sz="1800" i="1" dirty="0">
                    <a:solidFill>
                      <a:srgbClr val="0000FF"/>
                    </a:solidFill>
                  </a:rPr>
                  <a:t>e</a:t>
                </a:r>
                <a:r>
                  <a:rPr lang="en-US" sz="1800" dirty="0">
                    <a:solidFill>
                      <a:srgbClr val="0000FF"/>
                    </a:solidFill>
                  </a:rPr>
                  <a:t> may change in an unpredictable way over time</a:t>
                </a:r>
              </a:p>
            </p:txBody>
          </p:sp>
        </mc:Choice>
        <mc:Fallback xmlns="">
          <p:sp>
            <p:nvSpPr>
              <p:cNvPr id="37" name="pole tekstowe 36"/>
              <p:cNvSpPr txBox="1">
                <a:spLocks noRot="1" noChangeAspect="1" noMove="1" noResize="1" noEditPoints="1" noAdjustHandles="1" noChangeArrowheads="1" noChangeShapeType="1" noTextEdit="1"/>
              </p:cNvSpPr>
              <p:nvPr/>
            </p:nvSpPr>
            <p:spPr>
              <a:xfrm>
                <a:off x="88650" y="4105658"/>
                <a:ext cx="8982236" cy="1004186"/>
              </a:xfrm>
              <a:prstGeom prst="rect">
                <a:avLst/>
              </a:prstGeom>
              <a:blipFill rotWithShape="0">
                <a:blip r:embed="rId4"/>
                <a:stretch>
                  <a:fillRect t="-1220" b="-91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Prostokąt 3"/>
              <p:cNvSpPr/>
              <p:nvPr/>
            </p:nvSpPr>
            <p:spPr>
              <a:xfrm>
                <a:off x="1852770" y="2823344"/>
                <a:ext cx="5193729" cy="496226"/>
              </a:xfrm>
              <a:prstGeom prst="rect">
                <a:avLst/>
              </a:prstGeom>
            </p:spPr>
            <p:txBody>
              <a:bodyPr wrap="none">
                <a:spAutoFit/>
              </a:bodyPr>
              <a:lstStyle/>
              <a:p>
                <a:r>
                  <a:rPr lang="en-US" sz="2000" dirty="0">
                    <a:solidFill>
                      <a:srgbClr val="0000CC"/>
                    </a:solidFill>
                    <a:latin typeface="+mn-lt"/>
                  </a:rPr>
                  <a:t>Instead</a:t>
                </a:r>
                <a:r>
                  <a:rPr lang="pl-PL" sz="2400" dirty="0">
                    <a:solidFill>
                      <a:srgbClr val="0000CC"/>
                    </a:solidFill>
                    <a:latin typeface="Cambria Math" panose="02040503050406030204" pitchFamily="18" charset="0"/>
                  </a:rPr>
                  <a:t> [</a:t>
                </a:r>
                <a14:m>
                  <m:oMath xmlns:m="http://schemas.openxmlformats.org/officeDocument/2006/math">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𝐻</m:t>
                        </m:r>
                      </m:e>
                      <m:sub>
                        <m:r>
                          <a:rPr lang="pl-PL" sz="2400" i="1">
                            <a:solidFill>
                              <a:srgbClr val="0000CC"/>
                            </a:solidFill>
                            <a:latin typeface="Cambria Math" panose="02040503050406030204" pitchFamily="18" charset="0"/>
                          </a:rPr>
                          <m:t>𝑔</m:t>
                        </m:r>
                      </m:sub>
                    </m:sSub>
                    <m:r>
                      <a:rPr lang="pl-PL" sz="2400" i="1">
                        <a:solidFill>
                          <a:srgbClr val="0000CC"/>
                        </a:solidFill>
                        <a:latin typeface="Cambria Math" panose="02040503050406030204" pitchFamily="18" charset="0"/>
                      </a:rPr>
                      <m:t>(</m:t>
                    </m:r>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𝐴𝑙</m:t>
                        </m:r>
                      </m:e>
                      <m:sub>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𝑔</m:t>
                            </m:r>
                          </m:e>
                          <m:sub>
                            <m:r>
                              <a:rPr lang="pl-PL" sz="2400" i="1">
                                <a:solidFill>
                                  <a:srgbClr val="0000CC"/>
                                </a:solidFill>
                                <a:latin typeface="Cambria Math" panose="02040503050406030204" pitchFamily="18" charset="0"/>
                              </a:rPr>
                              <m:t>1</m:t>
                            </m:r>
                          </m:sub>
                        </m:sSub>
                      </m:sub>
                    </m:sSub>
                    <m:r>
                      <a:rPr lang="pl-PL" sz="2400" i="1">
                        <a:solidFill>
                          <a:srgbClr val="0000CC"/>
                        </a:solidFill>
                        <a:latin typeface="Cambria Math" panose="02040503050406030204" pitchFamily="18" charset="0"/>
                      </a:rPr>
                      <m:t>,….,</m:t>
                    </m:r>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𝐴𝑙</m:t>
                        </m:r>
                      </m:e>
                      <m:sub>
                        <m:sSub>
                          <m:sSubPr>
                            <m:ctrlPr>
                              <a:rPr lang="pl-PL" sz="2400" i="1">
                                <a:solidFill>
                                  <a:srgbClr val="0000CC"/>
                                </a:solidFill>
                                <a:latin typeface="Cambria Math" panose="02040503050406030204" pitchFamily="18" charset="0"/>
                              </a:rPr>
                            </m:ctrlPr>
                          </m:sSubPr>
                          <m:e>
                            <m:r>
                              <a:rPr lang="pl-PL" sz="2400" i="1">
                                <a:solidFill>
                                  <a:srgbClr val="0000CC"/>
                                </a:solidFill>
                                <a:latin typeface="Cambria Math" panose="02040503050406030204" pitchFamily="18" charset="0"/>
                              </a:rPr>
                              <m:t>𝑔</m:t>
                            </m:r>
                          </m:e>
                          <m:sub>
                            <m:r>
                              <a:rPr lang="pl-PL" sz="2400" i="1">
                                <a:solidFill>
                                  <a:srgbClr val="0000CC"/>
                                </a:solidFill>
                                <a:latin typeface="Cambria Math" panose="02040503050406030204" pitchFamily="18" charset="0"/>
                              </a:rPr>
                              <m:t>𝑘</m:t>
                            </m:r>
                          </m:sub>
                        </m:sSub>
                      </m:sub>
                    </m:sSub>
                    <m:r>
                      <a:rPr lang="pl-PL" sz="2400" i="1">
                        <a:solidFill>
                          <a:srgbClr val="0000CC"/>
                        </a:solidFill>
                        <a:latin typeface="Cambria Math" panose="02040503050406030204" pitchFamily="18" charset="0"/>
                      </a:rPr>
                      <m:t>)]</m:t>
                    </m:r>
                    <m:d>
                      <m:dPr>
                        <m:ctrlPr>
                          <a:rPr lang="pl-PL" sz="2400" i="1">
                            <a:solidFill>
                              <a:srgbClr val="0000CC"/>
                            </a:solidFill>
                            <a:latin typeface="Cambria Math" panose="02040503050406030204" pitchFamily="18" charset="0"/>
                          </a:rPr>
                        </m:ctrlPr>
                      </m:dPr>
                      <m:e>
                        <m:r>
                          <a:rPr lang="pl-PL" sz="2400" i="1">
                            <a:solidFill>
                              <a:srgbClr val="0000CC"/>
                            </a:solidFill>
                            <a:latin typeface="Cambria Math" panose="02040503050406030204" pitchFamily="18" charset="0"/>
                          </a:rPr>
                          <m:t>𝑥</m:t>
                        </m:r>
                      </m:e>
                    </m:d>
                  </m:oMath>
                </a14:m>
                <a:r>
                  <a:rPr lang="pl-PL" sz="2400" i="1" dirty="0">
                    <a:solidFill>
                      <a:srgbClr val="0000CC"/>
                    </a:solidFill>
                    <a:latin typeface="Cambria Math" panose="02040503050406030204" pitchFamily="18" charset="0"/>
                  </a:rPr>
                  <a:t> </a:t>
                </a:r>
                <a:r>
                  <a:rPr lang="en-US" sz="2000" dirty="0">
                    <a:solidFill>
                      <a:srgbClr val="0000CC"/>
                    </a:solidFill>
                    <a:latin typeface="+mn-lt"/>
                  </a:rPr>
                  <a:t>we have </a:t>
                </a:r>
              </a:p>
            </p:txBody>
          </p:sp>
        </mc:Choice>
        <mc:Fallback xmlns="">
          <p:sp>
            <p:nvSpPr>
              <p:cNvPr id="4" name="Prostokąt 3"/>
              <p:cNvSpPr>
                <a:spLocks noRot="1" noChangeAspect="1" noMove="1" noResize="1" noEditPoints="1" noAdjustHandles="1" noChangeArrowheads="1" noChangeShapeType="1" noTextEdit="1"/>
              </p:cNvSpPr>
              <p:nvPr/>
            </p:nvSpPr>
            <p:spPr>
              <a:xfrm>
                <a:off x="1852770" y="2823344"/>
                <a:ext cx="5193729" cy="496226"/>
              </a:xfrm>
              <a:prstGeom prst="rect">
                <a:avLst/>
              </a:prstGeom>
              <a:blipFill rotWithShape="0">
                <a:blip r:embed="rId5"/>
                <a:stretch>
                  <a:fillRect l="-1291" t="-10976" r="-117" b="-18293"/>
                </a:stretch>
              </a:blipFill>
            </p:spPr>
            <p:txBody>
              <a:bodyPr/>
              <a:lstStyle/>
              <a:p>
                <a:r>
                  <a:rPr lang="en-US">
                    <a:noFill/>
                  </a:rPr>
                  <a:t> </a:t>
                </a:r>
              </a:p>
            </p:txBody>
          </p:sp>
        </mc:Fallback>
      </mc:AlternateContent>
      <p:sp>
        <p:nvSpPr>
          <p:cNvPr id="44" name="pole tekstowe 43"/>
          <p:cNvSpPr txBox="1"/>
          <p:nvPr/>
        </p:nvSpPr>
        <p:spPr>
          <a:xfrm>
            <a:off x="35496" y="5458211"/>
            <a:ext cx="9080901" cy="1323439"/>
          </a:xfrm>
          <a:prstGeom prst="rect">
            <a:avLst/>
          </a:prstGeom>
          <a:noFill/>
        </p:spPr>
        <p:txBody>
          <a:bodyPr wrap="square" rtlCol="0">
            <a:spAutoFit/>
          </a:bodyPr>
          <a:lstStyle/>
          <a:p>
            <a:r>
              <a:rPr lang="pl-PL" sz="2000" u="sng" dirty="0" err="1">
                <a:solidFill>
                  <a:srgbClr val="0000FF"/>
                </a:solidFill>
              </a:rPr>
              <a:t>Conclusion</a:t>
            </a:r>
            <a:r>
              <a:rPr lang="pl-PL" sz="2000" dirty="0">
                <a:solidFill>
                  <a:srgbClr val="0000FF"/>
                </a:solidFill>
              </a:rPr>
              <a:t>. </a:t>
            </a:r>
            <a:r>
              <a:rPr lang="en-US" sz="2000" dirty="0">
                <a:solidFill>
                  <a:srgbClr val="0000FF"/>
                </a:solidFill>
              </a:rPr>
              <a:t>The behavior of a granule </a:t>
            </a:r>
            <a:r>
              <a:rPr lang="en-US" sz="2000" i="1" dirty="0">
                <a:solidFill>
                  <a:srgbClr val="0000FF"/>
                </a:solidFill>
              </a:rPr>
              <a:t>g </a:t>
            </a:r>
            <a:r>
              <a:rPr lang="en-US" sz="2000" dirty="0">
                <a:solidFill>
                  <a:srgbClr val="0000FF"/>
                </a:solidFill>
              </a:rPr>
              <a:t>constructed from </a:t>
            </a:r>
            <a:r>
              <a:rPr lang="en-US" sz="2000" i="1" dirty="0">
                <a:solidFill>
                  <a:srgbClr val="0000FF"/>
                </a:solidFill>
              </a:rPr>
              <a:t>g</a:t>
            </a:r>
            <a:r>
              <a:rPr lang="en-US" sz="2000" i="1" baseline="-25000" dirty="0">
                <a:solidFill>
                  <a:srgbClr val="0000FF"/>
                </a:solidFill>
              </a:rPr>
              <a:t>1</a:t>
            </a:r>
            <a:r>
              <a:rPr lang="en-US" sz="2000" i="1" dirty="0">
                <a:solidFill>
                  <a:srgbClr val="0000FF"/>
                </a:solidFill>
              </a:rPr>
              <a:t> ,…, </a:t>
            </a:r>
            <a:r>
              <a:rPr lang="en-US" sz="2000" i="1" dirty="0" err="1">
                <a:solidFill>
                  <a:srgbClr val="0000FF"/>
                </a:solidFill>
              </a:rPr>
              <a:t>g</a:t>
            </a:r>
            <a:r>
              <a:rPr lang="en-US" sz="2000" i="1" baseline="-25000" dirty="0" err="1">
                <a:solidFill>
                  <a:srgbClr val="0000FF"/>
                </a:solidFill>
              </a:rPr>
              <a:t>k</a:t>
            </a:r>
            <a:r>
              <a:rPr lang="en-US" sz="2000" i="1" dirty="0">
                <a:solidFill>
                  <a:srgbClr val="0000FF"/>
                </a:solidFill>
              </a:rPr>
              <a:t> </a:t>
            </a:r>
            <a:r>
              <a:rPr lang="en-US" sz="2000" dirty="0">
                <a:solidFill>
                  <a:srgbClr val="0000FF"/>
                </a:solidFill>
              </a:rPr>
              <a:t>cannot be defined based solely on the behavior of </a:t>
            </a:r>
            <a:r>
              <a:rPr lang="en-US" sz="2000" i="1" dirty="0">
                <a:solidFill>
                  <a:srgbClr val="0000FF"/>
                </a:solidFill>
              </a:rPr>
              <a:t>g</a:t>
            </a:r>
            <a:r>
              <a:rPr lang="en-US" sz="2000" i="1" baseline="-25000" dirty="0">
                <a:solidFill>
                  <a:srgbClr val="0000FF"/>
                </a:solidFill>
              </a:rPr>
              <a:t>1</a:t>
            </a:r>
            <a:r>
              <a:rPr lang="en-US" sz="2000" i="1" dirty="0">
                <a:solidFill>
                  <a:srgbClr val="0000FF"/>
                </a:solidFill>
              </a:rPr>
              <a:t> ,…, </a:t>
            </a:r>
            <a:r>
              <a:rPr lang="en-US" sz="2000" i="1" dirty="0" err="1">
                <a:solidFill>
                  <a:srgbClr val="0000FF"/>
                </a:solidFill>
              </a:rPr>
              <a:t>g</a:t>
            </a:r>
            <a:r>
              <a:rPr lang="en-US" sz="2000" i="1" baseline="-25000" dirty="0" err="1">
                <a:solidFill>
                  <a:srgbClr val="0000FF"/>
                </a:solidFill>
              </a:rPr>
              <a:t>k</a:t>
            </a:r>
            <a:r>
              <a:rPr lang="en-US" sz="2000" i="1" dirty="0">
                <a:solidFill>
                  <a:srgbClr val="0000FF"/>
                </a:solidFill>
              </a:rPr>
              <a:t> </a:t>
            </a:r>
            <a:r>
              <a:rPr lang="en-US" sz="2000" dirty="0">
                <a:solidFill>
                  <a:srgbClr val="0000FF"/>
                </a:solidFill>
              </a:rPr>
              <a:t>, especially when dealing with complex phenomena</a:t>
            </a:r>
            <a:r>
              <a:rPr lang="pl-PL" sz="2000" dirty="0">
                <a:solidFill>
                  <a:srgbClr val="0000FF"/>
                </a:solidFill>
              </a:rPr>
              <a:t>.</a:t>
            </a:r>
            <a:r>
              <a:rPr lang="en-US" sz="2000" dirty="0">
                <a:solidFill>
                  <a:srgbClr val="0000FF"/>
                </a:solidFill>
              </a:rPr>
              <a:t> In this case, taking into account the interactions with the environment is unavoidable.</a:t>
            </a:r>
          </a:p>
        </p:txBody>
      </p:sp>
    </p:spTree>
    <p:extLst>
      <p:ext uri="{BB962C8B-B14F-4D97-AF65-F5344CB8AC3E}">
        <p14:creationId xmlns:p14="http://schemas.microsoft.com/office/powerpoint/2010/main" val="4163920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CFD4A-66ED-FE74-EB7E-770257BCA41E}"/>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60F957E7-09F4-7E93-F6D1-0BC5B0BAC0F0}"/>
              </a:ext>
            </a:extLst>
          </p:cNvPr>
          <p:cNvSpPr>
            <a:spLocks noGrp="1"/>
          </p:cNvSpPr>
          <p:nvPr>
            <p:ph type="title"/>
          </p:nvPr>
        </p:nvSpPr>
        <p:spPr>
          <a:xfrm>
            <a:off x="0" y="188640"/>
            <a:ext cx="9036496" cy="1368152"/>
          </a:xfrm>
        </p:spPr>
        <p:txBody>
          <a:bodyPr/>
          <a:lstStyle/>
          <a:p>
            <a:r>
              <a:rPr lang="en-US" sz="4000" b="1" dirty="0"/>
              <a:t>COMPLEX SYSTEM</a:t>
            </a:r>
            <a:r>
              <a:rPr lang="pl-PL" sz="4000" b="1" dirty="0"/>
              <a:t>S</a:t>
            </a:r>
            <a:br>
              <a:rPr lang="pl-PL" sz="4000" b="1" dirty="0"/>
            </a:br>
            <a:r>
              <a:rPr lang="pl-PL" sz="2000" b="1" dirty="0"/>
              <a:t>MODELING PROBLEM</a:t>
            </a:r>
            <a:br>
              <a:rPr lang="pl-PL" sz="2000" b="1" dirty="0"/>
            </a:br>
            <a:r>
              <a:rPr lang="en-US" sz="2000" b="1" dirty="0"/>
              <a:t>THE BEHAVIOR OF THE </a:t>
            </a:r>
            <a:r>
              <a:rPr lang="en-US" sz="2000" b="1" i="1" dirty="0"/>
              <a:t>WHOLE </a:t>
            </a:r>
            <a:r>
              <a:rPr lang="en-US" sz="2000" b="1" dirty="0"/>
              <a:t>IS NOT DEFINED BY ITS PARTS</a:t>
            </a:r>
          </a:p>
        </p:txBody>
      </p:sp>
      <p:sp>
        <p:nvSpPr>
          <p:cNvPr id="5" name="Symbol zastępczy numeru slajdu 4">
            <a:extLst>
              <a:ext uri="{FF2B5EF4-FFF2-40B4-BE49-F238E27FC236}">
                <a16:creationId xmlns:a16="http://schemas.microsoft.com/office/drawing/2014/main" id="{51CAA6DF-5ACE-F221-488E-274D2396265B}"/>
              </a:ext>
            </a:extLst>
          </p:cNvPr>
          <p:cNvSpPr>
            <a:spLocks noGrp="1"/>
          </p:cNvSpPr>
          <p:nvPr>
            <p:ph type="sldNum" sz="quarter" idx="12"/>
          </p:nvPr>
        </p:nvSpPr>
        <p:spPr/>
        <p:txBody>
          <a:bodyPr/>
          <a:lstStyle/>
          <a:p>
            <a:pPr>
              <a:defRPr/>
            </a:pPr>
            <a:fld id="{D02E777F-298D-4C96-825C-3DC57E52C55E}" type="slidenum">
              <a:rPr lang="pl-PL" smtClean="0"/>
              <a:pPr>
                <a:defRPr/>
              </a:pPr>
              <a:t>9</a:t>
            </a:fld>
            <a:endParaRPr lang="pl-PL"/>
          </a:p>
        </p:txBody>
      </p:sp>
      <p:grpSp>
        <p:nvGrpSpPr>
          <p:cNvPr id="7" name="Grupa 6"/>
          <p:cNvGrpSpPr/>
          <p:nvPr/>
        </p:nvGrpSpPr>
        <p:grpSpPr>
          <a:xfrm>
            <a:off x="179512" y="1988840"/>
            <a:ext cx="8208912" cy="3598592"/>
            <a:chOff x="614677" y="2523181"/>
            <a:chExt cx="8208912" cy="3598592"/>
          </a:xfrm>
        </p:grpSpPr>
        <p:grpSp>
          <p:nvGrpSpPr>
            <p:cNvPr id="22" name="Grupa 21"/>
            <p:cNvGrpSpPr/>
            <p:nvPr/>
          </p:nvGrpSpPr>
          <p:grpSpPr>
            <a:xfrm>
              <a:off x="614677" y="2523181"/>
              <a:ext cx="8208912" cy="3598592"/>
              <a:chOff x="341308" y="2165537"/>
              <a:chExt cx="8485499" cy="3538246"/>
            </a:xfrm>
          </p:grpSpPr>
          <mc:AlternateContent xmlns:mc="http://schemas.openxmlformats.org/markup-compatibility/2006" xmlns:a14="http://schemas.microsoft.com/office/drawing/2010/main">
            <mc:Choice Requires="a14">
              <p:sp>
                <p:nvSpPr>
                  <p:cNvPr id="3" name="pole tekstowe 2"/>
                  <p:cNvSpPr txBox="1"/>
                  <p:nvPr/>
                </p:nvSpPr>
                <p:spPr>
                  <a:xfrm>
                    <a:off x="2468610" y="2165537"/>
                    <a:ext cx="4353836" cy="6894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0000FF"/>
                                  </a:solidFill>
                                  <a:latin typeface="Cambria Math" panose="02040503050406030204" pitchFamily="18" charset="0"/>
                                </a:rPr>
                              </m:ctrlPr>
                            </m:fPr>
                            <m:num>
                              <m:r>
                                <a:rPr lang="pl-PL" sz="2400" b="0" i="1" smtClean="0">
                                  <a:solidFill>
                                    <a:srgbClr val="0000FF"/>
                                  </a:solidFill>
                                  <a:latin typeface="Cambria Math" panose="02040503050406030204" pitchFamily="18" charset="0"/>
                                </a:rPr>
                                <m:t>𝑑𝑠</m:t>
                              </m:r>
                            </m:num>
                            <m:den>
                              <m:r>
                                <a:rPr lang="pl-PL" sz="2400" b="0" i="1" smtClean="0">
                                  <a:solidFill>
                                    <a:srgbClr val="0000FF"/>
                                  </a:solidFill>
                                  <a:latin typeface="Cambria Math" panose="02040503050406030204" pitchFamily="18" charset="0"/>
                                </a:rPr>
                                <m:t>𝑑𝑡</m:t>
                              </m:r>
                            </m:den>
                          </m:f>
                          <m:r>
                            <a:rPr lang="en-US" sz="2400" i="1" smtClean="0">
                              <a:solidFill>
                                <a:srgbClr val="0000FF"/>
                              </a:solidFill>
                              <a:latin typeface="Cambria Math" panose="02040503050406030204" pitchFamily="18" charset="0"/>
                            </a:rPr>
                            <m:t>=</m:t>
                          </m:r>
                          <m:r>
                            <a:rPr lang="pl-PL" sz="2400" b="0" i="1" smtClean="0">
                              <a:solidFill>
                                <a:srgbClr val="0000FF"/>
                              </a:solidFill>
                              <a:latin typeface="Cambria Math" panose="02040503050406030204" pitchFamily="18" charset="0"/>
                            </a:rPr>
                            <m:t>𝐻</m:t>
                          </m:r>
                          <m:d>
                            <m:dPr>
                              <m:ctrlPr>
                                <a:rPr lang="pl-PL" sz="2400" b="0" i="1" smtClean="0">
                                  <a:solidFill>
                                    <a:srgbClr val="0000FF"/>
                                  </a:solidFill>
                                  <a:latin typeface="Cambria Math" panose="02040503050406030204" pitchFamily="18" charset="0"/>
                                </a:rPr>
                              </m:ctrlPr>
                            </m:dPr>
                            <m:e>
                              <m:r>
                                <a:rPr lang="pl-PL" sz="2400" b="0" i="1" smtClean="0">
                                  <a:solidFill>
                                    <a:srgbClr val="0000FF"/>
                                  </a:solidFill>
                                  <a:latin typeface="Cambria Math" panose="02040503050406030204" pitchFamily="18" charset="0"/>
                                </a:rPr>
                                <m:t>𝑠</m:t>
                              </m:r>
                              <m:r>
                                <a:rPr lang="pl-PL" sz="2400" b="0" i="1" smtClean="0">
                                  <a:solidFill>
                                    <a:srgbClr val="0000FF"/>
                                  </a:solidFill>
                                  <a:latin typeface="Cambria Math" panose="02040503050406030204" pitchFamily="18" charset="0"/>
                                </a:rPr>
                                <m:t>,</m:t>
                              </m:r>
                              <m:r>
                                <a:rPr lang="pl-PL" sz="2400" b="0" i="1" smtClean="0">
                                  <a:solidFill>
                                    <a:srgbClr val="0000FF"/>
                                  </a:solidFill>
                                  <a:latin typeface="Cambria Math" panose="02040503050406030204" pitchFamily="18" charset="0"/>
                                </a:rPr>
                                <m:t>𝑒</m:t>
                              </m:r>
                              <m:r>
                                <a:rPr lang="pl-PL" sz="2400" b="0" i="1" smtClean="0">
                                  <a:solidFill>
                                    <a:srgbClr val="0000FF"/>
                                  </a:solidFill>
                                  <a:latin typeface="Cambria Math" panose="02040503050406030204" pitchFamily="18" charset="0"/>
                                </a:rPr>
                                <m:t>,</m:t>
                              </m:r>
                              <m:r>
                                <a:rPr lang="pl-PL" sz="2400" b="0" i="1" smtClean="0">
                                  <a:solidFill>
                                    <a:srgbClr val="0000FF"/>
                                  </a:solidFill>
                                  <a:latin typeface="Cambria Math" panose="02040503050406030204" pitchFamily="18" charset="0"/>
                                </a:rPr>
                                <m:t>𝑡</m:t>
                              </m:r>
                            </m:e>
                          </m:d>
                          <m:r>
                            <a:rPr lang="pl-PL" sz="2400" b="0" i="1" smtClean="0">
                              <a:solidFill>
                                <a:srgbClr val="0000FF"/>
                              </a:solidFill>
                              <a:latin typeface="Cambria Math" panose="02040503050406030204" pitchFamily="18" charset="0"/>
                            </a:rPr>
                            <m:t>     </m:t>
                          </m:r>
                          <m:f>
                            <m:fPr>
                              <m:ctrlPr>
                                <a:rPr lang="en-US" sz="2400" i="1">
                                  <a:solidFill>
                                    <a:srgbClr val="0000FF"/>
                                  </a:solidFill>
                                  <a:latin typeface="Cambria Math" panose="02040503050406030204" pitchFamily="18" charset="0"/>
                                </a:rPr>
                              </m:ctrlPr>
                            </m:fPr>
                            <m:num>
                              <m:r>
                                <a:rPr lang="pl-PL" sz="2400" i="1">
                                  <a:solidFill>
                                    <a:srgbClr val="0000FF"/>
                                  </a:solidFill>
                                  <a:latin typeface="Cambria Math" panose="02040503050406030204" pitchFamily="18" charset="0"/>
                                </a:rPr>
                                <m:t>𝑑</m:t>
                              </m:r>
                              <m:r>
                                <a:rPr lang="pl-PL" sz="2400" b="0" i="1" smtClean="0">
                                  <a:solidFill>
                                    <a:srgbClr val="0000FF"/>
                                  </a:solidFill>
                                  <a:latin typeface="Cambria Math" panose="02040503050406030204" pitchFamily="18" charset="0"/>
                                </a:rPr>
                                <m:t>𝑒</m:t>
                              </m:r>
                            </m:num>
                            <m:den>
                              <m:r>
                                <a:rPr lang="pl-PL" sz="2400" i="1">
                                  <a:solidFill>
                                    <a:srgbClr val="0000FF"/>
                                  </a:solidFill>
                                  <a:latin typeface="Cambria Math" panose="02040503050406030204" pitchFamily="18" charset="0"/>
                                </a:rPr>
                                <m:t>𝑑𝑡</m:t>
                              </m:r>
                            </m:den>
                          </m:f>
                          <m:r>
                            <a:rPr lang="en-US" sz="2400" i="1">
                              <a:solidFill>
                                <a:srgbClr val="0000FF"/>
                              </a:solidFill>
                              <a:latin typeface="Cambria Math" panose="02040503050406030204" pitchFamily="18" charset="0"/>
                            </a:rPr>
                            <m:t>=</m:t>
                          </m:r>
                          <m:r>
                            <a:rPr lang="pl-PL" sz="2400" b="0" i="1" smtClean="0">
                              <a:solidFill>
                                <a:srgbClr val="0000FF"/>
                              </a:solidFill>
                              <a:latin typeface="Cambria Math" panose="02040503050406030204" pitchFamily="18" charset="0"/>
                            </a:rPr>
                            <m:t>𝐹</m:t>
                          </m:r>
                          <m:r>
                            <a:rPr lang="pl-PL" sz="2400" i="1">
                              <a:solidFill>
                                <a:srgbClr val="0000FF"/>
                              </a:solidFill>
                              <a:latin typeface="Cambria Math" panose="02040503050406030204" pitchFamily="18" charset="0"/>
                            </a:rPr>
                            <m:t>(</m:t>
                          </m:r>
                          <m:r>
                            <a:rPr lang="pl-PL" sz="2400" i="1">
                              <a:solidFill>
                                <a:srgbClr val="0000FF"/>
                              </a:solidFill>
                              <a:latin typeface="Cambria Math" panose="02040503050406030204" pitchFamily="18" charset="0"/>
                            </a:rPr>
                            <m:t>𝑠</m:t>
                          </m:r>
                          <m:r>
                            <a:rPr lang="pl-PL" sz="2400" i="1">
                              <a:solidFill>
                                <a:srgbClr val="0000FF"/>
                              </a:solidFill>
                              <a:latin typeface="Cambria Math" panose="02040503050406030204" pitchFamily="18" charset="0"/>
                            </a:rPr>
                            <m:t>,</m:t>
                          </m:r>
                          <m:r>
                            <a:rPr lang="pl-PL" sz="2400" i="1">
                              <a:solidFill>
                                <a:srgbClr val="0000FF"/>
                              </a:solidFill>
                              <a:latin typeface="Cambria Math" panose="02040503050406030204" pitchFamily="18" charset="0"/>
                            </a:rPr>
                            <m:t>𝑒</m:t>
                          </m:r>
                          <m:r>
                            <a:rPr lang="pl-PL" sz="2400" i="1">
                              <a:solidFill>
                                <a:srgbClr val="0000FF"/>
                              </a:solidFill>
                              <a:latin typeface="Cambria Math" panose="02040503050406030204" pitchFamily="18" charset="0"/>
                            </a:rPr>
                            <m:t>,</m:t>
                          </m:r>
                          <m:r>
                            <a:rPr lang="pl-PL" sz="2400" i="1">
                              <a:solidFill>
                                <a:srgbClr val="0000FF"/>
                              </a:solidFill>
                              <a:latin typeface="Cambria Math" panose="02040503050406030204" pitchFamily="18" charset="0"/>
                            </a:rPr>
                            <m:t>𝑡</m:t>
                          </m:r>
                          <m:r>
                            <a:rPr lang="pl-PL" sz="2400" i="1">
                              <a:solidFill>
                                <a:srgbClr val="0000FF"/>
                              </a:solidFill>
                              <a:latin typeface="Cambria Math" panose="02040503050406030204" pitchFamily="18" charset="0"/>
                            </a:rPr>
                            <m:t>)</m:t>
                          </m:r>
                        </m:oMath>
                      </m:oMathPara>
                    </a14:m>
                    <a:endParaRPr lang="pl-PL" sz="2400" dirty="0">
                      <a:solidFill>
                        <a:srgbClr val="0000FF"/>
                      </a:solidFill>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2468610" y="2165537"/>
                    <a:ext cx="4353836" cy="689459"/>
                  </a:xfrm>
                  <a:prstGeom prst="rect">
                    <a:avLst/>
                  </a:prstGeom>
                  <a:blipFill>
                    <a:blip r:embed="rId3"/>
                    <a:stretch>
                      <a:fillRect/>
                    </a:stretch>
                  </a:blipFill>
                </p:spPr>
                <p:txBody>
                  <a:bodyPr/>
                  <a:lstStyle/>
                  <a:p>
                    <a:r>
                      <a:rPr lang="en-US">
                        <a:noFill/>
                      </a:rPr>
                      <a:t> </a:t>
                    </a:r>
                  </a:p>
                </p:txBody>
              </p:sp>
            </mc:Fallback>
          </mc:AlternateContent>
          <p:sp>
            <p:nvSpPr>
              <p:cNvPr id="6" name="Strzałka w prawo 5"/>
              <p:cNvSpPr/>
              <p:nvPr/>
            </p:nvSpPr>
            <p:spPr>
              <a:xfrm rot="16200000">
                <a:off x="3707904" y="3356992"/>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pole tekstowe 27"/>
                  <p:cNvSpPr txBox="1"/>
                  <p:nvPr/>
                </p:nvSpPr>
                <p:spPr>
                  <a:xfrm>
                    <a:off x="341308" y="4385389"/>
                    <a:ext cx="8485499" cy="1318394"/>
                  </a:xfrm>
                  <a:prstGeom prst="rect">
                    <a:avLst/>
                  </a:prstGeom>
                  <a:noFill/>
                </p:spPr>
                <p:txBody>
                  <a:bodyPr wrap="square" lIns="0" tIns="0" rIns="0" bIns="0" rtlCol="0">
                    <a:spAutoFit/>
                  </a:bodyPr>
                  <a:lstStyle/>
                  <a:p>
                    <a14:m>
                      <m:oMath xmlns:m="http://schemas.openxmlformats.org/officeDocument/2006/math">
                        <m:f>
                          <m:fPr>
                            <m:ctrlPr>
                              <a:rPr lang="en-US" sz="2400" i="1" smtClean="0">
                                <a:solidFill>
                                  <a:srgbClr val="0000FF"/>
                                </a:solidFill>
                                <a:latin typeface="Cambria Math" panose="02040503050406030204" pitchFamily="18" charset="0"/>
                              </a:rPr>
                            </m:ctrlPr>
                          </m:fPr>
                          <m:num>
                            <m:r>
                              <a:rPr lang="pl-PL" sz="2400" b="0" i="1" smtClean="0">
                                <a:solidFill>
                                  <a:srgbClr val="0000FF"/>
                                </a:solidFill>
                                <a:latin typeface="Cambria Math" panose="02040503050406030204" pitchFamily="18" charset="0"/>
                              </a:rPr>
                              <m:t>𝑑</m:t>
                            </m:r>
                            <m:sSub>
                              <m:sSubPr>
                                <m:ctrlPr>
                                  <a:rPr lang="pl-PL" sz="2400" b="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𝑠</m:t>
                                </m:r>
                              </m:e>
                              <m:sub>
                                <m:r>
                                  <a:rPr lang="pl-PL" sz="2400" b="0" i="1" smtClean="0">
                                    <a:solidFill>
                                      <a:srgbClr val="0000FF"/>
                                    </a:solidFill>
                                    <a:latin typeface="Cambria Math" panose="02040503050406030204" pitchFamily="18" charset="0"/>
                                  </a:rPr>
                                  <m:t>1</m:t>
                                </m:r>
                              </m:sub>
                            </m:sSub>
                          </m:num>
                          <m:den>
                            <m:r>
                              <a:rPr lang="pl-PL" sz="2400" b="0" i="1" smtClean="0">
                                <a:solidFill>
                                  <a:srgbClr val="0000FF"/>
                                </a:solidFill>
                                <a:latin typeface="Cambria Math" panose="02040503050406030204" pitchFamily="18" charset="0"/>
                              </a:rPr>
                              <m:t>𝑑𝑡</m:t>
                            </m:r>
                          </m:den>
                        </m:f>
                        <m:r>
                          <a:rPr lang="en-US" sz="2400" i="1" smtClean="0">
                            <a:solidFill>
                              <a:srgbClr val="0000FF"/>
                            </a:solidFill>
                            <a:latin typeface="Cambria Math" panose="02040503050406030204" pitchFamily="18" charset="0"/>
                          </a:rPr>
                          <m:t>=</m:t>
                        </m:r>
                        <m:sSub>
                          <m:sSubPr>
                            <m:ctrlPr>
                              <a:rPr lang="pl-PL" sz="2400" b="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𝐻</m:t>
                            </m:r>
                          </m:e>
                          <m:sub>
                            <m:r>
                              <a:rPr lang="pl-PL" sz="2400" b="0" i="1" smtClean="0">
                                <a:solidFill>
                                  <a:srgbClr val="0000FF"/>
                                </a:solidFill>
                                <a:latin typeface="Cambria Math" panose="02040503050406030204" pitchFamily="18" charset="0"/>
                              </a:rPr>
                              <m:t>1</m:t>
                            </m:r>
                          </m:sub>
                        </m:sSub>
                        <m:d>
                          <m:dPr>
                            <m:ctrlPr>
                              <a:rPr lang="pl-PL" sz="2400" b="0" i="1" smtClean="0">
                                <a:solidFill>
                                  <a:srgbClr val="0000FF"/>
                                </a:solidFill>
                                <a:latin typeface="Cambria Math" panose="02040503050406030204" pitchFamily="18" charset="0"/>
                              </a:rPr>
                            </m:ctrlPr>
                          </m:dPr>
                          <m:e>
                            <m:sSub>
                              <m:sSubPr>
                                <m:ctrlPr>
                                  <a:rPr lang="pl-PL" sz="2400" i="1">
                                    <a:solidFill>
                                      <a:srgbClr val="0000FF"/>
                                    </a:solidFill>
                                    <a:latin typeface="Cambria Math" panose="02040503050406030204" pitchFamily="18" charset="0"/>
                                  </a:rPr>
                                </m:ctrlPr>
                              </m:sSubPr>
                              <m:e>
                                <m:r>
                                  <a:rPr lang="pl-PL" sz="2400" i="1">
                                    <a:solidFill>
                                      <a:srgbClr val="0000FF"/>
                                    </a:solidFill>
                                    <a:latin typeface="Cambria Math" panose="02040503050406030204" pitchFamily="18" charset="0"/>
                                  </a:rPr>
                                  <m:t>𝑠</m:t>
                                </m:r>
                              </m:e>
                              <m:sub>
                                <m:r>
                                  <a:rPr lang="pl-PL" sz="2400" i="1">
                                    <a:solidFill>
                                      <a:srgbClr val="0000FF"/>
                                    </a:solidFill>
                                    <a:latin typeface="Cambria Math" panose="02040503050406030204" pitchFamily="18" charset="0"/>
                                  </a:rPr>
                                  <m:t>1</m:t>
                                </m:r>
                              </m:sub>
                            </m:sSub>
                            <m:r>
                              <a:rPr lang="pl-PL" sz="2400" b="0" i="1" smtClean="0">
                                <a:solidFill>
                                  <a:srgbClr val="0000FF"/>
                                </a:solidFill>
                                <a:latin typeface="Cambria Math" panose="02040503050406030204" pitchFamily="18" charset="0"/>
                              </a:rPr>
                              <m:t>,</m:t>
                            </m:r>
                            <m:sSub>
                              <m:sSubPr>
                                <m:ctrlPr>
                                  <a:rPr lang="pl-PL" sz="2400" i="1">
                                    <a:solidFill>
                                      <a:srgbClr val="0000FF"/>
                                    </a:solidFill>
                                    <a:latin typeface="Cambria Math" panose="02040503050406030204" pitchFamily="18" charset="0"/>
                                  </a:rPr>
                                </m:ctrlPr>
                              </m:sSubPr>
                              <m:e>
                                <m:r>
                                  <a:rPr lang="pl-PL" sz="2400" i="1">
                                    <a:solidFill>
                                      <a:srgbClr val="0000FF"/>
                                    </a:solidFill>
                                    <a:latin typeface="Cambria Math" panose="02040503050406030204" pitchFamily="18" charset="0"/>
                                  </a:rPr>
                                  <m:t>𝑒</m:t>
                                </m:r>
                              </m:e>
                              <m:sub>
                                <m:r>
                                  <a:rPr lang="pl-PL" sz="2400" i="1">
                                    <a:solidFill>
                                      <a:srgbClr val="0000FF"/>
                                    </a:solidFill>
                                    <a:latin typeface="Cambria Math" panose="02040503050406030204" pitchFamily="18" charset="0"/>
                                  </a:rPr>
                                  <m:t>1</m:t>
                                </m:r>
                              </m:sub>
                            </m:sSub>
                            <m:r>
                              <a:rPr lang="pl-PL" sz="2400" b="0" i="1" smtClean="0">
                                <a:solidFill>
                                  <a:srgbClr val="0000FF"/>
                                </a:solidFill>
                                <a:latin typeface="Cambria Math" panose="02040503050406030204" pitchFamily="18" charset="0"/>
                              </a:rPr>
                              <m:t>,</m:t>
                            </m:r>
                            <m:r>
                              <a:rPr lang="pl-PL" sz="2400" b="0" i="1" smtClean="0">
                                <a:solidFill>
                                  <a:srgbClr val="0000FF"/>
                                </a:solidFill>
                                <a:latin typeface="Cambria Math" panose="02040503050406030204" pitchFamily="18" charset="0"/>
                              </a:rPr>
                              <m:t>𝑡</m:t>
                            </m:r>
                          </m:e>
                        </m:d>
                        <m:r>
                          <a:rPr lang="pl-PL" sz="2400" b="0" i="1" smtClean="0">
                            <a:solidFill>
                              <a:srgbClr val="0000FF"/>
                            </a:solidFill>
                            <a:latin typeface="Cambria Math" panose="02040503050406030204" pitchFamily="18" charset="0"/>
                          </a:rPr>
                          <m:t>    </m:t>
                        </m:r>
                        <m:f>
                          <m:fPr>
                            <m:ctrlPr>
                              <a:rPr lang="en-US" sz="2400" i="1">
                                <a:solidFill>
                                  <a:srgbClr val="0000FF"/>
                                </a:solidFill>
                                <a:latin typeface="Cambria Math" panose="02040503050406030204" pitchFamily="18" charset="0"/>
                              </a:rPr>
                            </m:ctrlPr>
                          </m:fPr>
                          <m:num>
                            <m:r>
                              <a:rPr lang="pl-PL" sz="2400" i="1">
                                <a:solidFill>
                                  <a:srgbClr val="0000FF"/>
                                </a:solidFill>
                                <a:latin typeface="Cambria Math" panose="02040503050406030204" pitchFamily="18" charset="0"/>
                              </a:rPr>
                              <m:t>𝑑</m:t>
                            </m:r>
                            <m:sSub>
                              <m:sSubPr>
                                <m:ctrlPr>
                                  <a:rPr lang="pl-PL" sz="240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𝑒</m:t>
                                </m:r>
                              </m:e>
                              <m:sub>
                                <m:r>
                                  <a:rPr lang="pl-PL" sz="2400" b="0" i="1" smtClean="0">
                                    <a:solidFill>
                                      <a:srgbClr val="0000FF"/>
                                    </a:solidFill>
                                    <a:latin typeface="Cambria Math" panose="02040503050406030204" pitchFamily="18" charset="0"/>
                                  </a:rPr>
                                  <m:t>1</m:t>
                                </m:r>
                              </m:sub>
                            </m:sSub>
                          </m:num>
                          <m:den>
                            <m:r>
                              <a:rPr lang="pl-PL" sz="2400" i="1">
                                <a:solidFill>
                                  <a:srgbClr val="0000FF"/>
                                </a:solidFill>
                                <a:latin typeface="Cambria Math" panose="02040503050406030204" pitchFamily="18" charset="0"/>
                              </a:rPr>
                              <m:t>𝑑𝑡</m:t>
                            </m:r>
                          </m:den>
                        </m:f>
                        <m:r>
                          <a:rPr lang="en-US" sz="2400" i="1">
                            <a:solidFill>
                              <a:srgbClr val="0000FF"/>
                            </a:solidFill>
                            <a:latin typeface="Cambria Math" panose="02040503050406030204" pitchFamily="18" charset="0"/>
                          </a:rPr>
                          <m:t>=</m:t>
                        </m:r>
                        <m:sSub>
                          <m:sSubPr>
                            <m:ctrlPr>
                              <a:rPr lang="pl-PL" sz="2400" b="0" i="1" smtClean="0">
                                <a:solidFill>
                                  <a:srgbClr val="0000FF"/>
                                </a:solidFill>
                                <a:latin typeface="Cambria Math" panose="02040503050406030204" pitchFamily="18" charset="0"/>
                              </a:rPr>
                            </m:ctrlPr>
                          </m:sSubPr>
                          <m:e>
                            <m:r>
                              <a:rPr lang="pl-PL" sz="2400" b="0" i="1" smtClean="0">
                                <a:solidFill>
                                  <a:srgbClr val="0000FF"/>
                                </a:solidFill>
                                <a:latin typeface="Cambria Math" panose="02040503050406030204" pitchFamily="18" charset="0"/>
                              </a:rPr>
                              <m:t>𝐹</m:t>
                            </m:r>
                          </m:e>
                          <m:sub>
                            <m:r>
                              <a:rPr lang="pl-PL" sz="2400" b="0" i="1" smtClean="0">
                                <a:solidFill>
                                  <a:srgbClr val="0000FF"/>
                                </a:solidFill>
                                <a:latin typeface="Cambria Math" panose="02040503050406030204" pitchFamily="18" charset="0"/>
                              </a:rPr>
                              <m:t>1</m:t>
                            </m:r>
                          </m:sub>
                        </m:sSub>
                        <m:d>
                          <m:dPr>
                            <m:ctrlPr>
                              <a:rPr lang="pl-PL" sz="2400" b="0" i="1" smtClean="0">
                                <a:solidFill>
                                  <a:srgbClr val="0000FF"/>
                                </a:solidFill>
                                <a:latin typeface="Cambria Math" panose="02040503050406030204" pitchFamily="18" charset="0"/>
                              </a:rPr>
                            </m:ctrlPr>
                          </m:dPr>
                          <m:e>
                            <m:sSub>
                              <m:sSubPr>
                                <m:ctrlPr>
                                  <a:rPr lang="pl-PL" sz="2400" i="1">
                                    <a:solidFill>
                                      <a:srgbClr val="0000FF"/>
                                    </a:solidFill>
                                    <a:latin typeface="Cambria Math" panose="02040503050406030204" pitchFamily="18" charset="0"/>
                                  </a:rPr>
                                </m:ctrlPr>
                              </m:sSubPr>
                              <m:e>
                                <m:r>
                                  <a:rPr lang="pl-PL" sz="2400" i="1">
                                    <a:solidFill>
                                      <a:srgbClr val="0000FF"/>
                                    </a:solidFill>
                                    <a:latin typeface="Cambria Math" panose="02040503050406030204" pitchFamily="18" charset="0"/>
                                  </a:rPr>
                                  <m:t>𝑠</m:t>
                                </m:r>
                              </m:e>
                              <m:sub>
                                <m:r>
                                  <a:rPr lang="pl-PL" sz="2400" i="1">
                                    <a:solidFill>
                                      <a:srgbClr val="0000FF"/>
                                    </a:solidFill>
                                    <a:latin typeface="Cambria Math" panose="02040503050406030204" pitchFamily="18" charset="0"/>
                                  </a:rPr>
                                  <m:t>1</m:t>
                                </m:r>
                              </m:sub>
                            </m:sSub>
                            <m:r>
                              <a:rPr lang="pl-PL" sz="2400" i="1">
                                <a:solidFill>
                                  <a:srgbClr val="0000FF"/>
                                </a:solidFill>
                                <a:latin typeface="Cambria Math" panose="02040503050406030204" pitchFamily="18" charset="0"/>
                              </a:rPr>
                              <m:t>,</m:t>
                            </m:r>
                            <m:sSub>
                              <m:sSubPr>
                                <m:ctrlPr>
                                  <a:rPr lang="pl-PL" sz="2400" i="1">
                                    <a:solidFill>
                                      <a:srgbClr val="0000FF"/>
                                    </a:solidFill>
                                    <a:latin typeface="Cambria Math" panose="02040503050406030204" pitchFamily="18" charset="0"/>
                                  </a:rPr>
                                </m:ctrlPr>
                              </m:sSubPr>
                              <m:e>
                                <m:r>
                                  <a:rPr lang="pl-PL" sz="2400" i="1">
                                    <a:solidFill>
                                      <a:srgbClr val="0000FF"/>
                                    </a:solidFill>
                                    <a:latin typeface="Cambria Math" panose="02040503050406030204" pitchFamily="18" charset="0"/>
                                  </a:rPr>
                                  <m:t>𝑒</m:t>
                                </m:r>
                              </m:e>
                              <m:sub>
                                <m:r>
                                  <a:rPr lang="pl-PL" sz="2400" i="1">
                                    <a:solidFill>
                                      <a:srgbClr val="0000FF"/>
                                    </a:solidFill>
                                    <a:latin typeface="Cambria Math" panose="02040503050406030204" pitchFamily="18" charset="0"/>
                                  </a:rPr>
                                  <m:t>1</m:t>
                                </m:r>
                              </m:sub>
                            </m:sSub>
                            <m:r>
                              <a:rPr lang="pl-PL" sz="2400" i="1">
                                <a:solidFill>
                                  <a:srgbClr val="0000FF"/>
                                </a:solidFill>
                                <a:latin typeface="Cambria Math" panose="02040503050406030204" pitchFamily="18" charset="0"/>
                              </a:rPr>
                              <m:t>,</m:t>
                            </m:r>
                            <m:r>
                              <a:rPr lang="pl-PL" sz="2400" i="1">
                                <a:solidFill>
                                  <a:srgbClr val="0000FF"/>
                                </a:solidFill>
                                <a:latin typeface="Cambria Math" panose="02040503050406030204" pitchFamily="18" charset="0"/>
                              </a:rPr>
                              <m:t>𝑡</m:t>
                            </m:r>
                          </m:e>
                        </m:d>
                        <m:r>
                          <a:rPr lang="pl-PL" sz="2400" b="0" i="1" smtClean="0">
                            <a:solidFill>
                              <a:srgbClr val="0000FF"/>
                            </a:solidFill>
                            <a:latin typeface="Cambria Math" panose="02040503050406030204" pitchFamily="18" charset="0"/>
                          </a:rPr>
                          <m:t>  …   </m:t>
                        </m:r>
                      </m:oMath>
                    </a14:m>
                    <a:r>
                      <a:rPr lang="pl-PL" sz="2400" b="0" dirty="0">
                        <a:solidFill>
                          <a:srgbClr val="0000FF"/>
                        </a:solidFill>
                      </a:rPr>
                      <a:t>  </a:t>
                    </a:r>
                  </a:p>
                  <a:p>
                    <a:r>
                      <a:rPr lang="pl-PL" sz="2400" dirty="0">
                        <a:solidFill>
                          <a:srgbClr val="0000FF"/>
                        </a:solidFill>
                      </a:rPr>
                      <a:t>                                    </a:t>
                    </a:r>
                    <a14:m>
                      <m:oMath xmlns:m="http://schemas.openxmlformats.org/officeDocument/2006/math">
                        <m:f>
                          <m:fPr>
                            <m:ctrlPr>
                              <a:rPr lang="en-US" sz="2400" i="1">
                                <a:solidFill>
                                  <a:srgbClr val="0000FF"/>
                                </a:solidFill>
                                <a:latin typeface="Cambria Math" panose="02040503050406030204" pitchFamily="18" charset="0"/>
                                <a:ea typeface="Cambria Math" panose="02040503050406030204" pitchFamily="18" charset="0"/>
                              </a:rPr>
                            </m:ctrlPr>
                          </m:fPr>
                          <m:num>
                            <m:r>
                              <a:rPr lang="pl-PL" sz="2400" i="1">
                                <a:solidFill>
                                  <a:srgbClr val="0000FF"/>
                                </a:solidFill>
                                <a:latin typeface="Cambria Math" panose="02040503050406030204" pitchFamily="18" charset="0"/>
                                <a:ea typeface="Cambria Math" panose="02040503050406030204" pitchFamily="18" charset="0"/>
                              </a:rPr>
                              <m:t>𝑑</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𝑠</m:t>
                                </m:r>
                              </m:e>
                              <m:sub>
                                <m:r>
                                  <a:rPr lang="pl-PL" sz="2400" i="1">
                                    <a:solidFill>
                                      <a:srgbClr val="0000FF"/>
                                    </a:solidFill>
                                    <a:latin typeface="Cambria Math" panose="02040503050406030204" pitchFamily="18" charset="0"/>
                                    <a:ea typeface="Cambria Math" panose="02040503050406030204" pitchFamily="18" charset="0"/>
                                  </a:rPr>
                                  <m:t>𝑘</m:t>
                                </m:r>
                              </m:sub>
                            </m:sSub>
                          </m:num>
                          <m:den>
                            <m:r>
                              <a:rPr lang="pl-PL" sz="2400" i="1">
                                <a:solidFill>
                                  <a:srgbClr val="0000FF"/>
                                </a:solidFill>
                                <a:latin typeface="Cambria Math" panose="02040503050406030204" pitchFamily="18" charset="0"/>
                                <a:ea typeface="Cambria Math" panose="02040503050406030204" pitchFamily="18" charset="0"/>
                              </a:rPr>
                              <m:t>𝑑𝑡</m:t>
                            </m:r>
                          </m:den>
                        </m:f>
                        <m:r>
                          <a:rPr lang="en-US" sz="2400" i="1">
                            <a:solidFill>
                              <a:srgbClr val="0000FF"/>
                            </a:solidFill>
                            <a:latin typeface="Cambria Math" panose="02040503050406030204" pitchFamily="18" charset="0"/>
                            <a:ea typeface="Cambria Math" panose="02040503050406030204" pitchFamily="18" charset="0"/>
                          </a:rPr>
                          <m:t>=</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𝐻</m:t>
                            </m:r>
                          </m:e>
                          <m:sub>
                            <m:r>
                              <a:rPr lang="pl-PL" sz="2400" i="1">
                                <a:solidFill>
                                  <a:srgbClr val="0000FF"/>
                                </a:solidFill>
                                <a:latin typeface="Cambria Math" panose="02040503050406030204" pitchFamily="18" charset="0"/>
                                <a:ea typeface="Cambria Math" panose="02040503050406030204" pitchFamily="18" charset="0"/>
                              </a:rPr>
                              <m:t>𝑘</m:t>
                            </m:r>
                          </m:sub>
                        </m:sSub>
                        <m:d>
                          <m:dPr>
                            <m:ctrlPr>
                              <a:rPr lang="pl-PL" sz="2400" i="1">
                                <a:solidFill>
                                  <a:srgbClr val="0000FF"/>
                                </a:solidFill>
                                <a:latin typeface="Cambria Math" panose="02040503050406030204" pitchFamily="18" charset="0"/>
                                <a:ea typeface="Cambria Math" panose="02040503050406030204" pitchFamily="18" charset="0"/>
                              </a:rPr>
                            </m:ctrlPr>
                          </m:dPr>
                          <m:e>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𝑠</m:t>
                                </m:r>
                              </m:e>
                              <m:sub>
                                <m:r>
                                  <a:rPr lang="pl-PL" sz="2400" i="1">
                                    <a:solidFill>
                                      <a:srgbClr val="0000FF"/>
                                    </a:solidFill>
                                    <a:latin typeface="Cambria Math" panose="02040503050406030204" pitchFamily="18" charset="0"/>
                                    <a:ea typeface="Cambria Math" panose="02040503050406030204" pitchFamily="18" charset="0"/>
                                  </a:rPr>
                                  <m:t>𝑘</m:t>
                                </m:r>
                              </m:sub>
                            </m:sSub>
                            <m:r>
                              <a:rPr lang="pl-PL" sz="2400" i="1">
                                <a:solidFill>
                                  <a:srgbClr val="0000FF"/>
                                </a:solidFill>
                                <a:latin typeface="Cambria Math" panose="02040503050406030204" pitchFamily="18" charset="0"/>
                                <a:ea typeface="Cambria Math" panose="02040503050406030204" pitchFamily="18" charset="0"/>
                              </a:rPr>
                              <m:t>,</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𝑒</m:t>
                                </m:r>
                              </m:e>
                              <m:sub>
                                <m:r>
                                  <a:rPr lang="pl-PL" sz="2400" i="1">
                                    <a:solidFill>
                                      <a:srgbClr val="0000FF"/>
                                    </a:solidFill>
                                    <a:latin typeface="Cambria Math" panose="02040503050406030204" pitchFamily="18" charset="0"/>
                                    <a:ea typeface="Cambria Math" panose="02040503050406030204" pitchFamily="18" charset="0"/>
                                  </a:rPr>
                                  <m:t>𝑘</m:t>
                                </m:r>
                              </m:sub>
                            </m:sSub>
                            <m:r>
                              <a:rPr lang="pl-PL" sz="2400" i="1">
                                <a:solidFill>
                                  <a:srgbClr val="0000FF"/>
                                </a:solidFill>
                                <a:latin typeface="Cambria Math" panose="02040503050406030204" pitchFamily="18" charset="0"/>
                                <a:ea typeface="Cambria Math" panose="02040503050406030204" pitchFamily="18" charset="0"/>
                              </a:rPr>
                              <m:t>,</m:t>
                            </m:r>
                            <m:r>
                              <a:rPr lang="pl-PL" sz="2400" i="1">
                                <a:solidFill>
                                  <a:srgbClr val="0000FF"/>
                                </a:solidFill>
                                <a:latin typeface="Cambria Math" panose="02040503050406030204" pitchFamily="18" charset="0"/>
                                <a:ea typeface="Cambria Math" panose="02040503050406030204" pitchFamily="18" charset="0"/>
                              </a:rPr>
                              <m:t>𝑡</m:t>
                            </m:r>
                          </m:e>
                        </m:d>
                        <m:r>
                          <a:rPr lang="pl-PL" sz="2400" i="1">
                            <a:solidFill>
                              <a:srgbClr val="0000FF"/>
                            </a:solidFill>
                            <a:latin typeface="Cambria Math" panose="02040503050406030204" pitchFamily="18" charset="0"/>
                            <a:ea typeface="Cambria Math" panose="02040503050406030204" pitchFamily="18" charset="0"/>
                          </a:rPr>
                          <m:t>    </m:t>
                        </m:r>
                        <m:f>
                          <m:fPr>
                            <m:ctrlPr>
                              <a:rPr lang="en-US" sz="2400" i="1">
                                <a:solidFill>
                                  <a:srgbClr val="0000FF"/>
                                </a:solidFill>
                                <a:latin typeface="Cambria Math" panose="02040503050406030204" pitchFamily="18" charset="0"/>
                                <a:ea typeface="Cambria Math" panose="02040503050406030204" pitchFamily="18" charset="0"/>
                              </a:rPr>
                            </m:ctrlPr>
                          </m:fPr>
                          <m:num>
                            <m:r>
                              <a:rPr lang="pl-PL" sz="2400" i="1">
                                <a:solidFill>
                                  <a:srgbClr val="0000FF"/>
                                </a:solidFill>
                                <a:latin typeface="Cambria Math" panose="02040503050406030204" pitchFamily="18" charset="0"/>
                                <a:ea typeface="Cambria Math" panose="02040503050406030204" pitchFamily="18" charset="0"/>
                              </a:rPr>
                              <m:t>𝑑</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𝑒</m:t>
                                </m:r>
                              </m:e>
                              <m:sub>
                                <m:r>
                                  <a:rPr lang="pl-PL" sz="2400" i="1">
                                    <a:solidFill>
                                      <a:srgbClr val="0000FF"/>
                                    </a:solidFill>
                                    <a:latin typeface="Cambria Math" panose="02040503050406030204" pitchFamily="18" charset="0"/>
                                    <a:ea typeface="Cambria Math" panose="02040503050406030204" pitchFamily="18" charset="0"/>
                                  </a:rPr>
                                  <m:t>𝑘</m:t>
                                </m:r>
                              </m:sub>
                            </m:sSub>
                          </m:num>
                          <m:den>
                            <m:r>
                              <a:rPr lang="pl-PL" sz="2400" i="1">
                                <a:solidFill>
                                  <a:srgbClr val="0000FF"/>
                                </a:solidFill>
                                <a:latin typeface="Cambria Math" panose="02040503050406030204" pitchFamily="18" charset="0"/>
                                <a:ea typeface="Cambria Math" panose="02040503050406030204" pitchFamily="18" charset="0"/>
                              </a:rPr>
                              <m:t>𝑑𝑡</m:t>
                            </m:r>
                          </m:den>
                        </m:f>
                        <m:r>
                          <a:rPr lang="en-US" sz="2400" i="1">
                            <a:solidFill>
                              <a:srgbClr val="0000FF"/>
                            </a:solidFill>
                            <a:latin typeface="Cambria Math" panose="02040503050406030204" pitchFamily="18" charset="0"/>
                            <a:ea typeface="Cambria Math" panose="02040503050406030204" pitchFamily="18" charset="0"/>
                          </a:rPr>
                          <m:t>=</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𝐹</m:t>
                            </m:r>
                          </m:e>
                          <m:sub>
                            <m:r>
                              <a:rPr lang="pl-PL" sz="2400" b="0" i="1" smtClean="0">
                                <a:solidFill>
                                  <a:srgbClr val="0000FF"/>
                                </a:solidFill>
                                <a:latin typeface="Cambria Math" panose="02040503050406030204" pitchFamily="18" charset="0"/>
                                <a:ea typeface="Cambria Math" panose="02040503050406030204" pitchFamily="18" charset="0"/>
                              </a:rPr>
                              <m:t>𝑘</m:t>
                            </m:r>
                          </m:sub>
                        </m:sSub>
                        <m:r>
                          <a:rPr lang="pl-PL" sz="2400" b="0" i="1" smtClean="0">
                            <a:solidFill>
                              <a:srgbClr val="0000FF"/>
                            </a:solidFill>
                            <a:latin typeface="Cambria Math" panose="02040503050406030204" pitchFamily="18" charset="0"/>
                            <a:ea typeface="Cambria Math" panose="02040503050406030204" pitchFamily="18" charset="0"/>
                          </a:rPr>
                          <m:t> </m:t>
                        </m:r>
                        <m:r>
                          <a:rPr lang="pl-PL" sz="2400" i="1">
                            <a:solidFill>
                              <a:srgbClr val="0000FF"/>
                            </a:solidFill>
                            <a:latin typeface="Cambria Math" panose="02040503050406030204" pitchFamily="18" charset="0"/>
                            <a:ea typeface="Cambria Math" panose="02040503050406030204" pitchFamily="18" charset="0"/>
                          </a:rPr>
                          <m:t>(</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𝑠</m:t>
                            </m:r>
                          </m:e>
                          <m:sub>
                            <m:r>
                              <a:rPr lang="pl-PL" sz="2400" i="1">
                                <a:solidFill>
                                  <a:srgbClr val="0000FF"/>
                                </a:solidFill>
                                <a:latin typeface="Cambria Math" panose="02040503050406030204" pitchFamily="18" charset="0"/>
                                <a:ea typeface="Cambria Math" panose="02040503050406030204" pitchFamily="18" charset="0"/>
                              </a:rPr>
                              <m:t>𝑘</m:t>
                            </m:r>
                          </m:sub>
                        </m:sSub>
                        <m:r>
                          <a:rPr lang="pl-PL" sz="2400" i="1">
                            <a:solidFill>
                              <a:srgbClr val="0000FF"/>
                            </a:solidFill>
                            <a:latin typeface="Cambria Math" panose="02040503050406030204" pitchFamily="18" charset="0"/>
                            <a:ea typeface="Cambria Math" panose="02040503050406030204" pitchFamily="18" charset="0"/>
                          </a:rPr>
                          <m:t>,</m:t>
                        </m:r>
                        <m:sSub>
                          <m:sSubPr>
                            <m:ctrlPr>
                              <a:rPr lang="pl-PL" sz="2400" i="1">
                                <a:solidFill>
                                  <a:srgbClr val="0000FF"/>
                                </a:solidFill>
                                <a:latin typeface="Cambria Math" panose="02040503050406030204" pitchFamily="18" charset="0"/>
                                <a:ea typeface="Cambria Math" panose="02040503050406030204" pitchFamily="18" charset="0"/>
                              </a:rPr>
                            </m:ctrlPr>
                          </m:sSubPr>
                          <m:e>
                            <m:r>
                              <a:rPr lang="pl-PL" sz="2400" i="1">
                                <a:solidFill>
                                  <a:srgbClr val="0000FF"/>
                                </a:solidFill>
                                <a:latin typeface="Cambria Math" panose="02040503050406030204" pitchFamily="18" charset="0"/>
                                <a:ea typeface="Cambria Math" panose="02040503050406030204" pitchFamily="18" charset="0"/>
                              </a:rPr>
                              <m:t>𝑒</m:t>
                            </m:r>
                          </m:e>
                          <m:sub>
                            <m:r>
                              <a:rPr lang="pl-PL" sz="2400" i="1">
                                <a:solidFill>
                                  <a:srgbClr val="0000FF"/>
                                </a:solidFill>
                                <a:latin typeface="Cambria Math" panose="02040503050406030204" pitchFamily="18" charset="0"/>
                                <a:ea typeface="Cambria Math" panose="02040503050406030204" pitchFamily="18" charset="0"/>
                              </a:rPr>
                              <m:t>𝑘</m:t>
                            </m:r>
                          </m:sub>
                        </m:sSub>
                        <m:r>
                          <a:rPr lang="pl-PL" sz="2400" i="1">
                            <a:solidFill>
                              <a:srgbClr val="0000FF"/>
                            </a:solidFill>
                            <a:latin typeface="Cambria Math" panose="02040503050406030204" pitchFamily="18" charset="0"/>
                            <a:ea typeface="Cambria Math" panose="02040503050406030204" pitchFamily="18" charset="0"/>
                          </a:rPr>
                          <m:t>,</m:t>
                        </m:r>
                        <m:r>
                          <a:rPr lang="pl-PL" sz="2400" i="1">
                            <a:solidFill>
                              <a:srgbClr val="0000FF"/>
                            </a:solidFill>
                            <a:latin typeface="Cambria Math" panose="02040503050406030204" pitchFamily="18" charset="0"/>
                            <a:ea typeface="Cambria Math" panose="02040503050406030204" pitchFamily="18" charset="0"/>
                          </a:rPr>
                          <m:t>𝑡</m:t>
                        </m:r>
                        <m:r>
                          <a:rPr lang="pl-PL" sz="2400" i="1">
                            <a:solidFill>
                              <a:srgbClr val="0000FF"/>
                            </a:solidFill>
                            <a:latin typeface="Cambria Math" panose="02040503050406030204" pitchFamily="18" charset="0"/>
                            <a:ea typeface="Cambria Math" panose="02040503050406030204" pitchFamily="18" charset="0"/>
                          </a:rPr>
                          <m:t>)</m:t>
                        </m:r>
                      </m:oMath>
                    </a14:m>
                    <a:endParaRPr lang="pl-PL" sz="2400" dirty="0">
                      <a:solidFill>
                        <a:srgbClr val="0000FF"/>
                      </a:solidFill>
                      <a:latin typeface="Cambria Math" panose="02040503050406030204" pitchFamily="18" charset="0"/>
                      <a:ea typeface="Cambria Math" panose="02040503050406030204" pitchFamily="18" charset="0"/>
                    </a:endParaRPr>
                  </a:p>
                  <a:p>
                    <a:endParaRPr lang="pl-PL" sz="1800" dirty="0">
                      <a:solidFill>
                        <a:srgbClr val="0000FF"/>
                      </a:solidFill>
                    </a:endParaRPr>
                  </a:p>
                </p:txBody>
              </p:sp>
            </mc:Choice>
            <mc:Fallback xmlns="">
              <p:sp>
                <p:nvSpPr>
                  <p:cNvPr id="28" name="pole tekstowe 27"/>
                  <p:cNvSpPr txBox="1">
                    <a:spLocks noRot="1" noChangeAspect="1" noMove="1" noResize="1" noEditPoints="1" noAdjustHandles="1" noChangeArrowheads="1" noChangeShapeType="1" noTextEdit="1"/>
                  </p:cNvSpPr>
                  <p:nvPr/>
                </p:nvSpPr>
                <p:spPr>
                  <a:xfrm>
                    <a:off x="341308" y="4385389"/>
                    <a:ext cx="8485499" cy="1318394"/>
                  </a:xfrm>
                  <a:prstGeom prst="rect">
                    <a:avLst/>
                  </a:prstGeom>
                  <a:blipFill>
                    <a:blip r:embed="rId4"/>
                    <a:stretch>
                      <a:fillRect/>
                    </a:stretch>
                  </a:blipFill>
                </p:spPr>
                <p:txBody>
                  <a:bodyPr/>
                  <a:lstStyle/>
                  <a:p>
                    <a:r>
                      <a:rPr lang="en-US">
                        <a:noFill/>
                      </a:rPr>
                      <a:t> </a:t>
                    </a:r>
                  </a:p>
                </p:txBody>
              </p:sp>
            </mc:Fallback>
          </mc:AlternateContent>
          <p:cxnSp>
            <p:nvCxnSpPr>
              <p:cNvPr id="14" name="Łącznik prosty 13"/>
              <p:cNvCxnSpPr/>
              <p:nvPr/>
            </p:nvCxnSpPr>
            <p:spPr>
              <a:xfrm>
                <a:off x="3419872" y="3356992"/>
                <a:ext cx="1296144" cy="5760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Łącznik prosty 29"/>
              <p:cNvCxnSpPr/>
              <p:nvPr/>
            </p:nvCxnSpPr>
            <p:spPr>
              <a:xfrm flipV="1">
                <a:off x="3419872" y="3356992"/>
                <a:ext cx="1296144" cy="5760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pole tekstowe 1"/>
            <p:cNvSpPr txBox="1"/>
            <p:nvPr/>
          </p:nvSpPr>
          <p:spPr>
            <a:xfrm>
              <a:off x="5148064" y="3402482"/>
              <a:ext cx="3456384" cy="1200329"/>
            </a:xfrm>
            <a:prstGeom prst="rect">
              <a:avLst/>
            </a:prstGeom>
            <a:noFill/>
          </p:spPr>
          <p:txBody>
            <a:bodyPr wrap="square" rtlCol="0">
              <a:spAutoFit/>
            </a:bodyPr>
            <a:lstStyle/>
            <a:p>
              <a:r>
                <a:rPr lang="en-US" sz="1800" i="1" dirty="0">
                  <a:solidFill>
                    <a:srgbClr val="0000FF"/>
                  </a:solidFill>
                </a:rPr>
                <a:t>s</a:t>
              </a:r>
              <a:r>
                <a:rPr lang="en-US" sz="1800" dirty="0">
                  <a:solidFill>
                    <a:srgbClr val="0000FF"/>
                  </a:solidFill>
                </a:rPr>
                <a:t> is not defined by </a:t>
              </a:r>
              <a:r>
                <a:rPr lang="en-US" sz="1800" i="1" dirty="0">
                  <a:solidFill>
                    <a:srgbClr val="0000FF"/>
                  </a:solidFill>
                </a:rPr>
                <a:t>s</a:t>
              </a:r>
              <a:r>
                <a:rPr lang="en-US" sz="1800" i="1" baseline="-25000" dirty="0">
                  <a:solidFill>
                    <a:srgbClr val="0000FF"/>
                  </a:solidFill>
                </a:rPr>
                <a:t>1</a:t>
              </a:r>
              <a:r>
                <a:rPr lang="en-US" sz="1800" i="1" dirty="0">
                  <a:solidFill>
                    <a:srgbClr val="0000FF"/>
                  </a:solidFill>
                </a:rPr>
                <a:t> </a:t>
              </a:r>
              <a:r>
                <a:rPr lang="en-US" sz="1800" i="1" baseline="30000" dirty="0">
                  <a:solidFill>
                    <a:srgbClr val="0000FF"/>
                  </a:solidFill>
                </a:rPr>
                <a:t>,…, </a:t>
              </a:r>
              <a:r>
                <a:rPr lang="en-US" sz="1800" i="1" dirty="0" err="1">
                  <a:solidFill>
                    <a:srgbClr val="0000FF"/>
                  </a:solidFill>
                </a:rPr>
                <a:t>s</a:t>
              </a:r>
              <a:r>
                <a:rPr lang="en-US" sz="1800" i="1" baseline="-25000" dirty="0" err="1">
                  <a:solidFill>
                    <a:srgbClr val="0000FF"/>
                  </a:solidFill>
                </a:rPr>
                <a:t>k</a:t>
              </a:r>
              <a:r>
                <a:rPr lang="en-US" sz="1800" i="1" baseline="30000" dirty="0">
                  <a:solidFill>
                    <a:srgbClr val="0000FF"/>
                  </a:solidFill>
                </a:rPr>
                <a:t> </a:t>
              </a:r>
              <a:r>
                <a:rPr lang="en-US" sz="1800" dirty="0">
                  <a:solidFill>
                    <a:srgbClr val="0000FF"/>
                  </a:solidFill>
                </a:rPr>
                <a:t>only</a:t>
              </a:r>
              <a:r>
                <a:rPr lang="en-US" sz="1800" i="1" dirty="0">
                  <a:solidFill>
                    <a:srgbClr val="0000FF"/>
                  </a:solidFill>
                </a:rPr>
                <a:t> </a:t>
              </a:r>
            </a:p>
            <a:p>
              <a:r>
                <a:rPr lang="en-US" sz="1800" i="1" dirty="0">
                  <a:solidFill>
                    <a:srgbClr val="0000FF"/>
                  </a:solidFill>
                </a:rPr>
                <a:t>e</a:t>
              </a:r>
              <a:r>
                <a:rPr lang="en-US" sz="1800" dirty="0">
                  <a:solidFill>
                    <a:srgbClr val="0000FF"/>
                  </a:solidFill>
                </a:rPr>
                <a:t> is not defined by </a:t>
              </a:r>
              <a:r>
                <a:rPr lang="en-US" sz="1800" i="1" dirty="0">
                  <a:solidFill>
                    <a:srgbClr val="0000FF"/>
                  </a:solidFill>
                </a:rPr>
                <a:t>e</a:t>
              </a:r>
              <a:r>
                <a:rPr lang="en-US" sz="1800" i="1" baseline="-25000" dirty="0">
                  <a:solidFill>
                    <a:srgbClr val="0000FF"/>
                  </a:solidFill>
                </a:rPr>
                <a:t>1</a:t>
              </a:r>
              <a:r>
                <a:rPr lang="en-US" sz="1800" i="1" dirty="0">
                  <a:solidFill>
                    <a:srgbClr val="0000FF"/>
                  </a:solidFill>
                </a:rPr>
                <a:t> </a:t>
              </a:r>
              <a:r>
                <a:rPr lang="en-US" sz="1800" i="1" baseline="30000" dirty="0">
                  <a:solidFill>
                    <a:srgbClr val="0000FF"/>
                  </a:solidFill>
                </a:rPr>
                <a:t>,…, </a:t>
              </a:r>
              <a:r>
                <a:rPr lang="en-US" sz="1800" i="1" dirty="0" err="1">
                  <a:solidFill>
                    <a:srgbClr val="0000FF"/>
                  </a:solidFill>
                </a:rPr>
                <a:t>e</a:t>
              </a:r>
              <a:r>
                <a:rPr lang="en-US" sz="1800" i="1" baseline="-25000" dirty="0" err="1">
                  <a:solidFill>
                    <a:srgbClr val="0000FF"/>
                  </a:solidFill>
                </a:rPr>
                <a:t>k</a:t>
              </a:r>
              <a:r>
                <a:rPr lang="en-US" sz="1800" i="1" baseline="-25000" dirty="0">
                  <a:solidFill>
                    <a:srgbClr val="0000FF"/>
                  </a:solidFill>
                </a:rPr>
                <a:t> </a:t>
              </a:r>
              <a:r>
                <a:rPr lang="en-US" sz="1800" dirty="0">
                  <a:solidFill>
                    <a:srgbClr val="0000FF"/>
                  </a:solidFill>
                </a:rPr>
                <a:t>only</a:t>
              </a:r>
              <a:r>
                <a:rPr lang="en-US" sz="1800" i="1" dirty="0">
                  <a:solidFill>
                    <a:srgbClr val="0000FF"/>
                  </a:solidFill>
                </a:rPr>
                <a:t> </a:t>
              </a:r>
              <a:endParaRPr lang="en-US" sz="1800" baseline="30000" dirty="0">
                <a:solidFill>
                  <a:srgbClr val="0000FF"/>
                </a:solidFill>
              </a:endParaRPr>
            </a:p>
            <a:p>
              <a:r>
                <a:rPr lang="en-US" sz="1800" i="1" dirty="0">
                  <a:solidFill>
                    <a:srgbClr val="0000FF"/>
                  </a:solidFill>
                </a:rPr>
                <a:t>H</a:t>
              </a:r>
              <a:r>
                <a:rPr lang="en-US" sz="1800" i="1" dirty="0"/>
                <a:t> </a:t>
              </a:r>
              <a:r>
                <a:rPr lang="en-US" sz="1800" dirty="0">
                  <a:solidFill>
                    <a:srgbClr val="0000FF"/>
                  </a:solidFill>
                </a:rPr>
                <a:t>is not defined by </a:t>
              </a:r>
              <a:r>
                <a:rPr lang="en-US" sz="1800" i="1" dirty="0">
                  <a:solidFill>
                    <a:srgbClr val="0000FF"/>
                  </a:solidFill>
                </a:rPr>
                <a:t>H</a:t>
              </a:r>
              <a:r>
                <a:rPr lang="en-US" sz="1800" i="1" baseline="-25000" dirty="0">
                  <a:solidFill>
                    <a:srgbClr val="0000FF"/>
                  </a:solidFill>
                </a:rPr>
                <a:t>1</a:t>
              </a:r>
              <a:r>
                <a:rPr lang="en-US" sz="1800" i="1" dirty="0">
                  <a:solidFill>
                    <a:srgbClr val="0000FF"/>
                  </a:solidFill>
                </a:rPr>
                <a:t> </a:t>
              </a:r>
              <a:r>
                <a:rPr lang="en-US" sz="1800" i="1" baseline="30000" dirty="0">
                  <a:solidFill>
                    <a:srgbClr val="0000FF"/>
                  </a:solidFill>
                </a:rPr>
                <a:t>,…, </a:t>
              </a:r>
              <a:r>
                <a:rPr lang="en-US" sz="1800" i="1" dirty="0" err="1">
                  <a:solidFill>
                    <a:srgbClr val="0000FF"/>
                  </a:solidFill>
                </a:rPr>
                <a:t>H</a:t>
              </a:r>
              <a:r>
                <a:rPr lang="en-US" sz="1800" i="1" baseline="-25000" dirty="0" err="1">
                  <a:solidFill>
                    <a:srgbClr val="0000FF"/>
                  </a:solidFill>
                </a:rPr>
                <a:t>k</a:t>
              </a:r>
              <a:r>
                <a:rPr lang="en-US" sz="1800" i="1" baseline="30000" dirty="0">
                  <a:solidFill>
                    <a:srgbClr val="0000FF"/>
                  </a:solidFill>
                </a:rPr>
                <a:t> </a:t>
              </a:r>
              <a:r>
                <a:rPr lang="en-US" sz="1800" dirty="0">
                  <a:solidFill>
                    <a:srgbClr val="0000FF"/>
                  </a:solidFill>
                </a:rPr>
                <a:t>only</a:t>
              </a:r>
              <a:endParaRPr lang="en-US" sz="1800" i="1" baseline="30000" dirty="0">
                <a:solidFill>
                  <a:srgbClr val="0000FF"/>
                </a:solidFill>
              </a:endParaRPr>
            </a:p>
            <a:p>
              <a:r>
                <a:rPr lang="en-US" sz="1800" i="1" dirty="0"/>
                <a:t>F </a:t>
              </a:r>
              <a:r>
                <a:rPr lang="en-US" sz="1800" dirty="0">
                  <a:solidFill>
                    <a:srgbClr val="0000FF"/>
                  </a:solidFill>
                </a:rPr>
                <a:t>is not defined by </a:t>
              </a:r>
              <a:r>
                <a:rPr lang="en-US" sz="1800" i="1" dirty="0">
                  <a:solidFill>
                    <a:srgbClr val="0000FF"/>
                  </a:solidFill>
                </a:rPr>
                <a:t>F</a:t>
              </a:r>
              <a:r>
                <a:rPr lang="en-US" sz="1800" i="1" baseline="-25000" dirty="0">
                  <a:solidFill>
                    <a:srgbClr val="0000FF"/>
                  </a:solidFill>
                </a:rPr>
                <a:t>1</a:t>
              </a:r>
              <a:r>
                <a:rPr lang="en-US" sz="1800" i="1" dirty="0">
                  <a:solidFill>
                    <a:srgbClr val="0000FF"/>
                  </a:solidFill>
                </a:rPr>
                <a:t> </a:t>
              </a:r>
              <a:r>
                <a:rPr lang="en-US" sz="1800" i="1" baseline="30000" dirty="0">
                  <a:solidFill>
                    <a:srgbClr val="0000FF"/>
                  </a:solidFill>
                </a:rPr>
                <a:t>,…, </a:t>
              </a:r>
              <a:r>
                <a:rPr lang="en-US" sz="1800" i="1" dirty="0" err="1">
                  <a:solidFill>
                    <a:srgbClr val="0000FF"/>
                  </a:solidFill>
                </a:rPr>
                <a:t>F</a:t>
              </a:r>
              <a:r>
                <a:rPr lang="en-US" sz="1800" i="1" baseline="-25000" dirty="0" err="1">
                  <a:solidFill>
                    <a:srgbClr val="0000FF"/>
                  </a:solidFill>
                </a:rPr>
                <a:t>k</a:t>
              </a:r>
              <a:r>
                <a:rPr lang="en-US" sz="1800" i="1" baseline="30000" dirty="0">
                  <a:solidFill>
                    <a:srgbClr val="0000FF"/>
                  </a:solidFill>
                </a:rPr>
                <a:t>  </a:t>
              </a:r>
              <a:r>
                <a:rPr lang="en-US" sz="1800" dirty="0">
                  <a:solidFill>
                    <a:srgbClr val="0000FF"/>
                  </a:solidFill>
                </a:rPr>
                <a:t>only</a:t>
              </a:r>
              <a:endParaRPr lang="en-US" sz="1800" i="1" baseline="30000" dirty="0">
                <a:solidFill>
                  <a:srgbClr val="0000FF"/>
                </a:solidFill>
              </a:endParaRPr>
            </a:p>
          </p:txBody>
        </p:sp>
      </p:grpSp>
    </p:spTree>
    <p:extLst>
      <p:ext uri="{BB962C8B-B14F-4D97-AF65-F5344CB8AC3E}">
        <p14:creationId xmlns:p14="http://schemas.microsoft.com/office/powerpoint/2010/main" val="29810637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D0879-C145-6C6F-5C43-529756B25855}"/>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A9092A84-A6C2-77FC-0432-44ACDA009D62}"/>
              </a:ext>
            </a:extLst>
          </p:cNvPr>
          <p:cNvSpPr>
            <a:spLocks noGrp="1"/>
          </p:cNvSpPr>
          <p:nvPr>
            <p:ph type="title"/>
          </p:nvPr>
        </p:nvSpPr>
        <p:spPr>
          <a:xfrm>
            <a:off x="63098" y="95640"/>
            <a:ext cx="9080902" cy="885088"/>
          </a:xfrm>
        </p:spPr>
        <p:txBody>
          <a:bodyPr/>
          <a:lstStyle/>
          <a:p>
            <a:r>
              <a:rPr lang="pl-PL" sz="3200" b="1"/>
              <a:t>INTERFACES BETWEEN GRANULAR NETWORKS OVER DIFFERENT UNIVERSES</a:t>
            </a:r>
          </a:p>
        </p:txBody>
      </p:sp>
      <p:sp>
        <p:nvSpPr>
          <p:cNvPr id="9" name="pole tekstowe 8">
            <a:extLst>
              <a:ext uri="{FF2B5EF4-FFF2-40B4-BE49-F238E27FC236}">
                <a16:creationId xmlns:a16="http://schemas.microsoft.com/office/drawing/2014/main" id="{4B88DEF3-04F0-8561-BE05-F916F149FE16}"/>
              </a:ext>
            </a:extLst>
          </p:cNvPr>
          <p:cNvSpPr txBox="1"/>
          <p:nvPr/>
        </p:nvSpPr>
        <p:spPr>
          <a:xfrm>
            <a:off x="611650" y="1027772"/>
            <a:ext cx="7735215" cy="400110"/>
          </a:xfrm>
          <a:prstGeom prst="rect">
            <a:avLst/>
          </a:prstGeom>
          <a:noFill/>
        </p:spPr>
        <p:txBody>
          <a:bodyPr wrap="square" rtlCol="0">
            <a:spAutoFit/>
          </a:bodyPr>
          <a:lstStyle/>
          <a:p>
            <a:r>
              <a:rPr lang="en-US" sz="2000" dirty="0">
                <a:solidFill>
                  <a:srgbClr val="0000FF"/>
                </a:solidFill>
              </a:rPr>
              <a:t>generation of </a:t>
            </a:r>
            <a:r>
              <a:rPr lang="en-US" sz="2000" noProof="0" dirty="0">
                <a:solidFill>
                  <a:srgbClr val="0000FF"/>
                </a:solidFill>
              </a:rPr>
              <a:t>new types </a:t>
            </a:r>
            <a:r>
              <a:rPr lang="pl-PL" sz="2000" dirty="0">
                <a:solidFill>
                  <a:srgbClr val="0000FF"/>
                </a:solidFill>
              </a:rPr>
              <a:t>of </a:t>
            </a:r>
            <a:r>
              <a:rPr lang="en-US" sz="2000" dirty="0">
                <a:solidFill>
                  <a:srgbClr val="0000FF"/>
                </a:solidFill>
              </a:rPr>
              <a:t>granules </a:t>
            </a:r>
            <a:r>
              <a:rPr lang="pl-PL" sz="2000" dirty="0">
                <a:solidFill>
                  <a:srgbClr val="0000FF"/>
                </a:solidFill>
              </a:rPr>
              <a:t>(</a:t>
            </a:r>
            <a:r>
              <a:rPr lang="en-US" sz="2000" dirty="0">
                <a:solidFill>
                  <a:srgbClr val="0000FF"/>
                </a:solidFill>
              </a:rPr>
              <a:t>e.g.</a:t>
            </a:r>
            <a:r>
              <a:rPr lang="pl-PL" sz="2000" dirty="0">
                <a:solidFill>
                  <a:srgbClr val="0000FF"/>
                </a:solidFill>
              </a:rPr>
              <a:t>,</a:t>
            </a:r>
            <a:r>
              <a:rPr lang="en-US" sz="2000" dirty="0">
                <a:solidFill>
                  <a:srgbClr val="0000FF"/>
                </a:solidFill>
              </a:rPr>
              <a:t> atomic</a:t>
            </a:r>
            <a:r>
              <a:rPr lang="pl-PL" sz="2000" dirty="0">
                <a:solidFill>
                  <a:srgbClr val="0000FF"/>
                </a:solidFill>
              </a:rPr>
              <a:t>) </a:t>
            </a:r>
            <a:r>
              <a:rPr lang="en-US" sz="2000" dirty="0">
                <a:solidFill>
                  <a:srgbClr val="0000FF"/>
                </a:solidFill>
              </a:rPr>
              <a:t>from given ones</a:t>
            </a:r>
          </a:p>
        </p:txBody>
      </p:sp>
      <p:grpSp>
        <p:nvGrpSpPr>
          <p:cNvPr id="14" name="Grupa 13">
            <a:extLst>
              <a:ext uri="{FF2B5EF4-FFF2-40B4-BE49-F238E27FC236}">
                <a16:creationId xmlns:a16="http://schemas.microsoft.com/office/drawing/2014/main" id="{2EAD329F-41C8-BEBD-5E60-212F1B5E51E5}"/>
              </a:ext>
            </a:extLst>
          </p:cNvPr>
          <p:cNvGrpSpPr/>
          <p:nvPr/>
        </p:nvGrpSpPr>
        <p:grpSpPr>
          <a:xfrm>
            <a:off x="250595" y="2884389"/>
            <a:ext cx="2690905" cy="1061330"/>
            <a:chOff x="369601" y="3626362"/>
            <a:chExt cx="2238570" cy="1194654"/>
          </a:xfrm>
        </p:grpSpPr>
        <mc:AlternateContent xmlns:mc="http://schemas.openxmlformats.org/markup-compatibility/2006" xmlns:a14="http://schemas.microsoft.com/office/drawing/2010/main">
          <mc:Choice Requires="a14">
            <p:sp>
              <p:nvSpPr>
                <p:cNvPr id="12" name="Prostokąt 11">
                  <a:extLst>
                    <a:ext uri="{FF2B5EF4-FFF2-40B4-BE49-F238E27FC236}">
                      <a16:creationId xmlns:a16="http://schemas.microsoft.com/office/drawing/2014/main" id="{C67EAF2C-016D-8131-E658-BE520347645F}"/>
                    </a:ext>
                  </a:extLst>
                </p:cNvPr>
                <p:cNvSpPr/>
                <p:nvPr/>
              </p:nvSpPr>
              <p:spPr>
                <a:xfrm>
                  <a:off x="788084" y="3626362"/>
                  <a:ext cx="592949" cy="4293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pl-PL" sz="2000" i="1">
                                <a:latin typeface="Cambria Math" panose="02040503050406030204" pitchFamily="18" charset="0"/>
                              </a:rPr>
                            </m:ctrlPr>
                          </m:sSubSupPr>
                          <m:e>
                            <m:r>
                              <a:rPr lang="pl-PL" sz="2000" i="1">
                                <a:latin typeface="Cambria Math" panose="02040503050406030204" pitchFamily="18" charset="0"/>
                              </a:rPr>
                              <m:t>𝑔</m:t>
                            </m:r>
                          </m:e>
                          <m:sub>
                            <m:r>
                              <a:rPr lang="pl-PL" sz="2000" i="1">
                                <a:latin typeface="Cambria Math" panose="02040503050406030204" pitchFamily="18" charset="0"/>
                              </a:rPr>
                              <m:t>𝑖</m:t>
                            </m:r>
                          </m:sub>
                          <m:sup>
                            <m:r>
                              <a:rPr lang="pl-PL" sz="2000" i="1">
                                <a:latin typeface="Cambria Math" panose="02040503050406030204" pitchFamily="18" charset="0"/>
                              </a:rPr>
                              <m:t>𝑖𝑛</m:t>
                            </m:r>
                          </m:sup>
                        </m:sSubSup>
                      </m:oMath>
                    </m:oMathPara>
                  </a14:m>
                  <a:endParaRPr lang="pl-PL" sz="2000"/>
                </a:p>
              </p:txBody>
            </p:sp>
          </mc:Choice>
          <mc:Fallback xmlns="">
            <p:sp>
              <p:nvSpPr>
                <p:cNvPr id="12" name="Prostokąt 11"/>
                <p:cNvSpPr>
                  <a:spLocks noRot="1" noChangeAspect="1" noMove="1" noResize="1" noEditPoints="1" noAdjustHandles="1" noChangeArrowheads="1" noChangeShapeType="1" noTextEdit="1"/>
                </p:cNvSpPr>
                <p:nvPr/>
              </p:nvSpPr>
              <p:spPr>
                <a:xfrm>
                  <a:off x="788084" y="3626362"/>
                  <a:ext cx="592949" cy="429348"/>
                </a:xfrm>
                <a:prstGeom prst="rect">
                  <a:avLst/>
                </a:prstGeom>
                <a:blipFill rotWithShape="0">
                  <a:blip r:embed="rId3"/>
                  <a:stretch>
                    <a:fillRect b="-20635"/>
                  </a:stretch>
                </a:blipFill>
              </p:spPr>
              <p:txBody>
                <a:bodyPr/>
                <a:lstStyle/>
                <a:p>
                  <a:r>
                    <a:rPr lang="en-US">
                      <a:noFill/>
                    </a:rPr>
                    <a:t> </a:t>
                  </a:r>
                </a:p>
              </p:txBody>
            </p:sp>
          </mc:Fallback>
        </mc:AlternateContent>
        <p:sp>
          <p:nvSpPr>
            <p:cNvPr id="57" name="pole tekstowe 56">
              <a:extLst>
                <a:ext uri="{FF2B5EF4-FFF2-40B4-BE49-F238E27FC236}">
                  <a16:creationId xmlns:a16="http://schemas.microsoft.com/office/drawing/2014/main" id="{04AD2156-9C97-D4C8-63AE-B6E8E307EFFE}"/>
                </a:ext>
              </a:extLst>
            </p:cNvPr>
            <p:cNvSpPr txBox="1"/>
            <p:nvPr/>
          </p:nvSpPr>
          <p:spPr>
            <a:xfrm>
              <a:off x="1301740" y="3728214"/>
              <a:ext cx="291986" cy="295089"/>
            </a:xfrm>
            <a:prstGeom prst="rect">
              <a:avLst/>
            </a:prstGeom>
            <a:noFill/>
          </p:spPr>
          <p:txBody>
            <a:bodyPr wrap="square" lIns="0" tIns="0" rIns="0" bIns="0" rtlCol="0">
              <a:spAutoFit/>
            </a:bodyPr>
            <a:lstStyle/>
            <a:p>
              <a:r>
                <a:rPr lang="pl-PL" sz="2000" i="1" err="1"/>
                <a:t>tr</a:t>
              </a:r>
              <a:endParaRPr lang="pl-PL" sz="2000" i="1"/>
            </a:p>
          </p:txBody>
        </p:sp>
        <p:sp>
          <p:nvSpPr>
            <p:cNvPr id="13" name="pole tekstowe 12">
              <a:extLst>
                <a:ext uri="{FF2B5EF4-FFF2-40B4-BE49-F238E27FC236}">
                  <a16:creationId xmlns:a16="http://schemas.microsoft.com/office/drawing/2014/main" id="{E9AD746B-05A7-56B1-C281-2A9D3B3F9CF1}"/>
                </a:ext>
              </a:extLst>
            </p:cNvPr>
            <p:cNvSpPr txBox="1"/>
            <p:nvPr/>
          </p:nvSpPr>
          <p:spPr>
            <a:xfrm>
              <a:off x="369601" y="4024206"/>
              <a:ext cx="2238570" cy="796810"/>
            </a:xfrm>
            <a:prstGeom prst="rect">
              <a:avLst/>
            </a:prstGeom>
            <a:noFill/>
          </p:spPr>
          <p:txBody>
            <a:bodyPr wrap="square" rtlCol="0">
              <a:spAutoFit/>
            </a:bodyPr>
            <a:lstStyle/>
            <a:p>
              <a:r>
                <a:rPr lang="pl-PL" sz="2000" dirty="0"/>
                <a:t>-- </a:t>
              </a:r>
              <a:r>
                <a:rPr lang="en-US" sz="2000" dirty="0"/>
                <a:t>often represented by relevant algorithms</a:t>
              </a:r>
            </a:p>
          </p:txBody>
        </p:sp>
      </p:grpSp>
      <mc:AlternateContent xmlns:mc="http://schemas.openxmlformats.org/markup-compatibility/2006" xmlns:a14="http://schemas.microsoft.com/office/drawing/2010/main">
        <mc:Choice Requires="a14">
          <p:sp>
            <p:nvSpPr>
              <p:cNvPr id="3" name="pole tekstowe 2">
                <a:extLst>
                  <a:ext uri="{FF2B5EF4-FFF2-40B4-BE49-F238E27FC236}">
                    <a16:creationId xmlns:a16="http://schemas.microsoft.com/office/drawing/2014/main" id="{94E529E2-22DA-BEE3-8382-FF4C145770E7}"/>
                  </a:ext>
                </a:extLst>
              </p:cNvPr>
              <p:cNvSpPr txBox="1"/>
              <p:nvPr/>
            </p:nvSpPr>
            <p:spPr>
              <a:xfrm>
                <a:off x="-4599" y="4464346"/>
                <a:ext cx="9094465" cy="2334485"/>
              </a:xfrm>
              <a:prstGeom prst="rect">
                <a:avLst/>
              </a:prstGeom>
              <a:noFill/>
            </p:spPr>
            <p:txBody>
              <a:bodyPr wrap="square" rtlCol="0">
                <a:spAutoFit/>
              </a:bodyPr>
              <a:lstStyle/>
              <a:p>
                <a:r>
                  <a:rPr lang="en-US" sz="2000" u="sng" dirty="0"/>
                  <a:t>Example</a:t>
                </a:r>
                <a:r>
                  <a:rPr lang="en-US" sz="2000" dirty="0"/>
                  <a:t>: </a:t>
                </a:r>
                <a:r>
                  <a:rPr lang="en-US" sz="2000" i="1" dirty="0" err="1"/>
                  <a:t>tr</a:t>
                </a:r>
                <a:r>
                  <a:rPr lang="en-US" sz="2000" dirty="0"/>
                  <a:t> - learning algorithm constructing an ensemble of classifiers from given classifiers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1</m:t>
                        </m:r>
                      </m:sub>
                      <m:sup>
                        <m:r>
                          <a:rPr lang="en-US" sz="2000" i="1">
                            <a:latin typeface="Cambria Math" panose="02040503050406030204" pitchFamily="18" charset="0"/>
                          </a:rPr>
                          <m:t>𝑖𝑛</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𝑖</m:t>
                        </m:r>
                      </m:sub>
                      <m:sup>
                        <m:r>
                          <a:rPr lang="en-US" sz="2000" i="1">
                            <a:latin typeface="Cambria Math" panose="02040503050406030204" pitchFamily="18" charset="0"/>
                          </a:rPr>
                          <m:t>𝑖𝑛</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𝑘</m:t>
                        </m:r>
                      </m:sub>
                      <m:sup>
                        <m:r>
                          <a:rPr lang="en-US" sz="2000" i="1">
                            <a:latin typeface="Cambria Math" panose="02040503050406030204" pitchFamily="18" charset="0"/>
                          </a:rPr>
                          <m:t>𝑖𝑛</m:t>
                        </m:r>
                      </m:sup>
                    </m:sSubSup>
                  </m:oMath>
                </a14:m>
                <a:r>
                  <a:rPr lang="en-US" sz="2000" dirty="0"/>
                  <a:t>; </a:t>
                </a:r>
                <a:r>
                  <a:rPr lang="en-US" sz="2000" i="1" dirty="0"/>
                  <a:t>R</a:t>
                </a:r>
                <a:r>
                  <a:rPr lang="en-US" sz="2000" dirty="0"/>
                  <a:t>’ - the quality measure</a:t>
                </a:r>
                <a:r>
                  <a:rPr lang="pl-PL" sz="2000" dirty="0"/>
                  <a:t> </a:t>
                </a:r>
                <a:r>
                  <a:rPr lang="en-US" sz="2000" dirty="0"/>
                  <a:t>of constructed classifier. </a:t>
                </a:r>
                <a:r>
                  <a:rPr lang="pl-PL" sz="2000" u="sng" dirty="0"/>
                  <a:t>Problem</a:t>
                </a:r>
                <a:r>
                  <a:rPr lang="pl-PL" sz="2000" dirty="0"/>
                  <a:t>: </a:t>
                </a:r>
                <a:r>
                  <a:rPr lang="en-US" sz="2000" dirty="0"/>
                  <a:t>Discover a constraint </a:t>
                </a:r>
                <a:r>
                  <a:rPr lang="en-US" sz="2000" i="1" dirty="0"/>
                  <a:t>R</a:t>
                </a:r>
                <a:r>
                  <a:rPr lang="en-US" sz="2000" dirty="0"/>
                  <a:t> </a:t>
                </a:r>
                <a:r>
                  <a:rPr lang="pl-PL" sz="2000" dirty="0"/>
                  <a:t>(</a:t>
                </a:r>
                <a:r>
                  <a:rPr lang="en-US" sz="2000" dirty="0"/>
                  <a:t>satisfied on sufficiently large data set) on inputs </a:t>
                </a:r>
              </a:p>
              <a:p>
                <a:pPr algn="ctr"/>
                <a14:m>
                  <m:oMath xmlns:m="http://schemas.openxmlformats.org/officeDocument/2006/math">
                    <m:sSubSup>
                      <m:sSubSupPr>
                        <m:ctrlPr>
                          <a:rPr lang="pl-PL" sz="2000" i="1">
                            <a:latin typeface="Cambria Math" panose="02040503050406030204" pitchFamily="18" charset="0"/>
                          </a:rPr>
                        </m:ctrlPr>
                      </m:sSubSupPr>
                      <m:e>
                        <m:r>
                          <a:rPr lang="pl-PL" sz="2000" i="1">
                            <a:latin typeface="Cambria Math" panose="02040503050406030204" pitchFamily="18" charset="0"/>
                          </a:rPr>
                          <m:t>𝑖𝑛</m:t>
                        </m:r>
                        <m:r>
                          <a:rPr lang="pl-PL" sz="2000" i="1">
                            <a:latin typeface="Cambria Math" panose="02040503050406030204" pitchFamily="18" charset="0"/>
                          </a:rPr>
                          <m:t>_</m:t>
                        </m:r>
                        <m:r>
                          <a:rPr lang="pl-PL" sz="2000" i="1">
                            <a:latin typeface="Cambria Math" panose="02040503050406030204" pitchFamily="18" charset="0"/>
                          </a:rPr>
                          <m:t>𝑔</m:t>
                        </m:r>
                      </m:e>
                      <m:sub>
                        <m:r>
                          <a:rPr lang="pl-PL" sz="2000" i="1">
                            <a:latin typeface="Cambria Math" panose="02040503050406030204" pitchFamily="18" charset="0"/>
                          </a:rPr>
                          <m:t>1</m:t>
                        </m:r>
                      </m:sub>
                      <m:sup>
                        <m:r>
                          <a:rPr lang="pl-PL" sz="2000" i="1">
                            <a:latin typeface="Cambria Math" panose="02040503050406030204" pitchFamily="18" charset="0"/>
                          </a:rPr>
                          <m:t>𝑖𝑛</m:t>
                        </m:r>
                      </m:sup>
                    </m:sSubSup>
                    <m:r>
                      <a:rPr lang="pl-PL" sz="2000" i="1">
                        <a:latin typeface="Cambria Math" panose="02040503050406030204" pitchFamily="18" charset="0"/>
                      </a:rPr>
                      <m:t>,…,</m:t>
                    </m:r>
                    <m:sSubSup>
                      <m:sSubSupPr>
                        <m:ctrlPr>
                          <a:rPr lang="pl-PL" sz="2000" i="1">
                            <a:latin typeface="Cambria Math" panose="02040503050406030204" pitchFamily="18" charset="0"/>
                          </a:rPr>
                        </m:ctrlPr>
                      </m:sSubSupPr>
                      <m:e>
                        <m:r>
                          <a:rPr lang="pl-PL" sz="2000" i="1">
                            <a:latin typeface="Cambria Math" panose="02040503050406030204" pitchFamily="18" charset="0"/>
                          </a:rPr>
                          <m:t>𝑖𝑛</m:t>
                        </m:r>
                        <m:r>
                          <a:rPr lang="pl-PL" sz="2000" i="1">
                            <a:latin typeface="Cambria Math" panose="02040503050406030204" pitchFamily="18" charset="0"/>
                          </a:rPr>
                          <m:t>_</m:t>
                        </m:r>
                        <m:r>
                          <a:rPr lang="pl-PL" sz="2000" i="1">
                            <a:latin typeface="Cambria Math" panose="02040503050406030204" pitchFamily="18" charset="0"/>
                          </a:rPr>
                          <m:t>𝑔</m:t>
                        </m:r>
                      </m:e>
                      <m:sub>
                        <m:r>
                          <a:rPr lang="pl-PL" sz="2000" i="1">
                            <a:latin typeface="Cambria Math" panose="02040503050406030204" pitchFamily="18" charset="0"/>
                          </a:rPr>
                          <m:t>𝑖</m:t>
                        </m:r>
                      </m:sub>
                      <m:sup>
                        <m:r>
                          <a:rPr lang="pl-PL" sz="2000" i="1">
                            <a:latin typeface="Cambria Math" panose="02040503050406030204" pitchFamily="18" charset="0"/>
                          </a:rPr>
                          <m:t>𝑖𝑛</m:t>
                        </m:r>
                      </m:sup>
                    </m:sSubSup>
                    <m:r>
                      <a:rPr lang="pl-PL" sz="2000" i="1">
                        <a:latin typeface="Cambria Math" panose="02040503050406030204" pitchFamily="18" charset="0"/>
                      </a:rPr>
                      <m:t>,…,</m:t>
                    </m:r>
                    <m:sSubSup>
                      <m:sSubSupPr>
                        <m:ctrlPr>
                          <a:rPr lang="pl-PL" sz="2000" i="1">
                            <a:latin typeface="Cambria Math" panose="02040503050406030204" pitchFamily="18" charset="0"/>
                          </a:rPr>
                        </m:ctrlPr>
                      </m:sSubSupPr>
                      <m:e>
                        <m:r>
                          <a:rPr lang="pl-PL" sz="2000" i="1">
                            <a:latin typeface="Cambria Math" panose="02040503050406030204" pitchFamily="18" charset="0"/>
                          </a:rPr>
                          <m:t>𝑖𝑛</m:t>
                        </m:r>
                        <m:r>
                          <a:rPr lang="pl-PL" sz="2000" i="1">
                            <a:latin typeface="Cambria Math" panose="02040503050406030204" pitchFamily="18" charset="0"/>
                          </a:rPr>
                          <m:t>_</m:t>
                        </m:r>
                        <m:r>
                          <a:rPr lang="pl-PL" sz="2000" i="1">
                            <a:latin typeface="Cambria Math" panose="02040503050406030204" pitchFamily="18" charset="0"/>
                          </a:rPr>
                          <m:t>𝑔</m:t>
                        </m:r>
                      </m:e>
                      <m:sub>
                        <m:r>
                          <a:rPr lang="pl-PL" sz="2000" i="1">
                            <a:latin typeface="Cambria Math" panose="02040503050406030204" pitchFamily="18" charset="0"/>
                          </a:rPr>
                          <m:t>𝑘</m:t>
                        </m:r>
                      </m:sub>
                      <m:sup>
                        <m:r>
                          <a:rPr lang="pl-PL" sz="2000" i="1">
                            <a:latin typeface="Cambria Math" panose="02040503050406030204" pitchFamily="18" charset="0"/>
                          </a:rPr>
                          <m:t>𝑖𝑛</m:t>
                        </m:r>
                      </m:sup>
                    </m:sSubSup>
                  </m:oMath>
                </a14:m>
                <a:r>
                  <a:rPr lang="pl-PL" sz="2000" dirty="0"/>
                  <a:t> </a:t>
                </a:r>
                <a:r>
                  <a:rPr lang="en-US" sz="2000" dirty="0"/>
                  <a:t>of</a:t>
                </a:r>
                <a14:m>
                  <m:oMath xmlns:m="http://schemas.openxmlformats.org/officeDocument/2006/math">
                    <m:sSubSup>
                      <m:sSubSupPr>
                        <m:ctrlPr>
                          <a:rPr lang="en-US" sz="2000" i="1">
                            <a:latin typeface="Cambria Math" panose="02040503050406030204" pitchFamily="18" charset="0"/>
                          </a:rPr>
                        </m:ctrlPr>
                      </m:sSubSupPr>
                      <m:e>
                        <m:r>
                          <a:rPr lang="pl-PL" sz="2000" b="0" i="1" smtClean="0">
                            <a:latin typeface="Cambria Math" panose="02040503050406030204" pitchFamily="18" charset="0"/>
                          </a:rPr>
                          <m:t> </m:t>
                        </m:r>
                        <m:r>
                          <a:rPr lang="en-US" sz="2000" i="1">
                            <a:latin typeface="Cambria Math" panose="02040503050406030204" pitchFamily="18" charset="0"/>
                          </a:rPr>
                          <m:t>𝑔</m:t>
                        </m:r>
                      </m:e>
                      <m:sub>
                        <m:r>
                          <a:rPr lang="pl-PL" sz="2000" b="0" i="1" smtClean="0">
                            <a:latin typeface="Cambria Math" panose="02040503050406030204" pitchFamily="18" charset="0"/>
                          </a:rPr>
                          <m:t>1</m:t>
                        </m:r>
                      </m:sub>
                      <m:sup>
                        <m:r>
                          <a:rPr lang="en-US" sz="2000" i="1">
                            <a:latin typeface="Cambria Math" panose="02040503050406030204" pitchFamily="18" charset="0"/>
                          </a:rPr>
                          <m:t>𝑖𝑛</m:t>
                        </m:r>
                      </m:sup>
                    </m:sSubSup>
                    <m:r>
                      <a:rPr lang="pl-PL" sz="2000" b="0" i="1" smtClean="0">
                        <a:latin typeface="Cambria Math" panose="02040503050406030204" pitchFamily="18" charset="0"/>
                      </a:rPr>
                      <m:t>,…,  </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𝑖</m:t>
                        </m:r>
                      </m:sub>
                      <m:sup>
                        <m:r>
                          <a:rPr lang="en-US" sz="2000" i="1">
                            <a:latin typeface="Cambria Math" panose="02040503050406030204" pitchFamily="18" charset="0"/>
                          </a:rPr>
                          <m:t>𝑖𝑛</m:t>
                        </m:r>
                      </m:sup>
                    </m:sSubSup>
                  </m:oMath>
                </a14:m>
                <a:r>
                  <a:rPr lang="pl-PL" sz="2000" dirty="0"/>
                  <a:t>,…,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pl-PL" sz="2000" b="0" i="1" smtClean="0">
                            <a:latin typeface="Cambria Math" panose="02040503050406030204" pitchFamily="18" charset="0"/>
                          </a:rPr>
                          <m:t>𝑘</m:t>
                        </m:r>
                      </m:sub>
                      <m:sup>
                        <m:r>
                          <a:rPr lang="en-US" sz="2000" i="1">
                            <a:latin typeface="Cambria Math" panose="02040503050406030204" pitchFamily="18" charset="0"/>
                          </a:rPr>
                          <m:t>𝑖𝑛</m:t>
                        </m:r>
                      </m:sup>
                    </m:sSubSup>
                  </m:oMath>
                </a14:m>
                <a:r>
                  <a:rPr lang="en-US" sz="2000" dirty="0"/>
                  <a:t> </a:t>
                </a:r>
                <a:endParaRPr lang="pl-PL" sz="2000" dirty="0"/>
              </a:p>
              <a:p>
                <a:r>
                  <a:rPr lang="en-US" sz="2000" dirty="0"/>
                  <a:t>such that aggregation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𝑔</m:t>
                        </m:r>
                      </m:e>
                      <m:sup>
                        <m:r>
                          <a:rPr lang="en-US" sz="2000" i="1">
                            <a:latin typeface="Cambria Math" panose="02040503050406030204" pitchFamily="18" charset="0"/>
                          </a:rPr>
                          <m:t>𝑜𝑢𝑡</m:t>
                        </m:r>
                      </m:sup>
                    </m:sSup>
                  </m:oMath>
                </a14:m>
                <a:r>
                  <a:rPr lang="en-US" sz="2000" dirty="0"/>
                  <a:t> by </a:t>
                </a:r>
                <a:r>
                  <a:rPr lang="en-US" sz="2000" i="1" dirty="0"/>
                  <a:t>tr </a:t>
                </a:r>
                <a:r>
                  <a:rPr lang="en-US" sz="2000" dirty="0"/>
                  <a:t>of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1</m:t>
                        </m:r>
                      </m:sub>
                      <m:sup>
                        <m:r>
                          <a:rPr lang="en-US" sz="2000" i="1">
                            <a:latin typeface="Cambria Math" panose="02040503050406030204" pitchFamily="18" charset="0"/>
                          </a:rPr>
                          <m:t>𝑖𝑛</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𝑖</m:t>
                        </m:r>
                      </m:sub>
                      <m:sup>
                        <m:r>
                          <a:rPr lang="en-US" sz="2000" i="1">
                            <a:latin typeface="Cambria Math" panose="02040503050406030204" pitchFamily="18" charset="0"/>
                          </a:rPr>
                          <m:t>𝑖𝑛</m:t>
                        </m:r>
                      </m:sup>
                    </m:sSubSup>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𝑔</m:t>
                        </m:r>
                      </m:e>
                      <m:sub>
                        <m:r>
                          <a:rPr lang="en-US" sz="2000" i="1">
                            <a:latin typeface="Cambria Math" panose="02040503050406030204" pitchFamily="18" charset="0"/>
                          </a:rPr>
                          <m:t>𝑘</m:t>
                        </m:r>
                      </m:sub>
                      <m:sup>
                        <m:r>
                          <a:rPr lang="en-US" sz="2000" i="1">
                            <a:latin typeface="Cambria Math" panose="02040503050406030204" pitchFamily="18" charset="0"/>
                          </a:rPr>
                          <m:t>𝑖𝑛</m:t>
                        </m:r>
                      </m:sup>
                    </m:sSubSup>
                  </m:oMath>
                </a14:m>
                <a:r>
                  <a:rPr lang="en-US" sz="2000" dirty="0"/>
                  <a:t> </a:t>
                </a:r>
                <a:r>
                  <a:rPr lang="pl-PL" sz="2000" dirty="0"/>
                  <a:t> </a:t>
                </a:r>
                <a:r>
                  <a:rPr lang="en-US" sz="2000" dirty="0"/>
                  <a:t>satisfying</a:t>
                </a:r>
                <a:r>
                  <a:rPr lang="pl-PL" sz="2000" dirty="0"/>
                  <a:t> </a:t>
                </a:r>
                <a:r>
                  <a:rPr lang="pl-PL" sz="2000" i="1" dirty="0"/>
                  <a:t>R</a:t>
                </a:r>
                <a:r>
                  <a:rPr lang="pl-PL" sz="2000" dirty="0"/>
                  <a:t> </a:t>
                </a:r>
                <a:r>
                  <a:rPr lang="en-US" sz="2000" dirty="0"/>
                  <a:t>satisfies </a:t>
                </a:r>
                <a:r>
                  <a:rPr lang="en-US" sz="2000" i="1" dirty="0"/>
                  <a:t>R’</a:t>
                </a:r>
                <a:r>
                  <a:rPr lang="en-US" sz="2000" dirty="0"/>
                  <a:t>  </a:t>
                </a:r>
                <a:r>
                  <a:rPr lang="pl-PL" sz="2000" dirty="0"/>
                  <a:t>on </a:t>
                </a:r>
                <a:r>
                  <a:rPr lang="en-US" sz="2000" dirty="0"/>
                  <a:t>testing data.</a:t>
                </a:r>
              </a:p>
            </p:txBody>
          </p:sp>
        </mc:Choice>
        <mc:Fallback xmlns="">
          <p:sp>
            <p:nvSpPr>
              <p:cNvPr id="3" name="pole tekstowe 2">
                <a:extLst>
                  <a:ext uri="{FF2B5EF4-FFF2-40B4-BE49-F238E27FC236}">
                    <a16:creationId xmlns="" xmlns:a16="http://schemas.microsoft.com/office/drawing/2014/main" xmlns:a14="http://schemas.microsoft.com/office/drawing/2010/main" id="{94E529E2-22DA-BEE3-8382-FF4C145770E7}"/>
                  </a:ext>
                </a:extLst>
              </p:cNvPr>
              <p:cNvSpPr txBox="1">
                <a:spLocks noRot="1" noChangeAspect="1" noMove="1" noResize="1" noEditPoints="1" noAdjustHandles="1" noChangeArrowheads="1" noChangeShapeType="1" noTextEdit="1"/>
              </p:cNvSpPr>
              <p:nvPr/>
            </p:nvSpPr>
            <p:spPr>
              <a:xfrm>
                <a:off x="-4599" y="4464346"/>
                <a:ext cx="9094465" cy="2334485"/>
              </a:xfrm>
              <a:prstGeom prst="rect">
                <a:avLst/>
              </a:prstGeom>
              <a:blipFill rotWithShape="0">
                <a:blip r:embed="rId4"/>
                <a:stretch>
                  <a:fillRect l="-670" t="-1044" b="-3916"/>
                </a:stretch>
              </a:blipFill>
            </p:spPr>
            <p:txBody>
              <a:bodyPr/>
              <a:lstStyle/>
              <a:p>
                <a:r>
                  <a:rPr lang="en-US">
                    <a:noFill/>
                  </a:rPr>
                  <a:t> </a:t>
                </a:r>
              </a:p>
            </p:txBody>
          </p:sp>
        </mc:Fallback>
      </mc:AlternateContent>
      <p:grpSp>
        <p:nvGrpSpPr>
          <p:cNvPr id="27" name="Grupa 26">
            <a:extLst>
              <a:ext uri="{FF2B5EF4-FFF2-40B4-BE49-F238E27FC236}">
                <a16:creationId xmlns:a16="http://schemas.microsoft.com/office/drawing/2014/main" id="{3CA38696-3394-E910-2D8F-B1AA18458B82}"/>
              </a:ext>
            </a:extLst>
          </p:cNvPr>
          <p:cNvGrpSpPr/>
          <p:nvPr/>
        </p:nvGrpSpPr>
        <p:grpSpPr>
          <a:xfrm>
            <a:off x="2999264" y="1425999"/>
            <a:ext cx="5842942" cy="3064685"/>
            <a:chOff x="2987259" y="2348880"/>
            <a:chExt cx="6012798" cy="3136266"/>
          </a:xfrm>
        </p:grpSpPr>
        <p:grpSp>
          <p:nvGrpSpPr>
            <p:cNvPr id="58" name="Grupa 57">
              <a:extLst>
                <a:ext uri="{FF2B5EF4-FFF2-40B4-BE49-F238E27FC236}">
                  <a16:creationId xmlns:a16="http://schemas.microsoft.com/office/drawing/2014/main" id="{CDC35B6D-B264-D651-D6A9-7A205F44D0EE}"/>
                </a:ext>
              </a:extLst>
            </p:cNvPr>
            <p:cNvGrpSpPr/>
            <p:nvPr/>
          </p:nvGrpSpPr>
          <p:grpSpPr>
            <a:xfrm>
              <a:off x="2987259" y="2348880"/>
              <a:ext cx="6012798" cy="3136266"/>
              <a:chOff x="2972413" y="3165350"/>
              <a:chExt cx="6012798" cy="3136266"/>
            </a:xfrm>
          </p:grpSpPr>
          <p:sp>
            <p:nvSpPr>
              <p:cNvPr id="19" name="Schemat blokowy: dane 18">
                <a:extLst>
                  <a:ext uri="{FF2B5EF4-FFF2-40B4-BE49-F238E27FC236}">
                    <a16:creationId xmlns:a16="http://schemas.microsoft.com/office/drawing/2014/main" id="{9AD06A1F-28A9-A065-EC3E-B6CDBDA233F9}"/>
                  </a:ext>
                </a:extLst>
              </p:cNvPr>
              <p:cNvSpPr/>
              <p:nvPr/>
            </p:nvSpPr>
            <p:spPr>
              <a:xfrm>
                <a:off x="2972413" y="3165350"/>
                <a:ext cx="5962381" cy="1015663"/>
              </a:xfrm>
              <a:prstGeom prst="flowChartInputOutput">
                <a:avLst/>
              </a:prstGeom>
              <a:solidFill>
                <a:schemeClr val="accent1">
                  <a:alpha val="3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dane 17">
                <a:extLst>
                  <a:ext uri="{FF2B5EF4-FFF2-40B4-BE49-F238E27FC236}">
                    <a16:creationId xmlns:a16="http://schemas.microsoft.com/office/drawing/2014/main" id="{D11D4956-A624-4B53-7994-A9142C839888}"/>
                  </a:ext>
                </a:extLst>
              </p:cNvPr>
              <p:cNvSpPr/>
              <p:nvPr/>
            </p:nvSpPr>
            <p:spPr>
              <a:xfrm>
                <a:off x="3022831" y="5285953"/>
                <a:ext cx="5962380" cy="1015663"/>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8" name="Grupa 7">
                <a:extLst>
                  <a:ext uri="{FF2B5EF4-FFF2-40B4-BE49-F238E27FC236}">
                    <a16:creationId xmlns:a16="http://schemas.microsoft.com/office/drawing/2014/main" id="{8B31796F-CC65-45D4-4DC2-DD914DC77093}"/>
                  </a:ext>
                </a:extLst>
              </p:cNvPr>
              <p:cNvGrpSpPr/>
              <p:nvPr/>
            </p:nvGrpSpPr>
            <p:grpSpPr>
              <a:xfrm>
                <a:off x="3915790" y="3455150"/>
                <a:ext cx="4176463" cy="2750375"/>
                <a:chOff x="2275867" y="1378959"/>
                <a:chExt cx="4895014" cy="5084287"/>
              </a:xfrm>
            </p:grpSpPr>
            <p:grpSp>
              <p:nvGrpSpPr>
                <p:cNvPr id="7" name="Grupa 6">
                  <a:extLst>
                    <a:ext uri="{FF2B5EF4-FFF2-40B4-BE49-F238E27FC236}">
                      <a16:creationId xmlns:a16="http://schemas.microsoft.com/office/drawing/2014/main" id="{E6668A34-8FFA-80A1-B84E-13DBF9D15F3B}"/>
                    </a:ext>
                  </a:extLst>
                </p:cNvPr>
                <p:cNvGrpSpPr/>
                <p:nvPr/>
              </p:nvGrpSpPr>
              <p:grpSpPr>
                <a:xfrm>
                  <a:off x="3238071" y="2845470"/>
                  <a:ext cx="2896622" cy="2578992"/>
                  <a:chOff x="2838887" y="2852426"/>
                  <a:chExt cx="4362442" cy="3432356"/>
                </a:xfrm>
              </p:grpSpPr>
              <p:sp>
                <p:nvSpPr>
                  <p:cNvPr id="2" name="pole tekstowe 1">
                    <a:extLst>
                      <a:ext uri="{FF2B5EF4-FFF2-40B4-BE49-F238E27FC236}">
                        <a16:creationId xmlns:a16="http://schemas.microsoft.com/office/drawing/2014/main" id="{EE326C65-48F5-E6E3-B3D4-4A6E8AFCA94B}"/>
                      </a:ext>
                    </a:extLst>
                  </p:cNvPr>
                  <p:cNvSpPr txBox="1"/>
                  <p:nvPr/>
                </p:nvSpPr>
                <p:spPr>
                  <a:xfrm>
                    <a:off x="4669001" y="3343854"/>
                    <a:ext cx="406817" cy="463546"/>
                  </a:xfrm>
                  <a:prstGeom prst="rect">
                    <a:avLst/>
                  </a:prstGeom>
                  <a:noFill/>
                </p:spPr>
                <p:txBody>
                  <a:bodyPr wrap="square" lIns="0" tIns="0" rIns="0" bIns="0" rtlCol="0">
                    <a:spAutoFit/>
                  </a:bodyPr>
                  <a:lstStyle/>
                  <a:p>
                    <a:r>
                      <a:rPr lang="pl-PL" sz="2000" i="1" err="1"/>
                      <a:t>tr</a:t>
                    </a:r>
                    <a:endParaRPr lang="pl-PL" sz="2000" i="1"/>
                  </a:p>
                </p:txBody>
              </p:sp>
              <mc:AlternateContent xmlns:mc="http://schemas.openxmlformats.org/markup-compatibility/2006" xmlns:a14="http://schemas.microsoft.com/office/drawing/2010/main">
                <mc:Choice Requires="a14">
                  <p:sp>
                    <p:nvSpPr>
                      <p:cNvPr id="25" name="pole tekstowe 24">
                        <a:extLst>
                          <a:ext uri="{FF2B5EF4-FFF2-40B4-BE49-F238E27FC236}">
                            <a16:creationId xmlns:a16="http://schemas.microsoft.com/office/drawing/2014/main" id="{69D10A4A-B55A-9CB5-5804-F0926B205C64}"/>
                          </a:ext>
                        </a:extLst>
                      </p:cNvPr>
                      <p:cNvSpPr txBox="1"/>
                      <p:nvPr/>
                    </p:nvSpPr>
                    <p:spPr>
                      <a:xfrm>
                        <a:off x="2838887" y="5377150"/>
                        <a:ext cx="903017" cy="80353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up>
                                  <m:r>
                                    <a:rPr lang="pl-PL" sz="2000" b="0" i="1" smtClean="0">
                                      <a:latin typeface="Cambria Math" panose="02040503050406030204" pitchFamily="18" charset="0"/>
                                    </a:rPr>
                                    <m:t>𝑖𝑛</m:t>
                                  </m:r>
                                </m:sup>
                              </m:sSubSup>
                            </m:oMath>
                          </m:oMathPara>
                        </a14:m>
                        <a:endParaRPr lang="pl-PL" sz="2000"/>
                      </a:p>
                    </p:txBody>
                  </p:sp>
                </mc:Choice>
                <mc:Fallback xmlns="">
                  <p:sp>
                    <p:nvSpPr>
                      <p:cNvPr id="25" name="pole tekstowe 24"/>
                      <p:cNvSpPr txBox="1">
                        <a:spLocks noRot="1" noChangeAspect="1" noMove="1" noResize="1" noEditPoints="1" noAdjustHandles="1" noChangeArrowheads="1" noChangeShapeType="1" noTextEdit="1"/>
                      </p:cNvSpPr>
                      <p:nvPr/>
                    </p:nvSpPr>
                    <p:spPr>
                      <a:xfrm>
                        <a:off x="2838887" y="5377150"/>
                        <a:ext cx="903017" cy="803533"/>
                      </a:xfrm>
                      <a:prstGeom prst="rect">
                        <a:avLst/>
                      </a:prstGeom>
                      <a:blipFill rotWithShape="0">
                        <a:blip r:embed="rId7"/>
                        <a:stretch>
                          <a:fillRect l="-3571" b="-240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pole tekstowe 25">
                        <a:extLst>
                          <a:ext uri="{FF2B5EF4-FFF2-40B4-BE49-F238E27FC236}">
                            <a16:creationId xmlns:a16="http://schemas.microsoft.com/office/drawing/2014/main" id="{4B1C5331-8F1A-4B02-E6DE-4ED6CB32DD1F}"/>
                          </a:ext>
                        </a:extLst>
                      </p:cNvPr>
                      <p:cNvSpPr txBox="1"/>
                      <p:nvPr/>
                    </p:nvSpPr>
                    <p:spPr>
                      <a:xfrm>
                        <a:off x="4500352" y="5409509"/>
                        <a:ext cx="917542" cy="8291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𝑖</m:t>
                                  </m:r>
                                </m:sub>
                                <m:sup>
                                  <m:r>
                                    <a:rPr lang="pl-PL" sz="2000" b="0" i="1" smtClean="0">
                                      <a:latin typeface="Cambria Math" panose="02040503050406030204" pitchFamily="18" charset="0"/>
                                    </a:rPr>
                                    <m:t>𝑖𝑛</m:t>
                                  </m:r>
                                </m:sup>
                              </m:sSubSup>
                            </m:oMath>
                          </m:oMathPara>
                        </a14:m>
                        <a:endParaRPr lang="pl-PL" sz="2000" dirty="0"/>
                      </a:p>
                    </p:txBody>
                  </p:sp>
                </mc:Choice>
                <mc:Fallback xmlns="">
                  <p:sp>
                    <p:nvSpPr>
                      <p:cNvPr id="26" name="pole tekstowe 25">
                        <a:extLst>
                          <a:ext uri="{FF2B5EF4-FFF2-40B4-BE49-F238E27FC236}">
                            <a16:creationId xmlns:a16="http://schemas.microsoft.com/office/drawing/2014/main" xmlns="" xmlns:a14="http://schemas.microsoft.com/office/drawing/2010/main" id="{4B1C5331-8F1A-4B02-E6DE-4ED6CB32DD1F}"/>
                          </a:ext>
                        </a:extLst>
                      </p:cNvPr>
                      <p:cNvSpPr txBox="1">
                        <a:spLocks noRot="1" noChangeAspect="1" noMove="1" noResize="1" noEditPoints="1" noAdjustHandles="1" noChangeArrowheads="1" noChangeShapeType="1" noTextEdit="1"/>
                      </p:cNvSpPr>
                      <p:nvPr/>
                    </p:nvSpPr>
                    <p:spPr>
                      <a:xfrm>
                        <a:off x="4500352" y="5409509"/>
                        <a:ext cx="917542" cy="829146"/>
                      </a:xfrm>
                      <a:prstGeom prst="rect">
                        <a:avLst/>
                      </a:prstGeom>
                      <a:blipFill rotWithShape="0">
                        <a:blip r:embed="rId8"/>
                        <a:stretch>
                          <a:fillRect l="-3614" b="-25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pole tekstowe 27">
                        <a:extLst>
                          <a:ext uri="{FF2B5EF4-FFF2-40B4-BE49-F238E27FC236}">
                            <a16:creationId xmlns:a16="http://schemas.microsoft.com/office/drawing/2014/main" id="{D9D78B6D-EEA4-E532-1F7E-70A3AFCDA7EB}"/>
                          </a:ext>
                        </a:extLst>
                      </p:cNvPr>
                      <p:cNvSpPr txBox="1"/>
                      <p:nvPr/>
                    </p:nvSpPr>
                    <p:spPr>
                      <a:xfrm>
                        <a:off x="3822676" y="5390914"/>
                        <a:ext cx="492101" cy="75721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m:t>
                              </m:r>
                              <m:r>
                                <a:rPr lang="pl-PL" sz="2000" i="1" smtClean="0">
                                  <a:latin typeface="Cambria Math" panose="02040503050406030204" pitchFamily="18" charset="0"/>
                                </a:rPr>
                                <m:t>…</m:t>
                              </m:r>
                              <m:r>
                                <a:rPr lang="pl-PL" sz="2000" b="0" i="1" smtClean="0">
                                  <a:latin typeface="Cambria Math" panose="02040503050406030204" pitchFamily="18" charset="0"/>
                                </a:rPr>
                                <m:t>,</m:t>
                              </m:r>
                            </m:oMath>
                          </m:oMathPara>
                        </a14:m>
                        <a:endParaRPr lang="pl-PL" sz="2000" dirty="0"/>
                      </a:p>
                    </p:txBody>
                  </p:sp>
                </mc:Choice>
                <mc:Fallback xmlns="">
                  <p:sp>
                    <p:nvSpPr>
                      <p:cNvPr id="28" name="pole tekstowe 27"/>
                      <p:cNvSpPr txBox="1">
                        <a:spLocks noRot="1" noChangeAspect="1" noMove="1" noResize="1" noEditPoints="1" noAdjustHandles="1" noChangeArrowheads="1" noChangeShapeType="1" noTextEdit="1"/>
                      </p:cNvSpPr>
                      <p:nvPr/>
                    </p:nvSpPr>
                    <p:spPr>
                      <a:xfrm>
                        <a:off x="3822676" y="5390914"/>
                        <a:ext cx="492101" cy="757212"/>
                      </a:xfrm>
                      <a:prstGeom prst="rect">
                        <a:avLst/>
                      </a:prstGeom>
                      <a:blipFill>
                        <a:blip r:embed="rId25"/>
                        <a:stretch>
                          <a:fillRect l="-10870" r="-50000" b="-1961"/>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29" name="pole tekstowe 28">
                        <a:extLst>
                          <a:ext uri="{FF2B5EF4-FFF2-40B4-BE49-F238E27FC236}">
                            <a16:creationId xmlns:a16="http://schemas.microsoft.com/office/drawing/2014/main" id="{27564FA5-D808-60EF-8CC1-0CCF22E8558C}"/>
                          </a:ext>
                        </a:extLst>
                      </p:cNvPr>
                      <p:cNvSpPr txBox="1"/>
                      <p:nvPr/>
                    </p:nvSpPr>
                    <p:spPr>
                      <a:xfrm>
                        <a:off x="5371225" y="5463758"/>
                        <a:ext cx="1783435" cy="774897"/>
                      </a:xfrm>
                      <a:prstGeom prst="rect">
                        <a:avLst/>
                      </a:prstGeom>
                      <a:noFill/>
                    </p:spPr>
                    <p:txBody>
                      <a:bodyPr wrap="square" lIns="0" tIns="0" rIns="0" bIns="0" rtlCol="0">
                        <a:spAutoFit/>
                      </a:bodyPr>
                      <a:lstStyle/>
                      <a:p>
                        <a:r>
                          <a:rPr lang="pl-PL" sz="2000" dirty="0"/>
                          <a:t>, </a:t>
                        </a:r>
                        <a14:m>
                          <m:oMath xmlns:m="http://schemas.openxmlformats.org/officeDocument/2006/math">
                            <m:r>
                              <a:rPr lang="pl-PL" sz="2000" i="1" smtClean="0">
                                <a:latin typeface="Cambria Math" panose="02040503050406030204" pitchFamily="18" charset="0"/>
                              </a:rPr>
                              <m:t>…</m:t>
                            </m:r>
                            <m:r>
                              <a:rPr lang="pl-PL" sz="2000" b="0" i="1" smtClean="0">
                                <a:latin typeface="Cambria Math" panose="02040503050406030204" pitchFamily="18" charset="0"/>
                              </a:rPr>
                              <m:t>,</m:t>
                            </m:r>
                          </m:oMath>
                        </a14:m>
                        <a:endParaRPr lang="pl-PL" sz="2000" dirty="0"/>
                      </a:p>
                    </p:txBody>
                  </p:sp>
                </mc:Choice>
                <mc:Fallback xmlns="">
                  <p:sp>
                    <p:nvSpPr>
                      <p:cNvPr id="29" name="pole tekstowe 28">
                        <a:extLst>
                          <a:ext uri="{FF2B5EF4-FFF2-40B4-BE49-F238E27FC236}">
                            <a16:creationId xmlns:a16="http://schemas.microsoft.com/office/drawing/2014/main" xmlns="" xmlns:a14="http://schemas.microsoft.com/office/drawing/2010/main" id="{27564FA5-D808-60EF-8CC1-0CCF22E8558C}"/>
                          </a:ext>
                        </a:extLst>
                      </p:cNvPr>
                      <p:cNvSpPr txBox="1">
                        <a:spLocks noRot="1" noChangeAspect="1" noMove="1" noResize="1" noEditPoints="1" noAdjustHandles="1" noChangeArrowheads="1" noChangeShapeType="1" noTextEdit="1"/>
                      </p:cNvSpPr>
                      <p:nvPr/>
                    </p:nvSpPr>
                    <p:spPr>
                      <a:xfrm>
                        <a:off x="5371225" y="5463758"/>
                        <a:ext cx="1783435" cy="774897"/>
                      </a:xfrm>
                      <a:prstGeom prst="rect">
                        <a:avLst/>
                      </a:prstGeom>
                      <a:blipFill rotWithShape="0">
                        <a:blip r:embed="rId26"/>
                        <a:stretch>
                          <a:fillRect l="-16149" t="-24000" b="-52000"/>
                        </a:stretch>
                      </a:blipFill>
                    </p:spPr>
                    <p:txBody>
                      <a:bodyPr/>
                      <a:lstStyle/>
                      <a:p>
                        <a:r>
                          <a:rPr lang="en-US">
                            <a:noFill/>
                          </a:rPr>
                          <a:t> </a:t>
                        </a:r>
                      </a:p>
                    </p:txBody>
                  </p:sp>
                </mc:Fallback>
              </mc:AlternateContent>
              <p:cxnSp>
                <p:nvCxnSpPr>
                  <p:cNvPr id="44" name="Łącznik prosty ze strzałką 43">
                    <a:extLst>
                      <a:ext uri="{FF2B5EF4-FFF2-40B4-BE49-F238E27FC236}">
                        <a16:creationId xmlns:a16="http://schemas.microsoft.com/office/drawing/2014/main" id="{7E7933B0-DA33-25D0-5BAA-4A09E31D6386}"/>
                      </a:ext>
                    </a:extLst>
                  </p:cNvPr>
                  <p:cNvCxnSpPr/>
                  <p:nvPr/>
                </p:nvCxnSpPr>
                <p:spPr>
                  <a:xfrm flipV="1">
                    <a:off x="4837868" y="4162487"/>
                    <a:ext cx="34543" cy="12215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pole tekstowe 44">
                        <a:extLst>
                          <a:ext uri="{FF2B5EF4-FFF2-40B4-BE49-F238E27FC236}">
                            <a16:creationId xmlns:a16="http://schemas.microsoft.com/office/drawing/2014/main" id="{324EBD9A-AF84-AB51-BB5A-6410FDC3226F}"/>
                          </a:ext>
                        </a:extLst>
                      </p:cNvPr>
                      <p:cNvSpPr txBox="1"/>
                      <p:nvPr/>
                    </p:nvSpPr>
                    <p:spPr>
                      <a:xfrm>
                        <a:off x="6070844" y="5466679"/>
                        <a:ext cx="1130485" cy="8181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𝑘</m:t>
                                  </m:r>
                                </m:sub>
                                <m:sup>
                                  <m:r>
                                    <a:rPr lang="pl-PL" sz="2000" b="0" i="1" smtClean="0">
                                      <a:latin typeface="Cambria Math" panose="02040503050406030204" pitchFamily="18" charset="0"/>
                                    </a:rPr>
                                    <m:t>𝑖𝑛</m:t>
                                  </m:r>
                                </m:sup>
                              </m:sSubSup>
                            </m:oMath>
                          </m:oMathPara>
                        </a14:m>
                        <a:endParaRPr lang="pl-PL" sz="2000" dirty="0"/>
                      </a:p>
                    </p:txBody>
                  </p:sp>
                </mc:Choice>
                <mc:Fallback xmlns="">
                  <p:sp>
                    <p:nvSpPr>
                      <p:cNvPr id="45" name="pole tekstowe 44">
                        <a:extLst>
                          <a:ext uri="{FF2B5EF4-FFF2-40B4-BE49-F238E27FC236}">
                            <a16:creationId xmlns:a16="http://schemas.microsoft.com/office/drawing/2014/main" xmlns="" xmlns:a14="http://schemas.microsoft.com/office/drawing/2010/main" id="{324EBD9A-AF84-AB51-BB5A-6410FDC3226F}"/>
                          </a:ext>
                        </a:extLst>
                      </p:cNvPr>
                      <p:cNvSpPr txBox="1">
                        <a:spLocks noRot="1" noChangeAspect="1" noMove="1" noResize="1" noEditPoints="1" noAdjustHandles="1" noChangeArrowheads="1" noChangeShapeType="1" noTextEdit="1"/>
                      </p:cNvSpPr>
                      <p:nvPr/>
                    </p:nvSpPr>
                    <p:spPr>
                      <a:xfrm>
                        <a:off x="6070844" y="5466679"/>
                        <a:ext cx="1130485" cy="818103"/>
                      </a:xfrm>
                      <a:prstGeom prst="rect">
                        <a:avLst/>
                      </a:prstGeom>
                      <a:blipFill rotWithShape="0">
                        <a:blip r:embed="rId27"/>
                        <a:stretch>
                          <a:fillRect b="-28302"/>
                        </a:stretch>
                      </a:blipFill>
                    </p:spPr>
                    <p:txBody>
                      <a:bodyPr/>
                      <a:lstStyle/>
                      <a:p>
                        <a:r>
                          <a:rPr lang="en-US">
                            <a:noFill/>
                          </a:rPr>
                          <a:t> </a:t>
                        </a:r>
                      </a:p>
                    </p:txBody>
                  </p:sp>
                </mc:Fallback>
              </mc:AlternateContent>
              <p:cxnSp>
                <p:nvCxnSpPr>
                  <p:cNvPr id="49" name="Łącznik prosty ze strzałką 48">
                    <a:extLst>
                      <a:ext uri="{FF2B5EF4-FFF2-40B4-BE49-F238E27FC236}">
                        <a16:creationId xmlns:a16="http://schemas.microsoft.com/office/drawing/2014/main" id="{41727DD7-E59F-63B1-BC24-BBF0A4584D11}"/>
                      </a:ext>
                    </a:extLst>
                  </p:cNvPr>
                  <p:cNvCxnSpPr>
                    <a:cxnSpLocks/>
                  </p:cNvCxnSpPr>
                  <p:nvPr/>
                </p:nvCxnSpPr>
                <p:spPr>
                  <a:xfrm flipH="1" flipV="1">
                    <a:off x="4855139" y="2852426"/>
                    <a:ext cx="17270" cy="5414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Łącznik prosty ze strzałką 50">
                    <a:extLst>
                      <a:ext uri="{FF2B5EF4-FFF2-40B4-BE49-F238E27FC236}">
                        <a16:creationId xmlns:a16="http://schemas.microsoft.com/office/drawing/2014/main" id="{5850FECC-D01A-A6B9-5C27-7219185F9FEC}"/>
                      </a:ext>
                    </a:extLst>
                  </p:cNvPr>
                  <p:cNvCxnSpPr>
                    <a:cxnSpLocks/>
                    <a:stCxn id="25" idx="0"/>
                  </p:cNvCxnSpPr>
                  <p:nvPr/>
                </p:nvCxnSpPr>
                <p:spPr>
                  <a:xfrm flipV="1">
                    <a:off x="3290397" y="3907735"/>
                    <a:ext cx="943608" cy="14694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Łącznik prosty ze strzałką 51">
                    <a:extLst>
                      <a:ext uri="{FF2B5EF4-FFF2-40B4-BE49-F238E27FC236}">
                        <a16:creationId xmlns:a16="http://schemas.microsoft.com/office/drawing/2014/main" id="{44A4EE65-B41F-5CB4-FF35-D8E4C70D1DCA}"/>
                      </a:ext>
                    </a:extLst>
                  </p:cNvPr>
                  <p:cNvCxnSpPr/>
                  <p:nvPr/>
                </p:nvCxnSpPr>
                <p:spPr>
                  <a:xfrm flipV="1">
                    <a:off x="4837868" y="4158202"/>
                    <a:ext cx="34543" cy="12215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ze strzałką 52">
                    <a:extLst>
                      <a:ext uri="{FF2B5EF4-FFF2-40B4-BE49-F238E27FC236}">
                        <a16:creationId xmlns:a16="http://schemas.microsoft.com/office/drawing/2014/main" id="{AD9D84D0-F287-5673-8578-072DF82C0CE3}"/>
                      </a:ext>
                    </a:extLst>
                  </p:cNvPr>
                  <p:cNvCxnSpPr>
                    <a:cxnSpLocks/>
                  </p:cNvCxnSpPr>
                  <p:nvPr/>
                </p:nvCxnSpPr>
                <p:spPr>
                  <a:xfrm flipH="1" flipV="1">
                    <a:off x="5445594" y="3924277"/>
                    <a:ext cx="1250503" cy="15162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0" name="Prostokąt zaokrąglony 59">
                  <a:extLst>
                    <a:ext uri="{FF2B5EF4-FFF2-40B4-BE49-F238E27FC236}">
                      <a16:creationId xmlns:a16="http://schemas.microsoft.com/office/drawing/2014/main" id="{37219406-7C14-C5DE-78CB-E3D7C6770F44}"/>
                    </a:ext>
                  </a:extLst>
                </p:cNvPr>
                <p:cNvSpPr/>
                <p:nvPr/>
              </p:nvSpPr>
              <p:spPr>
                <a:xfrm>
                  <a:off x="2275867" y="1378959"/>
                  <a:ext cx="4895014" cy="5084287"/>
                </a:xfrm>
                <a:prstGeom prst="roundRect">
                  <a:avLst/>
                </a:prstGeom>
                <a:solidFill>
                  <a:schemeClr val="bg1">
                    <a:alpha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grpSp>
        <mc:AlternateContent xmlns:mc="http://schemas.openxmlformats.org/markup-compatibility/2006" xmlns:a14="http://schemas.microsoft.com/office/drawing/2010/main">
          <mc:Choice Requires="a14">
            <p:sp>
              <p:nvSpPr>
                <p:cNvPr id="15" name="pole tekstowe 14">
                  <a:extLst>
                    <a:ext uri="{FF2B5EF4-FFF2-40B4-BE49-F238E27FC236}">
                      <a16:creationId xmlns:a16="http://schemas.microsoft.com/office/drawing/2014/main" id="{12D4F561-51EB-381A-5DFF-123356DCB84A}"/>
                    </a:ext>
                  </a:extLst>
                </p:cNvPr>
                <p:cNvSpPr txBox="1"/>
                <p:nvPr/>
              </p:nvSpPr>
              <p:spPr>
                <a:xfrm>
                  <a:off x="4386506" y="4857365"/>
                  <a:ext cx="3379130" cy="33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𝑅</m:t>
                        </m:r>
                        <m:r>
                          <a:rPr lang="pl-PL" sz="2000" b="0" i="1" smtClean="0">
                            <a:latin typeface="Cambria Math" panose="02040503050406030204" pitchFamily="18" charset="0"/>
                          </a:rPr>
                          <m:t>(</m:t>
                        </m:r>
                        <m:sSubSup>
                          <m:sSubSupPr>
                            <m:ctrlPr>
                              <a:rPr lang="pl-PL" sz="2000" i="1">
                                <a:latin typeface="Cambria Math" panose="02040503050406030204" pitchFamily="18" charset="0"/>
                              </a:rPr>
                            </m:ctrlPr>
                          </m:sSubSupPr>
                          <m:e>
                            <m:r>
                              <a:rPr lang="pl-PL" sz="2000" b="0" i="1" smtClean="0">
                                <a:latin typeface="Cambria Math" panose="02040503050406030204" pitchFamily="18" charset="0"/>
                              </a:rPr>
                              <m:t>𝑖𝑛</m:t>
                            </m:r>
                            <m:r>
                              <a:rPr lang="pl-PL" sz="2000" b="0" i="1" smtClean="0">
                                <a:latin typeface="Cambria Math" panose="02040503050406030204" pitchFamily="18" charset="0"/>
                              </a:rPr>
                              <m:t>_</m:t>
                            </m:r>
                            <m:r>
                              <a:rPr lang="pl-PL" sz="2000" i="1">
                                <a:latin typeface="Cambria Math" panose="02040503050406030204" pitchFamily="18" charset="0"/>
                              </a:rPr>
                              <m:t>𝑔</m:t>
                            </m:r>
                          </m:e>
                          <m:sub>
                            <m:r>
                              <a:rPr lang="pl-PL" sz="2000" i="1">
                                <a:latin typeface="Cambria Math" panose="02040503050406030204" pitchFamily="18" charset="0"/>
                              </a:rPr>
                              <m:t>1</m:t>
                            </m:r>
                          </m:sub>
                          <m:sup>
                            <m:r>
                              <a:rPr lang="pl-PL" sz="2000" i="1">
                                <a:latin typeface="Cambria Math" panose="02040503050406030204" pitchFamily="18" charset="0"/>
                              </a:rPr>
                              <m:t>𝑖𝑛</m:t>
                            </m:r>
                          </m:sup>
                        </m:sSubSup>
                        <m:r>
                          <a:rPr lang="pl-PL" sz="2000" b="0" i="1" smtClean="0">
                            <a:latin typeface="Cambria Math" panose="02040503050406030204" pitchFamily="18" charset="0"/>
                          </a:rPr>
                          <m:t>,…,</m:t>
                        </m:r>
                        <m:sSubSup>
                          <m:sSubSupPr>
                            <m:ctrlPr>
                              <a:rPr lang="pl-PL" sz="2000" i="1">
                                <a:latin typeface="Cambria Math" panose="02040503050406030204" pitchFamily="18" charset="0"/>
                              </a:rPr>
                            </m:ctrlPr>
                          </m:sSubSupPr>
                          <m:e>
                            <m:r>
                              <a:rPr lang="pl-PL" sz="2000" b="0" i="1" smtClean="0">
                                <a:latin typeface="Cambria Math" panose="02040503050406030204" pitchFamily="18" charset="0"/>
                              </a:rPr>
                              <m:t>𝑖𝑛</m:t>
                            </m:r>
                            <m:r>
                              <a:rPr lang="pl-PL" sz="2000" b="0" i="1" smtClean="0">
                                <a:latin typeface="Cambria Math" panose="02040503050406030204" pitchFamily="18" charset="0"/>
                              </a:rPr>
                              <m:t>_</m:t>
                            </m:r>
                            <m:r>
                              <a:rPr lang="pl-PL" sz="2000" i="1">
                                <a:latin typeface="Cambria Math" panose="02040503050406030204" pitchFamily="18" charset="0"/>
                              </a:rPr>
                              <m:t>𝑔</m:t>
                            </m:r>
                          </m:e>
                          <m:sub>
                            <m:r>
                              <a:rPr lang="pl-PL" sz="2000" b="0" i="1" smtClean="0">
                                <a:latin typeface="Cambria Math" panose="02040503050406030204" pitchFamily="18" charset="0"/>
                              </a:rPr>
                              <m:t>𝑖</m:t>
                            </m:r>
                          </m:sub>
                          <m:sup>
                            <m:r>
                              <a:rPr lang="pl-PL" sz="2000" i="1">
                                <a:latin typeface="Cambria Math" panose="02040503050406030204" pitchFamily="18" charset="0"/>
                              </a:rPr>
                              <m:t>𝑖𝑛</m:t>
                            </m:r>
                          </m:sup>
                        </m:sSubSup>
                        <m:r>
                          <a:rPr lang="pl-PL" sz="2000" b="0" i="1" smtClean="0">
                            <a:latin typeface="Cambria Math" panose="02040503050406030204" pitchFamily="18" charset="0"/>
                          </a:rPr>
                          <m:t>,…,</m:t>
                        </m:r>
                        <m:sSubSup>
                          <m:sSubSupPr>
                            <m:ctrlPr>
                              <a:rPr lang="pl-PL" sz="2000" i="1">
                                <a:latin typeface="Cambria Math" panose="02040503050406030204" pitchFamily="18" charset="0"/>
                              </a:rPr>
                            </m:ctrlPr>
                          </m:sSubSupPr>
                          <m:e>
                            <m:r>
                              <a:rPr lang="pl-PL" sz="2000" b="0" i="1" smtClean="0">
                                <a:latin typeface="Cambria Math" panose="02040503050406030204" pitchFamily="18" charset="0"/>
                              </a:rPr>
                              <m:t>𝑖𝑛</m:t>
                            </m:r>
                            <m:r>
                              <a:rPr lang="pl-PL" sz="2000" b="0" i="1" smtClean="0">
                                <a:latin typeface="Cambria Math" panose="02040503050406030204" pitchFamily="18" charset="0"/>
                              </a:rPr>
                              <m:t>_</m:t>
                            </m:r>
                            <m:r>
                              <a:rPr lang="pl-PL" sz="2000" i="1">
                                <a:latin typeface="Cambria Math" panose="02040503050406030204" pitchFamily="18" charset="0"/>
                              </a:rPr>
                              <m:t>𝑔</m:t>
                            </m:r>
                          </m:e>
                          <m:sub>
                            <m:r>
                              <a:rPr lang="pl-PL" sz="2000" b="0" i="1" smtClean="0">
                                <a:latin typeface="Cambria Math" panose="02040503050406030204" pitchFamily="18" charset="0"/>
                              </a:rPr>
                              <m:t>𝑘</m:t>
                            </m:r>
                          </m:sub>
                          <m:sup>
                            <m:r>
                              <a:rPr lang="pl-PL" sz="2000" i="1">
                                <a:latin typeface="Cambria Math" panose="02040503050406030204" pitchFamily="18" charset="0"/>
                              </a:rPr>
                              <m:t>𝑖𝑛</m:t>
                            </m:r>
                          </m:sup>
                        </m:sSubSup>
                        <m:r>
                          <a:rPr lang="pl-PL" sz="2000" b="0" i="1" smtClean="0">
                            <a:latin typeface="Cambria Math" panose="02040503050406030204" pitchFamily="18" charset="0"/>
                          </a:rPr>
                          <m:t>)</m:t>
                        </m:r>
                      </m:oMath>
                    </m:oMathPara>
                  </a14:m>
                  <a:endParaRPr lang="en-US" sz="2000"/>
                </a:p>
              </p:txBody>
            </p:sp>
          </mc:Choice>
          <mc:Fallback xmlns="">
            <p:sp>
              <p:nvSpPr>
                <p:cNvPr id="15" name="pole tekstowe 14">
                  <a:extLst>
                    <a:ext uri="{FF2B5EF4-FFF2-40B4-BE49-F238E27FC236}">
                      <a16:creationId xmlns="" xmlns:a16="http://schemas.microsoft.com/office/drawing/2014/main" xmlns:a14="http://schemas.microsoft.com/office/drawing/2010/main" id="{12D4F561-51EB-381A-5DFF-123356DCB84A}"/>
                    </a:ext>
                  </a:extLst>
                </p:cNvPr>
                <p:cNvSpPr txBox="1">
                  <a:spLocks noRot="1" noChangeAspect="1" noMove="1" noResize="1" noEditPoints="1" noAdjustHandles="1" noChangeArrowheads="1" noChangeShapeType="1" noTextEdit="1"/>
                </p:cNvSpPr>
                <p:nvPr/>
              </p:nvSpPr>
              <p:spPr>
                <a:xfrm>
                  <a:off x="4386506" y="4857365"/>
                  <a:ext cx="3379130" cy="337015"/>
                </a:xfrm>
                <a:prstGeom prst="rect">
                  <a:avLst/>
                </a:prstGeom>
                <a:blipFill rotWithShape="0">
                  <a:blip r:embed="rId28"/>
                  <a:stretch>
                    <a:fillRect l="-1264" r="-2347" b="-3035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 name="Prostokąt 15">
                <a:extLst>
                  <a:ext uri="{FF2B5EF4-FFF2-40B4-BE49-F238E27FC236}">
                    <a16:creationId xmlns:a16="http://schemas.microsoft.com/office/drawing/2014/main" id="{CB8DD0D2-2682-EDE9-8FB0-C319C0590494}"/>
                  </a:ext>
                </a:extLst>
              </p:cNvPr>
              <p:cNvSpPr/>
              <p:nvPr/>
            </p:nvSpPr>
            <p:spPr>
              <a:xfrm>
                <a:off x="5377322" y="2026051"/>
                <a:ext cx="1115690" cy="400110"/>
              </a:xfrm>
              <a:prstGeom prst="rect">
                <a:avLst/>
              </a:prstGeom>
            </p:spPr>
            <p:txBody>
              <a:bodyPr wrap="none">
                <a:spAutoFit/>
              </a:bodyPr>
              <a:lstStyle/>
              <a:p>
                <a14:m>
                  <m:oMath xmlns:m="http://schemas.openxmlformats.org/officeDocument/2006/math">
                    <m:sSup>
                      <m:sSupPr>
                        <m:ctrlPr>
                          <a:rPr lang="pl-PL" sz="2000" i="1" smtClean="0">
                            <a:latin typeface="Cambria Math" panose="02040503050406030204" pitchFamily="18" charset="0"/>
                          </a:rPr>
                        </m:ctrlPr>
                      </m:sSupPr>
                      <m:e>
                        <m:r>
                          <a:rPr lang="pl-PL" sz="2000" b="0" i="1" smtClean="0">
                            <a:latin typeface="Cambria Math" panose="02040503050406030204" pitchFamily="18" charset="0"/>
                          </a:rPr>
                          <m:t>𝑅</m:t>
                        </m:r>
                      </m:e>
                      <m:sup>
                        <m:r>
                          <a:rPr lang="pl-PL" sz="2000" b="0" i="1" smtClean="0">
                            <a:latin typeface="Cambria Math" panose="02040503050406030204" pitchFamily="18" charset="0"/>
                          </a:rPr>
                          <m:t>′</m:t>
                        </m:r>
                      </m:sup>
                    </m:sSup>
                    <m:sSup>
                      <m:sSupPr>
                        <m:ctrlPr>
                          <a:rPr lang="pl-PL" sz="2000" i="1" smtClean="0">
                            <a:latin typeface="Cambria Math" panose="02040503050406030204" pitchFamily="18" charset="0"/>
                          </a:rPr>
                        </m:ctrlPr>
                      </m:sSupPr>
                      <m:e>
                        <m:r>
                          <a:rPr lang="pl-PL" sz="2000" b="0" i="1" smtClean="0">
                            <a:latin typeface="Cambria Math" panose="02040503050406030204" pitchFamily="18" charset="0"/>
                          </a:rPr>
                          <m:t>(</m:t>
                        </m:r>
                        <m:r>
                          <a:rPr lang="pl-PL" sz="2000" b="0" i="1" smtClean="0">
                            <a:latin typeface="Cambria Math" panose="02040503050406030204" pitchFamily="18" charset="0"/>
                          </a:rPr>
                          <m:t>𝑔</m:t>
                        </m:r>
                      </m:e>
                      <m:sup>
                        <m:r>
                          <a:rPr lang="pl-PL" sz="2000" b="0" i="1" smtClean="0">
                            <a:latin typeface="Cambria Math" panose="02040503050406030204" pitchFamily="18" charset="0"/>
                          </a:rPr>
                          <m:t>𝑜𝑢𝑡</m:t>
                        </m:r>
                      </m:sup>
                    </m:sSup>
                  </m:oMath>
                </a14:m>
                <a:r>
                  <a:rPr lang="pl-PL" sz="2000" dirty="0"/>
                  <a:t>)</a:t>
                </a:r>
                <a:endParaRPr lang="en-US" sz="2000" dirty="0"/>
              </a:p>
            </p:txBody>
          </p:sp>
        </mc:Choice>
        <mc:Fallback xmlns="">
          <p:sp>
            <p:nvSpPr>
              <p:cNvPr id="16" name="Prostokąt 15">
                <a:extLst>
                  <a:ext uri="{FF2B5EF4-FFF2-40B4-BE49-F238E27FC236}">
                    <a16:creationId xmlns:a16="http://schemas.microsoft.com/office/drawing/2014/main" xmlns="" xmlns:a14="http://schemas.microsoft.com/office/drawing/2010/main" id="{CB8DD0D2-2682-EDE9-8FB0-C319C0590494}"/>
                  </a:ext>
                </a:extLst>
              </p:cNvPr>
              <p:cNvSpPr>
                <a:spLocks noRot="1" noChangeAspect="1" noMove="1" noResize="1" noEditPoints="1" noAdjustHandles="1" noChangeArrowheads="1" noChangeShapeType="1" noTextEdit="1"/>
              </p:cNvSpPr>
              <p:nvPr/>
            </p:nvSpPr>
            <p:spPr>
              <a:xfrm>
                <a:off x="5377322" y="2026051"/>
                <a:ext cx="1115690" cy="400110"/>
              </a:xfrm>
              <a:prstGeom prst="rect">
                <a:avLst/>
              </a:prstGeom>
              <a:blipFill rotWithShape="0">
                <a:blip r:embed="rId29"/>
                <a:stretch>
                  <a:fillRect t="-6061" r="-4918"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Prostokąt 23">
                <a:extLst>
                  <a:ext uri="{FF2B5EF4-FFF2-40B4-BE49-F238E27FC236}">
                    <a16:creationId xmlns:a16="http://schemas.microsoft.com/office/drawing/2014/main" id="{C91C267E-5786-8B86-A6EB-EE537692B100}"/>
                  </a:ext>
                </a:extLst>
              </p:cNvPr>
              <p:cNvSpPr/>
              <p:nvPr/>
            </p:nvSpPr>
            <p:spPr>
              <a:xfrm>
                <a:off x="238407" y="2932088"/>
                <a:ext cx="74648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i="1">
                              <a:latin typeface="Cambria Math" panose="02040503050406030204" pitchFamily="18" charset="0"/>
                            </a:rPr>
                          </m:ctrlPr>
                        </m:sSupPr>
                        <m:e>
                          <m:r>
                            <a:rPr lang="pl-PL" sz="2000" i="1">
                              <a:latin typeface="Cambria Math" panose="02040503050406030204" pitchFamily="18" charset="0"/>
                            </a:rPr>
                            <m:t>𝑔</m:t>
                          </m:r>
                        </m:e>
                        <m:sup>
                          <m:r>
                            <a:rPr lang="pl-PL" sz="2000" i="1">
                              <a:latin typeface="Cambria Math" panose="02040503050406030204" pitchFamily="18" charset="0"/>
                            </a:rPr>
                            <m:t>𝑜𝑢𝑡</m:t>
                          </m:r>
                        </m:sup>
                      </m:sSup>
                    </m:oMath>
                  </m:oMathPara>
                </a14:m>
                <a:endParaRPr lang="en-US" sz="2000"/>
              </a:p>
            </p:txBody>
          </p:sp>
        </mc:Choice>
        <mc:Fallback xmlns="">
          <p:sp>
            <p:nvSpPr>
              <p:cNvPr id="24" name="Prostokąt 23"/>
              <p:cNvSpPr>
                <a:spLocks noRot="1" noChangeAspect="1" noMove="1" noResize="1" noEditPoints="1" noAdjustHandles="1" noChangeArrowheads="1" noChangeShapeType="1" noTextEdit="1"/>
              </p:cNvSpPr>
              <p:nvPr/>
            </p:nvSpPr>
            <p:spPr>
              <a:xfrm>
                <a:off x="238407" y="2932088"/>
                <a:ext cx="746486" cy="400110"/>
              </a:xfrm>
              <a:prstGeom prst="rect">
                <a:avLst/>
              </a:prstGeom>
              <a:blipFill rotWithShape="0">
                <a:blip r:embed="rId30"/>
                <a:stretch>
                  <a:fillRect b="-9091"/>
                </a:stretch>
              </a:blipFill>
            </p:spPr>
            <p:txBody>
              <a:bodyPr/>
              <a:lstStyle/>
              <a:p>
                <a:r>
                  <a:rPr lang="en-US">
                    <a:noFill/>
                  </a:rPr>
                  <a:t> </a:t>
                </a:r>
              </a:p>
            </p:txBody>
          </p:sp>
        </mc:Fallback>
      </mc:AlternateContent>
      <p:sp>
        <p:nvSpPr>
          <p:cNvPr id="4" name="Symbol zastępczy numeru slajdu 3"/>
          <p:cNvSpPr>
            <a:spLocks noGrp="1"/>
          </p:cNvSpPr>
          <p:nvPr>
            <p:ph type="sldNum" sz="quarter" idx="12"/>
          </p:nvPr>
        </p:nvSpPr>
        <p:spPr>
          <a:xfrm>
            <a:off x="8316416" y="6445295"/>
            <a:ext cx="476798" cy="352022"/>
          </a:xfrm>
        </p:spPr>
        <p:txBody>
          <a:bodyPr/>
          <a:lstStyle/>
          <a:p>
            <a:pPr>
              <a:defRPr/>
            </a:pPr>
            <a:fld id="{D02E777F-298D-4C96-825C-3DC57E52C55E}" type="slidenum">
              <a:rPr lang="pl-PL" smtClean="0"/>
              <a:pPr>
                <a:defRPr/>
              </a:pPr>
              <a:t>90</a:t>
            </a:fld>
            <a:endParaRPr lang="pl-PL"/>
          </a:p>
        </p:txBody>
      </p:sp>
    </p:spTree>
    <p:extLst>
      <p:ext uri="{BB962C8B-B14F-4D97-AF65-F5344CB8AC3E}">
        <p14:creationId xmlns:p14="http://schemas.microsoft.com/office/powerpoint/2010/main" val="39189993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9A49D950-E62A-6D59-F070-91BF0730FADB}"/>
              </a:ext>
            </a:extLst>
          </p:cNvPr>
          <p:cNvSpPr>
            <a:spLocks noGrp="1"/>
          </p:cNvSpPr>
          <p:nvPr>
            <p:ph type="title"/>
          </p:nvPr>
        </p:nvSpPr>
        <p:spPr>
          <a:xfrm>
            <a:off x="27181" y="78818"/>
            <a:ext cx="9080902" cy="1069989"/>
          </a:xfrm>
        </p:spPr>
        <p:txBody>
          <a:bodyPr/>
          <a:lstStyle/>
          <a:p>
            <a:r>
              <a:rPr lang="en-US" sz="2800" b="1" dirty="0"/>
              <a:t>INTERFACES BETWEEN GRANULAR NETWORKS</a:t>
            </a:r>
            <a:r>
              <a:rPr lang="pl-PL" sz="2800" b="1" dirty="0"/>
              <a:t>:</a:t>
            </a:r>
            <a:r>
              <a:rPr lang="en-US" sz="2800" b="1" dirty="0"/>
              <a:t> </a:t>
            </a:r>
            <a:br>
              <a:rPr lang="pl-PL" sz="2800" b="1" dirty="0"/>
            </a:br>
            <a:r>
              <a:rPr lang="en-US" sz="2800" b="1" dirty="0"/>
              <a:t>RULES CONCERNING ROBUSTNESS</a:t>
            </a:r>
          </a:p>
        </p:txBody>
      </p:sp>
      <p:grpSp>
        <p:nvGrpSpPr>
          <p:cNvPr id="14" name="Grupa 13">
            <a:extLst>
              <a:ext uri="{FF2B5EF4-FFF2-40B4-BE49-F238E27FC236}">
                <a16:creationId xmlns:a16="http://schemas.microsoft.com/office/drawing/2014/main" id="{FFB6F2E1-5E29-E269-2C7A-9D8A081B2D62}"/>
              </a:ext>
            </a:extLst>
          </p:cNvPr>
          <p:cNvGrpSpPr/>
          <p:nvPr/>
        </p:nvGrpSpPr>
        <p:grpSpPr>
          <a:xfrm>
            <a:off x="69736" y="3557871"/>
            <a:ext cx="1405921" cy="1775825"/>
            <a:chOff x="188935" y="3634937"/>
            <a:chExt cx="1700590" cy="1702614"/>
          </a:xfrm>
        </p:grpSpPr>
        <mc:AlternateContent xmlns:mc="http://schemas.openxmlformats.org/markup-compatibility/2006" xmlns:a14="http://schemas.microsoft.com/office/drawing/2010/main">
          <mc:Choice Requires="a14">
            <p:sp>
              <p:nvSpPr>
                <p:cNvPr id="11" name="Prostokąt 10">
                  <a:extLst>
                    <a:ext uri="{FF2B5EF4-FFF2-40B4-BE49-F238E27FC236}">
                      <a16:creationId xmlns:a16="http://schemas.microsoft.com/office/drawing/2014/main" id="{EA37EA74-144E-312D-D430-A87C85D0B6BB}"/>
                    </a:ext>
                  </a:extLst>
                </p:cNvPr>
                <p:cNvSpPr/>
                <p:nvPr/>
              </p:nvSpPr>
              <p:spPr>
                <a:xfrm>
                  <a:off x="300750" y="3651809"/>
                  <a:ext cx="672799" cy="383615"/>
                </a:xfrm>
                <a:prstGeom prst="rect">
                  <a:avLst/>
                </a:prstGeom>
              </p:spPr>
              <p:txBody>
                <a:bodyPr wrap="none">
                  <a:spAutoFit/>
                </a:bodyPr>
                <a:lstStyle/>
                <a:p>
                  <a14:m>
                    <m:oMath xmlns:m="http://schemas.openxmlformats.org/officeDocument/2006/math">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𝑔</m:t>
                          </m:r>
                        </m:e>
                        <m:sup>
                          <m:r>
                            <a:rPr lang="pl-PL" sz="2000" i="1">
                              <a:latin typeface="Cambria Math" panose="02040503050406030204" pitchFamily="18" charset="0"/>
                              <a:ea typeface="Cambria Math" panose="02040503050406030204" pitchFamily="18" charset="0"/>
                            </a:rPr>
                            <m:t>𝑜𝑢𝑡</m:t>
                          </m:r>
                        </m:sup>
                      </m:sSup>
                    </m:oMath>
                  </a14:m>
                  <a:r>
                    <a:rPr lang="pl-PL" sz="2000"/>
                    <a:t>,</a:t>
                  </a:r>
                </a:p>
              </p:txBody>
            </p:sp>
          </mc:Choice>
          <mc:Fallback xmlns="">
            <p:sp>
              <p:nvSpPr>
                <p:cNvPr id="11" name="Prostokąt 10">
                  <a:extLst>
                    <a:ext uri="{FF2B5EF4-FFF2-40B4-BE49-F238E27FC236}">
                      <a16:creationId xmlns="" xmlns:a16="http://schemas.microsoft.com/office/drawing/2014/main" xmlns:a14="http://schemas.microsoft.com/office/drawing/2010/main" id="{EA37EA74-144E-312D-D430-A87C85D0B6BB}"/>
                    </a:ext>
                  </a:extLst>
                </p:cNvPr>
                <p:cNvSpPr>
                  <a:spLocks noRot="1" noChangeAspect="1" noMove="1" noResize="1" noEditPoints="1" noAdjustHandles="1" noChangeArrowheads="1" noChangeShapeType="1" noTextEdit="1"/>
                </p:cNvSpPr>
                <p:nvPr/>
              </p:nvSpPr>
              <p:spPr>
                <a:xfrm>
                  <a:off x="300750" y="3651809"/>
                  <a:ext cx="672799" cy="383615"/>
                </a:xfrm>
                <a:prstGeom prst="rect">
                  <a:avLst/>
                </a:prstGeom>
                <a:blipFill rotWithShape="0">
                  <a:blip r:embed="rId2"/>
                  <a:stretch>
                    <a:fillRect t="-7692" r="-8130"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rostokąt 11">
                  <a:extLst>
                    <a:ext uri="{FF2B5EF4-FFF2-40B4-BE49-F238E27FC236}">
                      <a16:creationId xmlns:a16="http://schemas.microsoft.com/office/drawing/2014/main" id="{F4C7F188-EC26-B194-E0ED-3B1DBC8192B7}"/>
                    </a:ext>
                  </a:extLst>
                </p:cNvPr>
                <p:cNvSpPr/>
                <p:nvPr/>
              </p:nvSpPr>
              <p:spPr>
                <a:xfrm>
                  <a:off x="900620" y="3634937"/>
                  <a:ext cx="592949" cy="706736"/>
                </a:xfrm>
                <a:prstGeom prst="rect">
                  <a:avLst/>
                </a:prstGeom>
              </p:spPr>
              <p:txBody>
                <a:bodyPr wrap="square">
                  <a:spAutoFit/>
                </a:bodyPr>
                <a:lstStyle/>
                <a:p>
                  <a14:m>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 </m:t>
                          </m:r>
                          <m:r>
                            <a:rPr lang="pl-PL" sz="2000" i="1">
                              <a:latin typeface="Cambria Math" panose="02040503050406030204" pitchFamily="18" charset="0"/>
                            </a:rPr>
                            <m:t>𝑔</m:t>
                          </m:r>
                        </m:e>
                        <m:sub>
                          <m:r>
                            <a:rPr lang="pl-PL" sz="2000" i="1">
                              <a:latin typeface="Cambria Math" panose="02040503050406030204" pitchFamily="18" charset="0"/>
                            </a:rPr>
                            <m:t>𝑖</m:t>
                          </m:r>
                        </m:sub>
                        <m:sup>
                          <m:r>
                            <a:rPr lang="pl-PL" sz="2000" i="1">
                              <a:latin typeface="Cambria Math" panose="02040503050406030204" pitchFamily="18" charset="0"/>
                            </a:rPr>
                            <m:t>𝑖𝑛</m:t>
                          </m:r>
                        </m:sup>
                      </m:sSubSup>
                    </m:oMath>
                  </a14:m>
                  <a:r>
                    <a:rPr lang="pl-PL" sz="2000" dirty="0"/>
                    <a:t>,</a:t>
                  </a:r>
                </a:p>
              </p:txBody>
            </p:sp>
          </mc:Choice>
          <mc:Fallback xmlns="">
            <p:sp>
              <p:nvSpPr>
                <p:cNvPr id="12" name="Prostokąt 11">
                  <a:extLst>
                    <a:ext uri="{FF2B5EF4-FFF2-40B4-BE49-F238E27FC236}">
                      <a16:creationId xmlns="" xmlns:a16="http://schemas.microsoft.com/office/drawing/2014/main" xmlns:a14="http://schemas.microsoft.com/office/drawing/2010/main" id="{F4C7F188-EC26-B194-E0ED-3B1DBC8192B7}"/>
                    </a:ext>
                  </a:extLst>
                </p:cNvPr>
                <p:cNvSpPr>
                  <a:spLocks noRot="1" noChangeAspect="1" noMove="1" noResize="1" noEditPoints="1" noAdjustHandles="1" noChangeArrowheads="1" noChangeShapeType="1" noTextEdit="1"/>
                </p:cNvSpPr>
                <p:nvPr/>
              </p:nvSpPr>
              <p:spPr>
                <a:xfrm>
                  <a:off x="900620" y="3634937"/>
                  <a:ext cx="592949" cy="706736"/>
                </a:xfrm>
                <a:prstGeom prst="rect">
                  <a:avLst/>
                </a:prstGeom>
                <a:blipFill rotWithShape="0">
                  <a:blip r:embed="rId3"/>
                  <a:stretch>
                    <a:fillRect l="-13750" r="-16250" b="-14050"/>
                  </a:stretch>
                </a:blipFill>
              </p:spPr>
              <p:txBody>
                <a:bodyPr/>
                <a:lstStyle/>
                <a:p>
                  <a:r>
                    <a:rPr lang="en-US">
                      <a:noFill/>
                    </a:rPr>
                    <a:t> </a:t>
                  </a:r>
                </a:p>
              </p:txBody>
            </p:sp>
          </mc:Fallback>
        </mc:AlternateContent>
        <p:sp>
          <p:nvSpPr>
            <p:cNvPr id="57" name="pole tekstowe 56">
              <a:extLst>
                <a:ext uri="{FF2B5EF4-FFF2-40B4-BE49-F238E27FC236}">
                  <a16:creationId xmlns:a16="http://schemas.microsoft.com/office/drawing/2014/main" id="{94CA7030-58D1-A344-0F21-328C5129B77D}"/>
                </a:ext>
              </a:extLst>
            </p:cNvPr>
            <p:cNvSpPr txBox="1"/>
            <p:nvPr/>
          </p:nvSpPr>
          <p:spPr>
            <a:xfrm>
              <a:off x="1445972" y="3727859"/>
              <a:ext cx="432104" cy="295089"/>
            </a:xfrm>
            <a:prstGeom prst="rect">
              <a:avLst/>
            </a:prstGeom>
            <a:noFill/>
          </p:spPr>
          <p:txBody>
            <a:bodyPr wrap="square" lIns="0" tIns="0" rIns="0" bIns="0" rtlCol="0">
              <a:spAutoFit/>
            </a:bodyPr>
            <a:lstStyle/>
            <a:p>
              <a:r>
                <a:rPr lang="pl-PL" sz="2000" i="1" dirty="0"/>
                <a:t>, </a:t>
              </a:r>
              <a:r>
                <a:rPr lang="pl-PL" sz="2000" i="1" dirty="0" err="1"/>
                <a:t>tr</a:t>
              </a:r>
              <a:endParaRPr lang="pl-PL" sz="2000" i="1" dirty="0"/>
            </a:p>
          </p:txBody>
        </p:sp>
        <p:sp>
          <p:nvSpPr>
            <p:cNvPr id="13" name="pole tekstowe 12">
              <a:extLst>
                <a:ext uri="{FF2B5EF4-FFF2-40B4-BE49-F238E27FC236}">
                  <a16:creationId xmlns:a16="http://schemas.microsoft.com/office/drawing/2014/main" id="{A2ABBC5E-B909-C84C-0683-7849107E6FF7}"/>
                </a:ext>
              </a:extLst>
            </p:cNvPr>
            <p:cNvSpPr txBox="1"/>
            <p:nvPr/>
          </p:nvSpPr>
          <p:spPr>
            <a:xfrm>
              <a:off x="188935" y="4068673"/>
              <a:ext cx="1700590" cy="1268878"/>
            </a:xfrm>
            <a:prstGeom prst="rect">
              <a:avLst/>
            </a:prstGeom>
            <a:noFill/>
          </p:spPr>
          <p:txBody>
            <a:bodyPr wrap="square" rtlCol="0">
              <a:spAutoFit/>
            </a:bodyPr>
            <a:lstStyle/>
            <a:p>
              <a:pPr algn="ctr"/>
              <a:r>
                <a:rPr lang="pl-PL" sz="1600" dirty="0" err="1"/>
                <a:t>are</a:t>
              </a:r>
              <a:r>
                <a:rPr lang="pl-PL" sz="1600" dirty="0"/>
                <a:t> </a:t>
              </a:r>
              <a:r>
                <a:rPr lang="en-US" sz="1600" dirty="0"/>
                <a:t>represented by relevant algorithms</a:t>
              </a:r>
              <a:r>
                <a:rPr lang="pl-PL" sz="1600" dirty="0"/>
                <a:t>;</a:t>
              </a:r>
            </a:p>
            <a:p>
              <a:pPr algn="ctr"/>
              <a:r>
                <a:rPr lang="pl-PL" sz="1600" i="1" dirty="0"/>
                <a:t>C</a:t>
              </a:r>
              <a:r>
                <a:rPr lang="pl-PL" sz="1600" dirty="0"/>
                <a:t>- </a:t>
              </a:r>
              <a:r>
                <a:rPr lang="pl-PL" sz="1600" dirty="0" err="1"/>
                <a:t>concept</a:t>
              </a:r>
              <a:endParaRPr lang="en-US" sz="1600" dirty="0"/>
            </a:p>
          </p:txBody>
        </p:sp>
      </p:grpSp>
      <p:cxnSp>
        <p:nvCxnSpPr>
          <p:cNvPr id="6" name="Łącznik prosty 5">
            <a:extLst>
              <a:ext uri="{FF2B5EF4-FFF2-40B4-BE49-F238E27FC236}">
                <a16:creationId xmlns:a16="http://schemas.microsoft.com/office/drawing/2014/main" id="{2DD7D818-6553-EC1D-024F-D416E78137EA}"/>
              </a:ext>
            </a:extLst>
          </p:cNvPr>
          <p:cNvCxnSpPr/>
          <p:nvPr/>
        </p:nvCxnSpPr>
        <p:spPr>
          <a:xfrm flipH="1">
            <a:off x="5194016" y="3160339"/>
            <a:ext cx="13853" cy="149685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a:extLst>
              <a:ext uri="{FF2B5EF4-FFF2-40B4-BE49-F238E27FC236}">
                <a16:creationId xmlns:a16="http://schemas.microsoft.com/office/drawing/2014/main" id="{67F90067-CEEA-074D-D7B9-EE5C57C749DD}"/>
              </a:ext>
            </a:extLst>
          </p:cNvPr>
          <p:cNvCxnSpPr/>
          <p:nvPr/>
        </p:nvCxnSpPr>
        <p:spPr>
          <a:xfrm flipH="1" flipV="1">
            <a:off x="4016590" y="4590644"/>
            <a:ext cx="1113593" cy="1672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91</a:t>
            </a:fld>
            <a:endParaRPr lang="pl-PL"/>
          </a:p>
        </p:txBody>
      </p:sp>
      <p:cxnSp>
        <p:nvCxnSpPr>
          <p:cNvPr id="38" name="Łącznik prosty 37">
            <a:extLst>
              <a:ext uri="{FF2B5EF4-FFF2-40B4-BE49-F238E27FC236}">
                <a16:creationId xmlns:a16="http://schemas.microsoft.com/office/drawing/2014/main" id="{2DD7D818-6553-EC1D-024F-D416E78137EA}"/>
              </a:ext>
            </a:extLst>
          </p:cNvPr>
          <p:cNvCxnSpPr/>
          <p:nvPr/>
        </p:nvCxnSpPr>
        <p:spPr>
          <a:xfrm flipV="1">
            <a:off x="4836729" y="3160339"/>
            <a:ext cx="293454" cy="3653"/>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 name="Grupa 3"/>
          <p:cNvGrpSpPr/>
          <p:nvPr/>
        </p:nvGrpSpPr>
        <p:grpSpPr>
          <a:xfrm>
            <a:off x="664826" y="1305328"/>
            <a:ext cx="7651590" cy="5388916"/>
            <a:chOff x="1395259" y="1332559"/>
            <a:chExt cx="7651590" cy="5388916"/>
          </a:xfrm>
        </p:grpSpPr>
        <p:sp>
          <p:nvSpPr>
            <p:cNvPr id="18" name="Schemat blokowy: dane 17">
              <a:extLst>
                <a:ext uri="{FF2B5EF4-FFF2-40B4-BE49-F238E27FC236}">
                  <a16:creationId xmlns:a16="http://schemas.microsoft.com/office/drawing/2014/main" id="{2E2FA4B2-8229-D7E8-56B1-20D03A95AAEA}"/>
                </a:ext>
              </a:extLst>
            </p:cNvPr>
            <p:cNvSpPr/>
            <p:nvPr/>
          </p:nvSpPr>
          <p:spPr>
            <a:xfrm>
              <a:off x="1395259" y="5372632"/>
              <a:ext cx="7219542" cy="1348843"/>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8" name="Grupa 7">
              <a:extLst>
                <a:ext uri="{FF2B5EF4-FFF2-40B4-BE49-F238E27FC236}">
                  <a16:creationId xmlns:a16="http://schemas.microsoft.com/office/drawing/2014/main" id="{34B3377A-BDA1-0FB6-8505-29D4747A323C}"/>
                </a:ext>
              </a:extLst>
            </p:cNvPr>
            <p:cNvGrpSpPr/>
            <p:nvPr/>
          </p:nvGrpSpPr>
          <p:grpSpPr>
            <a:xfrm>
              <a:off x="2206090" y="2896046"/>
              <a:ext cx="5616624" cy="3080465"/>
              <a:chOff x="1880355" y="1307299"/>
              <a:chExt cx="5847501" cy="4287888"/>
            </a:xfrm>
          </p:grpSpPr>
          <p:sp>
            <p:nvSpPr>
              <p:cNvPr id="60" name="Prostokąt zaokrąglony 59">
                <a:extLst>
                  <a:ext uri="{FF2B5EF4-FFF2-40B4-BE49-F238E27FC236}">
                    <a16:creationId xmlns:a16="http://schemas.microsoft.com/office/drawing/2014/main" id="{9D9A7932-40AC-DD03-8762-8B0600495928}"/>
                  </a:ext>
                </a:extLst>
              </p:cNvPr>
              <p:cNvSpPr/>
              <p:nvPr/>
            </p:nvSpPr>
            <p:spPr>
              <a:xfrm>
                <a:off x="1880355" y="1307299"/>
                <a:ext cx="5847501" cy="42878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7" name="Grupa 6">
                <a:extLst>
                  <a:ext uri="{FF2B5EF4-FFF2-40B4-BE49-F238E27FC236}">
                    <a16:creationId xmlns:a16="http://schemas.microsoft.com/office/drawing/2014/main" id="{A5F65028-F21F-B9DC-5F40-B17D4B4FBD15}"/>
                  </a:ext>
                </a:extLst>
              </p:cNvPr>
              <p:cNvGrpSpPr/>
              <p:nvPr/>
            </p:nvGrpSpPr>
            <p:grpSpPr>
              <a:xfrm>
                <a:off x="2059849" y="1445891"/>
                <a:ext cx="5540557" cy="3900709"/>
                <a:chOff x="1064433" y="989742"/>
                <a:chExt cx="8344330" cy="5191424"/>
              </a:xfrm>
            </p:grpSpPr>
            <p:sp>
              <p:nvSpPr>
                <p:cNvPr id="2" name="pole tekstowe 1">
                  <a:extLst>
                    <a:ext uri="{FF2B5EF4-FFF2-40B4-BE49-F238E27FC236}">
                      <a16:creationId xmlns:a16="http://schemas.microsoft.com/office/drawing/2014/main" id="{9295D931-C0A5-6BFB-45C7-8078EE43F831}"/>
                    </a:ext>
                  </a:extLst>
                </p:cNvPr>
                <p:cNvSpPr txBox="1"/>
                <p:nvPr/>
              </p:nvSpPr>
              <p:spPr>
                <a:xfrm>
                  <a:off x="4162735" y="3825336"/>
                  <a:ext cx="406816" cy="463545"/>
                </a:xfrm>
                <a:prstGeom prst="rect">
                  <a:avLst/>
                </a:prstGeom>
                <a:noFill/>
              </p:spPr>
              <p:txBody>
                <a:bodyPr wrap="square" lIns="0" tIns="0" rIns="0" bIns="0" rtlCol="0">
                  <a:spAutoFit/>
                </a:bodyPr>
                <a:lstStyle/>
                <a:p>
                  <a:r>
                    <a:rPr lang="pl-PL" sz="2000" i="1" dirty="0" err="1"/>
                    <a:t>tr</a:t>
                  </a:r>
                  <a:endParaRPr lang="pl-PL" sz="2000" i="1" dirty="0"/>
                </a:p>
              </p:txBody>
            </p:sp>
            <mc:AlternateContent xmlns:mc="http://schemas.openxmlformats.org/markup-compatibility/2006" xmlns:a14="http://schemas.microsoft.com/office/drawing/2010/main">
              <mc:Choice Requires="a14">
                <p:sp>
                  <p:nvSpPr>
                    <p:cNvPr id="25" name="pole tekstowe 24">
                      <a:extLst>
                        <a:ext uri="{FF2B5EF4-FFF2-40B4-BE49-F238E27FC236}">
                          <a16:creationId xmlns:a16="http://schemas.microsoft.com/office/drawing/2014/main" id="{D7DE5825-A38A-46AA-141A-0091597AE450}"/>
                        </a:ext>
                      </a:extLst>
                    </p:cNvPr>
                    <p:cNvSpPr txBox="1"/>
                    <p:nvPr/>
                  </p:nvSpPr>
                  <p:spPr>
                    <a:xfrm>
                      <a:off x="1064433" y="5433342"/>
                      <a:ext cx="2244623" cy="5998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1</m:t>
                                </m:r>
                              </m:sub>
                              <m:sup>
                                <m:r>
                                  <a:rPr lang="pl-PL" sz="2000" b="0" i="1" smtClean="0">
                                    <a:latin typeface="Cambria Math" panose="02040503050406030204" pitchFamily="18" charset="0"/>
                                  </a:rPr>
                                  <m:t>𝑖𝑛</m:t>
                                </m:r>
                              </m:sup>
                            </m:sSubSup>
                            <m:r>
                              <a:rPr lang="pl-PL" sz="2000" b="0" i="1" smtClean="0">
                                <a:latin typeface="Cambria Math" panose="02040503050406030204" pitchFamily="18" charset="0"/>
                              </a:rPr>
                              <m:t>, </m:t>
                            </m:r>
                            <m:sSub>
                              <m:sSubPr>
                                <m:ctrlPr>
                                  <a:rPr lang="pl-PL" sz="2000" i="1" smtClean="0">
                                    <a:latin typeface="Cambria Math" panose="02040503050406030204" pitchFamily="18" charset="0"/>
                                    <a:ea typeface="Cambria Math" panose="02040503050406030204" pitchFamily="18" charset="0"/>
                                  </a:rPr>
                                </m:ctrlPr>
                              </m:sSubPr>
                              <m:e>
                                <m:r>
                                  <a:rPr lang="pl-PL" sz="2000" b="0" i="1" smtClean="0">
                                    <a:latin typeface="Cambria Math" panose="02040503050406030204" pitchFamily="18" charset="0"/>
                                    <a:ea typeface="Cambria Math" panose="02040503050406030204" pitchFamily="18" charset="0"/>
                                  </a:rPr>
                                  <m:t>𝐶</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b="0" i="1" smtClean="0">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𝜀</m:t>
                                </m:r>
                              </m:e>
                              <m:sub>
                                <m:r>
                                  <a:rPr lang="pl-PL" sz="2000" b="0" i="1" smtClean="0">
                                    <a:latin typeface="Cambria Math" panose="02040503050406030204" pitchFamily="18" charset="0"/>
                                    <a:ea typeface="Cambria Math" panose="02040503050406030204" pitchFamily="18" charset="0"/>
                                  </a:rPr>
                                  <m:t>1</m:t>
                                </m:r>
                              </m:sub>
                            </m:sSub>
                          </m:oMath>
                        </m:oMathPara>
                      </a14:m>
                      <a:endParaRPr lang="pl-PL" sz="2000" dirty="0"/>
                    </a:p>
                  </p:txBody>
                </p:sp>
              </mc:Choice>
              <mc:Fallback xmlns="">
                <p:sp>
                  <p:nvSpPr>
                    <p:cNvPr id="25" name="pole tekstowe 24">
                      <a:extLst>
                        <a:ext uri="{FF2B5EF4-FFF2-40B4-BE49-F238E27FC236}">
                          <a16:creationId xmlns="" xmlns:a16="http://schemas.microsoft.com/office/drawing/2014/main" xmlns:a14="http://schemas.microsoft.com/office/drawing/2010/main" id="{D7DE5825-A38A-46AA-141A-0091597AE450}"/>
                        </a:ext>
                      </a:extLst>
                    </p:cNvPr>
                    <p:cNvSpPr txBox="1">
                      <a:spLocks noRot="1" noChangeAspect="1" noMove="1" noResize="1" noEditPoints="1" noAdjustHandles="1" noChangeArrowheads="1" noChangeShapeType="1" noTextEdit="1"/>
                    </p:cNvSpPr>
                    <p:nvPr/>
                  </p:nvSpPr>
                  <p:spPr>
                    <a:xfrm>
                      <a:off x="1064433" y="5433342"/>
                      <a:ext cx="2244623" cy="599868"/>
                    </a:xfrm>
                    <a:prstGeom prst="rect">
                      <a:avLst/>
                    </a:prstGeom>
                    <a:blipFill rotWithShape="0">
                      <a:blip r:embed="rId4"/>
                      <a:stretch>
                        <a:fillRect l="-6383" r="-4255" b="-240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pole tekstowe 25">
                      <a:extLst>
                        <a:ext uri="{FF2B5EF4-FFF2-40B4-BE49-F238E27FC236}">
                          <a16:creationId xmlns:a16="http://schemas.microsoft.com/office/drawing/2014/main" id="{395BC276-1196-E47C-3BF8-C6EE9BC08D7A}"/>
                        </a:ext>
                      </a:extLst>
                    </p:cNvPr>
                    <p:cNvSpPr txBox="1"/>
                    <p:nvPr/>
                  </p:nvSpPr>
                  <p:spPr>
                    <a:xfrm>
                      <a:off x="4050968" y="5445686"/>
                      <a:ext cx="2373473" cy="624336"/>
                    </a:xfrm>
                    <a:prstGeom prst="rect">
                      <a:avLst/>
                    </a:prstGeom>
                    <a:noFill/>
                  </p:spPr>
                  <p:txBody>
                    <a:bodyPr wrap="square" lIns="0" tIns="0" rIns="0" bIns="0" rtlCol="0">
                      <a:spAutoFit/>
                    </a:bodyPr>
                    <a:lstStyle/>
                    <a:p>
                      <a14:m>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𝑖</m:t>
                              </m:r>
                            </m:sub>
                            <m:sup>
                              <m:r>
                                <a:rPr lang="pl-PL" sz="2000" b="0" i="1" smtClean="0">
                                  <a:latin typeface="Cambria Math" panose="02040503050406030204" pitchFamily="18" charset="0"/>
                                </a:rPr>
                                <m:t>𝑖𝑛</m:t>
                              </m:r>
                            </m:sup>
                          </m:sSubSup>
                        </m:oMath>
                      </a14:m>
                      <a:r>
                        <a:rPr lang="pl-PL" sz="2000" dirty="0"/>
                        <a:t>,</a:t>
                      </a:r>
                      <a:r>
                        <a:rPr lang="pl-PL" sz="2000" dirty="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𝐶</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i="1">
                              <a:latin typeface="Cambria Math" panose="02040503050406030204" pitchFamily="18" charset="0"/>
                              <a:ea typeface="Cambria Math" panose="02040503050406030204" pitchFamily="18" charset="0"/>
                            </a:rPr>
                            <m:t>≥</m:t>
                          </m:r>
                          <m:sSub>
                            <m:sSubPr>
                              <m:ctrlPr>
                                <a:rPr lang="pl-PL" sz="2000" i="1">
                                  <a:latin typeface="Cambria Math" panose="02040503050406030204" pitchFamily="18" charset="0"/>
                                  <a:ea typeface="Cambria Math" panose="02040503050406030204" pitchFamily="18" charset="0"/>
                                </a:rPr>
                              </m:ctrlPr>
                            </m:sSubPr>
                            <m:e>
                              <m:r>
                                <a:rPr lang="pl-PL" sz="2000" i="1">
                                  <a:latin typeface="Cambria Math" panose="02040503050406030204" pitchFamily="18" charset="0"/>
                                  <a:ea typeface="Cambria Math" panose="02040503050406030204" pitchFamily="18" charset="0"/>
                                </a:rPr>
                                <m:t>𝜀</m:t>
                              </m:r>
                            </m:e>
                            <m:sub>
                              <m:r>
                                <a:rPr lang="pl-PL" sz="2000" b="0" i="1" smtClean="0">
                                  <a:latin typeface="Cambria Math" panose="02040503050406030204" pitchFamily="18" charset="0"/>
                                  <a:ea typeface="Cambria Math" panose="02040503050406030204" pitchFamily="18" charset="0"/>
                                </a:rPr>
                                <m:t>𝑖</m:t>
                              </m:r>
                            </m:sub>
                          </m:sSub>
                        </m:oMath>
                      </a14:m>
                      <a:endParaRPr lang="pl-PL" sz="2000" dirty="0"/>
                    </a:p>
                  </p:txBody>
                </p:sp>
              </mc:Choice>
              <mc:Fallback xmlns="">
                <p:sp>
                  <p:nvSpPr>
                    <p:cNvPr id="26" name="pole tekstowe 25">
                      <a:extLst>
                        <a:ext uri="{FF2B5EF4-FFF2-40B4-BE49-F238E27FC236}">
                          <a16:creationId xmlns="" xmlns:a16="http://schemas.microsoft.com/office/drawing/2014/main" xmlns:a14="http://schemas.microsoft.com/office/drawing/2010/main" id="{395BC276-1196-E47C-3BF8-C6EE9BC08D7A}"/>
                        </a:ext>
                      </a:extLst>
                    </p:cNvPr>
                    <p:cNvSpPr txBox="1">
                      <a:spLocks noRot="1" noChangeAspect="1" noMove="1" noResize="1" noEditPoints="1" noAdjustHandles="1" noChangeArrowheads="1" noChangeShapeType="1" noTextEdit="1"/>
                    </p:cNvSpPr>
                    <p:nvPr/>
                  </p:nvSpPr>
                  <p:spPr>
                    <a:xfrm>
                      <a:off x="4050968" y="5445686"/>
                      <a:ext cx="2373473" cy="624336"/>
                    </a:xfrm>
                    <a:prstGeom prst="rect">
                      <a:avLst/>
                    </a:prstGeom>
                    <a:blipFill rotWithShape="0">
                      <a:blip r:embed="rId5"/>
                      <a:stretch>
                        <a:fillRect l="-6048" t="-16364" b="-4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pole tekstowe 27">
                      <a:extLst>
                        <a:ext uri="{FF2B5EF4-FFF2-40B4-BE49-F238E27FC236}">
                          <a16:creationId xmlns:a16="http://schemas.microsoft.com/office/drawing/2014/main" id="{1CBCAF33-6CA5-66FE-F26B-B1B4E97A7377}"/>
                        </a:ext>
                      </a:extLst>
                    </p:cNvPr>
                    <p:cNvSpPr txBox="1"/>
                    <p:nvPr/>
                  </p:nvSpPr>
                  <p:spPr>
                    <a:xfrm>
                      <a:off x="3433961" y="5423954"/>
                      <a:ext cx="492102" cy="75721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m:t>
                            </m:r>
                            <m:r>
                              <a:rPr lang="pl-PL" sz="2000" i="1" smtClean="0">
                                <a:latin typeface="Cambria Math" panose="02040503050406030204" pitchFamily="18" charset="0"/>
                              </a:rPr>
                              <m:t>…</m:t>
                            </m:r>
                            <m:r>
                              <a:rPr lang="pl-PL" sz="2000" b="0" i="1" smtClean="0">
                                <a:latin typeface="Cambria Math" panose="02040503050406030204" pitchFamily="18" charset="0"/>
                              </a:rPr>
                              <m:t>,</m:t>
                            </m:r>
                          </m:oMath>
                        </m:oMathPara>
                      </a14:m>
                      <a:endParaRPr lang="pl-PL" sz="2000" dirty="0"/>
                    </a:p>
                  </p:txBody>
                </p:sp>
              </mc:Choice>
              <mc:Fallback xmlns="">
                <p:sp>
                  <p:nvSpPr>
                    <p:cNvPr id="28" name="pole tekstowe 27">
                      <a:extLst>
                        <a:ext uri="{FF2B5EF4-FFF2-40B4-BE49-F238E27FC236}">
                          <a16:creationId xmlns="" xmlns:a16="http://schemas.microsoft.com/office/drawing/2014/main" xmlns:a14="http://schemas.microsoft.com/office/drawing/2010/main" id="{1CBCAF33-6CA5-66FE-F26B-B1B4E97A7377}"/>
                        </a:ext>
                      </a:extLst>
                    </p:cNvPr>
                    <p:cNvSpPr txBox="1">
                      <a:spLocks noRot="1" noChangeAspect="1" noMove="1" noResize="1" noEditPoints="1" noAdjustHandles="1" noChangeArrowheads="1" noChangeShapeType="1" noTextEdit="1"/>
                    </p:cNvSpPr>
                    <p:nvPr/>
                  </p:nvSpPr>
                  <p:spPr>
                    <a:xfrm>
                      <a:off x="3433961" y="5423954"/>
                      <a:ext cx="492102" cy="757212"/>
                    </a:xfrm>
                    <a:prstGeom prst="rect">
                      <a:avLst/>
                    </a:prstGeom>
                    <a:blipFill rotWithShape="0">
                      <a:blip r:embed="rId6"/>
                      <a:stretch>
                        <a:fillRect l="-9615" r="-32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pole tekstowe 28">
                      <a:extLst>
                        <a:ext uri="{FF2B5EF4-FFF2-40B4-BE49-F238E27FC236}">
                          <a16:creationId xmlns:a16="http://schemas.microsoft.com/office/drawing/2014/main" id="{19F9F411-497E-0013-A0DF-568EA0043BE4}"/>
                        </a:ext>
                      </a:extLst>
                    </p:cNvPr>
                    <p:cNvSpPr txBox="1"/>
                    <p:nvPr/>
                  </p:nvSpPr>
                  <p:spPr>
                    <a:xfrm>
                      <a:off x="6262163" y="5468270"/>
                      <a:ext cx="724315" cy="5701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l-PL" sz="2000" b="0" i="1" smtClean="0">
                                <a:latin typeface="Cambria Math" panose="02040503050406030204" pitchFamily="18" charset="0"/>
                              </a:rPr>
                              <m:t>,</m:t>
                            </m:r>
                            <m:r>
                              <a:rPr lang="pl-PL" sz="2000" i="1" smtClean="0">
                                <a:latin typeface="Cambria Math" panose="02040503050406030204" pitchFamily="18" charset="0"/>
                              </a:rPr>
                              <m:t>…</m:t>
                            </m:r>
                            <m:r>
                              <a:rPr lang="pl-PL" sz="2000" b="0" i="1" smtClean="0">
                                <a:latin typeface="Cambria Math" panose="02040503050406030204" pitchFamily="18" charset="0"/>
                              </a:rPr>
                              <m:t>,</m:t>
                            </m:r>
                          </m:oMath>
                        </m:oMathPara>
                      </a14:m>
                      <a:endParaRPr lang="pl-PL" sz="2000" dirty="0"/>
                    </a:p>
                  </p:txBody>
                </p:sp>
              </mc:Choice>
              <mc:Fallback xmlns="">
                <p:sp>
                  <p:nvSpPr>
                    <p:cNvPr id="29" name="pole tekstowe 28">
                      <a:extLst>
                        <a:ext uri="{FF2B5EF4-FFF2-40B4-BE49-F238E27FC236}">
                          <a16:creationId xmlns="" xmlns:a16="http://schemas.microsoft.com/office/drawing/2014/main" xmlns:a14="http://schemas.microsoft.com/office/drawing/2010/main" id="{19F9F411-497E-0013-A0DF-568EA0043BE4}"/>
                        </a:ext>
                      </a:extLst>
                    </p:cNvPr>
                    <p:cNvSpPr txBox="1">
                      <a:spLocks noRot="1" noChangeAspect="1" noMove="1" noResize="1" noEditPoints="1" noAdjustHandles="1" noChangeArrowheads="1" noChangeShapeType="1" noTextEdit="1"/>
                    </p:cNvSpPr>
                    <p:nvPr/>
                  </p:nvSpPr>
                  <p:spPr>
                    <a:xfrm>
                      <a:off x="6262163" y="5468270"/>
                      <a:ext cx="724315" cy="570172"/>
                    </a:xfrm>
                    <a:prstGeom prst="rect">
                      <a:avLst/>
                    </a:prstGeom>
                    <a:blipFill rotWithShape="0">
                      <a:blip r:embed="rId7"/>
                      <a:stretch>
                        <a:fillRect b="-2000"/>
                      </a:stretch>
                    </a:blipFill>
                  </p:spPr>
                  <p:txBody>
                    <a:bodyPr/>
                    <a:lstStyle/>
                    <a:p>
                      <a:r>
                        <a:rPr lang="en-US">
                          <a:noFill/>
                        </a:rPr>
                        <a:t> </a:t>
                      </a:r>
                    </a:p>
                  </p:txBody>
                </p:sp>
              </mc:Fallback>
            </mc:AlternateContent>
            <p:cxnSp>
              <p:nvCxnSpPr>
                <p:cNvPr id="44" name="Łącznik prosty ze strzałką 43">
                  <a:extLst>
                    <a:ext uri="{FF2B5EF4-FFF2-40B4-BE49-F238E27FC236}">
                      <a16:creationId xmlns:a16="http://schemas.microsoft.com/office/drawing/2014/main" id="{A84E5A9F-E8CF-43F3-FE09-33E03D03AAD1}"/>
                    </a:ext>
                  </a:extLst>
                </p:cNvPr>
                <p:cNvCxnSpPr>
                  <a:stCxn id="26" idx="0"/>
                </p:cNvCxnSpPr>
                <p:nvPr/>
              </p:nvCxnSpPr>
              <p:spPr>
                <a:xfrm flipH="1" flipV="1">
                  <a:off x="4416003" y="4395379"/>
                  <a:ext cx="821701" cy="105030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pole tekstowe 33">
                      <a:extLst>
                        <a:ext uri="{FF2B5EF4-FFF2-40B4-BE49-F238E27FC236}">
                          <a16:creationId xmlns:a16="http://schemas.microsoft.com/office/drawing/2014/main" id="{43C2FB7B-DF26-B4B5-840E-D2A3F4ED701D}"/>
                        </a:ext>
                      </a:extLst>
                    </p:cNvPr>
                    <p:cNvSpPr txBox="1"/>
                    <p:nvPr/>
                  </p:nvSpPr>
                  <p:spPr>
                    <a:xfrm>
                      <a:off x="3165114" y="989742"/>
                      <a:ext cx="2300834" cy="5701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pl-PL" sz="2000" i="1" smtClean="0">
                                    <a:latin typeface="Cambria Math" panose="02040503050406030204" pitchFamily="18" charset="0"/>
                                    <a:ea typeface="Cambria Math" panose="02040503050406030204" pitchFamily="18" charset="0"/>
                                  </a:rPr>
                                </m:ctrlPr>
                              </m:sSupPr>
                              <m:e>
                                <m:sSup>
                                  <m:sSupPr>
                                    <m:ctrlPr>
                                      <a:rPr lang="pl-PL" sz="2000" i="1" smtClean="0">
                                        <a:latin typeface="Cambria Math" panose="02040503050406030204" pitchFamily="18" charset="0"/>
                                        <a:ea typeface="Cambria Math" panose="02040503050406030204" pitchFamily="18" charset="0"/>
                                      </a:rPr>
                                    </m:ctrlPr>
                                  </m:sSupPr>
                                  <m:e>
                                    <m:r>
                                      <a:rPr lang="pl-PL" sz="2000" b="0" i="1" smtClean="0">
                                        <a:latin typeface="Cambria Math" panose="02040503050406030204" pitchFamily="18" charset="0"/>
                                        <a:ea typeface="Cambria Math" panose="02040503050406030204" pitchFamily="18" charset="0"/>
                                      </a:rPr>
                                      <m:t>𝑔</m:t>
                                    </m:r>
                                  </m:e>
                                  <m:sup>
                                    <m:r>
                                      <a:rPr lang="pl-PL" sz="2000" b="0" i="1" smtClean="0">
                                        <a:latin typeface="Cambria Math" panose="02040503050406030204" pitchFamily="18" charset="0"/>
                                        <a:ea typeface="Cambria Math" panose="02040503050406030204" pitchFamily="18" charset="0"/>
                                      </a:rPr>
                                      <m:t>𝑜𝑢𝑡</m:t>
                                    </m:r>
                                  </m:sup>
                                </m:sSup>
                                <m:r>
                                  <a:rPr lang="pl-PL" sz="2000" b="0" i="1" smtClean="0">
                                    <a:latin typeface="Cambria Math" panose="02040503050406030204" pitchFamily="18" charset="0"/>
                                    <a:ea typeface="Cambria Math" panose="02040503050406030204" pitchFamily="18" charset="0"/>
                                  </a:rPr>
                                  <m:t>,</m:t>
                                </m:r>
                                <m:r>
                                  <a:rPr lang="pl-PL" sz="2000" i="1">
                                    <a:latin typeface="Cambria Math" panose="02040503050406030204" pitchFamily="18" charset="0"/>
                                    <a:ea typeface="Cambria Math" panose="02040503050406030204" pitchFamily="18" charset="0"/>
                                  </a:rPr>
                                  <m:t>𝐶</m:t>
                                </m:r>
                                <m:r>
                                  <a:rPr lang="pl-PL" sz="2000" b="0" i="1" smtClean="0">
                                    <a:latin typeface="Cambria Math" panose="02040503050406030204" pitchFamily="18" charset="0"/>
                                    <a:ea typeface="Cambria Math" panose="02040503050406030204" pitchFamily="18" charset="0"/>
                                  </a:rPr>
                                  <m:t>,</m:t>
                                </m:r>
                                <m:sSup>
                                  <m:sSupPr>
                                    <m:ctrlPr>
                                      <a:rPr lang="pl-PL" sz="2000" b="0" i="1" smtClean="0">
                                        <a:latin typeface="Cambria Math" panose="02040503050406030204" pitchFamily="18" charset="0"/>
                                        <a:ea typeface="Cambria Math" panose="02040503050406030204" pitchFamily="18" charset="0"/>
                                      </a:rPr>
                                    </m:ctrlPr>
                                  </m:sSupPr>
                                  <m:e>
                                    <m:r>
                                      <a:rPr lang="pl-PL" sz="2000" b="0" i="1" smtClean="0">
                                        <a:latin typeface="Cambria Math" panose="02040503050406030204" pitchFamily="18" charset="0"/>
                                        <a:ea typeface="Cambria Math" panose="02040503050406030204" pitchFamily="18" charset="0"/>
                                      </a:rPr>
                                      <m:t>𝑈</m:t>
                                    </m:r>
                                  </m:e>
                                  <m:sup>
                                    <m:r>
                                      <a:rPr lang="pl-PL" sz="2000" b="0" i="1" smtClean="0">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m:t>
                                </m:r>
                                <m:r>
                                  <a:rPr lang="pl-PL" sz="2000" i="1" smtClean="0">
                                    <a:latin typeface="Cambria Math" panose="02040503050406030204" pitchFamily="18" charset="0"/>
                                    <a:ea typeface="Cambria Math" panose="02040503050406030204" pitchFamily="18" charset="0"/>
                                  </a:rPr>
                                  <m:t>𝜀</m:t>
                                </m:r>
                              </m:e>
                              <m:sup>
                                <m:r>
                                  <a:rPr lang="pl-PL" sz="2000" b="0" i="1" smtClean="0">
                                    <a:latin typeface="Cambria Math" panose="02040503050406030204" pitchFamily="18" charset="0"/>
                                    <a:ea typeface="Cambria Math" panose="02040503050406030204" pitchFamily="18" charset="0"/>
                                  </a:rPr>
                                  <m:t>′</m:t>
                                </m:r>
                              </m:sup>
                            </m:sSup>
                          </m:oMath>
                        </m:oMathPara>
                      </a14:m>
                      <a:endParaRPr lang="pl-PL" sz="2000" dirty="0"/>
                    </a:p>
                  </p:txBody>
                </p:sp>
              </mc:Choice>
              <mc:Fallback xmlns="">
                <p:sp>
                  <p:nvSpPr>
                    <p:cNvPr id="34" name="pole tekstowe 33">
                      <a:extLst>
                        <a:ext uri="{FF2B5EF4-FFF2-40B4-BE49-F238E27FC236}">
                          <a16:creationId xmlns="" xmlns:a16="http://schemas.microsoft.com/office/drawing/2014/main" xmlns:a14="http://schemas.microsoft.com/office/drawing/2010/main" id="{43C2FB7B-DF26-B4B5-840E-D2A3F4ED701D}"/>
                        </a:ext>
                      </a:extLst>
                    </p:cNvPr>
                    <p:cNvSpPr txBox="1">
                      <a:spLocks noRot="1" noChangeAspect="1" noMove="1" noResize="1" noEditPoints="1" noAdjustHandles="1" noChangeArrowheads="1" noChangeShapeType="1" noTextEdit="1"/>
                    </p:cNvSpPr>
                    <p:nvPr/>
                  </p:nvSpPr>
                  <p:spPr>
                    <a:xfrm>
                      <a:off x="3165114" y="989742"/>
                      <a:ext cx="2300834" cy="570173"/>
                    </a:xfrm>
                    <a:prstGeom prst="rect">
                      <a:avLst/>
                    </a:prstGeom>
                    <a:blipFill rotWithShape="0">
                      <a:blip r:embed="rId8"/>
                      <a:stretch>
                        <a:fillRect l="-6224" r="-14523"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pole tekstowe 44">
                      <a:extLst>
                        <a:ext uri="{FF2B5EF4-FFF2-40B4-BE49-F238E27FC236}">
                          <a16:creationId xmlns:a16="http://schemas.microsoft.com/office/drawing/2014/main" id="{A7FCF1F0-EFB3-4598-C1D5-30326FBAFAF0}"/>
                        </a:ext>
                      </a:extLst>
                    </p:cNvPr>
                    <p:cNvSpPr txBox="1"/>
                    <p:nvPr/>
                  </p:nvSpPr>
                  <p:spPr>
                    <a:xfrm>
                      <a:off x="6877106" y="5446514"/>
                      <a:ext cx="2531657" cy="6160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2000" i="1" smtClean="0">
                                    <a:latin typeface="Cambria Math" panose="02040503050406030204" pitchFamily="18" charset="0"/>
                                  </a:rPr>
                                </m:ctrlPr>
                              </m:sSubSupPr>
                              <m:e>
                                <m:r>
                                  <a:rPr lang="pl-PL" sz="2000" b="0" i="1" smtClean="0">
                                    <a:latin typeface="Cambria Math" panose="02040503050406030204" pitchFamily="18" charset="0"/>
                                  </a:rPr>
                                  <m:t>𝑔</m:t>
                                </m:r>
                              </m:e>
                              <m:sub>
                                <m:r>
                                  <a:rPr lang="pl-PL" sz="2000" b="0" i="1" smtClean="0">
                                    <a:latin typeface="Cambria Math" panose="02040503050406030204" pitchFamily="18" charset="0"/>
                                  </a:rPr>
                                  <m:t>𝑘</m:t>
                                </m:r>
                              </m:sub>
                              <m:sup>
                                <m:r>
                                  <a:rPr lang="pl-PL" sz="2000" b="0" i="1" smtClean="0">
                                    <a:latin typeface="Cambria Math" panose="02040503050406030204" pitchFamily="18" charset="0"/>
                                  </a:rPr>
                                  <m:t>𝑖𝑛</m:t>
                                </m:r>
                              </m:sup>
                            </m:sSubSup>
                            <m:r>
                              <a:rPr lang="pl-PL" sz="2000" b="0" i="1" smtClean="0">
                                <a:latin typeface="Cambria Math" panose="02040503050406030204" pitchFamily="18" charset="0"/>
                              </a:rPr>
                              <m:t>,</m:t>
                            </m:r>
                            <m:r>
                              <a:rPr lang="pl-PL" sz="2000" i="1">
                                <a:latin typeface="Cambria Math" panose="02040503050406030204" pitchFamily="18" charset="0"/>
                                <a:ea typeface="Cambria Math" panose="02040503050406030204" pitchFamily="18" charset="0"/>
                              </a:rPr>
                              <m:t>𝐶</m:t>
                            </m:r>
                            <m:r>
                              <a:rPr lang="pl-PL" sz="2000" b="0" i="1" smtClean="0">
                                <a:latin typeface="Cambria Math" panose="02040503050406030204" pitchFamily="18" charset="0"/>
                                <a:ea typeface="Cambria Math" panose="02040503050406030204" pitchFamily="18" charset="0"/>
                              </a:rPr>
                              <m:t>,</m:t>
                            </m:r>
                            <m:r>
                              <a:rPr lang="pl-PL" sz="2000" b="0" i="1" smtClean="0">
                                <a:latin typeface="Cambria Math" panose="02040503050406030204" pitchFamily="18" charset="0"/>
                                <a:ea typeface="Cambria Math" panose="02040503050406030204" pitchFamily="18" charset="0"/>
                              </a:rPr>
                              <m:t>𝑈</m:t>
                            </m:r>
                            <m:r>
                              <a:rPr lang="pl-PL" sz="2000" i="1">
                                <a:latin typeface="Cambria Math" panose="02040503050406030204" pitchFamily="18" charset="0"/>
                                <a:ea typeface="Cambria Math" panose="02040503050406030204" pitchFamily="18" charset="0"/>
                              </a:rPr>
                              <m:t>≥</m:t>
                            </m:r>
                            <m:sSub>
                              <m:sSubPr>
                                <m:ctrlPr>
                                  <a:rPr lang="pl-PL" sz="2000" i="1">
                                    <a:latin typeface="Cambria Math" panose="02040503050406030204" pitchFamily="18" charset="0"/>
                                    <a:ea typeface="Cambria Math" panose="02040503050406030204" pitchFamily="18" charset="0"/>
                                  </a:rPr>
                                </m:ctrlPr>
                              </m:sSubPr>
                              <m:e>
                                <m:r>
                                  <a:rPr lang="pl-PL" sz="2000" i="1">
                                    <a:latin typeface="Cambria Math" panose="02040503050406030204" pitchFamily="18" charset="0"/>
                                    <a:ea typeface="Cambria Math" panose="02040503050406030204" pitchFamily="18" charset="0"/>
                                  </a:rPr>
                                  <m:t>𝜀</m:t>
                                </m:r>
                              </m:e>
                              <m:sub>
                                <m:r>
                                  <a:rPr lang="pl-PL" sz="2000" b="0" i="1" smtClean="0">
                                    <a:latin typeface="Cambria Math" panose="02040503050406030204" pitchFamily="18" charset="0"/>
                                    <a:ea typeface="Cambria Math" panose="02040503050406030204" pitchFamily="18" charset="0"/>
                                  </a:rPr>
                                  <m:t>𝑘</m:t>
                                </m:r>
                              </m:sub>
                            </m:sSub>
                          </m:oMath>
                        </m:oMathPara>
                      </a14:m>
                      <a:endParaRPr lang="pl-PL" sz="2000" dirty="0"/>
                    </a:p>
                  </p:txBody>
                </p:sp>
              </mc:Choice>
              <mc:Fallback xmlns="">
                <p:sp>
                  <p:nvSpPr>
                    <p:cNvPr id="45" name="pole tekstowe 44">
                      <a:extLst>
                        <a:ext uri="{FF2B5EF4-FFF2-40B4-BE49-F238E27FC236}">
                          <a16:creationId xmlns="" xmlns:a16="http://schemas.microsoft.com/office/drawing/2014/main" xmlns:a14="http://schemas.microsoft.com/office/drawing/2010/main" id="{A7FCF1F0-EFB3-4598-C1D5-30326FBAFAF0}"/>
                        </a:ext>
                      </a:extLst>
                    </p:cNvPr>
                    <p:cNvSpPr txBox="1">
                      <a:spLocks noRot="1" noChangeAspect="1" noMove="1" noResize="1" noEditPoints="1" noAdjustHandles="1" noChangeArrowheads="1" noChangeShapeType="1" noTextEdit="1"/>
                    </p:cNvSpPr>
                    <p:nvPr/>
                  </p:nvSpPr>
                  <p:spPr>
                    <a:xfrm>
                      <a:off x="6877106" y="5446514"/>
                      <a:ext cx="2531657" cy="616022"/>
                    </a:xfrm>
                    <a:prstGeom prst="rect">
                      <a:avLst/>
                    </a:prstGeom>
                    <a:blipFill rotWithShape="0">
                      <a:blip r:embed="rId9"/>
                      <a:stretch>
                        <a:fillRect l="-1132" b="-25926"/>
                      </a:stretch>
                    </a:blipFill>
                  </p:spPr>
                  <p:txBody>
                    <a:bodyPr/>
                    <a:lstStyle/>
                    <a:p>
                      <a:r>
                        <a:rPr lang="en-US">
                          <a:noFill/>
                        </a:rPr>
                        <a:t> </a:t>
                      </a:r>
                    </a:p>
                  </p:txBody>
                </p:sp>
              </mc:Fallback>
            </mc:AlternateContent>
            <p:cxnSp>
              <p:nvCxnSpPr>
                <p:cNvPr id="49" name="Łącznik prosty ze strzałką 48">
                  <a:extLst>
                    <a:ext uri="{FF2B5EF4-FFF2-40B4-BE49-F238E27FC236}">
                      <a16:creationId xmlns:a16="http://schemas.microsoft.com/office/drawing/2014/main" id="{7AA123A6-F232-07B1-E94A-8CB62CF8D4AA}"/>
                    </a:ext>
                  </a:extLst>
                </p:cNvPr>
                <p:cNvCxnSpPr>
                  <a:cxnSpLocks/>
                </p:cNvCxnSpPr>
                <p:nvPr/>
              </p:nvCxnSpPr>
              <p:spPr>
                <a:xfrm flipH="1" flipV="1">
                  <a:off x="4181260" y="1925816"/>
                  <a:ext cx="17801" cy="17848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Łącznik prosty ze strzałką 50">
                  <a:extLst>
                    <a:ext uri="{FF2B5EF4-FFF2-40B4-BE49-F238E27FC236}">
                      <a16:creationId xmlns:a16="http://schemas.microsoft.com/office/drawing/2014/main" id="{CE998451-86FC-D348-E68D-0354338B83E1}"/>
                    </a:ext>
                  </a:extLst>
                </p:cNvPr>
                <p:cNvCxnSpPr>
                  <a:cxnSpLocks/>
                </p:cNvCxnSpPr>
                <p:nvPr/>
              </p:nvCxnSpPr>
              <p:spPr>
                <a:xfrm flipV="1">
                  <a:off x="2518854" y="4335162"/>
                  <a:ext cx="1338496" cy="9726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ze strzałką 52">
                  <a:extLst>
                    <a:ext uri="{FF2B5EF4-FFF2-40B4-BE49-F238E27FC236}">
                      <a16:creationId xmlns:a16="http://schemas.microsoft.com/office/drawing/2014/main" id="{A652D74D-0D0F-3C94-5483-112075CE5590}"/>
                    </a:ext>
                  </a:extLst>
                </p:cNvPr>
                <p:cNvCxnSpPr>
                  <a:cxnSpLocks/>
                </p:cNvCxnSpPr>
                <p:nvPr/>
              </p:nvCxnSpPr>
              <p:spPr>
                <a:xfrm flipH="1" flipV="1">
                  <a:off x="4816866" y="4256101"/>
                  <a:ext cx="2954608" cy="11409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9" name="Schemat blokowy: dane 18">
              <a:extLst>
                <a:ext uri="{FF2B5EF4-FFF2-40B4-BE49-F238E27FC236}">
                  <a16:creationId xmlns:a16="http://schemas.microsoft.com/office/drawing/2014/main" id="{35648293-1258-EB57-D3B9-B76DC9D26543}"/>
                </a:ext>
              </a:extLst>
            </p:cNvPr>
            <p:cNvSpPr/>
            <p:nvPr/>
          </p:nvSpPr>
          <p:spPr>
            <a:xfrm>
              <a:off x="1637833" y="2160087"/>
              <a:ext cx="7409016" cy="1299175"/>
            </a:xfrm>
            <a:prstGeom prst="flowChartInputOutput">
              <a:avLst/>
            </a:prstGeom>
            <a:solidFill>
              <a:schemeClr val="accent1">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mc:AlternateContent xmlns:mc="http://schemas.openxmlformats.org/markup-compatibility/2006" xmlns:a14="http://schemas.microsoft.com/office/drawing/2010/main">
          <mc:Choice Requires="a14">
            <p:sp>
              <p:nvSpPr>
                <p:cNvPr id="10" name="pole tekstowe 9"/>
                <p:cNvSpPr txBox="1"/>
                <p:nvPr/>
              </p:nvSpPr>
              <p:spPr>
                <a:xfrm>
                  <a:off x="5562308" y="3096191"/>
                  <a:ext cx="2269872" cy="1897635"/>
                </a:xfrm>
                <a:prstGeom prst="rect">
                  <a:avLst/>
                </a:prstGeom>
                <a:noFill/>
              </p:spPr>
              <p:txBody>
                <a:bodyPr wrap="square" rtlCol="0">
                  <a:spAutoFit/>
                </a:bodyPr>
                <a:lstStyle/>
                <a:p>
                  <a:r>
                    <a:rPr lang="en-US" sz="1800" dirty="0"/>
                    <a:t>optimization of </a:t>
                  </a:r>
                  <a:r>
                    <a:rPr lang="en-US" sz="1800" i="1" dirty="0" err="1"/>
                    <a:t>tr</a:t>
                  </a:r>
                  <a:r>
                    <a:rPr lang="en-US" sz="1800" i="1" dirty="0"/>
                    <a:t>, </a:t>
                  </a:r>
                  <a:endParaRPr lang="pl-PL" sz="1800" i="1" dirty="0"/>
                </a:p>
                <a:p>
                  <a:r>
                    <a:rPr lang="en-US" sz="1600" dirty="0"/>
                    <a:t>e.g. approximation of </a:t>
                  </a:r>
                  <a:r>
                    <a:rPr lang="en-US" sz="1600" i="1" dirty="0"/>
                    <a:t>C</a:t>
                  </a:r>
                  <a:r>
                    <a:rPr lang="en-US" sz="1600" dirty="0"/>
                    <a:t> by </a:t>
                  </a:r>
                  <a14:m>
                    <m:oMath xmlns:m="http://schemas.openxmlformats.org/officeDocument/2006/math">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𝑔</m:t>
                          </m:r>
                        </m:e>
                        <m:sup>
                          <m:r>
                            <a:rPr lang="en-US" sz="1800" i="1">
                              <a:latin typeface="Cambria Math" panose="02040503050406030204" pitchFamily="18" charset="0"/>
                              <a:ea typeface="Cambria Math" panose="02040503050406030204" pitchFamily="18" charset="0"/>
                            </a:rPr>
                            <m:t>𝑜𝑢𝑡</m:t>
                          </m:r>
                        </m:sup>
                      </m:sSup>
                      <m:r>
                        <a:rPr lang="en-US" sz="1800" b="0" i="1" smtClean="0">
                          <a:latin typeface="Cambria Math" panose="02040503050406030204" pitchFamily="18" charset="0"/>
                          <a:ea typeface="Cambria Math" panose="02040503050406030204" pitchFamily="18" charset="0"/>
                        </a:rPr>
                        <m:t> </m:t>
                      </m:r>
                    </m:oMath>
                  </a14:m>
                  <a:r>
                    <a:rPr lang="en-US" sz="1600" dirty="0"/>
                    <a:t>to degree at least </a:t>
                  </a:r>
                  <a14:m>
                    <m:oMath xmlns:m="http://schemas.openxmlformats.org/officeDocument/2006/math">
                      <m:sSup>
                        <m:sSupPr>
                          <m:ctrlPr>
                            <a:rPr lang="en-US" sz="1800" i="1" smtClean="0">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𝜀</m:t>
                          </m:r>
                        </m:e>
                        <m:sup>
                          <m:r>
                            <a:rPr lang="en-US" sz="1800" b="0" i="1" smtClean="0">
                              <a:latin typeface="Cambria Math" panose="02040503050406030204" pitchFamily="18" charset="0"/>
                              <a:ea typeface="Cambria Math" panose="02040503050406030204" pitchFamily="18" charset="0"/>
                            </a:rPr>
                            <m:t>′</m:t>
                          </m:r>
                        </m:sup>
                      </m:sSup>
                    </m:oMath>
                  </a14:m>
                  <a:r>
                    <a:rPr lang="en-US" sz="1600" dirty="0"/>
                    <a:t> should be on an extension </a:t>
                  </a:r>
                  <a14:m>
                    <m:oMath xmlns:m="http://schemas.openxmlformats.org/officeDocument/2006/math">
                      <m:sSup>
                        <m:sSupPr>
                          <m:ctrlPr>
                            <a:rPr lang="en-US" sz="1600" i="1">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𝑈</m:t>
                          </m:r>
                        </m:e>
                        <m:sup>
                          <m:r>
                            <a:rPr lang="en-US" sz="1600">
                              <a:latin typeface="Cambria Math" panose="02040503050406030204" pitchFamily="18" charset="0"/>
                              <a:ea typeface="Cambria Math" panose="02040503050406030204" pitchFamily="18" charset="0"/>
                            </a:rPr>
                            <m:t>′</m:t>
                          </m:r>
                        </m:sup>
                      </m:sSup>
                    </m:oMath>
                  </a14:m>
                  <a:r>
                    <a:rPr lang="en-US" sz="1600" dirty="0"/>
                    <a:t> of the universe </a:t>
                  </a:r>
                  <a:r>
                    <a:rPr lang="en-US" sz="1600" i="1" dirty="0"/>
                    <a:t>U</a:t>
                  </a:r>
                  <a:r>
                    <a:rPr lang="en-US" sz="1600" dirty="0"/>
                    <a:t> of arguments</a:t>
                  </a:r>
                </a:p>
              </p:txBody>
            </p:sp>
          </mc:Choice>
          <mc:Fallback xmlns="">
            <p:sp>
              <p:nvSpPr>
                <p:cNvPr id="10" name="pole tekstowe 9"/>
                <p:cNvSpPr txBox="1">
                  <a:spLocks noRot="1" noChangeAspect="1" noMove="1" noResize="1" noEditPoints="1" noAdjustHandles="1" noChangeArrowheads="1" noChangeShapeType="1" noTextEdit="1"/>
                </p:cNvSpPr>
                <p:nvPr/>
              </p:nvSpPr>
              <p:spPr>
                <a:xfrm>
                  <a:off x="5562308" y="3096191"/>
                  <a:ext cx="2269872" cy="1897635"/>
                </a:xfrm>
                <a:prstGeom prst="rect">
                  <a:avLst/>
                </a:prstGeom>
                <a:blipFill rotWithShape="0">
                  <a:blip r:embed="rId10"/>
                  <a:stretch>
                    <a:fillRect l="-2419" t="-1603" r="-2151" b="-3205"/>
                  </a:stretch>
                </a:blipFill>
              </p:spPr>
              <p:txBody>
                <a:bodyPr/>
                <a:lstStyle/>
                <a:p>
                  <a:r>
                    <a:rPr lang="en-US">
                      <a:noFill/>
                    </a:rPr>
                    <a:t> </a:t>
                  </a:r>
                </a:p>
              </p:txBody>
            </p:sp>
          </mc:Fallback>
        </mc:AlternateContent>
        <p:sp>
          <p:nvSpPr>
            <p:cNvPr id="22" name="Objaśnienie prostokątne zaokrąglone 21"/>
            <p:cNvSpPr/>
            <p:nvPr/>
          </p:nvSpPr>
          <p:spPr>
            <a:xfrm>
              <a:off x="2854160" y="1332559"/>
              <a:ext cx="4536505" cy="688527"/>
            </a:xfrm>
            <a:prstGeom prst="wedgeRoundRectCallout">
              <a:avLst>
                <a:gd name="adj1" fmla="val -16546"/>
                <a:gd name="adj2" fmla="val 1873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0" name="pole tekstowe 39">
                <a:extLst>
                  <a:ext uri="{FF2B5EF4-FFF2-40B4-BE49-F238E27FC236}">
                    <a16:creationId xmlns:a16="http://schemas.microsoft.com/office/drawing/2014/main" id="{43C2FB7B-DF26-B4B5-840E-D2A3F4ED701D}"/>
                  </a:ext>
                </a:extLst>
              </p:cNvPr>
              <p:cNvSpPr txBox="1"/>
              <p:nvPr/>
            </p:nvSpPr>
            <p:spPr>
              <a:xfrm>
                <a:off x="1833814" y="1289591"/>
                <a:ext cx="5181370" cy="6155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pl-PL" sz="2000" i="1" smtClean="0">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𝑔</m:t>
                          </m:r>
                        </m:e>
                        <m:sup>
                          <m:r>
                            <a:rPr lang="pl-PL" sz="2000" i="1">
                              <a:latin typeface="Cambria Math" panose="02040503050406030204" pitchFamily="18" charset="0"/>
                              <a:ea typeface="Cambria Math" panose="02040503050406030204" pitchFamily="18" charset="0"/>
                            </a:rPr>
                            <m:t>𝑜𝑢𝑡</m:t>
                          </m:r>
                        </m:sup>
                      </m:sSup>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𝑎𝑝𝑝𝑟𝑜𝑥𝑖𝑚𝑎𝑡𝑒𝑠</m:t>
                      </m:r>
                      <m:r>
                        <a:rPr lang="pl-PL" sz="2000" i="1">
                          <a:latin typeface="Cambria Math" panose="02040503050406030204" pitchFamily="18" charset="0"/>
                          <a:ea typeface="Cambria Math" panose="02040503050406030204" pitchFamily="18" charset="0"/>
                        </a:rPr>
                        <m:t> </m:t>
                      </m:r>
                      <m:d>
                        <m:dPr>
                          <m:ctrlPr>
                            <a:rPr lang="pl-PL" sz="2000" i="1">
                              <a:latin typeface="Cambria Math" panose="02040503050406030204" pitchFamily="18" charset="0"/>
                              <a:ea typeface="Cambria Math" panose="02040503050406030204" pitchFamily="18" charset="0"/>
                            </a:rPr>
                          </m:ctrlPr>
                        </m:dPr>
                        <m:e>
                          <m:r>
                            <a:rPr lang="pl-PL" sz="2000" i="1">
                              <a:latin typeface="Cambria Math" panose="02040503050406030204" pitchFamily="18" charset="0"/>
                              <a:ea typeface="Cambria Math" panose="02040503050406030204" pitchFamily="18" charset="0"/>
                            </a:rPr>
                            <m:t>𝑜𝑟</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𝑖𝑠</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𝑖𝑛𝑐𝑙𝑢𝑑𝑒𝑑</m:t>
                          </m:r>
                          <m:r>
                            <a:rPr lang="pl-PL" sz="2000" b="0" i="1" smtClean="0">
                              <a:latin typeface="Cambria Math" panose="02040503050406030204" pitchFamily="18" charset="0"/>
                              <a:ea typeface="Cambria Math" panose="02040503050406030204" pitchFamily="18" charset="0"/>
                            </a:rPr>
                            <m:t> </m:t>
                          </m:r>
                          <m:r>
                            <a:rPr lang="pl-PL" sz="2000" b="0" i="1" smtClean="0">
                              <a:latin typeface="Cambria Math" panose="02040503050406030204" pitchFamily="18" charset="0"/>
                              <a:ea typeface="Cambria Math" panose="02040503050406030204" pitchFamily="18" charset="0"/>
                            </a:rPr>
                            <m:t>𝑖𝑛</m:t>
                          </m:r>
                        </m:e>
                      </m:d>
                      <m:r>
                        <a:rPr lang="pl-PL" sz="2000" i="1">
                          <a:latin typeface="Cambria Math" panose="02040503050406030204" pitchFamily="18" charset="0"/>
                          <a:ea typeface="Cambria Math" panose="02040503050406030204" pitchFamily="18" charset="0"/>
                        </a:rPr>
                        <m:t> </m:t>
                      </m:r>
                    </m:oMath>
                  </m:oMathPara>
                </a14:m>
                <a:endParaRPr lang="pl-PL" sz="2000" i="1" dirty="0">
                  <a:latin typeface="Cambria Math" panose="02040503050406030204" pitchFamily="18" charset="0"/>
                  <a:ea typeface="Cambria Math" panose="02040503050406030204" pitchFamily="18" charset="0"/>
                </a:endParaRPr>
              </a:p>
              <a:p>
                <a:r>
                  <a:rPr lang="pl-PL" sz="2000" dirty="0">
                    <a:ea typeface="Cambria Math" panose="02040503050406030204" pitchFamily="18" charset="0"/>
                  </a:rPr>
                  <a:t>             </a:t>
                </a:r>
                <a14:m>
                  <m:oMath xmlns:m="http://schemas.openxmlformats.org/officeDocument/2006/math">
                    <m:r>
                      <a:rPr lang="pl-PL" sz="2000" i="1">
                        <a:latin typeface="Cambria Math" panose="02040503050406030204" pitchFamily="18" charset="0"/>
                        <a:ea typeface="Cambria Math" panose="02040503050406030204" pitchFamily="18" charset="0"/>
                      </a:rPr>
                      <m:t>𝐶</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𝑜𝑛</m:t>
                    </m:r>
                    <m:r>
                      <a:rPr lang="pl-PL" sz="2000" i="1">
                        <a:latin typeface="Cambria Math" panose="02040503050406030204" pitchFamily="18" charset="0"/>
                        <a:ea typeface="Cambria Math" panose="02040503050406030204" pitchFamily="18" charset="0"/>
                      </a:rPr>
                      <m:t> </m:t>
                    </m:r>
                    <m:sSup>
                      <m:sSupPr>
                        <m:ctrlPr>
                          <a:rPr lang="pl-PL" sz="2000" i="1">
                            <a:latin typeface="Cambria Math" panose="02040503050406030204" pitchFamily="18" charset="0"/>
                            <a:ea typeface="Cambria Math" panose="02040503050406030204" pitchFamily="18" charset="0"/>
                          </a:rPr>
                        </m:ctrlPr>
                      </m:sSupPr>
                      <m:e>
                        <m:r>
                          <a:rPr lang="pl-PL" sz="2000" i="1">
                            <a:latin typeface="Cambria Math" panose="02040503050406030204" pitchFamily="18" charset="0"/>
                            <a:ea typeface="Cambria Math" panose="02040503050406030204" pitchFamily="18" charset="0"/>
                          </a:rPr>
                          <m:t>𝑈</m:t>
                        </m:r>
                      </m:e>
                      <m:sup>
                        <m:r>
                          <a:rPr lang="pl-PL" sz="2000" i="1">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𝑡𝑜</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𝑑𝑒𝑔𝑟𝑒𝑒</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𝑎𝑡</m:t>
                    </m:r>
                    <m:r>
                      <a:rPr lang="pl-PL" sz="2000" i="1">
                        <a:latin typeface="Cambria Math" panose="02040503050406030204" pitchFamily="18" charset="0"/>
                        <a:ea typeface="Cambria Math" panose="02040503050406030204" pitchFamily="18" charset="0"/>
                      </a:rPr>
                      <m:t> </m:t>
                    </m:r>
                    <m:r>
                      <a:rPr lang="pl-PL" sz="2000" i="1">
                        <a:latin typeface="Cambria Math" panose="02040503050406030204" pitchFamily="18" charset="0"/>
                        <a:ea typeface="Cambria Math" panose="02040503050406030204" pitchFamily="18" charset="0"/>
                      </a:rPr>
                      <m:t>𝑙𝑒𝑎𝑠𝑡</m:t>
                    </m:r>
                    <m:r>
                      <a:rPr lang="pl-PL" sz="2000" i="1">
                        <a:latin typeface="Cambria Math" panose="02040503050406030204" pitchFamily="18" charset="0"/>
                        <a:ea typeface="Cambria Math" panose="02040503050406030204" pitchFamily="18" charset="0"/>
                      </a:rPr>
                      <m:t> ≥</m:t>
                    </m:r>
                    <m:sSup>
                      <m:sSupPr>
                        <m:ctrlPr>
                          <a:rPr lang="pl-PL" sz="2000" i="1" smtClean="0">
                            <a:latin typeface="Cambria Math" panose="02040503050406030204" pitchFamily="18" charset="0"/>
                            <a:ea typeface="Cambria Math" panose="02040503050406030204" pitchFamily="18" charset="0"/>
                          </a:rPr>
                        </m:ctrlPr>
                      </m:sSupPr>
                      <m:e>
                        <m:r>
                          <a:rPr lang="pl-PL" sz="2000" i="1" smtClean="0">
                            <a:latin typeface="Cambria Math" panose="02040503050406030204" pitchFamily="18" charset="0"/>
                            <a:ea typeface="Cambria Math" panose="02040503050406030204" pitchFamily="18" charset="0"/>
                          </a:rPr>
                          <m:t>𝜀</m:t>
                        </m:r>
                      </m:e>
                      <m:sup>
                        <m:r>
                          <a:rPr lang="pl-PL" sz="2000" b="0" i="1" smtClean="0">
                            <a:latin typeface="Cambria Math" panose="02040503050406030204" pitchFamily="18" charset="0"/>
                            <a:ea typeface="Cambria Math" panose="02040503050406030204" pitchFamily="18" charset="0"/>
                          </a:rPr>
                          <m:t>′</m:t>
                        </m:r>
                      </m:sup>
                    </m:sSup>
                    <m:r>
                      <a:rPr lang="pl-PL" sz="2000" i="1">
                        <a:latin typeface="Cambria Math" panose="02040503050406030204" pitchFamily="18" charset="0"/>
                        <a:ea typeface="Cambria Math" panose="02040503050406030204" pitchFamily="18" charset="0"/>
                      </a:rPr>
                      <m:t> </m:t>
                    </m:r>
                  </m:oMath>
                </a14:m>
                <a:r>
                  <a:rPr lang="pl-PL" sz="2000" dirty="0"/>
                  <a:t> </a:t>
                </a:r>
              </a:p>
            </p:txBody>
          </p:sp>
        </mc:Choice>
        <mc:Fallback xmlns="">
          <p:sp>
            <p:nvSpPr>
              <p:cNvPr id="40" name="pole tekstowe 39">
                <a:extLst>
                  <a:ext uri="{FF2B5EF4-FFF2-40B4-BE49-F238E27FC236}">
                    <a16:creationId xmlns:a16="http://schemas.microsoft.com/office/drawing/2014/main" xmlns:a14="http://schemas.microsoft.com/office/drawing/2010/main" xmlns="" id="{43C2FB7B-DF26-B4B5-840E-D2A3F4ED701D}"/>
                  </a:ext>
                </a:extLst>
              </p:cNvPr>
              <p:cNvSpPr txBox="1">
                <a:spLocks noRot="1" noChangeAspect="1" noMove="1" noResize="1" noEditPoints="1" noAdjustHandles="1" noChangeArrowheads="1" noChangeShapeType="1" noTextEdit="1"/>
              </p:cNvSpPr>
              <p:nvPr/>
            </p:nvSpPr>
            <p:spPr>
              <a:xfrm>
                <a:off x="1833814" y="1289591"/>
                <a:ext cx="5181370" cy="615553"/>
              </a:xfrm>
              <a:prstGeom prst="rect">
                <a:avLst/>
              </a:prstGeom>
              <a:blipFill rotWithShape="0">
                <a:blip r:embed="rId11"/>
                <a:stretch>
                  <a:fillRect b="-17822"/>
                </a:stretch>
              </a:blipFill>
            </p:spPr>
            <p:txBody>
              <a:bodyPr/>
              <a:lstStyle/>
              <a:p>
                <a:r>
                  <a:rPr lang="en-US">
                    <a:noFill/>
                  </a:rPr>
                  <a:t> </a:t>
                </a:r>
              </a:p>
            </p:txBody>
          </p:sp>
        </mc:Fallback>
      </mc:AlternateContent>
      <p:cxnSp>
        <p:nvCxnSpPr>
          <p:cNvPr id="36" name="Łącznik prosty 35"/>
          <p:cNvCxnSpPr/>
          <p:nvPr/>
        </p:nvCxnSpPr>
        <p:spPr>
          <a:xfrm>
            <a:off x="4623518" y="3159501"/>
            <a:ext cx="164506"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2" name="Łącznik prosty 71"/>
          <p:cNvCxnSpPr/>
          <p:nvPr/>
        </p:nvCxnSpPr>
        <p:spPr>
          <a:xfrm>
            <a:off x="3917493" y="4666692"/>
            <a:ext cx="776876" cy="5445"/>
          </a:xfrm>
          <a:prstGeom prst="line">
            <a:avLst/>
          </a:prstGeom>
          <a:ln w="19050">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3" name="Łącznik prosty 72"/>
          <p:cNvCxnSpPr/>
          <p:nvPr/>
        </p:nvCxnSpPr>
        <p:spPr>
          <a:xfrm>
            <a:off x="4779503" y="3218913"/>
            <a:ext cx="8521" cy="143422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Objaśnienie prostokątne zaokrąglone 4"/>
          <p:cNvSpPr/>
          <p:nvPr/>
        </p:nvSpPr>
        <p:spPr>
          <a:xfrm>
            <a:off x="1594539" y="3588552"/>
            <a:ext cx="1816151" cy="782323"/>
          </a:xfrm>
          <a:prstGeom prst="wedgeRoundRectCallout">
            <a:avLst>
              <a:gd name="adj1" fmla="val 57025"/>
              <a:gd name="adj2" fmla="val 75755"/>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aggregation</a:t>
            </a:r>
          </a:p>
          <a:p>
            <a:pPr algn="ctr"/>
            <a:r>
              <a:rPr lang="en-US" sz="1800" dirty="0">
                <a:solidFill>
                  <a:schemeClr val="tx1"/>
                </a:solidFill>
              </a:rPr>
              <a:t>+</a:t>
            </a:r>
          </a:p>
          <a:p>
            <a:pPr algn="ctr"/>
            <a:r>
              <a:rPr lang="en-US" sz="1800" dirty="0">
                <a:solidFill>
                  <a:schemeClr val="tx1"/>
                </a:solidFill>
              </a:rPr>
              <a:t>generalization</a:t>
            </a:r>
          </a:p>
        </p:txBody>
      </p:sp>
    </p:spTree>
    <p:extLst>
      <p:ext uri="{BB962C8B-B14F-4D97-AF65-F5344CB8AC3E}">
        <p14:creationId xmlns:p14="http://schemas.microsoft.com/office/powerpoint/2010/main" val="15001228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9A49D950-E62A-6D59-F070-91BF0730FADB}"/>
              </a:ext>
            </a:extLst>
          </p:cNvPr>
          <p:cNvSpPr>
            <a:spLocks noGrp="1"/>
          </p:cNvSpPr>
          <p:nvPr>
            <p:ph type="title"/>
          </p:nvPr>
        </p:nvSpPr>
        <p:spPr>
          <a:xfrm>
            <a:off x="27181" y="78818"/>
            <a:ext cx="9080902" cy="1069989"/>
          </a:xfrm>
        </p:spPr>
        <p:txBody>
          <a:bodyPr/>
          <a:lstStyle/>
          <a:p>
            <a:r>
              <a:rPr lang="en-US" sz="2800" b="1" dirty="0"/>
              <a:t>INTERFACES BETWEEN GRANULAR NETWORKS</a:t>
            </a:r>
            <a:r>
              <a:rPr lang="pl-PL" sz="2800" b="1" dirty="0"/>
              <a:t>:</a:t>
            </a:r>
            <a:r>
              <a:rPr lang="en-US" sz="2800" b="1" dirty="0"/>
              <a:t> </a:t>
            </a:r>
            <a:br>
              <a:rPr lang="pl-PL" sz="2800" b="1" dirty="0"/>
            </a:br>
            <a:r>
              <a:rPr lang="en-US" sz="2800" b="1" dirty="0"/>
              <a:t>REASONING </a:t>
            </a:r>
            <a:r>
              <a:rPr lang="pl-PL" sz="2800" b="1"/>
              <a:t>THROUGH </a:t>
            </a:r>
            <a:r>
              <a:rPr lang="en-US" sz="2800" b="1"/>
              <a:t>LEVELS</a:t>
            </a:r>
            <a:endParaRPr lang="en-US" sz="2800" b="1" dirty="0"/>
          </a:p>
        </p:txBody>
      </p:sp>
      <p:sp>
        <p:nvSpPr>
          <p:cNvPr id="3" name="Symbol zastępczy numeru slajdu 2"/>
          <p:cNvSpPr>
            <a:spLocks noGrp="1"/>
          </p:cNvSpPr>
          <p:nvPr>
            <p:ph type="sldNum" sz="quarter" idx="12"/>
          </p:nvPr>
        </p:nvSpPr>
        <p:spPr>
          <a:xfrm>
            <a:off x="8606819" y="6576383"/>
            <a:ext cx="442392" cy="245905"/>
          </a:xfrm>
        </p:spPr>
        <p:txBody>
          <a:bodyPr/>
          <a:lstStyle/>
          <a:p>
            <a:pPr>
              <a:defRPr/>
            </a:pPr>
            <a:fld id="{D02E777F-298D-4C96-825C-3DC57E52C55E}" type="slidenum">
              <a:rPr lang="pl-PL" smtClean="0"/>
              <a:pPr>
                <a:defRPr/>
              </a:pPr>
              <a:t>92</a:t>
            </a:fld>
            <a:endParaRPr lang="pl-PL" dirty="0"/>
          </a:p>
        </p:txBody>
      </p:sp>
      <p:grpSp>
        <p:nvGrpSpPr>
          <p:cNvPr id="117" name="Grupa 116"/>
          <p:cNvGrpSpPr/>
          <p:nvPr/>
        </p:nvGrpSpPr>
        <p:grpSpPr>
          <a:xfrm>
            <a:off x="353028" y="1383349"/>
            <a:ext cx="8474987" cy="5107781"/>
            <a:chOff x="545131" y="1383349"/>
            <a:chExt cx="8474987" cy="5107781"/>
          </a:xfrm>
        </p:grpSpPr>
        <p:grpSp>
          <p:nvGrpSpPr>
            <p:cNvPr id="109" name="Grupa 108"/>
            <p:cNvGrpSpPr/>
            <p:nvPr/>
          </p:nvGrpSpPr>
          <p:grpSpPr>
            <a:xfrm>
              <a:off x="545131" y="1383349"/>
              <a:ext cx="5680073" cy="5107781"/>
              <a:chOff x="1309929" y="1383349"/>
              <a:chExt cx="5680073" cy="5107781"/>
            </a:xfrm>
          </p:grpSpPr>
          <p:grpSp>
            <p:nvGrpSpPr>
              <p:cNvPr id="69" name="Grupa 68"/>
              <p:cNvGrpSpPr/>
              <p:nvPr/>
            </p:nvGrpSpPr>
            <p:grpSpPr>
              <a:xfrm>
                <a:off x="1396459" y="4109068"/>
                <a:ext cx="5336477" cy="2382062"/>
                <a:chOff x="1396459" y="4127915"/>
                <a:chExt cx="5336477" cy="2382062"/>
              </a:xfrm>
            </p:grpSpPr>
            <p:sp>
              <p:nvSpPr>
                <p:cNvPr id="2" name="pole tekstowe 1">
                  <a:extLst>
                    <a:ext uri="{FF2B5EF4-FFF2-40B4-BE49-F238E27FC236}">
                      <a16:creationId xmlns:a16="http://schemas.microsoft.com/office/drawing/2014/main" id="{9295D931-C0A5-6BFB-45C7-8078EE43F831}"/>
                    </a:ext>
                  </a:extLst>
                </p:cNvPr>
                <p:cNvSpPr txBox="1"/>
                <p:nvPr/>
              </p:nvSpPr>
              <p:spPr>
                <a:xfrm>
                  <a:off x="1728442" y="5060646"/>
                  <a:ext cx="248323" cy="276999"/>
                </a:xfrm>
                <a:prstGeom prst="rect">
                  <a:avLst/>
                </a:prstGeom>
                <a:noFill/>
              </p:spPr>
              <p:txBody>
                <a:bodyPr wrap="square" lIns="0" tIns="0" rIns="0" bIns="0" rtlCol="0">
                  <a:spAutoFit/>
                </a:bodyPr>
                <a:lstStyle/>
                <a:p>
                  <a:r>
                    <a:rPr lang="pl-PL" sz="1800" i="1" dirty="0"/>
                    <a:t>tr</a:t>
                  </a:r>
                  <a:r>
                    <a:rPr lang="pl-PL" sz="1800" i="1" baseline="-25000" dirty="0"/>
                    <a:t>1</a:t>
                  </a:r>
                  <a:endParaRPr lang="pl-PL" sz="1800" i="1" dirty="0"/>
                </a:p>
              </p:txBody>
            </p:sp>
            <mc:AlternateContent xmlns:mc="http://schemas.openxmlformats.org/markup-compatibility/2006" xmlns:a14="http://schemas.microsoft.com/office/drawing/2010/main">
              <mc:Choice Requires="a14">
                <p:sp>
                  <p:nvSpPr>
                    <p:cNvPr id="34" name="pole tekstowe 33">
                      <a:extLst>
                        <a:ext uri="{FF2B5EF4-FFF2-40B4-BE49-F238E27FC236}">
                          <a16:creationId xmlns:a16="http://schemas.microsoft.com/office/drawing/2014/main" id="{43C2FB7B-DF26-B4B5-840E-D2A3F4ED701D}"/>
                        </a:ext>
                      </a:extLst>
                    </p:cNvPr>
                    <p:cNvSpPr txBox="1"/>
                    <p:nvPr/>
                  </p:nvSpPr>
                  <p:spPr>
                    <a:xfrm>
                      <a:off x="1396459" y="4127915"/>
                      <a:ext cx="1636083" cy="2782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𝑔</m:t>
                                </m:r>
                              </m:e>
                              <m:sub>
                                <m:r>
                                  <a:rPr lang="pl-PL" sz="1800" i="1">
                                    <a:latin typeface="Cambria Math" panose="02040503050406030204" pitchFamily="18" charset="0"/>
                                    <a:ea typeface="Cambria Math" panose="02040503050406030204" pitchFamily="18" charset="0"/>
                                  </a:rPr>
                                  <m:t>1</m:t>
                                </m:r>
                              </m:sub>
                              <m:sup>
                                <m:r>
                                  <a:rPr lang="pl-PL" sz="1800" i="1">
                                    <a:latin typeface="Cambria Math" panose="02040503050406030204" pitchFamily="18" charset="0"/>
                                    <a:ea typeface="Cambria Math" panose="02040503050406030204" pitchFamily="18" charset="0"/>
                                  </a:rPr>
                                  <m:t>𝑜𝑢𝑡</m:t>
                                </m:r>
                              </m:sup>
                            </m:sSub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Sup>
                              <m:sSubSupPr>
                                <m:ctrlPr>
                                  <a:rPr lang="pl-PL" sz="1800" i="1">
                                    <a:latin typeface="Cambria Math" panose="02040503050406030204" pitchFamily="18" charset="0"/>
                                    <a:ea typeface="Cambria Math" panose="02040503050406030204" pitchFamily="18" charset="0"/>
                                  </a:rPr>
                                </m:ctrlPr>
                              </m:sSubSupPr>
                              <m:e>
                                <m:r>
                                  <a:rPr lang="pl-PL" sz="1800" i="1" smtClean="0">
                                    <a:latin typeface="Cambria Math" panose="02040503050406030204" pitchFamily="18" charset="0"/>
                                    <a:ea typeface="Cambria Math" panose="02040503050406030204" pitchFamily="18" charset="0"/>
                                  </a:rPr>
                                  <m:t>𝜀</m:t>
                                </m:r>
                              </m:e>
                              <m:sub>
                                <m:r>
                                  <a:rPr lang="pl-PL" sz="1800" i="1">
                                    <a:latin typeface="Cambria Math" panose="02040503050406030204" pitchFamily="18" charset="0"/>
                                    <a:ea typeface="Cambria Math" panose="02040503050406030204" pitchFamily="18" charset="0"/>
                                  </a:rPr>
                                  <m:t>1</m:t>
                                </m:r>
                              </m:sub>
                              <m:sup>
                                <m:r>
                                  <a:rPr lang="pl-PL" sz="1800" b="0" i="1" smtClean="0">
                                    <a:latin typeface="Cambria Math" panose="02040503050406030204" pitchFamily="18" charset="0"/>
                                    <a:ea typeface="Cambria Math" panose="02040503050406030204" pitchFamily="18" charset="0"/>
                                  </a:rPr>
                                  <m:t>′</m:t>
                                </m:r>
                              </m:sup>
                            </m:sSubSup>
                          </m:oMath>
                        </m:oMathPara>
                      </a14:m>
                      <a:endParaRPr lang="pl-PL" sz="1800" dirty="0">
                        <a:ea typeface="Cambria Math" panose="02040503050406030204" pitchFamily="18" charset="0"/>
                      </a:endParaRPr>
                    </a:p>
                  </p:txBody>
                </p:sp>
              </mc:Choice>
              <mc:Fallback xmlns="">
                <p:sp>
                  <p:nvSpPr>
                    <p:cNvPr id="34" name="pole tekstowe 33">
                      <a:extLst>
                        <a:ext uri="{FF2B5EF4-FFF2-40B4-BE49-F238E27FC236}">
                          <a16:creationId xmlns:a16="http://schemas.microsoft.com/office/drawing/2014/main" xmlns:a14="http://schemas.microsoft.com/office/drawing/2010/main" xmlns="" id="{43C2FB7B-DF26-B4B5-840E-D2A3F4ED701D}"/>
                        </a:ext>
                      </a:extLst>
                    </p:cNvPr>
                    <p:cNvSpPr txBox="1">
                      <a:spLocks noRot="1" noChangeAspect="1" noMove="1" noResize="1" noEditPoints="1" noAdjustHandles="1" noChangeArrowheads="1" noChangeShapeType="1" noTextEdit="1"/>
                    </p:cNvSpPr>
                    <p:nvPr/>
                  </p:nvSpPr>
                  <p:spPr>
                    <a:xfrm>
                      <a:off x="1396459" y="4127915"/>
                      <a:ext cx="1636083" cy="278218"/>
                    </a:xfrm>
                    <a:prstGeom prst="rect">
                      <a:avLst/>
                    </a:prstGeom>
                    <a:blipFill rotWithShape="0">
                      <a:blip r:embed="rId2"/>
                      <a:stretch>
                        <a:fillRect l="-746" b="-28261"/>
                      </a:stretch>
                    </a:blipFill>
                  </p:spPr>
                  <p:txBody>
                    <a:bodyPr/>
                    <a:lstStyle/>
                    <a:p>
                      <a:r>
                        <a:rPr lang="en-US">
                          <a:noFill/>
                        </a:rPr>
                        <a:t> </a:t>
                      </a:r>
                    </a:p>
                  </p:txBody>
                </p:sp>
              </mc:Fallback>
            </mc:AlternateContent>
            <p:grpSp>
              <p:nvGrpSpPr>
                <p:cNvPr id="23" name="Grupa 22"/>
                <p:cNvGrpSpPr/>
                <p:nvPr/>
              </p:nvGrpSpPr>
              <p:grpSpPr>
                <a:xfrm>
                  <a:off x="1917768" y="6159501"/>
                  <a:ext cx="4508401" cy="350476"/>
                  <a:chOff x="1264220" y="6039096"/>
                  <a:chExt cx="4508401" cy="350476"/>
                </a:xfrm>
              </p:grpSpPr>
              <mc:AlternateContent xmlns:mc="http://schemas.openxmlformats.org/markup-compatibility/2006" xmlns:a14="http://schemas.microsoft.com/office/drawing/2010/main">
                <mc:Choice Requires="a14">
                  <p:sp>
                    <p:nvSpPr>
                      <p:cNvPr id="25" name="pole tekstowe 24">
                        <a:extLst>
                          <a:ext uri="{FF2B5EF4-FFF2-40B4-BE49-F238E27FC236}">
                            <a16:creationId xmlns:a16="http://schemas.microsoft.com/office/drawing/2014/main" id="{D7DE5825-A38A-46AA-141A-0091597AE450}"/>
                          </a:ext>
                        </a:extLst>
                      </p:cNvPr>
                      <p:cNvSpPr txBox="1"/>
                      <p:nvPr/>
                    </p:nvSpPr>
                    <p:spPr>
                      <a:xfrm>
                        <a:off x="1264220" y="6098146"/>
                        <a:ext cx="1370133" cy="291426"/>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1</m:t>
                                  </m:r>
                                </m:sub>
                                <m:sup>
                                  <m:r>
                                    <a:rPr lang="pl-PL" sz="1800" b="0" i="1" smtClean="0">
                                      <a:latin typeface="Cambria Math" panose="02040503050406030204" pitchFamily="18" charset="0"/>
                                    </a:rPr>
                                    <m:t>𝑖𝑛</m:t>
                                  </m:r>
                                </m:sup>
                              </m:sSubSup>
                              <m:r>
                                <a:rPr lang="pl-PL" sz="1800" b="0" i="1" smtClean="0">
                                  <a:latin typeface="Cambria Math" panose="02040503050406030204" pitchFamily="18" charset="0"/>
                                </a:rPr>
                                <m:t>, </m:t>
                              </m:r>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pl-PL" sz="1800" b="0" i="1" smtClean="0">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1</m:t>
                                  </m:r>
                                </m:sub>
                              </m:sSub>
                            </m:oMath>
                          </m:oMathPara>
                        </a14:m>
                        <a:endParaRPr lang="pl-PL" sz="1800" dirty="0"/>
                      </a:p>
                    </p:txBody>
                  </p:sp>
                </mc:Choice>
                <mc:Fallback xmlns="">
                  <p:sp>
                    <p:nvSpPr>
                      <p:cNvPr id="25" name="pole tekstowe 24">
                        <a:extLst>
                          <a:ext uri="{FF2B5EF4-FFF2-40B4-BE49-F238E27FC236}">
                            <a16:creationId xmlns:a16="http://schemas.microsoft.com/office/drawing/2014/main" xmlns:a14="http://schemas.microsoft.com/office/drawing/2010/main" xmlns="" id="{D7DE5825-A38A-46AA-141A-0091597AE450}"/>
                          </a:ext>
                        </a:extLst>
                      </p:cNvPr>
                      <p:cNvSpPr txBox="1">
                        <a:spLocks noRot="1" noChangeAspect="1" noMove="1" noResize="1" noEditPoints="1" noAdjustHandles="1" noChangeArrowheads="1" noChangeShapeType="1" noTextEdit="1"/>
                      </p:cNvSpPr>
                      <p:nvPr/>
                    </p:nvSpPr>
                    <p:spPr>
                      <a:xfrm>
                        <a:off x="1264220" y="6098146"/>
                        <a:ext cx="1370133" cy="291426"/>
                      </a:xfrm>
                      <a:prstGeom prst="rect">
                        <a:avLst/>
                      </a:prstGeom>
                      <a:blipFill rotWithShape="0">
                        <a:blip r:embed="rId3"/>
                        <a:stretch>
                          <a:fillRect l="-3571" r="-893" b="-27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pole tekstowe 44">
                        <a:extLst>
                          <a:ext uri="{FF2B5EF4-FFF2-40B4-BE49-F238E27FC236}">
                            <a16:creationId xmlns:a16="http://schemas.microsoft.com/office/drawing/2014/main" id="{A7FCF1F0-EFB3-4598-C1D5-30326FBAFAF0}"/>
                          </a:ext>
                        </a:extLst>
                      </p:cNvPr>
                      <p:cNvSpPr txBox="1"/>
                      <p:nvPr/>
                    </p:nvSpPr>
                    <p:spPr>
                      <a:xfrm>
                        <a:off x="4227281" y="6039096"/>
                        <a:ext cx="1545340" cy="299249"/>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𝑘</m:t>
                                  </m:r>
                                </m:sub>
                                <m:sup>
                                  <m:r>
                                    <a:rPr lang="pl-PL" sz="1800" b="0" i="1" smtClean="0">
                                      <a:latin typeface="Cambria Math" panose="02040503050406030204" pitchFamily="18" charset="0"/>
                                    </a:rPr>
                                    <m:t>𝑖𝑛</m:t>
                                  </m:r>
                                </m:sup>
                              </m:sSubSup>
                              <m:r>
                                <a:rPr lang="pl-PL" sz="1800" b="0" i="1" smtClean="0">
                                  <a:latin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pl-PL" sz="1800" i="1">
                                  <a:latin typeface="Cambria Math" panose="02040503050406030204" pitchFamily="18" charset="0"/>
                                  <a:ea typeface="Cambria Math" panose="02040503050406030204" pitchFamily="18" charset="0"/>
                                </a:rPr>
                                <m:t>≥</m:t>
                              </m:r>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Sub>
                            </m:oMath>
                          </m:oMathPara>
                        </a14:m>
                        <a:endParaRPr lang="pl-PL" sz="1800" dirty="0"/>
                      </a:p>
                    </p:txBody>
                  </p:sp>
                </mc:Choice>
                <mc:Fallback xmlns="">
                  <p:sp>
                    <p:nvSpPr>
                      <p:cNvPr id="45" name="pole tekstowe 44">
                        <a:extLst>
                          <a:ext uri="{FF2B5EF4-FFF2-40B4-BE49-F238E27FC236}">
                            <a16:creationId xmlns:a16="http://schemas.microsoft.com/office/drawing/2014/main" xmlns:a14="http://schemas.microsoft.com/office/drawing/2010/main" xmlns="" id="{A7FCF1F0-EFB3-4598-C1D5-30326FBAFAF0}"/>
                          </a:ext>
                        </a:extLst>
                      </p:cNvPr>
                      <p:cNvSpPr txBox="1">
                        <a:spLocks noRot="1" noChangeAspect="1" noMove="1" noResize="1" noEditPoints="1" noAdjustHandles="1" noChangeArrowheads="1" noChangeShapeType="1" noTextEdit="1"/>
                      </p:cNvSpPr>
                      <p:nvPr/>
                    </p:nvSpPr>
                    <p:spPr>
                      <a:xfrm>
                        <a:off x="4227281" y="6039096"/>
                        <a:ext cx="1545340" cy="299249"/>
                      </a:xfrm>
                      <a:prstGeom prst="rect">
                        <a:avLst/>
                      </a:prstGeom>
                      <a:blipFill rotWithShape="0">
                        <a:blip r:embed="rId4"/>
                        <a:stretch>
                          <a:fillRect t="-2041" b="-24490"/>
                        </a:stretch>
                      </a:blipFill>
                    </p:spPr>
                    <p:txBody>
                      <a:bodyPr/>
                      <a:lstStyle/>
                      <a:p>
                        <a:r>
                          <a:rPr lang="en-US">
                            <a:noFill/>
                          </a:rPr>
                          <a:t> </a:t>
                        </a:r>
                      </a:p>
                    </p:txBody>
                  </p:sp>
                </mc:Fallback>
              </mc:AlternateContent>
            </p:grpSp>
            <p:cxnSp>
              <p:nvCxnSpPr>
                <p:cNvPr id="49" name="Łącznik prosty ze strzałką 48">
                  <a:extLst>
                    <a:ext uri="{FF2B5EF4-FFF2-40B4-BE49-F238E27FC236}">
                      <a16:creationId xmlns:a16="http://schemas.microsoft.com/office/drawing/2014/main" id="{7AA123A6-F232-07B1-E94A-8CB62CF8D4AA}"/>
                    </a:ext>
                  </a:extLst>
                </p:cNvPr>
                <p:cNvCxnSpPr>
                  <a:cxnSpLocks/>
                </p:cNvCxnSpPr>
                <p:nvPr/>
              </p:nvCxnSpPr>
              <p:spPr>
                <a:xfrm flipV="1">
                  <a:off x="1799637" y="4545347"/>
                  <a:ext cx="11309" cy="49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Łącznik prosty ze strzałką 50">
                  <a:extLst>
                    <a:ext uri="{FF2B5EF4-FFF2-40B4-BE49-F238E27FC236}">
                      <a16:creationId xmlns:a16="http://schemas.microsoft.com/office/drawing/2014/main" id="{CE998451-86FC-D348-E68D-0354338B83E1}"/>
                    </a:ext>
                  </a:extLst>
                </p:cNvPr>
                <p:cNvCxnSpPr>
                  <a:cxnSpLocks/>
                  <a:stCxn id="25" idx="0"/>
                </p:cNvCxnSpPr>
                <p:nvPr/>
              </p:nvCxnSpPr>
              <p:spPr>
                <a:xfrm flipH="1" flipV="1">
                  <a:off x="1819874" y="5385219"/>
                  <a:ext cx="782961" cy="8333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ze strzałką 52">
                  <a:extLst>
                    <a:ext uri="{FF2B5EF4-FFF2-40B4-BE49-F238E27FC236}">
                      <a16:creationId xmlns:a16="http://schemas.microsoft.com/office/drawing/2014/main" id="{A652D74D-0D0F-3C94-5483-112075CE5590}"/>
                    </a:ext>
                  </a:extLst>
                </p:cNvPr>
                <p:cNvCxnSpPr>
                  <a:cxnSpLocks/>
                </p:cNvCxnSpPr>
                <p:nvPr/>
              </p:nvCxnSpPr>
              <p:spPr>
                <a:xfrm flipH="1" flipV="1">
                  <a:off x="1934565" y="5385221"/>
                  <a:ext cx="3642150" cy="7378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pole tekstowe 63">
                  <a:extLst>
                    <a:ext uri="{FF2B5EF4-FFF2-40B4-BE49-F238E27FC236}">
                      <a16:creationId xmlns:a16="http://schemas.microsoft.com/office/drawing/2014/main" id="{9295D931-C0A5-6BFB-45C7-8078EE43F831}"/>
                    </a:ext>
                  </a:extLst>
                </p:cNvPr>
                <p:cNvSpPr txBox="1"/>
                <p:nvPr/>
              </p:nvSpPr>
              <p:spPr>
                <a:xfrm>
                  <a:off x="3856690" y="5087525"/>
                  <a:ext cx="248323" cy="276999"/>
                </a:xfrm>
                <a:prstGeom prst="rect">
                  <a:avLst/>
                </a:prstGeom>
                <a:noFill/>
              </p:spPr>
              <p:txBody>
                <a:bodyPr wrap="square" lIns="0" tIns="0" rIns="0" bIns="0" rtlCol="0">
                  <a:spAutoFit/>
                </a:bodyPr>
                <a:lstStyle/>
                <a:p>
                  <a:r>
                    <a:rPr lang="pl-PL" sz="1800" b="1" i="1" dirty="0"/>
                    <a:t>…</a:t>
                  </a:r>
                </a:p>
              </p:txBody>
            </p:sp>
            <p:sp>
              <p:nvSpPr>
                <p:cNvPr id="65" name="pole tekstowe 64">
                  <a:extLst>
                    <a:ext uri="{FF2B5EF4-FFF2-40B4-BE49-F238E27FC236}">
                      <a16:creationId xmlns:a16="http://schemas.microsoft.com/office/drawing/2014/main" id="{9295D931-C0A5-6BFB-45C7-8078EE43F831}"/>
                    </a:ext>
                  </a:extLst>
                </p:cNvPr>
                <p:cNvSpPr txBox="1"/>
                <p:nvPr/>
              </p:nvSpPr>
              <p:spPr>
                <a:xfrm>
                  <a:off x="5828733" y="5029133"/>
                  <a:ext cx="218444" cy="276999"/>
                </a:xfrm>
                <a:prstGeom prst="rect">
                  <a:avLst/>
                </a:prstGeom>
                <a:noFill/>
              </p:spPr>
              <p:txBody>
                <a:bodyPr wrap="square" lIns="0" tIns="0" rIns="0" bIns="0" rtlCol="0">
                  <a:spAutoFit/>
                </a:bodyPr>
                <a:lstStyle/>
                <a:p>
                  <a:r>
                    <a:rPr lang="pl-PL" sz="1800" i="1" dirty="0" err="1"/>
                    <a:t>tr</a:t>
                  </a:r>
                  <a:r>
                    <a:rPr lang="pl-PL" sz="1800" i="1" baseline="-25000" dirty="0" err="1"/>
                    <a:t>k</a:t>
                  </a:r>
                  <a:endParaRPr lang="pl-PL" sz="1800" i="1" dirty="0"/>
                </a:p>
              </p:txBody>
            </p:sp>
            <p:cxnSp>
              <p:nvCxnSpPr>
                <p:cNvPr id="66" name="Łącznik prosty ze strzałką 65">
                  <a:extLst>
                    <a:ext uri="{FF2B5EF4-FFF2-40B4-BE49-F238E27FC236}">
                      <a16:creationId xmlns:a16="http://schemas.microsoft.com/office/drawing/2014/main" id="{CE998451-86FC-D348-E68D-0354338B83E1}"/>
                    </a:ext>
                  </a:extLst>
                </p:cNvPr>
                <p:cNvCxnSpPr>
                  <a:cxnSpLocks/>
                  <a:stCxn id="25" idx="0"/>
                </p:cNvCxnSpPr>
                <p:nvPr/>
              </p:nvCxnSpPr>
              <p:spPr>
                <a:xfrm flipV="1">
                  <a:off x="2602835" y="5295843"/>
                  <a:ext cx="3142090" cy="9227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Łącznik prosty ze strzałką 67">
                  <a:extLst>
                    <a:ext uri="{FF2B5EF4-FFF2-40B4-BE49-F238E27FC236}">
                      <a16:creationId xmlns:a16="http://schemas.microsoft.com/office/drawing/2014/main" id="{A652D74D-0D0F-3C94-5483-112075CE5590}"/>
                    </a:ext>
                  </a:extLst>
                </p:cNvPr>
                <p:cNvCxnSpPr>
                  <a:cxnSpLocks/>
                </p:cNvCxnSpPr>
                <p:nvPr/>
              </p:nvCxnSpPr>
              <p:spPr>
                <a:xfrm flipV="1">
                  <a:off x="5576715" y="5392678"/>
                  <a:ext cx="435093" cy="7668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Łącznik prosty ze strzałką 70">
                  <a:extLst>
                    <a:ext uri="{FF2B5EF4-FFF2-40B4-BE49-F238E27FC236}">
                      <a16:creationId xmlns:a16="http://schemas.microsoft.com/office/drawing/2014/main" id="{7AA123A6-F232-07B1-E94A-8CB62CF8D4AA}"/>
                    </a:ext>
                  </a:extLst>
                </p:cNvPr>
                <p:cNvCxnSpPr>
                  <a:cxnSpLocks/>
                </p:cNvCxnSpPr>
                <p:nvPr/>
              </p:nvCxnSpPr>
              <p:spPr>
                <a:xfrm flipV="1">
                  <a:off x="5960949" y="4539707"/>
                  <a:ext cx="11309" cy="49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pole tekstowe 73">
                      <a:extLst>
                        <a:ext uri="{FF2B5EF4-FFF2-40B4-BE49-F238E27FC236}">
                          <a16:creationId xmlns:a16="http://schemas.microsoft.com/office/drawing/2014/main" id="{43C2FB7B-DF26-B4B5-840E-D2A3F4ED701D}"/>
                        </a:ext>
                      </a:extLst>
                    </p:cNvPr>
                    <p:cNvSpPr txBox="1"/>
                    <p:nvPr/>
                  </p:nvSpPr>
                  <p:spPr>
                    <a:xfrm>
                      <a:off x="5096853" y="4192874"/>
                      <a:ext cx="1636083" cy="286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𝑔</m:t>
                                </m:r>
                              </m:e>
                              <m:sub>
                                <m:r>
                                  <a:rPr lang="pl-PL" sz="1800" b="0" i="1" smtClean="0">
                                    <a:latin typeface="Cambria Math" panose="02040503050406030204" pitchFamily="18" charset="0"/>
                                    <a:ea typeface="Cambria Math" panose="02040503050406030204" pitchFamily="18" charset="0"/>
                                  </a:rPr>
                                  <m:t>𝑘</m:t>
                                </m:r>
                              </m:sub>
                              <m:sup>
                                <m:r>
                                  <a:rPr lang="pl-PL" sz="1800" i="1">
                                    <a:latin typeface="Cambria Math" panose="02040503050406030204" pitchFamily="18" charset="0"/>
                                    <a:ea typeface="Cambria Math" panose="02040503050406030204" pitchFamily="18" charset="0"/>
                                  </a:rPr>
                                  <m:t>𝑜𝑢𝑡</m:t>
                                </m:r>
                              </m:sup>
                            </m:sSub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Sup>
                              <m:sSubSupPr>
                                <m:ctrlPr>
                                  <a:rPr lang="pl-PL" sz="1800" i="1">
                                    <a:latin typeface="Cambria Math" panose="02040503050406030204" pitchFamily="18" charset="0"/>
                                    <a:ea typeface="Cambria Math" panose="02040503050406030204" pitchFamily="18" charset="0"/>
                                  </a:rPr>
                                </m:ctrlPr>
                              </m:sSubSupPr>
                              <m:e>
                                <m:r>
                                  <a:rPr lang="pl-PL" sz="1800" i="1" smtClean="0">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up>
                                <m:r>
                                  <a:rPr lang="pl-PL" sz="1800" b="0" i="1" smtClean="0">
                                    <a:latin typeface="Cambria Math" panose="02040503050406030204" pitchFamily="18" charset="0"/>
                                    <a:ea typeface="Cambria Math" panose="02040503050406030204" pitchFamily="18" charset="0"/>
                                  </a:rPr>
                                  <m:t>′</m:t>
                                </m:r>
                              </m:sup>
                            </m:sSubSup>
                          </m:oMath>
                        </m:oMathPara>
                      </a14:m>
                      <a:endParaRPr lang="pl-PL" sz="1800" dirty="0">
                        <a:ea typeface="Cambria Math" panose="02040503050406030204" pitchFamily="18" charset="0"/>
                      </a:endParaRPr>
                    </a:p>
                  </p:txBody>
                </p:sp>
              </mc:Choice>
              <mc:Fallback xmlns="">
                <p:sp>
                  <p:nvSpPr>
                    <p:cNvPr id="74" name="pole tekstowe 73">
                      <a:extLst>
                        <a:ext uri="{FF2B5EF4-FFF2-40B4-BE49-F238E27FC236}">
                          <a16:creationId xmlns:a16="http://schemas.microsoft.com/office/drawing/2014/main" xmlns:a14="http://schemas.microsoft.com/office/drawing/2010/main" xmlns="" id="{43C2FB7B-DF26-B4B5-840E-D2A3F4ED701D}"/>
                        </a:ext>
                      </a:extLst>
                    </p:cNvPr>
                    <p:cNvSpPr txBox="1">
                      <a:spLocks noRot="1" noChangeAspect="1" noMove="1" noResize="1" noEditPoints="1" noAdjustHandles="1" noChangeArrowheads="1" noChangeShapeType="1" noTextEdit="1"/>
                    </p:cNvSpPr>
                    <p:nvPr/>
                  </p:nvSpPr>
                  <p:spPr>
                    <a:xfrm>
                      <a:off x="5096853" y="4192874"/>
                      <a:ext cx="1636083" cy="286040"/>
                    </a:xfrm>
                    <a:prstGeom prst="rect">
                      <a:avLst/>
                    </a:prstGeom>
                    <a:blipFill rotWithShape="0">
                      <a:blip r:embed="rId5"/>
                      <a:stretch>
                        <a:fillRect l="-1115" b="-25532"/>
                      </a:stretch>
                    </a:blipFill>
                  </p:spPr>
                  <p:txBody>
                    <a:bodyPr/>
                    <a:lstStyle/>
                    <a:p>
                      <a:r>
                        <a:rPr lang="en-US">
                          <a:noFill/>
                        </a:rPr>
                        <a:t> </a:t>
                      </a:r>
                    </a:p>
                  </p:txBody>
                </p:sp>
              </mc:Fallback>
            </mc:AlternateContent>
            <p:sp>
              <p:nvSpPr>
                <p:cNvPr id="75" name="pole tekstowe 74">
                  <a:extLst>
                    <a:ext uri="{FF2B5EF4-FFF2-40B4-BE49-F238E27FC236}">
                      <a16:creationId xmlns:a16="http://schemas.microsoft.com/office/drawing/2014/main" id="{9295D931-C0A5-6BFB-45C7-8078EE43F831}"/>
                    </a:ext>
                  </a:extLst>
                </p:cNvPr>
                <p:cNvSpPr txBox="1"/>
                <p:nvPr/>
              </p:nvSpPr>
              <p:spPr>
                <a:xfrm>
                  <a:off x="3875695" y="4194383"/>
                  <a:ext cx="248323" cy="276999"/>
                </a:xfrm>
                <a:prstGeom prst="rect">
                  <a:avLst/>
                </a:prstGeom>
                <a:noFill/>
              </p:spPr>
              <p:txBody>
                <a:bodyPr wrap="square" lIns="0" tIns="0" rIns="0" bIns="0" rtlCol="0">
                  <a:spAutoFit/>
                </a:bodyPr>
                <a:lstStyle/>
                <a:p>
                  <a:r>
                    <a:rPr lang="pl-PL" sz="1800" b="1" i="1" dirty="0"/>
                    <a:t>…</a:t>
                  </a:r>
                </a:p>
              </p:txBody>
            </p:sp>
          </p:grpSp>
          <p:grpSp>
            <p:nvGrpSpPr>
              <p:cNvPr id="76" name="Grupa 75"/>
              <p:cNvGrpSpPr/>
              <p:nvPr/>
            </p:nvGrpSpPr>
            <p:grpSpPr>
              <a:xfrm>
                <a:off x="1444416" y="1383349"/>
                <a:ext cx="5197777" cy="2284601"/>
                <a:chOff x="1301517" y="4268551"/>
                <a:chExt cx="5197777" cy="2284601"/>
              </a:xfrm>
            </p:grpSpPr>
            <p:sp>
              <p:nvSpPr>
                <p:cNvPr id="77" name="pole tekstowe 76">
                  <a:extLst>
                    <a:ext uri="{FF2B5EF4-FFF2-40B4-BE49-F238E27FC236}">
                      <a16:creationId xmlns:a16="http://schemas.microsoft.com/office/drawing/2014/main" id="{9295D931-C0A5-6BFB-45C7-8078EE43F831}"/>
                    </a:ext>
                  </a:extLst>
                </p:cNvPr>
                <p:cNvSpPr txBox="1"/>
                <p:nvPr/>
              </p:nvSpPr>
              <p:spPr>
                <a:xfrm>
                  <a:off x="3687451" y="5196624"/>
                  <a:ext cx="300351" cy="276999"/>
                </a:xfrm>
                <a:prstGeom prst="rect">
                  <a:avLst/>
                </a:prstGeom>
                <a:noFill/>
              </p:spPr>
              <p:txBody>
                <a:bodyPr wrap="square" lIns="0" tIns="0" rIns="0" bIns="0" rtlCol="0">
                  <a:spAutoFit/>
                </a:bodyPr>
                <a:lstStyle/>
                <a:p>
                  <a:r>
                    <a:rPr lang="pl-PL" sz="1800" i="1" dirty="0" err="1"/>
                    <a:t>tr</a:t>
                  </a:r>
                  <a:endParaRPr lang="pl-PL" sz="1800" i="1" dirty="0"/>
                </a:p>
              </p:txBody>
            </p:sp>
            <p:grpSp>
              <p:nvGrpSpPr>
                <p:cNvPr id="80" name="Grupa 79"/>
                <p:cNvGrpSpPr/>
                <p:nvPr/>
              </p:nvGrpSpPr>
              <p:grpSpPr>
                <a:xfrm>
                  <a:off x="1301517" y="6190537"/>
                  <a:ext cx="5197777" cy="362615"/>
                  <a:chOff x="647969" y="6070132"/>
                  <a:chExt cx="5197777" cy="362615"/>
                </a:xfrm>
              </p:grpSpPr>
              <mc:AlternateContent xmlns:mc="http://schemas.openxmlformats.org/markup-compatibility/2006" xmlns:a14="http://schemas.microsoft.com/office/drawing/2010/main">
                <mc:Choice Requires="a14">
                  <p:sp>
                    <p:nvSpPr>
                      <p:cNvPr id="93" name="pole tekstowe 92">
                        <a:extLst>
                          <a:ext uri="{FF2B5EF4-FFF2-40B4-BE49-F238E27FC236}">
                            <a16:creationId xmlns:a16="http://schemas.microsoft.com/office/drawing/2014/main" id="{D7DE5825-A38A-46AA-141A-0091597AE450}"/>
                          </a:ext>
                        </a:extLst>
                      </p:cNvPr>
                      <p:cNvSpPr txBox="1"/>
                      <p:nvPr/>
                    </p:nvSpPr>
                    <p:spPr>
                      <a:xfrm>
                        <a:off x="647969" y="6070132"/>
                        <a:ext cx="1370133" cy="2782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1</m:t>
                                  </m:r>
                                </m:sub>
                                <m:sup>
                                  <m:r>
                                    <a:rPr lang="pl-PL" sz="1800" b="0" i="1" smtClean="0">
                                      <a:latin typeface="Cambria Math" panose="02040503050406030204" pitchFamily="18" charset="0"/>
                                    </a:rPr>
                                    <m:t>𝑜𝑢𝑡</m:t>
                                  </m:r>
                                </m:sup>
                              </m:sSubSup>
                              <m:r>
                                <a:rPr lang="pl-PL" sz="1800" b="0" i="1" smtClean="0">
                                  <a:latin typeface="Cambria Math" panose="02040503050406030204" pitchFamily="18" charset="0"/>
                                </a:rPr>
                                <m:t>, </m:t>
                              </m:r>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b="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1</m:t>
                                  </m:r>
                                </m:sub>
                              </m:sSub>
                            </m:oMath>
                          </m:oMathPara>
                        </a14:m>
                        <a:endParaRPr lang="pl-PL" sz="1800" dirty="0"/>
                      </a:p>
                    </p:txBody>
                  </p:sp>
                </mc:Choice>
                <mc:Fallback xmlns="">
                  <p:sp>
                    <p:nvSpPr>
                      <p:cNvPr id="93" name="pole tekstowe 92">
                        <a:extLst>
                          <a:ext uri="{FF2B5EF4-FFF2-40B4-BE49-F238E27FC236}">
                            <a16:creationId xmlns:a16="http://schemas.microsoft.com/office/drawing/2014/main" xmlns:a14="http://schemas.microsoft.com/office/drawing/2010/main" xmlns="" id="{D7DE5825-A38A-46AA-141A-0091597AE450}"/>
                          </a:ext>
                        </a:extLst>
                      </p:cNvPr>
                      <p:cNvSpPr txBox="1">
                        <a:spLocks noRot="1" noChangeAspect="1" noMove="1" noResize="1" noEditPoints="1" noAdjustHandles="1" noChangeArrowheads="1" noChangeShapeType="1" noTextEdit="1"/>
                      </p:cNvSpPr>
                      <p:nvPr/>
                    </p:nvSpPr>
                    <p:spPr>
                      <a:xfrm>
                        <a:off x="647969" y="6070132"/>
                        <a:ext cx="1370133" cy="278218"/>
                      </a:xfrm>
                      <a:prstGeom prst="rect">
                        <a:avLst/>
                      </a:prstGeom>
                      <a:blipFill rotWithShape="0">
                        <a:blip r:embed="rId6"/>
                        <a:stretch>
                          <a:fillRect l="-6222" r="-12889" b="-28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pole tekstowe 95">
                        <a:extLst>
                          <a:ext uri="{FF2B5EF4-FFF2-40B4-BE49-F238E27FC236}">
                            <a16:creationId xmlns:a16="http://schemas.microsoft.com/office/drawing/2014/main" id="{A7FCF1F0-EFB3-4598-C1D5-30326FBAFAF0}"/>
                          </a:ext>
                        </a:extLst>
                      </p:cNvPr>
                      <p:cNvSpPr txBox="1"/>
                      <p:nvPr/>
                    </p:nvSpPr>
                    <p:spPr>
                      <a:xfrm>
                        <a:off x="4300406" y="6146707"/>
                        <a:ext cx="1545340" cy="286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𝑘</m:t>
                                  </m:r>
                                </m:sub>
                                <m:sup>
                                  <m:r>
                                    <a:rPr lang="pl-PL" sz="1800" b="0" i="1" smtClean="0">
                                      <a:latin typeface="Cambria Math" panose="02040503050406030204" pitchFamily="18" charset="0"/>
                                    </a:rPr>
                                    <m:t>𝑜𝑢𝑡</m:t>
                                  </m:r>
                                </m:sup>
                              </m:sSubSup>
                              <m:r>
                                <a:rPr lang="pl-PL" sz="1800" b="0" i="1" smtClean="0">
                                  <a:latin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
                                <m:sSubPr>
                                  <m:ctrlPr>
                                    <a:rPr lang="pl-PL" sz="1800" i="1">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𝑘</m:t>
                                  </m:r>
                                </m:sub>
                              </m:sSub>
                            </m:oMath>
                          </m:oMathPara>
                        </a14:m>
                        <a:endParaRPr lang="pl-PL" sz="1800" dirty="0"/>
                      </a:p>
                    </p:txBody>
                  </p:sp>
                </mc:Choice>
                <mc:Fallback xmlns="">
                  <p:sp>
                    <p:nvSpPr>
                      <p:cNvPr id="96" name="pole tekstowe 95">
                        <a:extLst>
                          <a:ext uri="{FF2B5EF4-FFF2-40B4-BE49-F238E27FC236}">
                            <a16:creationId xmlns:a16="http://schemas.microsoft.com/office/drawing/2014/main" xmlns:a14="http://schemas.microsoft.com/office/drawing/2010/main" xmlns="" id="{A7FCF1F0-EFB3-4598-C1D5-30326FBAFAF0}"/>
                          </a:ext>
                        </a:extLst>
                      </p:cNvPr>
                      <p:cNvSpPr txBox="1">
                        <a:spLocks noRot="1" noChangeAspect="1" noMove="1" noResize="1" noEditPoints="1" noAdjustHandles="1" noChangeArrowheads="1" noChangeShapeType="1" noTextEdit="1"/>
                      </p:cNvSpPr>
                      <p:nvPr/>
                    </p:nvSpPr>
                    <p:spPr>
                      <a:xfrm>
                        <a:off x="4300406" y="6146707"/>
                        <a:ext cx="1545340" cy="286040"/>
                      </a:xfrm>
                      <a:prstGeom prst="rect">
                        <a:avLst/>
                      </a:prstGeom>
                      <a:blipFill rotWithShape="0">
                        <a:blip r:embed="rId7"/>
                        <a:stretch>
                          <a:fillRect l="-4724" r="-1969" b="-25532"/>
                        </a:stretch>
                      </a:blipFill>
                    </p:spPr>
                    <p:txBody>
                      <a:bodyPr/>
                      <a:lstStyle/>
                      <a:p>
                        <a:r>
                          <a:rPr lang="en-US">
                            <a:noFill/>
                          </a:rPr>
                          <a:t> </a:t>
                        </a:r>
                      </a:p>
                    </p:txBody>
                  </p:sp>
                </mc:Fallback>
              </mc:AlternateContent>
            </p:grpSp>
            <p:cxnSp>
              <p:nvCxnSpPr>
                <p:cNvPr id="81" name="Łącznik prosty ze strzałką 80">
                  <a:extLst>
                    <a:ext uri="{FF2B5EF4-FFF2-40B4-BE49-F238E27FC236}">
                      <a16:creationId xmlns:a16="http://schemas.microsoft.com/office/drawing/2014/main" id="{7AA123A6-F232-07B1-E94A-8CB62CF8D4AA}"/>
                    </a:ext>
                  </a:extLst>
                </p:cNvPr>
                <p:cNvCxnSpPr>
                  <a:cxnSpLocks/>
                </p:cNvCxnSpPr>
                <p:nvPr/>
              </p:nvCxnSpPr>
              <p:spPr>
                <a:xfrm flipV="1">
                  <a:off x="3732206" y="4611225"/>
                  <a:ext cx="11309" cy="49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Łącznik prosty ze strzałką 81">
                  <a:extLst>
                    <a:ext uri="{FF2B5EF4-FFF2-40B4-BE49-F238E27FC236}">
                      <a16:creationId xmlns:a16="http://schemas.microsoft.com/office/drawing/2014/main" id="{CE998451-86FC-D348-E68D-0354338B83E1}"/>
                    </a:ext>
                  </a:extLst>
                </p:cNvPr>
                <p:cNvCxnSpPr>
                  <a:cxnSpLocks/>
                </p:cNvCxnSpPr>
                <p:nvPr/>
              </p:nvCxnSpPr>
              <p:spPr>
                <a:xfrm flipV="1">
                  <a:off x="2195737" y="5406697"/>
                  <a:ext cx="1139086" cy="7362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Łącznik prosty ze strzałką 82">
                  <a:extLst>
                    <a:ext uri="{FF2B5EF4-FFF2-40B4-BE49-F238E27FC236}">
                      <a16:creationId xmlns:a16="http://schemas.microsoft.com/office/drawing/2014/main" id="{A652D74D-0D0F-3C94-5483-112075CE5590}"/>
                    </a:ext>
                  </a:extLst>
                </p:cNvPr>
                <p:cNvCxnSpPr>
                  <a:cxnSpLocks/>
                </p:cNvCxnSpPr>
                <p:nvPr/>
              </p:nvCxnSpPr>
              <p:spPr>
                <a:xfrm flipH="1" flipV="1">
                  <a:off x="4066946" y="5406697"/>
                  <a:ext cx="1618888" cy="7166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pole tekstowe 89">
                      <a:extLst>
                        <a:ext uri="{FF2B5EF4-FFF2-40B4-BE49-F238E27FC236}">
                          <a16:creationId xmlns:a16="http://schemas.microsoft.com/office/drawing/2014/main" id="{43C2FB7B-DF26-B4B5-840E-D2A3F4ED701D}"/>
                        </a:ext>
                      </a:extLst>
                    </p:cNvPr>
                    <p:cNvSpPr txBox="1"/>
                    <p:nvPr/>
                  </p:nvSpPr>
                  <p:spPr>
                    <a:xfrm>
                      <a:off x="2925473" y="4268551"/>
                      <a:ext cx="1636083" cy="276999"/>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pl-PL" sz="1800" i="1" smtClean="0">
                                    <a:latin typeface="Cambria Math" panose="02040503050406030204" pitchFamily="18" charset="0"/>
                                    <a:ea typeface="Cambria Math" panose="02040503050406030204" pitchFamily="18" charset="0"/>
                                  </a:rPr>
                                </m:ctrlPr>
                              </m:sSupPr>
                              <m:e>
                                <m:r>
                                  <a:rPr lang="pl-PL" sz="1800" b="0" i="1" smtClean="0">
                                    <a:latin typeface="Cambria Math" panose="02040503050406030204" pitchFamily="18" charset="0"/>
                                    <a:ea typeface="Cambria Math" panose="02040503050406030204" pitchFamily="18" charset="0"/>
                                  </a:rPr>
                                  <m:t>𝑔</m:t>
                                </m:r>
                              </m:e>
                              <m:sup>
                                <m:r>
                                  <a:rPr lang="pl-PL" sz="1800" b="0" i="1" smtClean="0">
                                    <a:latin typeface="Cambria Math" panose="02040503050406030204" pitchFamily="18" charset="0"/>
                                    <a:ea typeface="Cambria Math" panose="02040503050406030204" pitchFamily="18" charset="0"/>
                                  </a:rPr>
                                  <m:t>𝑜𝑢𝑡</m:t>
                                </m:r>
                              </m:sup>
                            </m:s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oMath>
                        </m:oMathPara>
                      </a14:m>
                      <a:endParaRPr lang="pl-PL" sz="1800" dirty="0">
                        <a:ea typeface="Cambria Math" panose="02040503050406030204" pitchFamily="18" charset="0"/>
                      </a:endParaRPr>
                    </a:p>
                  </p:txBody>
                </p:sp>
              </mc:Choice>
              <mc:Fallback xmlns="">
                <p:sp>
                  <p:nvSpPr>
                    <p:cNvPr id="90" name="pole tekstowe 89">
                      <a:extLst>
                        <a:ext uri="{FF2B5EF4-FFF2-40B4-BE49-F238E27FC236}">
                          <a16:creationId xmlns:a16="http://schemas.microsoft.com/office/drawing/2014/main" xmlns:a14="http://schemas.microsoft.com/office/drawing/2010/main" xmlns="" id="{43C2FB7B-DF26-B4B5-840E-D2A3F4ED701D}"/>
                        </a:ext>
                      </a:extLst>
                    </p:cNvPr>
                    <p:cNvSpPr txBox="1">
                      <a:spLocks noRot="1" noChangeAspect="1" noMove="1" noResize="1" noEditPoints="1" noAdjustHandles="1" noChangeArrowheads="1" noChangeShapeType="1" noTextEdit="1"/>
                    </p:cNvSpPr>
                    <p:nvPr/>
                  </p:nvSpPr>
                  <p:spPr>
                    <a:xfrm>
                      <a:off x="2925473" y="4268551"/>
                      <a:ext cx="1636083" cy="276999"/>
                    </a:xfrm>
                    <a:prstGeom prst="rect">
                      <a:avLst/>
                    </a:prstGeom>
                    <a:blipFill rotWithShape="0">
                      <a:blip r:embed="rId8"/>
                      <a:stretch>
                        <a:fillRect b="-28889"/>
                      </a:stretch>
                    </a:blipFill>
                  </p:spPr>
                  <p:txBody>
                    <a:bodyPr/>
                    <a:lstStyle/>
                    <a:p>
                      <a:r>
                        <a:rPr lang="en-US">
                          <a:noFill/>
                        </a:rPr>
                        <a:t> </a:t>
                      </a:r>
                    </a:p>
                  </p:txBody>
                </p:sp>
              </mc:Fallback>
            </mc:AlternateContent>
          </p:grpSp>
          <p:sp>
            <p:nvSpPr>
              <p:cNvPr id="97" name="pole tekstowe 96">
                <a:extLst>
                  <a:ext uri="{FF2B5EF4-FFF2-40B4-BE49-F238E27FC236}">
                    <a16:creationId xmlns:a16="http://schemas.microsoft.com/office/drawing/2014/main" id="{9295D931-C0A5-6BFB-45C7-8078EE43F831}"/>
                  </a:ext>
                </a:extLst>
              </p:cNvPr>
              <p:cNvSpPr txBox="1"/>
              <p:nvPr/>
            </p:nvSpPr>
            <p:spPr>
              <a:xfrm>
                <a:off x="3875695" y="6107294"/>
                <a:ext cx="248323" cy="276999"/>
              </a:xfrm>
              <a:prstGeom prst="rect">
                <a:avLst/>
              </a:prstGeom>
              <a:solidFill>
                <a:srgbClr val="00FFFF"/>
              </a:solidFill>
            </p:spPr>
            <p:txBody>
              <a:bodyPr wrap="square" lIns="0" tIns="0" rIns="0" bIns="0" rtlCol="0">
                <a:spAutoFit/>
              </a:bodyPr>
              <a:lstStyle/>
              <a:p>
                <a:r>
                  <a:rPr lang="pl-PL" sz="1800" b="1" i="1" dirty="0"/>
                  <a:t>…</a:t>
                </a:r>
              </a:p>
            </p:txBody>
          </p:sp>
          <p:sp>
            <p:nvSpPr>
              <p:cNvPr id="98" name="pole tekstowe 97">
                <a:extLst>
                  <a:ext uri="{FF2B5EF4-FFF2-40B4-BE49-F238E27FC236}">
                    <a16:creationId xmlns:a16="http://schemas.microsoft.com/office/drawing/2014/main" id="{9295D931-C0A5-6BFB-45C7-8078EE43F831}"/>
                  </a:ext>
                </a:extLst>
              </p:cNvPr>
              <p:cNvSpPr txBox="1"/>
              <p:nvPr/>
            </p:nvSpPr>
            <p:spPr>
              <a:xfrm>
                <a:off x="3867244" y="3364794"/>
                <a:ext cx="248323" cy="244991"/>
              </a:xfrm>
              <a:prstGeom prst="rect">
                <a:avLst/>
              </a:prstGeom>
              <a:noFill/>
            </p:spPr>
            <p:txBody>
              <a:bodyPr wrap="square" lIns="0" tIns="0" rIns="0" bIns="0" rtlCol="0">
                <a:spAutoFit/>
              </a:bodyPr>
              <a:lstStyle/>
              <a:p>
                <a:r>
                  <a:rPr lang="pl-PL" sz="1600" b="1" i="1" dirty="0"/>
                  <a:t>…</a:t>
                </a:r>
                <a:endParaRPr lang="pl-PL" sz="1800" b="1" i="1" dirty="0"/>
              </a:p>
            </p:txBody>
          </p:sp>
          <mc:AlternateContent xmlns:mc="http://schemas.openxmlformats.org/markup-compatibility/2006" xmlns:a14="http://schemas.microsoft.com/office/drawing/2010/main">
            <mc:Choice Requires="a14">
              <p:sp>
                <p:nvSpPr>
                  <p:cNvPr id="70" name="pole tekstowe 69"/>
                  <p:cNvSpPr txBox="1"/>
                  <p:nvPr/>
                </p:nvSpPr>
                <p:spPr>
                  <a:xfrm>
                    <a:off x="1792780" y="3719614"/>
                    <a:ext cx="787973" cy="276999"/>
                  </a:xfrm>
                  <a:prstGeom prst="rect">
                    <a:avLst/>
                  </a:prstGeom>
                  <a:solidFill>
                    <a:srgbClr val="FFFF00"/>
                  </a:solidFill>
                  <a:ln w="19050">
                    <a:solidFill>
                      <a:schemeClr val="tx1"/>
                    </a:solid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𝜀</m:t>
                              </m:r>
                            </m:e>
                            <m:sub>
                              <m:r>
                                <a:rPr lang="pl-PL" sz="1800" i="1">
                                  <a:latin typeface="Cambria Math" panose="02040503050406030204" pitchFamily="18" charset="0"/>
                                  <a:ea typeface="Cambria Math" panose="02040503050406030204" pitchFamily="18" charset="0"/>
                                </a:rPr>
                                <m:t>1</m:t>
                              </m:r>
                            </m:sub>
                            <m:sup>
                              <m:r>
                                <a:rPr lang="pl-PL" sz="1800" i="1">
                                  <a:latin typeface="Cambria Math" panose="02040503050406030204" pitchFamily="18" charset="0"/>
                                  <a:ea typeface="Cambria Math" panose="02040503050406030204" pitchFamily="18" charset="0"/>
                                </a:rPr>
                                <m:t>′</m:t>
                              </m:r>
                            </m:sup>
                          </m:sSubSup>
                          <m:sSub>
                            <m:sSubPr>
                              <m:ctrlPr>
                                <a:rPr lang="pl-PL" sz="1800" i="1" smtClean="0">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1</m:t>
                              </m:r>
                            </m:sub>
                          </m:sSub>
                        </m:oMath>
                      </m:oMathPara>
                    </a14:m>
                    <a:endParaRPr lang="en-US" sz="1800" dirty="0"/>
                  </a:p>
                </p:txBody>
              </p:sp>
            </mc:Choice>
            <mc:Fallback xmlns="">
              <p:sp>
                <p:nvSpPr>
                  <p:cNvPr id="70" name="pole tekstowe 69"/>
                  <p:cNvSpPr txBox="1">
                    <a:spLocks noRot="1" noChangeAspect="1" noMove="1" noResize="1" noEditPoints="1" noAdjustHandles="1" noChangeArrowheads="1" noChangeShapeType="1" noTextEdit="1"/>
                  </p:cNvSpPr>
                  <p:nvPr/>
                </p:nvSpPr>
                <p:spPr>
                  <a:xfrm>
                    <a:off x="1792780" y="3719614"/>
                    <a:ext cx="787973" cy="276999"/>
                  </a:xfrm>
                  <a:prstGeom prst="rect">
                    <a:avLst/>
                  </a:prstGeom>
                  <a:blipFill rotWithShape="0">
                    <a:blip r:embed="rId9"/>
                    <a:stretch>
                      <a:fillRect l="-2273" r="-758" b="-14286"/>
                    </a:stretch>
                  </a:blipFill>
                  <a:ln w="19050">
                    <a:solidFill>
                      <a:schemeClr val="tx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pole tekstowe 98"/>
                  <p:cNvSpPr txBox="1"/>
                  <p:nvPr/>
                </p:nvSpPr>
                <p:spPr>
                  <a:xfrm>
                    <a:off x="5448824" y="3807969"/>
                    <a:ext cx="818109" cy="276999"/>
                  </a:xfrm>
                  <a:prstGeom prst="rect">
                    <a:avLst/>
                  </a:prstGeom>
                  <a:solidFill>
                    <a:srgbClr val="FFFF00"/>
                  </a:solidFill>
                  <a:ln w="19050">
                    <a:solidFill>
                      <a:schemeClr val="tx1"/>
                    </a:solid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up>
                              <m:r>
                                <a:rPr lang="pl-PL" sz="1800" i="1">
                                  <a:latin typeface="Cambria Math" panose="02040503050406030204" pitchFamily="18" charset="0"/>
                                  <a:ea typeface="Cambria Math" panose="02040503050406030204" pitchFamily="18" charset="0"/>
                                </a:rPr>
                                <m:t>′</m:t>
                              </m:r>
                            </m:sup>
                          </m:sSubSup>
                          <m:sSub>
                            <m:sSubPr>
                              <m:ctrlPr>
                                <a:rPr lang="pl-PL" sz="1800" i="1" smtClean="0">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𝑘</m:t>
                              </m:r>
                            </m:sub>
                          </m:sSub>
                        </m:oMath>
                      </m:oMathPara>
                    </a14:m>
                    <a:endParaRPr lang="en-US" sz="1800" dirty="0"/>
                  </a:p>
                </p:txBody>
              </p:sp>
            </mc:Choice>
            <mc:Fallback xmlns="">
              <p:sp>
                <p:nvSpPr>
                  <p:cNvPr id="99" name="pole tekstowe 98"/>
                  <p:cNvSpPr txBox="1">
                    <a:spLocks noRot="1" noChangeAspect="1" noMove="1" noResize="1" noEditPoints="1" noAdjustHandles="1" noChangeArrowheads="1" noChangeShapeType="1" noTextEdit="1"/>
                  </p:cNvSpPr>
                  <p:nvPr/>
                </p:nvSpPr>
                <p:spPr>
                  <a:xfrm>
                    <a:off x="5448824" y="3807969"/>
                    <a:ext cx="818109" cy="276999"/>
                  </a:xfrm>
                  <a:prstGeom prst="rect">
                    <a:avLst/>
                  </a:prstGeom>
                  <a:blipFill rotWithShape="0">
                    <a:blip r:embed="rId10"/>
                    <a:stretch>
                      <a:fillRect l="-2190" b="-16667"/>
                    </a:stretch>
                  </a:blipFill>
                  <a:ln w="19050">
                    <a:solidFill>
                      <a:schemeClr val="tx1"/>
                    </a:solidFill>
                    <a:prstDash val="sysDash"/>
                  </a:ln>
                </p:spPr>
                <p:txBody>
                  <a:bodyPr/>
                  <a:lstStyle/>
                  <a:p>
                    <a:r>
                      <a:rPr lang="en-US">
                        <a:noFill/>
                      </a:rPr>
                      <a:t> </a:t>
                    </a:r>
                  </a:p>
                </p:txBody>
              </p:sp>
            </mc:Fallback>
          </mc:AlternateContent>
          <p:sp>
            <p:nvSpPr>
              <p:cNvPr id="101" name="Prostokąt 100"/>
              <p:cNvSpPr/>
              <p:nvPr/>
            </p:nvSpPr>
            <p:spPr>
              <a:xfrm>
                <a:off x="1309929" y="3245584"/>
                <a:ext cx="5680073" cy="1299274"/>
              </a:xfrm>
              <a:prstGeom prst="rect">
                <a:avLst/>
              </a:prstGeom>
              <a:solidFill>
                <a:srgbClr val="66FF66">
                  <a:alpha val="2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pole tekstowe 109"/>
            <p:cNvSpPr txBox="1"/>
            <p:nvPr/>
          </p:nvSpPr>
          <p:spPr>
            <a:xfrm>
              <a:off x="7129643" y="2375471"/>
              <a:ext cx="1890475" cy="2308324"/>
            </a:xfrm>
            <a:prstGeom prst="rect">
              <a:avLst/>
            </a:prstGeom>
            <a:noFill/>
          </p:spPr>
          <p:txBody>
            <a:bodyPr wrap="square" rtlCol="0">
              <a:spAutoFit/>
            </a:bodyPr>
            <a:lstStyle/>
            <a:p>
              <a:pPr algn="ctr"/>
              <a:r>
                <a:rPr lang="en-US" sz="1800" dirty="0">
                  <a:solidFill>
                    <a:srgbClr val="0000FF"/>
                  </a:solidFill>
                </a:rPr>
                <a:t>rule in the interface between the bottom and top layers constructed by composition of rules</a:t>
              </a:r>
            </a:p>
          </p:txBody>
        </p:sp>
        <p:cxnSp>
          <p:nvCxnSpPr>
            <p:cNvPr id="111" name="Łącznik prosty ze strzałką 110">
              <a:extLst>
                <a:ext uri="{FF2B5EF4-FFF2-40B4-BE49-F238E27FC236}">
                  <a16:creationId xmlns:a16="http://schemas.microsoft.com/office/drawing/2014/main" id="{A652D74D-0D0F-3C94-5483-112075CE5590}"/>
                </a:ext>
              </a:extLst>
            </p:cNvPr>
            <p:cNvCxnSpPr>
              <a:cxnSpLocks/>
              <a:stCxn id="110" idx="1"/>
              <a:endCxn id="90" idx="3"/>
            </p:cNvCxnSpPr>
            <p:nvPr/>
          </p:nvCxnSpPr>
          <p:spPr>
            <a:xfrm flipH="1" flipV="1">
              <a:off x="3939657" y="1521849"/>
              <a:ext cx="3189986" cy="2007784"/>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4" name="Łącznik prosty ze strzałką 113">
              <a:extLst>
                <a:ext uri="{FF2B5EF4-FFF2-40B4-BE49-F238E27FC236}">
                  <a16:creationId xmlns:a16="http://schemas.microsoft.com/office/drawing/2014/main" id="{A652D74D-0D0F-3C94-5483-112075CE5590}"/>
                </a:ext>
              </a:extLst>
            </p:cNvPr>
            <p:cNvCxnSpPr>
              <a:cxnSpLocks/>
              <a:stCxn id="110" idx="1"/>
            </p:cNvCxnSpPr>
            <p:nvPr/>
          </p:nvCxnSpPr>
          <p:spPr>
            <a:xfrm flipH="1">
              <a:off x="5530568" y="3529633"/>
              <a:ext cx="1599075" cy="2556315"/>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9" name="Strzałka w dół 8"/>
          <p:cNvSpPr/>
          <p:nvPr/>
        </p:nvSpPr>
        <p:spPr>
          <a:xfrm rot="10800000">
            <a:off x="496019" y="3631127"/>
            <a:ext cx="210053" cy="519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rzałka w dół 45"/>
          <p:cNvSpPr/>
          <p:nvPr/>
        </p:nvSpPr>
        <p:spPr>
          <a:xfrm rot="10800000">
            <a:off x="4154742" y="3701142"/>
            <a:ext cx="210053" cy="519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ole tekstowe 41"/>
          <p:cNvSpPr txBox="1"/>
          <p:nvPr/>
        </p:nvSpPr>
        <p:spPr>
          <a:xfrm>
            <a:off x="5840817" y="5284845"/>
            <a:ext cx="3235496" cy="1569660"/>
          </a:xfrm>
          <a:prstGeom prst="rect">
            <a:avLst/>
          </a:prstGeom>
          <a:noFill/>
        </p:spPr>
        <p:txBody>
          <a:bodyPr wrap="square" rtlCol="0">
            <a:spAutoFit/>
          </a:bodyPr>
          <a:lstStyle/>
          <a:p>
            <a:r>
              <a:rPr lang="en-US" sz="1600" u="sng" dirty="0">
                <a:solidFill>
                  <a:srgbClr val="0000FF"/>
                </a:solidFill>
              </a:rPr>
              <a:t>Challenge</a:t>
            </a:r>
            <a:r>
              <a:rPr lang="en-US" sz="1600" dirty="0">
                <a:solidFill>
                  <a:srgbClr val="0000FF"/>
                </a:solidFill>
              </a:rPr>
              <a:t>: Keeping </a:t>
            </a:r>
            <a:r>
              <a:rPr lang="pl-PL" sz="1600" dirty="0">
                <a:solidFill>
                  <a:srgbClr val="0000FF"/>
                </a:solidFill>
              </a:rPr>
              <a:t>a </a:t>
            </a:r>
            <a:r>
              <a:rPr lang="pl-PL" sz="1600" dirty="0" err="1">
                <a:solidFill>
                  <a:srgbClr val="0000FF"/>
                </a:solidFill>
              </a:rPr>
              <a:t>proper</a:t>
            </a:r>
            <a:r>
              <a:rPr lang="pl-PL" sz="1600" dirty="0">
                <a:solidFill>
                  <a:srgbClr val="0000FF"/>
                </a:solidFill>
              </a:rPr>
              <a:t> </a:t>
            </a:r>
            <a:r>
              <a:rPr lang="en-US" sz="1600" dirty="0">
                <a:solidFill>
                  <a:srgbClr val="0000FF"/>
                </a:solidFill>
              </a:rPr>
              <a:t>balance between reactive and deliberative behavior.</a:t>
            </a:r>
          </a:p>
          <a:p>
            <a:r>
              <a:rPr lang="en-US" sz="1600" i="1" dirty="0">
                <a:solidFill>
                  <a:srgbClr val="0000FF"/>
                </a:solidFill>
              </a:rPr>
              <a:t>D. </a:t>
            </a:r>
            <a:r>
              <a:rPr lang="en-US" sz="1600" i="1" dirty="0" err="1">
                <a:solidFill>
                  <a:srgbClr val="0000FF"/>
                </a:solidFill>
              </a:rPr>
              <a:t>Kahneman</a:t>
            </a:r>
            <a:r>
              <a:rPr lang="en-US" sz="1600" i="1" dirty="0">
                <a:solidFill>
                  <a:srgbClr val="0000FF"/>
                </a:solidFill>
              </a:rPr>
              <a:t>, Thinking, fast and slow</a:t>
            </a:r>
            <a:r>
              <a:rPr lang="pl-PL" sz="1600" i="1" dirty="0">
                <a:solidFill>
                  <a:srgbClr val="0000FF"/>
                </a:solidFill>
              </a:rPr>
              <a:t>.</a:t>
            </a:r>
            <a:r>
              <a:rPr lang="en-US" sz="1600" i="1" dirty="0">
                <a:solidFill>
                  <a:srgbClr val="0000FF"/>
                </a:solidFill>
              </a:rPr>
              <a:t> Farrar, Straus and Giroux</a:t>
            </a:r>
          </a:p>
          <a:p>
            <a:r>
              <a:rPr lang="en-US" sz="1600" i="1" dirty="0">
                <a:solidFill>
                  <a:srgbClr val="0000FF"/>
                </a:solidFill>
              </a:rPr>
              <a:t>(2011).</a:t>
            </a:r>
          </a:p>
        </p:txBody>
      </p:sp>
    </p:spTree>
    <p:extLst>
      <p:ext uri="{BB962C8B-B14F-4D97-AF65-F5344CB8AC3E}">
        <p14:creationId xmlns:p14="http://schemas.microsoft.com/office/powerpoint/2010/main" val="29022685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9A49D950-E62A-6D59-F070-91BF0730FADB}"/>
              </a:ext>
            </a:extLst>
          </p:cNvPr>
          <p:cNvSpPr>
            <a:spLocks noGrp="1"/>
          </p:cNvSpPr>
          <p:nvPr>
            <p:ph type="title"/>
          </p:nvPr>
        </p:nvSpPr>
        <p:spPr>
          <a:xfrm>
            <a:off x="27181" y="78819"/>
            <a:ext cx="9080902" cy="927161"/>
          </a:xfrm>
        </p:spPr>
        <p:txBody>
          <a:bodyPr/>
          <a:lstStyle/>
          <a:p>
            <a:r>
              <a:rPr lang="en-US" sz="2800" b="1" dirty="0"/>
              <a:t>INTERFACES BETWEEN GRANULAR NETWORKS</a:t>
            </a:r>
            <a:r>
              <a:rPr lang="pl-PL" sz="2800" b="1" dirty="0"/>
              <a:t>:</a:t>
            </a:r>
            <a:r>
              <a:rPr lang="en-US" sz="2800" b="1" dirty="0"/>
              <a:t> </a:t>
            </a:r>
            <a:br>
              <a:rPr lang="pl-PL" sz="2800" b="1" dirty="0"/>
            </a:br>
            <a:r>
              <a:rPr lang="en-US" sz="2800" b="1" dirty="0"/>
              <a:t>REASONING </a:t>
            </a:r>
            <a:r>
              <a:rPr lang="pl-PL" sz="2800" b="1" dirty="0"/>
              <a:t>THROUGH </a:t>
            </a:r>
            <a:r>
              <a:rPr lang="en-US" sz="2800" b="1" dirty="0"/>
              <a:t>LEVELS</a:t>
            </a:r>
            <a:r>
              <a:rPr lang="pl-PL" sz="2800" b="1" dirty="0"/>
              <a:t> (</a:t>
            </a:r>
            <a:r>
              <a:rPr lang="en-US" sz="2800" b="1" dirty="0" err="1"/>
              <a:t>cont</a:t>
            </a:r>
            <a:r>
              <a:rPr lang="pl-PL" sz="2800" b="1" dirty="0"/>
              <a:t>.)</a:t>
            </a:r>
            <a:endParaRPr lang="en-US" sz="2800" b="1" dirty="0"/>
          </a:p>
        </p:txBody>
      </p:sp>
      <p:sp>
        <p:nvSpPr>
          <p:cNvPr id="3" name="Symbol zastępczy numeru slajdu 2"/>
          <p:cNvSpPr>
            <a:spLocks noGrp="1"/>
          </p:cNvSpPr>
          <p:nvPr>
            <p:ph type="sldNum" sz="quarter" idx="12"/>
          </p:nvPr>
        </p:nvSpPr>
        <p:spPr>
          <a:xfrm>
            <a:off x="8606819" y="6576383"/>
            <a:ext cx="442392" cy="245905"/>
          </a:xfrm>
        </p:spPr>
        <p:txBody>
          <a:bodyPr/>
          <a:lstStyle/>
          <a:p>
            <a:pPr>
              <a:defRPr/>
            </a:pPr>
            <a:fld id="{D02E777F-298D-4C96-825C-3DC57E52C55E}" type="slidenum">
              <a:rPr lang="pl-PL" smtClean="0"/>
              <a:pPr>
                <a:defRPr/>
              </a:pPr>
              <a:t>93</a:t>
            </a:fld>
            <a:endParaRPr lang="pl-PL" dirty="0"/>
          </a:p>
        </p:txBody>
      </p:sp>
      <p:grpSp>
        <p:nvGrpSpPr>
          <p:cNvPr id="117" name="Grupa 116"/>
          <p:cNvGrpSpPr/>
          <p:nvPr/>
        </p:nvGrpSpPr>
        <p:grpSpPr>
          <a:xfrm>
            <a:off x="333763" y="1080112"/>
            <a:ext cx="8478100" cy="5469331"/>
            <a:chOff x="525866" y="1080112"/>
            <a:chExt cx="8478100" cy="5469331"/>
          </a:xfrm>
        </p:grpSpPr>
        <p:grpSp>
          <p:nvGrpSpPr>
            <p:cNvPr id="109" name="Grupa 108"/>
            <p:cNvGrpSpPr/>
            <p:nvPr/>
          </p:nvGrpSpPr>
          <p:grpSpPr>
            <a:xfrm>
              <a:off x="525866" y="1080112"/>
              <a:ext cx="5680073" cy="5469331"/>
              <a:chOff x="1290664" y="1080112"/>
              <a:chExt cx="5680073" cy="5469331"/>
            </a:xfrm>
          </p:grpSpPr>
          <p:grpSp>
            <p:nvGrpSpPr>
              <p:cNvPr id="69" name="Grupa 68"/>
              <p:cNvGrpSpPr/>
              <p:nvPr/>
            </p:nvGrpSpPr>
            <p:grpSpPr>
              <a:xfrm>
                <a:off x="1917768" y="4174027"/>
                <a:ext cx="4815168" cy="2375416"/>
                <a:chOff x="1917768" y="4192874"/>
                <a:chExt cx="4815168" cy="2375416"/>
              </a:xfrm>
            </p:grpSpPr>
            <p:sp>
              <p:nvSpPr>
                <p:cNvPr id="2" name="pole tekstowe 1">
                  <a:extLst>
                    <a:ext uri="{FF2B5EF4-FFF2-40B4-BE49-F238E27FC236}">
                      <a16:creationId xmlns:a16="http://schemas.microsoft.com/office/drawing/2014/main" id="{9295D931-C0A5-6BFB-45C7-8078EE43F831}"/>
                    </a:ext>
                  </a:extLst>
                </p:cNvPr>
                <p:cNvSpPr txBox="1"/>
                <p:nvPr/>
              </p:nvSpPr>
              <p:spPr>
                <a:xfrm>
                  <a:off x="3087165" y="5080493"/>
                  <a:ext cx="248323" cy="276999"/>
                </a:xfrm>
                <a:prstGeom prst="rect">
                  <a:avLst/>
                </a:prstGeom>
                <a:noFill/>
              </p:spPr>
              <p:txBody>
                <a:bodyPr wrap="square" lIns="0" tIns="0" rIns="0" bIns="0" rtlCol="0">
                  <a:spAutoFit/>
                </a:bodyPr>
                <a:lstStyle/>
                <a:p>
                  <a:r>
                    <a:rPr lang="pl-PL" sz="1800" i="1" dirty="0"/>
                    <a:t>tr</a:t>
                  </a:r>
                  <a:r>
                    <a:rPr lang="pl-PL" sz="1800" i="1" baseline="-25000" dirty="0"/>
                    <a:t>1</a:t>
                  </a:r>
                  <a:endParaRPr lang="pl-PL" sz="1800" i="1" dirty="0"/>
                </a:p>
              </p:txBody>
            </p:sp>
            <mc:AlternateContent xmlns:mc="http://schemas.openxmlformats.org/markup-compatibility/2006" xmlns:a14="http://schemas.microsoft.com/office/drawing/2010/main">
              <mc:Choice Requires="a14">
                <p:sp>
                  <p:nvSpPr>
                    <p:cNvPr id="34" name="pole tekstowe 33">
                      <a:extLst>
                        <a:ext uri="{FF2B5EF4-FFF2-40B4-BE49-F238E27FC236}">
                          <a16:creationId xmlns:a16="http://schemas.microsoft.com/office/drawing/2014/main" id="{43C2FB7B-DF26-B4B5-840E-D2A3F4ED701D}"/>
                        </a:ext>
                      </a:extLst>
                    </p:cNvPr>
                    <p:cNvSpPr txBox="1"/>
                    <p:nvPr/>
                  </p:nvSpPr>
                  <p:spPr>
                    <a:xfrm>
                      <a:off x="3067906" y="4259331"/>
                      <a:ext cx="1636083" cy="2782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𝑔</m:t>
                                </m:r>
                              </m:e>
                              <m:sub>
                                <m:r>
                                  <a:rPr lang="pl-PL" sz="1800" i="1">
                                    <a:latin typeface="Cambria Math" panose="02040503050406030204" pitchFamily="18" charset="0"/>
                                    <a:ea typeface="Cambria Math" panose="02040503050406030204" pitchFamily="18" charset="0"/>
                                  </a:rPr>
                                  <m:t>1</m:t>
                                </m:r>
                              </m:sub>
                              <m:sup>
                                <m:r>
                                  <a:rPr lang="pl-PL" sz="1800" i="1">
                                    <a:latin typeface="Cambria Math" panose="02040503050406030204" pitchFamily="18" charset="0"/>
                                    <a:ea typeface="Cambria Math" panose="02040503050406030204" pitchFamily="18" charset="0"/>
                                  </a:rPr>
                                  <m:t>𝑜𝑢𝑡</m:t>
                                </m:r>
                              </m:sup>
                            </m:sSub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Sup>
                              <m:sSubSupPr>
                                <m:ctrlPr>
                                  <a:rPr lang="pl-PL" sz="1800" i="1">
                                    <a:latin typeface="Cambria Math" panose="02040503050406030204" pitchFamily="18" charset="0"/>
                                    <a:ea typeface="Cambria Math" panose="02040503050406030204" pitchFamily="18" charset="0"/>
                                  </a:rPr>
                                </m:ctrlPr>
                              </m:sSubSupPr>
                              <m:e>
                                <m:r>
                                  <a:rPr lang="pl-PL" sz="1800" i="1" smtClean="0">
                                    <a:latin typeface="Cambria Math" panose="02040503050406030204" pitchFamily="18" charset="0"/>
                                    <a:ea typeface="Cambria Math" panose="02040503050406030204" pitchFamily="18" charset="0"/>
                                  </a:rPr>
                                  <m:t>𝜀</m:t>
                                </m:r>
                              </m:e>
                              <m:sub>
                                <m:r>
                                  <a:rPr lang="pl-PL" sz="1800" i="1">
                                    <a:latin typeface="Cambria Math" panose="02040503050406030204" pitchFamily="18" charset="0"/>
                                    <a:ea typeface="Cambria Math" panose="02040503050406030204" pitchFamily="18" charset="0"/>
                                  </a:rPr>
                                  <m:t>1</m:t>
                                </m:r>
                              </m:sub>
                              <m:sup>
                                <m:r>
                                  <a:rPr lang="pl-PL" sz="1800" b="0" i="1" smtClean="0">
                                    <a:latin typeface="Cambria Math" panose="02040503050406030204" pitchFamily="18" charset="0"/>
                                    <a:ea typeface="Cambria Math" panose="02040503050406030204" pitchFamily="18" charset="0"/>
                                  </a:rPr>
                                  <m:t>′</m:t>
                                </m:r>
                              </m:sup>
                            </m:sSubSup>
                          </m:oMath>
                        </m:oMathPara>
                      </a14:m>
                      <a:endParaRPr lang="pl-PL" sz="1800" dirty="0">
                        <a:ea typeface="Cambria Math" panose="02040503050406030204" pitchFamily="18" charset="0"/>
                      </a:endParaRPr>
                    </a:p>
                  </p:txBody>
                </p:sp>
              </mc:Choice>
              <mc:Fallback xmlns="">
                <p:sp>
                  <p:nvSpPr>
                    <p:cNvPr id="34" name="pole tekstowe 33">
                      <a:extLst>
                        <a:ext uri="{FF2B5EF4-FFF2-40B4-BE49-F238E27FC236}">
                          <a16:creationId xmlns:a16="http://schemas.microsoft.com/office/drawing/2014/main" xmlns="" xmlns:a14="http://schemas.microsoft.com/office/drawing/2010/main" id="{43C2FB7B-DF26-B4B5-840E-D2A3F4ED701D}"/>
                        </a:ext>
                      </a:extLst>
                    </p:cNvPr>
                    <p:cNvSpPr txBox="1">
                      <a:spLocks noRot="1" noChangeAspect="1" noMove="1" noResize="1" noEditPoints="1" noAdjustHandles="1" noChangeArrowheads="1" noChangeShapeType="1" noTextEdit="1"/>
                    </p:cNvSpPr>
                    <p:nvPr/>
                  </p:nvSpPr>
                  <p:spPr>
                    <a:xfrm>
                      <a:off x="3067906" y="4259331"/>
                      <a:ext cx="1636083" cy="278218"/>
                    </a:xfrm>
                    <a:prstGeom prst="rect">
                      <a:avLst/>
                    </a:prstGeom>
                    <a:blipFill rotWithShape="0">
                      <a:blip r:embed="rId3"/>
                      <a:stretch>
                        <a:fillRect l="-743" b="-31111"/>
                      </a:stretch>
                    </a:blipFill>
                  </p:spPr>
                  <p:txBody>
                    <a:bodyPr/>
                    <a:lstStyle/>
                    <a:p>
                      <a:r>
                        <a:rPr lang="en-US">
                          <a:noFill/>
                        </a:rPr>
                        <a:t> </a:t>
                      </a:r>
                    </a:p>
                  </p:txBody>
                </p:sp>
              </mc:Fallback>
            </mc:AlternateContent>
            <p:grpSp>
              <p:nvGrpSpPr>
                <p:cNvPr id="23" name="Grupa 22"/>
                <p:cNvGrpSpPr/>
                <p:nvPr/>
              </p:nvGrpSpPr>
              <p:grpSpPr>
                <a:xfrm>
                  <a:off x="1917768" y="6218551"/>
                  <a:ext cx="4495889" cy="349739"/>
                  <a:chOff x="1264220" y="6098146"/>
                  <a:chExt cx="4495889" cy="349739"/>
                </a:xfrm>
              </p:grpSpPr>
              <mc:AlternateContent xmlns:mc="http://schemas.openxmlformats.org/markup-compatibility/2006" xmlns:a14="http://schemas.microsoft.com/office/drawing/2010/main">
                <mc:Choice Requires="a14">
                  <p:sp>
                    <p:nvSpPr>
                      <p:cNvPr id="25" name="pole tekstowe 24">
                        <a:extLst>
                          <a:ext uri="{FF2B5EF4-FFF2-40B4-BE49-F238E27FC236}">
                            <a16:creationId xmlns:a16="http://schemas.microsoft.com/office/drawing/2014/main" id="{D7DE5825-A38A-46AA-141A-0091597AE450}"/>
                          </a:ext>
                        </a:extLst>
                      </p:cNvPr>
                      <p:cNvSpPr txBox="1"/>
                      <p:nvPr/>
                    </p:nvSpPr>
                    <p:spPr>
                      <a:xfrm>
                        <a:off x="1264220" y="6098146"/>
                        <a:ext cx="1370133" cy="291426"/>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1</m:t>
                                  </m:r>
                                </m:sub>
                                <m:sup>
                                  <m:r>
                                    <a:rPr lang="pl-PL" sz="1800" b="0" i="1" smtClean="0">
                                      <a:latin typeface="Cambria Math" panose="02040503050406030204" pitchFamily="18" charset="0"/>
                                    </a:rPr>
                                    <m:t>𝑖𝑛</m:t>
                                  </m:r>
                                </m:sup>
                              </m:sSubSup>
                              <m:r>
                                <a:rPr lang="pl-PL" sz="1800" b="0" i="1" smtClean="0">
                                  <a:latin typeface="Cambria Math" panose="02040503050406030204" pitchFamily="18" charset="0"/>
                                </a:rPr>
                                <m:t>, </m:t>
                              </m:r>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pl-PL" sz="1800" b="0" i="1" smtClean="0">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1</m:t>
                                  </m:r>
                                </m:sub>
                              </m:sSub>
                            </m:oMath>
                          </m:oMathPara>
                        </a14:m>
                        <a:endParaRPr lang="pl-PL" sz="1800" dirty="0"/>
                      </a:p>
                    </p:txBody>
                  </p:sp>
                </mc:Choice>
                <mc:Fallback xmlns="">
                  <p:sp>
                    <p:nvSpPr>
                      <p:cNvPr id="25" name="pole tekstowe 24">
                        <a:extLst>
                          <a:ext uri="{FF2B5EF4-FFF2-40B4-BE49-F238E27FC236}">
                            <a16:creationId xmlns:a16="http://schemas.microsoft.com/office/drawing/2014/main" xmlns:a14="http://schemas.microsoft.com/office/drawing/2010/main" xmlns="" id="{D7DE5825-A38A-46AA-141A-0091597AE450}"/>
                          </a:ext>
                        </a:extLst>
                      </p:cNvPr>
                      <p:cNvSpPr txBox="1">
                        <a:spLocks noRot="1" noChangeAspect="1" noMove="1" noResize="1" noEditPoints="1" noAdjustHandles="1" noChangeArrowheads="1" noChangeShapeType="1" noTextEdit="1"/>
                      </p:cNvSpPr>
                      <p:nvPr/>
                    </p:nvSpPr>
                    <p:spPr>
                      <a:xfrm>
                        <a:off x="1264220" y="6098146"/>
                        <a:ext cx="1370133" cy="291426"/>
                      </a:xfrm>
                      <a:prstGeom prst="rect">
                        <a:avLst/>
                      </a:prstGeom>
                      <a:blipFill rotWithShape="0">
                        <a:blip r:embed="rId4"/>
                        <a:stretch>
                          <a:fillRect l="-3571" r="-893" b="-270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pole tekstowe 44">
                        <a:extLst>
                          <a:ext uri="{FF2B5EF4-FFF2-40B4-BE49-F238E27FC236}">
                            <a16:creationId xmlns:a16="http://schemas.microsoft.com/office/drawing/2014/main" id="{A7FCF1F0-EFB3-4598-C1D5-30326FBAFAF0}"/>
                          </a:ext>
                        </a:extLst>
                      </p:cNvPr>
                      <p:cNvSpPr txBox="1"/>
                      <p:nvPr/>
                    </p:nvSpPr>
                    <p:spPr>
                      <a:xfrm>
                        <a:off x="4214769" y="6148636"/>
                        <a:ext cx="1545340" cy="299249"/>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𝑘</m:t>
                                  </m:r>
                                </m:sub>
                                <m:sup>
                                  <m:r>
                                    <a:rPr lang="pl-PL" sz="1800" b="0" i="1" smtClean="0">
                                      <a:latin typeface="Cambria Math" panose="02040503050406030204" pitchFamily="18" charset="0"/>
                                    </a:rPr>
                                    <m:t>𝑖𝑛</m:t>
                                  </m:r>
                                </m:sup>
                              </m:sSubSup>
                              <m:r>
                                <a:rPr lang="pl-PL" sz="1800" b="0" i="1" smtClean="0">
                                  <a:latin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r>
                                <a:rPr lang="pl-PL" sz="1800" b="0" i="1" smtClean="0">
                                  <a:latin typeface="Cambria Math" panose="02040503050406030204" pitchFamily="18" charset="0"/>
                                  <a:ea typeface="Cambria Math" panose="02040503050406030204" pitchFamily="18" charset="0"/>
                                </a:rPr>
                                <m:t>𝑈</m:t>
                              </m:r>
                              <m:r>
                                <a:rPr lang="pl-PL" sz="1800" i="1">
                                  <a:latin typeface="Cambria Math" panose="02040503050406030204" pitchFamily="18" charset="0"/>
                                  <a:ea typeface="Cambria Math" panose="02040503050406030204" pitchFamily="18" charset="0"/>
                                </a:rPr>
                                <m:t>≥</m:t>
                              </m:r>
                              <m:sSub>
                                <m:sSubPr>
                                  <m:ctrlPr>
                                    <a:rPr lang="pl-PL" sz="1800" i="1">
                                      <a:latin typeface="Cambria Math" panose="02040503050406030204" pitchFamily="18" charset="0"/>
                                      <a:ea typeface="Cambria Math" panose="02040503050406030204" pitchFamily="18" charset="0"/>
                                    </a:rPr>
                                  </m:ctrlPr>
                                </m:sSubPr>
                                <m:e>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Sub>
                            </m:oMath>
                          </m:oMathPara>
                        </a14:m>
                        <a:endParaRPr lang="pl-PL" sz="1800" dirty="0"/>
                      </a:p>
                    </p:txBody>
                  </p:sp>
                </mc:Choice>
                <mc:Fallback xmlns="">
                  <p:sp>
                    <p:nvSpPr>
                      <p:cNvPr id="45" name="pole tekstowe 44">
                        <a:extLst>
                          <a:ext uri="{FF2B5EF4-FFF2-40B4-BE49-F238E27FC236}">
                            <a16:creationId xmlns:a16="http://schemas.microsoft.com/office/drawing/2014/main" xmlns="" xmlns:a14="http://schemas.microsoft.com/office/drawing/2010/main" id="{A7FCF1F0-EFB3-4598-C1D5-30326FBAFAF0}"/>
                          </a:ext>
                        </a:extLst>
                      </p:cNvPr>
                      <p:cNvSpPr txBox="1">
                        <a:spLocks noRot="1" noChangeAspect="1" noMove="1" noResize="1" noEditPoints="1" noAdjustHandles="1" noChangeArrowheads="1" noChangeShapeType="1" noTextEdit="1"/>
                      </p:cNvSpPr>
                      <p:nvPr/>
                    </p:nvSpPr>
                    <p:spPr>
                      <a:xfrm>
                        <a:off x="4214769" y="6148636"/>
                        <a:ext cx="1545340" cy="299249"/>
                      </a:xfrm>
                      <a:prstGeom prst="rect">
                        <a:avLst/>
                      </a:prstGeom>
                      <a:blipFill rotWithShape="0">
                        <a:blip r:embed="rId5"/>
                        <a:stretch>
                          <a:fillRect t="-2041" b="-24490"/>
                        </a:stretch>
                      </a:blipFill>
                    </p:spPr>
                    <p:txBody>
                      <a:bodyPr/>
                      <a:lstStyle/>
                      <a:p>
                        <a:r>
                          <a:rPr lang="en-US">
                            <a:noFill/>
                          </a:rPr>
                          <a:t> </a:t>
                        </a:r>
                      </a:p>
                    </p:txBody>
                  </p:sp>
                </mc:Fallback>
              </mc:AlternateContent>
            </p:grpSp>
            <p:cxnSp>
              <p:nvCxnSpPr>
                <p:cNvPr id="49" name="Łącznik prosty ze strzałką 48">
                  <a:extLst>
                    <a:ext uri="{FF2B5EF4-FFF2-40B4-BE49-F238E27FC236}">
                      <a16:creationId xmlns:a16="http://schemas.microsoft.com/office/drawing/2014/main" id="{7AA123A6-F232-07B1-E94A-8CB62CF8D4AA}"/>
                    </a:ext>
                  </a:extLst>
                </p:cNvPr>
                <p:cNvCxnSpPr>
                  <a:cxnSpLocks/>
                </p:cNvCxnSpPr>
                <p:nvPr/>
              </p:nvCxnSpPr>
              <p:spPr>
                <a:xfrm flipV="1">
                  <a:off x="3200018" y="4566764"/>
                  <a:ext cx="11309" cy="49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Łącznik prosty ze strzałką 50">
                  <a:extLst>
                    <a:ext uri="{FF2B5EF4-FFF2-40B4-BE49-F238E27FC236}">
                      <a16:creationId xmlns:a16="http://schemas.microsoft.com/office/drawing/2014/main" id="{CE998451-86FC-D348-E68D-0354338B83E1}"/>
                    </a:ext>
                  </a:extLst>
                </p:cNvPr>
                <p:cNvCxnSpPr>
                  <a:cxnSpLocks/>
                  <a:stCxn id="25" idx="0"/>
                </p:cNvCxnSpPr>
                <p:nvPr/>
              </p:nvCxnSpPr>
              <p:spPr>
                <a:xfrm flipV="1">
                  <a:off x="2602835" y="5449462"/>
                  <a:ext cx="474186" cy="76908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Łącznik prosty ze strzałką 52">
                  <a:extLst>
                    <a:ext uri="{FF2B5EF4-FFF2-40B4-BE49-F238E27FC236}">
                      <a16:creationId xmlns:a16="http://schemas.microsoft.com/office/drawing/2014/main" id="{A652D74D-0D0F-3C94-5483-112075CE5590}"/>
                    </a:ext>
                  </a:extLst>
                </p:cNvPr>
                <p:cNvCxnSpPr>
                  <a:cxnSpLocks/>
                </p:cNvCxnSpPr>
                <p:nvPr/>
              </p:nvCxnSpPr>
              <p:spPr>
                <a:xfrm flipH="1" flipV="1">
                  <a:off x="3385797" y="5406099"/>
                  <a:ext cx="2138736" cy="8124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pole tekstowe 63">
                  <a:extLst>
                    <a:ext uri="{FF2B5EF4-FFF2-40B4-BE49-F238E27FC236}">
                      <a16:creationId xmlns:a16="http://schemas.microsoft.com/office/drawing/2014/main" id="{9295D931-C0A5-6BFB-45C7-8078EE43F831}"/>
                    </a:ext>
                  </a:extLst>
                </p:cNvPr>
                <p:cNvSpPr txBox="1"/>
                <p:nvPr/>
              </p:nvSpPr>
              <p:spPr>
                <a:xfrm>
                  <a:off x="4235153" y="5095728"/>
                  <a:ext cx="248323" cy="276999"/>
                </a:xfrm>
                <a:prstGeom prst="rect">
                  <a:avLst/>
                </a:prstGeom>
                <a:noFill/>
              </p:spPr>
              <p:txBody>
                <a:bodyPr wrap="square" lIns="0" tIns="0" rIns="0" bIns="0" rtlCol="0">
                  <a:spAutoFit/>
                </a:bodyPr>
                <a:lstStyle/>
                <a:p>
                  <a:r>
                    <a:rPr lang="pl-PL" sz="1800" b="1" i="1" dirty="0"/>
                    <a:t>…</a:t>
                  </a:r>
                </a:p>
              </p:txBody>
            </p:sp>
            <p:sp>
              <p:nvSpPr>
                <p:cNvPr id="65" name="pole tekstowe 64">
                  <a:extLst>
                    <a:ext uri="{FF2B5EF4-FFF2-40B4-BE49-F238E27FC236}">
                      <a16:creationId xmlns:a16="http://schemas.microsoft.com/office/drawing/2014/main" id="{9295D931-C0A5-6BFB-45C7-8078EE43F831}"/>
                    </a:ext>
                  </a:extLst>
                </p:cNvPr>
                <p:cNvSpPr txBox="1"/>
                <p:nvPr/>
              </p:nvSpPr>
              <p:spPr>
                <a:xfrm>
                  <a:off x="5828733" y="5029133"/>
                  <a:ext cx="218444" cy="276999"/>
                </a:xfrm>
                <a:prstGeom prst="rect">
                  <a:avLst/>
                </a:prstGeom>
                <a:noFill/>
              </p:spPr>
              <p:txBody>
                <a:bodyPr wrap="square" lIns="0" tIns="0" rIns="0" bIns="0" rtlCol="0">
                  <a:spAutoFit/>
                </a:bodyPr>
                <a:lstStyle/>
                <a:p>
                  <a:r>
                    <a:rPr lang="pl-PL" sz="1800" i="1" dirty="0" err="1"/>
                    <a:t>tr</a:t>
                  </a:r>
                  <a:r>
                    <a:rPr lang="pl-PL" sz="1800" i="1" baseline="-25000" dirty="0" err="1"/>
                    <a:t>k</a:t>
                  </a:r>
                  <a:endParaRPr lang="pl-PL" sz="1800" i="1" dirty="0"/>
                </a:p>
              </p:txBody>
            </p:sp>
            <p:cxnSp>
              <p:nvCxnSpPr>
                <p:cNvPr id="66" name="Łącznik prosty ze strzałką 65">
                  <a:extLst>
                    <a:ext uri="{FF2B5EF4-FFF2-40B4-BE49-F238E27FC236}">
                      <a16:creationId xmlns:a16="http://schemas.microsoft.com/office/drawing/2014/main" id="{CE998451-86FC-D348-E68D-0354338B83E1}"/>
                    </a:ext>
                  </a:extLst>
                </p:cNvPr>
                <p:cNvCxnSpPr>
                  <a:cxnSpLocks/>
                  <a:stCxn id="25" idx="0"/>
                </p:cNvCxnSpPr>
                <p:nvPr/>
              </p:nvCxnSpPr>
              <p:spPr>
                <a:xfrm flipV="1">
                  <a:off x="2602835" y="5295843"/>
                  <a:ext cx="3142090" cy="9227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Łącznik prosty ze strzałką 67">
                  <a:extLst>
                    <a:ext uri="{FF2B5EF4-FFF2-40B4-BE49-F238E27FC236}">
                      <a16:creationId xmlns:a16="http://schemas.microsoft.com/office/drawing/2014/main" id="{A652D74D-0D0F-3C94-5483-112075CE5590}"/>
                    </a:ext>
                  </a:extLst>
                </p:cNvPr>
                <p:cNvCxnSpPr>
                  <a:cxnSpLocks/>
                </p:cNvCxnSpPr>
                <p:nvPr/>
              </p:nvCxnSpPr>
              <p:spPr>
                <a:xfrm flipV="1">
                  <a:off x="5605160" y="5449462"/>
                  <a:ext cx="355789" cy="7943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Łącznik prosty ze strzałką 70">
                  <a:extLst>
                    <a:ext uri="{FF2B5EF4-FFF2-40B4-BE49-F238E27FC236}">
                      <a16:creationId xmlns:a16="http://schemas.microsoft.com/office/drawing/2014/main" id="{7AA123A6-F232-07B1-E94A-8CB62CF8D4AA}"/>
                    </a:ext>
                  </a:extLst>
                </p:cNvPr>
                <p:cNvCxnSpPr>
                  <a:cxnSpLocks/>
                </p:cNvCxnSpPr>
                <p:nvPr/>
              </p:nvCxnSpPr>
              <p:spPr>
                <a:xfrm flipV="1">
                  <a:off x="5960949" y="4539707"/>
                  <a:ext cx="11309" cy="49231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pole tekstowe 73">
                      <a:extLst>
                        <a:ext uri="{FF2B5EF4-FFF2-40B4-BE49-F238E27FC236}">
                          <a16:creationId xmlns:a16="http://schemas.microsoft.com/office/drawing/2014/main" id="{43C2FB7B-DF26-B4B5-840E-D2A3F4ED701D}"/>
                        </a:ext>
                      </a:extLst>
                    </p:cNvPr>
                    <p:cNvSpPr txBox="1"/>
                    <p:nvPr/>
                  </p:nvSpPr>
                  <p:spPr>
                    <a:xfrm>
                      <a:off x="5096853" y="4192874"/>
                      <a:ext cx="1636083" cy="286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𝑔</m:t>
                                </m:r>
                              </m:e>
                              <m:sub>
                                <m:r>
                                  <a:rPr lang="pl-PL" sz="1800" b="0" i="1" smtClean="0">
                                    <a:latin typeface="Cambria Math" panose="02040503050406030204" pitchFamily="18" charset="0"/>
                                    <a:ea typeface="Cambria Math" panose="02040503050406030204" pitchFamily="18" charset="0"/>
                                  </a:rPr>
                                  <m:t>𝑘</m:t>
                                </m:r>
                              </m:sub>
                              <m:sup>
                                <m:r>
                                  <a:rPr lang="pl-PL" sz="1800" i="1">
                                    <a:latin typeface="Cambria Math" panose="02040503050406030204" pitchFamily="18" charset="0"/>
                                    <a:ea typeface="Cambria Math" panose="02040503050406030204" pitchFamily="18" charset="0"/>
                                  </a:rPr>
                                  <m:t>𝑜𝑢𝑡</m:t>
                                </m:r>
                              </m:sup>
                            </m:sSub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Sup>
                              <m:sSubSupPr>
                                <m:ctrlPr>
                                  <a:rPr lang="pl-PL" sz="1800" i="1">
                                    <a:latin typeface="Cambria Math" panose="02040503050406030204" pitchFamily="18" charset="0"/>
                                    <a:ea typeface="Cambria Math" panose="02040503050406030204" pitchFamily="18" charset="0"/>
                                  </a:rPr>
                                </m:ctrlPr>
                              </m:sSubSupPr>
                              <m:e>
                                <m:r>
                                  <a:rPr lang="pl-PL" sz="1800" i="1" smtClean="0">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up>
                                <m:r>
                                  <a:rPr lang="pl-PL" sz="1800" b="0" i="1" smtClean="0">
                                    <a:latin typeface="Cambria Math" panose="02040503050406030204" pitchFamily="18" charset="0"/>
                                    <a:ea typeface="Cambria Math" panose="02040503050406030204" pitchFamily="18" charset="0"/>
                                  </a:rPr>
                                  <m:t>′</m:t>
                                </m:r>
                              </m:sup>
                            </m:sSubSup>
                          </m:oMath>
                        </m:oMathPara>
                      </a14:m>
                      <a:endParaRPr lang="pl-PL" sz="1800" dirty="0">
                        <a:ea typeface="Cambria Math" panose="02040503050406030204" pitchFamily="18" charset="0"/>
                      </a:endParaRPr>
                    </a:p>
                  </p:txBody>
                </p:sp>
              </mc:Choice>
              <mc:Fallback xmlns="">
                <p:sp>
                  <p:nvSpPr>
                    <p:cNvPr id="74" name="pole tekstowe 73">
                      <a:extLst>
                        <a:ext uri="{FF2B5EF4-FFF2-40B4-BE49-F238E27FC236}">
                          <a16:creationId xmlns:a16="http://schemas.microsoft.com/office/drawing/2014/main" xmlns:a14="http://schemas.microsoft.com/office/drawing/2010/main" xmlns="" id="{43C2FB7B-DF26-B4B5-840E-D2A3F4ED701D}"/>
                        </a:ext>
                      </a:extLst>
                    </p:cNvPr>
                    <p:cNvSpPr txBox="1">
                      <a:spLocks noRot="1" noChangeAspect="1" noMove="1" noResize="1" noEditPoints="1" noAdjustHandles="1" noChangeArrowheads="1" noChangeShapeType="1" noTextEdit="1"/>
                    </p:cNvSpPr>
                    <p:nvPr/>
                  </p:nvSpPr>
                  <p:spPr>
                    <a:xfrm>
                      <a:off x="5096853" y="4192874"/>
                      <a:ext cx="1636083" cy="286040"/>
                    </a:xfrm>
                    <a:prstGeom prst="rect">
                      <a:avLst/>
                    </a:prstGeom>
                    <a:blipFill rotWithShape="0">
                      <a:blip r:embed="rId6"/>
                      <a:stretch>
                        <a:fillRect l="-1115" b="-25532"/>
                      </a:stretch>
                    </a:blipFill>
                  </p:spPr>
                  <p:txBody>
                    <a:bodyPr/>
                    <a:lstStyle/>
                    <a:p>
                      <a:r>
                        <a:rPr lang="en-US">
                          <a:noFill/>
                        </a:rPr>
                        <a:t> </a:t>
                      </a:r>
                    </a:p>
                  </p:txBody>
                </p:sp>
              </mc:Fallback>
            </mc:AlternateContent>
            <p:sp>
              <p:nvSpPr>
                <p:cNvPr id="75" name="pole tekstowe 74">
                  <a:extLst>
                    <a:ext uri="{FF2B5EF4-FFF2-40B4-BE49-F238E27FC236}">
                      <a16:creationId xmlns:a16="http://schemas.microsoft.com/office/drawing/2014/main" id="{9295D931-C0A5-6BFB-45C7-8078EE43F831}"/>
                    </a:ext>
                  </a:extLst>
                </p:cNvPr>
                <p:cNvSpPr txBox="1"/>
                <p:nvPr/>
              </p:nvSpPr>
              <p:spPr>
                <a:xfrm>
                  <a:off x="4724941" y="4204037"/>
                  <a:ext cx="248323" cy="276999"/>
                </a:xfrm>
                <a:prstGeom prst="rect">
                  <a:avLst/>
                </a:prstGeom>
                <a:noFill/>
              </p:spPr>
              <p:txBody>
                <a:bodyPr wrap="square" lIns="0" tIns="0" rIns="0" bIns="0" rtlCol="0">
                  <a:spAutoFit/>
                </a:bodyPr>
                <a:lstStyle/>
                <a:p>
                  <a:r>
                    <a:rPr lang="pl-PL" sz="1800" b="1" i="1" dirty="0"/>
                    <a:t>…</a:t>
                  </a:r>
                </a:p>
              </p:txBody>
            </p:sp>
          </p:grpSp>
          <p:grpSp>
            <p:nvGrpSpPr>
              <p:cNvPr id="76" name="Grupa 75"/>
              <p:cNvGrpSpPr/>
              <p:nvPr/>
            </p:nvGrpSpPr>
            <p:grpSpPr>
              <a:xfrm>
                <a:off x="2220034" y="1080112"/>
                <a:ext cx="4422159" cy="2660303"/>
                <a:chOff x="2077135" y="3965314"/>
                <a:chExt cx="4422159" cy="2660303"/>
              </a:xfrm>
            </p:grpSpPr>
            <p:sp>
              <p:nvSpPr>
                <p:cNvPr id="77" name="pole tekstowe 76">
                  <a:extLst>
                    <a:ext uri="{FF2B5EF4-FFF2-40B4-BE49-F238E27FC236}">
                      <a16:creationId xmlns:a16="http://schemas.microsoft.com/office/drawing/2014/main" id="{9295D931-C0A5-6BFB-45C7-8078EE43F831}"/>
                    </a:ext>
                  </a:extLst>
                </p:cNvPr>
                <p:cNvSpPr txBox="1"/>
                <p:nvPr/>
              </p:nvSpPr>
              <p:spPr>
                <a:xfrm>
                  <a:off x="3687451" y="5196624"/>
                  <a:ext cx="300351" cy="276999"/>
                </a:xfrm>
                <a:prstGeom prst="rect">
                  <a:avLst/>
                </a:prstGeom>
                <a:noFill/>
              </p:spPr>
              <p:txBody>
                <a:bodyPr wrap="square" lIns="0" tIns="0" rIns="0" bIns="0" rtlCol="0">
                  <a:spAutoFit/>
                </a:bodyPr>
                <a:lstStyle/>
                <a:p>
                  <a:r>
                    <a:rPr lang="pl-PL" sz="1800" i="1" dirty="0" err="1"/>
                    <a:t>tr</a:t>
                  </a:r>
                  <a:endParaRPr lang="pl-PL" sz="1800" i="1" dirty="0"/>
                </a:p>
              </p:txBody>
            </p:sp>
            <p:grpSp>
              <p:nvGrpSpPr>
                <p:cNvPr id="80" name="Grupa 79"/>
                <p:cNvGrpSpPr/>
                <p:nvPr/>
              </p:nvGrpSpPr>
              <p:grpSpPr>
                <a:xfrm>
                  <a:off x="3095186" y="6314388"/>
                  <a:ext cx="3404108" cy="311229"/>
                  <a:chOff x="2441638" y="6193983"/>
                  <a:chExt cx="3404108" cy="311229"/>
                </a:xfrm>
              </p:grpSpPr>
              <mc:AlternateContent xmlns:mc="http://schemas.openxmlformats.org/markup-compatibility/2006" xmlns:a14="http://schemas.microsoft.com/office/drawing/2010/main">
                <mc:Choice Requires="a14">
                  <p:sp>
                    <p:nvSpPr>
                      <p:cNvPr id="93" name="pole tekstowe 92">
                        <a:extLst>
                          <a:ext uri="{FF2B5EF4-FFF2-40B4-BE49-F238E27FC236}">
                            <a16:creationId xmlns:a16="http://schemas.microsoft.com/office/drawing/2014/main" id="{D7DE5825-A38A-46AA-141A-0091597AE450}"/>
                          </a:ext>
                        </a:extLst>
                      </p:cNvPr>
                      <p:cNvSpPr txBox="1"/>
                      <p:nvPr/>
                    </p:nvSpPr>
                    <p:spPr>
                      <a:xfrm>
                        <a:off x="2441638" y="6226994"/>
                        <a:ext cx="1370133" cy="2782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1</m:t>
                                  </m:r>
                                </m:sub>
                                <m:sup>
                                  <m:r>
                                    <a:rPr lang="pl-PL" sz="1800" b="0" i="1" smtClean="0">
                                      <a:latin typeface="Cambria Math" panose="02040503050406030204" pitchFamily="18" charset="0"/>
                                    </a:rPr>
                                    <m:t>𝑜𝑢𝑡</m:t>
                                  </m:r>
                                </m:sup>
                              </m:sSubSup>
                              <m:r>
                                <a:rPr lang="pl-PL" sz="1800" b="0" i="1" smtClean="0">
                                  <a:latin typeface="Cambria Math" panose="02040503050406030204" pitchFamily="18" charset="0"/>
                                </a:rPr>
                                <m:t>, </m:t>
                              </m:r>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b="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1</m:t>
                                  </m:r>
                                </m:sub>
                              </m:sSub>
                            </m:oMath>
                          </m:oMathPara>
                        </a14:m>
                        <a:endParaRPr lang="pl-PL" sz="1800" dirty="0"/>
                      </a:p>
                    </p:txBody>
                  </p:sp>
                </mc:Choice>
                <mc:Fallback xmlns="">
                  <p:sp>
                    <p:nvSpPr>
                      <p:cNvPr id="93" name="pole tekstowe 92">
                        <a:extLst>
                          <a:ext uri="{FF2B5EF4-FFF2-40B4-BE49-F238E27FC236}">
                            <a16:creationId xmlns="" xmlns:a16="http://schemas.microsoft.com/office/drawing/2014/main" xmlns:a14="http://schemas.microsoft.com/office/drawing/2010/main" id="{D7DE5825-A38A-46AA-141A-0091597AE450}"/>
                          </a:ext>
                        </a:extLst>
                      </p:cNvPr>
                      <p:cNvSpPr txBox="1">
                        <a:spLocks noRot="1" noChangeAspect="1" noMove="1" noResize="1" noEditPoints="1" noAdjustHandles="1" noChangeArrowheads="1" noChangeShapeType="1" noTextEdit="1"/>
                      </p:cNvSpPr>
                      <p:nvPr/>
                    </p:nvSpPr>
                    <p:spPr>
                      <a:xfrm>
                        <a:off x="2441638" y="6226994"/>
                        <a:ext cx="1370133" cy="278218"/>
                      </a:xfrm>
                      <a:prstGeom prst="rect">
                        <a:avLst/>
                      </a:prstGeom>
                      <a:blipFill rotWithShape="0">
                        <a:blip r:embed="rId7"/>
                        <a:stretch>
                          <a:fillRect l="-6222" r="-13333" b="-28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pole tekstowe 95">
                        <a:extLst>
                          <a:ext uri="{FF2B5EF4-FFF2-40B4-BE49-F238E27FC236}">
                            <a16:creationId xmlns:a16="http://schemas.microsoft.com/office/drawing/2014/main" id="{A7FCF1F0-EFB3-4598-C1D5-30326FBAFAF0}"/>
                          </a:ext>
                        </a:extLst>
                      </p:cNvPr>
                      <p:cNvSpPr txBox="1"/>
                      <p:nvPr/>
                    </p:nvSpPr>
                    <p:spPr>
                      <a:xfrm>
                        <a:off x="4300406" y="6193983"/>
                        <a:ext cx="1545340" cy="2860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𝑘</m:t>
                                  </m:r>
                                </m:sub>
                                <m:sup>
                                  <m:r>
                                    <a:rPr lang="pl-PL" sz="1800" b="0" i="1" smtClean="0">
                                      <a:latin typeface="Cambria Math" panose="02040503050406030204" pitchFamily="18" charset="0"/>
                                    </a:rPr>
                                    <m:t>𝑜𝑢𝑡</m:t>
                                  </m:r>
                                </m:sup>
                              </m:sSubSup>
                              <m:r>
                                <a:rPr lang="pl-PL" sz="1800" b="0" i="1" smtClean="0">
                                  <a:latin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sSub>
                                <m:sSubPr>
                                  <m:ctrlPr>
                                    <a:rPr lang="pl-PL" sz="1800" i="1">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𝑘</m:t>
                                  </m:r>
                                </m:sub>
                              </m:sSub>
                            </m:oMath>
                          </m:oMathPara>
                        </a14:m>
                        <a:endParaRPr lang="pl-PL" sz="1800" dirty="0"/>
                      </a:p>
                    </p:txBody>
                  </p:sp>
                </mc:Choice>
                <mc:Fallback xmlns="">
                  <p:sp>
                    <p:nvSpPr>
                      <p:cNvPr id="96" name="pole tekstowe 95">
                        <a:extLst>
                          <a:ext uri="{FF2B5EF4-FFF2-40B4-BE49-F238E27FC236}">
                            <a16:creationId xmlns="" xmlns:a16="http://schemas.microsoft.com/office/drawing/2014/main" xmlns:a14="http://schemas.microsoft.com/office/drawing/2010/main" id="{A7FCF1F0-EFB3-4598-C1D5-30326FBAFAF0}"/>
                          </a:ext>
                        </a:extLst>
                      </p:cNvPr>
                      <p:cNvSpPr txBox="1">
                        <a:spLocks noRot="1" noChangeAspect="1" noMove="1" noResize="1" noEditPoints="1" noAdjustHandles="1" noChangeArrowheads="1" noChangeShapeType="1" noTextEdit="1"/>
                      </p:cNvSpPr>
                      <p:nvPr/>
                    </p:nvSpPr>
                    <p:spPr>
                      <a:xfrm>
                        <a:off x="4300406" y="6193983"/>
                        <a:ext cx="1545340" cy="286040"/>
                      </a:xfrm>
                      <a:prstGeom prst="rect">
                        <a:avLst/>
                      </a:prstGeom>
                      <a:blipFill rotWithShape="0">
                        <a:blip r:embed="rId8"/>
                        <a:stretch>
                          <a:fillRect l="-4724" r="-1969" b="-28261"/>
                        </a:stretch>
                      </a:blipFill>
                    </p:spPr>
                    <p:txBody>
                      <a:bodyPr/>
                      <a:lstStyle/>
                      <a:p>
                        <a:r>
                          <a:rPr lang="en-US">
                            <a:noFill/>
                          </a:rPr>
                          <a:t> </a:t>
                        </a:r>
                      </a:p>
                    </p:txBody>
                  </p:sp>
                </mc:Fallback>
              </mc:AlternateContent>
            </p:grpSp>
            <p:cxnSp>
              <p:nvCxnSpPr>
                <p:cNvPr id="81" name="Łącznik prosty ze strzałką 80">
                  <a:extLst>
                    <a:ext uri="{FF2B5EF4-FFF2-40B4-BE49-F238E27FC236}">
                      <a16:creationId xmlns:a16="http://schemas.microsoft.com/office/drawing/2014/main" id="{7AA123A6-F232-07B1-E94A-8CB62CF8D4AA}"/>
                    </a:ext>
                  </a:extLst>
                </p:cNvPr>
                <p:cNvCxnSpPr>
                  <a:cxnSpLocks/>
                  <a:endCxn id="90" idx="2"/>
                </p:cNvCxnSpPr>
                <p:nvPr/>
              </p:nvCxnSpPr>
              <p:spPr>
                <a:xfrm flipV="1">
                  <a:off x="3743048" y="4242313"/>
                  <a:ext cx="9116" cy="9138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Łącznik prosty ze strzałką 81">
                  <a:extLst>
                    <a:ext uri="{FF2B5EF4-FFF2-40B4-BE49-F238E27FC236}">
                      <a16:creationId xmlns:a16="http://schemas.microsoft.com/office/drawing/2014/main" id="{CE998451-86FC-D348-E68D-0354338B83E1}"/>
                    </a:ext>
                  </a:extLst>
                </p:cNvPr>
                <p:cNvCxnSpPr>
                  <a:cxnSpLocks/>
                  <a:stCxn id="43" idx="0"/>
                </p:cNvCxnSpPr>
                <p:nvPr/>
              </p:nvCxnSpPr>
              <p:spPr>
                <a:xfrm flipV="1">
                  <a:off x="2077135" y="5458720"/>
                  <a:ext cx="1348092" cy="926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Łącznik prosty ze strzałką 82">
                  <a:extLst>
                    <a:ext uri="{FF2B5EF4-FFF2-40B4-BE49-F238E27FC236}">
                      <a16:creationId xmlns:a16="http://schemas.microsoft.com/office/drawing/2014/main" id="{A652D74D-0D0F-3C94-5483-112075CE5590}"/>
                    </a:ext>
                  </a:extLst>
                </p:cNvPr>
                <p:cNvCxnSpPr>
                  <a:cxnSpLocks/>
                  <a:stCxn id="96" idx="0"/>
                </p:cNvCxnSpPr>
                <p:nvPr/>
              </p:nvCxnSpPr>
              <p:spPr>
                <a:xfrm flipH="1" flipV="1">
                  <a:off x="4066946" y="5453973"/>
                  <a:ext cx="1659678" cy="8604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pole tekstowe 89">
                      <a:extLst>
                        <a:ext uri="{FF2B5EF4-FFF2-40B4-BE49-F238E27FC236}">
                          <a16:creationId xmlns:a16="http://schemas.microsoft.com/office/drawing/2014/main" id="{43C2FB7B-DF26-B4B5-840E-D2A3F4ED701D}"/>
                        </a:ext>
                      </a:extLst>
                    </p:cNvPr>
                    <p:cNvSpPr txBox="1"/>
                    <p:nvPr/>
                  </p:nvSpPr>
                  <p:spPr>
                    <a:xfrm>
                      <a:off x="2934122" y="3965314"/>
                      <a:ext cx="1636083" cy="276999"/>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pl-PL" sz="1800" i="1" smtClean="0">
                                    <a:latin typeface="Cambria Math" panose="02040503050406030204" pitchFamily="18" charset="0"/>
                                    <a:ea typeface="Cambria Math" panose="02040503050406030204" pitchFamily="18" charset="0"/>
                                  </a:rPr>
                                </m:ctrlPr>
                              </m:sSupPr>
                              <m:e>
                                <m:r>
                                  <a:rPr lang="pl-PL" sz="1800" b="0" i="1" smtClean="0">
                                    <a:latin typeface="Cambria Math" panose="02040503050406030204" pitchFamily="18" charset="0"/>
                                    <a:ea typeface="Cambria Math" panose="02040503050406030204" pitchFamily="18" charset="0"/>
                                  </a:rPr>
                                  <m:t>𝑔</m:t>
                                </m:r>
                              </m:e>
                              <m:sup>
                                <m:r>
                                  <a:rPr lang="pl-PL" sz="1800" b="0" i="1" smtClean="0">
                                    <a:latin typeface="Cambria Math" panose="02040503050406030204" pitchFamily="18" charset="0"/>
                                    <a:ea typeface="Cambria Math" panose="02040503050406030204" pitchFamily="18" charset="0"/>
                                  </a:rPr>
                                  <m:t>𝑜𝑢𝑡</m:t>
                                </m:r>
                              </m:sup>
                            </m:sSup>
                            <m:r>
                              <a:rPr lang="pl-PL" sz="1800" i="1">
                                <a:latin typeface="Cambria Math" panose="02040503050406030204" pitchFamily="18" charset="0"/>
                                <a:ea typeface="Cambria Math" panose="02040503050406030204" pitchFamily="18" charset="0"/>
                              </a:rPr>
                              <m:t>,</m:t>
                            </m:r>
                            <m:r>
                              <a:rPr lang="pl-PL" sz="1800" i="1">
                                <a:latin typeface="Cambria Math" panose="02040503050406030204" pitchFamily="18" charset="0"/>
                                <a:ea typeface="Cambria Math" panose="02040503050406030204" pitchFamily="18" charset="0"/>
                              </a:rPr>
                              <m:t>𝐶</m:t>
                            </m:r>
                            <m:r>
                              <a:rPr lang="pl-PL" sz="1800" i="1">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i="1">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oMath>
                        </m:oMathPara>
                      </a14:m>
                      <a:endParaRPr lang="pl-PL" sz="1800" dirty="0">
                        <a:ea typeface="Cambria Math" panose="02040503050406030204" pitchFamily="18" charset="0"/>
                      </a:endParaRPr>
                    </a:p>
                  </p:txBody>
                </p:sp>
              </mc:Choice>
              <mc:Fallback xmlns="">
                <p:sp>
                  <p:nvSpPr>
                    <p:cNvPr id="90" name="pole tekstowe 89">
                      <a:extLst>
                        <a:ext uri="{FF2B5EF4-FFF2-40B4-BE49-F238E27FC236}">
                          <a16:creationId xmlns:a16="http://schemas.microsoft.com/office/drawing/2014/main" xmlns="" xmlns:a14="http://schemas.microsoft.com/office/drawing/2010/main" id="{43C2FB7B-DF26-B4B5-840E-D2A3F4ED701D}"/>
                        </a:ext>
                      </a:extLst>
                    </p:cNvPr>
                    <p:cNvSpPr txBox="1">
                      <a:spLocks noRot="1" noChangeAspect="1" noMove="1" noResize="1" noEditPoints="1" noAdjustHandles="1" noChangeArrowheads="1" noChangeShapeType="1" noTextEdit="1"/>
                    </p:cNvSpPr>
                    <p:nvPr/>
                  </p:nvSpPr>
                  <p:spPr>
                    <a:xfrm>
                      <a:off x="2934122" y="3965314"/>
                      <a:ext cx="1636083" cy="276999"/>
                    </a:xfrm>
                    <a:prstGeom prst="rect">
                      <a:avLst/>
                    </a:prstGeom>
                    <a:blipFill rotWithShape="0">
                      <a:blip r:embed="rId9"/>
                      <a:stretch>
                        <a:fillRect b="-26087"/>
                      </a:stretch>
                    </a:blipFill>
                  </p:spPr>
                  <p:txBody>
                    <a:bodyPr/>
                    <a:lstStyle/>
                    <a:p>
                      <a:r>
                        <a:rPr lang="en-US">
                          <a:noFill/>
                        </a:rPr>
                        <a:t> </a:t>
                      </a:r>
                    </a:p>
                  </p:txBody>
                </p:sp>
              </mc:Fallback>
            </mc:AlternateContent>
          </p:grpSp>
          <p:sp>
            <p:nvSpPr>
              <p:cNvPr id="97" name="pole tekstowe 96">
                <a:extLst>
                  <a:ext uri="{FF2B5EF4-FFF2-40B4-BE49-F238E27FC236}">
                    <a16:creationId xmlns:a16="http://schemas.microsoft.com/office/drawing/2014/main" id="{9295D931-C0A5-6BFB-45C7-8078EE43F831}"/>
                  </a:ext>
                </a:extLst>
              </p:cNvPr>
              <p:cNvSpPr txBox="1"/>
              <p:nvPr/>
            </p:nvSpPr>
            <p:spPr>
              <a:xfrm>
                <a:off x="3885947" y="6232715"/>
                <a:ext cx="248323" cy="276999"/>
              </a:xfrm>
              <a:prstGeom prst="rect">
                <a:avLst/>
              </a:prstGeom>
              <a:solidFill>
                <a:srgbClr val="00FFFF"/>
              </a:solidFill>
            </p:spPr>
            <p:txBody>
              <a:bodyPr wrap="square" lIns="0" tIns="0" rIns="0" bIns="0" rtlCol="0">
                <a:spAutoFit/>
              </a:bodyPr>
              <a:lstStyle/>
              <a:p>
                <a:r>
                  <a:rPr lang="pl-PL" sz="1800" b="1" i="1" dirty="0"/>
                  <a:t>…</a:t>
                </a:r>
              </a:p>
            </p:txBody>
          </p:sp>
          <p:sp>
            <p:nvSpPr>
              <p:cNvPr id="98" name="pole tekstowe 97">
                <a:extLst>
                  <a:ext uri="{FF2B5EF4-FFF2-40B4-BE49-F238E27FC236}">
                    <a16:creationId xmlns:a16="http://schemas.microsoft.com/office/drawing/2014/main" id="{9295D931-C0A5-6BFB-45C7-8078EE43F831}"/>
                  </a:ext>
                </a:extLst>
              </p:cNvPr>
              <p:cNvSpPr txBox="1"/>
              <p:nvPr/>
            </p:nvSpPr>
            <p:spPr>
              <a:xfrm>
                <a:off x="4731763" y="3454883"/>
                <a:ext cx="248323" cy="244991"/>
              </a:xfrm>
              <a:prstGeom prst="rect">
                <a:avLst/>
              </a:prstGeom>
              <a:noFill/>
            </p:spPr>
            <p:txBody>
              <a:bodyPr wrap="square" lIns="0" tIns="0" rIns="0" bIns="0" rtlCol="0">
                <a:spAutoFit/>
              </a:bodyPr>
              <a:lstStyle/>
              <a:p>
                <a:r>
                  <a:rPr lang="pl-PL" sz="1600" b="1" i="1" dirty="0"/>
                  <a:t>…</a:t>
                </a:r>
                <a:endParaRPr lang="pl-PL" sz="1800" b="1" i="1" dirty="0"/>
              </a:p>
            </p:txBody>
          </p:sp>
          <mc:AlternateContent xmlns:mc="http://schemas.openxmlformats.org/markup-compatibility/2006" xmlns:a14="http://schemas.microsoft.com/office/drawing/2010/main">
            <mc:Choice Requires="a14">
              <p:sp>
                <p:nvSpPr>
                  <p:cNvPr id="70" name="pole tekstowe 69"/>
                  <p:cNvSpPr txBox="1"/>
                  <p:nvPr/>
                </p:nvSpPr>
                <p:spPr>
                  <a:xfrm>
                    <a:off x="3662618" y="3852213"/>
                    <a:ext cx="787973" cy="276999"/>
                  </a:xfrm>
                  <a:prstGeom prst="rect">
                    <a:avLst/>
                  </a:prstGeom>
                  <a:solidFill>
                    <a:srgbClr val="FFFF00"/>
                  </a:solidFill>
                  <a:ln w="19050">
                    <a:solidFill>
                      <a:schemeClr val="tx1"/>
                    </a:solid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𝜀</m:t>
                              </m:r>
                            </m:e>
                            <m:sub>
                              <m:r>
                                <a:rPr lang="pl-PL" sz="1800" i="1">
                                  <a:latin typeface="Cambria Math" panose="02040503050406030204" pitchFamily="18" charset="0"/>
                                  <a:ea typeface="Cambria Math" panose="02040503050406030204" pitchFamily="18" charset="0"/>
                                </a:rPr>
                                <m:t>1</m:t>
                              </m:r>
                            </m:sub>
                            <m:sup>
                              <m:r>
                                <a:rPr lang="pl-PL" sz="1800" i="1">
                                  <a:latin typeface="Cambria Math" panose="02040503050406030204" pitchFamily="18" charset="0"/>
                                  <a:ea typeface="Cambria Math" panose="02040503050406030204" pitchFamily="18" charset="0"/>
                                </a:rPr>
                                <m:t>′</m:t>
                              </m:r>
                            </m:sup>
                          </m:sSubSup>
                          <m:sSub>
                            <m:sSubPr>
                              <m:ctrlPr>
                                <a:rPr lang="pl-PL" sz="1800" i="1" smtClean="0">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1</m:t>
                              </m:r>
                            </m:sub>
                          </m:sSub>
                        </m:oMath>
                      </m:oMathPara>
                    </a14:m>
                    <a:endParaRPr lang="en-US" sz="1800" dirty="0"/>
                  </a:p>
                </p:txBody>
              </p:sp>
            </mc:Choice>
            <mc:Fallback xmlns="">
              <p:sp>
                <p:nvSpPr>
                  <p:cNvPr id="70" name="pole tekstowe 69"/>
                  <p:cNvSpPr txBox="1">
                    <a:spLocks noRot="1" noChangeAspect="1" noMove="1" noResize="1" noEditPoints="1" noAdjustHandles="1" noChangeArrowheads="1" noChangeShapeType="1" noTextEdit="1"/>
                  </p:cNvSpPr>
                  <p:nvPr/>
                </p:nvSpPr>
                <p:spPr>
                  <a:xfrm>
                    <a:off x="3662618" y="3852213"/>
                    <a:ext cx="787973" cy="276999"/>
                  </a:xfrm>
                  <a:prstGeom prst="rect">
                    <a:avLst/>
                  </a:prstGeom>
                  <a:blipFill rotWithShape="0">
                    <a:blip r:embed="rId10"/>
                    <a:stretch>
                      <a:fillRect l="-2273" b="-14583"/>
                    </a:stretch>
                  </a:blipFill>
                  <a:ln w="19050">
                    <a:solidFill>
                      <a:schemeClr val="tx1"/>
                    </a:solidFill>
                    <a:prstDash val="sys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pole tekstowe 98"/>
                  <p:cNvSpPr txBox="1"/>
                  <p:nvPr/>
                </p:nvSpPr>
                <p:spPr>
                  <a:xfrm>
                    <a:off x="5448824" y="3807969"/>
                    <a:ext cx="818109" cy="276999"/>
                  </a:xfrm>
                  <a:prstGeom prst="rect">
                    <a:avLst/>
                  </a:prstGeom>
                  <a:solidFill>
                    <a:srgbClr val="FFFF00"/>
                  </a:solidFill>
                  <a:ln w="19050">
                    <a:solidFill>
                      <a:schemeClr val="tx1"/>
                    </a:solidFill>
                    <a:prstDash val="sysDash"/>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ea typeface="Cambria Math" panose="02040503050406030204" pitchFamily="18" charset="0"/>
                                </a:rPr>
                              </m:ctrlPr>
                            </m:sSubSupPr>
                            <m:e>
                              <m:r>
                                <a:rPr lang="pl-PL" sz="1800" i="1">
                                  <a:latin typeface="Cambria Math" panose="02040503050406030204" pitchFamily="18" charset="0"/>
                                  <a:ea typeface="Cambria Math" panose="02040503050406030204" pitchFamily="18" charset="0"/>
                                </a:rPr>
                                <m:t>𝜀</m:t>
                              </m:r>
                            </m:e>
                            <m:sub>
                              <m:r>
                                <a:rPr lang="pl-PL" sz="1800" b="0" i="1" smtClean="0">
                                  <a:latin typeface="Cambria Math" panose="02040503050406030204" pitchFamily="18" charset="0"/>
                                  <a:ea typeface="Cambria Math" panose="02040503050406030204" pitchFamily="18" charset="0"/>
                                </a:rPr>
                                <m:t>𝑘</m:t>
                              </m:r>
                            </m:sub>
                            <m:sup>
                              <m:r>
                                <a:rPr lang="pl-PL" sz="1800" i="1">
                                  <a:latin typeface="Cambria Math" panose="02040503050406030204" pitchFamily="18" charset="0"/>
                                  <a:ea typeface="Cambria Math" panose="02040503050406030204" pitchFamily="18" charset="0"/>
                                </a:rPr>
                                <m:t>′</m:t>
                              </m:r>
                            </m:sup>
                          </m:sSubSup>
                          <m:sSub>
                            <m:sSubPr>
                              <m:ctrlPr>
                                <a:rPr lang="pl-PL" sz="1800" i="1" smtClean="0">
                                  <a:latin typeface="Cambria Math" panose="02040503050406030204" pitchFamily="18" charset="0"/>
                                  <a:ea typeface="Cambria Math" panose="02040503050406030204" pitchFamily="18" charset="0"/>
                                </a:rPr>
                              </m:ctrlPr>
                            </m:sSubPr>
                            <m:e>
                              <m:r>
                                <a:rPr lang="pl-PL" sz="180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𝑘</m:t>
                              </m:r>
                            </m:sub>
                          </m:sSub>
                        </m:oMath>
                      </m:oMathPara>
                    </a14:m>
                    <a:endParaRPr lang="en-US" sz="1800" dirty="0"/>
                  </a:p>
                </p:txBody>
              </p:sp>
            </mc:Choice>
            <mc:Fallback xmlns="">
              <p:sp>
                <p:nvSpPr>
                  <p:cNvPr id="99" name="pole tekstowe 98"/>
                  <p:cNvSpPr txBox="1">
                    <a:spLocks noRot="1" noChangeAspect="1" noMove="1" noResize="1" noEditPoints="1" noAdjustHandles="1" noChangeArrowheads="1" noChangeShapeType="1" noTextEdit="1"/>
                  </p:cNvSpPr>
                  <p:nvPr/>
                </p:nvSpPr>
                <p:spPr>
                  <a:xfrm>
                    <a:off x="5448824" y="3807969"/>
                    <a:ext cx="818109" cy="276999"/>
                  </a:xfrm>
                  <a:prstGeom prst="rect">
                    <a:avLst/>
                  </a:prstGeom>
                  <a:blipFill rotWithShape="0">
                    <a:blip r:embed="rId11"/>
                    <a:stretch>
                      <a:fillRect l="-2190" b="-16667"/>
                    </a:stretch>
                  </a:blipFill>
                  <a:ln w="19050">
                    <a:solidFill>
                      <a:schemeClr val="tx1"/>
                    </a:solidFill>
                    <a:prstDash val="sysDash"/>
                  </a:ln>
                </p:spPr>
                <p:txBody>
                  <a:bodyPr/>
                  <a:lstStyle/>
                  <a:p>
                    <a:r>
                      <a:rPr lang="en-US">
                        <a:noFill/>
                      </a:rPr>
                      <a:t> </a:t>
                    </a:r>
                  </a:p>
                </p:txBody>
              </p:sp>
            </mc:Fallback>
          </mc:AlternateContent>
          <p:sp>
            <p:nvSpPr>
              <p:cNvPr id="101" name="Prostokąt 100"/>
              <p:cNvSpPr/>
              <p:nvPr/>
            </p:nvSpPr>
            <p:spPr>
              <a:xfrm>
                <a:off x="1290664" y="3340203"/>
                <a:ext cx="5680073" cy="1299274"/>
              </a:xfrm>
              <a:prstGeom prst="rect">
                <a:avLst/>
              </a:prstGeom>
              <a:solidFill>
                <a:srgbClr val="66FF66">
                  <a:alpha val="2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pole tekstowe 109"/>
            <p:cNvSpPr txBox="1"/>
            <p:nvPr/>
          </p:nvSpPr>
          <p:spPr>
            <a:xfrm>
              <a:off x="7113491" y="2390133"/>
              <a:ext cx="1890475" cy="2308324"/>
            </a:xfrm>
            <a:prstGeom prst="rect">
              <a:avLst/>
            </a:prstGeom>
            <a:noFill/>
          </p:spPr>
          <p:txBody>
            <a:bodyPr wrap="square" rtlCol="0">
              <a:spAutoFit/>
            </a:bodyPr>
            <a:lstStyle/>
            <a:p>
              <a:pPr algn="ctr"/>
              <a:r>
                <a:rPr lang="en-US" sz="1800" dirty="0">
                  <a:solidFill>
                    <a:srgbClr val="0000FF"/>
                  </a:solidFill>
                </a:rPr>
                <a:t>rule in the interface between the bottom and top layers constructed by composition of rules</a:t>
              </a:r>
            </a:p>
          </p:txBody>
        </p:sp>
        <p:cxnSp>
          <p:nvCxnSpPr>
            <p:cNvPr id="111" name="Łącznik prosty ze strzałką 110">
              <a:extLst>
                <a:ext uri="{FF2B5EF4-FFF2-40B4-BE49-F238E27FC236}">
                  <a16:creationId xmlns:a16="http://schemas.microsoft.com/office/drawing/2014/main" id="{A652D74D-0D0F-3C94-5483-112075CE5590}"/>
                </a:ext>
              </a:extLst>
            </p:cNvPr>
            <p:cNvCxnSpPr>
              <a:cxnSpLocks/>
              <a:stCxn id="110" idx="1"/>
              <a:endCxn id="90" idx="3"/>
            </p:cNvCxnSpPr>
            <p:nvPr/>
          </p:nvCxnSpPr>
          <p:spPr>
            <a:xfrm flipH="1" flipV="1">
              <a:off x="3948306" y="1218612"/>
              <a:ext cx="3165185" cy="2325683"/>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4" name="Łącznik prosty ze strzałką 113">
              <a:extLst>
                <a:ext uri="{FF2B5EF4-FFF2-40B4-BE49-F238E27FC236}">
                  <a16:creationId xmlns:a16="http://schemas.microsoft.com/office/drawing/2014/main" id="{A652D74D-0D0F-3C94-5483-112075CE5590}"/>
                </a:ext>
              </a:extLst>
            </p:cNvPr>
            <p:cNvCxnSpPr>
              <a:cxnSpLocks/>
              <a:stCxn id="110" idx="1"/>
            </p:cNvCxnSpPr>
            <p:nvPr/>
          </p:nvCxnSpPr>
          <p:spPr>
            <a:xfrm flipH="1">
              <a:off x="5438398" y="3544295"/>
              <a:ext cx="1675093" cy="2670071"/>
            </a:xfrm>
            <a:prstGeom prst="straightConnector1">
              <a:avLst/>
            </a:prstGeom>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9" name="Strzałka w dół 8"/>
          <p:cNvSpPr/>
          <p:nvPr/>
        </p:nvSpPr>
        <p:spPr>
          <a:xfrm rot="10800000">
            <a:off x="2159239" y="3787716"/>
            <a:ext cx="210053" cy="519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trzałka w dół 45"/>
          <p:cNvSpPr/>
          <p:nvPr/>
        </p:nvSpPr>
        <p:spPr>
          <a:xfrm rot="10800000">
            <a:off x="4140917" y="3746733"/>
            <a:ext cx="224887" cy="4950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ole tekstowe 9"/>
          <p:cNvSpPr txBox="1"/>
          <p:nvPr/>
        </p:nvSpPr>
        <p:spPr>
          <a:xfrm>
            <a:off x="5840817" y="5284845"/>
            <a:ext cx="3235496" cy="1569660"/>
          </a:xfrm>
          <a:prstGeom prst="rect">
            <a:avLst/>
          </a:prstGeom>
          <a:noFill/>
        </p:spPr>
        <p:txBody>
          <a:bodyPr wrap="square" rtlCol="0">
            <a:spAutoFit/>
          </a:bodyPr>
          <a:lstStyle/>
          <a:p>
            <a:r>
              <a:rPr lang="en-US" sz="1600" u="sng" dirty="0">
                <a:solidFill>
                  <a:srgbClr val="0000FF"/>
                </a:solidFill>
              </a:rPr>
              <a:t>Challenge</a:t>
            </a:r>
            <a:r>
              <a:rPr lang="en-US" sz="1600" dirty="0">
                <a:solidFill>
                  <a:srgbClr val="0000FF"/>
                </a:solidFill>
              </a:rPr>
              <a:t>: Keeping </a:t>
            </a:r>
            <a:r>
              <a:rPr lang="pl-PL" sz="1600" dirty="0">
                <a:solidFill>
                  <a:srgbClr val="0000FF"/>
                </a:solidFill>
              </a:rPr>
              <a:t>a </a:t>
            </a:r>
            <a:r>
              <a:rPr lang="pl-PL" sz="1600" dirty="0" err="1">
                <a:solidFill>
                  <a:srgbClr val="0000FF"/>
                </a:solidFill>
              </a:rPr>
              <a:t>proper</a:t>
            </a:r>
            <a:r>
              <a:rPr lang="pl-PL" sz="1600">
                <a:solidFill>
                  <a:srgbClr val="0000FF"/>
                </a:solidFill>
              </a:rPr>
              <a:t> </a:t>
            </a:r>
            <a:r>
              <a:rPr lang="en-US" sz="1600">
                <a:solidFill>
                  <a:srgbClr val="0000FF"/>
                </a:solidFill>
              </a:rPr>
              <a:t>balance </a:t>
            </a:r>
            <a:r>
              <a:rPr lang="en-US" sz="1600" dirty="0">
                <a:solidFill>
                  <a:srgbClr val="0000FF"/>
                </a:solidFill>
              </a:rPr>
              <a:t>between reactive and deliberative behavior.</a:t>
            </a:r>
          </a:p>
          <a:p>
            <a:r>
              <a:rPr lang="en-US" sz="1600" i="1" dirty="0">
                <a:solidFill>
                  <a:srgbClr val="0000FF"/>
                </a:solidFill>
              </a:rPr>
              <a:t>D. </a:t>
            </a:r>
            <a:r>
              <a:rPr lang="en-US" sz="1600" i="1" dirty="0" err="1">
                <a:solidFill>
                  <a:srgbClr val="0000FF"/>
                </a:solidFill>
              </a:rPr>
              <a:t>Kahneman</a:t>
            </a:r>
            <a:r>
              <a:rPr lang="en-US" sz="1600" i="1" dirty="0">
                <a:solidFill>
                  <a:srgbClr val="0000FF"/>
                </a:solidFill>
              </a:rPr>
              <a:t>, Thinking, fast and slow</a:t>
            </a:r>
            <a:r>
              <a:rPr lang="pl-PL" sz="1600" i="1" dirty="0">
                <a:solidFill>
                  <a:srgbClr val="0000FF"/>
                </a:solidFill>
              </a:rPr>
              <a:t>.</a:t>
            </a:r>
            <a:r>
              <a:rPr lang="en-US" sz="1600" i="1" dirty="0">
                <a:solidFill>
                  <a:srgbClr val="0000FF"/>
                </a:solidFill>
              </a:rPr>
              <a:t> Farrar, Straus and Giroux</a:t>
            </a:r>
          </a:p>
          <a:p>
            <a:r>
              <a:rPr lang="en-US" sz="1600" i="1" dirty="0">
                <a:solidFill>
                  <a:srgbClr val="0000FF"/>
                </a:solidFill>
              </a:rPr>
              <a:t>(2011).</a:t>
            </a:r>
          </a:p>
        </p:txBody>
      </p:sp>
      <mc:AlternateContent xmlns:mc="http://schemas.openxmlformats.org/markup-compatibility/2006" xmlns:a14="http://schemas.microsoft.com/office/drawing/2010/main">
        <mc:Choice Requires="a14">
          <p:sp>
            <p:nvSpPr>
              <p:cNvPr id="43" name="pole tekstowe 42">
                <a:extLst>
                  <a:ext uri="{FF2B5EF4-FFF2-40B4-BE49-F238E27FC236}">
                    <a16:creationId xmlns:a16="http://schemas.microsoft.com/office/drawing/2014/main" id="{D7DE5825-A38A-46AA-141A-0091597AE450}"/>
                  </a:ext>
                </a:extLst>
              </p:cNvPr>
              <p:cNvSpPr txBox="1"/>
              <p:nvPr/>
            </p:nvSpPr>
            <p:spPr>
              <a:xfrm>
                <a:off x="395536" y="3499684"/>
                <a:ext cx="1735194" cy="280526"/>
              </a:xfrm>
              <a:prstGeom prst="rect">
                <a:avLst/>
              </a:prstGeom>
              <a:solidFill>
                <a:srgbClr val="FFC000"/>
              </a:solidFill>
              <a:ln w="19050">
                <a:solidFill>
                  <a:schemeClr val="accent1"/>
                </a:solidFill>
                <a:prstDash val="sysDash"/>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pl-PL" sz="1800" i="1" smtClean="0">
                              <a:latin typeface="Cambria Math" panose="02040503050406030204" pitchFamily="18" charset="0"/>
                            </a:rPr>
                          </m:ctrlPr>
                        </m:sSubSupPr>
                        <m:e>
                          <m:r>
                            <a:rPr lang="pl-PL" sz="1800" b="0" i="1" smtClean="0">
                              <a:latin typeface="Cambria Math" panose="02040503050406030204" pitchFamily="18" charset="0"/>
                            </a:rPr>
                            <m:t>𝑔</m:t>
                          </m:r>
                        </m:e>
                        <m:sub>
                          <m:r>
                            <a:rPr lang="pl-PL" sz="1800" b="0" i="1" smtClean="0">
                              <a:latin typeface="Cambria Math" panose="02040503050406030204" pitchFamily="18" charset="0"/>
                            </a:rPr>
                            <m:t>0</m:t>
                          </m:r>
                        </m:sub>
                        <m:sup>
                          <m:r>
                            <a:rPr lang="pl-PL" sz="1800" b="0" i="1" smtClean="0">
                              <a:latin typeface="Cambria Math" panose="02040503050406030204" pitchFamily="18" charset="0"/>
                            </a:rPr>
                            <m:t>𝑜𝑢𝑡</m:t>
                          </m:r>
                        </m:sup>
                      </m:sSubSup>
                      <m:r>
                        <a:rPr lang="pl-PL" sz="1800" b="0" i="1" smtClean="0">
                          <a:latin typeface="Cambria Math" panose="02040503050406030204" pitchFamily="18" charset="0"/>
                        </a:rPr>
                        <m:t>, </m:t>
                      </m:r>
                      <m:sSub>
                        <m:sSubPr>
                          <m:ctrlPr>
                            <a:rPr lang="pl-PL" sz="1800" i="1" smtClean="0">
                              <a:latin typeface="Cambria Math" panose="02040503050406030204" pitchFamily="18" charset="0"/>
                              <a:ea typeface="Cambria Math" panose="02040503050406030204" pitchFamily="18" charset="0"/>
                            </a:rPr>
                          </m:ctrlPr>
                        </m:sSubPr>
                        <m:e>
                          <m:r>
                            <a:rPr lang="pl-PL" sz="1800" b="0" i="1" smtClean="0">
                              <a:latin typeface="Cambria Math" panose="02040503050406030204" pitchFamily="18" charset="0"/>
                              <a:ea typeface="Cambria Math" panose="02040503050406030204" pitchFamily="18" charset="0"/>
                            </a:rPr>
                            <m:t>𝐶</m:t>
                          </m:r>
                          <m:r>
                            <a:rPr lang="pl-PL" sz="1800" b="0" i="1" smtClean="0">
                              <a:latin typeface="Cambria Math" panose="02040503050406030204" pitchFamily="18" charset="0"/>
                              <a:ea typeface="Cambria Math" panose="02040503050406030204" pitchFamily="18" charset="0"/>
                            </a:rPr>
                            <m:t>,</m:t>
                          </m:r>
                          <m:sSup>
                            <m:sSupPr>
                              <m:ctrlPr>
                                <a:rPr lang="pl-PL" sz="1800" i="1">
                                  <a:latin typeface="Cambria Math" panose="02040503050406030204" pitchFamily="18" charset="0"/>
                                  <a:ea typeface="Cambria Math" panose="02040503050406030204" pitchFamily="18" charset="0"/>
                                </a:rPr>
                              </m:ctrlPr>
                            </m:sSupPr>
                            <m:e>
                              <m:r>
                                <a:rPr lang="pl-PL" sz="1800" i="1">
                                  <a:latin typeface="Cambria Math" panose="02040503050406030204" pitchFamily="18" charset="0"/>
                                  <a:ea typeface="Cambria Math" panose="02040503050406030204" pitchFamily="18" charset="0"/>
                                </a:rPr>
                                <m:t>𝑈</m:t>
                              </m:r>
                            </m:e>
                            <m:sup>
                              <m:r>
                                <a:rPr lang="pl-PL" sz="1800" i="1">
                                  <a:latin typeface="Cambria Math" panose="02040503050406030204" pitchFamily="18" charset="0"/>
                                  <a:ea typeface="Cambria Math" panose="02040503050406030204" pitchFamily="18" charset="0"/>
                                </a:rPr>
                                <m:t>′</m:t>
                              </m:r>
                            </m:sup>
                          </m:sSup>
                          <m:r>
                            <a:rPr lang="pl-PL" sz="1800" b="0" i="1" smtClean="0">
                              <a:latin typeface="Cambria Math" panose="02040503050406030204" pitchFamily="18" charset="0"/>
                              <a:ea typeface="Cambria Math" panose="02040503050406030204" pitchFamily="18" charset="0"/>
                            </a:rPr>
                            <m:t>≥</m:t>
                          </m:r>
                          <m:r>
                            <a:rPr lang="pl-PL" sz="1800" i="1" smtClean="0">
                              <a:latin typeface="Cambria Math" panose="02040503050406030204" pitchFamily="18" charset="0"/>
                              <a:ea typeface="Cambria Math" panose="02040503050406030204" pitchFamily="18" charset="0"/>
                            </a:rPr>
                            <m:t>𝛿</m:t>
                          </m:r>
                        </m:e>
                        <m:sub>
                          <m:r>
                            <a:rPr lang="pl-PL" sz="1800" b="0" i="1" smtClean="0">
                              <a:latin typeface="Cambria Math" panose="02040503050406030204" pitchFamily="18" charset="0"/>
                              <a:ea typeface="Cambria Math" panose="02040503050406030204" pitchFamily="18" charset="0"/>
                            </a:rPr>
                            <m:t>0</m:t>
                          </m:r>
                        </m:sub>
                      </m:sSub>
                    </m:oMath>
                  </m:oMathPara>
                </a14:m>
                <a:endParaRPr lang="pl-PL" sz="1800" dirty="0"/>
              </a:p>
            </p:txBody>
          </p:sp>
        </mc:Choice>
        <mc:Fallback xmlns="">
          <p:sp>
            <p:nvSpPr>
              <p:cNvPr id="43" name="pole tekstowe 42">
                <a:extLst>
                  <a:ext uri="{FF2B5EF4-FFF2-40B4-BE49-F238E27FC236}">
                    <a16:creationId xmlns:a16="http://schemas.microsoft.com/office/drawing/2014/main" xmlns="" xmlns:a14="http://schemas.microsoft.com/office/drawing/2010/main" id="{D7DE5825-A38A-46AA-141A-0091597AE450}"/>
                  </a:ext>
                </a:extLst>
              </p:cNvPr>
              <p:cNvSpPr txBox="1">
                <a:spLocks noRot="1" noChangeAspect="1" noMove="1" noResize="1" noEditPoints="1" noAdjustHandles="1" noChangeArrowheads="1" noChangeShapeType="1" noTextEdit="1"/>
              </p:cNvSpPr>
              <p:nvPr/>
            </p:nvSpPr>
            <p:spPr>
              <a:xfrm>
                <a:off x="395536" y="3499684"/>
                <a:ext cx="1735194" cy="280526"/>
              </a:xfrm>
              <a:prstGeom prst="rect">
                <a:avLst/>
              </a:prstGeom>
              <a:blipFill rotWithShape="0">
                <a:blip r:embed="rId12"/>
                <a:stretch>
                  <a:fillRect b="-22449"/>
                </a:stretch>
              </a:blipFill>
              <a:ln w="19050">
                <a:solidFill>
                  <a:schemeClr val="accent1"/>
                </a:solidFill>
                <a:prstDash val="sysDash"/>
              </a:ln>
            </p:spPr>
            <p:txBody>
              <a:bodyPr/>
              <a:lstStyle/>
              <a:p>
                <a:r>
                  <a:rPr lang="en-US">
                    <a:noFill/>
                  </a:rPr>
                  <a:t> </a:t>
                </a:r>
              </a:p>
            </p:txBody>
          </p:sp>
        </mc:Fallback>
      </mc:AlternateContent>
      <p:cxnSp>
        <p:nvCxnSpPr>
          <p:cNvPr id="44" name="Łącznik prosty ze strzałką 43">
            <a:extLst>
              <a:ext uri="{FF2B5EF4-FFF2-40B4-BE49-F238E27FC236}">
                <a16:creationId xmlns:a16="http://schemas.microsoft.com/office/drawing/2014/main" id="{CE998451-86FC-D348-E68D-0354338B83E1}"/>
              </a:ext>
            </a:extLst>
          </p:cNvPr>
          <p:cNvCxnSpPr>
            <a:cxnSpLocks/>
          </p:cNvCxnSpPr>
          <p:nvPr/>
        </p:nvCxnSpPr>
        <p:spPr>
          <a:xfrm flipH="1" flipV="1">
            <a:off x="2948016" y="2669812"/>
            <a:ext cx="59135" cy="7709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pole tekstowe 53"/>
          <p:cNvSpPr txBox="1"/>
          <p:nvPr/>
        </p:nvSpPr>
        <p:spPr>
          <a:xfrm>
            <a:off x="-17369" y="1292430"/>
            <a:ext cx="2470776" cy="1754326"/>
          </a:xfrm>
          <a:prstGeom prst="rect">
            <a:avLst/>
          </a:prstGeom>
          <a:noFill/>
        </p:spPr>
        <p:txBody>
          <a:bodyPr wrap="square" rtlCol="0">
            <a:spAutoFit/>
          </a:bodyPr>
          <a:lstStyle/>
          <a:p>
            <a:pPr algn="ctr"/>
            <a:r>
              <a:rPr lang="en-US" sz="1800" dirty="0">
                <a:solidFill>
                  <a:srgbClr val="0000FF"/>
                </a:solidFill>
              </a:rPr>
              <a:t>granule constructed through realization in the physical world its specification using advanced sensory measurements</a:t>
            </a:r>
          </a:p>
        </p:txBody>
      </p:sp>
      <p:cxnSp>
        <p:nvCxnSpPr>
          <p:cNvPr id="62" name="Łącznik prosty ze strzałką 61">
            <a:extLst>
              <a:ext uri="{FF2B5EF4-FFF2-40B4-BE49-F238E27FC236}">
                <a16:creationId xmlns:a16="http://schemas.microsoft.com/office/drawing/2014/main" id="{CE998451-86FC-D348-E68D-0354338B83E1}"/>
              </a:ext>
            </a:extLst>
          </p:cNvPr>
          <p:cNvCxnSpPr>
            <a:cxnSpLocks/>
          </p:cNvCxnSpPr>
          <p:nvPr/>
        </p:nvCxnSpPr>
        <p:spPr>
          <a:xfrm flipH="1">
            <a:off x="683568" y="2976267"/>
            <a:ext cx="489848" cy="523417"/>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Prostokąt 3"/>
              <p:cNvSpPr/>
              <p:nvPr/>
            </p:nvSpPr>
            <p:spPr>
              <a:xfrm>
                <a:off x="4884258" y="1157744"/>
                <a:ext cx="2885939" cy="1226618"/>
              </a:xfrm>
              <a:prstGeom prst="rect">
                <a:avLst/>
              </a:prstGeom>
            </p:spPr>
            <p:txBody>
              <a:bodyPr wrap="square">
                <a:spAutoFit/>
              </a:bodyPr>
              <a:lstStyle/>
              <a:p>
                <a:pPr algn="ctr"/>
                <a:r>
                  <a:rPr lang="en-US" sz="1800" b="1" dirty="0">
                    <a:solidFill>
                      <a:srgbClr val="0000FF"/>
                    </a:solidFill>
                  </a:rPr>
                  <a:t>THE BEHAVIOR OF THE WHOLE </a:t>
                </a:r>
                <a:r>
                  <a:rPr lang="pl-PL" sz="1800" b="1" dirty="0">
                    <a:solidFill>
                      <a:srgbClr val="0000FF"/>
                    </a:solidFill>
                  </a:rPr>
                  <a:t>(</a:t>
                </a:r>
                <a14:m>
                  <m:oMath xmlns:m="http://schemas.openxmlformats.org/officeDocument/2006/math">
                    <m:sSup>
                      <m:sSupPr>
                        <m:ctrlPr>
                          <a:rPr lang="pl-PL" sz="1800" i="1" smtClean="0">
                            <a:solidFill>
                              <a:srgbClr val="0000FF"/>
                            </a:solidFill>
                            <a:latin typeface="Cambria Math" panose="02040503050406030204" pitchFamily="18" charset="0"/>
                            <a:ea typeface="Cambria Math" panose="02040503050406030204" pitchFamily="18" charset="0"/>
                          </a:rPr>
                        </m:ctrlPr>
                      </m:sSupPr>
                      <m:e>
                        <m:r>
                          <a:rPr lang="pl-PL" sz="1800" i="1">
                            <a:solidFill>
                              <a:srgbClr val="0000FF"/>
                            </a:solidFill>
                            <a:latin typeface="Cambria Math" panose="02040503050406030204" pitchFamily="18" charset="0"/>
                            <a:ea typeface="Cambria Math" panose="02040503050406030204" pitchFamily="18" charset="0"/>
                          </a:rPr>
                          <m:t>𝑔</m:t>
                        </m:r>
                      </m:e>
                      <m:sup>
                        <m:r>
                          <a:rPr lang="pl-PL" sz="1800" i="1">
                            <a:solidFill>
                              <a:srgbClr val="0000FF"/>
                            </a:solidFill>
                            <a:latin typeface="Cambria Math" panose="02040503050406030204" pitchFamily="18" charset="0"/>
                            <a:ea typeface="Cambria Math" panose="02040503050406030204" pitchFamily="18" charset="0"/>
                          </a:rPr>
                          <m:t>𝑜𝑢𝑡</m:t>
                        </m:r>
                      </m:sup>
                    </m:sSup>
                  </m:oMath>
                </a14:m>
                <a:r>
                  <a:rPr lang="pl-PL" sz="1800" b="1" dirty="0">
                    <a:solidFill>
                      <a:srgbClr val="0000FF"/>
                    </a:solidFill>
                  </a:rPr>
                  <a:t>) </a:t>
                </a:r>
                <a:r>
                  <a:rPr lang="en-US" sz="1800" b="1" dirty="0">
                    <a:solidFill>
                      <a:srgbClr val="0000FF"/>
                    </a:solidFill>
                  </a:rPr>
                  <a:t>IS NOT DEFINED BY ITS PARTS</a:t>
                </a:r>
                <a:r>
                  <a:rPr lang="pl-PL" sz="1800" b="1" dirty="0">
                    <a:solidFill>
                      <a:srgbClr val="0000FF"/>
                    </a:solidFill>
                  </a:rPr>
                  <a:t> (</a:t>
                </a:r>
                <a14:m>
                  <m:oMath xmlns:m="http://schemas.openxmlformats.org/officeDocument/2006/math">
                    <m:sSubSup>
                      <m:sSubSupPr>
                        <m:ctrlPr>
                          <a:rPr lang="pl-PL" sz="1800" i="1" smtClean="0">
                            <a:solidFill>
                              <a:srgbClr val="0000FF"/>
                            </a:solidFill>
                            <a:latin typeface="Cambria Math" panose="02040503050406030204" pitchFamily="18" charset="0"/>
                          </a:rPr>
                        </m:ctrlPr>
                      </m:sSubSupPr>
                      <m:e>
                        <m:r>
                          <a:rPr lang="pl-PL" sz="1800" i="1">
                            <a:solidFill>
                              <a:srgbClr val="0000FF"/>
                            </a:solidFill>
                            <a:latin typeface="Cambria Math" panose="02040503050406030204" pitchFamily="18" charset="0"/>
                          </a:rPr>
                          <m:t>𝑔</m:t>
                        </m:r>
                      </m:e>
                      <m:sub>
                        <m:r>
                          <a:rPr lang="pl-PL" sz="1800" i="1">
                            <a:solidFill>
                              <a:srgbClr val="0000FF"/>
                            </a:solidFill>
                            <a:latin typeface="Cambria Math" panose="02040503050406030204" pitchFamily="18" charset="0"/>
                          </a:rPr>
                          <m:t>1</m:t>
                        </m:r>
                      </m:sub>
                      <m:sup>
                        <m:r>
                          <a:rPr lang="pl-PL" sz="1800" i="1">
                            <a:solidFill>
                              <a:srgbClr val="0000FF"/>
                            </a:solidFill>
                            <a:latin typeface="Cambria Math" panose="02040503050406030204" pitchFamily="18" charset="0"/>
                          </a:rPr>
                          <m:t>𝑜𝑢𝑡</m:t>
                        </m:r>
                      </m:sup>
                    </m:sSubSup>
                  </m:oMath>
                </a14:m>
                <a:r>
                  <a:rPr lang="pl-PL" sz="1800" b="1" dirty="0">
                    <a:solidFill>
                      <a:srgbClr val="0000FF"/>
                    </a:solidFill>
                  </a:rPr>
                  <a:t>,…, </a:t>
                </a:r>
                <a14:m>
                  <m:oMath xmlns:m="http://schemas.openxmlformats.org/officeDocument/2006/math">
                    <m:sSubSup>
                      <m:sSubSupPr>
                        <m:ctrlPr>
                          <a:rPr lang="pl-PL" sz="1800" i="1">
                            <a:solidFill>
                              <a:srgbClr val="0000FF"/>
                            </a:solidFill>
                            <a:latin typeface="Cambria Math" panose="02040503050406030204" pitchFamily="18" charset="0"/>
                          </a:rPr>
                        </m:ctrlPr>
                      </m:sSubSupPr>
                      <m:e>
                        <m:r>
                          <a:rPr lang="pl-PL" sz="1800" i="1">
                            <a:solidFill>
                              <a:srgbClr val="0000FF"/>
                            </a:solidFill>
                            <a:latin typeface="Cambria Math" panose="02040503050406030204" pitchFamily="18" charset="0"/>
                          </a:rPr>
                          <m:t>𝑔</m:t>
                        </m:r>
                      </m:e>
                      <m:sub>
                        <m:r>
                          <a:rPr lang="pl-PL" sz="1800" b="0" i="1" smtClean="0">
                            <a:solidFill>
                              <a:srgbClr val="0000FF"/>
                            </a:solidFill>
                            <a:latin typeface="Cambria Math" panose="02040503050406030204" pitchFamily="18" charset="0"/>
                          </a:rPr>
                          <m:t>𝑘</m:t>
                        </m:r>
                      </m:sub>
                      <m:sup>
                        <m:r>
                          <a:rPr lang="pl-PL" sz="1800" i="1">
                            <a:solidFill>
                              <a:srgbClr val="0000FF"/>
                            </a:solidFill>
                            <a:latin typeface="Cambria Math" panose="02040503050406030204" pitchFamily="18" charset="0"/>
                          </a:rPr>
                          <m:t>𝑜𝑢𝑡</m:t>
                        </m:r>
                      </m:sup>
                    </m:sSubSup>
                  </m:oMath>
                </a14:m>
                <a:r>
                  <a:rPr lang="pl-PL" sz="1800" b="1" dirty="0">
                    <a:solidFill>
                      <a:srgbClr val="0000FF"/>
                    </a:solidFill>
                  </a:rPr>
                  <a:t>)</a:t>
                </a:r>
                <a:endParaRPr lang="en-US" sz="1800" dirty="0">
                  <a:solidFill>
                    <a:srgbClr val="0000FF"/>
                  </a:solidFill>
                </a:endParaRPr>
              </a:p>
            </p:txBody>
          </p:sp>
        </mc:Choice>
        <mc:Fallback xmlns="">
          <p:sp>
            <p:nvSpPr>
              <p:cNvPr id="4" name="Prostokąt 3"/>
              <p:cNvSpPr>
                <a:spLocks noRot="1" noChangeAspect="1" noMove="1" noResize="1" noEditPoints="1" noAdjustHandles="1" noChangeArrowheads="1" noChangeShapeType="1" noTextEdit="1"/>
              </p:cNvSpPr>
              <p:nvPr/>
            </p:nvSpPr>
            <p:spPr>
              <a:xfrm>
                <a:off x="4884258" y="1157744"/>
                <a:ext cx="2885939" cy="1226618"/>
              </a:xfrm>
              <a:prstGeom prst="rect">
                <a:avLst/>
              </a:prstGeom>
              <a:blipFill rotWithShape="0">
                <a:blip r:embed="rId13"/>
                <a:stretch>
                  <a:fillRect l="-422" t="-2985" r="-2321" b="-5473"/>
                </a:stretch>
              </a:blipFill>
            </p:spPr>
            <p:txBody>
              <a:bodyPr/>
              <a:lstStyle/>
              <a:p>
                <a:r>
                  <a:rPr lang="en-US">
                    <a:noFill/>
                  </a:rPr>
                  <a:t> </a:t>
                </a:r>
              </a:p>
            </p:txBody>
          </p:sp>
        </mc:Fallback>
      </mc:AlternateContent>
    </p:spTree>
    <p:extLst>
      <p:ext uri="{BB962C8B-B14F-4D97-AF65-F5344CB8AC3E}">
        <p14:creationId xmlns:p14="http://schemas.microsoft.com/office/powerpoint/2010/main" val="11996846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9A49D950-E62A-6D59-F070-91BF0730FADB}"/>
              </a:ext>
            </a:extLst>
          </p:cNvPr>
          <p:cNvSpPr>
            <a:spLocks noGrp="1"/>
          </p:cNvSpPr>
          <p:nvPr>
            <p:ph type="title"/>
          </p:nvPr>
        </p:nvSpPr>
        <p:spPr>
          <a:xfrm>
            <a:off x="27181" y="78818"/>
            <a:ext cx="9080902" cy="711843"/>
          </a:xfrm>
        </p:spPr>
        <p:txBody>
          <a:bodyPr/>
          <a:lstStyle/>
          <a:p>
            <a:r>
              <a:rPr lang="en-US" sz="2800" b="1" dirty="0"/>
              <a:t>DISCOVERY OF RELEVANT TRANSFORMATIONS </a:t>
            </a:r>
            <a:r>
              <a:rPr lang="en-US" sz="2800" b="1" i="1" dirty="0" err="1"/>
              <a:t>tr</a:t>
            </a:r>
            <a:r>
              <a:rPr lang="en-US" sz="2800" b="1" i="1" dirty="0"/>
              <a:t>:</a:t>
            </a:r>
            <a:br>
              <a:rPr lang="en-US" sz="2800" b="1" i="1" dirty="0"/>
            </a:br>
            <a:r>
              <a:rPr lang="en-US" sz="2800" b="1" dirty="0"/>
              <a:t>EXAMPLES  </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94</a:t>
            </a:fld>
            <a:endParaRPr lang="pl-PL"/>
          </a:p>
        </p:txBody>
      </p:sp>
      <p:sp>
        <p:nvSpPr>
          <p:cNvPr id="15" name="pole tekstowe 14"/>
          <p:cNvSpPr txBox="1"/>
          <p:nvPr/>
        </p:nvSpPr>
        <p:spPr>
          <a:xfrm>
            <a:off x="27181" y="1367739"/>
            <a:ext cx="4400803" cy="5355312"/>
          </a:xfrm>
          <a:prstGeom prst="rect">
            <a:avLst/>
          </a:prstGeom>
          <a:noFill/>
        </p:spPr>
        <p:txBody>
          <a:bodyPr wrap="square" rtlCol="0">
            <a:spAutoFit/>
          </a:bodyPr>
          <a:lstStyle/>
          <a:p>
            <a:pPr algn="ctr"/>
            <a:r>
              <a:rPr lang="en-US" sz="1800" b="1" dirty="0">
                <a:solidFill>
                  <a:srgbClr val="0000CC"/>
                </a:solidFill>
              </a:rPr>
              <a:t>clusters</a:t>
            </a:r>
            <a:r>
              <a:rPr lang="pl-PL" sz="1800" b="1" dirty="0">
                <a:solidFill>
                  <a:srgbClr val="0000CC"/>
                </a:solidFill>
              </a:rPr>
              <a:t> </a:t>
            </a:r>
            <a:r>
              <a:rPr lang="en-US" sz="1800" dirty="0">
                <a:solidFill>
                  <a:srgbClr val="0000CC"/>
                </a:solidFill>
              </a:rPr>
              <a:t>encompassing</a:t>
            </a:r>
            <a:r>
              <a:rPr lang="pl-PL" sz="1800" dirty="0">
                <a:solidFill>
                  <a:srgbClr val="0000CC"/>
                </a:solidFill>
              </a:rPr>
              <a:t> </a:t>
            </a:r>
            <a:r>
              <a:rPr lang="en-US" sz="1800" dirty="0">
                <a:solidFill>
                  <a:srgbClr val="0000CC"/>
                </a:solidFill>
              </a:rPr>
              <a:t>discovery of </a:t>
            </a:r>
            <a:endParaRPr lang="pl-PL" sz="1800" dirty="0">
              <a:solidFill>
                <a:srgbClr val="0000CC"/>
              </a:solidFill>
            </a:endParaRPr>
          </a:p>
          <a:p>
            <a:pPr marL="442913" lvl="1" indent="-263525">
              <a:buFont typeface="Arial" panose="020B0604020202020204" pitchFamily="34" charset="0"/>
              <a:buChar char="•"/>
            </a:pPr>
            <a:r>
              <a:rPr lang="en-US" sz="1800" dirty="0">
                <a:solidFill>
                  <a:srgbClr val="0000CC"/>
                </a:solidFill>
              </a:rPr>
              <a:t>attributes</a:t>
            </a:r>
          </a:p>
          <a:p>
            <a:pPr marL="442913" lvl="1" indent="-263525">
              <a:buFont typeface="Arial" panose="020B0604020202020204" pitchFamily="34" charset="0"/>
              <a:buChar char="•"/>
            </a:pPr>
            <a:r>
              <a:rPr lang="en-US" sz="1800" dirty="0">
                <a:solidFill>
                  <a:srgbClr val="0000CC"/>
                </a:solidFill>
              </a:rPr>
              <a:t>distance functions on attribute values</a:t>
            </a:r>
          </a:p>
          <a:p>
            <a:pPr marL="442913" lvl="1" indent="-263525">
              <a:buFont typeface="Arial" panose="020B0604020202020204" pitchFamily="34" charset="0"/>
              <a:buChar char="•"/>
            </a:pPr>
            <a:r>
              <a:rPr lang="en-US" sz="1800" dirty="0">
                <a:solidFill>
                  <a:srgbClr val="0000CC"/>
                </a:solidFill>
              </a:rPr>
              <a:t>aggregations of distance functions defined on attribute attributes</a:t>
            </a:r>
          </a:p>
          <a:p>
            <a:pPr marL="442913" lvl="1" indent="-263525">
              <a:buFont typeface="Arial" panose="020B0604020202020204" pitchFamily="34" charset="0"/>
              <a:buChar char="•"/>
            </a:pPr>
            <a:r>
              <a:rPr lang="en-US" sz="1800" dirty="0">
                <a:solidFill>
                  <a:srgbClr val="0000CC"/>
                </a:solidFill>
              </a:rPr>
              <a:t>representations of clusters, e.g., in the form of vectors of mean values of attributes in clusters and their radii</a:t>
            </a:r>
            <a:endParaRPr lang="pl-PL" sz="1800" dirty="0">
              <a:solidFill>
                <a:srgbClr val="0000CC"/>
              </a:solidFill>
            </a:endParaRPr>
          </a:p>
          <a:p>
            <a:pPr marL="442913" lvl="1" indent="-263525">
              <a:buFont typeface="Arial" panose="020B0604020202020204" pitchFamily="34" charset="0"/>
              <a:buChar char="•"/>
            </a:pPr>
            <a:r>
              <a:rPr lang="en-US" sz="1800" dirty="0">
                <a:solidFill>
                  <a:srgbClr val="0000CC"/>
                </a:solidFill>
              </a:rPr>
              <a:t>quality measures of constructed clusters relative to given classification</a:t>
            </a:r>
            <a:endParaRPr lang="pl-PL" sz="1800" dirty="0">
              <a:solidFill>
                <a:srgbClr val="0000CC"/>
              </a:solidFill>
            </a:endParaRPr>
          </a:p>
          <a:p>
            <a:pPr marL="442913" lvl="1" indent="-263525">
              <a:buFont typeface="Arial" panose="020B0604020202020204" pitchFamily="34" charset="0"/>
              <a:buChar char="•"/>
            </a:pPr>
            <a:r>
              <a:rPr lang="en-US" sz="1800" dirty="0">
                <a:solidFill>
                  <a:srgbClr val="0000CC"/>
                </a:solidFill>
              </a:rPr>
              <a:t>part of the universe on which the quality of the constructed clusters is low</a:t>
            </a:r>
            <a:r>
              <a:rPr lang="pl-PL" sz="1800" dirty="0">
                <a:solidFill>
                  <a:srgbClr val="0000CC"/>
                </a:solidFill>
              </a:rPr>
              <a:t> </a:t>
            </a:r>
            <a:r>
              <a:rPr lang="en-US" sz="1800" dirty="0">
                <a:solidFill>
                  <a:srgbClr val="0000CC"/>
                </a:solidFill>
              </a:rPr>
              <a:t>(e.g., the object/situation under classification is not in the scope of existing clusters included in </a:t>
            </a:r>
            <a:r>
              <a:rPr lang="pl-PL" sz="1800" dirty="0">
                <a:solidFill>
                  <a:srgbClr val="0000CC"/>
                </a:solidFill>
              </a:rPr>
              <a:t>the </a:t>
            </a:r>
            <a:r>
              <a:rPr lang="en-US" sz="1800" dirty="0">
                <a:solidFill>
                  <a:srgbClr val="0000CC"/>
                </a:solidFill>
              </a:rPr>
              <a:t>decision classes)</a:t>
            </a:r>
            <a:r>
              <a:rPr lang="pl-PL" sz="1800" dirty="0">
                <a:solidFill>
                  <a:srgbClr val="0000CC"/>
                </a:solidFill>
              </a:rPr>
              <a:t> </a:t>
            </a:r>
            <a:r>
              <a:rPr lang="en-US" sz="1800" dirty="0">
                <a:solidFill>
                  <a:srgbClr val="0000CC"/>
                </a:solidFill>
              </a:rPr>
              <a:t>and requires new discoveries </a:t>
            </a:r>
            <a:endParaRPr lang="pl-PL" sz="1800" dirty="0">
              <a:solidFill>
                <a:srgbClr val="0000CC"/>
              </a:solidFill>
            </a:endParaRPr>
          </a:p>
          <a:p>
            <a:pPr marL="442913" lvl="1" indent="-263525">
              <a:buFont typeface="Arial" panose="020B0604020202020204" pitchFamily="34" charset="0"/>
              <a:buChar char="•"/>
            </a:pPr>
            <a:r>
              <a:rPr lang="pl-PL" sz="1800" dirty="0">
                <a:solidFill>
                  <a:srgbClr val="0000CC"/>
                </a:solidFill>
              </a:rPr>
              <a:t>…</a:t>
            </a:r>
          </a:p>
        </p:txBody>
      </p:sp>
      <p:sp>
        <p:nvSpPr>
          <p:cNvPr id="39" name="pole tekstowe 38"/>
          <p:cNvSpPr txBox="1"/>
          <p:nvPr/>
        </p:nvSpPr>
        <p:spPr>
          <a:xfrm>
            <a:off x="4211960" y="1378476"/>
            <a:ext cx="4824536" cy="5355312"/>
          </a:xfrm>
          <a:prstGeom prst="rect">
            <a:avLst/>
          </a:prstGeom>
          <a:noFill/>
        </p:spPr>
        <p:txBody>
          <a:bodyPr wrap="square" rtlCol="0">
            <a:spAutoFit/>
          </a:bodyPr>
          <a:lstStyle/>
          <a:p>
            <a:pPr algn="ctr"/>
            <a:r>
              <a:rPr lang="en-US" sz="1800" b="1" dirty="0">
                <a:solidFill>
                  <a:srgbClr val="0000CC"/>
                </a:solidFill>
              </a:rPr>
              <a:t>rule-based classifiers</a:t>
            </a:r>
            <a:r>
              <a:rPr lang="pl-PL" sz="1800" b="1" dirty="0">
                <a:solidFill>
                  <a:srgbClr val="0000CC"/>
                </a:solidFill>
              </a:rPr>
              <a:t> </a:t>
            </a:r>
            <a:r>
              <a:rPr lang="en-US" sz="1800" dirty="0">
                <a:solidFill>
                  <a:srgbClr val="0000CC"/>
                </a:solidFill>
              </a:rPr>
              <a:t>encompassing discovery of  </a:t>
            </a:r>
          </a:p>
          <a:p>
            <a:pPr marL="442913" lvl="1" indent="-290513">
              <a:buFont typeface="Arial" panose="020B0604020202020204" pitchFamily="34" charset="0"/>
              <a:buChar char="•"/>
            </a:pPr>
            <a:r>
              <a:rPr lang="en-US" sz="1800" dirty="0">
                <a:solidFill>
                  <a:srgbClr val="0000CC"/>
                </a:solidFill>
              </a:rPr>
              <a:t>attributes</a:t>
            </a:r>
          </a:p>
          <a:p>
            <a:pPr marL="442913" lvl="1" indent="-290513">
              <a:buFont typeface="Arial" panose="020B0604020202020204" pitchFamily="34" charset="0"/>
              <a:buChar char="•"/>
            </a:pPr>
            <a:r>
              <a:rPr lang="en-US" sz="1800" dirty="0">
                <a:solidFill>
                  <a:srgbClr val="0000CC"/>
                </a:solidFill>
              </a:rPr>
              <a:t>decision rules</a:t>
            </a:r>
          </a:p>
          <a:p>
            <a:pPr marL="442913" lvl="1" indent="-290513">
              <a:buFont typeface="Arial" panose="020B0604020202020204" pitchFamily="34" charset="0"/>
              <a:buChar char="•"/>
            </a:pPr>
            <a:r>
              <a:rPr lang="en-US" sz="1800" dirty="0">
                <a:solidFill>
                  <a:srgbClr val="0000CC"/>
                </a:solidFill>
              </a:rPr>
              <a:t>quality measures of rules</a:t>
            </a:r>
          </a:p>
          <a:p>
            <a:pPr marL="442913" lvl="1" indent="-290513">
              <a:buFont typeface="Arial" panose="020B0604020202020204" pitchFamily="34" charset="0"/>
              <a:buChar char="•"/>
            </a:pPr>
            <a:r>
              <a:rPr lang="en-US" sz="1800" dirty="0">
                <a:solidFill>
                  <a:srgbClr val="0000CC"/>
                </a:solidFill>
              </a:rPr>
              <a:t>methods for estimation </a:t>
            </a:r>
            <a:r>
              <a:rPr lang="pl-PL" sz="1800" dirty="0">
                <a:solidFill>
                  <a:srgbClr val="0000CC"/>
                </a:solidFill>
              </a:rPr>
              <a:t>of </a:t>
            </a:r>
            <a:r>
              <a:rPr lang="en-US" sz="1800" dirty="0">
                <a:solidFill>
                  <a:srgbClr val="0000CC"/>
                </a:solidFill>
              </a:rPr>
              <a:t>matching degrees of vectors of attribute values by rules</a:t>
            </a:r>
          </a:p>
          <a:p>
            <a:pPr marL="442913" lvl="1" indent="-290513">
              <a:buFont typeface="Arial" panose="020B0604020202020204" pitchFamily="34" charset="0"/>
              <a:buChar char="•"/>
            </a:pPr>
            <a:r>
              <a:rPr lang="en-US" sz="1800" dirty="0">
                <a:solidFill>
                  <a:srgbClr val="0000CC"/>
                </a:solidFill>
              </a:rPr>
              <a:t>reasoning methods for resolving conflicts between decision rules matching objects</a:t>
            </a:r>
          </a:p>
          <a:p>
            <a:pPr marL="442913" lvl="1" indent="-290513">
              <a:buFont typeface="Arial" panose="020B0604020202020204" pitchFamily="34" charset="0"/>
              <a:buChar char="•"/>
            </a:pPr>
            <a:r>
              <a:rPr lang="en-US" sz="1800" dirty="0">
                <a:solidFill>
                  <a:srgbClr val="0000CC"/>
                </a:solidFill>
              </a:rPr>
              <a:t>quality measures of constructed classifiers</a:t>
            </a:r>
            <a:r>
              <a:rPr lang="pl-PL" sz="1800" dirty="0">
                <a:solidFill>
                  <a:srgbClr val="0000CC"/>
                </a:solidFill>
              </a:rPr>
              <a:t> </a:t>
            </a:r>
            <a:r>
              <a:rPr lang="en-US" sz="1800" dirty="0">
                <a:solidFill>
                  <a:srgbClr val="0000CC"/>
                </a:solidFill>
              </a:rPr>
              <a:t>relative to given classification</a:t>
            </a:r>
            <a:endParaRPr lang="pl-PL" sz="1800" dirty="0">
              <a:solidFill>
                <a:srgbClr val="0000CC"/>
              </a:solidFill>
            </a:endParaRPr>
          </a:p>
          <a:p>
            <a:pPr marL="442913" lvl="1" indent="-290513">
              <a:buFont typeface="Arial" panose="020B0604020202020204" pitchFamily="34" charset="0"/>
              <a:buChar char="•"/>
            </a:pPr>
            <a:r>
              <a:rPr lang="en-US" sz="1800" dirty="0">
                <a:solidFill>
                  <a:srgbClr val="0000CC"/>
                </a:solidFill>
              </a:rPr>
              <a:t>part of the universe on which the quality of the constructed classifier is low</a:t>
            </a:r>
            <a:r>
              <a:rPr lang="pl-PL" sz="1800" dirty="0">
                <a:solidFill>
                  <a:srgbClr val="0000CC"/>
                </a:solidFill>
              </a:rPr>
              <a:t> </a:t>
            </a:r>
            <a:r>
              <a:rPr lang="en-US" sz="1800" dirty="0">
                <a:solidFill>
                  <a:srgbClr val="0000CC"/>
                </a:solidFill>
              </a:rPr>
              <a:t>(e.g. for  object</a:t>
            </a:r>
            <a:r>
              <a:rPr lang="pl-PL" sz="1800" dirty="0">
                <a:solidFill>
                  <a:srgbClr val="0000CC"/>
                </a:solidFill>
              </a:rPr>
              <a:t>s</a:t>
            </a:r>
            <a:r>
              <a:rPr lang="en-US" sz="1800" dirty="0">
                <a:solidFill>
                  <a:srgbClr val="0000CC"/>
                </a:solidFill>
              </a:rPr>
              <a:t>/situation</a:t>
            </a:r>
            <a:r>
              <a:rPr lang="pl-PL" sz="1800" dirty="0">
                <a:solidFill>
                  <a:srgbClr val="0000CC"/>
                </a:solidFill>
              </a:rPr>
              <a:t>s</a:t>
            </a:r>
            <a:r>
              <a:rPr lang="en-US" sz="1800" dirty="0">
                <a:solidFill>
                  <a:srgbClr val="0000CC"/>
                </a:solidFill>
              </a:rPr>
              <a:t>  under </a:t>
            </a:r>
            <a:r>
              <a:rPr lang="en-US" sz="1800" dirty="0" err="1">
                <a:solidFill>
                  <a:srgbClr val="0000CC"/>
                </a:solidFill>
              </a:rPr>
              <a:t>classifica</a:t>
            </a:r>
            <a:r>
              <a:rPr lang="pl-PL" sz="1800" dirty="0">
                <a:solidFill>
                  <a:srgbClr val="0000CC"/>
                </a:solidFill>
              </a:rPr>
              <a:t>-</a:t>
            </a:r>
            <a:r>
              <a:rPr lang="en-US" sz="1800" dirty="0" err="1">
                <a:solidFill>
                  <a:srgbClr val="0000CC"/>
                </a:solidFill>
              </a:rPr>
              <a:t>tion</a:t>
            </a:r>
            <a:r>
              <a:rPr lang="en-US" sz="1800" dirty="0">
                <a:solidFill>
                  <a:srgbClr val="0000CC"/>
                </a:solidFill>
              </a:rPr>
              <a:t> the difference of arguments </a:t>
            </a:r>
            <a:r>
              <a:rPr lang="en-US" sz="1800" i="1" dirty="0">
                <a:solidFill>
                  <a:srgbClr val="0000CC"/>
                </a:solidFill>
              </a:rPr>
              <a:t>for</a:t>
            </a:r>
            <a:r>
              <a:rPr lang="en-US" sz="1800" dirty="0">
                <a:solidFill>
                  <a:srgbClr val="0000CC"/>
                </a:solidFill>
              </a:rPr>
              <a:t> and </a:t>
            </a:r>
            <a:r>
              <a:rPr lang="en-US" sz="1800" i="1" dirty="0">
                <a:solidFill>
                  <a:srgbClr val="0000CC"/>
                </a:solidFill>
              </a:rPr>
              <a:t>against</a:t>
            </a:r>
            <a:r>
              <a:rPr lang="en-US" sz="1800" dirty="0">
                <a:solidFill>
                  <a:srgbClr val="0000CC"/>
                </a:solidFill>
              </a:rPr>
              <a:t> </a:t>
            </a:r>
            <a:r>
              <a:rPr lang="pl-PL" sz="1800" dirty="0">
                <a:solidFill>
                  <a:srgbClr val="0000CC"/>
                </a:solidFill>
              </a:rPr>
              <a:t>the </a:t>
            </a:r>
            <a:r>
              <a:rPr lang="en-US" sz="1800" dirty="0">
                <a:solidFill>
                  <a:srgbClr val="0000CC"/>
                </a:solidFill>
              </a:rPr>
              <a:t>decision</a:t>
            </a:r>
            <a:r>
              <a:rPr lang="pl-PL" sz="1800" dirty="0">
                <a:solidFill>
                  <a:srgbClr val="0000CC"/>
                </a:solidFill>
              </a:rPr>
              <a:t> </a:t>
            </a:r>
            <a:r>
              <a:rPr lang="en-US" sz="1800" dirty="0">
                <a:solidFill>
                  <a:srgbClr val="0000CC"/>
                </a:solidFill>
              </a:rPr>
              <a:t>is </a:t>
            </a:r>
            <a:r>
              <a:rPr lang="en-US" sz="1800" i="1" dirty="0">
                <a:solidFill>
                  <a:srgbClr val="0000CC"/>
                </a:solidFill>
              </a:rPr>
              <a:t>small</a:t>
            </a:r>
            <a:r>
              <a:rPr lang="pl-PL" sz="1800" dirty="0">
                <a:solidFill>
                  <a:srgbClr val="0000CC"/>
                </a:solidFill>
              </a:rPr>
              <a:t>) </a:t>
            </a:r>
            <a:r>
              <a:rPr lang="en-US" sz="1800" dirty="0">
                <a:solidFill>
                  <a:srgbClr val="0000CC"/>
                </a:solidFill>
              </a:rPr>
              <a:t>and requires new discoveries </a:t>
            </a:r>
            <a:endParaRPr lang="pl-PL" sz="1800" dirty="0">
              <a:solidFill>
                <a:srgbClr val="0000CC"/>
              </a:solidFill>
            </a:endParaRPr>
          </a:p>
          <a:p>
            <a:pPr marL="442913" lvl="1" indent="-290513">
              <a:buFont typeface="Arial" panose="020B0604020202020204" pitchFamily="34" charset="0"/>
              <a:buChar char="•"/>
            </a:pPr>
            <a:r>
              <a:rPr lang="en-US" sz="1800" dirty="0">
                <a:solidFill>
                  <a:srgbClr val="0000CC"/>
                </a:solidFill>
              </a:rPr>
              <a:t>…</a:t>
            </a:r>
          </a:p>
        </p:txBody>
      </p:sp>
      <p:sp>
        <p:nvSpPr>
          <p:cNvPr id="16" name="pole tekstowe 15"/>
          <p:cNvSpPr txBox="1"/>
          <p:nvPr/>
        </p:nvSpPr>
        <p:spPr>
          <a:xfrm>
            <a:off x="2123728" y="770192"/>
            <a:ext cx="3925416" cy="646331"/>
          </a:xfrm>
          <a:prstGeom prst="rect">
            <a:avLst/>
          </a:prstGeom>
          <a:noFill/>
        </p:spPr>
        <p:txBody>
          <a:bodyPr wrap="square" rtlCol="0">
            <a:spAutoFit/>
          </a:bodyPr>
          <a:lstStyle/>
          <a:p>
            <a:pPr lvl="1" algn="ctr"/>
            <a:r>
              <a:rPr lang="en-US" sz="1800" dirty="0">
                <a:solidFill>
                  <a:srgbClr val="0000CC"/>
                </a:solidFill>
              </a:rPr>
              <a:t>Discovery </a:t>
            </a:r>
            <a:r>
              <a:rPr lang="pl-PL" sz="1800" dirty="0">
                <a:solidFill>
                  <a:srgbClr val="0000CC"/>
                </a:solidFill>
              </a:rPr>
              <a:t>of </a:t>
            </a:r>
            <a:r>
              <a:rPr lang="en-US" sz="1800" i="1" dirty="0" err="1">
                <a:solidFill>
                  <a:srgbClr val="0000CC"/>
                </a:solidFill>
              </a:rPr>
              <a:t>tr</a:t>
            </a:r>
            <a:r>
              <a:rPr lang="en-US" sz="1800" dirty="0">
                <a:solidFill>
                  <a:srgbClr val="0000CC"/>
                </a:solidFill>
              </a:rPr>
              <a:t> for construction new granules in the form of</a:t>
            </a:r>
          </a:p>
        </p:txBody>
      </p:sp>
    </p:spTree>
    <p:extLst>
      <p:ext uri="{BB962C8B-B14F-4D97-AF65-F5344CB8AC3E}">
        <p14:creationId xmlns:p14="http://schemas.microsoft.com/office/powerpoint/2010/main" val="28215156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F8390-471E-CEFB-ACFB-CFBB50BC0181}"/>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9A49D950-E62A-6D59-F070-91BF0730FADB}"/>
              </a:ext>
            </a:extLst>
          </p:cNvPr>
          <p:cNvSpPr>
            <a:spLocks noGrp="1"/>
          </p:cNvSpPr>
          <p:nvPr>
            <p:ph type="title"/>
          </p:nvPr>
        </p:nvSpPr>
        <p:spPr>
          <a:xfrm>
            <a:off x="27181" y="78818"/>
            <a:ext cx="9080902" cy="711843"/>
          </a:xfrm>
        </p:spPr>
        <p:txBody>
          <a:bodyPr/>
          <a:lstStyle/>
          <a:p>
            <a:r>
              <a:rPr lang="pl-PL" sz="2800" b="1" dirty="0" err="1"/>
              <a:t>LIFELONG</a:t>
            </a:r>
            <a:r>
              <a:rPr lang="pl-PL" sz="2800" b="1" dirty="0"/>
              <a:t> LEARNING (</a:t>
            </a:r>
            <a:r>
              <a:rPr lang="pl-PL" sz="2800" b="1" dirty="0" err="1"/>
              <a:t>LL</a:t>
            </a:r>
            <a:r>
              <a:rPr lang="pl-PL" sz="2800" b="1" dirty="0"/>
              <a:t>) IN DISCOVERY OF </a:t>
            </a:r>
            <a:r>
              <a:rPr lang="pl-PL" sz="2800" b="1" i="1" dirty="0" err="1"/>
              <a:t>tr</a:t>
            </a:r>
            <a:endParaRPr lang="en-US" sz="2800" b="1" i="1" dirty="0"/>
          </a:p>
        </p:txBody>
      </p:sp>
      <p:sp>
        <p:nvSpPr>
          <p:cNvPr id="3" name="Symbol zastępczy numeru slajdu 2"/>
          <p:cNvSpPr>
            <a:spLocks noGrp="1"/>
          </p:cNvSpPr>
          <p:nvPr>
            <p:ph type="sldNum" sz="quarter" idx="12"/>
          </p:nvPr>
        </p:nvSpPr>
        <p:spPr>
          <a:xfrm>
            <a:off x="8532440" y="6453336"/>
            <a:ext cx="442392" cy="280119"/>
          </a:xfrm>
        </p:spPr>
        <p:txBody>
          <a:bodyPr/>
          <a:lstStyle/>
          <a:p>
            <a:pPr>
              <a:defRPr/>
            </a:pPr>
            <a:fld id="{D02E777F-298D-4C96-825C-3DC57E52C55E}" type="slidenum">
              <a:rPr lang="pl-PL" smtClean="0"/>
              <a:pPr>
                <a:defRPr/>
              </a:pPr>
              <a:t>95</a:t>
            </a:fld>
            <a:endParaRPr lang="pl-PL"/>
          </a:p>
        </p:txBody>
      </p:sp>
      <p:sp>
        <p:nvSpPr>
          <p:cNvPr id="15" name="pole tekstowe 14"/>
          <p:cNvSpPr txBox="1"/>
          <p:nvPr/>
        </p:nvSpPr>
        <p:spPr>
          <a:xfrm>
            <a:off x="36135" y="692696"/>
            <a:ext cx="4400803" cy="2585323"/>
          </a:xfrm>
          <a:prstGeom prst="rect">
            <a:avLst/>
          </a:prstGeom>
          <a:noFill/>
        </p:spPr>
        <p:txBody>
          <a:bodyPr wrap="square" rtlCol="0">
            <a:spAutoFit/>
          </a:bodyPr>
          <a:lstStyle/>
          <a:p>
            <a:pPr algn="ctr"/>
            <a:r>
              <a:rPr lang="en-US" sz="1800" b="1" dirty="0">
                <a:solidFill>
                  <a:srgbClr val="0000CC"/>
                </a:solidFill>
              </a:rPr>
              <a:t>clusters</a:t>
            </a:r>
            <a:r>
              <a:rPr lang="pl-PL" sz="1800" b="1" dirty="0">
                <a:solidFill>
                  <a:srgbClr val="0000CC"/>
                </a:solidFill>
              </a:rPr>
              <a:t> </a:t>
            </a:r>
            <a:r>
              <a:rPr lang="en-US" sz="1800" dirty="0">
                <a:solidFill>
                  <a:srgbClr val="0000CC"/>
                </a:solidFill>
              </a:rPr>
              <a:t>encompassing</a:t>
            </a:r>
            <a:r>
              <a:rPr lang="pl-PL" sz="1800" dirty="0">
                <a:solidFill>
                  <a:srgbClr val="0000CC"/>
                </a:solidFill>
              </a:rPr>
              <a:t> </a:t>
            </a:r>
            <a:r>
              <a:rPr lang="en-US" sz="1800" dirty="0">
                <a:solidFill>
                  <a:srgbClr val="0000CC"/>
                </a:solidFill>
              </a:rPr>
              <a:t>discovery of </a:t>
            </a:r>
            <a:endParaRPr lang="pl-PL" sz="1800" dirty="0">
              <a:solidFill>
                <a:srgbClr val="0000CC"/>
              </a:solidFill>
            </a:endParaRPr>
          </a:p>
          <a:p>
            <a:pPr marL="442913" lvl="1" indent="-263525">
              <a:buFont typeface="Arial" panose="020B0604020202020204" pitchFamily="34" charset="0"/>
              <a:buChar char="•"/>
            </a:pPr>
            <a:r>
              <a:rPr lang="pl-PL" sz="1800" dirty="0">
                <a:solidFill>
                  <a:srgbClr val="0000CC"/>
                </a:solidFill>
              </a:rPr>
              <a:t>… </a:t>
            </a:r>
          </a:p>
          <a:p>
            <a:pPr marL="442913" lvl="1" indent="-263525">
              <a:buFont typeface="Arial" panose="020B0604020202020204" pitchFamily="34" charset="0"/>
              <a:buChar char="•"/>
            </a:pPr>
            <a:r>
              <a:rPr lang="en-US" sz="1800" dirty="0">
                <a:solidFill>
                  <a:srgbClr val="0000CC"/>
                </a:solidFill>
              </a:rPr>
              <a:t>part of the universe on which the quality of the constructed clusters is low</a:t>
            </a:r>
            <a:r>
              <a:rPr lang="pl-PL" sz="1800" dirty="0">
                <a:solidFill>
                  <a:srgbClr val="0000CC"/>
                </a:solidFill>
              </a:rPr>
              <a:t> </a:t>
            </a:r>
            <a:r>
              <a:rPr lang="en-US" sz="1800" dirty="0">
                <a:solidFill>
                  <a:srgbClr val="0000CC"/>
                </a:solidFill>
              </a:rPr>
              <a:t>(e.g., the object/situation under classification is not in the scope of existing clusters included in </a:t>
            </a:r>
            <a:r>
              <a:rPr lang="pl-PL" sz="1800" dirty="0">
                <a:solidFill>
                  <a:srgbClr val="0000CC"/>
                </a:solidFill>
              </a:rPr>
              <a:t>the </a:t>
            </a:r>
            <a:r>
              <a:rPr lang="en-US" sz="1800" dirty="0">
                <a:solidFill>
                  <a:srgbClr val="0000CC"/>
                </a:solidFill>
              </a:rPr>
              <a:t>decision classes)</a:t>
            </a:r>
            <a:r>
              <a:rPr lang="pl-PL" sz="1800" dirty="0">
                <a:solidFill>
                  <a:srgbClr val="0000CC"/>
                </a:solidFill>
              </a:rPr>
              <a:t> </a:t>
            </a:r>
            <a:r>
              <a:rPr lang="en-US" sz="1800" dirty="0">
                <a:solidFill>
                  <a:srgbClr val="0000CC"/>
                </a:solidFill>
              </a:rPr>
              <a:t>and requires new discoveries</a:t>
            </a:r>
            <a:endParaRPr lang="pl-PL" sz="1800" dirty="0">
              <a:solidFill>
                <a:srgbClr val="0000CC"/>
              </a:solidFill>
            </a:endParaRPr>
          </a:p>
        </p:txBody>
      </p:sp>
      <p:sp>
        <p:nvSpPr>
          <p:cNvPr id="39" name="pole tekstowe 38"/>
          <p:cNvSpPr txBox="1"/>
          <p:nvPr/>
        </p:nvSpPr>
        <p:spPr>
          <a:xfrm>
            <a:off x="4292501" y="692695"/>
            <a:ext cx="4824536" cy="2585323"/>
          </a:xfrm>
          <a:prstGeom prst="rect">
            <a:avLst/>
          </a:prstGeom>
          <a:noFill/>
        </p:spPr>
        <p:txBody>
          <a:bodyPr wrap="square" rtlCol="0">
            <a:spAutoFit/>
          </a:bodyPr>
          <a:lstStyle/>
          <a:p>
            <a:pPr algn="ctr"/>
            <a:r>
              <a:rPr lang="en-US" sz="1800" b="1" dirty="0">
                <a:solidFill>
                  <a:srgbClr val="0000CC"/>
                </a:solidFill>
              </a:rPr>
              <a:t>rule-based classifiers</a:t>
            </a:r>
            <a:r>
              <a:rPr lang="pl-PL" sz="1800" b="1" dirty="0">
                <a:solidFill>
                  <a:srgbClr val="0000CC"/>
                </a:solidFill>
              </a:rPr>
              <a:t> </a:t>
            </a:r>
            <a:r>
              <a:rPr lang="en-US" sz="1800" dirty="0">
                <a:solidFill>
                  <a:srgbClr val="0000CC"/>
                </a:solidFill>
              </a:rPr>
              <a:t>encompassing discovery of  </a:t>
            </a:r>
          </a:p>
          <a:p>
            <a:pPr marL="442913" lvl="1" indent="-290513">
              <a:buFont typeface="Arial" panose="020B0604020202020204" pitchFamily="34" charset="0"/>
              <a:buChar char="•"/>
            </a:pPr>
            <a:r>
              <a:rPr lang="pl-PL" sz="1800" dirty="0">
                <a:solidFill>
                  <a:srgbClr val="0000CC"/>
                </a:solidFill>
              </a:rPr>
              <a:t>…</a:t>
            </a:r>
          </a:p>
          <a:p>
            <a:pPr marL="442913" lvl="1" indent="-290513">
              <a:buFont typeface="Arial" panose="020B0604020202020204" pitchFamily="34" charset="0"/>
              <a:buChar char="•"/>
            </a:pPr>
            <a:r>
              <a:rPr lang="en-US" sz="1800" dirty="0">
                <a:solidFill>
                  <a:srgbClr val="0000CC"/>
                </a:solidFill>
              </a:rPr>
              <a:t>part of the universe on which the quality of the constructed classifier is low</a:t>
            </a:r>
            <a:r>
              <a:rPr lang="pl-PL" sz="1800" dirty="0">
                <a:solidFill>
                  <a:srgbClr val="0000CC"/>
                </a:solidFill>
              </a:rPr>
              <a:t> </a:t>
            </a:r>
            <a:r>
              <a:rPr lang="en-US" sz="1800" dirty="0">
                <a:solidFill>
                  <a:srgbClr val="0000CC"/>
                </a:solidFill>
              </a:rPr>
              <a:t>(e.g. for  object</a:t>
            </a:r>
            <a:r>
              <a:rPr lang="pl-PL" sz="1800" dirty="0">
                <a:solidFill>
                  <a:srgbClr val="0000CC"/>
                </a:solidFill>
              </a:rPr>
              <a:t>s</a:t>
            </a:r>
            <a:r>
              <a:rPr lang="en-US" sz="1800" dirty="0">
                <a:solidFill>
                  <a:srgbClr val="0000CC"/>
                </a:solidFill>
              </a:rPr>
              <a:t>/situation</a:t>
            </a:r>
            <a:r>
              <a:rPr lang="pl-PL" sz="1800" dirty="0">
                <a:solidFill>
                  <a:srgbClr val="0000CC"/>
                </a:solidFill>
              </a:rPr>
              <a:t>s</a:t>
            </a:r>
            <a:r>
              <a:rPr lang="en-US" sz="1800" dirty="0">
                <a:solidFill>
                  <a:srgbClr val="0000CC"/>
                </a:solidFill>
              </a:rPr>
              <a:t>  under </a:t>
            </a:r>
            <a:r>
              <a:rPr lang="en-US" sz="1800" dirty="0" err="1">
                <a:solidFill>
                  <a:srgbClr val="0000CC"/>
                </a:solidFill>
              </a:rPr>
              <a:t>classifica</a:t>
            </a:r>
            <a:r>
              <a:rPr lang="pl-PL" sz="1800" dirty="0">
                <a:solidFill>
                  <a:srgbClr val="0000CC"/>
                </a:solidFill>
              </a:rPr>
              <a:t>-</a:t>
            </a:r>
            <a:r>
              <a:rPr lang="en-US" sz="1800" dirty="0" err="1">
                <a:solidFill>
                  <a:srgbClr val="0000CC"/>
                </a:solidFill>
              </a:rPr>
              <a:t>tion</a:t>
            </a:r>
            <a:r>
              <a:rPr lang="en-US" sz="1800" dirty="0">
                <a:solidFill>
                  <a:srgbClr val="0000CC"/>
                </a:solidFill>
              </a:rPr>
              <a:t> the difference of arguments </a:t>
            </a:r>
            <a:r>
              <a:rPr lang="en-US" sz="1800" i="1" dirty="0">
                <a:solidFill>
                  <a:srgbClr val="0000CC"/>
                </a:solidFill>
              </a:rPr>
              <a:t>for</a:t>
            </a:r>
            <a:r>
              <a:rPr lang="en-US" sz="1800" dirty="0">
                <a:solidFill>
                  <a:srgbClr val="0000CC"/>
                </a:solidFill>
              </a:rPr>
              <a:t> and </a:t>
            </a:r>
            <a:r>
              <a:rPr lang="en-US" sz="1800" i="1" dirty="0">
                <a:solidFill>
                  <a:srgbClr val="0000CC"/>
                </a:solidFill>
              </a:rPr>
              <a:t>against</a:t>
            </a:r>
            <a:r>
              <a:rPr lang="en-US" sz="1800" dirty="0">
                <a:solidFill>
                  <a:srgbClr val="0000CC"/>
                </a:solidFill>
              </a:rPr>
              <a:t> </a:t>
            </a:r>
            <a:r>
              <a:rPr lang="pl-PL" sz="1800" dirty="0">
                <a:solidFill>
                  <a:srgbClr val="0000CC"/>
                </a:solidFill>
              </a:rPr>
              <a:t>the </a:t>
            </a:r>
            <a:r>
              <a:rPr lang="en-US" sz="1800" dirty="0">
                <a:solidFill>
                  <a:srgbClr val="0000CC"/>
                </a:solidFill>
              </a:rPr>
              <a:t>decision</a:t>
            </a:r>
            <a:r>
              <a:rPr lang="pl-PL" sz="1800" dirty="0">
                <a:solidFill>
                  <a:srgbClr val="0000CC"/>
                </a:solidFill>
              </a:rPr>
              <a:t> </a:t>
            </a:r>
            <a:r>
              <a:rPr lang="en-US" sz="1800" dirty="0">
                <a:solidFill>
                  <a:srgbClr val="0000CC"/>
                </a:solidFill>
              </a:rPr>
              <a:t>is </a:t>
            </a:r>
            <a:r>
              <a:rPr lang="en-US" sz="1800" i="1" dirty="0">
                <a:solidFill>
                  <a:srgbClr val="0000CC"/>
                </a:solidFill>
              </a:rPr>
              <a:t>small</a:t>
            </a:r>
            <a:r>
              <a:rPr lang="pl-PL" sz="1800" dirty="0">
                <a:solidFill>
                  <a:srgbClr val="0000CC"/>
                </a:solidFill>
              </a:rPr>
              <a:t>) </a:t>
            </a:r>
            <a:r>
              <a:rPr lang="en-US" sz="1800" dirty="0">
                <a:solidFill>
                  <a:srgbClr val="0000CC"/>
                </a:solidFill>
              </a:rPr>
              <a:t>and requires new discoveries </a:t>
            </a:r>
            <a:endParaRPr lang="pl-PL" sz="1800" dirty="0">
              <a:solidFill>
                <a:srgbClr val="0000CC"/>
              </a:solidFill>
            </a:endParaRPr>
          </a:p>
        </p:txBody>
      </p:sp>
      <p:sp>
        <p:nvSpPr>
          <p:cNvPr id="2" name="pole tekstowe 1"/>
          <p:cNvSpPr txBox="1"/>
          <p:nvPr/>
        </p:nvSpPr>
        <p:spPr>
          <a:xfrm>
            <a:off x="261864" y="3164681"/>
            <a:ext cx="8712968" cy="3693319"/>
          </a:xfrm>
          <a:prstGeom prst="rect">
            <a:avLst/>
          </a:prstGeom>
          <a:noFill/>
        </p:spPr>
        <p:txBody>
          <a:bodyPr wrap="square" rtlCol="0">
            <a:spAutoFit/>
          </a:bodyPr>
          <a:lstStyle/>
          <a:p>
            <a:pPr algn="just"/>
            <a:r>
              <a:rPr lang="en-US" sz="1800" i="1" dirty="0">
                <a:solidFill>
                  <a:srgbClr val="0000CC"/>
                </a:solidFill>
              </a:rPr>
              <a:t>LL is an advanced machine learning paradigm that learns continuously, accumulates the knowledge learned in the past, and uses/adapts it to help future learning and problem solving. In the process, the learner becomes more and more knowledgeable and better and better at learning. This continuous learning ability is one of the hallmarks of human intelligence. </a:t>
            </a:r>
            <a:r>
              <a:rPr lang="pl-PL" sz="1800" i="1" dirty="0">
                <a:solidFill>
                  <a:srgbClr val="0000CC"/>
                </a:solidFill>
              </a:rPr>
              <a:t>[…] </a:t>
            </a:r>
            <a:r>
              <a:rPr lang="en-US" sz="1800" i="1" dirty="0">
                <a:solidFill>
                  <a:srgbClr val="0000CC"/>
                </a:solidFill>
              </a:rPr>
              <a:t>humans learn effectively with a few examples and in the dynamic and open world or environment in a self-supervised manner because our learning is also very much knowledge-driven: the knowledge learned in the past helps us learn new things with little data or effort and adapt to new/unseen situations. This self</a:t>
            </a:r>
            <a:r>
              <a:rPr lang="pl-PL" sz="1800" i="1" dirty="0">
                <a:solidFill>
                  <a:srgbClr val="0000CC"/>
                </a:solidFill>
              </a:rPr>
              <a:t>-</a:t>
            </a:r>
            <a:r>
              <a:rPr lang="en-US" sz="1800" i="1" dirty="0" err="1">
                <a:solidFill>
                  <a:srgbClr val="0000CC"/>
                </a:solidFill>
              </a:rPr>
              <a:t>suprevised</a:t>
            </a:r>
            <a:r>
              <a:rPr lang="en-US" sz="1800" i="1" dirty="0">
                <a:solidFill>
                  <a:srgbClr val="0000CC"/>
                </a:solidFill>
              </a:rPr>
              <a:t> (or self-aware) learning also enables us to learn on the job in the interaction with others and with the real-world environment with no external supervision. </a:t>
            </a:r>
            <a:endParaRPr lang="pl-PL" sz="1800" i="1" dirty="0">
              <a:solidFill>
                <a:srgbClr val="0000CC"/>
              </a:solidFill>
            </a:endParaRPr>
          </a:p>
          <a:p>
            <a:r>
              <a:rPr lang="pl-PL" sz="1600" i="1" dirty="0">
                <a:solidFill>
                  <a:srgbClr val="0000CC"/>
                </a:solidFill>
              </a:rPr>
              <a:t>	Z. Chen, B. </a:t>
            </a:r>
            <a:r>
              <a:rPr lang="pl-PL" sz="1600" i="1" dirty="0" err="1">
                <a:solidFill>
                  <a:srgbClr val="0000CC"/>
                </a:solidFill>
              </a:rPr>
              <a:t>Liu</a:t>
            </a:r>
            <a:r>
              <a:rPr lang="en-US" sz="1600" i="1" dirty="0">
                <a:solidFill>
                  <a:srgbClr val="0000CC"/>
                </a:solidFill>
              </a:rPr>
              <a:t>: Synthesis Lectures on Artificial Intelligence and Machine Learning, </a:t>
            </a:r>
            <a:endParaRPr lang="pl-PL" sz="1600" i="1" dirty="0">
              <a:solidFill>
                <a:srgbClr val="0000CC"/>
              </a:solidFill>
            </a:endParaRPr>
          </a:p>
          <a:p>
            <a:r>
              <a:rPr lang="pl-PL" sz="1600" i="1" dirty="0">
                <a:solidFill>
                  <a:srgbClr val="0000CC"/>
                </a:solidFill>
              </a:rPr>
              <a:t>                </a:t>
            </a:r>
            <a:r>
              <a:rPr lang="en-US" sz="1600" i="1" dirty="0">
                <a:solidFill>
                  <a:srgbClr val="0000CC"/>
                </a:solidFill>
              </a:rPr>
              <a:t>Morgan &amp; Claypool Publishers</a:t>
            </a:r>
            <a:r>
              <a:rPr lang="pl-PL" sz="1600" i="1" dirty="0">
                <a:solidFill>
                  <a:srgbClr val="0000CC"/>
                </a:solidFill>
              </a:rPr>
              <a:t> (</a:t>
            </a:r>
            <a:r>
              <a:rPr lang="en-US" sz="1600" i="1" dirty="0">
                <a:solidFill>
                  <a:srgbClr val="0000CC"/>
                </a:solidFill>
              </a:rPr>
              <a:t>2018</a:t>
            </a:r>
            <a:r>
              <a:rPr lang="pl-PL" sz="1600" i="1" dirty="0">
                <a:solidFill>
                  <a:srgbClr val="0000CC"/>
                </a:solidFill>
              </a:rPr>
              <a:t>)</a:t>
            </a:r>
          </a:p>
        </p:txBody>
      </p:sp>
    </p:spTree>
    <p:extLst>
      <p:ext uri="{BB962C8B-B14F-4D97-AF65-F5344CB8AC3E}">
        <p14:creationId xmlns:p14="http://schemas.microsoft.com/office/powerpoint/2010/main" val="40250856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23319-4530-6DD0-64E1-1548B93633EF}"/>
            </a:ext>
          </a:extLst>
        </p:cNvPr>
        <p:cNvGrpSpPr/>
        <p:nvPr/>
      </p:nvGrpSpPr>
      <p:grpSpPr>
        <a:xfrm>
          <a:off x="0" y="0"/>
          <a:ext cx="0" cy="0"/>
          <a:chOff x="0" y="0"/>
          <a:chExt cx="0" cy="0"/>
        </a:xfrm>
      </p:grpSpPr>
      <p:sp>
        <p:nvSpPr>
          <p:cNvPr id="56" name="Tytuł 1">
            <a:extLst>
              <a:ext uri="{FF2B5EF4-FFF2-40B4-BE49-F238E27FC236}">
                <a16:creationId xmlns:a16="http://schemas.microsoft.com/office/drawing/2014/main" id="{89A60FCF-1983-4860-B346-8BF6B46E7A81}"/>
              </a:ext>
            </a:extLst>
          </p:cNvPr>
          <p:cNvSpPr>
            <a:spLocks noGrp="1"/>
          </p:cNvSpPr>
          <p:nvPr>
            <p:ph type="title"/>
          </p:nvPr>
        </p:nvSpPr>
        <p:spPr>
          <a:xfrm>
            <a:off x="35496" y="1"/>
            <a:ext cx="9080902" cy="843140"/>
          </a:xfrm>
        </p:spPr>
        <p:txBody>
          <a:bodyPr/>
          <a:lstStyle/>
          <a:p>
            <a:r>
              <a:rPr lang="pl-PL" sz="3200" b="1"/>
              <a:t>GRANULAR SOCIETIES</a:t>
            </a:r>
          </a:p>
        </p:txBody>
      </p:sp>
      <p:sp>
        <p:nvSpPr>
          <p:cNvPr id="12" name="pole tekstowe 11">
            <a:extLst>
              <a:ext uri="{FF2B5EF4-FFF2-40B4-BE49-F238E27FC236}">
                <a16:creationId xmlns:a16="http://schemas.microsoft.com/office/drawing/2014/main" id="{882D9774-9052-F575-88EE-9F37E45ACF16}"/>
              </a:ext>
            </a:extLst>
          </p:cNvPr>
          <p:cNvSpPr txBox="1"/>
          <p:nvPr/>
        </p:nvSpPr>
        <p:spPr>
          <a:xfrm>
            <a:off x="-63512" y="5256255"/>
            <a:ext cx="9080902" cy="1015663"/>
          </a:xfrm>
          <a:prstGeom prst="rect">
            <a:avLst/>
          </a:prstGeom>
          <a:noFill/>
        </p:spPr>
        <p:txBody>
          <a:bodyPr wrap="square" rtlCol="0">
            <a:spAutoFit/>
          </a:bodyPr>
          <a:lstStyle/>
          <a:p>
            <a:pPr algn="ctr"/>
            <a:r>
              <a:rPr lang="en-US" sz="2000" noProof="0">
                <a:solidFill>
                  <a:srgbClr val="0066FF"/>
                </a:solidFill>
              </a:rPr>
              <a:t>The</a:t>
            </a:r>
            <a:r>
              <a:rPr lang="en-US" sz="2000" i="1" noProof="0">
                <a:solidFill>
                  <a:srgbClr val="0066FF"/>
                </a:solidFill>
              </a:rPr>
              <a:t> N</a:t>
            </a:r>
            <a:r>
              <a:rPr lang="en-US" sz="2000" noProof="0">
                <a:solidFill>
                  <a:srgbClr val="0066FF"/>
                </a:solidFill>
              </a:rPr>
              <a:t>(</a:t>
            </a:r>
            <a:r>
              <a:rPr lang="en-US" sz="2000" i="1" noProof="0">
                <a:solidFill>
                  <a:srgbClr val="0066FF"/>
                </a:solidFill>
              </a:rPr>
              <a:t>g</a:t>
            </a:r>
            <a:r>
              <a:rPr lang="en-US" sz="2000" baseline="-25000" noProof="0">
                <a:solidFill>
                  <a:srgbClr val="0066FF"/>
                </a:solidFill>
              </a:rPr>
              <a:t>1</a:t>
            </a:r>
            <a:r>
              <a:rPr lang="en-US" sz="2000" noProof="0">
                <a:solidFill>
                  <a:srgbClr val="0066FF"/>
                </a:solidFill>
              </a:rPr>
              <a:t>), </a:t>
            </a:r>
            <a:r>
              <a:rPr lang="en-US" sz="2000" i="1" noProof="0">
                <a:solidFill>
                  <a:srgbClr val="0066FF"/>
                </a:solidFill>
              </a:rPr>
              <a:t>N</a:t>
            </a:r>
            <a:r>
              <a:rPr lang="en-US" sz="2000" noProof="0">
                <a:solidFill>
                  <a:srgbClr val="0066FF"/>
                </a:solidFill>
              </a:rPr>
              <a:t>(</a:t>
            </a:r>
            <a:r>
              <a:rPr lang="en-US" sz="2000" i="1" noProof="0">
                <a:solidFill>
                  <a:srgbClr val="0066FF"/>
                </a:solidFill>
              </a:rPr>
              <a:t>g</a:t>
            </a:r>
            <a:r>
              <a:rPr lang="en-US" sz="2000" baseline="-25000" noProof="0">
                <a:solidFill>
                  <a:srgbClr val="0066FF"/>
                </a:solidFill>
              </a:rPr>
              <a:t>2</a:t>
            </a:r>
            <a:r>
              <a:rPr lang="en-US" sz="2000" noProof="0">
                <a:solidFill>
                  <a:srgbClr val="0066FF"/>
                </a:solidFill>
              </a:rPr>
              <a:t>), …, </a:t>
            </a:r>
            <a:r>
              <a:rPr lang="en-US" sz="2000" i="1" noProof="0">
                <a:solidFill>
                  <a:srgbClr val="0066FF"/>
                </a:solidFill>
              </a:rPr>
              <a:t>N</a:t>
            </a:r>
            <a:r>
              <a:rPr lang="en-US" sz="2000" noProof="0">
                <a:solidFill>
                  <a:srgbClr val="0066FF"/>
                </a:solidFill>
              </a:rPr>
              <a:t>(</a:t>
            </a:r>
            <a:r>
              <a:rPr lang="en-US" sz="2000" i="1" noProof="0" err="1">
                <a:solidFill>
                  <a:srgbClr val="0066FF"/>
                </a:solidFill>
              </a:rPr>
              <a:t>g</a:t>
            </a:r>
            <a:r>
              <a:rPr lang="en-US" sz="2000" i="1" baseline="-25000" noProof="0" err="1">
                <a:solidFill>
                  <a:srgbClr val="0066FF"/>
                </a:solidFill>
              </a:rPr>
              <a:t>k</a:t>
            </a:r>
            <a:r>
              <a:rPr lang="en-US" sz="2000" noProof="0">
                <a:solidFill>
                  <a:srgbClr val="0066FF"/>
                </a:solidFill>
              </a:rPr>
              <a:t>) are granular networks represented by the granules </a:t>
            </a:r>
            <a:r>
              <a:rPr lang="en-US" sz="2000" baseline="-25000" noProof="0">
                <a:solidFill>
                  <a:srgbClr val="0066FF"/>
                </a:solidFill>
              </a:rPr>
              <a:t> </a:t>
            </a:r>
            <a:r>
              <a:rPr lang="en-US" sz="2000" i="1" noProof="0">
                <a:solidFill>
                  <a:srgbClr val="0066FF"/>
                </a:solidFill>
              </a:rPr>
              <a:t>g</a:t>
            </a:r>
            <a:r>
              <a:rPr lang="en-US" sz="2000" baseline="-25000" noProof="0">
                <a:solidFill>
                  <a:srgbClr val="0066FF"/>
                </a:solidFill>
              </a:rPr>
              <a:t>1</a:t>
            </a:r>
            <a:r>
              <a:rPr lang="en-US" sz="2000" noProof="0">
                <a:solidFill>
                  <a:srgbClr val="0066FF"/>
                </a:solidFill>
              </a:rPr>
              <a:t>, </a:t>
            </a:r>
            <a:r>
              <a:rPr lang="en-US" sz="2000" i="1" noProof="0">
                <a:solidFill>
                  <a:srgbClr val="0066FF"/>
                </a:solidFill>
              </a:rPr>
              <a:t>g</a:t>
            </a:r>
            <a:r>
              <a:rPr lang="en-US" sz="2000" baseline="-25000" noProof="0">
                <a:solidFill>
                  <a:srgbClr val="0066FF"/>
                </a:solidFill>
              </a:rPr>
              <a:t>2</a:t>
            </a:r>
            <a:r>
              <a:rPr lang="en-US" sz="2000" noProof="0">
                <a:solidFill>
                  <a:srgbClr val="0066FF"/>
                </a:solidFill>
              </a:rPr>
              <a:t>, …, </a:t>
            </a:r>
            <a:r>
              <a:rPr lang="en-US" sz="2000" i="1" noProof="0" err="1">
                <a:solidFill>
                  <a:srgbClr val="0066FF"/>
                </a:solidFill>
              </a:rPr>
              <a:t>g</a:t>
            </a:r>
            <a:r>
              <a:rPr lang="en-US" sz="2000" i="1" baseline="-25000" noProof="0" err="1">
                <a:solidFill>
                  <a:srgbClr val="0066FF"/>
                </a:solidFill>
              </a:rPr>
              <a:t>k</a:t>
            </a:r>
            <a:r>
              <a:rPr lang="en-US" sz="2000" noProof="0">
                <a:solidFill>
                  <a:srgbClr val="0066FF"/>
                </a:solidFill>
              </a:rPr>
              <a:t>, </a:t>
            </a:r>
            <a:r>
              <a:rPr lang="en-US" sz="2000">
                <a:solidFill>
                  <a:srgbClr val="0066FF"/>
                </a:solidFill>
              </a:rPr>
              <a:t>and the dark arrows represent the interactions between them that realize communication in the form of cooperation or competition.</a:t>
            </a:r>
          </a:p>
        </p:txBody>
      </p:sp>
      <p:sp>
        <p:nvSpPr>
          <p:cNvPr id="3" name="Symbol zastępczy numeru slajdu 2"/>
          <p:cNvSpPr>
            <a:spLocks noGrp="1"/>
          </p:cNvSpPr>
          <p:nvPr>
            <p:ph type="sldNum" sz="quarter" idx="12"/>
          </p:nvPr>
        </p:nvSpPr>
        <p:spPr/>
        <p:txBody>
          <a:bodyPr/>
          <a:lstStyle/>
          <a:p>
            <a:pPr>
              <a:defRPr/>
            </a:pPr>
            <a:fld id="{D02E777F-298D-4C96-825C-3DC57E52C55E}" type="slidenum">
              <a:rPr lang="pl-PL" smtClean="0"/>
              <a:pPr>
                <a:defRPr/>
              </a:pPr>
              <a:t>96</a:t>
            </a:fld>
            <a:endParaRPr lang="pl-PL"/>
          </a:p>
        </p:txBody>
      </p:sp>
      <p:grpSp>
        <p:nvGrpSpPr>
          <p:cNvPr id="20" name="Grupa 19"/>
          <p:cNvGrpSpPr/>
          <p:nvPr/>
        </p:nvGrpSpPr>
        <p:grpSpPr>
          <a:xfrm>
            <a:off x="755576" y="1013724"/>
            <a:ext cx="4951334" cy="3728322"/>
            <a:chOff x="1852914" y="1166572"/>
            <a:chExt cx="5533489" cy="4206644"/>
          </a:xfrm>
        </p:grpSpPr>
        <p:sp>
          <p:nvSpPr>
            <p:cNvPr id="2" name="Prostokąt 1">
              <a:extLst>
                <a:ext uri="{FF2B5EF4-FFF2-40B4-BE49-F238E27FC236}">
                  <a16:creationId xmlns:a16="http://schemas.microsoft.com/office/drawing/2014/main" id="{D1931536-C57B-C0EE-1318-2AB89495055C}"/>
                </a:ext>
              </a:extLst>
            </p:cNvPr>
            <p:cNvSpPr/>
            <p:nvPr/>
          </p:nvSpPr>
          <p:spPr>
            <a:xfrm>
              <a:off x="1852914" y="2073484"/>
              <a:ext cx="1368152" cy="1080120"/>
            </a:xfrm>
            <a:prstGeom prst="rect">
              <a:avLst/>
            </a:prstGeom>
            <a:solidFill>
              <a:srgbClr val="66FF6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i="1">
                  <a:solidFill>
                    <a:schemeClr val="tx1"/>
                  </a:solidFill>
                </a:rPr>
                <a:t>N</a:t>
              </a:r>
              <a:r>
                <a:rPr lang="pl-PL">
                  <a:solidFill>
                    <a:schemeClr val="tx1"/>
                  </a:solidFill>
                </a:rPr>
                <a:t>(</a:t>
              </a:r>
              <a:r>
                <a:rPr lang="pl-PL" i="1">
                  <a:solidFill>
                    <a:schemeClr val="tx1"/>
                  </a:solidFill>
                </a:rPr>
                <a:t>g</a:t>
              </a:r>
              <a:r>
                <a:rPr lang="pl-PL" baseline="-25000">
                  <a:solidFill>
                    <a:schemeClr val="tx1"/>
                  </a:solidFill>
                </a:rPr>
                <a:t>1</a:t>
              </a:r>
              <a:r>
                <a:rPr lang="pl-PL">
                  <a:solidFill>
                    <a:schemeClr val="tx1"/>
                  </a:solidFill>
                </a:rPr>
                <a:t>)</a:t>
              </a:r>
              <a:r>
                <a:rPr lang="pl-PL" baseline="-25000">
                  <a:solidFill>
                    <a:schemeClr val="tx1"/>
                  </a:solidFill>
                </a:rPr>
                <a:t> </a:t>
              </a:r>
              <a:endParaRPr lang="en-US">
                <a:solidFill>
                  <a:schemeClr val="tx1"/>
                </a:solidFill>
              </a:endParaRPr>
            </a:p>
          </p:txBody>
        </p:sp>
        <p:sp>
          <p:nvSpPr>
            <p:cNvPr id="4" name="Prostokąt 3">
              <a:extLst>
                <a:ext uri="{FF2B5EF4-FFF2-40B4-BE49-F238E27FC236}">
                  <a16:creationId xmlns:a16="http://schemas.microsoft.com/office/drawing/2014/main" id="{E49681FA-FF9E-7221-5D35-50C80E2EE199}"/>
                </a:ext>
              </a:extLst>
            </p:cNvPr>
            <p:cNvSpPr/>
            <p:nvPr/>
          </p:nvSpPr>
          <p:spPr>
            <a:xfrm>
              <a:off x="5027683" y="1700808"/>
              <a:ext cx="1368152" cy="1080120"/>
            </a:xfrm>
            <a:prstGeom prst="rect">
              <a:avLst/>
            </a:prstGeom>
            <a:solidFill>
              <a:srgbClr val="66FF6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i="1">
                  <a:solidFill>
                    <a:schemeClr val="tx1"/>
                  </a:solidFill>
                </a:rPr>
                <a:t>N</a:t>
              </a:r>
              <a:r>
                <a:rPr lang="pl-PL">
                  <a:solidFill>
                    <a:schemeClr val="tx1"/>
                  </a:solidFill>
                </a:rPr>
                <a:t>(</a:t>
              </a:r>
              <a:r>
                <a:rPr lang="pl-PL" i="1">
                  <a:solidFill>
                    <a:schemeClr val="tx1"/>
                  </a:solidFill>
                </a:rPr>
                <a:t>g</a:t>
              </a:r>
              <a:r>
                <a:rPr lang="pl-PL" baseline="-25000">
                  <a:solidFill>
                    <a:schemeClr val="tx1"/>
                  </a:solidFill>
                </a:rPr>
                <a:t>2</a:t>
              </a:r>
              <a:r>
                <a:rPr lang="pl-PL">
                  <a:solidFill>
                    <a:schemeClr val="tx1"/>
                  </a:solidFill>
                </a:rPr>
                <a:t>)</a:t>
              </a:r>
              <a:r>
                <a:rPr lang="pl-PL" baseline="-25000">
                  <a:solidFill>
                    <a:schemeClr val="tx1"/>
                  </a:solidFill>
                </a:rPr>
                <a:t> </a:t>
              </a:r>
              <a:endParaRPr lang="en-US">
                <a:solidFill>
                  <a:schemeClr val="tx1"/>
                </a:solidFill>
              </a:endParaRPr>
            </a:p>
          </p:txBody>
        </p:sp>
        <p:sp>
          <p:nvSpPr>
            <p:cNvPr id="5" name="Prostokąt 4">
              <a:extLst>
                <a:ext uri="{FF2B5EF4-FFF2-40B4-BE49-F238E27FC236}">
                  <a16:creationId xmlns:a16="http://schemas.microsoft.com/office/drawing/2014/main" id="{069A0AAE-9333-CF78-50A5-57B60092AFC5}"/>
                </a:ext>
              </a:extLst>
            </p:cNvPr>
            <p:cNvSpPr/>
            <p:nvPr/>
          </p:nvSpPr>
          <p:spPr>
            <a:xfrm>
              <a:off x="3635896" y="4293096"/>
              <a:ext cx="1368152" cy="1080120"/>
            </a:xfrm>
            <a:prstGeom prst="rect">
              <a:avLst/>
            </a:prstGeom>
            <a:solidFill>
              <a:srgbClr val="66FF6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i="1">
                  <a:solidFill>
                    <a:schemeClr val="tx1"/>
                  </a:solidFill>
                </a:rPr>
                <a:t>N</a:t>
              </a:r>
              <a:r>
                <a:rPr lang="pl-PL">
                  <a:solidFill>
                    <a:schemeClr val="tx1"/>
                  </a:solidFill>
                </a:rPr>
                <a:t>(</a:t>
              </a:r>
              <a:r>
                <a:rPr lang="pl-PL" i="1" err="1">
                  <a:solidFill>
                    <a:schemeClr val="tx1"/>
                  </a:solidFill>
                </a:rPr>
                <a:t>g</a:t>
              </a:r>
              <a:r>
                <a:rPr lang="pl-PL" baseline="-25000" err="1">
                  <a:solidFill>
                    <a:schemeClr val="tx1"/>
                  </a:solidFill>
                </a:rPr>
                <a:t>k</a:t>
              </a:r>
              <a:r>
                <a:rPr lang="pl-PL">
                  <a:solidFill>
                    <a:schemeClr val="tx1"/>
                  </a:solidFill>
                </a:rPr>
                <a:t>)</a:t>
              </a:r>
              <a:r>
                <a:rPr lang="pl-PL" baseline="-25000">
                  <a:solidFill>
                    <a:schemeClr val="tx1"/>
                  </a:solidFill>
                </a:rPr>
                <a:t> </a:t>
              </a:r>
              <a:endParaRPr lang="en-US">
                <a:solidFill>
                  <a:schemeClr val="tx1"/>
                </a:solidFill>
              </a:endParaRPr>
            </a:p>
          </p:txBody>
        </p:sp>
        <p:sp>
          <p:nvSpPr>
            <p:cNvPr id="6" name="pole tekstowe 5">
              <a:extLst>
                <a:ext uri="{FF2B5EF4-FFF2-40B4-BE49-F238E27FC236}">
                  <a16:creationId xmlns:a16="http://schemas.microsoft.com/office/drawing/2014/main" id="{16809C68-2F2F-0F53-CFE9-F98FD43443ED}"/>
                </a:ext>
              </a:extLst>
            </p:cNvPr>
            <p:cNvSpPr txBox="1"/>
            <p:nvPr/>
          </p:nvSpPr>
          <p:spPr>
            <a:xfrm>
              <a:off x="5711759" y="3119815"/>
              <a:ext cx="792088" cy="584775"/>
            </a:xfrm>
            <a:prstGeom prst="rect">
              <a:avLst/>
            </a:prstGeom>
            <a:noFill/>
          </p:spPr>
          <p:txBody>
            <a:bodyPr wrap="square" rtlCol="0">
              <a:spAutoFit/>
            </a:bodyPr>
            <a:lstStyle/>
            <a:p>
              <a:r>
                <a:rPr lang="pl-PL" sz="3200" b="1"/>
                <a:t>…</a:t>
              </a:r>
              <a:endParaRPr lang="en-US" sz="3200" b="1"/>
            </a:p>
          </p:txBody>
        </p:sp>
        <p:sp>
          <p:nvSpPr>
            <p:cNvPr id="7" name="Strzałka: w lewo i w prawo 6">
              <a:extLst>
                <a:ext uri="{FF2B5EF4-FFF2-40B4-BE49-F238E27FC236}">
                  <a16:creationId xmlns:a16="http://schemas.microsoft.com/office/drawing/2014/main" id="{CBF0645E-4A04-5C86-C6D6-82BB7E8957D6}"/>
                </a:ext>
              </a:extLst>
            </p:cNvPr>
            <p:cNvSpPr/>
            <p:nvPr/>
          </p:nvSpPr>
          <p:spPr>
            <a:xfrm rot="20987974">
              <a:off x="3186738" y="2235681"/>
              <a:ext cx="1866318" cy="38690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rzałka: w lewo i w prawo 7">
              <a:extLst>
                <a:ext uri="{FF2B5EF4-FFF2-40B4-BE49-F238E27FC236}">
                  <a16:creationId xmlns:a16="http://schemas.microsoft.com/office/drawing/2014/main" id="{F6F58DB4-9293-6EA4-28B8-3BA8CD9695A4}"/>
                </a:ext>
              </a:extLst>
            </p:cNvPr>
            <p:cNvSpPr/>
            <p:nvPr/>
          </p:nvSpPr>
          <p:spPr>
            <a:xfrm rot="3294205">
              <a:off x="2184998" y="3736947"/>
              <a:ext cx="1832493" cy="38690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rzałka: w lewo i w prawo 9">
              <a:extLst>
                <a:ext uri="{FF2B5EF4-FFF2-40B4-BE49-F238E27FC236}">
                  <a16:creationId xmlns:a16="http://schemas.microsoft.com/office/drawing/2014/main" id="{06D5E6BA-A24D-2D30-7220-64FC7A23E14B}"/>
                </a:ext>
              </a:extLst>
            </p:cNvPr>
            <p:cNvSpPr/>
            <p:nvPr/>
          </p:nvSpPr>
          <p:spPr>
            <a:xfrm rot="7678037">
              <a:off x="3991714" y="3351094"/>
              <a:ext cx="1832493" cy="38690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rzałka: w lewo i w prawo 9">
              <a:extLst>
                <a:ext uri="{FF2B5EF4-FFF2-40B4-BE49-F238E27FC236}">
                  <a16:creationId xmlns:a16="http://schemas.microsoft.com/office/drawing/2014/main" id="{06D5E6BA-A24D-2D30-7220-64FC7A23E14B}"/>
                </a:ext>
              </a:extLst>
            </p:cNvPr>
            <p:cNvSpPr/>
            <p:nvPr/>
          </p:nvSpPr>
          <p:spPr>
            <a:xfrm rot="10095855">
              <a:off x="6421812" y="1814062"/>
              <a:ext cx="964591" cy="354563"/>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rzałka: w lewo i w prawo 9">
              <a:extLst>
                <a:ext uri="{FF2B5EF4-FFF2-40B4-BE49-F238E27FC236}">
                  <a16:creationId xmlns:a16="http://schemas.microsoft.com/office/drawing/2014/main" id="{06D5E6BA-A24D-2D30-7220-64FC7A23E14B}"/>
                </a:ext>
              </a:extLst>
            </p:cNvPr>
            <p:cNvSpPr/>
            <p:nvPr/>
          </p:nvSpPr>
          <p:spPr>
            <a:xfrm rot="10095855">
              <a:off x="5021592" y="4552418"/>
              <a:ext cx="964591" cy="354563"/>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rzałka: w lewo i w prawo 9">
              <a:extLst>
                <a:ext uri="{FF2B5EF4-FFF2-40B4-BE49-F238E27FC236}">
                  <a16:creationId xmlns:a16="http://schemas.microsoft.com/office/drawing/2014/main" id="{06D5E6BA-A24D-2D30-7220-64FC7A23E14B}"/>
                </a:ext>
              </a:extLst>
            </p:cNvPr>
            <p:cNvSpPr/>
            <p:nvPr/>
          </p:nvSpPr>
          <p:spPr>
            <a:xfrm rot="14230020">
              <a:off x="1780358" y="1471586"/>
              <a:ext cx="964591" cy="354563"/>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upa 10"/>
          <p:cNvGrpSpPr/>
          <p:nvPr/>
        </p:nvGrpSpPr>
        <p:grpSpPr>
          <a:xfrm>
            <a:off x="6007743" y="3851906"/>
            <a:ext cx="2679057" cy="1008630"/>
            <a:chOff x="176044" y="4409109"/>
            <a:chExt cx="2991184" cy="1177757"/>
          </a:xfrm>
        </p:grpSpPr>
        <p:sp>
          <p:nvSpPr>
            <p:cNvPr id="17" name="Strzałka: w lewo i w prawo 9">
              <a:extLst>
                <a:ext uri="{FF2B5EF4-FFF2-40B4-BE49-F238E27FC236}">
                  <a16:creationId xmlns:a16="http://schemas.microsoft.com/office/drawing/2014/main" id="{06D5E6BA-A24D-2D30-7220-64FC7A23E14B}"/>
                </a:ext>
              </a:extLst>
            </p:cNvPr>
            <p:cNvSpPr/>
            <p:nvPr/>
          </p:nvSpPr>
          <p:spPr>
            <a:xfrm rot="10800000">
              <a:off x="176044" y="5063512"/>
              <a:ext cx="790493" cy="388934"/>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ole tekstowe 8"/>
            <p:cNvSpPr txBox="1"/>
            <p:nvPr/>
          </p:nvSpPr>
          <p:spPr>
            <a:xfrm>
              <a:off x="981727" y="4904036"/>
              <a:ext cx="2185501" cy="682830"/>
            </a:xfrm>
            <a:prstGeom prst="rect">
              <a:avLst/>
            </a:prstGeom>
            <a:noFill/>
          </p:spPr>
          <p:txBody>
            <a:bodyPr wrap="square" rtlCol="0">
              <a:spAutoFit/>
            </a:bodyPr>
            <a:lstStyle/>
            <a:p>
              <a:pPr algn="ctr"/>
              <a:r>
                <a:rPr lang="en-US" sz="1600">
                  <a:solidFill>
                    <a:srgbClr val="0066FF"/>
                  </a:solidFill>
                </a:rPr>
                <a:t>interactions with environments</a:t>
              </a:r>
            </a:p>
          </p:txBody>
        </p:sp>
        <p:sp>
          <p:nvSpPr>
            <p:cNvPr id="18" name="pole tekstowe 17"/>
            <p:cNvSpPr txBox="1"/>
            <p:nvPr/>
          </p:nvSpPr>
          <p:spPr>
            <a:xfrm>
              <a:off x="1063061" y="4409109"/>
              <a:ext cx="2104167" cy="395323"/>
            </a:xfrm>
            <a:prstGeom prst="rect">
              <a:avLst/>
            </a:prstGeom>
            <a:noFill/>
          </p:spPr>
          <p:txBody>
            <a:bodyPr wrap="square" rtlCol="0">
              <a:spAutoFit/>
            </a:bodyPr>
            <a:lstStyle/>
            <a:p>
              <a:pPr algn="ctr"/>
              <a:r>
                <a:rPr lang="en-US" sz="1600">
                  <a:solidFill>
                    <a:srgbClr val="0066FF"/>
                  </a:solidFill>
                </a:rPr>
                <a:t>communications</a:t>
              </a:r>
            </a:p>
          </p:txBody>
        </p:sp>
        <p:sp>
          <p:nvSpPr>
            <p:cNvPr id="19" name="Strzałka: w lewo i w prawo 7">
              <a:extLst>
                <a:ext uri="{FF2B5EF4-FFF2-40B4-BE49-F238E27FC236}">
                  <a16:creationId xmlns:a16="http://schemas.microsoft.com/office/drawing/2014/main" id="{F6F58DB4-9293-6EA4-28B8-3BA8CD9695A4}"/>
                </a:ext>
              </a:extLst>
            </p:cNvPr>
            <p:cNvSpPr/>
            <p:nvPr/>
          </p:nvSpPr>
          <p:spPr>
            <a:xfrm>
              <a:off x="211469" y="4422071"/>
              <a:ext cx="851592" cy="38714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84656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5116C-2C6F-8E38-9A92-B5E2FF98A2F9}"/>
            </a:ext>
          </a:extLst>
        </p:cNvPr>
        <p:cNvGrpSpPr/>
        <p:nvPr/>
      </p:nvGrpSpPr>
      <p:grpSpPr>
        <a:xfrm>
          <a:off x="0" y="0"/>
          <a:ext cx="0" cy="0"/>
          <a:chOff x="0" y="0"/>
          <a:chExt cx="0" cy="0"/>
        </a:xfrm>
      </p:grpSpPr>
      <p:grpSp>
        <p:nvGrpSpPr>
          <p:cNvPr id="58" name="Grupa 57">
            <a:extLst>
              <a:ext uri="{FF2B5EF4-FFF2-40B4-BE49-F238E27FC236}">
                <a16:creationId xmlns:a16="http://schemas.microsoft.com/office/drawing/2014/main" id="{14A1BAB8-0A51-13F5-1796-7DDACCCADB39}"/>
              </a:ext>
            </a:extLst>
          </p:cNvPr>
          <p:cNvGrpSpPr/>
          <p:nvPr/>
        </p:nvGrpSpPr>
        <p:grpSpPr>
          <a:xfrm>
            <a:off x="4964397" y="1340768"/>
            <a:ext cx="3814257" cy="1808266"/>
            <a:chOff x="2858091" y="2827538"/>
            <a:chExt cx="6184326" cy="3469355"/>
          </a:xfrm>
        </p:grpSpPr>
        <p:sp>
          <p:nvSpPr>
            <p:cNvPr id="18" name="Schemat blokowy: dane 17">
              <a:extLst>
                <a:ext uri="{FF2B5EF4-FFF2-40B4-BE49-F238E27FC236}">
                  <a16:creationId xmlns:a16="http://schemas.microsoft.com/office/drawing/2014/main" id="{B43F23EF-4CFF-E257-6509-0CF55072D32A}"/>
                </a:ext>
              </a:extLst>
            </p:cNvPr>
            <p:cNvSpPr/>
            <p:nvPr/>
          </p:nvSpPr>
          <p:spPr>
            <a:xfrm>
              <a:off x="2858091" y="5281230"/>
              <a:ext cx="5962381" cy="1015663"/>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y 59">
              <a:extLst>
                <a:ext uri="{FF2B5EF4-FFF2-40B4-BE49-F238E27FC236}">
                  <a16:creationId xmlns:a16="http://schemas.microsoft.com/office/drawing/2014/main" id="{70D24976-FAEB-958C-1B2E-A393E32A1133}"/>
                </a:ext>
              </a:extLst>
            </p:cNvPr>
            <p:cNvSpPr/>
            <p:nvPr/>
          </p:nvSpPr>
          <p:spPr>
            <a:xfrm>
              <a:off x="3972995" y="3335370"/>
              <a:ext cx="4176464" cy="23195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chemat blokowy: dane 18">
              <a:extLst>
                <a:ext uri="{FF2B5EF4-FFF2-40B4-BE49-F238E27FC236}">
                  <a16:creationId xmlns:a16="http://schemas.microsoft.com/office/drawing/2014/main" id="{2E3E4987-388A-D628-BA6F-0600183A4206}"/>
                </a:ext>
              </a:extLst>
            </p:cNvPr>
            <p:cNvSpPr/>
            <p:nvPr/>
          </p:nvSpPr>
          <p:spPr>
            <a:xfrm>
              <a:off x="3080036" y="2827538"/>
              <a:ext cx="5962381" cy="1015663"/>
            </a:xfrm>
            <a:prstGeom prst="flowChartInputOutput">
              <a:avLst/>
            </a:prstGeom>
            <a:solidFill>
              <a:schemeClr val="accent1">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3" name="pole tekstowe 2">
            <a:extLst>
              <a:ext uri="{FF2B5EF4-FFF2-40B4-BE49-F238E27FC236}">
                <a16:creationId xmlns:a16="http://schemas.microsoft.com/office/drawing/2014/main" id="{11D934D1-E913-56FF-E7E9-E3A1737B07B5}"/>
              </a:ext>
            </a:extLst>
          </p:cNvPr>
          <p:cNvSpPr txBox="1"/>
          <p:nvPr/>
        </p:nvSpPr>
        <p:spPr>
          <a:xfrm>
            <a:off x="6237076" y="2996952"/>
            <a:ext cx="504056" cy="507831"/>
          </a:xfrm>
          <a:prstGeom prst="rect">
            <a:avLst/>
          </a:prstGeom>
          <a:noFill/>
        </p:spPr>
        <p:txBody>
          <a:bodyPr wrap="square" rtlCol="0">
            <a:spAutoFit/>
          </a:bodyPr>
          <a:lstStyle/>
          <a:p>
            <a:r>
              <a:rPr lang="pl-PL" b="1"/>
              <a:t>…</a:t>
            </a:r>
            <a:endParaRPr lang="en-US" b="1"/>
          </a:p>
        </p:txBody>
      </p:sp>
      <p:sp>
        <p:nvSpPr>
          <p:cNvPr id="5" name="Tytuł 1">
            <a:extLst>
              <a:ext uri="{FF2B5EF4-FFF2-40B4-BE49-F238E27FC236}">
                <a16:creationId xmlns:a16="http://schemas.microsoft.com/office/drawing/2014/main" id="{278AD33E-E8B1-F6D2-FBB6-4753EE46576F}"/>
              </a:ext>
            </a:extLst>
          </p:cNvPr>
          <p:cNvSpPr>
            <a:spLocks noGrp="1"/>
          </p:cNvSpPr>
          <p:nvPr>
            <p:ph type="title"/>
          </p:nvPr>
        </p:nvSpPr>
        <p:spPr>
          <a:xfrm>
            <a:off x="35496" y="1"/>
            <a:ext cx="9080902" cy="886871"/>
          </a:xfrm>
        </p:spPr>
        <p:txBody>
          <a:bodyPr/>
          <a:lstStyle/>
          <a:p>
            <a:r>
              <a:rPr lang="pl-PL" sz="2800" b="1"/>
              <a:t>HIERARCHIES OF GRANULAR NETWORKS OF GRANULAR SOCIETIES</a:t>
            </a:r>
          </a:p>
        </p:txBody>
      </p:sp>
      <p:grpSp>
        <p:nvGrpSpPr>
          <p:cNvPr id="67" name="Grupa 66">
            <a:extLst>
              <a:ext uri="{FF2B5EF4-FFF2-40B4-BE49-F238E27FC236}">
                <a16:creationId xmlns:a16="http://schemas.microsoft.com/office/drawing/2014/main" id="{392BD9F1-9799-33DB-40DF-A2510A94486B}"/>
              </a:ext>
            </a:extLst>
          </p:cNvPr>
          <p:cNvGrpSpPr/>
          <p:nvPr/>
        </p:nvGrpSpPr>
        <p:grpSpPr>
          <a:xfrm>
            <a:off x="4644008" y="3429000"/>
            <a:ext cx="4320480" cy="2493237"/>
            <a:chOff x="2266682" y="4221088"/>
            <a:chExt cx="4858207" cy="2536717"/>
          </a:xfrm>
        </p:grpSpPr>
        <p:sp>
          <p:nvSpPr>
            <p:cNvPr id="40" name="Schemat blokowy: dane 39">
              <a:extLst>
                <a:ext uri="{FF2B5EF4-FFF2-40B4-BE49-F238E27FC236}">
                  <a16:creationId xmlns:a16="http://schemas.microsoft.com/office/drawing/2014/main" id="{FE6B20C9-BC40-3F0F-0348-ECCE47078B5A}"/>
                </a:ext>
              </a:extLst>
            </p:cNvPr>
            <p:cNvSpPr/>
            <p:nvPr/>
          </p:nvSpPr>
          <p:spPr>
            <a:xfrm>
              <a:off x="2266682" y="5392174"/>
              <a:ext cx="4622454" cy="1365631"/>
            </a:xfrm>
            <a:prstGeom prst="flowChartInputOutpu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Schemat blokowy: dane 45">
              <a:extLst>
                <a:ext uri="{FF2B5EF4-FFF2-40B4-BE49-F238E27FC236}">
                  <a16:creationId xmlns:a16="http://schemas.microsoft.com/office/drawing/2014/main" id="{1D27B92D-6BF0-5012-0904-823D12013EB3}"/>
                </a:ext>
              </a:extLst>
            </p:cNvPr>
            <p:cNvSpPr/>
            <p:nvPr/>
          </p:nvSpPr>
          <p:spPr>
            <a:xfrm>
              <a:off x="2640664" y="4308639"/>
              <a:ext cx="4484225" cy="768106"/>
            </a:xfrm>
            <a:prstGeom prst="flowChartInputOutput">
              <a:avLst/>
            </a:prstGeom>
            <a:solidFill>
              <a:schemeClr val="accent1">
                <a:alpha val="1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26" name="Grupa 25">
              <a:extLst>
                <a:ext uri="{FF2B5EF4-FFF2-40B4-BE49-F238E27FC236}">
                  <a16:creationId xmlns:a16="http://schemas.microsoft.com/office/drawing/2014/main" id="{A501DD20-3840-418D-8CB5-046843AC2311}"/>
                </a:ext>
              </a:extLst>
            </p:cNvPr>
            <p:cNvGrpSpPr/>
            <p:nvPr/>
          </p:nvGrpSpPr>
          <p:grpSpPr>
            <a:xfrm>
              <a:off x="2915816" y="5491157"/>
              <a:ext cx="1289928" cy="1152128"/>
              <a:chOff x="6162392" y="3536283"/>
              <a:chExt cx="1289928" cy="1152128"/>
            </a:xfrm>
          </p:grpSpPr>
          <p:grpSp>
            <p:nvGrpSpPr>
              <p:cNvPr id="24" name="Grupa 23">
                <a:extLst>
                  <a:ext uri="{FF2B5EF4-FFF2-40B4-BE49-F238E27FC236}">
                    <a16:creationId xmlns:a16="http://schemas.microsoft.com/office/drawing/2014/main" id="{C254DAAC-0622-5ECB-ED6F-193F5F3BFDC3}"/>
                  </a:ext>
                </a:extLst>
              </p:cNvPr>
              <p:cNvGrpSpPr/>
              <p:nvPr/>
            </p:nvGrpSpPr>
            <p:grpSpPr>
              <a:xfrm>
                <a:off x="6433356" y="3645024"/>
                <a:ext cx="828092" cy="770384"/>
                <a:chOff x="6433356" y="3645024"/>
                <a:chExt cx="828092" cy="770384"/>
              </a:xfrm>
            </p:grpSpPr>
            <p:sp>
              <p:nvSpPr>
                <p:cNvPr id="7" name="Prostokąt: zaokrąglone rogi 6">
                  <a:extLst>
                    <a:ext uri="{FF2B5EF4-FFF2-40B4-BE49-F238E27FC236}">
                      <a16:creationId xmlns:a16="http://schemas.microsoft.com/office/drawing/2014/main" id="{4BBD248C-D788-94C8-DBF6-E131A980F5C8}"/>
                    </a:ext>
                  </a:extLst>
                </p:cNvPr>
                <p:cNvSpPr/>
                <p:nvPr/>
              </p:nvSpPr>
              <p:spPr>
                <a:xfrm>
                  <a:off x="6516216" y="3645024"/>
                  <a:ext cx="144016" cy="144016"/>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rostokąt: zaokrąglone rogi 7">
                  <a:extLst>
                    <a:ext uri="{FF2B5EF4-FFF2-40B4-BE49-F238E27FC236}">
                      <a16:creationId xmlns:a16="http://schemas.microsoft.com/office/drawing/2014/main" id="{43CDF967-D8DB-7FD2-A0FC-1179C8F8A41A}"/>
                    </a:ext>
                  </a:extLst>
                </p:cNvPr>
                <p:cNvSpPr/>
                <p:nvPr/>
              </p:nvSpPr>
              <p:spPr>
                <a:xfrm>
                  <a:off x="6444208" y="4030216"/>
                  <a:ext cx="144016" cy="144016"/>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rostokąt: zaokrąglone rogi 9">
                  <a:extLst>
                    <a:ext uri="{FF2B5EF4-FFF2-40B4-BE49-F238E27FC236}">
                      <a16:creationId xmlns:a16="http://schemas.microsoft.com/office/drawing/2014/main" id="{9A3B25AB-0565-21A1-B698-AA9191EBABD8}"/>
                    </a:ext>
                  </a:extLst>
                </p:cNvPr>
                <p:cNvSpPr/>
                <p:nvPr/>
              </p:nvSpPr>
              <p:spPr>
                <a:xfrm>
                  <a:off x="6516216" y="4271392"/>
                  <a:ext cx="144016" cy="144016"/>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rostokąt: zaokrąglone rogi 10">
                  <a:extLst>
                    <a:ext uri="{FF2B5EF4-FFF2-40B4-BE49-F238E27FC236}">
                      <a16:creationId xmlns:a16="http://schemas.microsoft.com/office/drawing/2014/main" id="{932735AC-019C-A0F3-0F4B-B70FB54EDCF1}"/>
                    </a:ext>
                  </a:extLst>
                </p:cNvPr>
                <p:cNvSpPr/>
                <p:nvPr/>
              </p:nvSpPr>
              <p:spPr>
                <a:xfrm flipH="1">
                  <a:off x="7117432" y="4102224"/>
                  <a:ext cx="144016" cy="98297"/>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Łącznik prosty ze strzałką 12">
                  <a:extLst>
                    <a:ext uri="{FF2B5EF4-FFF2-40B4-BE49-F238E27FC236}">
                      <a16:creationId xmlns:a16="http://schemas.microsoft.com/office/drawing/2014/main" id="{0B06F6F0-FD9A-5105-0B6C-B291BD537374}"/>
                    </a:ext>
                  </a:extLst>
                </p:cNvPr>
                <p:cNvCxnSpPr/>
                <p:nvPr/>
              </p:nvCxnSpPr>
              <p:spPr>
                <a:xfrm>
                  <a:off x="6649511" y="3789040"/>
                  <a:ext cx="567680" cy="32330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a:extLst>
                    <a:ext uri="{FF2B5EF4-FFF2-40B4-BE49-F238E27FC236}">
                      <a16:creationId xmlns:a16="http://schemas.microsoft.com/office/drawing/2014/main" id="{95A74911-DA7C-8533-ED45-70B1AF449E9A}"/>
                    </a:ext>
                  </a:extLst>
                </p:cNvPr>
                <p:cNvCxnSpPr>
                  <a:cxnSpLocks/>
                  <a:endCxn id="7" idx="2"/>
                </p:cNvCxnSpPr>
                <p:nvPr/>
              </p:nvCxnSpPr>
              <p:spPr>
                <a:xfrm flipV="1">
                  <a:off x="6433356" y="3789040"/>
                  <a:ext cx="154868" cy="24982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a:extLst>
                    <a:ext uri="{FF2B5EF4-FFF2-40B4-BE49-F238E27FC236}">
                      <a16:creationId xmlns:a16="http://schemas.microsoft.com/office/drawing/2014/main" id="{B22E40B2-3E5E-0B49-F24A-10F30591CE38}"/>
                    </a:ext>
                  </a:extLst>
                </p:cNvPr>
                <p:cNvCxnSpPr>
                  <a:cxnSpLocks/>
                  <a:stCxn id="10" idx="3"/>
                  <a:endCxn id="11" idx="3"/>
                </p:cNvCxnSpPr>
                <p:nvPr/>
              </p:nvCxnSpPr>
              <p:spPr>
                <a:xfrm flipV="1">
                  <a:off x="6660232" y="4151373"/>
                  <a:ext cx="457200" cy="19202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5" name="Owal 24">
                <a:extLst>
                  <a:ext uri="{FF2B5EF4-FFF2-40B4-BE49-F238E27FC236}">
                    <a16:creationId xmlns:a16="http://schemas.microsoft.com/office/drawing/2014/main" id="{FB663BE1-B1C6-D5E7-5BED-5C48F9506E89}"/>
                  </a:ext>
                </a:extLst>
              </p:cNvPr>
              <p:cNvSpPr/>
              <p:nvPr/>
            </p:nvSpPr>
            <p:spPr>
              <a:xfrm>
                <a:off x="6162392" y="3536283"/>
                <a:ext cx="1289928" cy="115212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upa 27">
              <a:extLst>
                <a:ext uri="{FF2B5EF4-FFF2-40B4-BE49-F238E27FC236}">
                  <a16:creationId xmlns:a16="http://schemas.microsoft.com/office/drawing/2014/main" id="{4B126D3F-5429-3385-68D8-0BC302E8006F}"/>
                </a:ext>
              </a:extLst>
            </p:cNvPr>
            <p:cNvGrpSpPr/>
            <p:nvPr/>
          </p:nvGrpSpPr>
          <p:grpSpPr>
            <a:xfrm>
              <a:off x="5246782" y="5538077"/>
              <a:ext cx="981402" cy="832205"/>
              <a:chOff x="6162392" y="3536283"/>
              <a:chExt cx="1289928" cy="1152128"/>
            </a:xfrm>
          </p:grpSpPr>
          <p:grpSp>
            <p:nvGrpSpPr>
              <p:cNvPr id="29" name="Grupa 28">
                <a:extLst>
                  <a:ext uri="{FF2B5EF4-FFF2-40B4-BE49-F238E27FC236}">
                    <a16:creationId xmlns:a16="http://schemas.microsoft.com/office/drawing/2014/main" id="{25BFE015-0A95-52F9-164B-350C6386AA76}"/>
                  </a:ext>
                </a:extLst>
              </p:cNvPr>
              <p:cNvGrpSpPr/>
              <p:nvPr/>
            </p:nvGrpSpPr>
            <p:grpSpPr>
              <a:xfrm>
                <a:off x="6433356" y="3645024"/>
                <a:ext cx="828092" cy="555497"/>
                <a:chOff x="6433356" y="3645024"/>
                <a:chExt cx="828092" cy="555497"/>
              </a:xfrm>
            </p:grpSpPr>
            <p:sp>
              <p:nvSpPr>
                <p:cNvPr id="31" name="Prostokąt: zaokrąglone rogi 30">
                  <a:extLst>
                    <a:ext uri="{FF2B5EF4-FFF2-40B4-BE49-F238E27FC236}">
                      <a16:creationId xmlns:a16="http://schemas.microsoft.com/office/drawing/2014/main" id="{CA61579A-C1EE-8768-4BBF-8A1CBA080081}"/>
                    </a:ext>
                  </a:extLst>
                </p:cNvPr>
                <p:cNvSpPr/>
                <p:nvPr/>
              </p:nvSpPr>
              <p:spPr>
                <a:xfrm>
                  <a:off x="6516216" y="3645024"/>
                  <a:ext cx="144016" cy="144016"/>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rostokąt: zaokrąglone rogi 31">
                  <a:extLst>
                    <a:ext uri="{FF2B5EF4-FFF2-40B4-BE49-F238E27FC236}">
                      <a16:creationId xmlns:a16="http://schemas.microsoft.com/office/drawing/2014/main" id="{1502B106-FA62-4141-FF74-C937A1C92D6B}"/>
                    </a:ext>
                  </a:extLst>
                </p:cNvPr>
                <p:cNvSpPr/>
                <p:nvPr/>
              </p:nvSpPr>
              <p:spPr>
                <a:xfrm>
                  <a:off x="6444208" y="4030216"/>
                  <a:ext cx="144016" cy="144016"/>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rostokąt: zaokrąglone rogi 33">
                  <a:extLst>
                    <a:ext uri="{FF2B5EF4-FFF2-40B4-BE49-F238E27FC236}">
                      <a16:creationId xmlns:a16="http://schemas.microsoft.com/office/drawing/2014/main" id="{8AC4D2E7-2272-958E-38CE-B655735C0BA9}"/>
                    </a:ext>
                  </a:extLst>
                </p:cNvPr>
                <p:cNvSpPr/>
                <p:nvPr/>
              </p:nvSpPr>
              <p:spPr>
                <a:xfrm flipH="1">
                  <a:off x="7117432" y="4102224"/>
                  <a:ext cx="144016" cy="98297"/>
                </a:xfrm>
                <a:prstGeom prst="roundRect">
                  <a:avLst/>
                </a:prstGeom>
                <a:solidFill>
                  <a:srgbClr val="66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Łącznik prosty ze strzałką 34">
                  <a:extLst>
                    <a:ext uri="{FF2B5EF4-FFF2-40B4-BE49-F238E27FC236}">
                      <a16:creationId xmlns:a16="http://schemas.microsoft.com/office/drawing/2014/main" id="{6DC87F15-3EF4-F21E-E61D-C087D115AEFC}"/>
                    </a:ext>
                  </a:extLst>
                </p:cNvPr>
                <p:cNvCxnSpPr/>
                <p:nvPr/>
              </p:nvCxnSpPr>
              <p:spPr>
                <a:xfrm>
                  <a:off x="6649511" y="3789040"/>
                  <a:ext cx="567680" cy="32330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Łącznik prosty ze strzałką 35">
                  <a:extLst>
                    <a:ext uri="{FF2B5EF4-FFF2-40B4-BE49-F238E27FC236}">
                      <a16:creationId xmlns:a16="http://schemas.microsoft.com/office/drawing/2014/main" id="{3824D9CC-43F5-0B4B-D3C1-2FDCA4B4D8F7}"/>
                    </a:ext>
                  </a:extLst>
                </p:cNvPr>
                <p:cNvCxnSpPr>
                  <a:cxnSpLocks/>
                  <a:endCxn id="31" idx="2"/>
                </p:cNvCxnSpPr>
                <p:nvPr/>
              </p:nvCxnSpPr>
              <p:spPr>
                <a:xfrm flipV="1">
                  <a:off x="6433356" y="3789040"/>
                  <a:ext cx="154868" cy="24982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0" name="Owal 29">
                <a:extLst>
                  <a:ext uri="{FF2B5EF4-FFF2-40B4-BE49-F238E27FC236}">
                    <a16:creationId xmlns:a16="http://schemas.microsoft.com/office/drawing/2014/main" id="{AA4CA692-42DA-3858-B8F7-F62BCCA3606C}"/>
                  </a:ext>
                </a:extLst>
              </p:cNvPr>
              <p:cNvSpPr/>
              <p:nvPr/>
            </p:nvSpPr>
            <p:spPr>
              <a:xfrm>
                <a:off x="6162392" y="3536283"/>
                <a:ext cx="1289928" cy="115212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pole tekstowe 38">
              <a:extLst>
                <a:ext uri="{FF2B5EF4-FFF2-40B4-BE49-F238E27FC236}">
                  <a16:creationId xmlns:a16="http://schemas.microsoft.com/office/drawing/2014/main" id="{6833F58B-AE8F-F9F3-47B9-2FC4AFDB7F89}"/>
                </a:ext>
              </a:extLst>
            </p:cNvPr>
            <p:cNvSpPr txBox="1"/>
            <p:nvPr/>
          </p:nvSpPr>
          <p:spPr>
            <a:xfrm>
              <a:off x="4304351" y="5875190"/>
              <a:ext cx="385509" cy="507831"/>
            </a:xfrm>
            <a:prstGeom prst="rect">
              <a:avLst/>
            </a:prstGeom>
            <a:noFill/>
          </p:spPr>
          <p:txBody>
            <a:bodyPr wrap="square" rtlCol="0">
              <a:spAutoFit/>
            </a:bodyPr>
            <a:lstStyle/>
            <a:p>
              <a:r>
                <a:rPr lang="pl-PL" b="1"/>
                <a:t>…</a:t>
              </a:r>
              <a:endParaRPr lang="en-US" b="1"/>
            </a:p>
          </p:txBody>
        </p:sp>
        <p:cxnSp>
          <p:nvCxnSpPr>
            <p:cNvPr id="41" name="Łącznik prosty ze strzałką 40">
              <a:extLst>
                <a:ext uri="{FF2B5EF4-FFF2-40B4-BE49-F238E27FC236}">
                  <a16:creationId xmlns:a16="http://schemas.microsoft.com/office/drawing/2014/main" id="{56A3A172-661D-5058-B5E5-FCBDF6C9D255}"/>
                </a:ext>
              </a:extLst>
            </p:cNvPr>
            <p:cNvCxnSpPr>
              <a:cxnSpLocks/>
              <a:endCxn id="39" idx="0"/>
            </p:cNvCxnSpPr>
            <p:nvPr/>
          </p:nvCxnSpPr>
          <p:spPr>
            <a:xfrm flipV="1">
              <a:off x="4031226" y="5875190"/>
              <a:ext cx="465880" cy="205752"/>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Łącznik prosty ze strzałką 43">
              <a:extLst>
                <a:ext uri="{FF2B5EF4-FFF2-40B4-BE49-F238E27FC236}">
                  <a16:creationId xmlns:a16="http://schemas.microsoft.com/office/drawing/2014/main" id="{CE5071EC-8F04-D7DB-EBDB-87FE9F1E48D5}"/>
                </a:ext>
              </a:extLst>
            </p:cNvPr>
            <p:cNvCxnSpPr>
              <a:cxnSpLocks/>
            </p:cNvCxnSpPr>
            <p:nvPr/>
          </p:nvCxnSpPr>
          <p:spPr>
            <a:xfrm flipV="1">
              <a:off x="5045863" y="6021473"/>
              <a:ext cx="461926" cy="27680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Strzałka: w prawo 46">
              <a:extLst>
                <a:ext uri="{FF2B5EF4-FFF2-40B4-BE49-F238E27FC236}">
                  <a16:creationId xmlns:a16="http://schemas.microsoft.com/office/drawing/2014/main" id="{63C2F7FD-5145-8862-2167-19E178AB7509}"/>
                </a:ext>
              </a:extLst>
            </p:cNvPr>
            <p:cNvSpPr/>
            <p:nvPr/>
          </p:nvSpPr>
          <p:spPr>
            <a:xfrm rot="16200000">
              <a:off x="3237969" y="4884342"/>
              <a:ext cx="768106" cy="49767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rzałka: w prawo 47">
              <a:extLst>
                <a:ext uri="{FF2B5EF4-FFF2-40B4-BE49-F238E27FC236}">
                  <a16:creationId xmlns:a16="http://schemas.microsoft.com/office/drawing/2014/main" id="{E93365D7-79BF-1681-0C14-A7366373B2B2}"/>
                </a:ext>
              </a:extLst>
            </p:cNvPr>
            <p:cNvSpPr/>
            <p:nvPr/>
          </p:nvSpPr>
          <p:spPr>
            <a:xfrm rot="16200000">
              <a:off x="5391912" y="4937207"/>
              <a:ext cx="722997" cy="4399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wal 61">
              <a:extLst>
                <a:ext uri="{FF2B5EF4-FFF2-40B4-BE49-F238E27FC236}">
                  <a16:creationId xmlns:a16="http://schemas.microsoft.com/office/drawing/2014/main" id="{B04ABF58-DABE-EB73-4552-3216AB07E4CC}"/>
                </a:ext>
              </a:extLst>
            </p:cNvPr>
            <p:cNvSpPr/>
            <p:nvPr/>
          </p:nvSpPr>
          <p:spPr>
            <a:xfrm>
              <a:off x="5724128" y="4639109"/>
              <a:ext cx="144016" cy="158043"/>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wal 62">
              <a:extLst>
                <a:ext uri="{FF2B5EF4-FFF2-40B4-BE49-F238E27FC236}">
                  <a16:creationId xmlns:a16="http://schemas.microsoft.com/office/drawing/2014/main" id="{D1C8420F-C1AE-4798-9578-0111781C4670}"/>
                </a:ext>
              </a:extLst>
            </p:cNvPr>
            <p:cNvSpPr/>
            <p:nvPr/>
          </p:nvSpPr>
          <p:spPr>
            <a:xfrm>
              <a:off x="3563888" y="4567101"/>
              <a:ext cx="144016" cy="158043"/>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Strzałka: w lewo i w prawo 63">
              <a:extLst>
                <a:ext uri="{FF2B5EF4-FFF2-40B4-BE49-F238E27FC236}">
                  <a16:creationId xmlns:a16="http://schemas.microsoft.com/office/drawing/2014/main" id="{431EE160-11AD-0E78-60A4-247F7A353128}"/>
                </a:ext>
              </a:extLst>
            </p:cNvPr>
            <p:cNvSpPr/>
            <p:nvPr/>
          </p:nvSpPr>
          <p:spPr>
            <a:xfrm rot="20632898">
              <a:off x="3707904" y="4478625"/>
              <a:ext cx="360040" cy="200481"/>
            </a:xfrm>
            <a:prstGeom prst="lef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trzałka: w lewo i w prawo 64">
              <a:extLst>
                <a:ext uri="{FF2B5EF4-FFF2-40B4-BE49-F238E27FC236}">
                  <a16:creationId xmlns:a16="http://schemas.microsoft.com/office/drawing/2014/main" id="{822114AF-0215-D8A8-B3B1-D55D345BC254}"/>
                </a:ext>
              </a:extLst>
            </p:cNvPr>
            <p:cNvSpPr/>
            <p:nvPr/>
          </p:nvSpPr>
          <p:spPr>
            <a:xfrm rot="781002">
              <a:off x="5346136" y="4581128"/>
              <a:ext cx="360040" cy="200481"/>
            </a:xfrm>
            <a:prstGeom prst="lef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pole tekstowe 65">
              <a:extLst>
                <a:ext uri="{FF2B5EF4-FFF2-40B4-BE49-F238E27FC236}">
                  <a16:creationId xmlns:a16="http://schemas.microsoft.com/office/drawing/2014/main" id="{2AE2AD0A-7058-7A84-00A4-AD7962A47AB6}"/>
                </a:ext>
              </a:extLst>
            </p:cNvPr>
            <p:cNvSpPr txBox="1"/>
            <p:nvPr/>
          </p:nvSpPr>
          <p:spPr>
            <a:xfrm>
              <a:off x="4456751" y="4221088"/>
              <a:ext cx="385509" cy="507831"/>
            </a:xfrm>
            <a:prstGeom prst="rect">
              <a:avLst/>
            </a:prstGeom>
            <a:noFill/>
          </p:spPr>
          <p:txBody>
            <a:bodyPr wrap="square" rtlCol="0">
              <a:spAutoFit/>
            </a:bodyPr>
            <a:lstStyle/>
            <a:p>
              <a:r>
                <a:rPr lang="pl-PL" b="1"/>
                <a:t>…</a:t>
              </a:r>
              <a:endParaRPr lang="en-US" b="1"/>
            </a:p>
          </p:txBody>
        </p:sp>
      </p:grpSp>
      <p:sp>
        <p:nvSpPr>
          <p:cNvPr id="68" name="pole tekstowe 67">
            <a:extLst>
              <a:ext uri="{FF2B5EF4-FFF2-40B4-BE49-F238E27FC236}">
                <a16:creationId xmlns:a16="http://schemas.microsoft.com/office/drawing/2014/main" id="{40888B94-680C-3DCA-E940-3B32DD270331}"/>
              </a:ext>
            </a:extLst>
          </p:cNvPr>
          <p:cNvSpPr txBox="1"/>
          <p:nvPr/>
        </p:nvSpPr>
        <p:spPr>
          <a:xfrm>
            <a:off x="122656" y="980728"/>
            <a:ext cx="4685351" cy="5078313"/>
          </a:xfrm>
          <a:prstGeom prst="rect">
            <a:avLst/>
          </a:prstGeom>
          <a:noFill/>
        </p:spPr>
        <p:txBody>
          <a:bodyPr wrap="square" rtlCol="0">
            <a:spAutoFit/>
          </a:bodyPr>
          <a:lstStyle/>
          <a:p>
            <a:pPr algn="ctr"/>
            <a:r>
              <a:rPr lang="en-US" sz="1800">
                <a:solidFill>
                  <a:srgbClr val="0000FF"/>
                </a:solidFill>
              </a:rPr>
              <a:t>The aim of granulation of granular (sub)societies  into hierarchies is to discover</a:t>
            </a:r>
            <a:r>
              <a:rPr lang="pl-PL" sz="1800">
                <a:solidFill>
                  <a:srgbClr val="0000FF"/>
                </a:solidFill>
              </a:rPr>
              <a:t> </a:t>
            </a:r>
            <a:r>
              <a:rPr lang="en-US" sz="1800">
                <a:solidFill>
                  <a:srgbClr val="0000FF"/>
                </a:solidFill>
              </a:rPr>
              <a:t>computational building blocks for cognition of situations related to complex phenomena in physical space</a:t>
            </a:r>
            <a:r>
              <a:rPr lang="pl-PL" sz="1800">
                <a:solidFill>
                  <a:srgbClr val="0000FF"/>
                </a:solidFill>
              </a:rPr>
              <a:t>s</a:t>
            </a:r>
            <a:r>
              <a:rPr lang="en-US" sz="1800">
                <a:solidFill>
                  <a:srgbClr val="0000FF"/>
                </a:solidFill>
              </a:rPr>
              <a:t>.</a:t>
            </a:r>
            <a:r>
              <a:rPr lang="pl-PL" sz="1800">
                <a:solidFill>
                  <a:srgbClr val="0000FF"/>
                </a:solidFill>
              </a:rPr>
              <a:t> </a:t>
            </a:r>
            <a:r>
              <a:rPr lang="en-US" sz="1800">
                <a:solidFill>
                  <a:srgbClr val="0000FF"/>
                </a:solidFill>
              </a:rPr>
              <a:t>This process involves identifying behavioral models of granular societies within more complex societies, as well as the relationships between them. In particular, it  reveals rules that allow one to infer the properties of higher-level networks based on collections of lower-level networks that satisfy certain constraints. These constraints may be determined, e.g.,  by membranes or by interactions between collections of granules (see Holland's book).</a:t>
            </a:r>
            <a:endParaRPr lang="pl-PL" sz="1800">
              <a:solidFill>
                <a:srgbClr val="0000FF"/>
              </a:solidFill>
            </a:endParaRPr>
          </a:p>
          <a:p>
            <a:pPr algn="ctr"/>
            <a:r>
              <a:rPr lang="en-US" sz="1800">
                <a:solidFill>
                  <a:srgbClr val="0000FF"/>
                </a:solidFill>
              </a:rPr>
              <a:t>The hierarchical approach may be also used for reasoning about the behavior of granular society on the lowest level of hierarchy.</a:t>
            </a:r>
          </a:p>
        </p:txBody>
      </p:sp>
      <p:sp>
        <p:nvSpPr>
          <p:cNvPr id="42" name="Nawias klamrowy otwierający 41">
            <a:extLst>
              <a:ext uri="{FF2B5EF4-FFF2-40B4-BE49-F238E27FC236}">
                <a16:creationId xmlns:a16="http://schemas.microsoft.com/office/drawing/2014/main" id="{96F7A776-C297-7B6D-8344-2B5CE01CB352}"/>
              </a:ext>
            </a:extLst>
          </p:cNvPr>
          <p:cNvSpPr/>
          <p:nvPr/>
        </p:nvSpPr>
        <p:spPr>
          <a:xfrm rot="5400000" flipH="1">
            <a:off x="4412992" y="-1194504"/>
            <a:ext cx="353037" cy="4141442"/>
          </a:xfrm>
          <a:prstGeom prst="leftBrace">
            <a:avLst>
              <a:gd name="adj1" fmla="val 0"/>
              <a:gd name="adj2" fmla="val 51157"/>
            </a:avLst>
          </a:prstGeom>
          <a:ln w="254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pole tekstowe 1"/>
          <p:cNvSpPr txBox="1"/>
          <p:nvPr/>
        </p:nvSpPr>
        <p:spPr>
          <a:xfrm>
            <a:off x="5546968" y="865287"/>
            <a:ext cx="2952328" cy="382905"/>
          </a:xfrm>
          <a:prstGeom prst="rect">
            <a:avLst/>
          </a:prstGeom>
          <a:noFill/>
        </p:spPr>
        <p:txBody>
          <a:bodyPr wrap="square" rtlCol="0">
            <a:spAutoFit/>
          </a:bodyPr>
          <a:lstStyle/>
          <a:p>
            <a:r>
              <a:rPr lang="en-US" sz="1800">
                <a:solidFill>
                  <a:srgbClr val="0066FF"/>
                </a:solidFill>
              </a:rPr>
              <a:t>complex dynamic granules</a:t>
            </a:r>
          </a:p>
        </p:txBody>
      </p:sp>
      <p:cxnSp>
        <p:nvCxnSpPr>
          <p:cNvPr id="6" name="Łącznik prosty ze strzałką 5"/>
          <p:cNvCxnSpPr>
            <a:stCxn id="2" idx="1"/>
            <a:endCxn id="42" idx="1"/>
          </p:cNvCxnSpPr>
          <p:nvPr/>
        </p:nvCxnSpPr>
        <p:spPr>
          <a:xfrm flipH="1" flipV="1">
            <a:off x="4541595" y="1052736"/>
            <a:ext cx="1005373" cy="4004"/>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Symbol zastępczy numeru slajdu 11"/>
          <p:cNvSpPr>
            <a:spLocks noGrp="1"/>
          </p:cNvSpPr>
          <p:nvPr>
            <p:ph type="sldNum" sz="quarter" idx="12"/>
          </p:nvPr>
        </p:nvSpPr>
        <p:spPr>
          <a:xfrm>
            <a:off x="8576177" y="6470783"/>
            <a:ext cx="458889" cy="322845"/>
          </a:xfrm>
        </p:spPr>
        <p:txBody>
          <a:bodyPr/>
          <a:lstStyle/>
          <a:p>
            <a:pPr>
              <a:defRPr/>
            </a:pPr>
            <a:fld id="{D02E777F-298D-4C96-825C-3DC57E52C55E}" type="slidenum">
              <a:rPr lang="pl-PL" smtClean="0"/>
              <a:pPr>
                <a:defRPr/>
              </a:pPr>
              <a:t>97</a:t>
            </a:fld>
            <a:endParaRPr lang="pl-PL"/>
          </a:p>
        </p:txBody>
      </p:sp>
      <p:sp>
        <p:nvSpPr>
          <p:cNvPr id="4" name="pole tekstowe 3"/>
          <p:cNvSpPr txBox="1"/>
          <p:nvPr/>
        </p:nvSpPr>
        <p:spPr>
          <a:xfrm>
            <a:off x="35496" y="5949280"/>
            <a:ext cx="8841832" cy="923330"/>
          </a:xfrm>
          <a:prstGeom prst="rect">
            <a:avLst/>
          </a:prstGeom>
          <a:noFill/>
        </p:spPr>
        <p:txBody>
          <a:bodyPr wrap="square" rtlCol="0">
            <a:spAutoFit/>
          </a:bodyPr>
          <a:lstStyle/>
          <a:p>
            <a:r>
              <a:rPr lang="en-US" sz="1800" dirty="0">
                <a:solidFill>
                  <a:srgbClr val="0000CC"/>
                </a:solidFill>
              </a:rPr>
              <a:t>On each level, sensory measurements and actions </a:t>
            </a:r>
            <a:r>
              <a:rPr lang="pl-PL" sz="1800" dirty="0" err="1">
                <a:solidFill>
                  <a:srgbClr val="0000CC"/>
                </a:solidFill>
              </a:rPr>
              <a:t>pointing</a:t>
            </a:r>
            <a:r>
              <a:rPr lang="pl-PL" sz="1800" dirty="0">
                <a:solidFill>
                  <a:srgbClr val="0000CC"/>
                </a:solidFill>
              </a:rPr>
              <a:t> to </a:t>
            </a:r>
            <a:r>
              <a:rPr lang="en-US" sz="1800" dirty="0">
                <a:solidFill>
                  <a:srgbClr val="0000CC"/>
                </a:solidFill>
              </a:rPr>
              <a:t>the physical regions by the spatio</a:t>
            </a:r>
            <a:r>
              <a:rPr lang="pl-PL" sz="1800" dirty="0">
                <a:solidFill>
                  <a:srgbClr val="0000CC"/>
                </a:solidFill>
              </a:rPr>
              <a:t>-</a:t>
            </a:r>
            <a:r>
              <a:rPr lang="en-US" sz="1800" dirty="0">
                <a:solidFill>
                  <a:srgbClr val="0000CC"/>
                </a:solidFill>
              </a:rPr>
              <a:t>temporal windows are possible, with the expected results being granules of the relevant types for that level.</a:t>
            </a:r>
          </a:p>
        </p:txBody>
      </p:sp>
    </p:spTree>
    <p:extLst>
      <p:ext uri="{BB962C8B-B14F-4D97-AF65-F5344CB8AC3E}">
        <p14:creationId xmlns:p14="http://schemas.microsoft.com/office/powerpoint/2010/main" val="36057629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3721D-10F7-8426-DCDA-2831B18F378F}"/>
            </a:ext>
          </a:extLst>
        </p:cNvPr>
        <p:cNvGrpSpPr/>
        <p:nvPr/>
      </p:nvGrpSpPr>
      <p:grpSpPr>
        <a:xfrm>
          <a:off x="0" y="0"/>
          <a:ext cx="0" cy="0"/>
          <a:chOff x="0" y="0"/>
          <a:chExt cx="0" cy="0"/>
        </a:xfrm>
      </p:grpSpPr>
      <p:sp>
        <p:nvSpPr>
          <p:cNvPr id="4107" name="Rectangle 4">
            <a:extLst>
              <a:ext uri="{FF2B5EF4-FFF2-40B4-BE49-F238E27FC236}">
                <a16:creationId xmlns:a16="http://schemas.microsoft.com/office/drawing/2014/main" id="{68CE6E34-9E8C-2746-1CAA-299EBC88ACD5}"/>
              </a:ext>
            </a:extLst>
          </p:cNvPr>
          <p:cNvSpPr>
            <a:spLocks noGrp="1" noChangeArrowheads="1"/>
          </p:cNvSpPr>
          <p:nvPr>
            <p:ph type="title"/>
          </p:nvPr>
        </p:nvSpPr>
        <p:spPr>
          <a:xfrm>
            <a:off x="0" y="0"/>
            <a:ext cx="9144000" cy="1412875"/>
          </a:xfrm>
          <a:noFill/>
        </p:spPr>
        <p:txBody>
          <a:bodyPr/>
          <a:lstStyle/>
          <a:p>
            <a:pPr eaLnBrk="1" hangingPunct="1"/>
            <a:r>
              <a:rPr lang="pl-PL" b="1"/>
              <a:t>ROUGH SET BASED </a:t>
            </a:r>
            <a:br>
              <a:rPr lang="pl-PL" b="1"/>
            </a:br>
            <a:r>
              <a:rPr lang="pl-PL" b="1"/>
              <a:t>ONTOLOGY APPROXIMATION </a:t>
            </a:r>
            <a:endParaRPr lang="en-US" b="1"/>
          </a:p>
        </p:txBody>
      </p:sp>
      <p:grpSp>
        <p:nvGrpSpPr>
          <p:cNvPr id="2" name="Group 87">
            <a:extLst>
              <a:ext uri="{FF2B5EF4-FFF2-40B4-BE49-F238E27FC236}">
                <a16:creationId xmlns:a16="http://schemas.microsoft.com/office/drawing/2014/main" id="{06888E02-7C7A-36F9-428C-8CF46E72F114}"/>
              </a:ext>
            </a:extLst>
          </p:cNvPr>
          <p:cNvGrpSpPr>
            <a:grpSpLocks/>
          </p:cNvGrpSpPr>
          <p:nvPr/>
        </p:nvGrpSpPr>
        <p:grpSpPr bwMode="auto">
          <a:xfrm>
            <a:off x="381000" y="1524000"/>
            <a:ext cx="8483600" cy="5175250"/>
            <a:chOff x="192" y="528"/>
            <a:chExt cx="5344" cy="3260"/>
          </a:xfrm>
        </p:grpSpPr>
        <p:sp>
          <p:nvSpPr>
            <p:cNvPr id="4109" name="AutoShape 2">
              <a:extLst>
                <a:ext uri="{FF2B5EF4-FFF2-40B4-BE49-F238E27FC236}">
                  <a16:creationId xmlns:a16="http://schemas.microsoft.com/office/drawing/2014/main" id="{23FEDF44-2A74-2755-8306-8F92C6D412CC}"/>
                </a:ext>
              </a:extLst>
            </p:cNvPr>
            <p:cNvSpPr>
              <a:spLocks noChangeArrowheads="1"/>
            </p:cNvSpPr>
            <p:nvPr/>
          </p:nvSpPr>
          <p:spPr bwMode="auto">
            <a:xfrm>
              <a:off x="192" y="528"/>
              <a:ext cx="1584" cy="3120"/>
            </a:xfrm>
            <a:prstGeom prst="roundRect">
              <a:avLst>
                <a:gd name="adj" fmla="val 16667"/>
              </a:avLst>
            </a:prstGeom>
            <a:solidFill>
              <a:srgbClr val="FFFF99">
                <a:alpha val="14117"/>
              </a:srgbClr>
            </a:solidFill>
            <a:ln w="9525">
              <a:solidFill>
                <a:schemeClr val="tx1"/>
              </a:solidFill>
              <a:round/>
              <a:headEnd/>
              <a:tailEnd/>
            </a:ln>
          </p:spPr>
          <p:txBody>
            <a:bodyPr wrap="none" anchor="ctr"/>
            <a:lstStyle/>
            <a:p>
              <a:endParaRPr lang="en-US"/>
            </a:p>
          </p:txBody>
        </p:sp>
        <p:sp>
          <p:nvSpPr>
            <p:cNvPr id="4110" name="AutoShape 3">
              <a:extLst>
                <a:ext uri="{FF2B5EF4-FFF2-40B4-BE49-F238E27FC236}">
                  <a16:creationId xmlns:a16="http://schemas.microsoft.com/office/drawing/2014/main" id="{651BA611-85EE-71B3-1DB2-79774B803F5A}"/>
                </a:ext>
              </a:extLst>
            </p:cNvPr>
            <p:cNvSpPr>
              <a:spLocks noChangeArrowheads="1"/>
            </p:cNvSpPr>
            <p:nvPr/>
          </p:nvSpPr>
          <p:spPr bwMode="auto">
            <a:xfrm>
              <a:off x="3696" y="576"/>
              <a:ext cx="1824" cy="3120"/>
            </a:xfrm>
            <a:prstGeom prst="roundRect">
              <a:avLst>
                <a:gd name="adj" fmla="val 16667"/>
              </a:avLst>
            </a:prstGeom>
            <a:solidFill>
              <a:srgbClr val="FFFF99">
                <a:alpha val="14117"/>
              </a:srgbClr>
            </a:solidFill>
            <a:ln w="9525">
              <a:solidFill>
                <a:schemeClr val="tx1"/>
              </a:solidFill>
              <a:round/>
              <a:headEnd/>
              <a:tailEnd/>
            </a:ln>
          </p:spPr>
          <p:txBody>
            <a:bodyPr wrap="none" anchor="ctr"/>
            <a:lstStyle/>
            <a:p>
              <a:endParaRPr lang="en-US"/>
            </a:p>
          </p:txBody>
        </p:sp>
        <p:sp>
          <p:nvSpPr>
            <p:cNvPr id="4111" name="AutoShape 5" descr="Sphere">
              <a:extLst>
                <a:ext uri="{FF2B5EF4-FFF2-40B4-BE49-F238E27FC236}">
                  <a16:creationId xmlns:a16="http://schemas.microsoft.com/office/drawing/2014/main" id="{55F92EB4-8133-4918-B598-9C7B2DA82870}"/>
                </a:ext>
              </a:extLst>
            </p:cNvPr>
            <p:cNvSpPr>
              <a:spLocks noChangeArrowheads="1"/>
            </p:cNvSpPr>
            <p:nvPr/>
          </p:nvSpPr>
          <p:spPr bwMode="auto">
            <a:xfrm>
              <a:off x="800" y="1864"/>
              <a:ext cx="587" cy="393"/>
            </a:xfrm>
            <a:prstGeom prst="octagon">
              <a:avLst>
                <a:gd name="adj" fmla="val 29287"/>
              </a:avLst>
            </a:prstGeom>
            <a:pattFill prst="sphere">
              <a:fgClr>
                <a:srgbClr val="FFCCCC"/>
              </a:fgClr>
              <a:bgClr>
                <a:srgbClr val="765E47"/>
              </a:bgClr>
            </a:pattFill>
            <a:ln w="9525">
              <a:solidFill>
                <a:srgbClr val="000000"/>
              </a:solidFill>
              <a:miter lim="800000"/>
              <a:headEnd/>
              <a:tailEnd/>
            </a:ln>
          </p:spPr>
          <p:txBody>
            <a:bodyPr/>
            <a:lstStyle/>
            <a:p>
              <a:endParaRPr lang="en-US"/>
            </a:p>
          </p:txBody>
        </p:sp>
        <p:sp>
          <p:nvSpPr>
            <p:cNvPr id="4112" name="Oval 6">
              <a:extLst>
                <a:ext uri="{FF2B5EF4-FFF2-40B4-BE49-F238E27FC236}">
                  <a16:creationId xmlns:a16="http://schemas.microsoft.com/office/drawing/2014/main" id="{F6537685-45A7-8E06-72AB-82E98D10206A}"/>
                </a:ext>
              </a:extLst>
            </p:cNvPr>
            <p:cNvSpPr>
              <a:spLocks noChangeArrowheads="1"/>
            </p:cNvSpPr>
            <p:nvPr/>
          </p:nvSpPr>
          <p:spPr bwMode="auto">
            <a:xfrm>
              <a:off x="898" y="1995"/>
              <a:ext cx="391" cy="262"/>
            </a:xfrm>
            <a:prstGeom prst="ellipse">
              <a:avLst/>
            </a:prstGeom>
            <a:solidFill>
              <a:srgbClr val="CCFFFF">
                <a:alpha val="50195"/>
              </a:srgbClr>
            </a:solidFill>
            <a:ln w="9525">
              <a:solidFill>
                <a:srgbClr val="000000"/>
              </a:solidFill>
              <a:prstDash val="dash"/>
              <a:round/>
              <a:headEnd/>
              <a:tailEnd/>
            </a:ln>
          </p:spPr>
          <p:txBody>
            <a:bodyPr/>
            <a:lstStyle/>
            <a:p>
              <a:endParaRPr lang="en-US"/>
            </a:p>
          </p:txBody>
        </p:sp>
        <p:sp>
          <p:nvSpPr>
            <p:cNvPr id="4113" name="Text Box 7">
              <a:extLst>
                <a:ext uri="{FF2B5EF4-FFF2-40B4-BE49-F238E27FC236}">
                  <a16:creationId xmlns:a16="http://schemas.microsoft.com/office/drawing/2014/main" id="{3E5FA69E-121D-DFD1-1CDE-20491F54DD72}"/>
                </a:ext>
              </a:extLst>
            </p:cNvPr>
            <p:cNvSpPr txBox="1">
              <a:spLocks noChangeArrowheads="1"/>
            </p:cNvSpPr>
            <p:nvPr/>
          </p:nvSpPr>
          <p:spPr bwMode="auto">
            <a:xfrm>
              <a:off x="4656" y="2832"/>
              <a:ext cx="880" cy="524"/>
            </a:xfrm>
            <a:prstGeom prst="rect">
              <a:avLst/>
            </a:prstGeom>
            <a:solidFill>
              <a:schemeClr val="bg1">
                <a:alpha val="0"/>
              </a:schemeClr>
            </a:solidFill>
            <a:ln w="9525">
              <a:noFill/>
              <a:miter lim="800000"/>
              <a:headEnd/>
              <a:tailEnd/>
            </a:ln>
          </p:spPr>
          <p:txBody>
            <a:bodyPr/>
            <a:lstStyle/>
            <a:p>
              <a:pPr algn="ctr" eaLnBrk="0" hangingPunct="0"/>
              <a:r>
                <a:rPr lang="en-US" sz="1800" i="1">
                  <a:latin typeface="Times New Roman" pitchFamily="18" charset="0"/>
                </a:rPr>
                <a:t>Expert’s Perception</a:t>
              </a:r>
            </a:p>
          </p:txBody>
        </p:sp>
        <p:sp>
          <p:nvSpPr>
            <p:cNvPr id="4114" name="AutoShape 8" descr="Sphere">
              <a:extLst>
                <a:ext uri="{FF2B5EF4-FFF2-40B4-BE49-F238E27FC236}">
                  <a16:creationId xmlns:a16="http://schemas.microsoft.com/office/drawing/2014/main" id="{0EDE71FC-6EFD-798F-8441-54F15EF59E7F}"/>
                </a:ext>
              </a:extLst>
            </p:cNvPr>
            <p:cNvSpPr>
              <a:spLocks noChangeArrowheads="1"/>
            </p:cNvSpPr>
            <p:nvPr/>
          </p:nvSpPr>
          <p:spPr bwMode="auto">
            <a:xfrm>
              <a:off x="1191" y="2544"/>
              <a:ext cx="489" cy="262"/>
            </a:xfrm>
            <a:prstGeom prst="octagon">
              <a:avLst>
                <a:gd name="adj" fmla="val 29287"/>
              </a:avLst>
            </a:prstGeom>
            <a:pattFill prst="sphere">
              <a:fgClr>
                <a:srgbClr val="FFCCCC"/>
              </a:fgClr>
              <a:bgClr>
                <a:srgbClr val="765E47"/>
              </a:bgClr>
            </a:pattFill>
            <a:ln w="9525">
              <a:solidFill>
                <a:srgbClr val="000000"/>
              </a:solidFill>
              <a:miter lim="800000"/>
              <a:headEnd/>
              <a:tailEnd/>
            </a:ln>
          </p:spPr>
          <p:txBody>
            <a:bodyPr/>
            <a:lstStyle/>
            <a:p>
              <a:endParaRPr lang="en-US"/>
            </a:p>
          </p:txBody>
        </p:sp>
        <p:sp>
          <p:nvSpPr>
            <p:cNvPr id="4115" name="AutoShape 9" descr="Sphere">
              <a:extLst>
                <a:ext uri="{FF2B5EF4-FFF2-40B4-BE49-F238E27FC236}">
                  <a16:creationId xmlns:a16="http://schemas.microsoft.com/office/drawing/2014/main" id="{65B242BF-EF51-218F-D515-35D039DE1B14}"/>
                </a:ext>
              </a:extLst>
            </p:cNvPr>
            <p:cNvSpPr>
              <a:spLocks noChangeArrowheads="1"/>
            </p:cNvSpPr>
            <p:nvPr/>
          </p:nvSpPr>
          <p:spPr bwMode="auto">
            <a:xfrm>
              <a:off x="264" y="3174"/>
              <a:ext cx="489" cy="262"/>
            </a:xfrm>
            <a:prstGeom prst="octagon">
              <a:avLst>
                <a:gd name="adj" fmla="val 29287"/>
              </a:avLst>
            </a:prstGeom>
            <a:pattFill prst="sphere">
              <a:fgClr>
                <a:srgbClr val="FFCCCC"/>
              </a:fgClr>
              <a:bgClr>
                <a:srgbClr val="765E47"/>
              </a:bgClr>
            </a:pattFill>
            <a:ln w="9525">
              <a:solidFill>
                <a:srgbClr val="000000"/>
              </a:solidFill>
              <a:miter lim="800000"/>
              <a:headEnd/>
              <a:tailEnd/>
            </a:ln>
          </p:spPr>
          <p:txBody>
            <a:bodyPr/>
            <a:lstStyle/>
            <a:p>
              <a:endParaRPr lang="en-US"/>
            </a:p>
          </p:txBody>
        </p:sp>
        <p:sp>
          <p:nvSpPr>
            <p:cNvPr id="4116" name="AutoShape 10" descr="Sphere">
              <a:extLst>
                <a:ext uri="{FF2B5EF4-FFF2-40B4-BE49-F238E27FC236}">
                  <a16:creationId xmlns:a16="http://schemas.microsoft.com/office/drawing/2014/main" id="{3D273A7A-17BE-C491-FCF0-551D3CD85D82}"/>
                </a:ext>
              </a:extLst>
            </p:cNvPr>
            <p:cNvSpPr>
              <a:spLocks noChangeArrowheads="1"/>
            </p:cNvSpPr>
            <p:nvPr/>
          </p:nvSpPr>
          <p:spPr bwMode="auto">
            <a:xfrm>
              <a:off x="898" y="3120"/>
              <a:ext cx="489" cy="262"/>
            </a:xfrm>
            <a:prstGeom prst="octagon">
              <a:avLst>
                <a:gd name="adj" fmla="val 29287"/>
              </a:avLst>
            </a:prstGeom>
            <a:pattFill prst="sphere">
              <a:fgClr>
                <a:srgbClr val="FFCCCC"/>
              </a:fgClr>
              <a:bgClr>
                <a:srgbClr val="765E47"/>
              </a:bgClr>
            </a:pattFill>
            <a:ln w="9525">
              <a:solidFill>
                <a:srgbClr val="000000"/>
              </a:solidFill>
              <a:miter lim="800000"/>
              <a:headEnd/>
              <a:tailEnd/>
            </a:ln>
          </p:spPr>
          <p:txBody>
            <a:bodyPr/>
            <a:lstStyle/>
            <a:p>
              <a:endParaRPr lang="en-US"/>
            </a:p>
          </p:txBody>
        </p:sp>
        <p:sp>
          <p:nvSpPr>
            <p:cNvPr id="4117" name="Oval 11">
              <a:extLst>
                <a:ext uri="{FF2B5EF4-FFF2-40B4-BE49-F238E27FC236}">
                  <a16:creationId xmlns:a16="http://schemas.microsoft.com/office/drawing/2014/main" id="{8CC59E05-6FFD-42ED-7752-C661A8CBAB90}"/>
                </a:ext>
              </a:extLst>
            </p:cNvPr>
            <p:cNvSpPr>
              <a:spLocks noChangeArrowheads="1"/>
            </p:cNvSpPr>
            <p:nvPr/>
          </p:nvSpPr>
          <p:spPr bwMode="auto">
            <a:xfrm>
              <a:off x="4452" y="1995"/>
              <a:ext cx="391" cy="262"/>
            </a:xfrm>
            <a:prstGeom prst="ellipse">
              <a:avLst/>
            </a:prstGeom>
            <a:gradFill rotWithShape="0">
              <a:gsLst>
                <a:gs pos="0">
                  <a:srgbClr val="CCFFFF"/>
                </a:gs>
                <a:gs pos="100000">
                  <a:srgbClr val="96BBBB"/>
                </a:gs>
              </a:gsLst>
              <a:path path="shape">
                <a:fillToRect l="50000" t="50000" r="50000" b="50000"/>
              </a:path>
            </a:gradFill>
            <a:ln w="9525">
              <a:solidFill>
                <a:srgbClr val="000000"/>
              </a:solidFill>
              <a:round/>
              <a:headEnd/>
              <a:tailEnd/>
            </a:ln>
          </p:spPr>
          <p:txBody>
            <a:bodyPr/>
            <a:lstStyle/>
            <a:p>
              <a:endParaRPr lang="en-US"/>
            </a:p>
          </p:txBody>
        </p:sp>
        <p:sp>
          <p:nvSpPr>
            <p:cNvPr id="4118" name="Oval 12">
              <a:extLst>
                <a:ext uri="{FF2B5EF4-FFF2-40B4-BE49-F238E27FC236}">
                  <a16:creationId xmlns:a16="http://schemas.microsoft.com/office/drawing/2014/main" id="{55506A1A-FB1E-7C4C-1ABD-E0BD7185898D}"/>
                </a:ext>
              </a:extLst>
            </p:cNvPr>
            <p:cNvSpPr>
              <a:spLocks noChangeArrowheads="1"/>
            </p:cNvSpPr>
            <p:nvPr/>
          </p:nvSpPr>
          <p:spPr bwMode="auto">
            <a:xfrm>
              <a:off x="4158" y="2519"/>
              <a:ext cx="391" cy="262"/>
            </a:xfrm>
            <a:prstGeom prst="ellipse">
              <a:avLst/>
            </a:prstGeom>
            <a:gradFill rotWithShape="0">
              <a:gsLst>
                <a:gs pos="0">
                  <a:srgbClr val="CCFFFF"/>
                </a:gs>
                <a:gs pos="100000">
                  <a:srgbClr val="96BBBB"/>
                </a:gs>
              </a:gsLst>
              <a:path path="shape">
                <a:fillToRect l="50000" t="50000" r="50000" b="50000"/>
              </a:path>
            </a:gradFill>
            <a:ln w="9525">
              <a:solidFill>
                <a:srgbClr val="000000"/>
              </a:solidFill>
              <a:round/>
              <a:headEnd/>
              <a:tailEnd/>
            </a:ln>
          </p:spPr>
          <p:txBody>
            <a:bodyPr/>
            <a:lstStyle/>
            <a:p>
              <a:endParaRPr lang="en-US"/>
            </a:p>
          </p:txBody>
        </p:sp>
        <p:sp>
          <p:nvSpPr>
            <p:cNvPr id="4119" name="Oval 13">
              <a:extLst>
                <a:ext uri="{FF2B5EF4-FFF2-40B4-BE49-F238E27FC236}">
                  <a16:creationId xmlns:a16="http://schemas.microsoft.com/office/drawing/2014/main" id="{9B339128-58BC-5BCB-C3D7-CE12A3A7B3E4}"/>
                </a:ext>
              </a:extLst>
            </p:cNvPr>
            <p:cNvSpPr>
              <a:spLocks noChangeArrowheads="1"/>
            </p:cNvSpPr>
            <p:nvPr/>
          </p:nvSpPr>
          <p:spPr bwMode="auto">
            <a:xfrm>
              <a:off x="4745" y="2519"/>
              <a:ext cx="391" cy="262"/>
            </a:xfrm>
            <a:prstGeom prst="ellipse">
              <a:avLst/>
            </a:prstGeom>
            <a:gradFill rotWithShape="0">
              <a:gsLst>
                <a:gs pos="0">
                  <a:srgbClr val="CCFFFF"/>
                </a:gs>
                <a:gs pos="100000">
                  <a:srgbClr val="96BBBB"/>
                </a:gs>
              </a:gsLst>
              <a:path path="shape">
                <a:fillToRect l="50000" t="50000" r="50000" b="50000"/>
              </a:path>
            </a:gradFill>
            <a:ln w="9525">
              <a:solidFill>
                <a:srgbClr val="000000"/>
              </a:solidFill>
              <a:round/>
              <a:headEnd/>
              <a:tailEnd/>
            </a:ln>
          </p:spPr>
          <p:txBody>
            <a:bodyPr/>
            <a:lstStyle/>
            <a:p>
              <a:endParaRPr lang="en-US"/>
            </a:p>
          </p:txBody>
        </p:sp>
        <p:sp>
          <p:nvSpPr>
            <p:cNvPr id="4120" name="Oval 14">
              <a:extLst>
                <a:ext uri="{FF2B5EF4-FFF2-40B4-BE49-F238E27FC236}">
                  <a16:creationId xmlns:a16="http://schemas.microsoft.com/office/drawing/2014/main" id="{8AE9F99E-DADC-7F13-CF2C-E2C92EE56B77}"/>
                </a:ext>
              </a:extLst>
            </p:cNvPr>
            <p:cNvSpPr>
              <a:spLocks noChangeArrowheads="1"/>
            </p:cNvSpPr>
            <p:nvPr/>
          </p:nvSpPr>
          <p:spPr bwMode="auto">
            <a:xfrm>
              <a:off x="3902" y="3174"/>
              <a:ext cx="391" cy="262"/>
            </a:xfrm>
            <a:prstGeom prst="ellipse">
              <a:avLst/>
            </a:prstGeom>
            <a:gradFill rotWithShape="0">
              <a:gsLst>
                <a:gs pos="0">
                  <a:srgbClr val="CCFFFF"/>
                </a:gs>
                <a:gs pos="100000">
                  <a:srgbClr val="96BBBB"/>
                </a:gs>
              </a:gsLst>
              <a:path path="shape">
                <a:fillToRect l="50000" t="50000" r="50000" b="50000"/>
              </a:path>
            </a:gradFill>
            <a:ln w="9525">
              <a:solidFill>
                <a:srgbClr val="000000"/>
              </a:solidFill>
              <a:round/>
              <a:headEnd/>
              <a:tailEnd/>
            </a:ln>
          </p:spPr>
          <p:txBody>
            <a:bodyPr/>
            <a:lstStyle/>
            <a:p>
              <a:endParaRPr lang="en-US"/>
            </a:p>
          </p:txBody>
        </p:sp>
        <p:sp>
          <p:nvSpPr>
            <p:cNvPr id="4121" name="Oval 15">
              <a:extLst>
                <a:ext uri="{FF2B5EF4-FFF2-40B4-BE49-F238E27FC236}">
                  <a16:creationId xmlns:a16="http://schemas.microsoft.com/office/drawing/2014/main" id="{41AD7F16-BEB1-CBF7-A365-FB928D7F5A97}"/>
                </a:ext>
              </a:extLst>
            </p:cNvPr>
            <p:cNvSpPr>
              <a:spLocks noChangeArrowheads="1"/>
            </p:cNvSpPr>
            <p:nvPr/>
          </p:nvSpPr>
          <p:spPr bwMode="auto">
            <a:xfrm>
              <a:off x="4452" y="3174"/>
              <a:ext cx="391" cy="262"/>
            </a:xfrm>
            <a:prstGeom prst="ellipse">
              <a:avLst/>
            </a:prstGeom>
            <a:gradFill rotWithShape="0">
              <a:gsLst>
                <a:gs pos="0">
                  <a:srgbClr val="CCFFFF"/>
                </a:gs>
                <a:gs pos="100000">
                  <a:srgbClr val="96BBBB"/>
                </a:gs>
              </a:gsLst>
              <a:path path="shape">
                <a:fillToRect l="50000" t="50000" r="50000" b="50000"/>
              </a:path>
            </a:gradFill>
            <a:ln w="9525">
              <a:solidFill>
                <a:srgbClr val="000000"/>
              </a:solidFill>
              <a:round/>
              <a:headEnd/>
              <a:tailEnd/>
            </a:ln>
          </p:spPr>
          <p:txBody>
            <a:bodyPr/>
            <a:lstStyle/>
            <a:p>
              <a:endParaRPr lang="en-US"/>
            </a:p>
          </p:txBody>
        </p:sp>
        <p:sp>
          <p:nvSpPr>
            <p:cNvPr id="4122" name="AutoShape 16">
              <a:extLst>
                <a:ext uri="{FF2B5EF4-FFF2-40B4-BE49-F238E27FC236}">
                  <a16:creationId xmlns:a16="http://schemas.microsoft.com/office/drawing/2014/main" id="{3B145434-4992-3A6F-96B3-C7A4140AA835}"/>
                </a:ext>
              </a:extLst>
            </p:cNvPr>
            <p:cNvSpPr>
              <a:spLocks noChangeArrowheads="1"/>
            </p:cNvSpPr>
            <p:nvPr/>
          </p:nvSpPr>
          <p:spPr bwMode="auto">
            <a:xfrm>
              <a:off x="1809" y="1126"/>
              <a:ext cx="399" cy="122"/>
            </a:xfrm>
            <a:prstGeom prst="rightArrow">
              <a:avLst>
                <a:gd name="adj1" fmla="val 50000"/>
                <a:gd name="adj2" fmla="val 81762"/>
              </a:avLst>
            </a:prstGeom>
            <a:solidFill>
              <a:schemeClr val="accent1"/>
            </a:solidFill>
            <a:ln w="9525" algn="ctr">
              <a:solidFill>
                <a:srgbClr val="000000"/>
              </a:solidFill>
              <a:miter lim="800000"/>
              <a:headEnd/>
              <a:tailEnd/>
            </a:ln>
          </p:spPr>
          <p:txBody>
            <a:bodyPr/>
            <a:lstStyle/>
            <a:p>
              <a:endParaRPr lang="en-US"/>
            </a:p>
          </p:txBody>
        </p:sp>
        <p:sp>
          <p:nvSpPr>
            <p:cNvPr id="4123" name="AutoShape 17">
              <a:extLst>
                <a:ext uri="{FF2B5EF4-FFF2-40B4-BE49-F238E27FC236}">
                  <a16:creationId xmlns:a16="http://schemas.microsoft.com/office/drawing/2014/main" id="{CEF32CAC-3D36-4BFC-C981-667902AA4303}"/>
                </a:ext>
              </a:extLst>
            </p:cNvPr>
            <p:cNvSpPr>
              <a:spLocks noChangeArrowheads="1"/>
            </p:cNvSpPr>
            <p:nvPr/>
          </p:nvSpPr>
          <p:spPr bwMode="auto">
            <a:xfrm>
              <a:off x="4586" y="1584"/>
              <a:ext cx="118" cy="411"/>
            </a:xfrm>
            <a:prstGeom prst="downArrow">
              <a:avLst>
                <a:gd name="adj1" fmla="val 50000"/>
                <a:gd name="adj2" fmla="val 87076"/>
              </a:avLst>
            </a:prstGeom>
            <a:solidFill>
              <a:schemeClr val="accent1"/>
            </a:solidFill>
            <a:ln w="9525" algn="ctr">
              <a:solidFill>
                <a:srgbClr val="000000"/>
              </a:solidFill>
              <a:miter lim="800000"/>
              <a:headEnd/>
              <a:tailEnd/>
            </a:ln>
          </p:spPr>
          <p:txBody>
            <a:bodyPr/>
            <a:lstStyle/>
            <a:p>
              <a:endParaRPr lang="en-US"/>
            </a:p>
          </p:txBody>
        </p:sp>
        <p:sp>
          <p:nvSpPr>
            <p:cNvPr id="4124" name="Line 18">
              <a:extLst>
                <a:ext uri="{FF2B5EF4-FFF2-40B4-BE49-F238E27FC236}">
                  <a16:creationId xmlns:a16="http://schemas.microsoft.com/office/drawing/2014/main" id="{18859F71-0498-0A9C-BEB1-228930DA1688}"/>
                </a:ext>
              </a:extLst>
            </p:cNvPr>
            <p:cNvSpPr>
              <a:spLocks noChangeShapeType="1"/>
            </p:cNvSpPr>
            <p:nvPr/>
          </p:nvSpPr>
          <p:spPr bwMode="auto">
            <a:xfrm flipH="1">
              <a:off x="4354" y="2257"/>
              <a:ext cx="293" cy="262"/>
            </a:xfrm>
            <a:prstGeom prst="line">
              <a:avLst/>
            </a:prstGeom>
            <a:noFill/>
            <a:ln w="9525">
              <a:solidFill>
                <a:srgbClr val="000000"/>
              </a:solidFill>
              <a:round/>
              <a:headEnd/>
              <a:tailEnd type="triangle" w="med" len="med"/>
            </a:ln>
          </p:spPr>
          <p:txBody>
            <a:bodyPr/>
            <a:lstStyle/>
            <a:p>
              <a:endParaRPr lang="en-US"/>
            </a:p>
          </p:txBody>
        </p:sp>
        <p:sp>
          <p:nvSpPr>
            <p:cNvPr id="4125" name="Line 19">
              <a:extLst>
                <a:ext uri="{FF2B5EF4-FFF2-40B4-BE49-F238E27FC236}">
                  <a16:creationId xmlns:a16="http://schemas.microsoft.com/office/drawing/2014/main" id="{1FFDA8FB-66E2-6D0E-5D64-98235C57860E}"/>
                </a:ext>
              </a:extLst>
            </p:cNvPr>
            <p:cNvSpPr>
              <a:spLocks noChangeShapeType="1"/>
            </p:cNvSpPr>
            <p:nvPr/>
          </p:nvSpPr>
          <p:spPr bwMode="auto">
            <a:xfrm>
              <a:off x="4647" y="2257"/>
              <a:ext cx="294" cy="262"/>
            </a:xfrm>
            <a:prstGeom prst="line">
              <a:avLst/>
            </a:prstGeom>
            <a:noFill/>
            <a:ln w="9525">
              <a:solidFill>
                <a:srgbClr val="000000"/>
              </a:solidFill>
              <a:round/>
              <a:headEnd/>
              <a:tailEnd type="triangle" w="med" len="med"/>
            </a:ln>
          </p:spPr>
          <p:txBody>
            <a:bodyPr/>
            <a:lstStyle/>
            <a:p>
              <a:endParaRPr lang="en-US"/>
            </a:p>
          </p:txBody>
        </p:sp>
        <p:sp>
          <p:nvSpPr>
            <p:cNvPr id="4126" name="Line 20">
              <a:extLst>
                <a:ext uri="{FF2B5EF4-FFF2-40B4-BE49-F238E27FC236}">
                  <a16:creationId xmlns:a16="http://schemas.microsoft.com/office/drawing/2014/main" id="{FA17FD43-1F9E-3F6D-A27F-F617A7EAD5FE}"/>
                </a:ext>
              </a:extLst>
            </p:cNvPr>
            <p:cNvSpPr>
              <a:spLocks noChangeShapeType="1"/>
            </p:cNvSpPr>
            <p:nvPr/>
          </p:nvSpPr>
          <p:spPr bwMode="auto">
            <a:xfrm flipH="1">
              <a:off x="4080" y="2781"/>
              <a:ext cx="288" cy="387"/>
            </a:xfrm>
            <a:prstGeom prst="line">
              <a:avLst/>
            </a:prstGeom>
            <a:noFill/>
            <a:ln w="9525">
              <a:solidFill>
                <a:srgbClr val="000000"/>
              </a:solidFill>
              <a:round/>
              <a:headEnd/>
              <a:tailEnd type="triangle" w="med" len="med"/>
            </a:ln>
          </p:spPr>
          <p:txBody>
            <a:bodyPr/>
            <a:lstStyle/>
            <a:p>
              <a:endParaRPr lang="en-US"/>
            </a:p>
          </p:txBody>
        </p:sp>
        <p:sp>
          <p:nvSpPr>
            <p:cNvPr id="4127" name="Line 21">
              <a:extLst>
                <a:ext uri="{FF2B5EF4-FFF2-40B4-BE49-F238E27FC236}">
                  <a16:creationId xmlns:a16="http://schemas.microsoft.com/office/drawing/2014/main" id="{06272C6E-B38D-7012-AFC8-EDB981836286}"/>
                </a:ext>
              </a:extLst>
            </p:cNvPr>
            <p:cNvSpPr>
              <a:spLocks noChangeShapeType="1"/>
            </p:cNvSpPr>
            <p:nvPr/>
          </p:nvSpPr>
          <p:spPr bwMode="auto">
            <a:xfrm>
              <a:off x="4354" y="2781"/>
              <a:ext cx="293" cy="393"/>
            </a:xfrm>
            <a:prstGeom prst="line">
              <a:avLst/>
            </a:prstGeom>
            <a:noFill/>
            <a:ln w="9525">
              <a:solidFill>
                <a:srgbClr val="000000"/>
              </a:solidFill>
              <a:round/>
              <a:headEnd/>
              <a:tailEnd type="triangle" w="med" len="med"/>
            </a:ln>
          </p:spPr>
          <p:txBody>
            <a:bodyPr/>
            <a:lstStyle/>
            <a:p>
              <a:endParaRPr lang="en-US"/>
            </a:p>
          </p:txBody>
        </p:sp>
        <p:sp>
          <p:nvSpPr>
            <p:cNvPr id="4128" name="Oval 22">
              <a:extLst>
                <a:ext uri="{FF2B5EF4-FFF2-40B4-BE49-F238E27FC236}">
                  <a16:creationId xmlns:a16="http://schemas.microsoft.com/office/drawing/2014/main" id="{574EF66E-00B8-63D2-8D9D-E91BBF443B54}"/>
                </a:ext>
              </a:extLst>
            </p:cNvPr>
            <p:cNvSpPr>
              <a:spLocks noChangeArrowheads="1"/>
            </p:cNvSpPr>
            <p:nvPr/>
          </p:nvSpPr>
          <p:spPr bwMode="auto">
            <a:xfrm>
              <a:off x="1191" y="2517"/>
              <a:ext cx="391" cy="262"/>
            </a:xfrm>
            <a:prstGeom prst="ellipse">
              <a:avLst/>
            </a:prstGeom>
            <a:solidFill>
              <a:srgbClr val="CCFFFF">
                <a:alpha val="50195"/>
              </a:srgbClr>
            </a:solidFill>
            <a:ln w="9525">
              <a:solidFill>
                <a:srgbClr val="000000"/>
              </a:solidFill>
              <a:prstDash val="dash"/>
              <a:round/>
              <a:headEnd/>
              <a:tailEnd/>
            </a:ln>
          </p:spPr>
          <p:txBody>
            <a:bodyPr/>
            <a:lstStyle/>
            <a:p>
              <a:endParaRPr lang="en-US"/>
            </a:p>
          </p:txBody>
        </p:sp>
        <p:sp>
          <p:nvSpPr>
            <p:cNvPr id="4129" name="AutoShape 23" descr="Sphere">
              <a:extLst>
                <a:ext uri="{FF2B5EF4-FFF2-40B4-BE49-F238E27FC236}">
                  <a16:creationId xmlns:a16="http://schemas.microsoft.com/office/drawing/2014/main" id="{95FA1CC0-CB48-0171-B1A6-CE862A787712}"/>
                </a:ext>
              </a:extLst>
            </p:cNvPr>
            <p:cNvSpPr>
              <a:spLocks noChangeArrowheads="1"/>
            </p:cNvSpPr>
            <p:nvPr/>
          </p:nvSpPr>
          <p:spPr bwMode="auto">
            <a:xfrm>
              <a:off x="456" y="2570"/>
              <a:ext cx="489" cy="262"/>
            </a:xfrm>
            <a:prstGeom prst="octagon">
              <a:avLst>
                <a:gd name="adj" fmla="val 29287"/>
              </a:avLst>
            </a:prstGeom>
            <a:pattFill prst="sphere">
              <a:fgClr>
                <a:srgbClr val="FFCCCC"/>
              </a:fgClr>
              <a:bgClr>
                <a:srgbClr val="765E47"/>
              </a:bgClr>
            </a:pattFill>
            <a:ln w="9525">
              <a:solidFill>
                <a:srgbClr val="000000"/>
              </a:solidFill>
              <a:miter lim="800000"/>
              <a:headEnd/>
              <a:tailEnd/>
            </a:ln>
          </p:spPr>
          <p:txBody>
            <a:bodyPr/>
            <a:lstStyle/>
            <a:p>
              <a:endParaRPr lang="en-US"/>
            </a:p>
          </p:txBody>
        </p:sp>
        <p:sp>
          <p:nvSpPr>
            <p:cNvPr id="4130" name="Oval 24">
              <a:extLst>
                <a:ext uri="{FF2B5EF4-FFF2-40B4-BE49-F238E27FC236}">
                  <a16:creationId xmlns:a16="http://schemas.microsoft.com/office/drawing/2014/main" id="{1C30FF6A-BAA2-B5D4-E64A-D5ECA854FA4E}"/>
                </a:ext>
              </a:extLst>
            </p:cNvPr>
            <p:cNvSpPr>
              <a:spLocks noChangeArrowheads="1"/>
            </p:cNvSpPr>
            <p:nvPr/>
          </p:nvSpPr>
          <p:spPr bwMode="auto">
            <a:xfrm>
              <a:off x="604" y="2519"/>
              <a:ext cx="391" cy="262"/>
            </a:xfrm>
            <a:prstGeom prst="ellipse">
              <a:avLst/>
            </a:prstGeom>
            <a:solidFill>
              <a:srgbClr val="CCFFFF">
                <a:alpha val="50195"/>
              </a:srgbClr>
            </a:solidFill>
            <a:ln w="9525">
              <a:solidFill>
                <a:srgbClr val="000000"/>
              </a:solidFill>
              <a:prstDash val="dash"/>
              <a:round/>
              <a:headEnd/>
              <a:tailEnd/>
            </a:ln>
          </p:spPr>
          <p:txBody>
            <a:bodyPr/>
            <a:lstStyle/>
            <a:p>
              <a:endParaRPr lang="en-US"/>
            </a:p>
          </p:txBody>
        </p:sp>
        <p:sp>
          <p:nvSpPr>
            <p:cNvPr id="4131" name="Oval 25">
              <a:extLst>
                <a:ext uri="{FF2B5EF4-FFF2-40B4-BE49-F238E27FC236}">
                  <a16:creationId xmlns:a16="http://schemas.microsoft.com/office/drawing/2014/main" id="{892DD9FC-A67C-D686-E934-205A921A16BB}"/>
                </a:ext>
              </a:extLst>
            </p:cNvPr>
            <p:cNvSpPr>
              <a:spLocks noChangeArrowheads="1"/>
            </p:cNvSpPr>
            <p:nvPr/>
          </p:nvSpPr>
          <p:spPr bwMode="auto">
            <a:xfrm>
              <a:off x="408" y="3174"/>
              <a:ext cx="392" cy="262"/>
            </a:xfrm>
            <a:prstGeom prst="ellipse">
              <a:avLst/>
            </a:prstGeom>
            <a:solidFill>
              <a:srgbClr val="CCFFFF">
                <a:alpha val="50195"/>
              </a:srgbClr>
            </a:solidFill>
            <a:ln w="9525">
              <a:solidFill>
                <a:srgbClr val="000000"/>
              </a:solidFill>
              <a:prstDash val="dash"/>
              <a:round/>
              <a:headEnd/>
              <a:tailEnd/>
            </a:ln>
          </p:spPr>
          <p:txBody>
            <a:bodyPr/>
            <a:lstStyle/>
            <a:p>
              <a:endParaRPr lang="en-US"/>
            </a:p>
          </p:txBody>
        </p:sp>
        <p:sp>
          <p:nvSpPr>
            <p:cNvPr id="4132" name="Oval 26">
              <a:extLst>
                <a:ext uri="{FF2B5EF4-FFF2-40B4-BE49-F238E27FC236}">
                  <a16:creationId xmlns:a16="http://schemas.microsoft.com/office/drawing/2014/main" id="{D9E47E2C-258A-9E43-0107-8CD9F9B7D566}"/>
                </a:ext>
              </a:extLst>
            </p:cNvPr>
            <p:cNvSpPr>
              <a:spLocks noChangeArrowheads="1"/>
            </p:cNvSpPr>
            <p:nvPr/>
          </p:nvSpPr>
          <p:spPr bwMode="auto">
            <a:xfrm>
              <a:off x="898" y="3168"/>
              <a:ext cx="391" cy="262"/>
            </a:xfrm>
            <a:prstGeom prst="ellipse">
              <a:avLst/>
            </a:prstGeom>
            <a:solidFill>
              <a:srgbClr val="CCFFFF">
                <a:alpha val="50195"/>
              </a:srgbClr>
            </a:solidFill>
            <a:ln w="9525">
              <a:solidFill>
                <a:srgbClr val="000000"/>
              </a:solidFill>
              <a:prstDash val="dash"/>
              <a:round/>
              <a:headEnd/>
              <a:tailEnd/>
            </a:ln>
          </p:spPr>
          <p:txBody>
            <a:bodyPr/>
            <a:lstStyle/>
            <a:p>
              <a:endParaRPr lang="en-US"/>
            </a:p>
          </p:txBody>
        </p:sp>
        <p:sp>
          <p:nvSpPr>
            <p:cNvPr id="4133" name="Line 27">
              <a:extLst>
                <a:ext uri="{FF2B5EF4-FFF2-40B4-BE49-F238E27FC236}">
                  <a16:creationId xmlns:a16="http://schemas.microsoft.com/office/drawing/2014/main" id="{3860D27A-F89D-2B5B-84C5-47AAD139E141}"/>
                </a:ext>
              </a:extLst>
            </p:cNvPr>
            <p:cNvSpPr>
              <a:spLocks noChangeShapeType="1"/>
            </p:cNvSpPr>
            <p:nvPr/>
          </p:nvSpPr>
          <p:spPr bwMode="auto">
            <a:xfrm flipH="1">
              <a:off x="800" y="2257"/>
              <a:ext cx="293" cy="262"/>
            </a:xfrm>
            <a:prstGeom prst="line">
              <a:avLst/>
            </a:prstGeom>
            <a:noFill/>
            <a:ln w="9525">
              <a:solidFill>
                <a:srgbClr val="000000"/>
              </a:solidFill>
              <a:round/>
              <a:headEnd/>
              <a:tailEnd type="triangle" w="med" len="med"/>
            </a:ln>
          </p:spPr>
          <p:txBody>
            <a:bodyPr/>
            <a:lstStyle/>
            <a:p>
              <a:endParaRPr lang="en-US"/>
            </a:p>
          </p:txBody>
        </p:sp>
        <p:sp>
          <p:nvSpPr>
            <p:cNvPr id="4134" name="Line 28">
              <a:extLst>
                <a:ext uri="{FF2B5EF4-FFF2-40B4-BE49-F238E27FC236}">
                  <a16:creationId xmlns:a16="http://schemas.microsoft.com/office/drawing/2014/main" id="{F79E7C79-12DC-9530-5EE0-CAC483A502F9}"/>
                </a:ext>
              </a:extLst>
            </p:cNvPr>
            <p:cNvSpPr>
              <a:spLocks noChangeShapeType="1"/>
            </p:cNvSpPr>
            <p:nvPr/>
          </p:nvSpPr>
          <p:spPr bwMode="auto">
            <a:xfrm>
              <a:off x="1093" y="2257"/>
              <a:ext cx="294" cy="262"/>
            </a:xfrm>
            <a:prstGeom prst="line">
              <a:avLst/>
            </a:prstGeom>
            <a:noFill/>
            <a:ln w="9525">
              <a:solidFill>
                <a:srgbClr val="000000"/>
              </a:solidFill>
              <a:round/>
              <a:headEnd/>
              <a:tailEnd type="triangle" w="med" len="med"/>
            </a:ln>
          </p:spPr>
          <p:txBody>
            <a:bodyPr/>
            <a:lstStyle/>
            <a:p>
              <a:endParaRPr lang="en-US"/>
            </a:p>
          </p:txBody>
        </p:sp>
        <p:sp>
          <p:nvSpPr>
            <p:cNvPr id="4135" name="Line 29">
              <a:extLst>
                <a:ext uri="{FF2B5EF4-FFF2-40B4-BE49-F238E27FC236}">
                  <a16:creationId xmlns:a16="http://schemas.microsoft.com/office/drawing/2014/main" id="{82B96861-7BE9-E7A2-09BF-D70FF861BEC6}"/>
                </a:ext>
              </a:extLst>
            </p:cNvPr>
            <p:cNvSpPr>
              <a:spLocks noChangeShapeType="1"/>
            </p:cNvSpPr>
            <p:nvPr/>
          </p:nvSpPr>
          <p:spPr bwMode="auto">
            <a:xfrm>
              <a:off x="800" y="2781"/>
              <a:ext cx="293" cy="393"/>
            </a:xfrm>
            <a:prstGeom prst="line">
              <a:avLst/>
            </a:prstGeom>
            <a:noFill/>
            <a:ln w="9525">
              <a:solidFill>
                <a:srgbClr val="000000"/>
              </a:solidFill>
              <a:round/>
              <a:headEnd/>
              <a:tailEnd type="triangle" w="med" len="med"/>
            </a:ln>
          </p:spPr>
          <p:txBody>
            <a:bodyPr/>
            <a:lstStyle/>
            <a:p>
              <a:endParaRPr lang="en-US"/>
            </a:p>
          </p:txBody>
        </p:sp>
        <p:sp>
          <p:nvSpPr>
            <p:cNvPr id="4136" name="Line 30">
              <a:extLst>
                <a:ext uri="{FF2B5EF4-FFF2-40B4-BE49-F238E27FC236}">
                  <a16:creationId xmlns:a16="http://schemas.microsoft.com/office/drawing/2014/main" id="{AB3E589A-5484-1B74-4E74-067BBEA6CA7D}"/>
                </a:ext>
              </a:extLst>
            </p:cNvPr>
            <p:cNvSpPr>
              <a:spLocks noChangeShapeType="1"/>
            </p:cNvSpPr>
            <p:nvPr/>
          </p:nvSpPr>
          <p:spPr bwMode="auto">
            <a:xfrm flipH="1">
              <a:off x="604" y="2781"/>
              <a:ext cx="196" cy="393"/>
            </a:xfrm>
            <a:prstGeom prst="line">
              <a:avLst/>
            </a:prstGeom>
            <a:noFill/>
            <a:ln w="9525">
              <a:solidFill>
                <a:srgbClr val="000000"/>
              </a:solidFill>
              <a:round/>
              <a:headEnd/>
              <a:tailEnd type="triangle" w="med" len="med"/>
            </a:ln>
          </p:spPr>
          <p:txBody>
            <a:bodyPr/>
            <a:lstStyle/>
            <a:p>
              <a:endParaRPr lang="en-US"/>
            </a:p>
          </p:txBody>
        </p:sp>
        <p:sp>
          <p:nvSpPr>
            <p:cNvPr id="4137" name="AutoShape 31">
              <a:extLst>
                <a:ext uri="{FF2B5EF4-FFF2-40B4-BE49-F238E27FC236}">
                  <a16:creationId xmlns:a16="http://schemas.microsoft.com/office/drawing/2014/main" id="{EB981061-D3CB-05A0-64F4-181620970BC8}"/>
                </a:ext>
              </a:extLst>
            </p:cNvPr>
            <p:cNvSpPr>
              <a:spLocks noChangeArrowheads="1"/>
            </p:cNvSpPr>
            <p:nvPr/>
          </p:nvSpPr>
          <p:spPr bwMode="auto">
            <a:xfrm flipH="1">
              <a:off x="2497" y="2304"/>
              <a:ext cx="433" cy="528"/>
            </a:xfrm>
            <a:prstGeom prst="flowChartInternalStorage">
              <a:avLst/>
            </a:prstGeom>
            <a:solidFill>
              <a:srgbClr val="FFCCCC"/>
            </a:solidFill>
            <a:ln w="9525">
              <a:solidFill>
                <a:srgbClr val="000000"/>
              </a:solidFill>
              <a:miter lim="800000"/>
              <a:headEnd/>
              <a:tailEnd/>
            </a:ln>
          </p:spPr>
          <p:txBody>
            <a:bodyPr/>
            <a:lstStyle/>
            <a:p>
              <a:endParaRPr lang="en-US"/>
            </a:p>
          </p:txBody>
        </p:sp>
        <p:sp>
          <p:nvSpPr>
            <p:cNvPr id="4138" name="AutoShape 32">
              <a:extLst>
                <a:ext uri="{FF2B5EF4-FFF2-40B4-BE49-F238E27FC236}">
                  <a16:creationId xmlns:a16="http://schemas.microsoft.com/office/drawing/2014/main" id="{EE0D664F-8C2C-3817-857D-73ED20B0E6E7}"/>
                </a:ext>
              </a:extLst>
            </p:cNvPr>
            <p:cNvSpPr>
              <a:spLocks noChangeArrowheads="1"/>
            </p:cNvSpPr>
            <p:nvPr/>
          </p:nvSpPr>
          <p:spPr bwMode="auto">
            <a:xfrm flipH="1">
              <a:off x="2641" y="2519"/>
              <a:ext cx="433" cy="505"/>
            </a:xfrm>
            <a:prstGeom prst="flowChartInternalStorage">
              <a:avLst/>
            </a:prstGeom>
            <a:solidFill>
              <a:srgbClr val="FFCCCC"/>
            </a:solidFill>
            <a:ln w="9525">
              <a:solidFill>
                <a:srgbClr val="000000"/>
              </a:solidFill>
              <a:miter lim="800000"/>
              <a:headEnd/>
              <a:tailEnd/>
            </a:ln>
          </p:spPr>
          <p:txBody>
            <a:bodyPr/>
            <a:lstStyle/>
            <a:p>
              <a:endParaRPr lang="en-US"/>
            </a:p>
          </p:txBody>
        </p:sp>
        <p:sp>
          <p:nvSpPr>
            <p:cNvPr id="4139" name="AutoShape 33">
              <a:extLst>
                <a:ext uri="{FF2B5EF4-FFF2-40B4-BE49-F238E27FC236}">
                  <a16:creationId xmlns:a16="http://schemas.microsoft.com/office/drawing/2014/main" id="{5636EDCF-915C-1718-0346-AA8FEE919B96}"/>
                </a:ext>
              </a:extLst>
            </p:cNvPr>
            <p:cNvSpPr>
              <a:spLocks noChangeArrowheads="1"/>
            </p:cNvSpPr>
            <p:nvPr/>
          </p:nvSpPr>
          <p:spPr bwMode="auto">
            <a:xfrm flipH="1">
              <a:off x="2928" y="2688"/>
              <a:ext cx="431" cy="528"/>
            </a:xfrm>
            <a:prstGeom prst="flowChartInternalStorage">
              <a:avLst/>
            </a:prstGeom>
            <a:solidFill>
              <a:srgbClr val="FFCCCC"/>
            </a:solidFill>
            <a:ln w="9525">
              <a:solidFill>
                <a:srgbClr val="000000"/>
              </a:solidFill>
              <a:miter lim="800000"/>
              <a:headEnd/>
              <a:tailEnd/>
            </a:ln>
          </p:spPr>
          <p:txBody>
            <a:bodyPr/>
            <a:lstStyle/>
            <a:p>
              <a:endParaRPr lang="en-US"/>
            </a:p>
          </p:txBody>
        </p:sp>
        <p:sp>
          <p:nvSpPr>
            <p:cNvPr id="4140" name="AutoShape 34">
              <a:extLst>
                <a:ext uri="{FF2B5EF4-FFF2-40B4-BE49-F238E27FC236}">
                  <a16:creationId xmlns:a16="http://schemas.microsoft.com/office/drawing/2014/main" id="{937DD174-6D46-47E8-9909-1A27AB57D2CC}"/>
                </a:ext>
              </a:extLst>
            </p:cNvPr>
            <p:cNvSpPr>
              <a:spLocks noChangeArrowheads="1"/>
            </p:cNvSpPr>
            <p:nvPr/>
          </p:nvSpPr>
          <p:spPr bwMode="auto">
            <a:xfrm>
              <a:off x="3456" y="2640"/>
              <a:ext cx="391" cy="131"/>
            </a:xfrm>
            <a:prstGeom prst="leftArrow">
              <a:avLst>
                <a:gd name="adj1" fmla="val 50000"/>
                <a:gd name="adj2" fmla="val 74618"/>
              </a:avLst>
            </a:prstGeom>
            <a:solidFill>
              <a:schemeClr val="accent1"/>
            </a:solidFill>
            <a:ln w="9525" algn="ctr">
              <a:solidFill>
                <a:srgbClr val="000000"/>
              </a:solidFill>
              <a:miter lim="800000"/>
              <a:headEnd/>
              <a:tailEnd/>
            </a:ln>
          </p:spPr>
          <p:txBody>
            <a:bodyPr/>
            <a:lstStyle/>
            <a:p>
              <a:endParaRPr lang="en-US"/>
            </a:p>
          </p:txBody>
        </p:sp>
        <p:sp>
          <p:nvSpPr>
            <p:cNvPr id="4141" name="AutoShape 35">
              <a:extLst>
                <a:ext uri="{FF2B5EF4-FFF2-40B4-BE49-F238E27FC236}">
                  <a16:creationId xmlns:a16="http://schemas.microsoft.com/office/drawing/2014/main" id="{640D9AC5-0A0E-83F7-D012-3D64AB9102F1}"/>
                </a:ext>
              </a:extLst>
            </p:cNvPr>
            <p:cNvSpPr>
              <a:spLocks noChangeArrowheads="1"/>
            </p:cNvSpPr>
            <p:nvPr/>
          </p:nvSpPr>
          <p:spPr bwMode="auto">
            <a:xfrm>
              <a:off x="2356" y="768"/>
              <a:ext cx="624" cy="48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42" name="AutoShape 36">
              <a:extLst>
                <a:ext uri="{FF2B5EF4-FFF2-40B4-BE49-F238E27FC236}">
                  <a16:creationId xmlns:a16="http://schemas.microsoft.com/office/drawing/2014/main" id="{C8C389CE-5273-6A3B-D266-D8BE52BF157F}"/>
                </a:ext>
              </a:extLst>
            </p:cNvPr>
            <p:cNvSpPr>
              <a:spLocks noChangeArrowheads="1"/>
            </p:cNvSpPr>
            <p:nvPr/>
          </p:nvSpPr>
          <p:spPr bwMode="auto">
            <a:xfrm>
              <a:off x="2356" y="912"/>
              <a:ext cx="624" cy="48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43" name="AutoShape 37">
              <a:extLst>
                <a:ext uri="{FF2B5EF4-FFF2-40B4-BE49-F238E27FC236}">
                  <a16:creationId xmlns:a16="http://schemas.microsoft.com/office/drawing/2014/main" id="{6F480A5A-DC90-EB6C-CCA7-E3633BE59B25}"/>
                </a:ext>
              </a:extLst>
            </p:cNvPr>
            <p:cNvSpPr>
              <a:spLocks noChangeArrowheads="1"/>
            </p:cNvSpPr>
            <p:nvPr/>
          </p:nvSpPr>
          <p:spPr bwMode="auto">
            <a:xfrm>
              <a:off x="2371" y="1056"/>
              <a:ext cx="624" cy="48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4144" name="AutoShape 38">
              <a:extLst>
                <a:ext uri="{FF2B5EF4-FFF2-40B4-BE49-F238E27FC236}">
                  <a16:creationId xmlns:a16="http://schemas.microsoft.com/office/drawing/2014/main" id="{7FB90126-1316-C884-6B90-A72030B6E048}"/>
                </a:ext>
              </a:extLst>
            </p:cNvPr>
            <p:cNvSpPr>
              <a:spLocks noChangeArrowheads="1"/>
            </p:cNvSpPr>
            <p:nvPr/>
          </p:nvSpPr>
          <p:spPr bwMode="auto">
            <a:xfrm>
              <a:off x="2356" y="1200"/>
              <a:ext cx="624" cy="480"/>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cxnSp>
          <p:nvCxnSpPr>
            <p:cNvPr id="4145" name="AutoShape 39">
              <a:extLst>
                <a:ext uri="{FF2B5EF4-FFF2-40B4-BE49-F238E27FC236}">
                  <a16:creationId xmlns:a16="http://schemas.microsoft.com/office/drawing/2014/main" id="{10519648-4EBD-CE40-CDFF-351E255CE1ED}"/>
                </a:ext>
              </a:extLst>
            </p:cNvPr>
            <p:cNvCxnSpPr>
              <a:cxnSpLocks noChangeShapeType="1"/>
              <a:stCxn id="4142" idx="3"/>
            </p:cNvCxnSpPr>
            <p:nvPr/>
          </p:nvCxnSpPr>
          <p:spPr bwMode="auto">
            <a:xfrm>
              <a:off x="2980" y="1152"/>
              <a:ext cx="188" cy="3"/>
            </a:xfrm>
            <a:prstGeom prst="straightConnector1">
              <a:avLst/>
            </a:prstGeom>
            <a:noFill/>
            <a:ln w="9525">
              <a:solidFill>
                <a:schemeClr val="tx1"/>
              </a:solidFill>
              <a:round/>
              <a:headEnd type="oval" w="med" len="med"/>
              <a:tailEnd type="triangle" w="med" len="med"/>
            </a:ln>
          </p:spPr>
        </p:cxnSp>
        <p:cxnSp>
          <p:nvCxnSpPr>
            <p:cNvPr id="4146" name="AutoShape 40">
              <a:extLst>
                <a:ext uri="{FF2B5EF4-FFF2-40B4-BE49-F238E27FC236}">
                  <a16:creationId xmlns:a16="http://schemas.microsoft.com/office/drawing/2014/main" id="{37F766E3-2D45-0991-2E21-63695FC457BB}"/>
                </a:ext>
              </a:extLst>
            </p:cNvPr>
            <p:cNvCxnSpPr>
              <a:cxnSpLocks noChangeShapeType="1"/>
              <a:stCxn id="4141" idx="3"/>
            </p:cNvCxnSpPr>
            <p:nvPr/>
          </p:nvCxnSpPr>
          <p:spPr bwMode="auto">
            <a:xfrm>
              <a:off x="2980" y="1008"/>
              <a:ext cx="188" cy="3"/>
            </a:xfrm>
            <a:prstGeom prst="straightConnector1">
              <a:avLst/>
            </a:prstGeom>
            <a:noFill/>
            <a:ln w="9525">
              <a:solidFill>
                <a:schemeClr val="tx1"/>
              </a:solidFill>
              <a:round/>
              <a:headEnd type="oval" w="med" len="med"/>
              <a:tailEnd type="triangle" w="med" len="med"/>
            </a:ln>
          </p:spPr>
        </p:cxnSp>
        <p:cxnSp>
          <p:nvCxnSpPr>
            <p:cNvPr id="4147" name="AutoShape 41">
              <a:extLst>
                <a:ext uri="{FF2B5EF4-FFF2-40B4-BE49-F238E27FC236}">
                  <a16:creationId xmlns:a16="http://schemas.microsoft.com/office/drawing/2014/main" id="{94E6A644-B4A3-FD31-EA6D-23846D255DED}"/>
                </a:ext>
              </a:extLst>
            </p:cNvPr>
            <p:cNvCxnSpPr>
              <a:cxnSpLocks noChangeShapeType="1"/>
            </p:cNvCxnSpPr>
            <p:nvPr/>
          </p:nvCxnSpPr>
          <p:spPr bwMode="auto">
            <a:xfrm>
              <a:off x="2980" y="1296"/>
              <a:ext cx="188" cy="3"/>
            </a:xfrm>
            <a:prstGeom prst="straightConnector1">
              <a:avLst/>
            </a:prstGeom>
            <a:noFill/>
            <a:ln w="9525">
              <a:solidFill>
                <a:schemeClr val="tx1"/>
              </a:solidFill>
              <a:round/>
              <a:headEnd type="oval" w="med" len="med"/>
              <a:tailEnd type="triangle" w="med" len="med"/>
            </a:ln>
          </p:spPr>
        </p:cxnSp>
        <p:cxnSp>
          <p:nvCxnSpPr>
            <p:cNvPr id="4148" name="AutoShape 42">
              <a:extLst>
                <a:ext uri="{FF2B5EF4-FFF2-40B4-BE49-F238E27FC236}">
                  <a16:creationId xmlns:a16="http://schemas.microsoft.com/office/drawing/2014/main" id="{33E14661-6ABE-2735-B1D6-C974EA56E126}"/>
                </a:ext>
              </a:extLst>
            </p:cNvPr>
            <p:cNvCxnSpPr>
              <a:cxnSpLocks noChangeShapeType="1"/>
            </p:cNvCxnSpPr>
            <p:nvPr/>
          </p:nvCxnSpPr>
          <p:spPr bwMode="auto">
            <a:xfrm>
              <a:off x="2980" y="1440"/>
              <a:ext cx="188" cy="3"/>
            </a:xfrm>
            <a:prstGeom prst="straightConnector1">
              <a:avLst/>
            </a:prstGeom>
            <a:noFill/>
            <a:ln w="9525">
              <a:solidFill>
                <a:schemeClr val="tx1"/>
              </a:solidFill>
              <a:round/>
              <a:headEnd type="oval" w="med" len="med"/>
              <a:tailEnd type="triangle" w="med" len="med"/>
            </a:ln>
          </p:spPr>
        </p:cxnSp>
        <p:sp>
          <p:nvSpPr>
            <p:cNvPr id="4149" name="AutoShape 43">
              <a:extLst>
                <a:ext uri="{FF2B5EF4-FFF2-40B4-BE49-F238E27FC236}">
                  <a16:creationId xmlns:a16="http://schemas.microsoft.com/office/drawing/2014/main" id="{B9D36367-0B2F-7B35-1D78-7B34C1FEEFE5}"/>
                </a:ext>
              </a:extLst>
            </p:cNvPr>
            <p:cNvSpPr>
              <a:spLocks noChangeArrowheads="1"/>
            </p:cNvSpPr>
            <p:nvPr/>
          </p:nvSpPr>
          <p:spPr bwMode="auto">
            <a:xfrm>
              <a:off x="1056" y="720"/>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grpSp>
          <p:nvGrpSpPr>
            <p:cNvPr id="3" name="Group 44">
              <a:extLst>
                <a:ext uri="{FF2B5EF4-FFF2-40B4-BE49-F238E27FC236}">
                  <a16:creationId xmlns:a16="http://schemas.microsoft.com/office/drawing/2014/main" id="{C7341A5F-9F43-1109-FDAC-3D77758F9F9B}"/>
                </a:ext>
              </a:extLst>
            </p:cNvPr>
            <p:cNvGrpSpPr>
              <a:grpSpLocks/>
            </p:cNvGrpSpPr>
            <p:nvPr/>
          </p:nvGrpSpPr>
          <p:grpSpPr bwMode="auto">
            <a:xfrm>
              <a:off x="480" y="768"/>
              <a:ext cx="1248" cy="816"/>
              <a:chOff x="480" y="768"/>
              <a:chExt cx="1248" cy="816"/>
            </a:xfrm>
          </p:grpSpPr>
          <p:sp>
            <p:nvSpPr>
              <p:cNvPr id="4161" name="AutoShape 45">
                <a:extLst>
                  <a:ext uri="{FF2B5EF4-FFF2-40B4-BE49-F238E27FC236}">
                    <a16:creationId xmlns:a16="http://schemas.microsoft.com/office/drawing/2014/main" id="{1BF92A44-F057-0AE4-ED44-EFE3AFEC43F2}"/>
                  </a:ext>
                </a:extLst>
              </p:cNvPr>
              <p:cNvSpPr>
                <a:spLocks noChangeArrowheads="1"/>
              </p:cNvSpPr>
              <p:nvPr/>
            </p:nvSpPr>
            <p:spPr bwMode="auto">
              <a:xfrm>
                <a:off x="528" y="768"/>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2" name="AutoShape 46">
                <a:extLst>
                  <a:ext uri="{FF2B5EF4-FFF2-40B4-BE49-F238E27FC236}">
                    <a16:creationId xmlns:a16="http://schemas.microsoft.com/office/drawing/2014/main" id="{EA8B8BB8-BB49-B97C-520F-EAD302FA28DD}"/>
                  </a:ext>
                </a:extLst>
              </p:cNvPr>
              <p:cNvSpPr>
                <a:spLocks noChangeArrowheads="1"/>
              </p:cNvSpPr>
              <p:nvPr/>
            </p:nvSpPr>
            <p:spPr bwMode="auto">
              <a:xfrm>
                <a:off x="672" y="81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3" name="AutoShape 47">
                <a:extLst>
                  <a:ext uri="{FF2B5EF4-FFF2-40B4-BE49-F238E27FC236}">
                    <a16:creationId xmlns:a16="http://schemas.microsoft.com/office/drawing/2014/main" id="{575C8EFC-851C-F9BD-53A5-03BE07F1896F}"/>
                  </a:ext>
                </a:extLst>
              </p:cNvPr>
              <p:cNvSpPr>
                <a:spLocks noChangeArrowheads="1"/>
              </p:cNvSpPr>
              <p:nvPr/>
            </p:nvSpPr>
            <p:spPr bwMode="auto">
              <a:xfrm>
                <a:off x="576" y="129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4" name="AutoShape 48">
                <a:extLst>
                  <a:ext uri="{FF2B5EF4-FFF2-40B4-BE49-F238E27FC236}">
                    <a16:creationId xmlns:a16="http://schemas.microsoft.com/office/drawing/2014/main" id="{5883C546-E1CB-9775-75DC-2530C0A6FCFB}"/>
                  </a:ext>
                </a:extLst>
              </p:cNvPr>
              <p:cNvSpPr>
                <a:spLocks noChangeArrowheads="1"/>
              </p:cNvSpPr>
              <p:nvPr/>
            </p:nvSpPr>
            <p:spPr bwMode="auto">
              <a:xfrm>
                <a:off x="864" y="81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5" name="AutoShape 49">
                <a:extLst>
                  <a:ext uri="{FF2B5EF4-FFF2-40B4-BE49-F238E27FC236}">
                    <a16:creationId xmlns:a16="http://schemas.microsoft.com/office/drawing/2014/main" id="{3ED78016-7AD4-C893-CAB7-9EB40BEB219F}"/>
                  </a:ext>
                </a:extLst>
              </p:cNvPr>
              <p:cNvSpPr>
                <a:spLocks noChangeArrowheads="1"/>
              </p:cNvSpPr>
              <p:nvPr/>
            </p:nvSpPr>
            <p:spPr bwMode="auto">
              <a:xfrm>
                <a:off x="864" y="960"/>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6" name="AutoShape 50">
                <a:extLst>
                  <a:ext uri="{FF2B5EF4-FFF2-40B4-BE49-F238E27FC236}">
                    <a16:creationId xmlns:a16="http://schemas.microsoft.com/office/drawing/2014/main" id="{22A48CEE-7393-A29C-CAFE-24F8C8D4BB2B}"/>
                  </a:ext>
                </a:extLst>
              </p:cNvPr>
              <p:cNvSpPr>
                <a:spLocks noChangeArrowheads="1"/>
              </p:cNvSpPr>
              <p:nvPr/>
            </p:nvSpPr>
            <p:spPr bwMode="auto">
              <a:xfrm>
                <a:off x="720" y="105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7" name="AutoShape 51">
                <a:extLst>
                  <a:ext uri="{FF2B5EF4-FFF2-40B4-BE49-F238E27FC236}">
                    <a16:creationId xmlns:a16="http://schemas.microsoft.com/office/drawing/2014/main" id="{4E664506-1A0C-EBFD-F2A0-64243A25DAD5}"/>
                  </a:ext>
                </a:extLst>
              </p:cNvPr>
              <p:cNvSpPr>
                <a:spLocks noChangeArrowheads="1"/>
              </p:cNvSpPr>
              <p:nvPr/>
            </p:nvSpPr>
            <p:spPr bwMode="auto">
              <a:xfrm>
                <a:off x="576" y="960"/>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8" name="AutoShape 52">
                <a:extLst>
                  <a:ext uri="{FF2B5EF4-FFF2-40B4-BE49-F238E27FC236}">
                    <a16:creationId xmlns:a16="http://schemas.microsoft.com/office/drawing/2014/main" id="{A9A19027-45C2-61FE-CD99-5B450813753F}"/>
                  </a:ext>
                </a:extLst>
              </p:cNvPr>
              <p:cNvSpPr>
                <a:spLocks noChangeArrowheads="1"/>
              </p:cNvSpPr>
              <p:nvPr/>
            </p:nvSpPr>
            <p:spPr bwMode="auto">
              <a:xfrm>
                <a:off x="480" y="1008"/>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69" name="AutoShape 53">
                <a:extLst>
                  <a:ext uri="{FF2B5EF4-FFF2-40B4-BE49-F238E27FC236}">
                    <a16:creationId xmlns:a16="http://schemas.microsoft.com/office/drawing/2014/main" id="{762E33B8-43B8-5377-2D86-E3026B705FD6}"/>
                  </a:ext>
                </a:extLst>
              </p:cNvPr>
              <p:cNvSpPr>
                <a:spLocks noChangeArrowheads="1"/>
              </p:cNvSpPr>
              <p:nvPr/>
            </p:nvSpPr>
            <p:spPr bwMode="auto">
              <a:xfrm>
                <a:off x="576" y="1152"/>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0" name="AutoShape 54">
                <a:extLst>
                  <a:ext uri="{FF2B5EF4-FFF2-40B4-BE49-F238E27FC236}">
                    <a16:creationId xmlns:a16="http://schemas.microsoft.com/office/drawing/2014/main" id="{6427F186-4AE3-45D3-9B05-604EBD46A35A}"/>
                  </a:ext>
                </a:extLst>
              </p:cNvPr>
              <p:cNvSpPr>
                <a:spLocks noChangeArrowheads="1"/>
              </p:cNvSpPr>
              <p:nvPr/>
            </p:nvSpPr>
            <p:spPr bwMode="auto">
              <a:xfrm>
                <a:off x="768" y="1248"/>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1" name="AutoShape 55">
                <a:extLst>
                  <a:ext uri="{FF2B5EF4-FFF2-40B4-BE49-F238E27FC236}">
                    <a16:creationId xmlns:a16="http://schemas.microsoft.com/office/drawing/2014/main" id="{D6556D5C-0011-EEC9-6824-AF401C8ED991}"/>
                  </a:ext>
                </a:extLst>
              </p:cNvPr>
              <p:cNvSpPr>
                <a:spLocks noChangeArrowheads="1"/>
              </p:cNvSpPr>
              <p:nvPr/>
            </p:nvSpPr>
            <p:spPr bwMode="auto">
              <a:xfrm>
                <a:off x="864" y="1104"/>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2" name="AutoShape 56">
                <a:extLst>
                  <a:ext uri="{FF2B5EF4-FFF2-40B4-BE49-F238E27FC236}">
                    <a16:creationId xmlns:a16="http://schemas.microsoft.com/office/drawing/2014/main" id="{78241180-6E28-EC31-042C-CBD2215B15D2}"/>
                  </a:ext>
                </a:extLst>
              </p:cNvPr>
              <p:cNvSpPr>
                <a:spLocks noChangeArrowheads="1"/>
              </p:cNvSpPr>
              <p:nvPr/>
            </p:nvSpPr>
            <p:spPr bwMode="auto">
              <a:xfrm>
                <a:off x="1056" y="1104"/>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3" name="AutoShape 57">
                <a:extLst>
                  <a:ext uri="{FF2B5EF4-FFF2-40B4-BE49-F238E27FC236}">
                    <a16:creationId xmlns:a16="http://schemas.microsoft.com/office/drawing/2014/main" id="{A84ACFAF-9258-4924-09B0-4FFBCF54B21A}"/>
                  </a:ext>
                </a:extLst>
              </p:cNvPr>
              <p:cNvSpPr>
                <a:spLocks noChangeArrowheads="1"/>
              </p:cNvSpPr>
              <p:nvPr/>
            </p:nvSpPr>
            <p:spPr bwMode="auto">
              <a:xfrm>
                <a:off x="1056" y="864"/>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4" name="AutoShape 58">
                <a:extLst>
                  <a:ext uri="{FF2B5EF4-FFF2-40B4-BE49-F238E27FC236}">
                    <a16:creationId xmlns:a16="http://schemas.microsoft.com/office/drawing/2014/main" id="{810B1B75-A7B5-E264-1E21-0FEB541E88A0}"/>
                  </a:ext>
                </a:extLst>
              </p:cNvPr>
              <p:cNvSpPr>
                <a:spLocks noChangeArrowheads="1"/>
              </p:cNvSpPr>
              <p:nvPr/>
            </p:nvSpPr>
            <p:spPr bwMode="auto">
              <a:xfrm>
                <a:off x="1152" y="912"/>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5" name="AutoShape 59">
                <a:extLst>
                  <a:ext uri="{FF2B5EF4-FFF2-40B4-BE49-F238E27FC236}">
                    <a16:creationId xmlns:a16="http://schemas.microsoft.com/office/drawing/2014/main" id="{A2D07209-22CC-052D-3240-13D23BA7FE06}"/>
                  </a:ext>
                </a:extLst>
              </p:cNvPr>
              <p:cNvSpPr>
                <a:spLocks noChangeArrowheads="1"/>
              </p:cNvSpPr>
              <p:nvPr/>
            </p:nvSpPr>
            <p:spPr bwMode="auto">
              <a:xfrm>
                <a:off x="1008" y="1248"/>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6" name="AutoShape 60">
                <a:extLst>
                  <a:ext uri="{FF2B5EF4-FFF2-40B4-BE49-F238E27FC236}">
                    <a16:creationId xmlns:a16="http://schemas.microsoft.com/office/drawing/2014/main" id="{8810DF37-8C68-19A5-E22A-15BD7CEDD3DA}"/>
                  </a:ext>
                </a:extLst>
              </p:cNvPr>
              <p:cNvSpPr>
                <a:spLocks noChangeArrowheads="1"/>
              </p:cNvSpPr>
              <p:nvPr/>
            </p:nvSpPr>
            <p:spPr bwMode="auto">
              <a:xfrm>
                <a:off x="1200" y="1152"/>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7" name="AutoShape 61">
                <a:extLst>
                  <a:ext uri="{FF2B5EF4-FFF2-40B4-BE49-F238E27FC236}">
                    <a16:creationId xmlns:a16="http://schemas.microsoft.com/office/drawing/2014/main" id="{D1AFDA86-346E-0F69-5D66-10E4BAC4EAA3}"/>
                  </a:ext>
                </a:extLst>
              </p:cNvPr>
              <p:cNvSpPr>
                <a:spLocks noChangeArrowheads="1"/>
              </p:cNvSpPr>
              <p:nvPr/>
            </p:nvSpPr>
            <p:spPr bwMode="auto">
              <a:xfrm>
                <a:off x="1296" y="960"/>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8" name="AutoShape 62">
                <a:extLst>
                  <a:ext uri="{FF2B5EF4-FFF2-40B4-BE49-F238E27FC236}">
                    <a16:creationId xmlns:a16="http://schemas.microsoft.com/office/drawing/2014/main" id="{446A4F46-6B49-BCF5-EE85-11FD56E5AD4B}"/>
                  </a:ext>
                </a:extLst>
              </p:cNvPr>
              <p:cNvSpPr>
                <a:spLocks noChangeArrowheads="1"/>
              </p:cNvSpPr>
              <p:nvPr/>
            </p:nvSpPr>
            <p:spPr bwMode="auto">
              <a:xfrm>
                <a:off x="1344" y="1200"/>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79" name="AutoShape 63">
                <a:extLst>
                  <a:ext uri="{FF2B5EF4-FFF2-40B4-BE49-F238E27FC236}">
                    <a16:creationId xmlns:a16="http://schemas.microsoft.com/office/drawing/2014/main" id="{20B60F80-DA5B-9ED0-2DB2-B0A06B1F4BE2}"/>
                  </a:ext>
                </a:extLst>
              </p:cNvPr>
              <p:cNvSpPr>
                <a:spLocks noChangeArrowheads="1"/>
              </p:cNvSpPr>
              <p:nvPr/>
            </p:nvSpPr>
            <p:spPr bwMode="auto">
              <a:xfrm>
                <a:off x="1200" y="81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80" name="AutoShape 64">
                <a:extLst>
                  <a:ext uri="{FF2B5EF4-FFF2-40B4-BE49-F238E27FC236}">
                    <a16:creationId xmlns:a16="http://schemas.microsoft.com/office/drawing/2014/main" id="{2100022F-F241-FC3B-D2A1-A1BAD0B9BF2B}"/>
                  </a:ext>
                </a:extLst>
              </p:cNvPr>
              <p:cNvSpPr>
                <a:spLocks noChangeArrowheads="1"/>
              </p:cNvSpPr>
              <p:nvPr/>
            </p:nvSpPr>
            <p:spPr bwMode="auto">
              <a:xfrm>
                <a:off x="1344" y="768"/>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81" name="AutoShape 65">
                <a:extLst>
                  <a:ext uri="{FF2B5EF4-FFF2-40B4-BE49-F238E27FC236}">
                    <a16:creationId xmlns:a16="http://schemas.microsoft.com/office/drawing/2014/main" id="{7569693B-6C63-C8AE-5B9A-A357DB802F1F}"/>
                  </a:ext>
                </a:extLst>
              </p:cNvPr>
              <p:cNvSpPr>
                <a:spLocks noChangeArrowheads="1"/>
              </p:cNvSpPr>
              <p:nvPr/>
            </p:nvSpPr>
            <p:spPr bwMode="auto">
              <a:xfrm>
                <a:off x="1392" y="912"/>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82" name="AutoShape 66">
                <a:extLst>
                  <a:ext uri="{FF2B5EF4-FFF2-40B4-BE49-F238E27FC236}">
                    <a16:creationId xmlns:a16="http://schemas.microsoft.com/office/drawing/2014/main" id="{6CC52D29-F910-9AF5-D2E3-93ADFD606ACD}"/>
                  </a:ext>
                </a:extLst>
              </p:cNvPr>
              <p:cNvSpPr>
                <a:spLocks noChangeArrowheads="1"/>
              </p:cNvSpPr>
              <p:nvPr/>
            </p:nvSpPr>
            <p:spPr bwMode="auto">
              <a:xfrm>
                <a:off x="1008" y="1344"/>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83" name="AutoShape 67">
                <a:extLst>
                  <a:ext uri="{FF2B5EF4-FFF2-40B4-BE49-F238E27FC236}">
                    <a16:creationId xmlns:a16="http://schemas.microsoft.com/office/drawing/2014/main" id="{11634BAC-E11A-990F-CADB-6EDBC9979016}"/>
                  </a:ext>
                </a:extLst>
              </p:cNvPr>
              <p:cNvSpPr>
                <a:spLocks noChangeArrowheads="1"/>
              </p:cNvSpPr>
              <p:nvPr/>
            </p:nvSpPr>
            <p:spPr bwMode="auto">
              <a:xfrm>
                <a:off x="816" y="1344"/>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sp>
            <p:nvSpPr>
              <p:cNvPr id="4184" name="AutoShape 68">
                <a:extLst>
                  <a:ext uri="{FF2B5EF4-FFF2-40B4-BE49-F238E27FC236}">
                    <a16:creationId xmlns:a16="http://schemas.microsoft.com/office/drawing/2014/main" id="{52EA8D21-A7B1-E0FD-D473-306FA58985BD}"/>
                  </a:ext>
                </a:extLst>
              </p:cNvPr>
              <p:cNvSpPr>
                <a:spLocks noChangeArrowheads="1"/>
              </p:cNvSpPr>
              <p:nvPr/>
            </p:nvSpPr>
            <p:spPr bwMode="auto">
              <a:xfrm>
                <a:off x="1200" y="1296"/>
                <a:ext cx="336" cy="240"/>
              </a:xfrm>
              <a:prstGeom prst="flowChartDecision">
                <a:avLst/>
              </a:prstGeom>
              <a:solidFill>
                <a:schemeClr val="accent1">
                  <a:alpha val="32941"/>
                </a:schemeClr>
              </a:solidFill>
              <a:ln w="9525">
                <a:solidFill>
                  <a:schemeClr val="tx1"/>
                </a:solidFill>
                <a:miter lim="800000"/>
                <a:headEnd/>
                <a:tailEnd/>
              </a:ln>
            </p:spPr>
            <p:txBody>
              <a:bodyPr wrap="none" anchor="ctr"/>
              <a:lstStyle/>
              <a:p>
                <a:endParaRPr lang="en-US"/>
              </a:p>
            </p:txBody>
          </p:sp>
        </p:grpSp>
        <p:sp>
          <p:nvSpPr>
            <p:cNvPr id="4151" name="Text Box 69">
              <a:extLst>
                <a:ext uri="{FF2B5EF4-FFF2-40B4-BE49-F238E27FC236}">
                  <a16:creationId xmlns:a16="http://schemas.microsoft.com/office/drawing/2014/main" id="{ED9434B1-CF5A-6B56-1F02-66480EB94485}"/>
                </a:ext>
              </a:extLst>
            </p:cNvPr>
            <p:cNvSpPr txBox="1">
              <a:spLocks noChangeArrowheads="1"/>
            </p:cNvSpPr>
            <p:nvPr/>
          </p:nvSpPr>
          <p:spPr bwMode="auto">
            <a:xfrm>
              <a:off x="288" y="1680"/>
              <a:ext cx="336" cy="288"/>
            </a:xfrm>
            <a:prstGeom prst="rect">
              <a:avLst/>
            </a:prstGeom>
            <a:noFill/>
            <a:ln w="9525">
              <a:noFill/>
              <a:miter lim="800000"/>
              <a:headEnd/>
              <a:tailEnd/>
            </a:ln>
          </p:spPr>
          <p:txBody>
            <a:bodyPr>
              <a:spAutoFit/>
            </a:bodyPr>
            <a:lstStyle/>
            <a:p>
              <a:pPr>
                <a:spcBef>
                  <a:spcPct val="50000"/>
                </a:spcBef>
              </a:pPr>
              <a:r>
                <a:rPr lang="pl-PL" sz="2400" i="1">
                  <a:latin typeface="Times New Roman" pitchFamily="18" charset="0"/>
                </a:rPr>
                <a:t>L</a:t>
              </a:r>
              <a:r>
                <a:rPr lang="pl-PL" sz="2400" i="1" baseline="-25000">
                  <a:latin typeface="Times New Roman" pitchFamily="18" charset="0"/>
                </a:rPr>
                <a:t>d</a:t>
              </a:r>
              <a:endParaRPr lang="en-US" sz="2400" i="1" baseline="-25000">
                <a:latin typeface="Times New Roman" pitchFamily="18" charset="0"/>
              </a:endParaRPr>
            </a:p>
          </p:txBody>
        </p:sp>
        <p:cxnSp>
          <p:nvCxnSpPr>
            <p:cNvPr id="4152" name="AutoShape 70">
              <a:extLst>
                <a:ext uri="{FF2B5EF4-FFF2-40B4-BE49-F238E27FC236}">
                  <a16:creationId xmlns:a16="http://schemas.microsoft.com/office/drawing/2014/main" id="{D187546F-BAB6-C670-0AC1-3E7B74AE9149}"/>
                </a:ext>
              </a:extLst>
            </p:cNvPr>
            <p:cNvCxnSpPr>
              <a:cxnSpLocks noChangeShapeType="1"/>
              <a:stCxn id="4137" idx="3"/>
            </p:cNvCxnSpPr>
            <p:nvPr/>
          </p:nvCxnSpPr>
          <p:spPr bwMode="auto">
            <a:xfrm rot="10800000" flipV="1">
              <a:off x="1392" y="2568"/>
              <a:ext cx="1106" cy="392"/>
            </a:xfrm>
            <a:prstGeom prst="curvedConnector3">
              <a:avLst>
                <a:gd name="adj1" fmla="val 50000"/>
              </a:avLst>
            </a:prstGeom>
            <a:noFill/>
            <a:ln w="9525">
              <a:solidFill>
                <a:schemeClr val="tx1"/>
              </a:solidFill>
              <a:round/>
              <a:headEnd/>
              <a:tailEnd type="triangle" w="med" len="med"/>
            </a:ln>
          </p:spPr>
        </p:cxnSp>
        <p:cxnSp>
          <p:nvCxnSpPr>
            <p:cNvPr id="4153" name="AutoShape 71">
              <a:extLst>
                <a:ext uri="{FF2B5EF4-FFF2-40B4-BE49-F238E27FC236}">
                  <a16:creationId xmlns:a16="http://schemas.microsoft.com/office/drawing/2014/main" id="{D99B3281-2BD5-4D66-292A-3AF3504365DF}"/>
                </a:ext>
              </a:extLst>
            </p:cNvPr>
            <p:cNvCxnSpPr>
              <a:cxnSpLocks noChangeShapeType="1"/>
              <a:stCxn id="4137" idx="3"/>
            </p:cNvCxnSpPr>
            <p:nvPr/>
          </p:nvCxnSpPr>
          <p:spPr bwMode="auto">
            <a:xfrm rot="10800000">
              <a:off x="1472" y="1589"/>
              <a:ext cx="1026" cy="979"/>
            </a:xfrm>
            <a:prstGeom prst="curvedConnector3">
              <a:avLst>
                <a:gd name="adj1" fmla="val 50000"/>
              </a:avLst>
            </a:prstGeom>
            <a:noFill/>
            <a:ln w="9525">
              <a:solidFill>
                <a:schemeClr val="tx1"/>
              </a:solidFill>
              <a:round/>
              <a:headEnd/>
              <a:tailEnd type="triangle" w="med" len="med"/>
            </a:ln>
          </p:spPr>
        </p:cxnSp>
        <p:sp>
          <p:nvSpPr>
            <p:cNvPr id="4154" name="AutoShape 72">
              <a:extLst>
                <a:ext uri="{FF2B5EF4-FFF2-40B4-BE49-F238E27FC236}">
                  <a16:creationId xmlns:a16="http://schemas.microsoft.com/office/drawing/2014/main" id="{672ED40E-24AE-6005-F3E4-F1884863B3E1}"/>
                </a:ext>
              </a:extLst>
            </p:cNvPr>
            <p:cNvSpPr>
              <a:spLocks noChangeArrowheads="1"/>
            </p:cNvSpPr>
            <p:nvPr/>
          </p:nvSpPr>
          <p:spPr bwMode="auto">
            <a:xfrm>
              <a:off x="1056" y="1632"/>
              <a:ext cx="96" cy="192"/>
            </a:xfrm>
            <a:prstGeom prst="upDownArrow">
              <a:avLst>
                <a:gd name="adj1" fmla="val 50000"/>
                <a:gd name="adj2" fmla="val 40000"/>
              </a:avLst>
            </a:prstGeom>
            <a:solidFill>
              <a:schemeClr val="accent1"/>
            </a:solidFill>
            <a:ln w="9525">
              <a:solidFill>
                <a:schemeClr val="tx1"/>
              </a:solidFill>
              <a:miter lim="800000"/>
              <a:headEnd/>
              <a:tailEnd/>
            </a:ln>
          </p:spPr>
          <p:txBody>
            <a:bodyPr vert="eaVert" wrap="none" anchor="ctr"/>
            <a:lstStyle/>
            <a:p>
              <a:endParaRPr lang="en-US"/>
            </a:p>
          </p:txBody>
        </p:sp>
        <p:sp>
          <p:nvSpPr>
            <p:cNvPr id="4155" name="Text Box 73">
              <a:extLst>
                <a:ext uri="{FF2B5EF4-FFF2-40B4-BE49-F238E27FC236}">
                  <a16:creationId xmlns:a16="http://schemas.microsoft.com/office/drawing/2014/main" id="{C58E2A7C-56D2-0460-C5E2-4AF7A99F8DC8}"/>
                </a:ext>
              </a:extLst>
            </p:cNvPr>
            <p:cNvSpPr txBox="1">
              <a:spLocks noChangeArrowheads="1"/>
            </p:cNvSpPr>
            <p:nvPr/>
          </p:nvSpPr>
          <p:spPr bwMode="auto">
            <a:xfrm>
              <a:off x="4032" y="1680"/>
              <a:ext cx="336" cy="288"/>
            </a:xfrm>
            <a:prstGeom prst="rect">
              <a:avLst/>
            </a:prstGeom>
            <a:noFill/>
            <a:ln w="9525">
              <a:noFill/>
              <a:miter lim="800000"/>
              <a:headEnd/>
              <a:tailEnd/>
            </a:ln>
          </p:spPr>
          <p:txBody>
            <a:bodyPr>
              <a:spAutoFit/>
            </a:bodyPr>
            <a:lstStyle/>
            <a:p>
              <a:pPr>
                <a:spcBef>
                  <a:spcPct val="50000"/>
                </a:spcBef>
              </a:pPr>
              <a:r>
                <a:rPr lang="pl-PL" sz="2400" i="1">
                  <a:latin typeface="Times New Roman" pitchFamily="18" charset="0"/>
                </a:rPr>
                <a:t>L</a:t>
              </a:r>
              <a:r>
                <a:rPr lang="pl-PL" sz="2400" i="1" baseline="-25000">
                  <a:latin typeface="Times New Roman" pitchFamily="18" charset="0"/>
                </a:rPr>
                <a:t>E</a:t>
              </a:r>
              <a:endParaRPr lang="en-US" sz="2400" i="1" baseline="-25000">
                <a:latin typeface="Times New Roman" pitchFamily="18" charset="0"/>
              </a:endParaRPr>
            </a:p>
          </p:txBody>
        </p:sp>
        <p:sp>
          <p:nvSpPr>
            <p:cNvPr id="4156" name="AutoShape 74">
              <a:extLst>
                <a:ext uri="{FF2B5EF4-FFF2-40B4-BE49-F238E27FC236}">
                  <a16:creationId xmlns:a16="http://schemas.microsoft.com/office/drawing/2014/main" id="{3ABFAF54-FDA5-5DF4-CA7A-2993FA14B4CE}"/>
                </a:ext>
              </a:extLst>
            </p:cNvPr>
            <p:cNvSpPr>
              <a:spLocks noChangeArrowheads="1"/>
            </p:cNvSpPr>
            <p:nvPr/>
          </p:nvSpPr>
          <p:spPr bwMode="auto">
            <a:xfrm>
              <a:off x="3489" y="1152"/>
              <a:ext cx="399" cy="122"/>
            </a:xfrm>
            <a:prstGeom prst="rightArrow">
              <a:avLst>
                <a:gd name="adj1" fmla="val 50000"/>
                <a:gd name="adj2" fmla="val 81762"/>
              </a:avLst>
            </a:prstGeom>
            <a:solidFill>
              <a:schemeClr val="accent1"/>
            </a:solidFill>
            <a:ln w="9525" algn="ctr">
              <a:solidFill>
                <a:srgbClr val="000000"/>
              </a:solidFill>
              <a:miter lim="800000"/>
              <a:headEnd/>
              <a:tailEnd/>
            </a:ln>
          </p:spPr>
          <p:txBody>
            <a:bodyPr/>
            <a:lstStyle/>
            <a:p>
              <a:endParaRPr lang="en-US"/>
            </a:p>
          </p:txBody>
        </p:sp>
        <p:pic>
          <p:nvPicPr>
            <p:cNvPr id="4157" name="Picture 75" descr="j0301252">
              <a:extLst>
                <a:ext uri="{FF2B5EF4-FFF2-40B4-BE49-F238E27FC236}">
                  <a16:creationId xmlns:a16="http://schemas.microsoft.com/office/drawing/2014/main" id="{6FADCA02-FB32-6F32-A5ED-DE4FADC52762}"/>
                </a:ext>
              </a:extLst>
            </p:cNvPr>
            <p:cNvPicPr>
              <a:picLocks noChangeAspect="1" noChangeArrowheads="1"/>
            </p:cNvPicPr>
            <p:nvPr/>
          </p:nvPicPr>
          <p:blipFill>
            <a:blip r:embed="rId3" cstate="print"/>
            <a:srcRect/>
            <a:stretch>
              <a:fillRect/>
            </a:stretch>
          </p:blipFill>
          <p:spPr bwMode="auto">
            <a:xfrm>
              <a:off x="4176" y="672"/>
              <a:ext cx="1153" cy="986"/>
            </a:xfrm>
            <a:prstGeom prst="rect">
              <a:avLst/>
            </a:prstGeom>
            <a:noFill/>
            <a:ln w="9525">
              <a:noFill/>
              <a:miter lim="800000"/>
              <a:headEnd/>
              <a:tailEnd/>
            </a:ln>
          </p:spPr>
        </p:pic>
        <p:sp>
          <p:nvSpPr>
            <p:cNvPr id="4158" name="Text Box 76">
              <a:extLst>
                <a:ext uri="{FF2B5EF4-FFF2-40B4-BE49-F238E27FC236}">
                  <a16:creationId xmlns:a16="http://schemas.microsoft.com/office/drawing/2014/main" id="{93886C04-785F-3A2A-8F21-5A38E2DBB820}"/>
                </a:ext>
              </a:extLst>
            </p:cNvPr>
            <p:cNvSpPr txBox="1">
              <a:spLocks noChangeArrowheads="1"/>
            </p:cNvSpPr>
            <p:nvPr/>
          </p:nvSpPr>
          <p:spPr bwMode="auto">
            <a:xfrm>
              <a:off x="1824" y="3264"/>
              <a:ext cx="1824" cy="524"/>
            </a:xfrm>
            <a:prstGeom prst="rect">
              <a:avLst/>
            </a:prstGeom>
            <a:solidFill>
              <a:schemeClr val="bg1">
                <a:alpha val="0"/>
              </a:schemeClr>
            </a:solidFill>
            <a:ln w="9525">
              <a:noFill/>
              <a:miter lim="800000"/>
              <a:headEnd/>
              <a:tailEnd/>
            </a:ln>
          </p:spPr>
          <p:txBody>
            <a:bodyPr/>
            <a:lstStyle/>
            <a:p>
              <a:pPr algn="ctr" eaLnBrk="0" hangingPunct="0"/>
              <a:r>
                <a:rPr lang="en-US" sz="1800" i="1">
                  <a:latin typeface="Times New Roman" pitchFamily="18" charset="0"/>
                </a:rPr>
                <a:t>Knowledge transfer from expert using positive and negative examples</a:t>
              </a:r>
            </a:p>
          </p:txBody>
        </p:sp>
        <p:sp>
          <p:nvSpPr>
            <p:cNvPr id="4159" name="Text Box 77">
              <a:extLst>
                <a:ext uri="{FF2B5EF4-FFF2-40B4-BE49-F238E27FC236}">
                  <a16:creationId xmlns:a16="http://schemas.microsoft.com/office/drawing/2014/main" id="{915FB62E-09D6-CCCC-AECC-E644641130E0}"/>
                </a:ext>
              </a:extLst>
            </p:cNvPr>
            <p:cNvSpPr txBox="1">
              <a:spLocks noChangeArrowheads="1"/>
            </p:cNvSpPr>
            <p:nvPr/>
          </p:nvSpPr>
          <p:spPr bwMode="auto">
            <a:xfrm>
              <a:off x="240" y="576"/>
              <a:ext cx="1392" cy="212"/>
            </a:xfrm>
            <a:prstGeom prst="rect">
              <a:avLst/>
            </a:prstGeom>
            <a:noFill/>
            <a:ln w="9525">
              <a:noFill/>
              <a:miter lim="800000"/>
              <a:headEnd/>
              <a:tailEnd/>
            </a:ln>
          </p:spPr>
          <p:txBody>
            <a:bodyPr>
              <a:spAutoFit/>
            </a:bodyPr>
            <a:lstStyle/>
            <a:p>
              <a:pPr>
                <a:spcBef>
                  <a:spcPct val="50000"/>
                </a:spcBef>
              </a:pPr>
              <a:r>
                <a:rPr lang="en-US" sz="1600" i="1">
                  <a:latin typeface="Times New Roman" pitchFamily="18" charset="0"/>
                </a:rPr>
                <a:t>Feature Space</a:t>
              </a:r>
              <a:endParaRPr lang="en-US" sz="1600" i="1" baseline="-25000">
                <a:latin typeface="Times New Roman" pitchFamily="18" charset="0"/>
              </a:endParaRPr>
            </a:p>
          </p:txBody>
        </p:sp>
        <p:grpSp>
          <p:nvGrpSpPr>
            <p:cNvPr id="4" name="Group 78">
              <a:extLst>
                <a:ext uri="{FF2B5EF4-FFF2-40B4-BE49-F238E27FC236}">
                  <a16:creationId xmlns:a16="http://schemas.microsoft.com/office/drawing/2014/main" id="{E4AFA79B-A701-F96A-3D3A-D9832CD0F46B}"/>
                </a:ext>
              </a:extLst>
            </p:cNvPr>
            <p:cNvGrpSpPr>
              <a:grpSpLocks/>
            </p:cNvGrpSpPr>
            <p:nvPr/>
          </p:nvGrpSpPr>
          <p:grpSpPr bwMode="auto">
            <a:xfrm>
              <a:off x="3129" y="1328"/>
              <a:ext cx="0" cy="0"/>
              <a:chOff x="301" y="791"/>
              <a:chExt cx="5078" cy="3222"/>
            </a:xfrm>
          </p:grpSpPr>
          <p:graphicFrame>
            <p:nvGraphicFramePr>
              <p:cNvPr id="4098" name="Object 2">
                <a:extLst>
                  <a:ext uri="{FF2B5EF4-FFF2-40B4-BE49-F238E27FC236}">
                    <a16:creationId xmlns:a16="http://schemas.microsoft.com/office/drawing/2014/main" id="{C0A12FB6-8FE2-CE3B-CBB3-924C38979B06}"/>
                  </a:ext>
                </a:extLst>
              </p:cNvPr>
              <p:cNvGraphicFramePr>
                <a:graphicFrameLocks noChangeAspect="1"/>
              </p:cNvGraphicFramePr>
              <p:nvPr/>
            </p:nvGraphicFramePr>
            <p:xfrm>
              <a:off x="4392" y="808"/>
              <a:ext cx="987" cy="1612"/>
            </p:xfrm>
            <a:graphic>
              <a:graphicData uri="http://schemas.openxmlformats.org/presentationml/2006/ole">
                <mc:AlternateContent xmlns:mc="http://schemas.openxmlformats.org/markup-compatibility/2006">
                  <mc:Choice xmlns:v="urn:schemas-microsoft-com:vml" Requires="v">
                    <p:oleObj name="Image" r:id="rId4" imgW="4126984" imgH="5942857" progId="">
                      <p:embed/>
                    </p:oleObj>
                  </mc:Choice>
                  <mc:Fallback>
                    <p:oleObj name="Image" r:id="rId4" imgW="4126984" imgH="5942857" progId="">
                      <p:embed/>
                      <p:pic>
                        <p:nvPicPr>
                          <p:cNvPr id="409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 y="808"/>
                            <a:ext cx="987" cy="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a:extLst>
                  <a:ext uri="{FF2B5EF4-FFF2-40B4-BE49-F238E27FC236}">
                    <a16:creationId xmlns:a16="http://schemas.microsoft.com/office/drawing/2014/main" id="{EBA58266-ADA2-36C8-75FA-83933D79FA69}"/>
                  </a:ext>
                </a:extLst>
              </p:cNvPr>
              <p:cNvGraphicFramePr>
                <a:graphicFrameLocks noChangeAspect="1"/>
              </p:cNvGraphicFramePr>
              <p:nvPr/>
            </p:nvGraphicFramePr>
            <p:xfrm>
              <a:off x="4320" y="2496"/>
              <a:ext cx="1053" cy="1484"/>
            </p:xfrm>
            <a:graphic>
              <a:graphicData uri="http://schemas.openxmlformats.org/presentationml/2006/ole">
                <mc:AlternateContent xmlns:mc="http://schemas.openxmlformats.org/markup-compatibility/2006">
                  <mc:Choice xmlns:v="urn:schemas-microsoft-com:vml" Requires="v">
                    <p:oleObj name="Image" r:id="rId6" imgW="6120635" imgH="9739683" progId="">
                      <p:embed/>
                    </p:oleObj>
                  </mc:Choice>
                  <mc:Fallback>
                    <p:oleObj name="Image" r:id="rId6" imgW="6120635" imgH="9739683" progId="">
                      <p:embed/>
                      <p:pic>
                        <p:nvPicPr>
                          <p:cNvPr id="409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 y="2496"/>
                            <a:ext cx="1053" cy="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a:extLst>
                  <a:ext uri="{FF2B5EF4-FFF2-40B4-BE49-F238E27FC236}">
                    <a16:creationId xmlns:a16="http://schemas.microsoft.com/office/drawing/2014/main" id="{657DE7A2-37B5-D61D-265B-6F9B2BFE5F6C}"/>
                  </a:ext>
                </a:extLst>
              </p:cNvPr>
              <p:cNvGraphicFramePr>
                <a:graphicFrameLocks noChangeAspect="1"/>
              </p:cNvGraphicFramePr>
              <p:nvPr/>
            </p:nvGraphicFramePr>
            <p:xfrm>
              <a:off x="1777" y="796"/>
              <a:ext cx="1007" cy="1650"/>
            </p:xfrm>
            <a:graphic>
              <a:graphicData uri="http://schemas.openxmlformats.org/presentationml/2006/ole">
                <mc:AlternateContent xmlns:mc="http://schemas.openxmlformats.org/markup-compatibility/2006">
                  <mc:Choice xmlns:v="urn:schemas-microsoft-com:vml" Requires="v">
                    <p:oleObj name="Image" r:id="rId8" imgW="6298413" imgH="7593651" progId="">
                      <p:embed/>
                    </p:oleObj>
                  </mc:Choice>
                  <mc:Fallback>
                    <p:oleObj name="Image" r:id="rId8" imgW="6298413" imgH="7593651" progId="">
                      <p:embed/>
                      <p:pic>
                        <p:nvPicPr>
                          <p:cNvPr id="410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7" y="796"/>
                            <a:ext cx="1007" cy="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a:extLst>
                  <a:ext uri="{FF2B5EF4-FFF2-40B4-BE49-F238E27FC236}">
                    <a16:creationId xmlns:a16="http://schemas.microsoft.com/office/drawing/2014/main" id="{CE94CEC6-04D1-D8F1-99D1-2C8381D3803F}"/>
                  </a:ext>
                </a:extLst>
              </p:cNvPr>
              <p:cNvGraphicFramePr>
                <a:graphicFrameLocks noChangeAspect="1"/>
              </p:cNvGraphicFramePr>
              <p:nvPr/>
            </p:nvGraphicFramePr>
            <p:xfrm>
              <a:off x="1782" y="2470"/>
              <a:ext cx="1002" cy="1514"/>
            </p:xfrm>
            <a:graphic>
              <a:graphicData uri="http://schemas.openxmlformats.org/presentationml/2006/ole">
                <mc:AlternateContent xmlns:mc="http://schemas.openxmlformats.org/markup-compatibility/2006">
                  <mc:Choice xmlns:v="urn:schemas-microsoft-com:vml" Requires="v">
                    <p:oleObj name="Image" r:id="rId10" imgW="4241270" imgH="7746032" progId="">
                      <p:embed/>
                    </p:oleObj>
                  </mc:Choice>
                  <mc:Fallback>
                    <p:oleObj name="Image" r:id="rId10" imgW="4241270" imgH="7746032" progId="">
                      <p:embed/>
                      <p:pic>
                        <p:nvPicPr>
                          <p:cNvPr id="410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82" y="2470"/>
                            <a:ext cx="1002" cy="1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a:extLst>
                  <a:ext uri="{FF2B5EF4-FFF2-40B4-BE49-F238E27FC236}">
                    <a16:creationId xmlns:a16="http://schemas.microsoft.com/office/drawing/2014/main" id="{41230295-8F8D-FED0-B81B-930CA2437035}"/>
                  </a:ext>
                </a:extLst>
              </p:cNvPr>
              <p:cNvGraphicFramePr>
                <a:graphicFrameLocks noChangeAspect="1"/>
              </p:cNvGraphicFramePr>
              <p:nvPr/>
            </p:nvGraphicFramePr>
            <p:xfrm>
              <a:off x="2816" y="2469"/>
              <a:ext cx="1424" cy="1518"/>
            </p:xfrm>
            <a:graphic>
              <a:graphicData uri="http://schemas.openxmlformats.org/presentationml/2006/ole">
                <mc:AlternateContent xmlns:mc="http://schemas.openxmlformats.org/markup-compatibility/2006">
                  <mc:Choice xmlns:v="urn:schemas-microsoft-com:vml" Requires="v">
                    <p:oleObj name="Image" r:id="rId12" imgW="4736508" imgH="7301587" progId="">
                      <p:embed/>
                    </p:oleObj>
                  </mc:Choice>
                  <mc:Fallback>
                    <p:oleObj name="Image" r:id="rId12" imgW="4736508" imgH="7301587" progId="">
                      <p:embed/>
                      <p:pic>
                        <p:nvPicPr>
                          <p:cNvPr id="4102"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16" y="2469"/>
                            <a:ext cx="1424" cy="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a:extLst>
                  <a:ext uri="{FF2B5EF4-FFF2-40B4-BE49-F238E27FC236}">
                    <a16:creationId xmlns:a16="http://schemas.microsoft.com/office/drawing/2014/main" id="{8D99D47C-4C7E-C1DF-1A50-E5EC7A356444}"/>
                  </a:ext>
                </a:extLst>
              </p:cNvPr>
              <p:cNvGraphicFramePr>
                <a:graphicFrameLocks noChangeAspect="1"/>
              </p:cNvGraphicFramePr>
              <p:nvPr/>
            </p:nvGraphicFramePr>
            <p:xfrm>
              <a:off x="301" y="791"/>
              <a:ext cx="1431" cy="1657"/>
            </p:xfrm>
            <a:graphic>
              <a:graphicData uri="http://schemas.openxmlformats.org/presentationml/2006/ole">
                <mc:AlternateContent xmlns:mc="http://schemas.openxmlformats.org/markup-compatibility/2006">
                  <mc:Choice xmlns:v="urn:schemas-microsoft-com:vml" Requires="v">
                    <p:oleObj name="Image" r:id="rId14" imgW="6514286" imgH="7060317" progId="">
                      <p:embed/>
                    </p:oleObj>
                  </mc:Choice>
                  <mc:Fallback>
                    <p:oleObj name="Image" r:id="rId14" imgW="6514286" imgH="7060317" progId="">
                      <p:embed/>
                      <p:pic>
                        <p:nvPicPr>
                          <p:cNvPr id="4103"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1" y="791"/>
                            <a:ext cx="1431" cy="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8">
                <a:extLst>
                  <a:ext uri="{FF2B5EF4-FFF2-40B4-BE49-F238E27FC236}">
                    <a16:creationId xmlns:a16="http://schemas.microsoft.com/office/drawing/2014/main" id="{A465EA14-A5A3-92E1-007A-D804D06A319F}"/>
                  </a:ext>
                </a:extLst>
              </p:cNvPr>
              <p:cNvGraphicFramePr>
                <a:graphicFrameLocks noChangeAspect="1"/>
              </p:cNvGraphicFramePr>
              <p:nvPr/>
            </p:nvGraphicFramePr>
            <p:xfrm>
              <a:off x="309" y="2464"/>
              <a:ext cx="1411" cy="1549"/>
            </p:xfrm>
            <a:graphic>
              <a:graphicData uri="http://schemas.openxmlformats.org/presentationml/2006/ole">
                <mc:AlternateContent xmlns:mc="http://schemas.openxmlformats.org/markup-compatibility/2006">
                  <mc:Choice xmlns:v="urn:schemas-microsoft-com:vml" Requires="v">
                    <p:oleObj name="Image" r:id="rId16" imgW="7923810" imgH="8698413" progId="">
                      <p:embed/>
                    </p:oleObj>
                  </mc:Choice>
                  <mc:Fallback>
                    <p:oleObj name="Image" r:id="rId16" imgW="7923810" imgH="8698413" progId="">
                      <p:embed/>
                      <p:pic>
                        <p:nvPicPr>
                          <p:cNvPr id="4104"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9" y="2464"/>
                            <a:ext cx="1411" cy="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9">
                <a:extLst>
                  <a:ext uri="{FF2B5EF4-FFF2-40B4-BE49-F238E27FC236}">
                    <a16:creationId xmlns:a16="http://schemas.microsoft.com/office/drawing/2014/main" id="{BBA75C85-3CF8-A8B0-C89B-D1A71D1DF93B}"/>
                  </a:ext>
                </a:extLst>
              </p:cNvPr>
              <p:cNvGraphicFramePr>
                <a:graphicFrameLocks noChangeAspect="1"/>
              </p:cNvGraphicFramePr>
              <p:nvPr/>
            </p:nvGraphicFramePr>
            <p:xfrm>
              <a:off x="2820" y="804"/>
              <a:ext cx="1524" cy="1623"/>
            </p:xfrm>
            <a:graphic>
              <a:graphicData uri="http://schemas.openxmlformats.org/presentationml/2006/ole">
                <mc:AlternateContent xmlns:mc="http://schemas.openxmlformats.org/markup-compatibility/2006">
                  <mc:Choice xmlns:v="urn:schemas-microsoft-com:vml" Requires="v">
                    <p:oleObj name="Image" r:id="rId18" imgW="7200000" imgH="5384127" progId="">
                      <p:embed/>
                    </p:oleObj>
                  </mc:Choice>
                  <mc:Fallback>
                    <p:oleObj name="Image" r:id="rId18" imgW="7200000" imgH="5384127" progId="">
                      <p:embed/>
                      <p:pic>
                        <p:nvPicPr>
                          <p:cNvPr id="4105"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20" y="804"/>
                            <a:ext cx="1524" cy="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6" name="Symbol zastępczy numeru slajdu 5">
            <a:extLst>
              <a:ext uri="{FF2B5EF4-FFF2-40B4-BE49-F238E27FC236}">
                <a16:creationId xmlns:a16="http://schemas.microsoft.com/office/drawing/2014/main" id="{0AB30D9F-720D-D12B-7898-AD75173D4691}"/>
              </a:ext>
            </a:extLst>
          </p:cNvPr>
          <p:cNvSpPr>
            <a:spLocks noGrp="1"/>
          </p:cNvSpPr>
          <p:nvPr>
            <p:ph type="sldNum" sz="quarter" idx="12"/>
          </p:nvPr>
        </p:nvSpPr>
        <p:spPr/>
        <p:txBody>
          <a:bodyPr/>
          <a:lstStyle/>
          <a:p>
            <a:pPr>
              <a:defRPr/>
            </a:pPr>
            <a:fld id="{D02E777F-298D-4C96-825C-3DC57E52C55E}" type="slidenum">
              <a:rPr lang="pl-PL" smtClean="0"/>
              <a:pPr>
                <a:defRPr/>
              </a:pPr>
              <a:t>98</a:t>
            </a:fld>
            <a:endParaRPr lang="pl-PL"/>
          </a:p>
        </p:txBody>
      </p:sp>
    </p:spTree>
    <p:extLst>
      <p:ext uri="{BB962C8B-B14F-4D97-AF65-F5344CB8AC3E}">
        <p14:creationId xmlns:p14="http://schemas.microsoft.com/office/powerpoint/2010/main" val="9445551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CACFE-459E-D758-ACEE-6AA14B353ACA}"/>
            </a:ext>
          </a:extLst>
        </p:cNvPr>
        <p:cNvGrpSpPr/>
        <p:nvPr/>
      </p:nvGrpSpPr>
      <p:grpSpPr>
        <a:xfrm>
          <a:off x="0" y="0"/>
          <a:ext cx="0" cy="0"/>
          <a:chOff x="0" y="0"/>
          <a:chExt cx="0" cy="0"/>
        </a:xfrm>
      </p:grpSpPr>
      <p:sp>
        <p:nvSpPr>
          <p:cNvPr id="35842" name="Rectangle 6">
            <a:extLst>
              <a:ext uri="{FF2B5EF4-FFF2-40B4-BE49-F238E27FC236}">
                <a16:creationId xmlns:a16="http://schemas.microsoft.com/office/drawing/2014/main" id="{149B6C1A-CBC7-1A26-E6EB-44805851F76E}"/>
              </a:ext>
            </a:extLst>
          </p:cNvPr>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itchFamily="34" charset="0"/>
              </a:defRPr>
            </a:lvl1pPr>
            <a:lvl2pPr marL="742950" indent="-285750" eaLnBrk="0" hangingPunct="0">
              <a:defRPr sz="2700">
                <a:solidFill>
                  <a:schemeClr val="tx1"/>
                </a:solidFill>
                <a:latin typeface="Arial" pitchFamily="34" charset="0"/>
              </a:defRPr>
            </a:lvl2pPr>
            <a:lvl3pPr marL="1143000" indent="-228600" eaLnBrk="0" hangingPunct="0">
              <a:defRPr sz="2700">
                <a:solidFill>
                  <a:schemeClr val="tx1"/>
                </a:solidFill>
                <a:latin typeface="Arial" pitchFamily="34" charset="0"/>
              </a:defRPr>
            </a:lvl3pPr>
            <a:lvl4pPr marL="1600200" indent="-228600" eaLnBrk="0" hangingPunct="0">
              <a:defRPr sz="2700">
                <a:solidFill>
                  <a:schemeClr val="tx1"/>
                </a:solidFill>
                <a:latin typeface="Arial" pitchFamily="34" charset="0"/>
              </a:defRPr>
            </a:lvl4pPr>
            <a:lvl5pPr marL="2057400" indent="-228600" eaLnBrk="0" hangingPunct="0">
              <a:defRPr sz="2700">
                <a:solidFill>
                  <a:schemeClr val="tx1"/>
                </a:solidFill>
                <a:latin typeface="Arial" pitchFamily="34" charset="0"/>
              </a:defRPr>
            </a:lvl5pPr>
            <a:lvl6pPr marL="2514600" indent="-228600" eaLnBrk="0" fontAlgn="base" hangingPunct="0">
              <a:spcBef>
                <a:spcPct val="0"/>
              </a:spcBef>
              <a:spcAft>
                <a:spcPct val="0"/>
              </a:spcAft>
              <a:defRPr sz="2700">
                <a:solidFill>
                  <a:schemeClr val="tx1"/>
                </a:solidFill>
                <a:latin typeface="Arial" pitchFamily="34" charset="0"/>
              </a:defRPr>
            </a:lvl6pPr>
            <a:lvl7pPr marL="2971800" indent="-228600" eaLnBrk="0" fontAlgn="base" hangingPunct="0">
              <a:spcBef>
                <a:spcPct val="0"/>
              </a:spcBef>
              <a:spcAft>
                <a:spcPct val="0"/>
              </a:spcAft>
              <a:defRPr sz="2700">
                <a:solidFill>
                  <a:schemeClr val="tx1"/>
                </a:solidFill>
                <a:latin typeface="Arial" pitchFamily="34" charset="0"/>
              </a:defRPr>
            </a:lvl7pPr>
            <a:lvl8pPr marL="3429000" indent="-228600" eaLnBrk="0" fontAlgn="base" hangingPunct="0">
              <a:spcBef>
                <a:spcPct val="0"/>
              </a:spcBef>
              <a:spcAft>
                <a:spcPct val="0"/>
              </a:spcAft>
              <a:defRPr sz="2700">
                <a:solidFill>
                  <a:schemeClr val="tx1"/>
                </a:solidFill>
                <a:latin typeface="Arial" pitchFamily="34" charset="0"/>
              </a:defRPr>
            </a:lvl8pPr>
            <a:lvl9pPr marL="3886200" indent="-228600" eaLnBrk="0" fontAlgn="base" hangingPunct="0">
              <a:spcBef>
                <a:spcPct val="0"/>
              </a:spcBef>
              <a:spcAft>
                <a:spcPct val="0"/>
              </a:spcAft>
              <a:defRPr sz="2700">
                <a:solidFill>
                  <a:schemeClr val="tx1"/>
                </a:solidFill>
                <a:latin typeface="Arial" pitchFamily="34" charset="0"/>
              </a:defRPr>
            </a:lvl9pPr>
          </a:lstStyle>
          <a:p>
            <a:pPr algn="r"/>
            <a:fld id="{517B7A14-A895-4864-B095-C03BFD93B93C}" type="slidenum">
              <a:rPr lang="pl-PL" sz="1400"/>
              <a:pPr algn="r"/>
              <a:t>99</a:t>
            </a:fld>
            <a:endParaRPr lang="pl-PL" sz="1400"/>
          </a:p>
        </p:txBody>
      </p:sp>
      <p:pic>
        <p:nvPicPr>
          <p:cNvPr id="365571" name="sh1.mpg">
            <a:hlinkClick r:id="" action="ppaction://media"/>
            <a:extLst>
              <a:ext uri="{FF2B5EF4-FFF2-40B4-BE49-F238E27FC236}">
                <a16:creationId xmlns:a16="http://schemas.microsoft.com/office/drawing/2014/main" id="{3C7F9434-DC7D-287A-E540-4B4F57BE6E61}"/>
              </a:ext>
            </a:extLst>
          </p:cNvPr>
          <p:cNvPicPr>
            <a:picLocks noChangeAspect="1" noChangeArrowheads="1"/>
          </p:cNvPicPr>
          <p:nvPr>
            <a:videoFile r:link="rId2"/>
            <p:extLst>
              <p:ext uri="{DAA4B4D4-6D71-4841-9C94-3DE7FCFB9230}">
                <p14:media xmlns:p14="http://schemas.microsoft.com/office/powerpoint/2010/main" r:embed="rId1"/>
              </p:ext>
            </p:extLst>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965644"/>
            <a:ext cx="3015117" cy="241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2">
            <a:extLst>
              <a:ext uri="{FF2B5EF4-FFF2-40B4-BE49-F238E27FC236}">
                <a16:creationId xmlns:a16="http://schemas.microsoft.com/office/drawing/2014/main" id="{B1C6B161-4055-0BC9-72B8-B0F90AE1064E}"/>
              </a:ext>
            </a:extLst>
          </p:cNvPr>
          <p:cNvSpPr>
            <a:spLocks noChangeArrowheads="1"/>
          </p:cNvSpPr>
          <p:nvPr/>
        </p:nvSpPr>
        <p:spPr bwMode="auto">
          <a:xfrm>
            <a:off x="107504" y="122213"/>
            <a:ext cx="8784976" cy="64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pl-PL" sz="2400" b="1">
                <a:solidFill>
                  <a:srgbClr val="0070C0"/>
                </a:solidFill>
              </a:rPr>
              <a:t>APPLICATIONS : </a:t>
            </a:r>
          </a:p>
          <a:p>
            <a:pPr algn="ctr"/>
            <a:r>
              <a:rPr lang="pl-PL" sz="2400" b="1">
                <a:solidFill>
                  <a:srgbClr val="0070C0"/>
                </a:solidFill>
              </a:rPr>
              <a:t>APROXIMATION OF COMPLEX VAGUE CONCEPTS                     </a:t>
            </a:r>
            <a:endParaRPr lang="en-US" sz="2400" b="1">
              <a:solidFill>
                <a:srgbClr val="0070C0"/>
              </a:solidFill>
            </a:endParaRPr>
          </a:p>
        </p:txBody>
      </p:sp>
      <p:pic>
        <p:nvPicPr>
          <p:cNvPr id="35849" name="Picture 11">
            <a:extLst>
              <a:ext uri="{FF2B5EF4-FFF2-40B4-BE49-F238E27FC236}">
                <a16:creationId xmlns:a16="http://schemas.microsoft.com/office/drawing/2014/main" id="{FC397F00-EDBD-2C7F-46D5-D781192EE1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128" y="3866105"/>
            <a:ext cx="2285055"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1396" name="Picture 4" descr="http://wildfirelessons.net/uploads/LargeFireMgt/FMT68v2-1.gif">
            <a:extLst>
              <a:ext uri="{FF2B5EF4-FFF2-40B4-BE49-F238E27FC236}">
                <a16:creationId xmlns:a16="http://schemas.microsoft.com/office/drawing/2014/main" id="{ECADD0E1-15FA-FD92-1E66-A7793C87EA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4386" y="3594674"/>
            <a:ext cx="1872653" cy="24219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47873" name="Object 1">
            <a:extLst>
              <a:ext uri="{FF2B5EF4-FFF2-40B4-BE49-F238E27FC236}">
                <a16:creationId xmlns:a16="http://schemas.microsoft.com/office/drawing/2014/main" id="{E3C0AF8C-B8FD-935C-8258-46A8B535FD55}"/>
              </a:ext>
            </a:extLst>
          </p:cNvPr>
          <p:cNvGraphicFramePr>
            <a:graphicFrameLocks noChangeAspect="1"/>
          </p:cNvGraphicFramePr>
          <p:nvPr/>
        </p:nvGraphicFramePr>
        <p:xfrm>
          <a:off x="5202400" y="951402"/>
          <a:ext cx="2917245" cy="2398226"/>
        </p:xfrm>
        <a:graphic>
          <a:graphicData uri="http://schemas.openxmlformats.org/presentationml/2006/ole">
            <mc:AlternateContent xmlns:mc="http://schemas.openxmlformats.org/markup-compatibility/2006">
              <mc:Choice xmlns:v="urn:schemas-microsoft-com:vml" Requires="v">
                <p:oleObj name="Obraz - mapa bitowa" r:id="rId8" imgW="2000000" imgH="1647619" progId="PBrush">
                  <p:embed/>
                </p:oleObj>
              </mc:Choice>
              <mc:Fallback>
                <p:oleObj name="Obraz - mapa bitowa" r:id="rId8" imgW="2000000" imgH="1647619" progId="PBrush">
                  <p:embed/>
                  <p:pic>
                    <p:nvPicPr>
                      <p:cNvPr id="847873"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02400" y="951402"/>
                        <a:ext cx="2917245" cy="2398226"/>
                      </a:xfrm>
                      <a:prstGeom prst="rect">
                        <a:avLst/>
                      </a:prstGeom>
                      <a:noFill/>
                      <a:ln w="12700">
                        <a:solidFill>
                          <a:schemeClr val="tx1"/>
                        </a:solidFill>
                        <a:miter lim="800000"/>
                        <a:headEnd/>
                        <a:tailEnd/>
                      </a:ln>
                      <a:effectLst/>
                    </p:spPr>
                  </p:pic>
                </p:oleObj>
              </mc:Fallback>
            </mc:AlternateContent>
          </a:graphicData>
        </a:graphic>
      </p:graphicFrame>
      <p:graphicFrame>
        <p:nvGraphicFramePr>
          <p:cNvPr id="9" name="Object 3">
            <a:extLst>
              <a:ext uri="{FF2B5EF4-FFF2-40B4-BE49-F238E27FC236}">
                <a16:creationId xmlns:a16="http://schemas.microsoft.com/office/drawing/2014/main" id="{8426F348-A5DC-EFA5-8669-9833D5E40E31}"/>
              </a:ext>
            </a:extLst>
          </p:cNvPr>
          <p:cNvGraphicFramePr>
            <a:graphicFrameLocks noChangeAspect="1"/>
          </p:cNvGraphicFramePr>
          <p:nvPr/>
        </p:nvGraphicFramePr>
        <p:xfrm>
          <a:off x="3419872" y="3594674"/>
          <a:ext cx="1926544" cy="1533151"/>
        </p:xfrm>
        <a:graphic>
          <a:graphicData uri="http://schemas.openxmlformats.org/presentationml/2006/ole">
            <mc:AlternateContent xmlns:mc="http://schemas.openxmlformats.org/markup-compatibility/2006">
              <mc:Choice xmlns:v="urn:schemas-microsoft-com:vml" Requires="v">
                <p:oleObj name="Image" r:id="rId10" imgW="9168254" imgH="7161905" progId="">
                  <p:embed/>
                </p:oleObj>
              </mc:Choice>
              <mc:Fallback>
                <p:oleObj name="Image" r:id="rId10" imgW="9168254" imgH="7161905" progId="">
                  <p:embed/>
                  <p:pic>
                    <p:nvPicPr>
                      <p:cNvPr id="9"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9872" y="3594674"/>
                        <a:ext cx="1926544" cy="1533151"/>
                      </a:xfrm>
                      <a:prstGeom prst="rect">
                        <a:avLst/>
                      </a:prstGeom>
                      <a:noFill/>
                      <a:ln>
                        <a:noFill/>
                      </a:ln>
                      <a:effectLst/>
                    </p:spPr>
                  </p:pic>
                </p:oleObj>
              </mc:Fallback>
            </mc:AlternateContent>
          </a:graphicData>
        </a:graphic>
      </p:graphicFrame>
      <p:graphicFrame>
        <p:nvGraphicFramePr>
          <p:cNvPr id="10" name="Object 2">
            <a:extLst>
              <a:ext uri="{FF2B5EF4-FFF2-40B4-BE49-F238E27FC236}">
                <a16:creationId xmlns:a16="http://schemas.microsoft.com/office/drawing/2014/main" id="{D68D571D-2B5F-E723-B9B5-0818A98DCE49}"/>
              </a:ext>
            </a:extLst>
          </p:cNvPr>
          <p:cNvGraphicFramePr>
            <a:graphicFrameLocks noChangeAspect="1"/>
          </p:cNvGraphicFramePr>
          <p:nvPr/>
        </p:nvGraphicFramePr>
        <p:xfrm>
          <a:off x="3733517" y="4899397"/>
          <a:ext cx="2136884" cy="1583953"/>
        </p:xfrm>
        <a:graphic>
          <a:graphicData uri="http://schemas.openxmlformats.org/presentationml/2006/ole">
            <mc:AlternateContent xmlns:mc="http://schemas.openxmlformats.org/markup-compatibility/2006">
              <mc:Choice xmlns:v="urn:schemas-microsoft-com:vml" Requires="v">
                <p:oleObj name="Image" r:id="rId12" imgW="7073016" imgH="5447619" progId="">
                  <p:embed/>
                </p:oleObj>
              </mc:Choice>
              <mc:Fallback>
                <p:oleObj name="Image" r:id="rId12" imgW="7073016" imgH="5447619" progId="">
                  <p:embed/>
                  <p:pic>
                    <p:nvPicPr>
                      <p:cNvPr id="10"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517" y="4899397"/>
                        <a:ext cx="2136884" cy="1583953"/>
                      </a:xfrm>
                      <a:prstGeom prst="rect">
                        <a:avLst/>
                      </a:prstGeom>
                      <a:noFill/>
                      <a:ln>
                        <a:noFill/>
                      </a:ln>
                      <a:effectLst/>
                    </p:spPr>
                  </p:pic>
                </p:oleObj>
              </mc:Fallback>
            </mc:AlternateContent>
          </a:graphicData>
        </a:graphic>
      </p:graphicFrame>
      <p:sp>
        <p:nvSpPr>
          <p:cNvPr id="3" name="Symbol zastępczy numeru slajdu 2">
            <a:extLst>
              <a:ext uri="{FF2B5EF4-FFF2-40B4-BE49-F238E27FC236}">
                <a16:creationId xmlns:a16="http://schemas.microsoft.com/office/drawing/2014/main" id="{1D8A9A31-E52F-E085-E494-73861469871D}"/>
              </a:ext>
            </a:extLst>
          </p:cNvPr>
          <p:cNvSpPr>
            <a:spLocks noGrp="1"/>
          </p:cNvSpPr>
          <p:nvPr>
            <p:ph type="sldNum" sz="quarter" idx="12"/>
          </p:nvPr>
        </p:nvSpPr>
        <p:spPr/>
        <p:txBody>
          <a:bodyPr/>
          <a:lstStyle/>
          <a:p>
            <a:pPr>
              <a:defRPr/>
            </a:pPr>
            <a:fld id="{D02E777F-298D-4C96-825C-3DC57E52C55E}" type="slidenum">
              <a:rPr lang="pl-PL" smtClean="0"/>
              <a:pPr>
                <a:defRPr/>
              </a:pPr>
              <a:t>99</a:t>
            </a:fld>
            <a:endParaRPr lang="pl-PL"/>
          </a:p>
        </p:txBody>
      </p:sp>
    </p:spTree>
    <p:extLst>
      <p:ext uri="{BB962C8B-B14F-4D97-AF65-F5344CB8AC3E}">
        <p14:creationId xmlns:p14="http://schemas.microsoft.com/office/powerpoint/2010/main" val="21848898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557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65571"/>
                                        </p:tgtEl>
                                      </p:cBhvr>
                                    </p:cmd>
                                  </p:childTnLst>
                                </p:cTn>
                              </p:par>
                            </p:childTnLst>
                          </p:cTn>
                        </p:par>
                      </p:childTnLst>
                    </p:cTn>
                  </p:par>
                </p:childTnLst>
              </p:cTn>
              <p:nextCondLst>
                <p:cond evt="onClick" delay="0">
                  <p:tgtEl>
                    <p:spTgt spid="365571"/>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365571"/>
                </p:tgtEl>
              </p:cMediaNode>
            </p:video>
          </p:childTnLst>
        </p:cTn>
      </p:par>
    </p:tnLst>
  </p:timing>
</p:sld>
</file>

<file path=ppt/theme/theme1.xml><?xml version="1.0" encoding="utf-8"?>
<a:theme xmlns:a="http://schemas.openxmlformats.org/drawingml/2006/main" name="3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Motyw pakietu Office">
      <a:majorFont>
        <a:latin typeface=""/>
        <a:ea typeface=""/>
        <a:cs typeface=""/>
      </a:majorFont>
      <a:minorFont>
        <a:latin typeface=""/>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137305</TotalTime>
  <Words>20719</Words>
  <Application>Microsoft Office PowerPoint</Application>
  <PresentationFormat>Pokaz na ekranie (4:3)</PresentationFormat>
  <Paragraphs>2273</Paragraphs>
  <Slides>163</Slides>
  <Notes>121</Notes>
  <HiddenSlides>0</HiddenSlides>
  <MMClips>1</MMClips>
  <ScaleCrop>false</ScaleCrop>
  <HeadingPairs>
    <vt:vector size="8" baseType="variant">
      <vt:variant>
        <vt:lpstr>Używane czcionki</vt:lpstr>
      </vt:variant>
      <vt:variant>
        <vt:i4>9</vt:i4>
      </vt:variant>
      <vt:variant>
        <vt:lpstr>Motyw</vt:lpstr>
      </vt:variant>
      <vt:variant>
        <vt:i4>1</vt:i4>
      </vt:variant>
      <vt:variant>
        <vt:lpstr>Osadzone serwery OLE</vt:lpstr>
      </vt:variant>
      <vt:variant>
        <vt:i4>3</vt:i4>
      </vt:variant>
      <vt:variant>
        <vt:lpstr>Tytuły slajdów</vt:lpstr>
      </vt:variant>
      <vt:variant>
        <vt:i4>163</vt:i4>
      </vt:variant>
    </vt:vector>
  </HeadingPairs>
  <TitlesOfParts>
    <vt:vector size="176" baseType="lpstr">
      <vt:lpstr>MS PGothic</vt:lpstr>
      <vt:lpstr>Arial</vt:lpstr>
      <vt:lpstr>Calibri</vt:lpstr>
      <vt:lpstr>Calibri22</vt:lpstr>
      <vt:lpstr>Cambria Math</vt:lpstr>
      <vt:lpstr>Symbol</vt:lpstr>
      <vt:lpstr>Times New Roman</vt:lpstr>
      <vt:lpstr>Verdana</vt:lpstr>
      <vt:lpstr>Wingdings</vt:lpstr>
      <vt:lpstr>3_Motyw pakietu Office</vt:lpstr>
      <vt:lpstr>Obraz - mapa bitowa</vt:lpstr>
      <vt:lpstr>Równanie</vt:lpstr>
      <vt:lpstr>Image</vt:lpstr>
      <vt:lpstr>COMPUTING MODEL BASED ON INTERACTIVE GRANULAR COMPUTING  &amp;   ROUGH SETS:  TOWARD FOUNDATIONS  OF COMPLEX INTELLIGENT SYSTEMS </vt:lpstr>
      <vt:lpstr>To Professors  Helena Rasiowa  and  Zdzisław Pawlak in memoriam</vt:lpstr>
      <vt:lpstr>Prezentacja programu PowerPoint</vt:lpstr>
      <vt:lpstr>   MOTIVATIONS FOR NEW COMPUTING MODEL   </vt:lpstr>
      <vt:lpstr>NEEDS FOR RELEVANT MODEL OF COMPUTATIONS:  EXAMPLE OF CONCEPT OF MULTI-AGENT SYSTEM</vt:lpstr>
      <vt:lpstr>Prezentacja programu PowerPoint</vt:lpstr>
      <vt:lpstr>COMPLEX SYSTEMS</vt:lpstr>
      <vt:lpstr>COMPLEX SYSTEMS MODELING PROBLEM</vt:lpstr>
      <vt:lpstr>COMPLEX SYSTEMS MODELING PROBLEM THE BEHAVIOR OF THE WHOLE IS NOT DEFINED BY ITS PARTS</vt:lpstr>
      <vt:lpstr>COMPLEX ADAPTIVE SYSTEMS (CAS)</vt:lpstr>
      <vt:lpstr>       </vt:lpstr>
      <vt:lpstr>       </vt:lpstr>
      <vt:lpstr>Prezentacja programu PowerPoint</vt:lpstr>
      <vt:lpstr> The Turing test, as originally conceived, focused on language and reasoning; problems of perception and action were conspicuously absent. The proposed tests will provide an opportunity to bring four important areas of AI research  (language, reasoning, perception, and action)  back into sync after each has regrettably diverged into a fairly independent area of research.  </vt:lpstr>
      <vt:lpstr>PHYSICAL SEMANTICS</vt:lpstr>
      <vt:lpstr>WHAT IS A COMPUTATION ?</vt:lpstr>
      <vt:lpstr>WHAT IS A COMPUTATION ?</vt:lpstr>
      <vt:lpstr>Prezentacja programu PowerPoint</vt:lpstr>
      <vt:lpstr>[…] interaction is a critical issue in the understanding of complex systems of any sorts: as such, it has emerged in several well-established scientific areas other than computer science, like biology, physics, social and organizational sciences.</vt:lpstr>
      <vt:lpstr>  […] One of the fascinating goals of natural computing is to understand, in terms of information processing, the functioning of a living cell. An important step in this direction is understanding of interactions between biochemical reactions. … the functioning of a living cell is determined by interactions of a huge number of biochemical reactions that take place in living cells.   </vt:lpstr>
      <vt:lpstr>       </vt:lpstr>
      <vt:lpstr>Prezentacja programu PowerPoint</vt:lpstr>
      <vt:lpstr>FOR DEVELOPMENT OF  IS  INTERDISCIPLINARY COLLABORATION  ACROSS DIFFERENT DOMAINS  IS NEEDED </vt:lpstr>
      <vt:lpstr>ROBUST, INTERACTIVE,  AND HUMAN-ALIGNED AI SYSTEMS</vt:lpstr>
      <vt:lpstr>MULTISENSORY LEARNING</vt:lpstr>
      <vt:lpstr>TO MAKE SUCH ITERDISCIPLINARY COOPERATION FEASIBLE, IT IS NECASSARY TO GROUD IT IN THE RELEVANT COMPUTING MODEL</vt:lpstr>
      <vt:lpstr>  INTERACTIVE GRANULAR COMPUTING (IGrC) MODEL  </vt:lpstr>
      <vt:lpstr>    IGrC:  A RESPONSE TO ESSENTIAL COMPLEXITY     </vt:lpstr>
      <vt:lpstr> ECORITHMS </vt:lpstr>
      <vt:lpstr>VAGUENESS IN PHILOSOPHY</vt:lpstr>
      <vt:lpstr>GRANULES &amp; PERCEPTION</vt:lpstr>
      <vt:lpstr>IGrC MODEL BASED ON INTERACTION BETWEEN ABSTRACT AND PHYSICAL OBJECTS</vt:lpstr>
      <vt:lpstr> TWO PERSPECTIVES ON THE NATURE OF COMPLEXITY  IN MATHEMATICS AND COMPUTER SCIENCE </vt:lpstr>
      <vt:lpstr>   GRANULAR COMPUTING (GrC): GRANULES CLOSED  IN THE ABSTRACT SPACE ONLY   INTERACTIVE GRANULAR COMPUTING (IGrC):  GRANULES  IN THE ABSTRACT AND PHYSICAL SPACES FOR PRCEPTION MODELING   </vt:lpstr>
      <vt:lpstr>FROM GrC TO IGrC</vt:lpstr>
      <vt:lpstr>INFORMATION GRANULES OF GrC AS SPECIAL CASES OF C-GRANULES OF IGrC</vt:lpstr>
      <vt:lpstr> COMPLEX GRANULES (C-GRANULES)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EVOLVING LANGUAGE  OF C-GRANULES</vt:lpstr>
      <vt:lpstr>EVOLVING LANGUAGE  OF C-GRANULES</vt:lpstr>
      <vt:lpstr>EVOLVING LANGUAGE  OF C-GRANULES</vt:lpstr>
      <vt:lpstr>Prezentacja programu PowerPoint</vt:lpstr>
      <vt:lpstr>Prezentacja programu PowerPoint</vt:lpstr>
      <vt:lpstr>Prezentacja programu PowerPoint</vt:lpstr>
      <vt:lpstr>GRANULAR ALGEBRA  = ATOMIC GRANULES  +  OPERATIONS ON GRANULES</vt:lpstr>
      <vt:lpstr>ATOMIC ABSTRACT GRANULES FROM INFORMATION SYSTEMS</vt:lpstr>
      <vt:lpstr>INDISCERNIBILITY RELATIONS OF INFORMATION SYSTEM</vt:lpstr>
      <vt:lpstr>EXAMPLES OF DEFINABLE GRANULES IN THE PAWLAK MODEL OF ROUGH SETS</vt:lpstr>
      <vt:lpstr> OPTIMIZATION PROBLEMS  </vt:lpstr>
      <vt:lpstr>ILLUSTRATIVE EXAMPLES  OF GRANULAR ALGEBRAS </vt:lpstr>
      <vt:lpstr>OPTIMIZATION PROBLEM:  EXAMPLE OF SEARCHING FOR OPTIMAL PARTITION (GRANULE) FROM A GIVEN FAMILY OF PARTITIONS (GRANULES) INCLUDED IN DECISION C-GRANULE</vt:lpstr>
      <vt:lpstr>Prezentacja programu PowerPoint</vt:lpstr>
      <vt:lpstr>Prezentacja programu PowerPoint</vt:lpstr>
      <vt:lpstr>EXAMPLE OF GRANULAR CALCULUS :  DECISION SYSTEMS WITH INCLUSION MEASURES</vt:lpstr>
      <vt:lpstr>GRANULAR CALCULI DEFINED BY DECISION SYSTEMS EXTENDED BY VECTORS OF FAMILIES OF RELATIONS e.g., parameterized decision systems, parameterized tolerance/similarity decision systems, parameterized quality relations etc.</vt:lpstr>
      <vt:lpstr>Prezentacja programu PowerPoint</vt:lpstr>
      <vt:lpstr>Prezentacja programu PowerPoint</vt:lpstr>
      <vt:lpstr>Prezentacja programu PowerPoint</vt:lpstr>
      <vt:lpstr>Prezentacja programu PowerPoint</vt:lpstr>
      <vt:lpstr>Prezentacja programu PowerPoint</vt:lpstr>
      <vt:lpstr>DISCOVERY AND EVOLUTION OF COMPLEX GAMES INTERACTING WITH   THE ABSTRACT AND PHYSICAL WORLDS</vt:lpstr>
      <vt:lpstr>Prezentacja programu PowerPoint</vt:lpstr>
      <vt:lpstr> DISCOVERY OF COMPLEX ADAPTIVE GAMES  INTERACTING  WITH THE ABSTRACT AND PHYSICAL WORLDS </vt:lpstr>
      <vt:lpstr>Prezentacja programu PowerPoint</vt:lpstr>
      <vt:lpstr>QUALITY OF GRANULAR COMPUTATION: EXAMPLE</vt:lpstr>
      <vt:lpstr>Prezentacja programu PowerPoint</vt:lpstr>
      <vt:lpstr>Prezentacja programu PowerPoint</vt:lpstr>
      <vt:lpstr> DISCOVERING  OF FAMILIES OF INTERACTING COMPLEX GAMES </vt:lpstr>
      <vt:lpstr>GRANULAR NETWORKS  AS OBJECTS ON WHICH GRANULAR COMPUTATIONS IN IGrC ARE REALIZED:  EXAMPLES </vt:lpstr>
      <vt:lpstr>LINKING GRANULAR NETWORKS BY INTERFACES  PRODUCTS WITH CONSTRAINTS  OF ALREADY CONSTRUCTED GRANULAR NETWORKS</vt:lpstr>
      <vt:lpstr>LINKING GRANULAR NETWORKS BY INTERFACES  PRODUCTS WITH CONSTRAINTS  OF ALREADY CONSTRUCTED GRANULAR NETWORKS</vt:lpstr>
      <vt:lpstr>NETWORK OF APPROXIMATION SPACES  LINKED BY INTERFACES:  THE PAWLAK ROUGH SET MODEL</vt:lpstr>
      <vt:lpstr>NETWORK OF APPROXIMATION SPACES  LINKED BY INTERFACES: THE PAWLAK ROUGH SET MODEL</vt:lpstr>
      <vt:lpstr>NETWORK OF APPROXIMATION SPACES LINKED BY  INTERFACE:THE PAWLAK ROUGH SET MODEL  OPTIMIZATION OF CLASSIFICATION  RELATIVE TO A FAMILY OF INDISCERNIBILITY RELATIONS</vt:lpstr>
      <vt:lpstr>NETWORK OF APPROXIMATION SPACES FOR PAWLAK’S  ROUGH SET MODEL:  INCLUSION EXAMPLE</vt:lpstr>
      <vt:lpstr>Prezentacja programu PowerPoint</vt:lpstr>
      <vt:lpstr>NETWORK OF APPROXIMATION SPACES INDUCED FROM THE NETWORK OF APPROXIMATION SPACES FOR PAWLAK’S  ROUGH SET MODEL: EXAMPLE</vt:lpstr>
      <vt:lpstr>INTERFACES BETWEEN GRANULAR NETWORKS</vt:lpstr>
      <vt:lpstr>INTERFACES BETWEEN GRANULAR NETWORKS: ALGORITHMIC SEMANTICS OF GRANULES</vt:lpstr>
      <vt:lpstr>INTERFACES BETWEEN GRANULAR NETWORKS: ALGORITHMIC SEMANTICS OF GRANULES</vt:lpstr>
      <vt:lpstr>INTERFACES BETWEEN GRANULAR NETWORKS: INTERACTIONS WITH THE ENVIRONMENT</vt:lpstr>
      <vt:lpstr>INTERFACES BETWEEN GRANULAR NETWORKS OVER DIFFERENT UNIVERSES</vt:lpstr>
      <vt:lpstr>INTERFACES BETWEEN GRANULAR NETWORKS:  RULES CONCERNING ROBUSTNESS</vt:lpstr>
      <vt:lpstr>INTERFACES BETWEEN GRANULAR NETWORKS:  REASONING THROUGH LEVELS</vt:lpstr>
      <vt:lpstr>INTERFACES BETWEEN GRANULAR NETWORKS:  REASONING THROUGH LEVELS (cont.)</vt:lpstr>
      <vt:lpstr>DISCOVERY OF RELEVANT TRANSFORMATIONS tr: EXAMPLES  </vt:lpstr>
      <vt:lpstr>LIFELONG LEARNING (LL) IN DISCOVERY OF tr</vt:lpstr>
      <vt:lpstr>GRANULAR SOCIETIES</vt:lpstr>
      <vt:lpstr>HIERARCHIES OF GRANULAR NETWORKS OF GRANULAR SOCIETIES</vt:lpstr>
      <vt:lpstr>ROUGH SET BASED  ONTOLOGY APPROXIMATION </vt:lpstr>
      <vt:lpstr>Prezentacja programu PowerPoint</vt:lpstr>
      <vt:lpstr>Prezentacja programu PowerPoint</vt:lpstr>
      <vt:lpstr>IMPORTANCE OF PERCEPTION IN THE STATES OF REAL WORLD MODELING BY C-GRANULES</vt:lpstr>
      <vt:lpstr>IMPORTANCE OF PERCEPTION IN THE STATES OF REAL WORLD MODELING BY C-GRANULES</vt:lpstr>
      <vt:lpstr>C-GRANULE WITH CONTROL: INTUITION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JUDGMENT IN IS’s BASED ON IGrC</vt:lpstr>
      <vt:lpstr>Prezentacja programu PowerPoint</vt:lpstr>
      <vt:lpstr>Prezentacja programu PowerPoint</vt:lpstr>
      <vt:lpstr>Prezentacja programu PowerPoint</vt:lpstr>
      <vt:lpstr>Prezentacja programu PowerPoint</vt:lpstr>
      <vt:lpstr> INTERACTIONS WITH KB: ASSOCIATIVE MEMORY </vt:lpstr>
      <vt:lpstr> ASSOCIATIVE MEMORY </vt:lpstr>
      <vt:lpstr> ASSOCIATIVE MEMORY </vt:lpstr>
      <vt:lpstr>PRACTICAL JUDGMENT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JUDEA PEARL- TURING AWARD 2011 for fundamental contributions to artificial intelligence through the development of a calculus for probabilistic and causal reasoning</vt:lpstr>
      <vt:lpstr>Prezentacja programu PowerPoint</vt:lpstr>
      <vt:lpstr>GRANLAR COMPUTATIONS</vt:lpstr>
      <vt:lpstr> GRANULAR COMPUTATIONS IN IGrC and IGrC  </vt:lpstr>
      <vt:lpstr>ILLUSTRATIVE EXAMPLE  SEMI-OPTIMAL DECISION TREE  CONSTRUCTED ALONG PARTITIONS GENERATED IN COMPUTATIONS REALIZED BY CONTROL OF C-GRANULE</vt:lpstr>
      <vt:lpstr> EXAMPLE: DECISION TREE CONSTRUCTION ALONG GENERATED PARTITIONS IN COMPUTATIONS </vt:lpstr>
      <vt:lpstr>Prezentacja programu PowerPoint</vt:lpstr>
      <vt:lpstr>Prezentacja programu PowerPoint</vt:lpstr>
      <vt:lpstr>Prezentacja programu PowerPoint</vt:lpstr>
      <vt:lpstr>Prezentacja programu PowerPoint</vt:lpstr>
      <vt:lpstr> Aristotle’s man of practical wisdom, the phronimos, does not ignore rules and models, or dispense  justice without criteria. He is observant of principles and, at the same time, open to their modification. He begins with nomoi – established law – and employs practical wisdom to determine how it should be applied in particular situations and when departures are warranted. Rules provide the guideposts for inquiry and critical reflection.</vt:lpstr>
      <vt:lpstr>ROUGH SETS (RS) &amp; IGrC</vt:lpstr>
      <vt:lpstr>EXAMPLES IN EVOLUTION OF APPROXIMATION SPACES IN THE ROUGH SET APPROACH</vt:lpstr>
      <vt:lpstr>EVOLUTION OF APPROXIMATION SPACES  IN THE ROUGH SET APPROACH</vt:lpstr>
      <vt:lpstr>GRANULES DISCOVERED  THROUGH INTERACTION  WITH  THE PHYSICAL AND ABSTRACT WORLDS</vt:lpstr>
      <vt:lpstr>C-GRANULES WITH CONTROL  AND INFORMATION SYSTEMS UNDER  CONTROL OF C-GRANULES</vt:lpstr>
      <vt:lpstr>RS: PERCEPTUAL APPROACH Information(decision) systems are parts of dynamic objects: c-granules</vt:lpstr>
      <vt:lpstr>RS &amp; IGrC IN FOUNDATIONS OF  APPROXIMATE PROBLEM SOLVING IN AI SYSTEMS</vt:lpstr>
      <vt:lpstr>Prezentacja programu PowerPoint</vt:lpstr>
      <vt:lpstr>Prezentacja programu PowerPoint</vt:lpstr>
      <vt:lpstr>Prezentacja programu PowerPoint</vt:lpstr>
      <vt:lpstr>Prezentacja programu PowerPoint</vt:lpstr>
      <vt:lpstr>Prezentacja programu PowerPoint</vt:lpstr>
      <vt:lpstr>FOUNDATIONS BASED  ON IGrC &amp; RS FOR IS’s DEALING WITH COMPLEX PHENOMENA</vt:lpstr>
      <vt:lpstr>Prezentacja programu PowerPoint</vt:lpstr>
      <vt:lpstr>Prezentacja programu PowerPoint</vt:lpstr>
      <vt:lpstr>Prezentacja programu PowerPoint</vt:lpstr>
      <vt:lpstr>IGrC &amp; ESSENTIAL COMPLEXITY</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dc:creator>
  <cp:lastModifiedBy>Andrzej Skowron</cp:lastModifiedBy>
  <cp:revision>4617</cp:revision>
  <dcterms:created xsi:type="dcterms:W3CDTF">2010-01-24T17:07:29Z</dcterms:created>
  <dcterms:modified xsi:type="dcterms:W3CDTF">2025-12-04T11:13:14Z</dcterms:modified>
</cp:coreProperties>
</file>