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rels" ContentType="application/vnd.openxmlformats-package.relationships+xml"/>
  <Default Extension="xml" ContentType="application/xml"/>
  <Default Extension="vml" ContentType="application/vnd.openxmlformats-officedocument.vmlDrawi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notesMasterIdLst>
    <p:notesMasterId r:id="rId3"/>
  </p:notesMasterIdLst>
  <p:handoutMasterIdLst>
    <p:handoutMasterId r:id="rId4"/>
  </p:handoutMasterIdLst>
  <p:sldIdLst>
    <p:sldId id="1967" r:id="rId2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700"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sz="2700"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Dominik Slezak" initials="DS" lastIdx="7" clrIdx="0">
    <p:extLst>
      <p:ext uri="{19B8F6BF-5375-455C-9EA6-DF929625EA0E}">
        <p15:presenceInfo xmlns:p15="http://schemas.microsoft.com/office/powerpoint/2012/main" userId="2a8b960b8ddfe464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FF00"/>
    <a:srgbClr val="DEC97C"/>
    <a:srgbClr val="000000"/>
    <a:srgbClr val="0066FF"/>
    <a:srgbClr val="00FFFF"/>
    <a:srgbClr val="66FF66"/>
    <a:srgbClr val="EAEAEA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 pośredni 2 — Ak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Styl pośredni 2 — Ak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Styl pośredni 2 — Ak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F5AB1C69-6EDB-4FF4-983F-18BD219EF322}" styleName="Styl pośredni 2 — Ak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24531" autoAdjust="0"/>
    <p:restoredTop sz="90768" autoAdjust="0"/>
  </p:normalViewPr>
  <p:slideViewPr>
    <p:cSldViewPr>
      <p:cViewPr varScale="1">
        <p:scale>
          <a:sx n="70" d="100"/>
          <a:sy n="70" d="100"/>
        </p:scale>
        <p:origin x="768" y="6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notesViewPr>
    <p:cSldViewPr>
      <p:cViewPr varScale="1">
        <p:scale>
          <a:sx n="83" d="100"/>
          <a:sy n="83" d="100"/>
        </p:scale>
        <p:origin x="-1956" y="-90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notesMaster" Target="notesMasters/notesMaster1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commentAuthors" Target="commentAuthors.xml"/><Relationship Id="rId4" Type="http://schemas.openxmlformats.org/officeDocument/2006/relationships/handoutMaster" Target="handoutMasters/handoutMaster1.xml"/><Relationship Id="rId9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.png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97EBB598-4A39-4E7D-98A7-4BF79612E3BF}" type="datetimeFigureOut">
              <a:rPr lang="pl-PL"/>
              <a:pPr>
                <a:defRPr/>
              </a:pPr>
              <a:t>12.02.2025</a:t>
            </a:fld>
            <a:endParaRPr lang="pl-PL"/>
          </a:p>
        </p:txBody>
      </p:sp>
      <p:sp>
        <p:nvSpPr>
          <p:cNvPr id="4" name="Symbol zastępczy stopki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Symbol zastępczy numeru slajd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600C367E-A944-45F7-A06D-4D2A462FBC82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2384224130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A629F290-A1D0-4416-9914-F089155C110B}" type="datetimeFigureOut">
              <a:rPr lang="pl-PL"/>
              <a:pPr>
                <a:defRPr/>
              </a:pPr>
              <a:t>12.02.2025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lvl="0"/>
            <a:endParaRPr lang="pl-PL" noProof="0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  <a:normAutofit/>
          </a:bodyPr>
          <a:lstStyle/>
          <a:p>
            <a:pPr lvl="0"/>
            <a:r>
              <a:rPr lang="pl-PL" noProof="0"/>
              <a:t>Kliknij, aby edytować style wzorca tekstu</a:t>
            </a:r>
          </a:p>
          <a:p>
            <a:pPr lvl="0"/>
            <a:r>
              <a:rPr lang="pl-PL" noProof="0"/>
              <a:t>Drugi poziom</a:t>
            </a:r>
          </a:p>
          <a:p>
            <a:pPr lvl="0"/>
            <a:r>
              <a:rPr lang="pl-PL" noProof="0"/>
              <a:t>Trzeci poziom</a:t>
            </a:r>
          </a:p>
          <a:p>
            <a:pPr lvl="0"/>
            <a:r>
              <a:rPr lang="pl-PL" noProof="0"/>
              <a:t>Czwarty poziom</a:t>
            </a:r>
          </a:p>
          <a:p>
            <a:pPr lvl="0"/>
            <a:r>
              <a:rPr lang="pl-PL" noProof="0"/>
              <a:t>Piąty poziom</a:t>
            </a:r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Calibri" pitchFamily="34" charset="0"/>
              </a:defRPr>
            </a:lvl1pPr>
          </a:lstStyle>
          <a:p>
            <a:pPr>
              <a:defRPr/>
            </a:pPr>
            <a:fld id="{B87BEB61-2A3F-47E8-93FE-0739F784E89F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val="3464835182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742950" indent="-28575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11430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6002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2057400" indent="-228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vmlDrawing" Target="../drawings/vmlDrawing1.vml"/><Relationship Id="rId4" Type="http://schemas.openxmlformats.org/officeDocument/2006/relationships/image" Target="../media/image1.png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dirty="0"/>
              <a:t>Kliknij, aby edytować styl</a:t>
            </a:r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accent1">
                    <a:lumMod val="60000"/>
                    <a:lumOff val="4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pl-PL" dirty="0"/>
              <a:t>Kliknij, aby edytować styl wzorca podtytułu</a:t>
            </a:r>
          </a:p>
        </p:txBody>
      </p:sp>
      <p:sp>
        <p:nvSpPr>
          <p:cNvPr id="4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A3D7069-BBE3-472A-858D-3F14086F6894}" type="datetime1">
              <a:rPr lang="pl-PL" smtClean="0"/>
              <a:t>12.02.2025</a:t>
            </a:fld>
            <a:endParaRPr lang="pl-PL"/>
          </a:p>
        </p:txBody>
      </p:sp>
      <p:sp>
        <p:nvSpPr>
          <p:cNvPr id="5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AF29A21-E08B-4C77-89EA-C302EEA73CF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4" name="Łącznik prosty 3"/>
          <p:cNvCxnSpPr/>
          <p:nvPr userDrawn="1"/>
        </p:nvCxnSpPr>
        <p:spPr>
          <a:xfrm>
            <a:off x="357188" y="785813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5" name="Łącznik prosty 4"/>
          <p:cNvCxnSpPr/>
          <p:nvPr userDrawn="1"/>
        </p:nvCxnSpPr>
        <p:spPr>
          <a:xfrm>
            <a:off x="357188" y="6286500"/>
            <a:ext cx="8572500" cy="0"/>
          </a:xfrm>
          <a:prstGeom prst="line">
            <a:avLst/>
          </a:prstGeom>
          <a:ln w="15875">
            <a:solidFill>
              <a:schemeClr val="tx2">
                <a:lumMod val="40000"/>
                <a:lumOff val="6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Symbol zastępczy stopki 4"/>
          <p:cNvSpPr txBox="1">
            <a:spLocks/>
          </p:cNvSpPr>
          <p:nvPr userDrawn="1"/>
        </p:nvSpPr>
        <p:spPr>
          <a:xfrm>
            <a:off x="1643063" y="6357938"/>
            <a:ext cx="5572125" cy="365125"/>
          </a:xfrm>
          <a:prstGeom prst="rect">
            <a:avLst/>
          </a:prstGeom>
        </p:spPr>
        <p:txBody>
          <a:bodyPr/>
          <a:lstStyle/>
          <a:p>
            <a:pPr algn="ctr">
              <a:defRPr/>
            </a:pPr>
            <a:r>
              <a:rPr lang="pl-PL" sz="1200">
                <a:solidFill>
                  <a:srgbClr val="0000FF"/>
                </a:solidFill>
                <a:latin typeface="Calibri" pitchFamily="34" charset="0"/>
              </a:rPr>
              <a:t>Metody wykrywania procesów z danych</a:t>
            </a:r>
          </a:p>
        </p:txBody>
      </p:sp>
      <p:graphicFrame>
        <p:nvGraphicFramePr>
          <p:cNvPr id="7" name="Object 13"/>
          <p:cNvGraphicFramePr>
            <a:graphicFrameLocks noChangeAspect="1"/>
          </p:cNvGraphicFramePr>
          <p:nvPr/>
        </p:nvGraphicFramePr>
        <p:xfrm>
          <a:off x="366713" y="87313"/>
          <a:ext cx="838200" cy="6651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46" name="Obraz - mapa bitowa" r:id="rId3" imgW="5504762" imgH="4371429" progId="PBrush">
                  <p:embed/>
                </p:oleObj>
              </mc:Choice>
              <mc:Fallback>
                <p:oleObj name="Obraz - mapa bitowa" r:id="rId3" imgW="5504762" imgH="4371429" progId="PBrush">
                  <p:embed/>
                  <p:pic>
                    <p:nvPicPr>
                      <p:cNvPr id="0" name="Picture 59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6713" y="87313"/>
                        <a:ext cx="838200" cy="6651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12700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071538" y="0"/>
            <a:ext cx="7615262" cy="785794"/>
          </a:xfrm>
        </p:spPr>
        <p:txBody>
          <a:bodyPr>
            <a:normAutofit/>
          </a:bodyPr>
          <a:lstStyle>
            <a:lvl1pPr>
              <a:defRPr sz="3200">
                <a:solidFill>
                  <a:srgbClr val="0070C0"/>
                </a:solidFill>
              </a:defRPr>
            </a:lvl1pPr>
          </a:lstStyle>
          <a:p>
            <a:r>
              <a:rPr lang="pl-PL" dirty="0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rgbClr val="0000FF"/>
                </a:solidFill>
              </a:defRPr>
            </a:lvl1pPr>
            <a:lvl2pPr>
              <a:defRPr>
                <a:solidFill>
                  <a:srgbClr val="0000FF"/>
                </a:solidFill>
              </a:defRPr>
            </a:lvl2pPr>
            <a:lvl3pPr>
              <a:defRPr>
                <a:solidFill>
                  <a:srgbClr val="0000FF"/>
                </a:solidFill>
              </a:defRPr>
            </a:lvl3pPr>
            <a:lvl4pPr>
              <a:defRPr>
                <a:solidFill>
                  <a:srgbClr val="0000FF"/>
                </a:solidFill>
              </a:defRPr>
            </a:lvl4pPr>
            <a:lvl5pPr>
              <a:defRPr>
                <a:solidFill>
                  <a:srgbClr val="0000FF"/>
                </a:solidFill>
              </a:defRPr>
            </a:lvl5pPr>
          </a:lstStyle>
          <a:p>
            <a:pPr lvl="0"/>
            <a:r>
              <a:rPr lang="pl-PL" dirty="0"/>
              <a:t>Kliknij, aby edytować style wzorca tekstu</a:t>
            </a:r>
          </a:p>
          <a:p>
            <a:pPr lvl="1"/>
            <a:r>
              <a:rPr lang="pl-PL" dirty="0"/>
              <a:t>Drugi poziom</a:t>
            </a:r>
          </a:p>
          <a:p>
            <a:pPr lvl="2"/>
            <a:r>
              <a:rPr lang="pl-PL" dirty="0"/>
              <a:t>Trzeci poziom</a:t>
            </a:r>
          </a:p>
          <a:p>
            <a:pPr lvl="3"/>
            <a:r>
              <a:rPr lang="pl-PL" dirty="0"/>
              <a:t>Czwarty poziom</a:t>
            </a:r>
          </a:p>
          <a:p>
            <a:pPr lvl="4"/>
            <a:r>
              <a:rPr lang="pl-PL" dirty="0"/>
              <a:t>Piąty poziom</a:t>
            </a:r>
          </a:p>
        </p:txBody>
      </p:sp>
      <p:sp>
        <p:nvSpPr>
          <p:cNvPr id="8" name="Symbol zastępczy daty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3CC2E61-FF64-45A8-AAC2-661803A863A4}" type="datetime1">
              <a:rPr lang="pl-PL" smtClean="0"/>
              <a:t>12.02.2025</a:t>
            </a:fld>
            <a:endParaRPr lang="pl-PL"/>
          </a:p>
        </p:txBody>
      </p:sp>
      <p:sp>
        <p:nvSpPr>
          <p:cNvPr id="9" name="Symbol zastępczy numeru slajdu 5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B5AF2F5C-82AB-4307-9003-77CA5B44FEBC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4067581-309A-4643-99E4-4EAE91C3B18C}" type="datetime1">
              <a:rPr lang="pl-PL" smtClean="0"/>
              <a:t>12.02.2025</a:t>
            </a:fld>
            <a:endParaRPr lang="pl-PL"/>
          </a:p>
        </p:txBody>
      </p:sp>
      <p:sp>
        <p:nvSpPr>
          <p:cNvPr id="4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 bwMode="auto">
          <a:xfrm>
            <a:off x="6553200" y="6245225"/>
            <a:ext cx="2133600" cy="476250"/>
          </a:xfrm>
          <a:ln>
            <a:miter lim="800000"/>
            <a:headEnd/>
            <a:tailEnd/>
          </a:ln>
        </p:spPr>
        <p:txBody>
          <a:bodyPr anchor="t"/>
          <a:lstStyle>
            <a:lvl1pPr eaLnBrk="0" hangingPunct="0">
              <a:defRPr sz="1400">
                <a:solidFill>
                  <a:schemeClr val="tx1"/>
                </a:solidFill>
                <a:latin typeface="Arial" charset="0"/>
              </a:defRPr>
            </a:lvl1pPr>
          </a:lstStyle>
          <a:p>
            <a:pPr>
              <a:defRPr/>
            </a:pPr>
            <a:fld id="{D02E777F-298D-4C96-825C-3DC57E52C55E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>
  <p:cSld name="Tytuł, zawartość i 2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14D5B251-F06B-4706-B296-DC89BB1FA057}" type="datetime1">
              <a:rPr lang="pl-PL" smtClean="0"/>
              <a:t>12.02.2025</a:t>
            </a:fld>
            <a:endParaRPr lang="pl-PL"/>
          </a:p>
        </p:txBody>
      </p:sp>
      <p:sp>
        <p:nvSpPr>
          <p:cNvPr id="7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>
  <p:cSld name="Tytuł i 4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 sz="quarter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zawartości 2"/>
          <p:cNvSpPr>
            <a:spLocks noGrp="1"/>
          </p:cNvSpPr>
          <p:nvPr>
            <p:ph sz="quarter" idx="1"/>
          </p:nvPr>
        </p:nvSpPr>
        <p:spPr>
          <a:xfrm>
            <a:off x="457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quarter" idx="2"/>
          </p:nvPr>
        </p:nvSpPr>
        <p:spPr>
          <a:xfrm>
            <a:off x="4648200" y="1600200"/>
            <a:ext cx="4038600" cy="2189163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Symbol zastępczy zawartości 4"/>
          <p:cNvSpPr>
            <a:spLocks noGrp="1"/>
          </p:cNvSpPr>
          <p:nvPr>
            <p:ph sz="quarter" idx="3"/>
          </p:nvPr>
        </p:nvSpPr>
        <p:spPr>
          <a:xfrm>
            <a:off x="457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8200" y="3941763"/>
            <a:ext cx="4038600" cy="2189162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7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B46DEE-ACA3-4E2F-B40A-447263FDAE5D}" type="datetime1">
              <a:rPr lang="pl-PL" smtClean="0"/>
              <a:t>12.02.2025</a:t>
            </a:fld>
            <a:endParaRPr lang="pl-PL"/>
          </a:p>
        </p:txBody>
      </p:sp>
      <p:sp>
        <p:nvSpPr>
          <p:cNvPr id="8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xAndObj">
  <p:cSld name="Tytuł, tekst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7813"/>
            <a:ext cx="8229600" cy="1139825"/>
          </a:xfrm>
        </p:spPr>
        <p:txBody>
          <a:bodyPr/>
          <a:lstStyle/>
          <a:p>
            <a:r>
              <a:rPr lang="pl-PL"/>
              <a:t>Kliknij, aby edytować styl</a:t>
            </a:r>
          </a:p>
        </p:txBody>
      </p:sp>
      <p:sp>
        <p:nvSpPr>
          <p:cNvPr id="3" name="Symbol zastępczy tekstu 2"/>
          <p:cNvSpPr>
            <a:spLocks noGrp="1"/>
          </p:cNvSpPr>
          <p:nvPr>
            <p:ph type="body" sz="half" idx="1"/>
          </p:nvPr>
        </p:nvSpPr>
        <p:spPr>
          <a:xfrm>
            <a:off x="457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30725"/>
          </a:xfrm>
        </p:spPr>
        <p:txBody>
          <a:bodyPr/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5" name="Rectangle 19"/>
          <p:cNvSpPr>
            <a:spLocks noGrp="1" noChangeArrowheads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E9D88A2-D485-4CD1-B5EB-64127B67B6D4}" type="datetime1">
              <a:rPr lang="pl-PL" smtClean="0"/>
              <a:t>12.02.2025</a:t>
            </a:fld>
            <a:endParaRPr lang="pl-PL"/>
          </a:p>
        </p:txBody>
      </p:sp>
      <p:sp>
        <p:nvSpPr>
          <p:cNvPr id="6" name="Rectangle 20"/>
          <p:cNvSpPr>
            <a:spLocks noGrp="1" noChangeArrowheads="1"/>
          </p:cNvSpPr>
          <p:nvPr>
            <p:ph type="ftr" sz="quarter" idx="11"/>
          </p:nvPr>
        </p:nvSpPr>
        <p:spPr>
          <a:xfrm>
            <a:off x="3124200" y="6248400"/>
            <a:ext cx="28956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>
                <a:latin typeface="Arial" charset="0"/>
              </a:defRPr>
            </a:lvl1pPr>
          </a:lstStyle>
          <a:p>
            <a:pPr>
              <a:defRPr/>
            </a:pPr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Symbol zastępczy tytułu 1"/>
          <p:cNvSpPr>
            <a:spLocks noGrp="1"/>
          </p:cNvSpPr>
          <p:nvPr>
            <p:ph type="title"/>
          </p:nvPr>
        </p:nvSpPr>
        <p:spPr bwMode="auto">
          <a:xfrm>
            <a:off x="457200" y="0"/>
            <a:ext cx="8229600" cy="7858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</a:t>
            </a:r>
          </a:p>
        </p:txBody>
      </p:sp>
      <p:sp>
        <p:nvSpPr>
          <p:cNvPr id="15363" name="Symbol zastępczy tekstu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/>
              <a:t>Kliknij, aby edytować style wzorca tekstu</a:t>
            </a:r>
          </a:p>
          <a:p>
            <a:pPr lvl="1"/>
            <a:r>
              <a:rPr lang="pl-PL"/>
              <a:t>Drugi poziom</a:t>
            </a:r>
          </a:p>
          <a:p>
            <a:pPr lvl="2"/>
            <a:r>
              <a:rPr lang="pl-PL"/>
              <a:t>Trzeci poziom</a:t>
            </a:r>
          </a:p>
          <a:p>
            <a:pPr lvl="3"/>
            <a:r>
              <a:rPr lang="pl-PL"/>
              <a:t>Czwarty poziom</a:t>
            </a:r>
          </a:p>
          <a:p>
            <a:pPr lvl="4"/>
            <a:r>
              <a:rPr lang="pl-PL"/>
              <a:t>Piąty poziom</a:t>
            </a:r>
          </a:p>
        </p:txBody>
      </p:sp>
      <p:sp>
        <p:nvSpPr>
          <p:cNvPr id="11" name="Symbol zastępczy daty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260DC95D-D0EA-4A7E-8768-0214FE993355}" type="datetime1">
              <a:rPr lang="pl-PL" smtClean="0"/>
              <a:t>12.02.2025</a:t>
            </a:fld>
            <a:endParaRPr lang="pl-PL"/>
          </a:p>
        </p:txBody>
      </p:sp>
      <p:sp>
        <p:nvSpPr>
          <p:cNvPr id="12" name="Symbol zastępczy numeru slajdu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pPr>
              <a:defRPr/>
            </a:pPr>
            <a:fld id="{08187C47-3096-4DF0-8489-F5DCB4C02631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4870" r:id="rId1"/>
    <p:sldLayoutId id="2147484871" r:id="rId2"/>
    <p:sldLayoutId id="2147484873" r:id="rId3"/>
    <p:sldLayoutId id="2147484875" r:id="rId4"/>
    <p:sldLayoutId id="2147484876" r:id="rId5"/>
    <p:sldLayoutId id="2147484878" r:id="rId6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 kern="1200">
          <a:solidFill>
            <a:srgbClr val="0070C0"/>
          </a:solidFill>
          <a:latin typeface="Arial" charset="0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rgbClr val="0070C0"/>
          </a:solidFill>
          <a:latin typeface="Calibri" pitchFamily="34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rgbClr val="0000FF"/>
          </a:solidFill>
          <a:latin typeface="Arial" charset="0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rgbClr val="0000FF"/>
          </a:solidFill>
          <a:latin typeface="Arial" charset="0"/>
          <a:ea typeface="+mn-ea"/>
          <a:cs typeface="+mn-cs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rgbClr val="0000FF"/>
          </a:solidFill>
          <a:latin typeface="Arial" charset="0"/>
          <a:ea typeface="+mn-ea"/>
          <a:cs typeface="+mn-cs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rgbClr val="0000FF"/>
          </a:solidFill>
          <a:latin typeface="Arial" charset="0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png"/><Relationship Id="rId3" Type="http://schemas.openxmlformats.org/officeDocument/2006/relationships/image" Target="../media/image3.png"/><Relationship Id="rId7" Type="http://schemas.openxmlformats.org/officeDocument/2006/relationships/image" Target="../media/image7.png"/><Relationship Id="rId12" Type="http://schemas.openxmlformats.org/officeDocument/2006/relationships/image" Target="../media/image12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3.xml"/><Relationship Id="rId6" Type="http://schemas.openxmlformats.org/officeDocument/2006/relationships/image" Target="../media/image6.png"/><Relationship Id="rId11" Type="http://schemas.openxmlformats.org/officeDocument/2006/relationships/image" Target="../media/image11.png"/><Relationship Id="rId5" Type="http://schemas.openxmlformats.org/officeDocument/2006/relationships/image" Target="../media/image5.png"/><Relationship Id="rId10" Type="http://schemas.openxmlformats.org/officeDocument/2006/relationships/image" Target="../media/image10.png"/><Relationship Id="rId4" Type="http://schemas.openxmlformats.org/officeDocument/2006/relationships/image" Target="../media/image4.png"/><Relationship Id="rId9" Type="http://schemas.openxmlformats.org/officeDocument/2006/relationships/image" Target="../media/image9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5" name="Grupa 34"/>
          <p:cNvGrpSpPr/>
          <p:nvPr/>
        </p:nvGrpSpPr>
        <p:grpSpPr>
          <a:xfrm>
            <a:off x="251520" y="3048896"/>
            <a:ext cx="8640960" cy="3624217"/>
            <a:chOff x="755576" y="1548150"/>
            <a:chExt cx="7632848" cy="2820707"/>
          </a:xfrm>
        </p:grpSpPr>
        <p:sp>
          <p:nvSpPr>
            <p:cNvPr id="3" name="Prostokąt zaokrąglony 2"/>
            <p:cNvSpPr/>
            <p:nvPr/>
          </p:nvSpPr>
          <p:spPr>
            <a:xfrm>
              <a:off x="755576" y="2280625"/>
              <a:ext cx="2232248" cy="1656184"/>
            </a:xfrm>
            <a:prstGeom prst="roundRect">
              <a:avLst/>
            </a:prstGeom>
            <a:solidFill>
              <a:srgbClr val="FFFF0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7" name="pole tekstowe 6"/>
                <p:cNvSpPr txBox="1"/>
                <p:nvPr/>
              </p:nvSpPr>
              <p:spPr>
                <a:xfrm>
                  <a:off x="755576" y="1641145"/>
                  <a:ext cx="570418" cy="4154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𝐺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𝑅</m:t>
                            </m:r>
                          </m:sub>
                        </m:sSub>
                      </m:oMath>
                    </m:oMathPara>
                  </a14:m>
                  <a:endParaRPr lang="en-GB" dirty="0"/>
                </a:p>
              </p:txBody>
            </p:sp>
          </mc:Choice>
          <mc:Fallback xmlns="">
            <p:sp>
              <p:nvSpPr>
                <p:cNvPr id="7" name="pole tekstowe 6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55576" y="1641145"/>
                  <a:ext cx="570418" cy="415498"/>
                </a:xfrm>
                <a:prstGeom prst="rect">
                  <a:avLst/>
                </a:prstGeom>
                <a:blipFill rotWithShape="0">
                  <a:blip r:embed="rId2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0" name="Prostokąt 9"/>
            <p:cNvSpPr/>
            <p:nvPr/>
          </p:nvSpPr>
          <p:spPr>
            <a:xfrm>
              <a:off x="2244492" y="2568652"/>
              <a:ext cx="216024" cy="252028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1" name="pole tekstowe 10"/>
                <p:cNvSpPr txBox="1"/>
                <p:nvPr/>
              </p:nvSpPr>
              <p:spPr>
                <a:xfrm>
                  <a:off x="1521161" y="2438072"/>
                  <a:ext cx="570418" cy="4154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[</m:t>
                            </m:r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𝑥</m:t>
                            </m:r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]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𝑅</m:t>
                            </m:r>
                          </m:sub>
                        </m:sSub>
                      </m:oMath>
                    </m:oMathPara>
                  </a14:m>
                  <a:endParaRPr lang="en-GB" dirty="0"/>
                </a:p>
              </p:txBody>
            </p:sp>
          </mc:Choice>
          <mc:Fallback xmlns="">
            <p:sp>
              <p:nvSpPr>
                <p:cNvPr id="11" name="pole tekstowe 10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521161" y="2438072"/>
                  <a:ext cx="570418" cy="415498"/>
                </a:xfrm>
                <a:prstGeom prst="rect">
                  <a:avLst/>
                </a:prstGeom>
                <a:blipFill rotWithShape="0">
                  <a:blip r:embed="rId3"/>
                  <a:stretch>
                    <a:fillRect r="-3226"/>
                  </a:stretch>
                </a:blipFill>
              </p:spPr>
              <p:txBody>
                <a:bodyPr/>
                <a:lstStyle/>
                <a:p>
                  <a:r>
                    <a:rPr lang="en-GB">
                      <a:noFill/>
                    </a:rPr>
                    <a:t> </a:t>
                  </a:r>
                </a:p>
              </p:txBody>
            </p:sp>
          </mc:Fallback>
        </mc:AlternateContent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3" name="pole tekstowe 22"/>
                <p:cNvSpPr txBox="1"/>
                <p:nvPr/>
              </p:nvSpPr>
              <p:spPr>
                <a:xfrm>
                  <a:off x="1265278" y="3301534"/>
                  <a:ext cx="570418" cy="4154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[</m:t>
                            </m:r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𝑥</m:t>
                            </m:r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′]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𝑅</m:t>
                            </m:r>
                          </m:sub>
                        </m:sSub>
                      </m:oMath>
                    </m:oMathPara>
                  </a14:m>
                  <a:endParaRPr lang="en-GB" dirty="0"/>
                </a:p>
              </p:txBody>
            </p:sp>
          </mc:Choice>
          <mc:Fallback xmlns="">
            <p:sp>
              <p:nvSpPr>
                <p:cNvPr id="23" name="pole tekstowe 22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1265278" y="3301534"/>
                  <a:ext cx="570418" cy="415498"/>
                </a:xfrm>
                <a:prstGeom prst="rect">
                  <a:avLst/>
                </a:prstGeom>
                <a:blipFill rotWithShape="0">
                  <a:blip r:embed="rId4"/>
                  <a:stretch>
                    <a:fillRect r="-17204"/>
                  </a:stretch>
                </a:blipFill>
              </p:spPr>
              <p:txBody>
                <a:bodyPr/>
                <a:lstStyle/>
                <a:p>
                  <a:r>
                    <a:rPr lang="en-GB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4" name="Prostokąt 23"/>
            <p:cNvSpPr/>
            <p:nvPr/>
          </p:nvSpPr>
          <p:spPr>
            <a:xfrm>
              <a:off x="1979711" y="3301534"/>
              <a:ext cx="264781" cy="343490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8" name="pole tekstowe 7"/>
                <p:cNvSpPr txBox="1"/>
                <p:nvPr/>
              </p:nvSpPr>
              <p:spPr>
                <a:xfrm>
                  <a:off x="5220072" y="1548150"/>
                  <a:ext cx="1005289" cy="467500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𝐺</m:t>
                            </m:r>
                          </m:e>
                          <m:sub>
                            <m:sSub>
                              <m:sSubPr>
                                <m:ctrlPr>
                                  <a:rPr lang="en-GB" i="1" smtClean="0">
                                    <a:latin typeface="Cambria Math" panose="02040503050406030204" pitchFamily="18" charset="0"/>
                                  </a:rPr>
                                </m:ctrlPr>
                              </m:sSubPr>
                              <m:e>
                                <m:r>
                                  <a:rPr lang="pl-PL" b="0" i="1" smtClean="0">
                                    <a:latin typeface="Cambria Math" panose="02040503050406030204" pitchFamily="18" charset="0"/>
                                  </a:rPr>
                                  <m:t>𝑅</m:t>
                                </m:r>
                              </m:e>
                              <m:sub>
                                <m:r>
                                  <a:rPr lang="pl-PL" b="0" i="1" smtClean="0">
                                    <a:latin typeface="Cambria Math" panose="02040503050406030204" pitchFamily="18" charset="0"/>
                                  </a:rPr>
                                  <m:t>𝑑</m:t>
                                </m:r>
                              </m:sub>
                            </m:sSub>
                          </m:sub>
                        </m:sSub>
                      </m:oMath>
                    </m:oMathPara>
                  </a14:m>
                  <a:endParaRPr lang="en-GB" dirty="0"/>
                </a:p>
              </p:txBody>
            </p:sp>
          </mc:Choice>
          <mc:Fallback xmlns="">
            <p:sp>
              <p:nvSpPr>
                <p:cNvPr id="8" name="pole tekstowe 7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220072" y="1548150"/>
                  <a:ext cx="1005289" cy="467500"/>
                </a:xfrm>
                <a:prstGeom prst="rect">
                  <a:avLst/>
                </a:prstGeom>
                <a:blipFill rotWithShape="0">
                  <a:blip r:embed="rId5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5" name="Prostokąt zaokrąglony 4"/>
            <p:cNvSpPr/>
            <p:nvPr/>
          </p:nvSpPr>
          <p:spPr>
            <a:xfrm>
              <a:off x="5220072" y="1992593"/>
              <a:ext cx="3168352" cy="2376264"/>
            </a:xfrm>
            <a:prstGeom prst="roundRect">
              <a:avLst/>
            </a:prstGeom>
            <a:solidFill>
              <a:srgbClr val="92D050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sp>
          <p:nvSpPr>
            <p:cNvPr id="9" name="Prostokąt 8"/>
            <p:cNvSpPr/>
            <p:nvPr/>
          </p:nvSpPr>
          <p:spPr>
            <a:xfrm>
              <a:off x="5797530" y="2129456"/>
              <a:ext cx="1008146" cy="103273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>
          <mc:Choice xmlns:a14="http://schemas.microsoft.com/office/drawing/2010/main" Requires="a14">
            <p:sp>
              <p:nvSpPr>
                <p:cNvPr id="12" name="pole tekstowe 11"/>
                <p:cNvSpPr txBox="1"/>
                <p:nvPr/>
              </p:nvSpPr>
              <p:spPr>
                <a:xfrm>
                  <a:off x="5921280" y="3923287"/>
                  <a:ext cx="1992147" cy="415498"/>
                </a:xfrm>
                <a:prstGeom prst="rect">
                  <a:avLst/>
                </a:prstGeom>
                <a:noFill/>
              </p:spPr>
              <p:txBody>
                <a:bodyPr wrap="non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pl-PL" b="0" i="1" smtClean="0">
                            <a:latin typeface="Cambria Math" panose="02040503050406030204" pitchFamily="18" charset="0"/>
                          </a:rPr>
                          <m:t>𝑋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</a:rPr>
                          <m:t>,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</a:rPr>
                          <m:t>𝑋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</a:rPr>
                          <m:t>′∈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𝑈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/</m:t>
                        </m:r>
                        <m:sSub>
                          <m:sSubPr>
                            <m:ctrlPr>
                              <a:rPr lang="pl-PL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𝑅</m:t>
                            </m:r>
                          </m:e>
                          <m:sub>
                            <m:r>
                              <a:rPr lang="pl-PL" b="0" i="1" smtClean="0">
                                <a:latin typeface="Cambria Math" panose="02040503050406030204" pitchFamily="18" charset="0"/>
                                <a:ea typeface="Cambria Math" panose="02040503050406030204" pitchFamily="18" charset="0"/>
                              </a:rPr>
                              <m:t>𝑑</m:t>
                            </m:r>
                          </m:sub>
                        </m:sSub>
                      </m:oMath>
                    </m:oMathPara>
                  </a14:m>
                  <a:endParaRPr lang="en-GB" dirty="0"/>
                </a:p>
              </p:txBody>
            </p:sp>
          </mc:Choice>
          <mc:Fallback>
            <p:sp>
              <p:nvSpPr>
                <p:cNvPr id="12" name="pole tekstowe 1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921280" y="3923287"/>
                  <a:ext cx="1992147" cy="415498"/>
                </a:xfrm>
                <a:prstGeom prst="rect">
                  <a:avLst/>
                </a:prstGeom>
                <a:blipFill rotWithShape="0">
                  <a:blip r:embed="rId6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5" name="Prostokąt 14"/>
            <p:cNvSpPr/>
            <p:nvPr/>
          </p:nvSpPr>
          <p:spPr>
            <a:xfrm>
              <a:off x="6146554" y="2528900"/>
              <a:ext cx="216024" cy="252028"/>
            </a:xfrm>
            <a:prstGeom prst="rect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7" name="pole tekstowe 16"/>
                <p:cNvSpPr txBox="1"/>
                <p:nvPr/>
              </p:nvSpPr>
              <p:spPr>
                <a:xfrm>
                  <a:off x="5423333" y="2144308"/>
                  <a:ext cx="327461" cy="415498"/>
                </a:xfrm>
                <a:prstGeom prst="rect">
                  <a:avLst/>
                </a:prstGeom>
                <a:noFill/>
              </p:spPr>
              <p:txBody>
                <a:bodyPr wrap="non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pl-PL" b="0" i="1" smtClean="0">
                            <a:latin typeface="Cambria Math" panose="02040503050406030204" pitchFamily="18" charset="0"/>
                          </a:rPr>
                          <m:t>𝑋</m:t>
                        </m:r>
                      </m:oMath>
                    </m:oMathPara>
                  </a14:m>
                  <a:endParaRPr lang="en-GB" dirty="0"/>
                </a:p>
              </p:txBody>
            </p:sp>
          </mc:Choice>
          <mc:Fallback xmlns="">
            <p:sp>
              <p:nvSpPr>
                <p:cNvPr id="17" name="pole tekstowe 16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5423333" y="2144308"/>
                  <a:ext cx="327461" cy="415498"/>
                </a:xfrm>
                <a:prstGeom prst="rect">
                  <a:avLst/>
                </a:prstGeom>
                <a:blipFill rotWithShape="0">
                  <a:blip r:embed="rId7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GB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18" name="Prostokąt 17"/>
            <p:cNvSpPr/>
            <p:nvPr/>
          </p:nvSpPr>
          <p:spPr>
            <a:xfrm>
              <a:off x="6796734" y="2576640"/>
              <a:ext cx="1495042" cy="1344548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tx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19" name="pole tekstowe 18"/>
                <p:cNvSpPr txBox="1"/>
                <p:nvPr/>
              </p:nvSpPr>
              <p:spPr>
                <a:xfrm>
                  <a:off x="7325072" y="2095760"/>
                  <a:ext cx="408765" cy="415498"/>
                </a:xfrm>
                <a:prstGeom prst="rect">
                  <a:avLst/>
                </a:prstGeom>
                <a:noFill/>
              </p:spPr>
              <p:txBody>
                <a:bodyPr wrap="non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r>
                          <a:rPr lang="pl-PL" b="0" i="1" smtClean="0">
                            <a:latin typeface="Cambria Math" panose="02040503050406030204" pitchFamily="18" charset="0"/>
                          </a:rPr>
                          <m:t>𝑋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</a:rPr>
                          <m:t>′</m:t>
                        </m:r>
                      </m:oMath>
                    </m:oMathPara>
                  </a14:m>
                  <a:endParaRPr lang="en-GB" dirty="0"/>
                </a:p>
              </p:txBody>
            </p:sp>
          </mc:Choice>
          <mc:Fallback xmlns="">
            <p:sp>
              <p:nvSpPr>
                <p:cNvPr id="19" name="pole tekstowe 18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7325072" y="2095760"/>
                  <a:ext cx="408765" cy="415498"/>
                </a:xfrm>
                <a:prstGeom prst="rect">
                  <a:avLst/>
                </a:prstGeom>
                <a:blipFill rotWithShape="0">
                  <a:blip r:embed="rId8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en-GB">
                      <a:noFill/>
                    </a:rPr>
                    <a:t> </a:t>
                  </a:r>
                </a:p>
              </p:txBody>
            </p:sp>
          </mc:Fallback>
        </mc:AlternateContent>
        <p:sp>
          <p:nvSpPr>
            <p:cNvPr id="25" name="Prostokąt 24"/>
            <p:cNvSpPr/>
            <p:nvPr/>
          </p:nvSpPr>
          <p:spPr>
            <a:xfrm>
              <a:off x="6640688" y="2814706"/>
              <a:ext cx="264781" cy="343490"/>
            </a:xfrm>
            <a:prstGeom prst="rect">
              <a:avLst/>
            </a:prstGeom>
            <a:solidFill>
              <a:srgbClr val="00B05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GB"/>
            </a:p>
          </p:txBody>
        </p:sp>
        <p:cxnSp>
          <p:nvCxnSpPr>
            <p:cNvPr id="26" name="Łącznik prosty ze strzałką 25"/>
            <p:cNvCxnSpPr>
              <a:stCxn id="24" idx="3"/>
              <a:endCxn id="25" idx="1"/>
            </p:cNvCxnSpPr>
            <p:nvPr/>
          </p:nvCxnSpPr>
          <p:spPr>
            <a:xfrm flipV="1">
              <a:off x="2244492" y="2986451"/>
              <a:ext cx="4396196" cy="486828"/>
            </a:xfrm>
            <a:prstGeom prst="straightConnector1">
              <a:avLst/>
            </a:prstGeom>
            <a:ln w="254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27" name="pole tekstowe 26"/>
                <p:cNvSpPr txBox="1"/>
                <p:nvPr/>
              </p:nvSpPr>
              <p:spPr>
                <a:xfrm>
                  <a:off x="3284342" y="2321151"/>
                  <a:ext cx="1323227" cy="415498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14:m>
                    <m:oMath xmlns:m="http://schemas.openxmlformats.org/officeDocument/2006/math">
                      <m:sSub>
                        <m:sSubPr>
                          <m:ctrlPr>
                            <a:rPr lang="en-GB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i="1">
                              <a:latin typeface="Cambria Math" panose="02040503050406030204" pitchFamily="18" charset="0"/>
                            </a:rPr>
                            <m:t>[</m:t>
                          </m:r>
                          <m:r>
                            <a:rPr lang="pl-PL" i="1">
                              <a:latin typeface="Cambria Math" panose="02040503050406030204" pitchFamily="18" charset="0"/>
                            </a:rPr>
                            <m:t>𝑥</m:t>
                          </m:r>
                          <m:r>
                            <a:rPr lang="pl-PL" i="1">
                              <a:latin typeface="Cambria Math" panose="02040503050406030204" pitchFamily="18" charset="0"/>
                            </a:rPr>
                            <m:t>]</m:t>
                          </m:r>
                        </m:e>
                        <m:sub>
                          <m:r>
                            <a:rPr lang="pl-PL" i="1">
                              <a:latin typeface="Cambria Math" panose="02040503050406030204" pitchFamily="18" charset="0"/>
                            </a:rPr>
                            <m:t>𝑅</m:t>
                          </m:r>
                        </m:sub>
                      </m:sSub>
                      <m:r>
                        <a:rPr lang="en-GB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⊆</m:t>
                      </m:r>
                    </m:oMath>
                  </a14:m>
                  <a:r>
                    <a:rPr lang="pl-PL" i="1" dirty="0" smtClean="0"/>
                    <a:t>X</a:t>
                  </a:r>
                  <a:endParaRPr lang="en-GB" i="1" dirty="0"/>
                </a:p>
              </p:txBody>
            </p:sp>
          </mc:Choice>
          <mc:Fallback xmlns="">
            <p:sp>
              <p:nvSpPr>
                <p:cNvPr id="27" name="pole tekstowe 26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3284342" y="2321151"/>
                  <a:ext cx="1323227" cy="415498"/>
                </a:xfrm>
                <a:prstGeom prst="rect">
                  <a:avLst/>
                </a:prstGeom>
                <a:blipFill rotWithShape="0">
                  <a:blip r:embed="rId9"/>
                  <a:stretch>
                    <a:fillRect t="-18182" b="-15909"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  <p:cxnSp>
          <p:nvCxnSpPr>
            <p:cNvPr id="16" name="Łącznik prosty ze strzałką 15"/>
            <p:cNvCxnSpPr>
              <a:stCxn id="10" idx="3"/>
              <a:endCxn id="15" idx="1"/>
            </p:cNvCxnSpPr>
            <p:nvPr/>
          </p:nvCxnSpPr>
          <p:spPr>
            <a:xfrm flipV="1">
              <a:off x="2460516" y="2654914"/>
              <a:ext cx="3686038" cy="39752"/>
            </a:xfrm>
            <a:prstGeom prst="straightConnector1">
              <a:avLst/>
            </a:prstGeom>
            <a:ln w="25400"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32" name="pole tekstowe 31"/>
                <p:cNvSpPr txBox="1"/>
                <p:nvPr/>
              </p:nvSpPr>
              <p:spPr>
                <a:xfrm>
                  <a:off x="2876409" y="3413584"/>
                  <a:ext cx="2305779" cy="830997"/>
                </a:xfrm>
                <a:prstGeom prst="rect">
                  <a:avLst/>
                </a:prstGeom>
                <a:noFill/>
              </p:spPr>
              <p:txBody>
                <a:bodyPr wrap="square" lIns="0" tIns="0" rIns="0" bIns="0" rtlCol="0">
                  <a:spAutoFit/>
                </a:bodyPr>
                <a:lstStyle/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i="1" smtClean="0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i="1">
                                <a:latin typeface="Cambria Math" panose="02040503050406030204" pitchFamily="18" charset="0"/>
                              </a:rPr>
                              <m:t>[</m:t>
                            </m:r>
                            <m:sSup>
                              <m:sSupPr>
                                <m:ctrlPr>
                                  <a:rPr lang="pl-PL" i="1" smtClean="0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pl-PL" b="0" i="1" smtClean="0">
                                    <a:latin typeface="Cambria Math" panose="02040503050406030204" pitchFamily="18" charset="0"/>
                                  </a:rPr>
                                  <m:t>𝑥</m:t>
                                </m:r>
                              </m:e>
                              <m:sup>
                                <m:r>
                                  <a:rPr lang="pl-PL" b="0" i="1" smtClean="0">
                                    <a:latin typeface="Cambria Math" panose="02040503050406030204" pitchFamily="18" charset="0"/>
                                  </a:rPr>
                                  <m:t>′</m:t>
                                </m:r>
                              </m:sup>
                            </m:sSup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]</m:t>
                            </m:r>
                          </m:e>
                          <m:sub>
                            <m:r>
                              <a:rPr lang="pl-PL" i="1">
                                <a:latin typeface="Cambria Math" panose="02040503050406030204" pitchFamily="18" charset="0"/>
                              </a:rPr>
                              <m:t>𝑅</m:t>
                            </m:r>
                          </m:sub>
                        </m:sSub>
                        <m:r>
                          <a:rPr lang="pl-PL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∩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𝑋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≠∅</m:t>
                        </m:r>
                      </m:oMath>
                    </m:oMathPara>
                  </a14:m>
                  <a:endParaRPr lang="pl-PL" b="0" i="1" dirty="0" smtClean="0">
                    <a:latin typeface="Cambria Math" panose="02040503050406030204" pitchFamily="18" charset="0"/>
                    <a:ea typeface="Cambria Math" panose="02040503050406030204" pitchFamily="18" charset="0"/>
                  </a:endParaRPr>
                </a:p>
                <a:p>
                  <a:pPr/>
                  <a14:m>
                    <m:oMathPara xmlns:m="http://schemas.openxmlformats.org/officeDocument/2006/math">
                      <m:oMathParaPr>
                        <m:jc m:val="centerGroup"/>
                      </m:oMathParaPr>
                      <m:oMath xmlns:m="http://schemas.openxmlformats.org/officeDocument/2006/math">
                        <m:sSub>
                          <m:sSubPr>
                            <m:ctrlPr>
                              <a:rPr lang="en-GB" i="1">
                                <a:latin typeface="Cambria Math" panose="02040503050406030204" pitchFamily="18" charset="0"/>
                              </a:rPr>
                            </m:ctrlPr>
                          </m:sSubPr>
                          <m:e>
                            <m:r>
                              <a:rPr lang="pl-PL" b="0" i="1" smtClean="0">
                                <a:latin typeface="Cambria Math" panose="02040503050406030204" pitchFamily="18" charset="0"/>
                              </a:rPr>
                              <m:t> </m:t>
                            </m:r>
                            <m:r>
                              <a:rPr lang="pl-PL" i="1">
                                <a:latin typeface="Cambria Math" panose="02040503050406030204" pitchFamily="18" charset="0"/>
                              </a:rPr>
                              <m:t>[</m:t>
                            </m:r>
                            <m:sSup>
                              <m:sSupPr>
                                <m:ctrlPr>
                                  <a:rPr lang="pl-PL" i="1">
                                    <a:latin typeface="Cambria Math" panose="02040503050406030204" pitchFamily="18" charset="0"/>
                                  </a:rPr>
                                </m:ctrlPr>
                              </m:sSupPr>
                              <m:e>
                                <m:r>
                                  <a:rPr lang="pl-PL" i="1">
                                    <a:latin typeface="Cambria Math" panose="02040503050406030204" pitchFamily="18" charset="0"/>
                                  </a:rPr>
                                  <m:t>𝑥</m:t>
                                </m:r>
                              </m:e>
                              <m:sup>
                                <m:r>
                                  <a:rPr lang="pl-PL" i="1">
                                    <a:latin typeface="Cambria Math" panose="02040503050406030204" pitchFamily="18" charset="0"/>
                                  </a:rPr>
                                  <m:t>′</m:t>
                                </m:r>
                              </m:sup>
                            </m:sSup>
                            <m:r>
                              <a:rPr lang="pl-PL" i="1">
                                <a:latin typeface="Cambria Math" panose="02040503050406030204" pitchFamily="18" charset="0"/>
                              </a:rPr>
                              <m:t>]</m:t>
                            </m:r>
                          </m:e>
                          <m:sub>
                            <m:r>
                              <a:rPr lang="pl-PL" i="1">
                                <a:latin typeface="Cambria Math" panose="02040503050406030204" pitchFamily="18" charset="0"/>
                              </a:rPr>
                              <m:t>𝑅</m:t>
                            </m:r>
                          </m:sub>
                        </m:sSub>
                        <m:r>
                          <a:rPr lang="pl-PL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∩</m:t>
                        </m:r>
                        <m:r>
                          <a:rPr lang="pl-PL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𝑋</m:t>
                        </m:r>
                        <m:r>
                          <a:rPr lang="pl-PL" b="0" i="1" smtClean="0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′</m:t>
                        </m:r>
                        <m:r>
                          <a:rPr lang="pl-PL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≠∅</m:t>
                        </m:r>
                      </m:oMath>
                    </m:oMathPara>
                  </a14:m>
                  <a:endParaRPr lang="pl-PL" i="1" dirty="0">
                    <a:latin typeface="Cambria Math" panose="02040503050406030204" pitchFamily="18" charset="0"/>
                    <a:ea typeface="Cambria Math" panose="02040503050406030204" pitchFamily="18" charset="0"/>
                  </a:endParaRPr>
                </a:p>
              </p:txBody>
            </p:sp>
          </mc:Choice>
          <mc:Fallback xmlns="">
            <p:sp>
              <p:nvSpPr>
                <p:cNvPr id="32" name="pole tekstowe 31"/>
                <p:cNvSpPr txBox="1"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2876409" y="3413584"/>
                  <a:ext cx="2305779" cy="830997"/>
                </a:xfrm>
                <a:prstGeom prst="rect">
                  <a:avLst/>
                </a:prstGeom>
                <a:blipFill rotWithShape="0">
                  <a:blip r:embed="rId10"/>
                  <a:stretch>
                    <a:fillRect/>
                  </a:stretch>
                </a:blipFill>
              </p:spPr>
              <p:txBody>
                <a:bodyPr/>
                <a:lstStyle/>
                <a:p>
                  <a:r>
                    <a:rPr lang="pl-PL">
                      <a:noFill/>
                    </a:rPr>
                    <a:t> </a:t>
                  </a:r>
                </a:p>
              </p:txBody>
            </p:sp>
          </mc:Fallback>
        </mc:AlternateContent>
      </p:grpSp>
      <p:sp>
        <p:nvSpPr>
          <p:cNvPr id="22" name="Tytuł 1"/>
          <p:cNvSpPr>
            <a:spLocks noGrp="1"/>
          </p:cNvSpPr>
          <p:nvPr>
            <p:ph type="title"/>
          </p:nvPr>
        </p:nvSpPr>
        <p:spPr>
          <a:xfrm>
            <a:off x="96852" y="1557708"/>
            <a:ext cx="8856984" cy="1169745"/>
          </a:xfrm>
        </p:spPr>
        <p:txBody>
          <a:bodyPr/>
          <a:lstStyle/>
          <a:p>
            <a:r>
              <a:rPr lang="pl-PL" sz="2800" b="1" dirty="0" smtClean="0"/>
              <a:t>GRANULAR SPACES </a:t>
            </a:r>
            <a:br>
              <a:rPr lang="pl-PL" sz="2800" b="1" dirty="0" smtClean="0"/>
            </a:br>
            <a:r>
              <a:rPr lang="pl-PL" sz="2800" b="1" dirty="0" smtClean="0"/>
              <a:t>IN </a:t>
            </a:r>
            <a:br>
              <a:rPr lang="pl-PL" sz="2800" b="1" dirty="0" smtClean="0"/>
            </a:br>
            <a:r>
              <a:rPr lang="pl-PL" sz="2800" b="1" dirty="0" smtClean="0"/>
              <a:t>THE PAWLAK ROUGH SET MODEL</a:t>
            </a:r>
            <a:endParaRPr lang="pl-PL" sz="2800" b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8" name="pole tekstowe 27"/>
              <p:cNvSpPr txBox="1"/>
              <p:nvPr/>
            </p:nvSpPr>
            <p:spPr>
              <a:xfrm>
                <a:off x="1503333" y="3185668"/>
                <a:ext cx="1863256" cy="4154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pl-PL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𝑅</m:t>
                      </m:r>
                      <m:r>
                        <a:rPr lang="en-GB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⊆</m:t>
                      </m:r>
                      <m:r>
                        <a:rPr lang="pl-PL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  <m:r>
                        <a:rPr lang="pl-PL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×</m:t>
                      </m:r>
                      <m:r>
                        <a:rPr lang="pl-PL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</m:oMath>
                  </m:oMathPara>
                </a14:m>
                <a:endParaRPr lang="en-GB" i="1" dirty="0"/>
              </a:p>
            </p:txBody>
          </p:sp>
        </mc:Choice>
        <mc:Fallback xmlns="">
          <p:sp>
            <p:nvSpPr>
              <p:cNvPr id="28" name="pole tekstowe 2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03333" y="3185668"/>
                <a:ext cx="1863256" cy="415498"/>
              </a:xfrm>
              <a:prstGeom prst="rect">
                <a:avLst/>
              </a:prstGeom>
              <a:blipFill rotWithShape="0">
                <a:blip r:embed="rId11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9" name="pole tekstowe 28"/>
              <p:cNvSpPr txBox="1"/>
              <p:nvPr/>
            </p:nvSpPr>
            <p:spPr>
              <a:xfrm>
                <a:off x="6736476" y="3024371"/>
                <a:ext cx="1863256" cy="415498"/>
              </a:xfrm>
              <a:prstGeom prst="rect">
                <a:avLst/>
              </a:prstGeom>
              <a:noFill/>
            </p:spPr>
            <p:txBody>
              <a:bodyPr wrap="square" lIns="0" tIns="0" rIns="0" bIns="0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pl-PL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pl-PL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𝑅</m:t>
                          </m:r>
                        </m:e>
                        <m:sub>
                          <m:r>
                            <a:rPr lang="pl-PL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𝑑</m:t>
                          </m:r>
                        </m:sub>
                      </m:sSub>
                      <m:r>
                        <a:rPr lang="en-GB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⊆</m:t>
                      </m:r>
                      <m:r>
                        <a:rPr lang="pl-PL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  <m:r>
                        <a:rPr lang="pl-PL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×</m:t>
                      </m:r>
                      <m:r>
                        <a:rPr lang="pl-PL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𝑈</m:t>
                      </m:r>
                    </m:oMath>
                  </m:oMathPara>
                </a14:m>
                <a:endParaRPr lang="en-GB" i="1" dirty="0"/>
              </a:p>
            </p:txBody>
          </p:sp>
        </mc:Choice>
        <mc:Fallback xmlns="">
          <p:sp>
            <p:nvSpPr>
              <p:cNvPr id="29" name="pole tekstowe 2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736476" y="3024371"/>
                <a:ext cx="1863256" cy="415498"/>
              </a:xfrm>
              <a:prstGeom prst="rect">
                <a:avLst/>
              </a:prstGeom>
              <a:blipFill rotWithShape="0">
                <a:blip r:embed="rId12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pl-PL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041283156"/>
      </p:ext>
    </p:extLst>
  </p:cSld>
  <p:clrMapOvr>
    <a:masterClrMapping/>
  </p:clrMapOvr>
</p:sld>
</file>

<file path=ppt/theme/theme1.xml><?xml version="1.0" encoding="utf-8"?>
<a:theme xmlns:a="http://schemas.openxmlformats.org/drawingml/2006/main" name="3_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3_Motyw pakietu Office">
      <a:majorFont>
        <a:latin typeface=""/>
        <a:ea typeface=""/>
        <a:cs typeface=""/>
      </a:majorFont>
      <a:minorFont>
        <a:latin typeface="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18145</TotalTime>
  <Words>19</Words>
  <Application>Microsoft Office PowerPoint</Application>
  <PresentationFormat>Pokaz na ekranie (4:3)</PresentationFormat>
  <Paragraphs>13</Paragraphs>
  <Slides>1</Slides>
  <Notes>0</Notes>
  <HiddenSlides>0</HiddenSlides>
  <MMClips>0</MMClips>
  <ScaleCrop>false</ScaleCrop>
  <HeadingPairs>
    <vt:vector size="8" baseType="variant">
      <vt:variant>
        <vt:lpstr>Używane czcionki</vt:lpstr>
      </vt:variant>
      <vt:variant>
        <vt:i4>3</vt:i4>
      </vt:variant>
      <vt:variant>
        <vt:lpstr>Motyw</vt:lpstr>
      </vt:variant>
      <vt:variant>
        <vt:i4>1</vt:i4>
      </vt:variant>
      <vt:variant>
        <vt:lpstr>Osadzone serwery OLE</vt:lpstr>
      </vt:variant>
      <vt:variant>
        <vt:i4>1</vt:i4>
      </vt:variant>
      <vt:variant>
        <vt:lpstr>Tytuły slajdów</vt:lpstr>
      </vt:variant>
      <vt:variant>
        <vt:i4>1</vt:i4>
      </vt:variant>
    </vt:vector>
  </HeadingPairs>
  <TitlesOfParts>
    <vt:vector size="6" baseType="lpstr">
      <vt:lpstr>Arial</vt:lpstr>
      <vt:lpstr>Calibri</vt:lpstr>
      <vt:lpstr>Cambria Math</vt:lpstr>
      <vt:lpstr>3_Motyw pakietu Office</vt:lpstr>
      <vt:lpstr>Obraz - mapa bitowa</vt:lpstr>
      <vt:lpstr>GRANULAR SPACES  IN  THE PAWLAK ROUGH SET MODEL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A</dc:creator>
  <cp:lastModifiedBy>Konto Microsoft</cp:lastModifiedBy>
  <cp:revision>2499</cp:revision>
  <dcterms:created xsi:type="dcterms:W3CDTF">2010-01-24T17:07:29Z</dcterms:created>
  <dcterms:modified xsi:type="dcterms:W3CDTF">2025-02-12T09:03:22Z</dcterms:modified>
</cp:coreProperties>
</file>