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8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22.07.2024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22.07.2024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Symbol zastępczy obrazu slajdu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60419" name="Symbol zastępczy notatek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pPr eaLnBrk="1" hangingPunct="1"/>
            <a:endParaRPr lang="en-US" dirty="0">
              <a:latin typeface="Arial" charset="0"/>
              <a:cs typeface="Arial" charset="0"/>
            </a:endParaRPr>
          </a:p>
        </p:txBody>
      </p:sp>
      <p:sp>
        <p:nvSpPr>
          <p:cNvPr id="60420" name="Symbol zastępczy numeru slajdu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F85519EE-730D-4559-A621-793EDFB08290}" type="slidenum">
              <a:rPr lang="en-US" smtClean="0">
                <a:latin typeface="Arial" charset="0"/>
                <a:cs typeface="Arial" charset="0"/>
              </a:rPr>
              <a:pPr/>
              <a:t>1</a:t>
            </a:fld>
            <a:endParaRPr lang="en-US">
              <a:latin typeface="Arial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334835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22.07.2024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22.07.2024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22.07.2024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22.07.2024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22.07.2024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22.07.2024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22.07.2024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" name="Grupa 14"/>
          <p:cNvGrpSpPr/>
          <p:nvPr/>
        </p:nvGrpSpPr>
        <p:grpSpPr>
          <a:xfrm>
            <a:off x="216088" y="476672"/>
            <a:ext cx="8728301" cy="5571629"/>
            <a:chOff x="115063" y="1075484"/>
            <a:chExt cx="8728301" cy="5571629"/>
          </a:xfrm>
        </p:grpSpPr>
        <p:sp>
          <p:nvSpPr>
            <p:cNvPr id="4" name="Schemat blokowy: dysk magnetyczny 3"/>
            <p:cNvSpPr/>
            <p:nvPr/>
          </p:nvSpPr>
          <p:spPr>
            <a:xfrm>
              <a:off x="115063" y="1075484"/>
              <a:ext cx="1575867" cy="2141347"/>
            </a:xfrm>
            <a:prstGeom prst="flowChartMagneticDisk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dirty="0" smtClean="0">
                  <a:solidFill>
                    <a:schemeClr val="tx1"/>
                  </a:solidFill>
                </a:rPr>
                <a:t>KB</a:t>
              </a:r>
              <a:endParaRPr lang="pl-PL" sz="2000" b="1" dirty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knowledge base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5" name="Prostokąt zaokrąglony 4"/>
            <p:cNvSpPr/>
            <p:nvPr/>
          </p:nvSpPr>
          <p:spPr>
            <a:xfrm>
              <a:off x="2000368" y="2968989"/>
              <a:ext cx="1511097" cy="1842791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reasoning supporting extraction of the relevant fragment of</a:t>
              </a:r>
              <a:r>
                <a:rPr lang="en-US" sz="2025" dirty="0" smtClean="0">
                  <a:solidFill>
                    <a:schemeClr val="tx1"/>
                  </a:solidFill>
                </a:rPr>
                <a:t> </a:t>
              </a:r>
              <a:r>
                <a:rPr lang="pl-PL" sz="2000" b="1" dirty="0" smtClean="0">
                  <a:solidFill>
                    <a:schemeClr val="tx1"/>
                  </a:solidFill>
                </a:rPr>
                <a:t>KB</a:t>
              </a:r>
              <a:endParaRPr lang="pl-PL" sz="2000" b="1" dirty="0">
                <a:solidFill>
                  <a:schemeClr val="tx1"/>
                </a:solidFill>
              </a:endParaRPr>
            </a:p>
          </p:txBody>
        </p:sp>
        <p:sp>
          <p:nvSpPr>
            <p:cNvPr id="6" name="Prostokąt 5"/>
            <p:cNvSpPr/>
            <p:nvPr/>
          </p:nvSpPr>
          <p:spPr>
            <a:xfrm>
              <a:off x="142640" y="4799641"/>
              <a:ext cx="1634157" cy="1777659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i="1" dirty="0" err="1">
                  <a:solidFill>
                    <a:schemeClr val="tx1"/>
                  </a:solidFill>
                </a:rPr>
                <a:t>inf</a:t>
              </a:r>
              <a:endParaRPr lang="pl-PL" sz="2000" b="1" i="1" dirty="0">
                <a:solidFill>
                  <a:schemeClr val="tx1"/>
                </a:solidFill>
              </a:endParaRPr>
            </a:p>
            <a:p>
              <a:pPr algn="ctr"/>
              <a:r>
                <a:rPr lang="pl-PL" sz="2025" dirty="0">
                  <a:solidFill>
                    <a:schemeClr val="tx1"/>
                  </a:solidFill>
                </a:rPr>
                <a:t> </a:t>
              </a:r>
              <a:r>
                <a:rPr lang="en-US" sz="1600" dirty="0" smtClean="0">
                  <a:solidFill>
                    <a:schemeClr val="tx1"/>
                  </a:solidFill>
                </a:rPr>
                <a:t>information</a:t>
              </a: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about the perceived currently situation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7" name="Strzałka w prawo 6"/>
            <p:cNvSpPr/>
            <p:nvPr/>
          </p:nvSpPr>
          <p:spPr>
            <a:xfrm rot="2267414">
              <a:off x="1618532" y="2911518"/>
              <a:ext cx="442993" cy="364926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0" name="Strzałka w prawo 9"/>
            <p:cNvSpPr/>
            <p:nvPr/>
          </p:nvSpPr>
          <p:spPr>
            <a:xfrm rot="20274876">
              <a:off x="1745114" y="4593319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1" name="Strzałka w prawo 10"/>
            <p:cNvSpPr/>
            <p:nvPr/>
          </p:nvSpPr>
          <p:spPr>
            <a:xfrm>
              <a:off x="3534617" y="3750165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8" name="Prostokąt 7"/>
            <p:cNvSpPr/>
            <p:nvPr/>
          </p:nvSpPr>
          <p:spPr>
            <a:xfrm>
              <a:off x="3923641" y="3102093"/>
              <a:ext cx="1440071" cy="1674399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l-PL" sz="2025" b="1" i="1" dirty="0" smtClean="0">
                <a:solidFill>
                  <a:schemeClr val="tx1"/>
                </a:solidFill>
              </a:endParaRPr>
            </a:p>
            <a:p>
              <a:pPr algn="ctr"/>
              <a:r>
                <a:rPr lang="pl-PL" sz="2000" b="1" i="1" dirty="0" err="1" smtClean="0">
                  <a:solidFill>
                    <a:schemeClr val="tx1"/>
                  </a:solidFill>
                </a:rPr>
                <a:t>fr</a:t>
              </a:r>
              <a:endParaRPr lang="pl-PL" sz="2000" b="1" i="1" dirty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fragment of </a:t>
              </a:r>
              <a:r>
                <a:rPr lang="en-US" sz="1600" b="1" dirty="0" smtClean="0">
                  <a:solidFill>
                    <a:schemeClr val="tx1"/>
                  </a:solidFill>
                </a:rPr>
                <a:t>KB</a:t>
              </a: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relevant for extension of  </a:t>
              </a:r>
            </a:p>
            <a:p>
              <a:pPr algn="ctr"/>
              <a:r>
                <a:rPr lang="en-US" sz="2000" b="1" i="1" dirty="0" err="1" smtClean="0">
                  <a:solidFill>
                    <a:schemeClr val="tx1"/>
                  </a:solidFill>
                </a:rPr>
                <a:t>inf</a:t>
              </a:r>
              <a:endParaRPr lang="en-US" sz="2000" b="1" i="1" dirty="0" smtClean="0">
                <a:solidFill>
                  <a:schemeClr val="tx1"/>
                </a:solidFill>
              </a:endParaRPr>
            </a:p>
            <a:p>
              <a:pPr algn="ctr"/>
              <a:endParaRPr lang="en-GB" sz="2025" dirty="0">
                <a:solidFill>
                  <a:schemeClr val="tx1"/>
                </a:solidFill>
              </a:endParaRPr>
            </a:p>
          </p:txBody>
        </p:sp>
        <p:sp>
          <p:nvSpPr>
            <p:cNvPr id="13" name="Strzałka w prawo 12"/>
            <p:cNvSpPr/>
            <p:nvPr/>
          </p:nvSpPr>
          <p:spPr>
            <a:xfrm rot="1671482">
              <a:off x="5347940" y="3432535"/>
              <a:ext cx="463222" cy="41870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4" name="Prostokąt 13"/>
            <p:cNvSpPr/>
            <p:nvPr/>
          </p:nvSpPr>
          <p:spPr>
            <a:xfrm>
              <a:off x="4378692" y="5844137"/>
              <a:ext cx="873499" cy="802976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25" b="1" i="1" dirty="0" err="1">
                  <a:solidFill>
                    <a:schemeClr val="tx1"/>
                  </a:solidFill>
                </a:rPr>
                <a:t>inf</a:t>
              </a:r>
              <a:endParaRPr lang="pl-PL" sz="2025" b="1" i="1" dirty="0">
                <a:solidFill>
                  <a:schemeClr val="tx1"/>
                </a:solidFill>
              </a:endParaRPr>
            </a:p>
          </p:txBody>
        </p:sp>
        <p:sp>
          <p:nvSpPr>
            <p:cNvPr id="16" name="Strzałka w prawo 15"/>
            <p:cNvSpPr/>
            <p:nvPr/>
          </p:nvSpPr>
          <p:spPr>
            <a:xfrm rot="20090158">
              <a:off x="5210562" y="5640231"/>
              <a:ext cx="485780" cy="337447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  <p:sp>
          <p:nvSpPr>
            <p:cNvPr id="17" name="Prostokąt zaokrąglony 16"/>
            <p:cNvSpPr/>
            <p:nvPr/>
          </p:nvSpPr>
          <p:spPr>
            <a:xfrm>
              <a:off x="5654711" y="3701218"/>
              <a:ext cx="1460226" cy="2146585"/>
            </a:xfrm>
            <a:prstGeom prst="roundRect">
              <a:avLst/>
            </a:prstGeom>
            <a:solidFill>
              <a:schemeClr val="accent6">
                <a:lumMod val="20000"/>
                <a:lumOff val="80000"/>
              </a:schemeClr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1600" dirty="0">
                  <a:solidFill>
                    <a:schemeClr val="tx1"/>
                  </a:solidFill>
                </a:rPr>
                <a:t>r</a:t>
              </a:r>
              <a:r>
                <a:rPr lang="en-US" sz="1600" dirty="0" err="1" smtClean="0">
                  <a:solidFill>
                    <a:schemeClr val="tx1"/>
                  </a:solidFill>
                </a:rPr>
                <a:t>easoning</a:t>
              </a:r>
              <a:r>
                <a:rPr lang="en-US" sz="1600" dirty="0" smtClean="0">
                  <a:solidFill>
                    <a:schemeClr val="tx1"/>
                  </a:solidFill>
                </a:rPr>
                <a:t> using</a:t>
              </a:r>
              <a:r>
                <a:rPr lang="en-US" sz="1600" b="1" i="1" dirty="0" smtClean="0">
                  <a:solidFill>
                    <a:schemeClr val="tx1"/>
                  </a:solidFill>
                </a:rPr>
                <a:t> </a:t>
              </a:r>
            </a:p>
            <a:p>
              <a:pPr algn="ctr"/>
              <a:r>
                <a:rPr lang="en-US" sz="2000" b="1" i="1" dirty="0" err="1" smtClean="0">
                  <a:solidFill>
                    <a:schemeClr val="tx1"/>
                  </a:solidFill>
                </a:rPr>
                <a:t>fr</a:t>
              </a:r>
              <a:endParaRPr lang="en-US" sz="2000" b="1" i="1" dirty="0" smtClean="0">
                <a:solidFill>
                  <a:schemeClr val="tx1"/>
                </a:solidFill>
              </a:endParaRPr>
            </a:p>
            <a:p>
              <a:pPr algn="ctr"/>
              <a:r>
                <a:rPr lang="en-US" sz="1600" dirty="0" smtClean="0">
                  <a:solidFill>
                    <a:schemeClr val="tx1"/>
                  </a:solidFill>
                </a:rPr>
                <a:t>supporting extension of  </a:t>
              </a:r>
              <a:r>
                <a:rPr lang="en-US" sz="1600" b="1" i="1" dirty="0" smtClean="0">
                  <a:solidFill>
                    <a:schemeClr val="tx1"/>
                  </a:solidFill>
                </a:rPr>
                <a:t> </a:t>
              </a:r>
              <a:r>
                <a:rPr lang="pl-PL" sz="2000" b="1" i="1" dirty="0" err="1" smtClean="0">
                  <a:solidFill>
                    <a:schemeClr val="tx1"/>
                  </a:solidFill>
                </a:rPr>
                <a:t>inf</a:t>
              </a:r>
              <a:r>
                <a:rPr lang="pl-PL" sz="2000" b="1" i="1" dirty="0" smtClean="0">
                  <a:solidFill>
                    <a:schemeClr val="tx1"/>
                  </a:solidFill>
                </a:rPr>
                <a:t> </a:t>
              </a:r>
              <a:endParaRPr lang="pl-PL" sz="2000" b="1" i="1" dirty="0">
                <a:solidFill>
                  <a:schemeClr val="tx1"/>
                </a:solidFill>
              </a:endParaRPr>
            </a:p>
          </p:txBody>
        </p:sp>
        <p:sp>
          <p:nvSpPr>
            <p:cNvPr id="18" name="Prostokąt 17"/>
            <p:cNvSpPr/>
            <p:nvPr/>
          </p:nvSpPr>
          <p:spPr>
            <a:xfrm>
              <a:off x="7517457" y="3840647"/>
              <a:ext cx="1325907" cy="1968308"/>
            </a:xfrm>
            <a:prstGeom prst="rect">
              <a:avLst/>
            </a:prstGeom>
            <a:solidFill>
              <a:srgbClr val="66FFCC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pl-PL" sz="2000" b="1" i="1" dirty="0" err="1">
                  <a:solidFill>
                    <a:schemeClr val="tx1"/>
                  </a:solidFill>
                </a:rPr>
                <a:t>inf</a:t>
              </a:r>
              <a:r>
                <a:rPr lang="pl-PL" sz="2000" b="1" i="1" dirty="0">
                  <a:solidFill>
                    <a:schemeClr val="tx1"/>
                  </a:solidFill>
                </a:rPr>
                <a:t>’</a:t>
              </a:r>
            </a:p>
            <a:p>
              <a:pPr algn="ctr"/>
              <a:r>
                <a:rPr lang="pl-PL" sz="1600" dirty="0">
                  <a:solidFill>
                    <a:schemeClr val="tx1"/>
                  </a:solidFill>
                </a:rPr>
                <a:t>e</a:t>
              </a:r>
              <a:r>
                <a:rPr lang="en-US" sz="1600" dirty="0" err="1" smtClean="0">
                  <a:solidFill>
                    <a:schemeClr val="tx1"/>
                  </a:solidFill>
                </a:rPr>
                <a:t>xtended</a:t>
              </a:r>
              <a:r>
                <a:rPr lang="en-US" sz="1600" dirty="0" smtClean="0">
                  <a:solidFill>
                    <a:schemeClr val="tx1"/>
                  </a:solidFill>
                </a:rPr>
                <a:t> information about the perceived situation</a:t>
              </a:r>
              <a:endParaRPr lang="en-US" sz="1600" dirty="0">
                <a:solidFill>
                  <a:schemeClr val="tx1"/>
                </a:solidFill>
              </a:endParaRPr>
            </a:p>
          </p:txBody>
        </p:sp>
        <p:sp>
          <p:nvSpPr>
            <p:cNvPr id="19" name="Strzałka w prawo 18"/>
            <p:cNvSpPr/>
            <p:nvPr/>
          </p:nvSpPr>
          <p:spPr>
            <a:xfrm>
              <a:off x="7126045" y="4593319"/>
              <a:ext cx="380018" cy="362382"/>
            </a:xfrm>
            <a:prstGeom prst="rightArrow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25"/>
            </a:p>
          </p:txBody>
        </p:sp>
      </p:grpSp>
    </p:spTree>
    <p:extLst>
      <p:ext uri="{BB962C8B-B14F-4D97-AF65-F5344CB8AC3E}">
        <p14:creationId xmlns:p14="http://schemas.microsoft.com/office/powerpoint/2010/main" val="1498853685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18177</TotalTime>
  <Words>48</Words>
  <Application>Microsoft Office PowerPoint</Application>
  <PresentationFormat>Pokaz na ekranie (4:3)</PresentationFormat>
  <Paragraphs>18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2499</cp:revision>
  <dcterms:created xsi:type="dcterms:W3CDTF">2010-01-24T17:07:29Z</dcterms:created>
  <dcterms:modified xsi:type="dcterms:W3CDTF">2024-07-22T15:44:37Z</dcterms:modified>
</cp:coreProperties>
</file>