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7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DEC97C"/>
    <a:srgbClr val="000000"/>
    <a:srgbClr val="0000FF"/>
    <a:srgbClr val="FFFF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52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26.07.2024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26.07.2024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26.07.2024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7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26.07.2024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26.07.2024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26.07.2024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26.07.2024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26.07.2024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26.07.2024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5" name="Grupa 44"/>
          <p:cNvGrpSpPr/>
          <p:nvPr/>
        </p:nvGrpSpPr>
        <p:grpSpPr>
          <a:xfrm>
            <a:off x="1547664" y="230131"/>
            <a:ext cx="5400600" cy="1296144"/>
            <a:chOff x="1835696" y="449272"/>
            <a:chExt cx="5328592" cy="1296144"/>
          </a:xfrm>
        </p:grpSpPr>
        <p:sp>
          <p:nvSpPr>
            <p:cNvPr id="2" name="Schemat blokowy: dane 1"/>
            <p:cNvSpPr/>
            <p:nvPr/>
          </p:nvSpPr>
          <p:spPr>
            <a:xfrm>
              <a:off x="1835696" y="449272"/>
              <a:ext cx="5328592" cy="1296144"/>
            </a:xfrm>
            <a:prstGeom prst="flowChartInputOutpu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4" name="Schemat blokowy: dane 3"/>
            <p:cNvSpPr/>
            <p:nvPr/>
          </p:nvSpPr>
          <p:spPr>
            <a:xfrm>
              <a:off x="2699792" y="836712"/>
              <a:ext cx="2520280" cy="576064"/>
            </a:xfrm>
            <a:prstGeom prst="flowChartInputOutput">
              <a:avLst/>
            </a:prstGeom>
            <a:solidFill>
              <a:srgbClr val="FFFF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3" name="Łącznik prosty 12"/>
            <p:cNvCxnSpPr/>
            <p:nvPr/>
          </p:nvCxnSpPr>
          <p:spPr>
            <a:xfrm flipH="1">
              <a:off x="3059832" y="836712"/>
              <a:ext cx="504056" cy="576064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Łącznik prosty 24"/>
            <p:cNvCxnSpPr/>
            <p:nvPr/>
          </p:nvCxnSpPr>
          <p:spPr>
            <a:xfrm flipH="1">
              <a:off x="4355976" y="809312"/>
              <a:ext cx="504056" cy="576064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Łącznik prosty 25"/>
            <p:cNvCxnSpPr>
              <a:stCxn id="4" idx="5"/>
              <a:endCxn id="4" idx="2"/>
            </p:cNvCxnSpPr>
            <p:nvPr/>
          </p:nvCxnSpPr>
          <p:spPr>
            <a:xfrm flipH="1">
              <a:off x="2951820" y="1124744"/>
              <a:ext cx="2016224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7" name="Łącznik prosty 36"/>
            <p:cNvCxnSpPr/>
            <p:nvPr/>
          </p:nvCxnSpPr>
          <p:spPr>
            <a:xfrm flipH="1">
              <a:off x="2807804" y="1241360"/>
              <a:ext cx="2016224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6" name="Grupa 45"/>
          <p:cNvGrpSpPr/>
          <p:nvPr/>
        </p:nvGrpSpPr>
        <p:grpSpPr>
          <a:xfrm>
            <a:off x="1475656" y="2348880"/>
            <a:ext cx="5328592" cy="1296144"/>
            <a:chOff x="1835696" y="449272"/>
            <a:chExt cx="5328592" cy="1296144"/>
          </a:xfrm>
        </p:grpSpPr>
        <p:sp>
          <p:nvSpPr>
            <p:cNvPr id="47" name="Schemat blokowy: dane 46"/>
            <p:cNvSpPr/>
            <p:nvPr/>
          </p:nvSpPr>
          <p:spPr>
            <a:xfrm>
              <a:off x="1835696" y="449272"/>
              <a:ext cx="5328592" cy="1296144"/>
            </a:xfrm>
            <a:prstGeom prst="flowChartInputOutpu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48" name="Schemat blokowy: dane 47"/>
            <p:cNvSpPr/>
            <p:nvPr/>
          </p:nvSpPr>
          <p:spPr>
            <a:xfrm>
              <a:off x="2699792" y="836712"/>
              <a:ext cx="2520280" cy="576064"/>
            </a:xfrm>
            <a:prstGeom prst="flowChartInputOutput">
              <a:avLst/>
            </a:prstGeom>
            <a:solidFill>
              <a:srgbClr val="FFFF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49" name="Łącznik prosty 48"/>
            <p:cNvCxnSpPr/>
            <p:nvPr/>
          </p:nvCxnSpPr>
          <p:spPr>
            <a:xfrm flipH="1">
              <a:off x="3059832" y="836712"/>
              <a:ext cx="504056" cy="576064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0" name="Łącznik prosty 49"/>
            <p:cNvCxnSpPr/>
            <p:nvPr/>
          </p:nvCxnSpPr>
          <p:spPr>
            <a:xfrm flipH="1">
              <a:off x="4355976" y="809312"/>
              <a:ext cx="504056" cy="576064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Łącznik prosty 50"/>
            <p:cNvCxnSpPr>
              <a:stCxn id="48" idx="5"/>
              <a:endCxn id="48" idx="2"/>
            </p:cNvCxnSpPr>
            <p:nvPr/>
          </p:nvCxnSpPr>
          <p:spPr>
            <a:xfrm flipH="1">
              <a:off x="2951820" y="1124744"/>
              <a:ext cx="2016224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Łącznik prosty 51"/>
            <p:cNvCxnSpPr/>
            <p:nvPr/>
          </p:nvCxnSpPr>
          <p:spPr>
            <a:xfrm flipH="1">
              <a:off x="2807804" y="1241360"/>
              <a:ext cx="2016224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53" name="Grupa 52"/>
          <p:cNvGrpSpPr/>
          <p:nvPr/>
        </p:nvGrpSpPr>
        <p:grpSpPr>
          <a:xfrm>
            <a:off x="1637674" y="4267612"/>
            <a:ext cx="5652628" cy="1296144"/>
            <a:chOff x="2087724" y="449272"/>
            <a:chExt cx="5328592" cy="1296144"/>
          </a:xfrm>
        </p:grpSpPr>
        <p:sp>
          <p:nvSpPr>
            <p:cNvPr id="54" name="Schemat blokowy: dane 53"/>
            <p:cNvSpPr/>
            <p:nvPr/>
          </p:nvSpPr>
          <p:spPr>
            <a:xfrm>
              <a:off x="2087724" y="449272"/>
              <a:ext cx="5328592" cy="1296144"/>
            </a:xfrm>
            <a:prstGeom prst="flowChartInputOutpu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55" name="Schemat blokowy: dane 54"/>
            <p:cNvSpPr/>
            <p:nvPr/>
          </p:nvSpPr>
          <p:spPr>
            <a:xfrm>
              <a:off x="2699792" y="836712"/>
              <a:ext cx="2520280" cy="576064"/>
            </a:xfrm>
            <a:prstGeom prst="flowChartInputOutput">
              <a:avLst/>
            </a:prstGeom>
            <a:solidFill>
              <a:srgbClr val="FFFF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56" name="Łącznik prosty 55"/>
            <p:cNvCxnSpPr/>
            <p:nvPr/>
          </p:nvCxnSpPr>
          <p:spPr>
            <a:xfrm flipH="1">
              <a:off x="3059832" y="836712"/>
              <a:ext cx="504056" cy="576064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7" name="Łącznik prosty 56"/>
            <p:cNvCxnSpPr/>
            <p:nvPr/>
          </p:nvCxnSpPr>
          <p:spPr>
            <a:xfrm flipH="1">
              <a:off x="4355976" y="809312"/>
              <a:ext cx="504056" cy="576064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8" name="Łącznik prosty 57"/>
            <p:cNvCxnSpPr>
              <a:stCxn id="55" idx="5"/>
              <a:endCxn id="55" idx="2"/>
            </p:cNvCxnSpPr>
            <p:nvPr/>
          </p:nvCxnSpPr>
          <p:spPr>
            <a:xfrm flipH="1">
              <a:off x="2951820" y="1124744"/>
              <a:ext cx="2016224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9" name="Łącznik prosty 58"/>
            <p:cNvCxnSpPr/>
            <p:nvPr/>
          </p:nvCxnSpPr>
          <p:spPr>
            <a:xfrm flipH="1">
              <a:off x="2807804" y="1241360"/>
              <a:ext cx="2016224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60" name="Schemat blokowy: dane 59"/>
          <p:cNvSpPr/>
          <p:nvPr/>
        </p:nvSpPr>
        <p:spPr>
          <a:xfrm rot="1664633">
            <a:off x="2588623" y="2862171"/>
            <a:ext cx="377410" cy="389004"/>
          </a:xfrm>
          <a:prstGeom prst="flowChartInputOutp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62" name="Trójkąt równoramienny 61"/>
          <p:cNvSpPr/>
          <p:nvPr/>
        </p:nvSpPr>
        <p:spPr>
          <a:xfrm>
            <a:off x="2591780" y="1212672"/>
            <a:ext cx="468052" cy="1729416"/>
          </a:xfrm>
          <a:prstGeom prst="triangle">
            <a:avLst>
              <a:gd name="adj" fmla="val 84579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cxnSp>
        <p:nvCxnSpPr>
          <p:cNvPr id="65" name="Łącznik prosty ze strzałką 64"/>
          <p:cNvCxnSpPr>
            <a:stCxn id="63" idx="3"/>
            <a:endCxn id="63" idx="3"/>
          </p:cNvCxnSpPr>
          <p:nvPr/>
        </p:nvCxnSpPr>
        <p:spPr>
          <a:xfrm>
            <a:off x="8460601" y="2407136"/>
            <a:ext cx="0" cy="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4" name="pole tekstowe 73"/>
          <p:cNvSpPr txBox="1"/>
          <p:nvPr/>
        </p:nvSpPr>
        <p:spPr>
          <a:xfrm>
            <a:off x="2638840" y="286572"/>
            <a:ext cx="79208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600" dirty="0" smtClean="0"/>
              <a:t>DS</a:t>
            </a:r>
            <a:r>
              <a:rPr lang="pl-PL" sz="1600" baseline="-25000" dirty="0" smtClean="0"/>
              <a:t>i+1</a:t>
            </a:r>
            <a:endParaRPr lang="pl-PL" sz="1600" dirty="0"/>
          </a:p>
        </p:txBody>
      </p:sp>
      <p:sp>
        <p:nvSpPr>
          <p:cNvPr id="75" name="pole tekstowe 74"/>
          <p:cNvSpPr txBox="1"/>
          <p:nvPr/>
        </p:nvSpPr>
        <p:spPr>
          <a:xfrm>
            <a:off x="1893375" y="3138969"/>
            <a:ext cx="79208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600" dirty="0" err="1" smtClean="0"/>
              <a:t>DS</a:t>
            </a:r>
            <a:r>
              <a:rPr lang="pl-PL" sz="1600" baseline="-25000" dirty="0" err="1" smtClean="0"/>
              <a:t>i</a:t>
            </a:r>
            <a:endParaRPr lang="pl-PL" sz="1600" dirty="0"/>
          </a:p>
        </p:txBody>
      </p:sp>
      <p:sp>
        <p:nvSpPr>
          <p:cNvPr id="76" name="pole tekstowe 75"/>
          <p:cNvSpPr txBox="1"/>
          <p:nvPr/>
        </p:nvSpPr>
        <p:spPr>
          <a:xfrm>
            <a:off x="2616745" y="4273382"/>
            <a:ext cx="79208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600" dirty="0" smtClean="0"/>
              <a:t>DS</a:t>
            </a:r>
            <a:r>
              <a:rPr lang="pl-PL" sz="1600" baseline="-25000" dirty="0" smtClean="0"/>
              <a:t>1</a:t>
            </a:r>
            <a:endParaRPr lang="pl-PL" sz="1600" dirty="0"/>
          </a:p>
        </p:txBody>
      </p:sp>
      <p:sp>
        <p:nvSpPr>
          <p:cNvPr id="77" name="pole tekstowe 76"/>
          <p:cNvSpPr txBox="1"/>
          <p:nvPr/>
        </p:nvSpPr>
        <p:spPr>
          <a:xfrm>
            <a:off x="3328138" y="3798698"/>
            <a:ext cx="54006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600" b="1" dirty="0" smtClean="0"/>
              <a:t>…</a:t>
            </a:r>
            <a:endParaRPr lang="pl-PL" sz="1600" b="1" dirty="0"/>
          </a:p>
        </p:txBody>
      </p:sp>
      <p:sp>
        <p:nvSpPr>
          <p:cNvPr id="78" name="Strzałka w prawo 77"/>
          <p:cNvSpPr/>
          <p:nvPr/>
        </p:nvSpPr>
        <p:spPr>
          <a:xfrm>
            <a:off x="4780726" y="2926561"/>
            <a:ext cx="364905" cy="16467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cxnSp>
        <p:nvCxnSpPr>
          <p:cNvPr id="80" name="Łącznik prosty 79"/>
          <p:cNvCxnSpPr/>
          <p:nvPr/>
        </p:nvCxnSpPr>
        <p:spPr>
          <a:xfrm flipH="1">
            <a:off x="3671900" y="2722620"/>
            <a:ext cx="504056" cy="576064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82" name="pole tekstowe 81"/>
              <p:cNvSpPr txBox="1"/>
              <p:nvPr/>
            </p:nvSpPr>
            <p:spPr>
              <a:xfrm>
                <a:off x="5100308" y="2834996"/>
                <a:ext cx="1109141" cy="276999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𝐺</m:t>
                      </m:r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pl-PL" sz="1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𝐷𝑆</m:t>
                          </m:r>
                        </m:e>
                        <m:sub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pl-PL" sz="1800" dirty="0"/>
              </a:p>
            </p:txBody>
          </p:sp>
        </mc:Choice>
        <mc:Fallback>
          <p:sp>
            <p:nvSpPr>
              <p:cNvPr id="82" name="pole tekstowe 8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00308" y="2834996"/>
                <a:ext cx="1109141" cy="276999"/>
              </a:xfrm>
              <a:prstGeom prst="rect">
                <a:avLst/>
              </a:prstGeom>
              <a:blipFill rotWithShape="0">
                <a:blip r:embed="rId2"/>
                <a:stretch>
                  <a:fillRect b="-37778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4" name="Strzałka w prawo 83"/>
          <p:cNvSpPr/>
          <p:nvPr/>
        </p:nvSpPr>
        <p:spPr>
          <a:xfrm>
            <a:off x="4779266" y="4865576"/>
            <a:ext cx="364905" cy="16467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85" name="pole tekstowe 84"/>
              <p:cNvSpPr txBox="1"/>
              <p:nvPr/>
            </p:nvSpPr>
            <p:spPr>
              <a:xfrm>
                <a:off x="5064563" y="4782012"/>
                <a:ext cx="1109141" cy="276999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𝐺</m:t>
                      </m:r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pl-PL" sz="1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𝐷𝑆</m:t>
                          </m:r>
                        </m:e>
                        <m:sub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pl-PL" sz="1800" dirty="0"/>
              </a:p>
            </p:txBody>
          </p:sp>
        </mc:Choice>
        <mc:Fallback>
          <p:sp>
            <p:nvSpPr>
              <p:cNvPr id="85" name="pole tekstowe 8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64563" y="4782012"/>
                <a:ext cx="1109141" cy="276999"/>
              </a:xfrm>
              <a:prstGeom prst="rect">
                <a:avLst/>
              </a:prstGeom>
              <a:blipFill rotWithShape="0">
                <a:blip r:embed="rId3"/>
                <a:stretch>
                  <a:fillRect b="-34783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6" name="pole tekstowe 85"/>
              <p:cNvSpPr txBox="1"/>
              <p:nvPr/>
            </p:nvSpPr>
            <p:spPr>
              <a:xfrm>
                <a:off x="5240348" y="788597"/>
                <a:ext cx="1109141" cy="276999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𝐺</m:t>
                      </m:r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pl-PL" sz="1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𝐷𝑆</m:t>
                          </m:r>
                        </m:e>
                        <m:sub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𝑖</m:t>
                          </m:r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+1</m:t>
                          </m:r>
                        </m:sub>
                      </m:sSub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pl-PL" sz="1800" dirty="0"/>
              </a:p>
            </p:txBody>
          </p:sp>
        </mc:Choice>
        <mc:Fallback>
          <p:sp>
            <p:nvSpPr>
              <p:cNvPr id="86" name="pole tekstowe 8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40348" y="788597"/>
                <a:ext cx="1109141" cy="276999"/>
              </a:xfrm>
              <a:prstGeom prst="rect">
                <a:avLst/>
              </a:prstGeom>
              <a:blipFill rotWithShape="0">
                <a:blip r:embed="rId4"/>
                <a:stretch>
                  <a:fillRect r="-1099" b="-34783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7" name="Strzałka w prawo 86"/>
          <p:cNvSpPr/>
          <p:nvPr/>
        </p:nvSpPr>
        <p:spPr>
          <a:xfrm>
            <a:off x="4896064" y="856324"/>
            <a:ext cx="364905" cy="16467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cxnSp>
        <p:nvCxnSpPr>
          <p:cNvPr id="89" name="Łącznik prosty ze strzałką 88"/>
          <p:cNvCxnSpPr/>
          <p:nvPr/>
        </p:nvCxnSpPr>
        <p:spPr>
          <a:xfrm flipH="1" flipV="1">
            <a:off x="3093479" y="2025372"/>
            <a:ext cx="2349943" cy="738349"/>
          </a:xfrm>
          <a:prstGeom prst="straightConnector1">
            <a:avLst/>
          </a:prstGeom>
          <a:ln w="254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3" name="Łącznik prosty ze strzałką 92"/>
          <p:cNvCxnSpPr/>
          <p:nvPr/>
        </p:nvCxnSpPr>
        <p:spPr>
          <a:xfrm flipH="1" flipV="1">
            <a:off x="4319274" y="2757414"/>
            <a:ext cx="880786" cy="1320352"/>
          </a:xfrm>
          <a:prstGeom prst="straightConnector1">
            <a:avLst/>
          </a:prstGeom>
          <a:ln w="254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6" name="Łącznik prosty ze strzałką 95"/>
          <p:cNvCxnSpPr/>
          <p:nvPr/>
        </p:nvCxnSpPr>
        <p:spPr>
          <a:xfrm flipH="1">
            <a:off x="4785590" y="2129997"/>
            <a:ext cx="2018658" cy="450626"/>
          </a:xfrm>
          <a:prstGeom prst="straightConnector1">
            <a:avLst/>
          </a:prstGeom>
          <a:ln w="22225">
            <a:solidFill>
              <a:schemeClr val="tx1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2" name="Łącznik prosty ze strzałką 101"/>
          <p:cNvCxnSpPr/>
          <p:nvPr/>
        </p:nvCxnSpPr>
        <p:spPr>
          <a:xfrm flipH="1">
            <a:off x="5106495" y="3709184"/>
            <a:ext cx="1415618" cy="234685"/>
          </a:xfrm>
          <a:prstGeom prst="straightConnector1">
            <a:avLst/>
          </a:prstGeom>
          <a:ln w="22225">
            <a:solidFill>
              <a:schemeClr val="tx1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" name="pole tekstowe 62"/>
          <p:cNvSpPr txBox="1"/>
          <p:nvPr/>
        </p:nvSpPr>
        <p:spPr>
          <a:xfrm>
            <a:off x="6696405" y="1745416"/>
            <a:ext cx="1764196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l-PL" sz="1600" dirty="0" err="1"/>
              <a:t>g</a:t>
            </a:r>
            <a:r>
              <a:rPr lang="pl-PL" sz="1600" dirty="0" err="1" smtClean="0"/>
              <a:t>ranulation</a:t>
            </a:r>
            <a:r>
              <a:rPr lang="pl-PL" sz="1600" dirty="0" smtClean="0"/>
              <a:t> of </a:t>
            </a:r>
            <a:r>
              <a:rPr lang="pl-PL" sz="1600" dirty="0" err="1" smtClean="0"/>
              <a:t>objects</a:t>
            </a:r>
            <a:r>
              <a:rPr lang="pl-PL" sz="1600" dirty="0" smtClean="0"/>
              <a:t> by </a:t>
            </a:r>
            <a:r>
              <a:rPr lang="pl-PL" sz="1600" dirty="0" err="1" smtClean="0"/>
              <a:t>similarity</a:t>
            </a:r>
            <a:r>
              <a:rPr lang="pl-PL" sz="1600" dirty="0" smtClean="0"/>
              <a:t> on the </a:t>
            </a:r>
            <a:r>
              <a:rPr lang="pl-PL" sz="1600" dirty="0" err="1" smtClean="0"/>
              <a:t>basis</a:t>
            </a:r>
            <a:r>
              <a:rPr lang="pl-PL" sz="1600" dirty="0" smtClean="0"/>
              <a:t> of </a:t>
            </a:r>
          </a:p>
          <a:p>
            <a:pPr algn="ctr"/>
            <a:endParaRPr lang="pl-PL" sz="1600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06" name="pole tekstowe 105"/>
              <p:cNvSpPr txBox="1"/>
              <p:nvPr/>
            </p:nvSpPr>
            <p:spPr>
              <a:xfrm>
                <a:off x="7048101" y="2757681"/>
                <a:ext cx="1109141" cy="276999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𝐺</m:t>
                      </m:r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pl-PL" sz="1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𝐷𝑆</m:t>
                          </m:r>
                        </m:e>
                        <m:sub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  <m:r>
                        <a:rPr lang="pl-PL" sz="1800" b="0" i="1" smtClean="0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pl-PL" sz="1800" dirty="0"/>
              </a:p>
            </p:txBody>
          </p:sp>
        </mc:Choice>
        <mc:Fallback>
          <p:sp>
            <p:nvSpPr>
              <p:cNvPr id="106" name="pole tekstowe 10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48101" y="2757681"/>
                <a:ext cx="1109141" cy="276999"/>
              </a:xfrm>
              <a:prstGeom prst="rect">
                <a:avLst/>
              </a:prstGeom>
              <a:blipFill rotWithShape="0">
                <a:blip r:embed="rId5"/>
                <a:stretch>
                  <a:fillRect b="-34783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10" name="Grupa 109"/>
          <p:cNvGrpSpPr/>
          <p:nvPr/>
        </p:nvGrpSpPr>
        <p:grpSpPr>
          <a:xfrm>
            <a:off x="6300192" y="3212976"/>
            <a:ext cx="2576992" cy="1569660"/>
            <a:chOff x="6246046" y="1745416"/>
            <a:chExt cx="2214555" cy="1569660"/>
          </a:xfrm>
        </p:grpSpPr>
        <p:sp>
          <p:nvSpPr>
            <p:cNvPr id="111" name="pole tekstowe 110"/>
            <p:cNvSpPr txBox="1"/>
            <p:nvPr/>
          </p:nvSpPr>
          <p:spPr>
            <a:xfrm>
              <a:off x="6246046" y="1745416"/>
              <a:ext cx="2214555" cy="156966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pl-PL" sz="1600" dirty="0" err="1" smtClean="0"/>
                <a:t>charactersitic</a:t>
              </a:r>
              <a:r>
                <a:rPr lang="pl-PL" sz="1600" dirty="0" smtClean="0"/>
                <a:t> </a:t>
              </a:r>
              <a:r>
                <a:rPr lang="pl-PL" sz="1600" dirty="0" err="1" smtClean="0"/>
                <a:t>functions</a:t>
              </a:r>
              <a:r>
                <a:rPr lang="pl-PL" sz="1600" dirty="0" smtClean="0"/>
                <a:t> of </a:t>
              </a:r>
              <a:r>
                <a:rPr lang="pl-PL" sz="1600" dirty="0" err="1" smtClean="0"/>
                <a:t>different</a:t>
              </a:r>
              <a:r>
                <a:rPr lang="pl-PL" sz="1600" dirty="0" smtClean="0"/>
                <a:t> </a:t>
              </a:r>
              <a:r>
                <a:rPr lang="pl-PL" sz="1600" dirty="0" err="1" smtClean="0"/>
                <a:t>approximation</a:t>
              </a:r>
              <a:r>
                <a:rPr lang="pl-PL" sz="1600" dirty="0" smtClean="0"/>
                <a:t> regions as </a:t>
              </a:r>
            </a:p>
            <a:p>
              <a:pPr algn="ctr"/>
              <a:r>
                <a:rPr lang="pl-PL" sz="1600" dirty="0" err="1" smtClean="0"/>
                <a:t>new</a:t>
              </a:r>
              <a:r>
                <a:rPr lang="pl-PL" sz="1600" dirty="0" smtClean="0"/>
                <a:t> </a:t>
              </a:r>
              <a:r>
                <a:rPr lang="pl-PL" sz="1600" dirty="0" err="1" smtClean="0"/>
                <a:t>features</a:t>
              </a:r>
              <a:r>
                <a:rPr lang="pl-PL" sz="1600" dirty="0" smtClean="0"/>
                <a:t> on the </a:t>
              </a:r>
              <a:r>
                <a:rPr lang="pl-PL" sz="1600" dirty="0" err="1" smtClean="0"/>
                <a:t>basis</a:t>
              </a:r>
              <a:r>
                <a:rPr lang="pl-PL" sz="1600" dirty="0" smtClean="0"/>
                <a:t> of </a:t>
              </a:r>
            </a:p>
            <a:p>
              <a:pPr algn="ctr"/>
              <a:endParaRPr lang="pl-PL" sz="1600" dirty="0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112" name="pole tekstowe 111"/>
                <p:cNvSpPr txBox="1"/>
                <p:nvPr/>
              </p:nvSpPr>
              <p:spPr>
                <a:xfrm>
                  <a:off x="6886758" y="2958626"/>
                  <a:ext cx="1109141" cy="276999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pl-PL" sz="1800" b="0" i="1" smtClean="0">
                            <a:latin typeface="Cambria Math" panose="02040503050406030204" pitchFamily="18" charset="0"/>
                          </a:rPr>
                          <m:t>𝐺</m:t>
                        </m:r>
                        <m:r>
                          <a:rPr lang="pl-PL" sz="1800" b="0" i="1" smtClean="0">
                            <a:latin typeface="Cambria Math" panose="02040503050406030204" pitchFamily="18" charset="0"/>
                          </a:rPr>
                          <m:t>(</m:t>
                        </m:r>
                        <m:sSub>
                          <m:sSubPr>
                            <m:ctrlPr>
                              <a:rPr lang="pl-PL" sz="18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sz="1800" b="0" i="1" smtClean="0">
                                <a:latin typeface="Cambria Math" panose="02040503050406030204" pitchFamily="18" charset="0"/>
                              </a:rPr>
                              <m:t>𝐷𝑆</m:t>
                            </m:r>
                          </m:e>
                          <m:sub>
                            <m:r>
                              <a:rPr lang="pl-PL" sz="1800" b="0" i="1" smtClean="0">
                                <a:latin typeface="Cambria Math" panose="02040503050406030204" pitchFamily="18" charset="0"/>
                              </a:rPr>
                              <m:t>𝑖</m:t>
                            </m:r>
                            <m:r>
                              <a:rPr lang="pl-PL" sz="1800" b="0" i="1" smtClean="0">
                                <a:latin typeface="Cambria Math" panose="02040503050406030204" pitchFamily="18" charset="0"/>
                              </a:rPr>
                              <m:t>−1</m:t>
                            </m:r>
                          </m:sub>
                        </m:sSub>
                        <m:r>
                          <a:rPr lang="pl-PL" sz="1800" b="0" i="1" smtClean="0">
                            <a:latin typeface="Cambria Math" panose="02040503050406030204" pitchFamily="18" charset="0"/>
                          </a:rPr>
                          <m:t>)</m:t>
                        </m:r>
                      </m:oMath>
                    </m:oMathPara>
                  </a14:m>
                  <a:endParaRPr lang="pl-PL" sz="1800" dirty="0"/>
                </a:p>
              </p:txBody>
            </p:sp>
          </mc:Choice>
          <mc:Fallback>
            <p:sp>
              <p:nvSpPr>
                <p:cNvPr id="112" name="pole tekstowe 11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886758" y="2958626"/>
                  <a:ext cx="1109141" cy="276999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 b="-34783"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118" name="Objaśnienie ze strzałką w górę 117"/>
          <p:cNvSpPr/>
          <p:nvPr/>
        </p:nvSpPr>
        <p:spPr>
          <a:xfrm>
            <a:off x="2140006" y="5108979"/>
            <a:ext cx="2720026" cy="1344357"/>
          </a:xfrm>
          <a:prstGeom prst="upArrowCallout">
            <a:avLst/>
          </a:prstGeom>
          <a:solidFill>
            <a:srgbClr val="92D050"/>
          </a:solidFill>
          <a:ln>
            <a:solidFill>
              <a:srgbClr val="0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1600" dirty="0" err="1">
                <a:solidFill>
                  <a:schemeClr val="tx1"/>
                </a:solidFill>
              </a:rPr>
              <a:t>p</a:t>
            </a:r>
            <a:r>
              <a:rPr lang="pl-PL" sz="1600" dirty="0" err="1" smtClean="0">
                <a:solidFill>
                  <a:schemeClr val="tx1"/>
                </a:solidFill>
              </a:rPr>
              <a:t>hysical</a:t>
            </a:r>
            <a:r>
              <a:rPr lang="pl-PL" sz="1600" dirty="0" smtClean="0">
                <a:solidFill>
                  <a:schemeClr val="tx1"/>
                </a:solidFill>
              </a:rPr>
              <a:t> </a:t>
            </a:r>
            <a:r>
              <a:rPr lang="pl-PL" sz="1600" dirty="0" err="1" smtClean="0">
                <a:solidFill>
                  <a:schemeClr val="tx1"/>
                </a:solidFill>
              </a:rPr>
              <a:t>world</a:t>
            </a:r>
            <a:endParaRPr lang="pl-PL" sz="1600" dirty="0">
              <a:solidFill>
                <a:schemeClr val="tx1"/>
              </a:solidFill>
            </a:endParaRPr>
          </a:p>
        </p:txBody>
      </p:sp>
      <p:sp>
        <p:nvSpPr>
          <p:cNvPr id="120" name="Gwiazda 6-ramienna 119"/>
          <p:cNvSpPr/>
          <p:nvPr/>
        </p:nvSpPr>
        <p:spPr>
          <a:xfrm>
            <a:off x="2536050" y="5784452"/>
            <a:ext cx="163742" cy="236836"/>
          </a:xfrm>
          <a:prstGeom prst="star6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121" name="Gwiazda 6-ramienna 120"/>
          <p:cNvSpPr/>
          <p:nvPr/>
        </p:nvSpPr>
        <p:spPr>
          <a:xfrm>
            <a:off x="4247964" y="5746361"/>
            <a:ext cx="276598" cy="298722"/>
          </a:xfrm>
          <a:prstGeom prst="star6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122" name="Gwiazda 6-ramienna 121"/>
          <p:cNvSpPr/>
          <p:nvPr/>
        </p:nvSpPr>
        <p:spPr>
          <a:xfrm>
            <a:off x="3374005" y="5777304"/>
            <a:ext cx="163742" cy="236836"/>
          </a:xfrm>
          <a:prstGeom prst="star6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123" name="Gwiazda 6-ramienna 122"/>
          <p:cNvSpPr/>
          <p:nvPr/>
        </p:nvSpPr>
        <p:spPr>
          <a:xfrm>
            <a:off x="2217830" y="6048442"/>
            <a:ext cx="334888" cy="377740"/>
          </a:xfrm>
          <a:prstGeom prst="star6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125" name="Schemat blokowy: dane 124"/>
          <p:cNvSpPr/>
          <p:nvPr/>
        </p:nvSpPr>
        <p:spPr>
          <a:xfrm>
            <a:off x="2347537" y="4927883"/>
            <a:ext cx="2384555" cy="163258"/>
          </a:xfrm>
          <a:prstGeom prst="flowChartInputOutput">
            <a:avLst/>
          </a:prstGeom>
          <a:solidFill>
            <a:srgbClr val="DEC97C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404128315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18174</TotalTime>
  <Words>48</Words>
  <Application>Microsoft Office PowerPoint</Application>
  <PresentationFormat>Pokaz na ekranie (4:3)</PresentationFormat>
  <Paragraphs>13</Paragraphs>
  <Slides>1</Slides>
  <Notes>0</Notes>
  <HiddenSlides>0</HiddenSlides>
  <MMClips>0</MMClips>
  <ScaleCrop>false</ScaleCrop>
  <HeadingPairs>
    <vt:vector size="8" baseType="variant">
      <vt:variant>
        <vt:lpstr>Używane czcionki</vt:lpstr>
      </vt:variant>
      <vt:variant>
        <vt:i4>3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6" baseType="lpstr">
      <vt:lpstr>Arial</vt:lpstr>
      <vt:lpstr>Calibri</vt:lpstr>
      <vt:lpstr>Cambria Math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2501</cp:revision>
  <dcterms:created xsi:type="dcterms:W3CDTF">2010-01-24T17:07:29Z</dcterms:created>
  <dcterms:modified xsi:type="dcterms:W3CDTF">2024-07-26T09:55:15Z</dcterms:modified>
</cp:coreProperties>
</file>