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9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768" y="8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21.02.2025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21.02.2025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21.02.2025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7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21.02.2025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21.02.2025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21.02.2025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21.02.2025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21.02.2025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21.02.2025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13" Type="http://schemas.openxmlformats.org/officeDocument/2006/relationships/image" Target="../media/image13.png"/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12" Type="http://schemas.openxmlformats.org/officeDocument/2006/relationships/image" Target="../media/image12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.png"/><Relationship Id="rId11" Type="http://schemas.openxmlformats.org/officeDocument/2006/relationships/image" Target="../media/image11.png"/><Relationship Id="rId5" Type="http://schemas.openxmlformats.org/officeDocument/2006/relationships/image" Target="../media/image5.png"/><Relationship Id="rId10" Type="http://schemas.openxmlformats.org/officeDocument/2006/relationships/image" Target="../media/image10.png"/><Relationship Id="rId4" Type="http://schemas.openxmlformats.org/officeDocument/2006/relationships/image" Target="../media/image4.png"/><Relationship Id="rId9" Type="http://schemas.openxmlformats.org/officeDocument/2006/relationships/image" Target="../media/image9.png"/><Relationship Id="rId14" Type="http://schemas.openxmlformats.org/officeDocument/2006/relationships/image" Target="../media/image1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5" name="Grupa 34"/>
          <p:cNvGrpSpPr/>
          <p:nvPr/>
        </p:nvGrpSpPr>
        <p:grpSpPr>
          <a:xfrm>
            <a:off x="177431" y="1937798"/>
            <a:ext cx="8640959" cy="4666136"/>
            <a:chOff x="755576" y="909200"/>
            <a:chExt cx="7632848" cy="3459657"/>
          </a:xfrm>
        </p:grpSpPr>
        <p:sp>
          <p:nvSpPr>
            <p:cNvPr id="3" name="Prostokąt zaokrąglony 2"/>
            <p:cNvSpPr/>
            <p:nvPr/>
          </p:nvSpPr>
          <p:spPr>
            <a:xfrm>
              <a:off x="755576" y="2280625"/>
              <a:ext cx="2232248" cy="1945937"/>
            </a:xfrm>
            <a:prstGeom prst="roundRect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" name="pole tekstowe 6"/>
                <p:cNvSpPr txBox="1"/>
                <p:nvPr/>
              </p:nvSpPr>
              <p:spPr>
                <a:xfrm>
                  <a:off x="1119773" y="911317"/>
                  <a:ext cx="1868051" cy="2281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14:m>
                    <m:oMath xmlns:m="http://schemas.openxmlformats.org/officeDocument/2006/math">
                      <m:sSub>
                        <m:sSubPr>
                          <m:ctrlPr>
                            <a:rPr lang="en-GB" sz="20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     </m:t>
                          </m:r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𝑅</m:t>
                          </m:r>
                        </m:sub>
                      </m:sSub>
                      <m:r>
                        <a:rPr lang="pl-PL" sz="2000" i="1" dirty="0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pl-PL" sz="2000" b="0" i="1" dirty="0" smtClean="0">
                          <a:latin typeface="Cambria Math" panose="02040503050406030204" pitchFamily="18" charset="0"/>
                        </a:rPr>
                        <m:t>{</m:t>
                      </m:r>
                      <m:sSub>
                        <m:sSubPr>
                          <m:ctrlPr>
                            <a:rPr lang="pl-PL" sz="2000" b="0" i="1" dirty="0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b="0" i="1" dirty="0" smtClean="0">
                              <a:latin typeface="Cambria Math" panose="02040503050406030204" pitchFamily="18" charset="0"/>
                            </a:rPr>
                            <m:t>𝑔</m:t>
                          </m:r>
                        </m:e>
                        <m:sub>
                          <m:r>
                            <a:rPr lang="pl-PL" sz="2000" b="0" i="1" dirty="0" smtClean="0">
                              <a:latin typeface="Cambria Math" panose="02040503050406030204" pitchFamily="18" charset="0"/>
                            </a:rPr>
                            <m:t>𝑥</m:t>
                          </m:r>
                        </m:sub>
                      </m:sSub>
                      <m:r>
                        <a:rPr lang="pl-PL" sz="2000" b="0" i="1" dirty="0" smtClean="0">
                          <a:latin typeface="Cambria Math" panose="02040503050406030204" pitchFamily="18" charset="0"/>
                        </a:rPr>
                        <m:t>:</m:t>
                      </m:r>
                      <m:r>
                        <a:rPr lang="pl-PL" sz="2000" b="0" i="1" dirty="0" smtClean="0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pl-PL" sz="2000" b="0" i="1" dirty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∈</m:t>
                      </m:r>
                      <m:r>
                        <a:rPr lang="pl-PL" sz="2000" b="0" i="1" dirty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𝑈</m:t>
                      </m:r>
                    </m:oMath>
                  </a14:m>
                  <a:r>
                    <a:rPr lang="pl-PL" sz="2000" dirty="0"/>
                    <a:t>}</a:t>
                  </a:r>
                  <a:endParaRPr lang="en-GB" sz="2000" dirty="0"/>
                </a:p>
              </p:txBody>
            </p:sp>
          </mc:Choice>
          <mc:Fallback xmlns="">
            <p:sp>
              <p:nvSpPr>
                <p:cNvPr id="7" name="pole tekstowe 6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119773" y="911317"/>
                  <a:ext cx="1868051" cy="228198"/>
                </a:xfrm>
                <a:prstGeom prst="rect">
                  <a:avLst/>
                </a:prstGeom>
                <a:blipFill>
                  <a:blip r:embed="rId2"/>
                  <a:stretch>
                    <a:fillRect l="-288" t="-23529" r="-2594" b="-50980"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10" name="Prostokąt 9"/>
            <p:cNvSpPr/>
            <p:nvPr/>
          </p:nvSpPr>
          <p:spPr>
            <a:xfrm>
              <a:off x="2095427" y="2531236"/>
              <a:ext cx="216024" cy="252028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" name="pole tekstowe 10"/>
                <p:cNvSpPr txBox="1"/>
                <p:nvPr/>
              </p:nvSpPr>
              <p:spPr>
                <a:xfrm>
                  <a:off x="1694848" y="2497300"/>
                  <a:ext cx="429225" cy="2281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GB" sz="2000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sz="2000" i="1">
                                <a:latin typeface="Cambria Math" panose="02040503050406030204" pitchFamily="18" charset="0"/>
                              </a:rPr>
                              <m:t>𝑔</m:t>
                            </m:r>
                          </m:e>
                          <m:sub>
                            <m:r>
                              <a:rPr lang="pl-PL" sz="2000" i="1">
                                <a:latin typeface="Cambria Math" panose="02040503050406030204" pitchFamily="18" charset="0"/>
                              </a:rPr>
                              <m:t>𝑥</m:t>
                            </m:r>
                          </m:sub>
                        </m:sSub>
                      </m:oMath>
                    </m:oMathPara>
                  </a14:m>
                  <a:endParaRPr lang="en-GB" sz="2000" dirty="0"/>
                </a:p>
              </p:txBody>
            </p:sp>
          </mc:Choice>
          <mc:Fallback xmlns="">
            <p:sp>
              <p:nvSpPr>
                <p:cNvPr id="11" name="pole tekstowe 10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694848" y="2497300"/>
                  <a:ext cx="429225" cy="228198"/>
                </a:xfrm>
                <a:prstGeom prst="rect">
                  <a:avLst/>
                </a:prstGeom>
                <a:blipFill>
                  <a:blip r:embed="rId3"/>
                  <a:stretch>
                    <a:fillRect b="-27451"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3" name="pole tekstowe 22"/>
            <p:cNvSpPr txBox="1"/>
            <p:nvPr/>
          </p:nvSpPr>
          <p:spPr>
            <a:xfrm>
              <a:off x="1265278" y="3301534"/>
              <a:ext cx="570418" cy="323380"/>
            </a:xfrm>
            <a:prstGeom prst="rect">
              <a:avLst/>
            </a:prstGeom>
            <a:noFill/>
          </p:spPr>
          <p:txBody>
            <a:bodyPr wrap="square" lIns="0" tIns="0" rIns="0" bIns="0" rtlCol="0">
              <a:spAutoFit/>
            </a:bodyPr>
            <a:lstStyle/>
            <a:p>
              <a:endParaRPr lang="en-GB" dirty="0"/>
            </a:p>
          </p:txBody>
        </p:sp>
        <p:sp>
          <p:nvSpPr>
            <p:cNvPr id="24" name="Prostokąt 23"/>
            <p:cNvSpPr/>
            <p:nvPr/>
          </p:nvSpPr>
          <p:spPr>
            <a:xfrm>
              <a:off x="2091325" y="3243855"/>
              <a:ext cx="264781" cy="343490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" name="pole tekstowe 7"/>
                <p:cNvSpPr txBox="1"/>
                <p:nvPr/>
              </p:nvSpPr>
              <p:spPr>
                <a:xfrm>
                  <a:off x="5873083" y="909200"/>
                  <a:ext cx="1868051" cy="249401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14:m>
                    <m:oMath xmlns:m="http://schemas.openxmlformats.org/officeDocument/2006/math">
                      <m:sSub>
                        <m:sSubPr>
                          <m:ctrlPr>
                            <a:rPr lang="en-GB" sz="20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sSub>
                            <m:sSubPr>
                              <m:ctrlPr>
                                <a:rPr lang="en-GB" sz="2000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pl-PL" sz="2000" b="0" i="1" smtClean="0">
                                  <a:latin typeface="Cambria Math" panose="02040503050406030204" pitchFamily="18" charset="0"/>
                                </a:rPr>
                                <m:t>𝑅</m:t>
                              </m:r>
                            </m:e>
                            <m:sub>
                              <m:r>
                                <a:rPr lang="pl-PL" sz="2000" b="0" i="1" smtClean="0">
                                  <a:latin typeface="Cambria Math" panose="02040503050406030204" pitchFamily="18" charset="0"/>
                                </a:rPr>
                                <m:t>𝑑</m:t>
                              </m:r>
                            </m:sub>
                          </m:sSub>
                        </m:sub>
                      </m:sSub>
                    </m:oMath>
                  </a14:m>
                  <a:r>
                    <a:rPr lang="pl-PL" sz="2000" dirty="0"/>
                    <a:t> </a:t>
                  </a:r>
                  <a14:m>
                    <m:oMath xmlns:m="http://schemas.openxmlformats.org/officeDocument/2006/math">
                      <m:r>
                        <a:rPr lang="pl-PL" sz="2000" i="1" dirty="0">
                          <a:latin typeface="Cambria Math" panose="02040503050406030204" pitchFamily="18" charset="0"/>
                        </a:rPr>
                        <m:t>={</m:t>
                      </m:r>
                      <m:sSubSup>
                        <m:sSubSupPr>
                          <m:ctrlPr>
                            <a:rPr lang="pl-PL" sz="2000" i="1" dirty="0" smtClean="0"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pl-PL" sz="2000" b="0" i="1" dirty="0" smtClean="0">
                              <a:latin typeface="Cambria Math" panose="02040503050406030204" pitchFamily="18" charset="0"/>
                            </a:rPr>
                            <m:t>𝑔</m:t>
                          </m:r>
                        </m:e>
                        <m:sub>
                          <m:r>
                            <a:rPr lang="pl-PL" sz="2000" b="0" i="1" dirty="0" smtClean="0">
                              <a:latin typeface="Cambria Math" panose="02040503050406030204" pitchFamily="18" charset="0"/>
                            </a:rPr>
                            <m:t>𝑦</m:t>
                          </m:r>
                        </m:sub>
                        <m:sup>
                          <m:r>
                            <a:rPr lang="pl-PL" sz="2000" b="0" i="1" dirty="0" smtClean="0">
                              <a:latin typeface="Cambria Math" panose="02040503050406030204" pitchFamily="18" charset="0"/>
                            </a:rPr>
                            <m:t>′</m:t>
                          </m:r>
                        </m:sup>
                      </m:sSubSup>
                      <m:r>
                        <a:rPr lang="pl-PL" sz="2000" b="0" i="1" dirty="0" smtClean="0">
                          <a:latin typeface="Cambria Math" panose="02040503050406030204" pitchFamily="18" charset="0"/>
                        </a:rPr>
                        <m:t>: </m:t>
                      </m:r>
                      <m:r>
                        <a:rPr lang="pl-PL" sz="2000" b="0" i="1" dirty="0" smtClean="0">
                          <a:latin typeface="Cambria Math" panose="02040503050406030204" pitchFamily="18" charset="0"/>
                        </a:rPr>
                        <m:t>𝑦</m:t>
                      </m:r>
                      <m:r>
                        <a:rPr lang="pl-PL" sz="2000" i="1" dirty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∈</m:t>
                      </m:r>
                      <m:r>
                        <a:rPr lang="pl-PL" sz="2000" i="1" dirty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𝑈</m:t>
                      </m:r>
                    </m:oMath>
                  </a14:m>
                  <a:r>
                    <a:rPr lang="pl-PL" sz="2000" dirty="0"/>
                    <a:t>}</a:t>
                  </a:r>
                  <a:endParaRPr lang="en-GB" sz="2000" dirty="0"/>
                </a:p>
              </p:txBody>
            </p:sp>
          </mc:Choice>
          <mc:Fallback xmlns="">
            <p:sp>
              <p:nvSpPr>
                <p:cNvPr id="8" name="pole tekstowe 7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873083" y="909200"/>
                  <a:ext cx="1868051" cy="249401"/>
                </a:xfrm>
                <a:prstGeom prst="rect">
                  <a:avLst/>
                </a:prstGeom>
                <a:blipFill>
                  <a:blip r:embed="rId4"/>
                  <a:stretch>
                    <a:fillRect l="-4035" t="-23636" r="-1153" b="-36364"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5" name="Prostokąt zaokrąglony 4"/>
            <p:cNvSpPr/>
            <p:nvPr/>
          </p:nvSpPr>
          <p:spPr>
            <a:xfrm>
              <a:off x="5220072" y="1992593"/>
              <a:ext cx="3168352" cy="2376264"/>
            </a:xfrm>
            <a:prstGeom prst="roundRect">
              <a:avLst/>
            </a:prstGeom>
            <a:solidFill>
              <a:srgbClr val="92D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9" name="Prostokąt 8"/>
            <p:cNvSpPr/>
            <p:nvPr/>
          </p:nvSpPr>
          <p:spPr>
            <a:xfrm>
              <a:off x="5797530" y="2129456"/>
              <a:ext cx="1008146" cy="1032730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8" name="Prostokąt 17"/>
            <p:cNvSpPr/>
            <p:nvPr/>
          </p:nvSpPr>
          <p:spPr>
            <a:xfrm>
              <a:off x="6796734" y="2576640"/>
              <a:ext cx="1495042" cy="1344548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9" name="pole tekstowe 18"/>
                <p:cNvSpPr txBox="1"/>
                <p:nvPr/>
              </p:nvSpPr>
              <p:spPr>
                <a:xfrm>
                  <a:off x="7276665" y="2267187"/>
                  <a:ext cx="349125" cy="246121"/>
                </a:xfrm>
                <a:prstGeom prst="rect">
                  <a:avLst/>
                </a:prstGeom>
                <a:noFill/>
              </p:spPr>
              <p:txBody>
                <a:bodyPr wrap="non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Sup>
                          <m:sSubSupPr>
                            <m:ctrlPr>
                              <a:rPr lang="en-GB" sz="2000" i="1" smtClean="0"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a:rPr lang="pl-PL" sz="2000" i="1">
                                <a:latin typeface="Cambria Math" panose="02040503050406030204" pitchFamily="18" charset="0"/>
                              </a:rPr>
                              <m:t>𝑔</m:t>
                            </m:r>
                          </m:e>
                          <m:sub>
                            <m:sSup>
                              <m:sSupPr>
                                <m:ctrlPr>
                                  <a:rPr lang="pl-PL" sz="2000" i="1"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pl-PL" sz="2000" b="0" i="1" smtClean="0">
                                    <a:latin typeface="Cambria Math" panose="02040503050406030204" pitchFamily="18" charset="0"/>
                                  </a:rPr>
                                  <m:t>𝑦</m:t>
                                </m:r>
                              </m:e>
                              <m:sup>
                                <m:r>
                                  <a:rPr lang="pl-PL" sz="2000" i="1">
                                    <a:latin typeface="Cambria Math" panose="02040503050406030204" pitchFamily="18" charset="0"/>
                                  </a:rPr>
                                  <m:t>,</m:t>
                                </m:r>
                              </m:sup>
                            </m:sSup>
                          </m:sub>
                          <m:sup>
                            <m:r>
                              <a:rPr lang="pl-PL" sz="2000" i="1">
                                <a:latin typeface="Cambria Math" panose="02040503050406030204" pitchFamily="18" charset="0"/>
                              </a:rPr>
                              <m:t>′</m:t>
                            </m:r>
                          </m:sup>
                        </m:sSubSup>
                      </m:oMath>
                    </m:oMathPara>
                  </a14:m>
                  <a:endParaRPr lang="en-GB" sz="2000" dirty="0"/>
                </a:p>
              </p:txBody>
            </p:sp>
          </mc:Choice>
          <mc:Fallback xmlns="">
            <p:sp>
              <p:nvSpPr>
                <p:cNvPr id="19" name="pole tekstowe 18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276665" y="2267187"/>
                  <a:ext cx="349125" cy="246121"/>
                </a:xfrm>
                <a:prstGeom prst="rect">
                  <a:avLst/>
                </a:prstGeom>
                <a:blipFill>
                  <a:blip r:embed="rId5"/>
                  <a:stretch>
                    <a:fillRect l="-13846" b="-20000"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2" name="Tytuł 1"/>
          <p:cNvSpPr>
            <a:spLocks noGrp="1"/>
          </p:cNvSpPr>
          <p:nvPr>
            <p:ph type="title"/>
          </p:nvPr>
        </p:nvSpPr>
        <p:spPr>
          <a:xfrm>
            <a:off x="143508" y="95640"/>
            <a:ext cx="8856984" cy="1723624"/>
          </a:xfrm>
        </p:spPr>
        <p:txBody>
          <a:bodyPr/>
          <a:lstStyle/>
          <a:p>
            <a:r>
              <a:rPr lang="pl-PL" sz="4000" b="1" dirty="0"/>
              <a:t>GRANULAR SPACE </a:t>
            </a:r>
            <a:br>
              <a:rPr lang="pl-PL" sz="4000" b="1" dirty="0"/>
            </a:br>
            <a:r>
              <a:rPr lang="pl-PL" sz="4000" b="1" dirty="0"/>
              <a:t>FOR </a:t>
            </a:r>
            <a:br>
              <a:rPr lang="pl-PL" sz="4000" b="1" dirty="0"/>
            </a:br>
            <a:r>
              <a:rPr lang="pl-PL" sz="4000" b="1" dirty="0"/>
              <a:t>THE PAWLAK ROUGH SET MODEL</a:t>
            </a:r>
          </a:p>
        </p:txBody>
      </p:sp>
      <p:sp>
        <p:nvSpPr>
          <p:cNvPr id="4" name="Sześciokąt 3">
            <a:extLst>
              <a:ext uri="{FF2B5EF4-FFF2-40B4-BE49-F238E27FC236}">
                <a16:creationId xmlns="" xmlns:a16="http://schemas.microsoft.com/office/drawing/2014/main" id="{F6BDAB6E-54DB-5ADD-273A-CE82C965631A}"/>
              </a:ext>
            </a:extLst>
          </p:cNvPr>
          <p:cNvSpPr/>
          <p:nvPr/>
        </p:nvSpPr>
        <p:spPr>
          <a:xfrm>
            <a:off x="2274117" y="3877150"/>
            <a:ext cx="3540814" cy="2419334"/>
          </a:xfrm>
          <a:prstGeom prst="hexagon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pole tekstowe 5">
                <a:extLst>
                  <a:ext uri="{FF2B5EF4-FFF2-40B4-BE49-F238E27FC236}">
                    <a16:creationId xmlns="" xmlns:a16="http://schemas.microsoft.com/office/drawing/2014/main" id="{F3633CE5-6785-16E8-004F-38ECFD726E56}"/>
                  </a:ext>
                </a:extLst>
              </p:cNvPr>
              <p:cNvSpPr txBox="1"/>
              <p:nvPr/>
            </p:nvSpPr>
            <p:spPr>
              <a:xfrm>
                <a:off x="2807969" y="3976042"/>
                <a:ext cx="2419037" cy="621773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pl-PL" sz="1800" i="1" smtClean="0">
                          <a:latin typeface="Cambria Math" panose="02040503050406030204" pitchFamily="18" charset="0"/>
                        </a:rPr>
                        <m:t>𝑟</m:t>
                      </m:r>
                      <m:d>
                        <m:dPr>
                          <m:ctrlPr>
                            <a:rPr lang="pl-PL" sz="1800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lang="en-GB" sz="18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pl-PL" sz="1800" i="1">
                                  <a:latin typeface="Cambria Math" panose="02040503050406030204" pitchFamily="18" charset="0"/>
                                </a:rPr>
                                <m:t>𝑔</m:t>
                              </m:r>
                            </m:e>
                            <m:sub>
                              <m:r>
                                <a:rPr lang="pl-PL" sz="1800" i="1">
                                  <a:latin typeface="Cambria Math" panose="02040503050406030204" pitchFamily="18" charset="0"/>
                                </a:rPr>
                                <m:t>𝑥</m:t>
                              </m:r>
                            </m:sub>
                          </m:sSub>
                          <m:r>
                            <a:rPr lang="pl-PL" sz="1800" i="1">
                              <a:latin typeface="Cambria Math" panose="02040503050406030204" pitchFamily="18" charset="0"/>
                            </a:rPr>
                            <m:t>,</m:t>
                          </m:r>
                          <m:sSubSup>
                            <m:sSubSupPr>
                              <m:ctrlPr>
                                <a:rPr lang="en-GB" sz="1800" i="1">
                                  <a:latin typeface="Cambria Math" panose="02040503050406030204" pitchFamily="18" charset="0"/>
                                </a:rPr>
                              </m:ctrlPr>
                            </m:sSubSupPr>
                            <m:e>
                              <m:r>
                                <a:rPr lang="pl-PL" sz="1800" i="1">
                                  <a:latin typeface="Cambria Math" panose="02040503050406030204" pitchFamily="18" charset="0"/>
                                </a:rPr>
                                <m:t>𝑔</m:t>
                              </m:r>
                            </m:e>
                            <m:sub>
                              <m:r>
                                <a:rPr lang="pl-PL" sz="1800" b="0" i="1" smtClean="0">
                                  <a:latin typeface="Cambria Math" panose="02040503050406030204" pitchFamily="18" charset="0"/>
                                </a:rPr>
                                <m:t>𝑦</m:t>
                              </m:r>
                            </m:sub>
                            <m:sup>
                              <m:r>
                                <a:rPr lang="pl-PL" sz="1800" i="1">
                                  <a:latin typeface="Cambria Math" panose="02040503050406030204" pitchFamily="18" charset="0"/>
                                </a:rPr>
                                <m:t>′</m:t>
                              </m:r>
                            </m:sup>
                          </m:sSubSup>
                        </m:e>
                      </m:d>
                      <m:r>
                        <m:rPr>
                          <m:nor/>
                        </m:rPr>
                        <a:rPr lang="pl-PL" sz="1800" i="1" dirty="0"/>
                        <m:t> </m:t>
                      </m:r>
                      <m:r>
                        <m:rPr>
                          <m:nor/>
                        </m:rPr>
                        <a:rPr lang="pl-PL" sz="1800" i="1" dirty="0" err="1"/>
                        <m:t>iff</m:t>
                      </m:r>
                      <m:r>
                        <m:rPr>
                          <m:nor/>
                        </m:rPr>
                        <a:rPr lang="pl-PL" sz="1800" i="1" dirty="0"/>
                        <m:t> </m:t>
                      </m:r>
                    </m:oMath>
                  </m:oMathPara>
                </a14:m>
                <a:endParaRPr lang="pl-PL" sz="1800" i="1" dirty="0"/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pl-PL" sz="1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pl-PL" sz="1800" b="0" i="1" smtClean="0">
                            <a:latin typeface="Cambria Math" panose="02040503050406030204" pitchFamily="18" charset="0"/>
                          </a:rPr>
                          <m:t>           </m:t>
                        </m:r>
                        <m:d>
                          <m:dPr>
                            <m:begChr m:val="["/>
                            <m:endChr m:val="]"/>
                            <m:ctrlPr>
                              <a:rPr lang="pl-PL" sz="1800" i="1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pl-PL" sz="1800" i="1">
                                <a:latin typeface="Cambria Math" panose="02040503050406030204" pitchFamily="18" charset="0"/>
                              </a:rPr>
                              <m:t>𝑥</m:t>
                            </m:r>
                          </m:e>
                        </m:d>
                      </m:e>
                      <m:sub>
                        <m:r>
                          <a:rPr lang="pl-PL" sz="1800" i="1">
                            <a:latin typeface="Cambria Math" panose="02040503050406030204" pitchFamily="18" charset="0"/>
                          </a:rPr>
                          <m:t>𝑅</m:t>
                        </m:r>
                      </m:sub>
                    </m:sSub>
                    <m:r>
                      <a:rPr lang="en-GB" sz="1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⊆</m:t>
                    </m:r>
                  </m:oMath>
                </a14:m>
                <a:r>
                  <a:rPr lang="pl-PL" sz="1800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pl-PL" sz="1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d>
                          <m:dPr>
                            <m:begChr m:val="["/>
                            <m:endChr m:val="]"/>
                            <m:ctrlPr>
                              <a:rPr lang="pl-PL" sz="1800" i="1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pl-PL" sz="1800" b="0" i="1" smtClean="0">
                                <a:latin typeface="Cambria Math" panose="02040503050406030204" pitchFamily="18" charset="0"/>
                              </a:rPr>
                              <m:t>𝑦</m:t>
                            </m:r>
                          </m:e>
                        </m:d>
                      </m:e>
                      <m:sub>
                        <m:sSub>
                          <m:sSubPr>
                            <m:ctrlPr>
                              <a:rPr lang="pl-PL" sz="1800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sz="1800" i="1">
                                <a:latin typeface="Cambria Math" panose="02040503050406030204" pitchFamily="18" charset="0"/>
                              </a:rPr>
                              <m:t>𝑅</m:t>
                            </m:r>
                          </m:e>
                          <m:sub>
                            <m:r>
                              <a:rPr lang="pl-PL" sz="1800" i="1">
                                <a:latin typeface="Cambria Math" panose="02040503050406030204" pitchFamily="18" charset="0"/>
                              </a:rPr>
                              <m:t>𝑑</m:t>
                            </m:r>
                          </m:sub>
                        </m:sSub>
                      </m:sub>
                    </m:sSub>
                  </m:oMath>
                </a14:m>
                <a:endParaRPr lang="pl-PL" sz="1800" dirty="0"/>
              </a:p>
            </p:txBody>
          </p:sp>
        </mc:Choice>
        <mc:Fallback xmlns="">
          <p:sp>
            <p:nvSpPr>
              <p:cNvPr id="6" name="pole tekstowe 5">
                <a:extLst>
                  <a:ext uri="{FF2B5EF4-FFF2-40B4-BE49-F238E27FC236}">
                    <a16:creationId xmlns:a16="http://schemas.microsoft.com/office/drawing/2014/main" id="{F3633CE5-6785-16E8-004F-38ECFD726E5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807969" y="3976042"/>
                <a:ext cx="2419037" cy="621773"/>
              </a:xfrm>
              <a:prstGeom prst="rect">
                <a:avLst/>
              </a:prstGeom>
              <a:blipFill>
                <a:blip r:embed="rId6"/>
                <a:stretch>
                  <a:fillRect l="-253" b="-8824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pole tekstowe 12">
                <a:extLst>
                  <a:ext uri="{FF2B5EF4-FFF2-40B4-BE49-F238E27FC236}">
                    <a16:creationId xmlns="" xmlns:a16="http://schemas.microsoft.com/office/drawing/2014/main" id="{F8B818D4-9E01-CC97-1563-A3069A070DA7}"/>
                  </a:ext>
                </a:extLst>
              </p:cNvPr>
              <p:cNvSpPr txBox="1"/>
              <p:nvPr/>
            </p:nvSpPr>
            <p:spPr>
              <a:xfrm>
                <a:off x="1134476" y="4999335"/>
                <a:ext cx="485915" cy="311432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GB" sz="20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𝑔</m:t>
                          </m:r>
                        </m:e>
                        <m:sub>
                          <m:sSup>
                            <m:sSupPr>
                              <m:ctrlPr>
                                <a:rPr lang="pl-PL" sz="2000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pl-PL" sz="2000" i="1">
                                  <a:latin typeface="Cambria Math" panose="02040503050406030204" pitchFamily="18" charset="0"/>
                                </a:rPr>
                                <m:t>𝑥</m:t>
                              </m:r>
                            </m:e>
                            <m:sup>
                              <m:r>
                                <a:rPr lang="pl-PL" sz="2000" i="1">
                                  <a:latin typeface="Cambria Math" panose="02040503050406030204" pitchFamily="18" charset="0"/>
                                </a:rPr>
                                <m:t>′</m:t>
                              </m:r>
                            </m:sup>
                          </m:sSup>
                        </m:sub>
                      </m:sSub>
                    </m:oMath>
                  </m:oMathPara>
                </a14:m>
                <a:endParaRPr lang="en-GB" sz="2000" dirty="0"/>
              </a:p>
            </p:txBody>
          </p:sp>
        </mc:Choice>
        <mc:Fallback xmlns="">
          <p:sp>
            <p:nvSpPr>
              <p:cNvPr id="13" name="pole tekstowe 12">
                <a:extLst>
                  <a:ext uri="{FF2B5EF4-FFF2-40B4-BE49-F238E27FC236}">
                    <a16:creationId xmlns:a16="http://schemas.microsoft.com/office/drawing/2014/main" id="{F8B818D4-9E01-CC97-1563-A3069A070DA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34476" y="4999335"/>
                <a:ext cx="485915" cy="311432"/>
              </a:xfrm>
              <a:prstGeom prst="rect">
                <a:avLst/>
              </a:prstGeom>
              <a:blipFill>
                <a:blip r:embed="rId7"/>
                <a:stretch>
                  <a:fillRect l="-5000" b="-25490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pole tekstowe 13">
            <a:extLst>
              <a:ext uri="{FF2B5EF4-FFF2-40B4-BE49-F238E27FC236}">
                <a16:creationId xmlns="" xmlns:a16="http://schemas.microsoft.com/office/drawing/2014/main" id="{EAED2567-3A73-A8FB-1C5E-E66474DAA279}"/>
              </a:ext>
            </a:extLst>
          </p:cNvPr>
          <p:cNvSpPr txBox="1"/>
          <p:nvPr/>
        </p:nvSpPr>
        <p:spPr>
          <a:xfrm>
            <a:off x="807105" y="4421474"/>
            <a:ext cx="505725" cy="5078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b="1" dirty="0"/>
              <a:t>…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pole tekstowe 19">
                <a:extLst>
                  <a:ext uri="{FF2B5EF4-FFF2-40B4-BE49-F238E27FC236}">
                    <a16:creationId xmlns="" xmlns:a16="http://schemas.microsoft.com/office/drawing/2014/main" id="{835F16C5-7099-0273-6CE8-A949F0E59FF7}"/>
                  </a:ext>
                </a:extLst>
              </p:cNvPr>
              <p:cNvSpPr txBox="1"/>
              <p:nvPr/>
            </p:nvSpPr>
            <p:spPr>
              <a:xfrm>
                <a:off x="2950639" y="4854904"/>
                <a:ext cx="1998748" cy="621773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sSup>
                      <m:sSupPr>
                        <m:ctrlPr>
                          <a:rPr lang="pl-PL" sz="18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pl-PL" sz="1800" b="0" i="0" smtClean="0">
                            <a:latin typeface="Cambria Math" panose="02040503050406030204" pitchFamily="18" charset="0"/>
                          </a:rPr>
                          <m:t>  </m:t>
                        </m:r>
                        <m:r>
                          <a:rPr lang="pl-PL" sz="1800" b="0" i="1" smtClean="0">
                            <a:latin typeface="Cambria Math" panose="02040503050406030204" pitchFamily="18" charset="0"/>
                          </a:rPr>
                          <m:t>𝑟</m:t>
                        </m:r>
                      </m:e>
                      <m:sup>
                        <m:r>
                          <a:rPr lang="pl-PL" sz="1800" b="0" i="0" smtClean="0">
                            <a:latin typeface="Cambria Math" panose="02040503050406030204" pitchFamily="18" charset="0"/>
                          </a:rPr>
                          <m:t>′</m:t>
                        </m:r>
                      </m:sup>
                    </m:sSup>
                    <m:d>
                      <m:dPr>
                        <m:ctrlPr>
                          <a:rPr lang="pl-PL" sz="1800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sSub>
                          <m:sSubPr>
                            <m:ctrlPr>
                              <a:rPr lang="en-GB" sz="1800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sz="1800" i="1">
                                <a:latin typeface="Cambria Math" panose="02040503050406030204" pitchFamily="18" charset="0"/>
                              </a:rPr>
                              <m:t>𝑔</m:t>
                            </m:r>
                          </m:e>
                          <m:sub>
                            <m:r>
                              <a:rPr lang="pl-PL" sz="1800" i="1">
                                <a:latin typeface="Cambria Math" panose="02040503050406030204" pitchFamily="18" charset="0"/>
                              </a:rPr>
                              <m:t>𝑥</m:t>
                            </m:r>
                          </m:sub>
                        </m:sSub>
                        <m:r>
                          <a:rPr lang="pl-PL" sz="1800" i="1">
                            <a:latin typeface="Cambria Math" panose="02040503050406030204" pitchFamily="18" charset="0"/>
                          </a:rPr>
                          <m:t>,</m:t>
                        </m:r>
                        <m:sSubSup>
                          <m:sSubSupPr>
                            <m:ctrlPr>
                              <a:rPr lang="en-GB" sz="1800" i="1"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a:rPr lang="pl-PL" sz="1800" i="1">
                                <a:latin typeface="Cambria Math" panose="02040503050406030204" pitchFamily="18" charset="0"/>
                              </a:rPr>
                              <m:t>𝑔</m:t>
                            </m:r>
                          </m:e>
                          <m:sub>
                            <m:r>
                              <a:rPr lang="pl-PL" sz="1800" b="0" i="1" smtClean="0">
                                <a:latin typeface="Cambria Math" panose="02040503050406030204" pitchFamily="18" charset="0"/>
                              </a:rPr>
                              <m:t>𝑦</m:t>
                            </m:r>
                          </m:sub>
                          <m:sup>
                            <m:r>
                              <a:rPr lang="pl-PL" sz="1800" i="1">
                                <a:latin typeface="Cambria Math" panose="02040503050406030204" pitchFamily="18" charset="0"/>
                              </a:rPr>
                              <m:t>′</m:t>
                            </m:r>
                          </m:sup>
                        </m:sSubSup>
                      </m:e>
                    </m:d>
                    <m:r>
                      <m:rPr>
                        <m:nor/>
                      </m:rPr>
                      <a:rPr lang="pl-PL" sz="1800" i="1" dirty="0"/>
                      <m:t> </m:t>
                    </m:r>
                    <m:r>
                      <m:rPr>
                        <m:nor/>
                      </m:rPr>
                      <a:rPr lang="pl-PL" sz="1800" i="1" dirty="0" err="1"/>
                      <m:t>iff</m:t>
                    </m:r>
                    <m:r>
                      <m:rPr>
                        <m:nor/>
                      </m:rPr>
                      <a:rPr lang="pl-PL" sz="1800" i="1" dirty="0"/>
                      <m:t> </m:t>
                    </m:r>
                  </m:oMath>
                </a14:m>
                <a:r>
                  <a:rPr lang="pl-PL" sz="1800" i="1" dirty="0"/>
                  <a:t>  </a:t>
                </a: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pl-PL" sz="1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pl-PL" sz="1800" b="0" i="1" smtClean="0">
                            <a:latin typeface="Cambria Math" panose="02040503050406030204" pitchFamily="18" charset="0"/>
                          </a:rPr>
                          <m:t>     </m:t>
                        </m:r>
                        <m:d>
                          <m:dPr>
                            <m:begChr m:val="["/>
                            <m:endChr m:val="]"/>
                            <m:ctrlPr>
                              <a:rPr lang="pl-PL" sz="1800" i="1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pl-PL" sz="1800" i="1">
                                <a:latin typeface="Cambria Math" panose="02040503050406030204" pitchFamily="18" charset="0"/>
                              </a:rPr>
                              <m:t>𝑥</m:t>
                            </m:r>
                          </m:e>
                        </m:d>
                      </m:e>
                      <m:sub>
                        <m:r>
                          <a:rPr lang="pl-PL" sz="1800" i="1">
                            <a:latin typeface="Cambria Math" panose="02040503050406030204" pitchFamily="18" charset="0"/>
                          </a:rPr>
                          <m:t>𝑅</m:t>
                        </m:r>
                      </m:sub>
                    </m:sSub>
                    <m:r>
                      <a:rPr lang="pl-PL" sz="1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∩</m:t>
                    </m:r>
                  </m:oMath>
                </a14:m>
                <a:r>
                  <a:rPr lang="pl-PL" sz="1800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pl-PL" sz="1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d>
                          <m:dPr>
                            <m:begChr m:val="["/>
                            <m:endChr m:val="]"/>
                            <m:ctrlPr>
                              <a:rPr lang="pl-PL" sz="1800" i="1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pl-PL" sz="1800" b="0" i="1" smtClean="0">
                                <a:latin typeface="Cambria Math" panose="02040503050406030204" pitchFamily="18" charset="0"/>
                              </a:rPr>
                              <m:t>𝑦</m:t>
                            </m:r>
                          </m:e>
                        </m:d>
                      </m:e>
                      <m:sub>
                        <m:sSub>
                          <m:sSubPr>
                            <m:ctrlPr>
                              <a:rPr lang="pl-PL" sz="1800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sz="1800" i="1">
                                <a:latin typeface="Cambria Math" panose="02040503050406030204" pitchFamily="18" charset="0"/>
                              </a:rPr>
                              <m:t>𝑅</m:t>
                            </m:r>
                          </m:e>
                          <m:sub>
                            <m:r>
                              <a:rPr lang="pl-PL" sz="1800" i="1">
                                <a:latin typeface="Cambria Math" panose="02040503050406030204" pitchFamily="18" charset="0"/>
                              </a:rPr>
                              <m:t>𝑑</m:t>
                            </m:r>
                          </m:sub>
                        </m:sSub>
                      </m:sub>
                    </m:sSub>
                  </m:oMath>
                </a14:m>
                <a:r>
                  <a:rPr lang="pl-PL" sz="1800" dirty="0">
                    <a:ea typeface="Cambria Math" panose="02040503050406030204" pitchFamily="18" charset="0"/>
                  </a:rPr>
                  <a:t> </a:t>
                </a:r>
                <a14:m>
                  <m:oMath xmlns:m="http://schemas.openxmlformats.org/officeDocument/2006/math">
                    <m:r>
                      <a:rPr lang="pl-PL" sz="1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pl-PL" sz="1800" dirty="0"/>
              </a:p>
            </p:txBody>
          </p:sp>
        </mc:Choice>
        <mc:Fallback xmlns="">
          <p:sp>
            <p:nvSpPr>
              <p:cNvPr id="20" name="pole tekstowe 19">
                <a:extLst>
                  <a:ext uri="{FF2B5EF4-FFF2-40B4-BE49-F238E27FC236}">
                    <a16:creationId xmlns:a16="http://schemas.microsoft.com/office/drawing/2014/main" id="{835F16C5-7099-0273-6CE8-A949F0E59FF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950639" y="4854904"/>
                <a:ext cx="1998748" cy="621773"/>
              </a:xfrm>
              <a:prstGeom prst="rect">
                <a:avLst/>
              </a:prstGeom>
              <a:blipFill>
                <a:blip r:embed="rId8"/>
                <a:stretch>
                  <a:fillRect l="-305" b="-8824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pole tekstowe 20">
                <a:extLst>
                  <a:ext uri="{FF2B5EF4-FFF2-40B4-BE49-F238E27FC236}">
                    <a16:creationId xmlns="" xmlns:a16="http://schemas.microsoft.com/office/drawing/2014/main" id="{E8D2F1E1-107A-6606-E49E-B559D676E46D}"/>
                  </a:ext>
                </a:extLst>
              </p:cNvPr>
              <p:cNvSpPr txBox="1"/>
              <p:nvPr/>
            </p:nvSpPr>
            <p:spPr>
              <a:xfrm>
                <a:off x="5451968" y="3661750"/>
                <a:ext cx="485915" cy="331950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GB" sz="2000" i="1" smtClean="0"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𝑔</m:t>
                          </m:r>
                        </m:e>
                        <m:sub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𝑦</m:t>
                          </m:r>
                        </m:sub>
                        <m:sup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′</m:t>
                          </m:r>
                        </m:sup>
                      </m:sSubSup>
                    </m:oMath>
                  </m:oMathPara>
                </a14:m>
                <a:endParaRPr lang="en-GB" sz="2000" dirty="0"/>
              </a:p>
            </p:txBody>
          </p:sp>
        </mc:Choice>
        <mc:Fallback xmlns="">
          <p:sp>
            <p:nvSpPr>
              <p:cNvPr id="21" name="pole tekstowe 20">
                <a:extLst>
                  <a:ext uri="{FF2B5EF4-FFF2-40B4-BE49-F238E27FC236}">
                    <a16:creationId xmlns:a16="http://schemas.microsoft.com/office/drawing/2014/main" id="{E8D2F1E1-107A-6606-E49E-B559D676E46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451968" y="3661750"/>
                <a:ext cx="485915" cy="331950"/>
              </a:xfrm>
              <a:prstGeom prst="rect">
                <a:avLst/>
              </a:prstGeom>
              <a:blipFill>
                <a:blip r:embed="rId9"/>
                <a:stretch>
                  <a:fillRect b="-22222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3" name="pole tekstowe 32">
            <a:extLst>
              <a:ext uri="{FF2B5EF4-FFF2-40B4-BE49-F238E27FC236}">
                <a16:creationId xmlns="" xmlns:a16="http://schemas.microsoft.com/office/drawing/2014/main" id="{A1F0B57B-D454-5BE2-2C92-3AEBC121010F}"/>
              </a:ext>
            </a:extLst>
          </p:cNvPr>
          <p:cNvSpPr txBox="1"/>
          <p:nvPr/>
        </p:nvSpPr>
        <p:spPr>
          <a:xfrm>
            <a:off x="6061327" y="5237466"/>
            <a:ext cx="505725" cy="5078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b="1" dirty="0"/>
              <a:t>…</a:t>
            </a:r>
          </a:p>
        </p:txBody>
      </p:sp>
      <p:sp>
        <p:nvSpPr>
          <p:cNvPr id="34" name="pole tekstowe 33">
            <a:extLst>
              <a:ext uri="{FF2B5EF4-FFF2-40B4-BE49-F238E27FC236}">
                <a16:creationId xmlns="" xmlns:a16="http://schemas.microsoft.com/office/drawing/2014/main" id="{36472B56-0BE9-BC3B-FE67-C1EA76875F72}"/>
              </a:ext>
            </a:extLst>
          </p:cNvPr>
          <p:cNvSpPr txBox="1"/>
          <p:nvPr/>
        </p:nvSpPr>
        <p:spPr>
          <a:xfrm>
            <a:off x="3667883" y="5733766"/>
            <a:ext cx="514706" cy="276999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pl-PL" sz="1800" b="0" i="1" dirty="0">
                <a:latin typeface="+mj-lt"/>
              </a:rPr>
              <a:t>Res</a:t>
            </a:r>
            <a:endParaRPr lang="pl-PL" sz="1800" i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0" name="pole tekstowe 39">
                <a:extLst>
                  <a:ext uri="{FF2B5EF4-FFF2-40B4-BE49-F238E27FC236}">
                    <a16:creationId xmlns="" xmlns:a16="http://schemas.microsoft.com/office/drawing/2014/main" id="{E9F36A5D-9420-632E-3E7B-10C840C178AB}"/>
                  </a:ext>
                </a:extLst>
              </p:cNvPr>
              <p:cNvSpPr txBox="1"/>
              <p:nvPr/>
            </p:nvSpPr>
            <p:spPr>
              <a:xfrm>
                <a:off x="2933352" y="3479264"/>
                <a:ext cx="2236717" cy="336374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pl-PL" sz="2000" b="0" i="1" smtClean="0">
                          <a:latin typeface="Cambria Math" panose="02040503050406030204" pitchFamily="18" charset="0"/>
                        </a:rPr>
                        <m:t>𝐼𝑛𝑡𝑒𝑟</m:t>
                      </m:r>
                      <m:r>
                        <a:rPr lang="pl-PL" sz="2000" b="0" i="1" smtClean="0">
                          <a:latin typeface="Cambria Math" panose="02040503050406030204" pitchFamily="18" charset="0"/>
                        </a:rPr>
                        <m:t>(</m:t>
                      </m:r>
                      <m:sSub>
                        <m:sSubPr>
                          <m:ctrlPr>
                            <a:rPr lang="pl-PL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𝑅</m:t>
                          </m:r>
                        </m:sub>
                      </m:sSub>
                      <m:r>
                        <a:rPr lang="pl-PL" sz="2000" b="0" i="1" smtClean="0">
                          <a:latin typeface="Cambria Math" panose="02040503050406030204" pitchFamily="18" charset="0"/>
                        </a:rPr>
                        <m:t>,</m:t>
                      </m:r>
                      <m:sSub>
                        <m:sSubPr>
                          <m:ctrlPr>
                            <a:rPr lang="pl-PL" sz="20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sSub>
                            <m:sSubPr>
                              <m:ctrlPr>
                                <a:rPr lang="pl-PL" sz="2000" b="0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pl-PL" sz="2000" b="0" i="1" smtClean="0">
                                  <a:latin typeface="Cambria Math" panose="02040503050406030204" pitchFamily="18" charset="0"/>
                                </a:rPr>
                                <m:t>𝑅</m:t>
                              </m:r>
                            </m:e>
                            <m:sub>
                              <m:r>
                                <a:rPr lang="pl-PL" sz="2000" b="0" i="1" smtClean="0">
                                  <a:latin typeface="Cambria Math" panose="02040503050406030204" pitchFamily="18" charset="0"/>
                                </a:rPr>
                                <m:t>𝑑</m:t>
                              </m:r>
                            </m:sub>
                          </m:sSub>
                        </m:sub>
                      </m:sSub>
                      <m:r>
                        <a:rPr lang="pl-PL" sz="2000" b="0" i="1" smtClean="0">
                          <a:latin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pl-PL" sz="2000" dirty="0"/>
              </a:p>
            </p:txBody>
          </p:sp>
        </mc:Choice>
        <mc:Fallback xmlns="">
          <p:sp>
            <p:nvSpPr>
              <p:cNvPr id="40" name="pole tekstowe 39">
                <a:extLst>
                  <a:ext uri="{FF2B5EF4-FFF2-40B4-BE49-F238E27FC236}">
                    <a16:creationId xmlns:a16="http://schemas.microsoft.com/office/drawing/2014/main" id="{E9F36A5D-9420-632E-3E7B-10C840C178A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933352" y="3479264"/>
                <a:ext cx="2236717" cy="336374"/>
              </a:xfrm>
              <a:prstGeom prst="rect">
                <a:avLst/>
              </a:prstGeom>
              <a:blipFill>
                <a:blip r:embed="rId10"/>
                <a:stretch>
                  <a:fillRect t="-1818" b="-25455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" name="pole tekstowe 1">
                <a:extLst>
                  <a:ext uri="{FF2B5EF4-FFF2-40B4-BE49-F238E27FC236}">
                    <a16:creationId xmlns="" xmlns:a16="http://schemas.microsoft.com/office/drawing/2014/main" id="{1669E935-7DE7-8569-3864-8C66C3A49F9E}"/>
                  </a:ext>
                </a:extLst>
              </p:cNvPr>
              <p:cNvSpPr txBox="1"/>
              <p:nvPr/>
            </p:nvSpPr>
            <p:spPr>
              <a:xfrm>
                <a:off x="63098" y="2316168"/>
                <a:ext cx="3766869" cy="923330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pl-PL" sz="2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</m:t>
                      </m:r>
                      <m:r>
                        <a:rPr lang="pl-PL" sz="2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𝑅</m:t>
                      </m:r>
                      <m:r>
                        <a:rPr lang="en-GB" sz="20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⊆</m:t>
                      </m:r>
                      <m:r>
                        <a:rPr lang="pl-PL" sz="2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𝑈</m:t>
                      </m:r>
                      <m:r>
                        <a:rPr lang="pl-PL" sz="2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×</m:t>
                      </m:r>
                      <m:r>
                        <a:rPr lang="pl-PL" sz="2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𝑈</m:t>
                      </m:r>
                    </m:oMath>
                  </m:oMathPara>
                </a14:m>
                <a:endParaRPr lang="pl-PL" sz="2000" i="1" dirty="0"/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GB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       </m:t>
                        </m:r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𝑔</m:t>
                        </m:r>
                      </m:e>
                      <m:sub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𝑥</m:t>
                        </m:r>
                      </m:sub>
                    </m:sSub>
                    <m:r>
                      <a:rPr lang="pl-PL" sz="2000" b="0" i="1" smtClean="0">
                        <a:latin typeface="Cambria Math" panose="02040503050406030204" pitchFamily="18" charset="0"/>
                      </a:rPr>
                      <m:t>=</m:t>
                    </m:r>
                    <m:d>
                      <m:dPr>
                        <m:ctrlPr>
                          <a:rPr lang="pl-PL" sz="20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  <m:d>
                          <m:dPr>
                            <m:ctrlPr>
                              <a:rPr lang="pl-PL" sz="2000" b="0" i="1" smtClean="0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sSub>
                              <m:sSubPr>
                                <m:ctrlPr>
                                  <a:rPr lang="pl-PL" sz="2000" i="1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d>
                                  <m:dPr>
                                    <m:begChr m:val="["/>
                                    <m:endChr m:val="]"/>
                                    <m:ctrlPr>
                                      <a:rPr lang="pl-PL" sz="2000" i="1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r>
                                      <a:rPr lang="pl-PL" sz="2000" i="1">
                                        <a:latin typeface="Cambria Math" panose="02040503050406030204" pitchFamily="18" charset="0"/>
                                      </a:rPr>
                                      <m:t>𝑥</m:t>
                                    </m:r>
                                  </m:e>
                                </m:d>
                              </m:e>
                              <m:sub>
                                <m:r>
                                  <a:rPr lang="pl-PL" sz="2000" i="1">
                                    <a:latin typeface="Cambria Math" panose="02040503050406030204" pitchFamily="18" charset="0"/>
                                  </a:rPr>
                                  <m:t>𝑅</m:t>
                                </m:r>
                              </m:sub>
                            </m:sSub>
                          </m:e>
                        </m:d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,</m:t>
                        </m:r>
                        <m:sSub>
                          <m:sSubPr>
                            <m:ctrlPr>
                              <a:rPr lang="pl-PL" sz="20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d>
                              <m:dPr>
                                <m:begChr m:val="["/>
                                <m:endChr m:val="]"/>
                                <m:ctrlPr>
                                  <a:rPr lang="pl-PL" sz="20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pl-PL" sz="2000" b="0" i="1" smtClean="0">
                                    <a:latin typeface="Cambria Math" panose="02040503050406030204" pitchFamily="18" charset="0"/>
                                  </a:rPr>
                                  <m:t>𝑥</m:t>
                                </m:r>
                              </m:e>
                            </m:d>
                          </m:e>
                          <m:sub>
                            <m:r>
                              <a:rPr lang="pl-PL" sz="2000" b="0" i="1" smtClean="0">
                                <a:latin typeface="Cambria Math" panose="02040503050406030204" pitchFamily="18" charset="0"/>
                              </a:rPr>
                              <m:t>𝑅</m:t>
                            </m:r>
                          </m:sub>
                        </m:sSub>
                      </m:e>
                    </m:d>
                  </m:oMath>
                </a14:m>
                <a:r>
                  <a:rPr lang="pl-PL" sz="2000" b="0" i="1" dirty="0"/>
                  <a:t>, x</a:t>
                </a:r>
                <a:r>
                  <a:rPr lang="pl-PL" sz="2000" dirty="0">
                    <a:ea typeface="Cambria Math" panose="02040503050406030204" pitchFamily="18" charset="0"/>
                  </a:rPr>
                  <a:t> </a:t>
                </a:r>
                <a14:m>
                  <m:oMath xmlns:m="http://schemas.openxmlformats.org/officeDocument/2006/math">
                    <m:r>
                      <a:rPr lang="pl-PL" sz="2000" i="1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∈</m:t>
                    </m:r>
                    <m:r>
                      <a:rPr lang="pl-PL" sz="2000" b="0" i="1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𝑈</m:t>
                    </m:r>
                  </m:oMath>
                </a14:m>
                <a:endParaRPr lang="pl-PL" sz="2000" b="0" i="1" dirty="0"/>
              </a:p>
              <a:p>
                <a:r>
                  <a:rPr lang="pl-PL" sz="2000" i="1" dirty="0"/>
                  <a:t>   f:U/R</a:t>
                </a:r>
                <a14:m>
                  <m:oMath xmlns:m="http://schemas.openxmlformats.org/officeDocument/2006/math">
                    <m:r>
                      <a:rPr lang="pl-PL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  <m:r>
                      <a:rPr lang="pl-PL" sz="20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{1,…,</m:t>
                    </m:r>
                    <m:d>
                      <m:dPr>
                        <m:begChr m:val="|"/>
                        <m:endChr m:val="|"/>
                        <m:ctrlPr>
                          <a:rPr lang="pl-PL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pl-PL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𝑈</m:t>
                        </m:r>
                        <m:r>
                          <a:rPr lang="pl-PL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/</m:t>
                        </m:r>
                        <m:r>
                          <a:rPr lang="pl-PL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𝑅</m:t>
                        </m:r>
                      </m:e>
                    </m:d>
                    <m:r>
                      <a:rPr lang="pl-PL" sz="20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}</m:t>
                    </m:r>
                  </m:oMath>
                </a14:m>
                <a:r>
                  <a:rPr lang="pl-PL" sz="2000" i="1" dirty="0"/>
                  <a:t> - bijection</a:t>
                </a:r>
                <a:endParaRPr lang="en-GB" sz="2000" i="1" dirty="0"/>
              </a:p>
            </p:txBody>
          </p:sp>
        </mc:Choice>
        <mc:Fallback xmlns="">
          <p:sp>
            <p:nvSpPr>
              <p:cNvPr id="2" name="pole tekstowe 1">
                <a:extLst>
                  <a:ext uri="{FF2B5EF4-FFF2-40B4-BE49-F238E27FC236}">
                    <a16:creationId xmlns:a16="http://schemas.microsoft.com/office/drawing/2014/main" id="{1669E935-7DE7-8569-3864-8C66C3A49F9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098" y="2316168"/>
                <a:ext cx="3766869" cy="923330"/>
              </a:xfrm>
              <a:prstGeom prst="rect">
                <a:avLst/>
              </a:prstGeom>
              <a:blipFill>
                <a:blip r:embed="rId11"/>
                <a:stretch>
                  <a:fillRect l="-162" r="-162" b="-16556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pole tekstowe 14">
                <a:extLst>
                  <a:ext uri="{FF2B5EF4-FFF2-40B4-BE49-F238E27FC236}">
                    <a16:creationId xmlns="" xmlns:a16="http://schemas.microsoft.com/office/drawing/2014/main" id="{EF3C9F9E-A7D2-437B-27AF-631CC194CE6B}"/>
                  </a:ext>
                </a:extLst>
              </p:cNvPr>
              <p:cNvSpPr txBox="1"/>
              <p:nvPr/>
            </p:nvSpPr>
            <p:spPr>
              <a:xfrm>
                <a:off x="467544" y="5778615"/>
                <a:ext cx="1671034" cy="31143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GB" sz="20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𝑔</m:t>
                          </m:r>
                        </m:e>
                        <m:sub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𝑥</m:t>
                          </m:r>
                        </m:sub>
                      </m:sSub>
                      <m:r>
                        <a:rPr lang="pl-PL" sz="2000" b="0" i="1" smtClean="0">
                          <a:latin typeface="Cambria Math" panose="02040503050406030204" pitchFamily="18" charset="0"/>
                        </a:rPr>
                        <m:t>,</m:t>
                      </m:r>
                      <m:sSub>
                        <m:sSubPr>
                          <m:ctrlPr>
                            <a:rPr lang="en-GB" sz="20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𝑔</m:t>
                          </m:r>
                        </m:e>
                        <m:sub>
                          <m:sSup>
                            <m:sSupPr>
                              <m:ctrlPr>
                                <a:rPr lang="pl-PL" sz="2000" b="0" i="1" smtClean="0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pl-PL" sz="2000" b="0" i="1" smtClean="0">
                                  <a:latin typeface="Cambria Math" panose="02040503050406030204" pitchFamily="18" charset="0"/>
                                </a:rPr>
                                <m:t>𝑥</m:t>
                              </m:r>
                            </m:e>
                            <m:sup>
                              <m:r>
                                <a:rPr lang="pl-PL" sz="2000" b="0" i="1" smtClean="0">
                                  <a:latin typeface="Cambria Math" panose="02040503050406030204" pitchFamily="18" charset="0"/>
                                </a:rPr>
                                <m:t>′</m:t>
                              </m:r>
                            </m:sup>
                          </m:sSup>
                        </m:sub>
                      </m:sSub>
                      <m:r>
                        <a:rPr lang="pl-PL" sz="2000" b="0" i="1" smtClean="0">
                          <a:latin typeface="Cambria Math" panose="02040503050406030204" pitchFamily="18" charset="0"/>
                        </a:rPr>
                        <m:t>,…∈</m:t>
                      </m:r>
                      <m:sSub>
                        <m:sSubPr>
                          <m:ctrlPr>
                            <a:rPr lang="en-GB" sz="20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 </m:t>
                          </m:r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𝑅</m:t>
                          </m:r>
                        </m:sub>
                      </m:sSub>
                    </m:oMath>
                  </m:oMathPara>
                </a14:m>
                <a:endParaRPr lang="en-GB" sz="2000" dirty="0"/>
              </a:p>
            </p:txBody>
          </p:sp>
        </mc:Choice>
        <mc:Fallback xmlns="">
          <p:sp>
            <p:nvSpPr>
              <p:cNvPr id="15" name="pole tekstowe 14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EF3C9F9E-A7D2-437B-27AF-631CC194CE6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7544" y="5778615"/>
                <a:ext cx="1671034" cy="311432"/>
              </a:xfrm>
              <a:prstGeom prst="rect">
                <a:avLst/>
              </a:prstGeom>
              <a:blipFill rotWithShape="0">
                <a:blip r:embed="rId12"/>
                <a:stretch>
                  <a:fillRect l="-2920" b="-25490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pole tekstowe 15">
                <a:extLst>
                  <a:ext uri="{FF2B5EF4-FFF2-40B4-BE49-F238E27FC236}">
                    <a16:creationId xmlns="" xmlns:a16="http://schemas.microsoft.com/office/drawing/2014/main" id="{37211B93-F1CA-AEE2-8268-2D7C2F7169CE}"/>
                  </a:ext>
                </a:extLst>
              </p:cNvPr>
              <p:cNvSpPr txBox="1"/>
              <p:nvPr/>
            </p:nvSpPr>
            <p:spPr>
              <a:xfrm>
                <a:off x="4430404" y="2335684"/>
                <a:ext cx="4536504" cy="951927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sz="20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𝑅</m:t>
                          </m:r>
                        </m:e>
                        <m:sub>
                          <m:r>
                            <a:rPr lang="pl-PL" sz="20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𝑑</m:t>
                          </m:r>
                        </m:sub>
                      </m:sSub>
                      <m:r>
                        <a:rPr lang="en-GB" sz="20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⊆</m:t>
                      </m:r>
                      <m:r>
                        <a:rPr lang="pl-PL" sz="2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𝑈</m:t>
                      </m:r>
                      <m:r>
                        <a:rPr lang="pl-PL" sz="2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×</m:t>
                      </m:r>
                      <m:r>
                        <a:rPr lang="pl-PL" sz="2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𝑈</m:t>
                      </m:r>
                    </m:oMath>
                  </m:oMathPara>
                </a14:m>
                <a:endParaRPr lang="pl-PL" sz="2000" i="1" dirty="0"/>
              </a:p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GB" sz="200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               </m:t>
                        </m:r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𝑔</m:t>
                        </m:r>
                      </m:e>
                      <m:sub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𝑦</m:t>
                        </m:r>
                      </m:sub>
                      <m:sup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′</m:t>
                        </m:r>
                      </m:sup>
                    </m:sSubSup>
                  </m:oMath>
                </a14:m>
                <a:r>
                  <a:rPr lang="pl-PL" sz="2000" dirty="0"/>
                  <a:t>=(</a:t>
                </a:r>
                <a:r>
                  <a:rPr lang="pl-PL" sz="2000" i="1" dirty="0"/>
                  <a:t>h</a:t>
                </a:r>
                <a:r>
                  <a:rPr lang="pl-PL" sz="2000" dirty="0"/>
                  <a:t>(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pl-PL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d>
                          <m:dPr>
                            <m:begChr m:val="["/>
                            <m:endChr m:val="]"/>
                            <m:ctrlPr>
                              <a:rPr lang="pl-PL" sz="2000" i="1" smtClean="0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pl-PL" sz="2000" b="0" i="1" smtClean="0">
                                <a:latin typeface="Cambria Math" panose="02040503050406030204" pitchFamily="18" charset="0"/>
                              </a:rPr>
                              <m:t>𝑦</m:t>
                            </m:r>
                          </m:e>
                        </m:d>
                      </m:e>
                      <m:sub>
                        <m:sSub>
                          <m:sSubPr>
                            <m:ctrlPr>
                              <a:rPr lang="pl-PL" sz="200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sz="2000" b="0" i="1" smtClean="0">
                                <a:latin typeface="Cambria Math" panose="02040503050406030204" pitchFamily="18" charset="0"/>
                              </a:rPr>
                              <m:t>𝑅</m:t>
                            </m:r>
                          </m:e>
                          <m:sub>
                            <m:r>
                              <a:rPr lang="pl-PL" sz="2000" b="0" i="1" smtClean="0">
                                <a:latin typeface="Cambria Math" panose="02040503050406030204" pitchFamily="18" charset="0"/>
                              </a:rPr>
                              <m:t>𝑑</m:t>
                            </m:r>
                          </m:sub>
                        </m:sSub>
                      </m:sub>
                    </m:sSub>
                    <m:r>
                      <a:rPr lang="pl-PL" sz="2000" b="0" i="1" smtClean="0">
                        <a:latin typeface="Cambria Math" panose="02040503050406030204" pitchFamily="18" charset="0"/>
                      </a:rPr>
                      <m:t>),</m:t>
                    </m:r>
                  </m:oMath>
                </a14:m>
                <a:r>
                  <a:rPr lang="pl-PL" sz="2000" dirty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pl-PL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d>
                          <m:dPr>
                            <m:begChr m:val="["/>
                            <m:endChr m:val="]"/>
                            <m:ctrlPr>
                              <a:rPr lang="pl-PL" sz="2000" i="1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pl-PL" sz="2000" b="0" i="1" smtClean="0">
                                <a:latin typeface="Cambria Math" panose="02040503050406030204" pitchFamily="18" charset="0"/>
                              </a:rPr>
                              <m:t>𝑦</m:t>
                            </m:r>
                          </m:e>
                        </m:d>
                      </m:e>
                      <m:sub>
                        <m:sSub>
                          <m:sSubPr>
                            <m:ctrlPr>
                              <a:rPr lang="pl-PL" sz="2000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sz="2000" i="1">
                                <a:latin typeface="Cambria Math" panose="02040503050406030204" pitchFamily="18" charset="0"/>
                              </a:rPr>
                              <m:t>𝑅</m:t>
                            </m:r>
                          </m:e>
                          <m:sub>
                            <m:r>
                              <a:rPr lang="pl-PL" sz="2000" i="1">
                                <a:latin typeface="Cambria Math" panose="02040503050406030204" pitchFamily="18" charset="0"/>
                              </a:rPr>
                              <m:t>𝑑</m:t>
                            </m:r>
                          </m:sub>
                        </m:sSub>
                      </m:sub>
                    </m:sSub>
                  </m:oMath>
                </a14:m>
                <a:r>
                  <a:rPr lang="pl-PL" sz="2000" dirty="0"/>
                  <a:t>), </a:t>
                </a:r>
                <a:r>
                  <a:rPr lang="pl-PL" sz="2000" i="1" dirty="0"/>
                  <a:t>y</a:t>
                </a:r>
                <a:r>
                  <a:rPr lang="pl-PL" sz="2000" i="1" dirty="0">
                    <a:ea typeface="Cambria Math" panose="02040503050406030204" pitchFamily="18" charset="0"/>
                  </a:rPr>
                  <a:t> </a:t>
                </a:r>
                <a14:m>
                  <m:oMath xmlns:m="http://schemas.openxmlformats.org/officeDocument/2006/math">
                    <m:r>
                      <a:rPr lang="pl-PL" sz="2000" i="1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∈</m:t>
                    </m:r>
                  </m:oMath>
                </a14:m>
                <a:r>
                  <a:rPr lang="pl-PL" sz="2000" i="1" dirty="0"/>
                  <a:t>U</a:t>
                </a:r>
              </a:p>
              <a:p>
                <a:r>
                  <a:rPr lang="pl-PL" sz="2000" i="1" dirty="0"/>
                  <a:t>        h: U/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pl-PL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𝑅</m:t>
                        </m:r>
                      </m:e>
                      <m:sub>
                        <m:r>
                          <a:rPr lang="pl-PL" sz="2000" b="0" i="1" smtClean="0">
                            <a:latin typeface="Cambria Math" panose="02040503050406030204" pitchFamily="18" charset="0"/>
                          </a:rPr>
                          <m:t>𝑑</m:t>
                        </m:r>
                      </m:sub>
                    </m:sSub>
                    <m:r>
                      <a:rPr lang="pl-PL" sz="20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  <m:r>
                      <a:rPr lang="pl-PL" sz="20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{1,…,</m:t>
                    </m:r>
                  </m:oMath>
                </a14:m>
                <a:r>
                  <a:rPr lang="pl-PL" sz="2000" i="1" dirty="0"/>
                  <a:t> </a:t>
                </a:r>
                <a14:m>
                  <m:oMath xmlns:m="http://schemas.openxmlformats.org/officeDocument/2006/math">
                    <m:d>
                      <m:dPr>
                        <m:begChr m:val="⌈"/>
                        <m:endChr m:val="⌉"/>
                        <m:ctrlPr>
                          <a:rPr lang="pl-PL" sz="2000" i="1" dirty="0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m:rPr>
                            <m:nor/>
                          </m:rPr>
                          <a:rPr lang="pl-PL" sz="2000" i="1" dirty="0"/>
                          <m:t>U</m:t>
                        </m:r>
                        <m:r>
                          <m:rPr>
                            <m:nor/>
                          </m:rPr>
                          <a:rPr lang="pl-PL" sz="2000" i="1" dirty="0"/>
                          <m:t>/</m:t>
                        </m:r>
                        <m:sSub>
                          <m:sSubPr>
                            <m:ctrlPr>
                              <a:rPr lang="pl-PL" sz="2000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sz="2000" i="1">
                                <a:latin typeface="Cambria Math" panose="02040503050406030204" pitchFamily="18" charset="0"/>
                              </a:rPr>
                              <m:t>𝑅</m:t>
                            </m:r>
                          </m:e>
                          <m:sub>
                            <m:r>
                              <a:rPr lang="pl-PL" sz="2000" i="1">
                                <a:latin typeface="Cambria Math" panose="02040503050406030204" pitchFamily="18" charset="0"/>
                              </a:rPr>
                              <m:t>𝑑</m:t>
                            </m:r>
                          </m:sub>
                        </m:sSub>
                      </m:e>
                    </m:d>
                  </m:oMath>
                </a14:m>
                <a:r>
                  <a:rPr lang="pl-PL" sz="2000" dirty="0"/>
                  <a:t>} - </a:t>
                </a:r>
                <a:r>
                  <a:rPr lang="pl-PL" sz="2000" i="1" dirty="0" err="1"/>
                  <a:t>bijection</a:t>
                </a:r>
                <a:r>
                  <a:rPr lang="pl-PL" sz="2000" dirty="0"/>
                  <a:t> </a:t>
                </a:r>
                <a:endParaRPr lang="en-GB" sz="2000" dirty="0"/>
              </a:p>
            </p:txBody>
          </p:sp>
        </mc:Choice>
        <mc:Fallback xmlns="">
          <p:sp>
            <p:nvSpPr>
              <p:cNvPr id="16" name="pole tekstowe 15">
                <a:extLst>
                  <a:ext uri="{FF2B5EF4-FFF2-40B4-BE49-F238E27FC236}">
                    <a16:creationId xmlns:a16="http://schemas.microsoft.com/office/drawing/2014/main" id="{37211B93-F1CA-AEE2-8268-2D7C2F7169C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30404" y="2335684"/>
                <a:ext cx="4536504" cy="951927"/>
              </a:xfrm>
              <a:prstGeom prst="rect">
                <a:avLst/>
              </a:prstGeom>
              <a:blipFill>
                <a:blip r:embed="rId13"/>
                <a:stretch>
                  <a:fillRect l="-134" r="-134" b="-16026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pole tekstowe 16">
                <a:extLst>
                  <a:ext uri="{FF2B5EF4-FFF2-40B4-BE49-F238E27FC236}">
                    <a16:creationId xmlns="" xmlns:a16="http://schemas.microsoft.com/office/drawing/2014/main" id="{9B39F21E-8297-C207-281D-E67162C1121D}"/>
                  </a:ext>
                </a:extLst>
              </p:cNvPr>
              <p:cNvSpPr txBox="1"/>
              <p:nvPr/>
            </p:nvSpPr>
            <p:spPr>
              <a:xfrm>
                <a:off x="6061327" y="6135013"/>
                <a:ext cx="1764265" cy="33637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GB" sz="2000" i="1" smtClean="0"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𝑔</m:t>
                          </m:r>
                        </m:e>
                        <m:sub>
                          <m:r>
                            <a:rPr lang="pl-PL" sz="2000" b="0" i="1" smtClean="0">
                              <a:latin typeface="Cambria Math" panose="02040503050406030204" pitchFamily="18" charset="0"/>
                            </a:rPr>
                            <m:t>𝑦</m:t>
                          </m:r>
                        </m:sub>
                        <m:sup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′</m:t>
                          </m:r>
                        </m:sup>
                      </m:sSubSup>
                      <m:r>
                        <a:rPr lang="pl-PL" sz="2000" b="0" i="1" smtClean="0">
                          <a:latin typeface="Cambria Math" panose="02040503050406030204" pitchFamily="18" charset="0"/>
                        </a:rPr>
                        <m:t>,</m:t>
                      </m:r>
                      <m:sSubSup>
                        <m:sSubSupPr>
                          <m:ctrlPr>
                            <a:rPr lang="en-GB" sz="2000" i="1"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𝑔</m:t>
                          </m:r>
                        </m:e>
                        <m:sub>
                          <m:sSup>
                            <m:sSupPr>
                              <m:ctrlPr>
                                <a:rPr lang="pl-PL" sz="2000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pl-PL" sz="2000" b="0" i="1" smtClean="0">
                                  <a:latin typeface="Cambria Math" panose="02040503050406030204" pitchFamily="18" charset="0"/>
                                </a:rPr>
                                <m:t>𝑦</m:t>
                              </m:r>
                            </m:e>
                            <m:sup>
                              <m:r>
                                <a:rPr lang="pl-PL" sz="2000" i="1">
                                  <a:latin typeface="Cambria Math" panose="02040503050406030204" pitchFamily="18" charset="0"/>
                                </a:rPr>
                                <m:t>,</m:t>
                              </m:r>
                            </m:sup>
                          </m:sSup>
                        </m:sub>
                        <m:sup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′</m:t>
                          </m:r>
                        </m:sup>
                      </m:sSubSup>
                      <m:r>
                        <a:rPr lang="pl-PL" sz="2000" b="0" i="1" smtClean="0">
                          <a:latin typeface="Cambria Math" panose="02040503050406030204" pitchFamily="18" charset="0"/>
                        </a:rPr>
                        <m:t>,…∈</m:t>
                      </m:r>
                      <m:sSub>
                        <m:sSubPr>
                          <m:ctrlPr>
                            <a:rPr lang="en-GB" sz="20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sz="2000" i="1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sSub>
                            <m:sSubPr>
                              <m:ctrlPr>
                                <a:rPr lang="en-GB" sz="20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pl-PL" sz="2000" i="1">
                                  <a:latin typeface="Cambria Math" panose="02040503050406030204" pitchFamily="18" charset="0"/>
                                </a:rPr>
                                <m:t>𝑅</m:t>
                              </m:r>
                            </m:e>
                            <m:sub>
                              <m:r>
                                <a:rPr lang="pl-PL" sz="2000" i="1">
                                  <a:latin typeface="Cambria Math" panose="02040503050406030204" pitchFamily="18" charset="0"/>
                                </a:rPr>
                                <m:t>𝑑</m:t>
                              </m:r>
                            </m:sub>
                          </m:sSub>
                        </m:sub>
                      </m:sSub>
                    </m:oMath>
                  </m:oMathPara>
                </a14:m>
                <a:endParaRPr lang="en-GB" sz="2000" dirty="0"/>
              </a:p>
            </p:txBody>
          </p:sp>
        </mc:Choice>
        <mc:Fallback xmlns="">
          <p:sp>
            <p:nvSpPr>
              <p:cNvPr id="17" name="pole tekstowe 16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9B39F21E-8297-C207-281D-E67162C1121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61327" y="6135013"/>
                <a:ext cx="1764265" cy="336374"/>
              </a:xfrm>
              <a:prstGeom prst="rect">
                <a:avLst/>
              </a:prstGeom>
              <a:blipFill rotWithShape="0">
                <a:blip r:embed="rId14"/>
                <a:stretch>
                  <a:fillRect l="-2759" b="-17857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894874089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18333</TotalTime>
  <Words>16</Words>
  <Application>Microsoft Office PowerPoint</Application>
  <PresentationFormat>Pokaz na ekranie (4:3)</PresentationFormat>
  <Paragraphs>23</Paragraphs>
  <Slides>1</Slides>
  <Notes>0</Notes>
  <HiddenSlides>0</HiddenSlides>
  <MMClips>0</MMClips>
  <ScaleCrop>false</ScaleCrop>
  <HeadingPairs>
    <vt:vector size="8" baseType="variant">
      <vt:variant>
        <vt:lpstr>Używane czcionki</vt:lpstr>
      </vt:variant>
      <vt:variant>
        <vt:i4>3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6" baseType="lpstr">
      <vt:lpstr>Arial</vt:lpstr>
      <vt:lpstr>Calibri</vt:lpstr>
      <vt:lpstr>Cambria Math</vt:lpstr>
      <vt:lpstr>3_Motyw pakietu Office</vt:lpstr>
      <vt:lpstr>Obraz - mapa bitowa</vt:lpstr>
      <vt:lpstr>GRANULAR SPACE  FOR  THE PAWLAK ROUGH SET MODEL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2527</cp:revision>
  <dcterms:created xsi:type="dcterms:W3CDTF">2010-01-24T17:07:29Z</dcterms:created>
  <dcterms:modified xsi:type="dcterms:W3CDTF">2025-02-21T20:45:26Z</dcterms:modified>
</cp:coreProperties>
</file>