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2133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00"/>
    <a:srgbClr val="0000FF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18.05.2024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18.05.2024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3491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/>
          <a:lstStyle/>
          <a:p>
            <a:pPr eaLnBrk="1" hangingPunct="1"/>
            <a:endParaRPr lang="en-US" dirty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0144596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18.05.2024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71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18.05.2024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18.05.2024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18.05.2024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18.05.2024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18.05.2024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18.05.2024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owolny kształt 6"/>
          <p:cNvSpPr/>
          <p:nvPr/>
        </p:nvSpPr>
        <p:spPr>
          <a:xfrm>
            <a:off x="1146789" y="2164017"/>
            <a:ext cx="1164251" cy="1105988"/>
          </a:xfrm>
          <a:custGeom>
            <a:avLst/>
            <a:gdLst>
              <a:gd name="connsiteX0" fmla="*/ 444138 w 1318339"/>
              <a:gd name="connsiteY0" fmla="*/ 0 h 1105988"/>
              <a:gd name="connsiteX1" fmla="*/ 444138 w 1318339"/>
              <a:gd name="connsiteY1" fmla="*/ 0 h 1105988"/>
              <a:gd name="connsiteX2" fmla="*/ 1314995 w 1318339"/>
              <a:gd name="connsiteY2" fmla="*/ 330925 h 1105988"/>
              <a:gd name="connsiteX3" fmla="*/ 1262743 w 1318339"/>
              <a:gd name="connsiteY3" fmla="*/ 348343 h 1105988"/>
              <a:gd name="connsiteX4" fmla="*/ 1236618 w 1318339"/>
              <a:gd name="connsiteY4" fmla="*/ 357051 h 1105988"/>
              <a:gd name="connsiteX5" fmla="*/ 1210492 w 1318339"/>
              <a:gd name="connsiteY5" fmla="*/ 365760 h 1105988"/>
              <a:gd name="connsiteX6" fmla="*/ 1175658 w 1318339"/>
              <a:gd name="connsiteY6" fmla="*/ 374468 h 1105988"/>
              <a:gd name="connsiteX7" fmla="*/ 1149532 w 1318339"/>
              <a:gd name="connsiteY7" fmla="*/ 391885 h 1105988"/>
              <a:gd name="connsiteX8" fmla="*/ 1097280 w 1318339"/>
              <a:gd name="connsiteY8" fmla="*/ 418011 h 1105988"/>
              <a:gd name="connsiteX9" fmla="*/ 1088572 w 1318339"/>
              <a:gd name="connsiteY9" fmla="*/ 478971 h 1105988"/>
              <a:gd name="connsiteX10" fmla="*/ 1036320 w 1318339"/>
              <a:gd name="connsiteY10" fmla="*/ 531223 h 1105988"/>
              <a:gd name="connsiteX11" fmla="*/ 1010195 w 1318339"/>
              <a:gd name="connsiteY11" fmla="*/ 644434 h 1105988"/>
              <a:gd name="connsiteX12" fmla="*/ 1001486 w 1318339"/>
              <a:gd name="connsiteY12" fmla="*/ 670560 h 1105988"/>
              <a:gd name="connsiteX13" fmla="*/ 1027612 w 1318339"/>
              <a:gd name="connsiteY13" fmla="*/ 748937 h 1105988"/>
              <a:gd name="connsiteX14" fmla="*/ 1045029 w 1318339"/>
              <a:gd name="connsiteY14" fmla="*/ 783771 h 1105988"/>
              <a:gd name="connsiteX15" fmla="*/ 1071155 w 1318339"/>
              <a:gd name="connsiteY15" fmla="*/ 801188 h 1105988"/>
              <a:gd name="connsiteX16" fmla="*/ 1097280 w 1318339"/>
              <a:gd name="connsiteY16" fmla="*/ 836023 h 1105988"/>
              <a:gd name="connsiteX17" fmla="*/ 1123406 w 1318339"/>
              <a:gd name="connsiteY17" fmla="*/ 905691 h 1105988"/>
              <a:gd name="connsiteX18" fmla="*/ 1114698 w 1318339"/>
              <a:gd name="connsiteY18" fmla="*/ 931817 h 1105988"/>
              <a:gd name="connsiteX19" fmla="*/ 1088572 w 1318339"/>
              <a:gd name="connsiteY19" fmla="*/ 940525 h 1105988"/>
              <a:gd name="connsiteX20" fmla="*/ 1027612 w 1318339"/>
              <a:gd name="connsiteY20" fmla="*/ 957943 h 1105988"/>
              <a:gd name="connsiteX21" fmla="*/ 984069 w 1318339"/>
              <a:gd name="connsiteY21" fmla="*/ 1010194 h 1105988"/>
              <a:gd name="connsiteX22" fmla="*/ 888275 w 1318339"/>
              <a:gd name="connsiteY22" fmla="*/ 1053737 h 1105988"/>
              <a:gd name="connsiteX23" fmla="*/ 844732 w 1318339"/>
              <a:gd name="connsiteY23" fmla="*/ 1062445 h 1105988"/>
              <a:gd name="connsiteX24" fmla="*/ 792480 w 1318339"/>
              <a:gd name="connsiteY24" fmla="*/ 1079863 h 1105988"/>
              <a:gd name="connsiteX25" fmla="*/ 731520 w 1318339"/>
              <a:gd name="connsiteY25" fmla="*/ 1088571 h 1105988"/>
              <a:gd name="connsiteX26" fmla="*/ 696686 w 1318339"/>
              <a:gd name="connsiteY26" fmla="*/ 1097280 h 1105988"/>
              <a:gd name="connsiteX27" fmla="*/ 600892 w 1318339"/>
              <a:gd name="connsiteY27" fmla="*/ 1105988 h 1105988"/>
              <a:gd name="connsiteX28" fmla="*/ 444138 w 1318339"/>
              <a:gd name="connsiteY28" fmla="*/ 1097280 h 1105988"/>
              <a:gd name="connsiteX29" fmla="*/ 409303 w 1318339"/>
              <a:gd name="connsiteY29" fmla="*/ 1062445 h 1105988"/>
              <a:gd name="connsiteX30" fmla="*/ 391886 w 1318339"/>
              <a:gd name="connsiteY30" fmla="*/ 1018903 h 1105988"/>
              <a:gd name="connsiteX31" fmla="*/ 374469 w 1318339"/>
              <a:gd name="connsiteY31" fmla="*/ 1001485 h 1105988"/>
              <a:gd name="connsiteX32" fmla="*/ 365760 w 1318339"/>
              <a:gd name="connsiteY32" fmla="*/ 818605 h 1105988"/>
              <a:gd name="connsiteX33" fmla="*/ 313509 w 1318339"/>
              <a:gd name="connsiteY33" fmla="*/ 783771 h 1105988"/>
              <a:gd name="connsiteX34" fmla="*/ 278675 w 1318339"/>
              <a:gd name="connsiteY34" fmla="*/ 766354 h 1105988"/>
              <a:gd name="connsiteX35" fmla="*/ 243840 w 1318339"/>
              <a:gd name="connsiteY35" fmla="*/ 740228 h 1105988"/>
              <a:gd name="connsiteX36" fmla="*/ 200298 w 1318339"/>
              <a:gd name="connsiteY36" fmla="*/ 731520 h 1105988"/>
              <a:gd name="connsiteX37" fmla="*/ 165463 w 1318339"/>
              <a:gd name="connsiteY37" fmla="*/ 714103 h 1105988"/>
              <a:gd name="connsiteX38" fmla="*/ 113212 w 1318339"/>
              <a:gd name="connsiteY38" fmla="*/ 696685 h 1105988"/>
              <a:gd name="connsiteX39" fmla="*/ 60960 w 1318339"/>
              <a:gd name="connsiteY39" fmla="*/ 679268 h 1105988"/>
              <a:gd name="connsiteX40" fmla="*/ 34835 w 1318339"/>
              <a:gd name="connsiteY40" fmla="*/ 670560 h 1105988"/>
              <a:gd name="connsiteX41" fmla="*/ 8709 w 1318339"/>
              <a:gd name="connsiteY41" fmla="*/ 661851 h 1105988"/>
              <a:gd name="connsiteX42" fmla="*/ 0 w 1318339"/>
              <a:gd name="connsiteY42" fmla="*/ 635725 h 1105988"/>
              <a:gd name="connsiteX43" fmla="*/ 8709 w 1318339"/>
              <a:gd name="connsiteY43" fmla="*/ 452845 h 1105988"/>
              <a:gd name="connsiteX44" fmla="*/ 17418 w 1318339"/>
              <a:gd name="connsiteY44" fmla="*/ 426720 h 1105988"/>
              <a:gd name="connsiteX45" fmla="*/ 26126 w 1318339"/>
              <a:gd name="connsiteY45" fmla="*/ 391885 h 1105988"/>
              <a:gd name="connsiteX46" fmla="*/ 52252 w 1318339"/>
              <a:gd name="connsiteY46" fmla="*/ 296091 h 1105988"/>
              <a:gd name="connsiteX47" fmla="*/ 95795 w 1318339"/>
              <a:gd name="connsiteY47" fmla="*/ 287383 h 1105988"/>
              <a:gd name="connsiteX48" fmla="*/ 121920 w 1318339"/>
              <a:gd name="connsiteY48" fmla="*/ 269965 h 1105988"/>
              <a:gd name="connsiteX49" fmla="*/ 156755 w 1318339"/>
              <a:gd name="connsiteY49" fmla="*/ 261257 h 1105988"/>
              <a:gd name="connsiteX50" fmla="*/ 313509 w 1318339"/>
              <a:gd name="connsiteY50" fmla="*/ 252548 h 1105988"/>
              <a:gd name="connsiteX51" fmla="*/ 357052 w 1318339"/>
              <a:gd name="connsiteY51" fmla="*/ 243840 h 1105988"/>
              <a:gd name="connsiteX52" fmla="*/ 383178 w 1318339"/>
              <a:gd name="connsiteY52" fmla="*/ 235131 h 1105988"/>
              <a:gd name="connsiteX53" fmla="*/ 391886 w 1318339"/>
              <a:gd name="connsiteY53" fmla="*/ 209005 h 1105988"/>
              <a:gd name="connsiteX54" fmla="*/ 400595 w 1318339"/>
              <a:gd name="connsiteY54" fmla="*/ 174171 h 1105988"/>
              <a:gd name="connsiteX55" fmla="*/ 418012 w 1318339"/>
              <a:gd name="connsiteY55" fmla="*/ 95794 h 1105988"/>
              <a:gd name="connsiteX56" fmla="*/ 435429 w 1318339"/>
              <a:gd name="connsiteY56" fmla="*/ 69668 h 1105988"/>
              <a:gd name="connsiteX57" fmla="*/ 470263 w 1318339"/>
              <a:gd name="connsiteY57" fmla="*/ 60960 h 1105988"/>
              <a:gd name="connsiteX58" fmla="*/ 627018 w 1318339"/>
              <a:gd name="connsiteY58" fmla="*/ 43543 h 1105988"/>
              <a:gd name="connsiteX59" fmla="*/ 609600 w 1318339"/>
              <a:gd name="connsiteY59" fmla="*/ 26125 h 1105988"/>
              <a:gd name="connsiteX60" fmla="*/ 627018 w 1318339"/>
              <a:gd name="connsiteY60" fmla="*/ 60960 h 1105988"/>
              <a:gd name="connsiteX61" fmla="*/ 627018 w 1318339"/>
              <a:gd name="connsiteY61" fmla="*/ 60960 h 11059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</a:cxnLst>
            <a:rect l="l" t="t" r="r" b="b"/>
            <a:pathLst>
              <a:path w="1318339" h="1105988">
                <a:moveTo>
                  <a:pt x="444138" y="0"/>
                </a:moveTo>
                <a:lnTo>
                  <a:pt x="444138" y="0"/>
                </a:lnTo>
                <a:cubicBezTo>
                  <a:pt x="734424" y="110308"/>
                  <a:pt x="1029252" y="209332"/>
                  <a:pt x="1314995" y="330925"/>
                </a:cubicBezTo>
                <a:cubicBezTo>
                  <a:pt x="1331889" y="338114"/>
                  <a:pt x="1280160" y="342537"/>
                  <a:pt x="1262743" y="348343"/>
                </a:cubicBezTo>
                <a:lnTo>
                  <a:pt x="1236618" y="357051"/>
                </a:lnTo>
                <a:cubicBezTo>
                  <a:pt x="1227909" y="359954"/>
                  <a:pt x="1219398" y="363534"/>
                  <a:pt x="1210492" y="365760"/>
                </a:cubicBezTo>
                <a:lnTo>
                  <a:pt x="1175658" y="374468"/>
                </a:lnTo>
                <a:cubicBezTo>
                  <a:pt x="1166949" y="380274"/>
                  <a:pt x="1159152" y="387762"/>
                  <a:pt x="1149532" y="391885"/>
                </a:cubicBezTo>
                <a:cubicBezTo>
                  <a:pt x="1093357" y="415960"/>
                  <a:pt x="1132337" y="382956"/>
                  <a:pt x="1097280" y="418011"/>
                </a:cubicBezTo>
                <a:cubicBezTo>
                  <a:pt x="1094377" y="438331"/>
                  <a:pt x="1098303" y="460898"/>
                  <a:pt x="1088572" y="478971"/>
                </a:cubicBezTo>
                <a:cubicBezTo>
                  <a:pt x="1076894" y="500659"/>
                  <a:pt x="1036320" y="531223"/>
                  <a:pt x="1036320" y="531223"/>
                </a:cubicBezTo>
                <a:cubicBezTo>
                  <a:pt x="1025016" y="610356"/>
                  <a:pt x="1034103" y="572712"/>
                  <a:pt x="1010195" y="644434"/>
                </a:cubicBezTo>
                <a:lnTo>
                  <a:pt x="1001486" y="670560"/>
                </a:lnTo>
                <a:cubicBezTo>
                  <a:pt x="1014616" y="749337"/>
                  <a:pt x="998800" y="698515"/>
                  <a:pt x="1027612" y="748937"/>
                </a:cubicBezTo>
                <a:cubicBezTo>
                  <a:pt x="1034053" y="760208"/>
                  <a:pt x="1036718" y="773798"/>
                  <a:pt x="1045029" y="783771"/>
                </a:cubicBezTo>
                <a:cubicBezTo>
                  <a:pt x="1051730" y="791812"/>
                  <a:pt x="1062446" y="795382"/>
                  <a:pt x="1071155" y="801188"/>
                </a:cubicBezTo>
                <a:cubicBezTo>
                  <a:pt x="1079863" y="812800"/>
                  <a:pt x="1090231" y="823335"/>
                  <a:pt x="1097280" y="836023"/>
                </a:cubicBezTo>
                <a:cubicBezTo>
                  <a:pt x="1105963" y="851653"/>
                  <a:pt x="1116886" y="886131"/>
                  <a:pt x="1123406" y="905691"/>
                </a:cubicBezTo>
                <a:cubicBezTo>
                  <a:pt x="1120503" y="914400"/>
                  <a:pt x="1121189" y="925326"/>
                  <a:pt x="1114698" y="931817"/>
                </a:cubicBezTo>
                <a:cubicBezTo>
                  <a:pt x="1108207" y="938308"/>
                  <a:pt x="1097398" y="938003"/>
                  <a:pt x="1088572" y="940525"/>
                </a:cubicBezTo>
                <a:cubicBezTo>
                  <a:pt x="1012053" y="962387"/>
                  <a:pt x="1090233" y="937068"/>
                  <a:pt x="1027612" y="957943"/>
                </a:cubicBezTo>
                <a:cubicBezTo>
                  <a:pt x="1015360" y="976321"/>
                  <a:pt x="1003479" y="997843"/>
                  <a:pt x="984069" y="1010194"/>
                </a:cubicBezTo>
                <a:cubicBezTo>
                  <a:pt x="964652" y="1022550"/>
                  <a:pt x="918362" y="1046215"/>
                  <a:pt x="888275" y="1053737"/>
                </a:cubicBezTo>
                <a:cubicBezTo>
                  <a:pt x="873915" y="1057327"/>
                  <a:pt x="859012" y="1058550"/>
                  <a:pt x="844732" y="1062445"/>
                </a:cubicBezTo>
                <a:cubicBezTo>
                  <a:pt x="827019" y="1067276"/>
                  <a:pt x="810369" y="1075735"/>
                  <a:pt x="792480" y="1079863"/>
                </a:cubicBezTo>
                <a:cubicBezTo>
                  <a:pt x="772479" y="1084479"/>
                  <a:pt x="751715" y="1084899"/>
                  <a:pt x="731520" y="1088571"/>
                </a:cubicBezTo>
                <a:cubicBezTo>
                  <a:pt x="719744" y="1090712"/>
                  <a:pt x="708550" y="1095698"/>
                  <a:pt x="696686" y="1097280"/>
                </a:cubicBezTo>
                <a:cubicBezTo>
                  <a:pt x="664904" y="1101518"/>
                  <a:pt x="632823" y="1103085"/>
                  <a:pt x="600892" y="1105988"/>
                </a:cubicBezTo>
                <a:cubicBezTo>
                  <a:pt x="548641" y="1103085"/>
                  <a:pt x="495169" y="1108878"/>
                  <a:pt x="444138" y="1097280"/>
                </a:cubicBezTo>
                <a:cubicBezTo>
                  <a:pt x="428125" y="1093641"/>
                  <a:pt x="409303" y="1062445"/>
                  <a:pt x="409303" y="1062445"/>
                </a:cubicBezTo>
                <a:cubicBezTo>
                  <a:pt x="403497" y="1047931"/>
                  <a:pt x="399642" y="1032475"/>
                  <a:pt x="391886" y="1018903"/>
                </a:cubicBezTo>
                <a:cubicBezTo>
                  <a:pt x="387812" y="1011774"/>
                  <a:pt x="375531" y="1009627"/>
                  <a:pt x="374469" y="1001485"/>
                </a:cubicBezTo>
                <a:cubicBezTo>
                  <a:pt x="366575" y="940969"/>
                  <a:pt x="375793" y="878804"/>
                  <a:pt x="365760" y="818605"/>
                </a:cubicBezTo>
                <a:cubicBezTo>
                  <a:pt x="361548" y="793332"/>
                  <a:pt x="330147" y="790901"/>
                  <a:pt x="313509" y="783771"/>
                </a:cubicBezTo>
                <a:cubicBezTo>
                  <a:pt x="301577" y="778657"/>
                  <a:pt x="289684" y="773234"/>
                  <a:pt x="278675" y="766354"/>
                </a:cubicBezTo>
                <a:cubicBezTo>
                  <a:pt x="266367" y="758661"/>
                  <a:pt x="257104" y="746123"/>
                  <a:pt x="243840" y="740228"/>
                </a:cubicBezTo>
                <a:cubicBezTo>
                  <a:pt x="230314" y="734217"/>
                  <a:pt x="214812" y="734423"/>
                  <a:pt x="200298" y="731520"/>
                </a:cubicBezTo>
                <a:cubicBezTo>
                  <a:pt x="188686" y="725714"/>
                  <a:pt x="177517" y="718925"/>
                  <a:pt x="165463" y="714103"/>
                </a:cubicBezTo>
                <a:cubicBezTo>
                  <a:pt x="148417" y="707284"/>
                  <a:pt x="130629" y="702491"/>
                  <a:pt x="113212" y="696685"/>
                </a:cubicBezTo>
                <a:lnTo>
                  <a:pt x="60960" y="679268"/>
                </a:lnTo>
                <a:lnTo>
                  <a:pt x="34835" y="670560"/>
                </a:lnTo>
                <a:lnTo>
                  <a:pt x="8709" y="661851"/>
                </a:lnTo>
                <a:cubicBezTo>
                  <a:pt x="5806" y="653142"/>
                  <a:pt x="0" y="644905"/>
                  <a:pt x="0" y="635725"/>
                </a:cubicBezTo>
                <a:cubicBezTo>
                  <a:pt x="0" y="574696"/>
                  <a:pt x="3641" y="513663"/>
                  <a:pt x="8709" y="452845"/>
                </a:cubicBezTo>
                <a:cubicBezTo>
                  <a:pt x="9471" y="443697"/>
                  <a:pt x="14896" y="435546"/>
                  <a:pt x="17418" y="426720"/>
                </a:cubicBezTo>
                <a:cubicBezTo>
                  <a:pt x="20706" y="415212"/>
                  <a:pt x="24158" y="403691"/>
                  <a:pt x="26126" y="391885"/>
                </a:cubicBezTo>
                <a:cubicBezTo>
                  <a:pt x="28192" y="379489"/>
                  <a:pt x="25405" y="311432"/>
                  <a:pt x="52252" y="296091"/>
                </a:cubicBezTo>
                <a:cubicBezTo>
                  <a:pt x="65104" y="288747"/>
                  <a:pt x="81281" y="290286"/>
                  <a:pt x="95795" y="287383"/>
                </a:cubicBezTo>
                <a:cubicBezTo>
                  <a:pt x="104503" y="281577"/>
                  <a:pt x="112300" y="274088"/>
                  <a:pt x="121920" y="269965"/>
                </a:cubicBezTo>
                <a:cubicBezTo>
                  <a:pt x="132921" y="265250"/>
                  <a:pt x="144835" y="262341"/>
                  <a:pt x="156755" y="261257"/>
                </a:cubicBezTo>
                <a:cubicBezTo>
                  <a:pt x="208872" y="256519"/>
                  <a:pt x="261258" y="255451"/>
                  <a:pt x="313509" y="252548"/>
                </a:cubicBezTo>
                <a:cubicBezTo>
                  <a:pt x="328023" y="249645"/>
                  <a:pt x="342692" y="247430"/>
                  <a:pt x="357052" y="243840"/>
                </a:cubicBezTo>
                <a:cubicBezTo>
                  <a:pt x="365958" y="241614"/>
                  <a:pt x="376687" y="241622"/>
                  <a:pt x="383178" y="235131"/>
                </a:cubicBezTo>
                <a:cubicBezTo>
                  <a:pt x="389669" y="228640"/>
                  <a:pt x="389364" y="217831"/>
                  <a:pt x="391886" y="209005"/>
                </a:cubicBezTo>
                <a:cubicBezTo>
                  <a:pt x="395174" y="197497"/>
                  <a:pt x="397904" y="185833"/>
                  <a:pt x="400595" y="174171"/>
                </a:cubicBezTo>
                <a:cubicBezTo>
                  <a:pt x="406613" y="148093"/>
                  <a:pt x="409549" y="121184"/>
                  <a:pt x="418012" y="95794"/>
                </a:cubicBezTo>
                <a:cubicBezTo>
                  <a:pt x="421322" y="85865"/>
                  <a:pt x="426720" y="75474"/>
                  <a:pt x="435429" y="69668"/>
                </a:cubicBezTo>
                <a:cubicBezTo>
                  <a:pt x="445388" y="63029"/>
                  <a:pt x="458755" y="64248"/>
                  <a:pt x="470263" y="60960"/>
                </a:cubicBezTo>
                <a:cubicBezTo>
                  <a:pt x="552473" y="37472"/>
                  <a:pt x="417423" y="57515"/>
                  <a:pt x="627018" y="43543"/>
                </a:cubicBezTo>
                <a:lnTo>
                  <a:pt x="609600" y="26125"/>
                </a:lnTo>
                <a:lnTo>
                  <a:pt x="627018" y="60960"/>
                </a:lnTo>
                <a:lnTo>
                  <a:pt x="627018" y="60960"/>
                </a:lnTo>
              </a:path>
            </a:pathLst>
          </a:custGeom>
          <a:solidFill>
            <a:srgbClr val="92D050"/>
          </a:solidFill>
          <a:ln>
            <a:solidFill>
              <a:srgbClr val="0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3080" name="Rectangle 4"/>
          <p:cNvSpPr>
            <a:spLocks noGrp="1" noChangeArrowheads="1"/>
          </p:cNvSpPr>
          <p:nvPr>
            <p:ph type="title"/>
          </p:nvPr>
        </p:nvSpPr>
        <p:spPr>
          <a:xfrm>
            <a:off x="197848" y="57138"/>
            <a:ext cx="8075240" cy="584705"/>
          </a:xfrm>
        </p:spPr>
        <p:txBody>
          <a:bodyPr/>
          <a:lstStyle/>
          <a:p>
            <a:pPr eaLnBrk="1" hangingPunct="1"/>
            <a:r>
              <a:rPr lang="pl-PL" sz="2800" b="1" dirty="0" smtClean="0"/>
              <a:t>PERCEPTUAL INFORMATION </a:t>
            </a:r>
            <a:r>
              <a:rPr lang="pl-PL" sz="2800" b="1" dirty="0" smtClean="0"/>
              <a:t>SYSTEMS IN IS</a:t>
            </a:r>
            <a:endParaRPr lang="pl-PL" sz="2800" b="1" dirty="0"/>
          </a:p>
        </p:txBody>
      </p:sp>
      <mc:AlternateContent xmlns:mc="http://schemas.openxmlformats.org/markup-compatibility/2006">
        <mc:Choice xmlns:a14="http://schemas.microsoft.com/office/drawing/2010/main" Requires="a14">
          <p:graphicFrame>
            <p:nvGraphicFramePr>
              <p:cNvPr id="2110" name="Group 62"/>
              <p:cNvGraphicFramePr>
                <a:graphicFrameLocks noGrp="1"/>
              </p:cNvGraphicFramePr>
              <p:nvPr>
                <p:ph sz="quarter" idx="4294967295"/>
                <p:extLst>
                  <p:ext uri="{D42A27DB-BD31-4B8C-83A1-F6EECF244321}">
                    <p14:modId xmlns:p14="http://schemas.microsoft.com/office/powerpoint/2010/main" val="3781530034"/>
                  </p:ext>
                </p:extLst>
              </p:nvPr>
            </p:nvGraphicFramePr>
            <p:xfrm>
              <a:off x="4236523" y="1977633"/>
              <a:ext cx="3503829" cy="2450470"/>
            </p:xfrm>
            <a:graphic>
              <a:graphicData uri="http://schemas.openxmlformats.org/drawingml/2006/table">
                <a:tbl>
                  <a:tblPr/>
                  <a:tblGrid>
                    <a:gridCol w="1216898">
                      <a:extLst>
                        <a:ext uri="{9D8B030D-6E8A-4147-A177-3AD203B41FA5}">
                          <a16:colId xmlns:a16="http://schemas.microsoft.com/office/drawing/2014/main" xmlns="" val="20000"/>
                        </a:ext>
                      </a:extLst>
                    </a:gridCol>
                    <a:gridCol w="576064">
                      <a:extLst>
                        <a:ext uri="{9D8B030D-6E8A-4147-A177-3AD203B41FA5}">
                          <a16:colId xmlns:a16="http://schemas.microsoft.com/office/drawing/2014/main" xmlns="" val="20001"/>
                        </a:ext>
                      </a:extLst>
                    </a:gridCol>
                    <a:gridCol w="545319">
                      <a:extLst>
                        <a:ext uri="{9D8B030D-6E8A-4147-A177-3AD203B41FA5}">
                          <a16:colId xmlns:a16="http://schemas.microsoft.com/office/drawing/2014/main" xmlns="" val="20002"/>
                        </a:ext>
                      </a:extLst>
                    </a:gridCol>
                    <a:gridCol w="462793">
                      <a:extLst>
                        <a:ext uri="{9D8B030D-6E8A-4147-A177-3AD203B41FA5}">
                          <a16:colId xmlns:a16="http://schemas.microsoft.com/office/drawing/2014/main" xmlns="" val="20003"/>
                        </a:ext>
                      </a:extLst>
                    </a:gridCol>
                    <a:gridCol w="702755">
                      <a:extLst>
                        <a:ext uri="{9D8B030D-6E8A-4147-A177-3AD203B41FA5}">
                          <a16:colId xmlns:a16="http://schemas.microsoft.com/office/drawing/2014/main" xmlns="" val="20004"/>
                        </a:ext>
                      </a:extLst>
                    </a:gridCol>
                  </a:tblGrid>
                  <a:tr h="556244"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a</a:t>
                          </a:r>
                          <a:r>
                            <a:rPr kumimoji="0" lang="en-US" sz="2400" b="0" i="1" u="none" strike="noStrike" cap="none" normalizeH="0" baseline="-3000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1</a:t>
                          </a:r>
                          <a:endParaRPr kumimoji="0" lang="en-US" sz="2400" b="0" i="1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a</a:t>
                          </a:r>
                          <a:r>
                            <a:rPr kumimoji="0" lang="en-US" sz="2400" b="0" i="1" u="none" strike="noStrike" cap="none" normalizeH="0" baseline="-3000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2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a</a:t>
                          </a:r>
                          <a:r>
                            <a:rPr kumimoji="0" lang="en-US" sz="2400" b="0" i="1" u="none" strike="noStrike" cap="none" normalizeH="0" baseline="-3000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m</a:t>
                          </a:r>
                          <a:endParaRPr kumimoji="0" lang="en-US" sz="2400" b="0" i="1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extLst>
                      <a:ext uri="{0D108BD9-81ED-4DB2-BD59-A6C34878D82A}">
                        <a16:rowId xmlns:a16="http://schemas.microsoft.com/office/drawing/2014/main" xmlns="" val="10000"/>
                      </a:ext>
                    </a:extLst>
                  </a:tr>
                  <a:tr h="761458">
                    <a:tc>
                      <a:txBody>
                        <a:bodyPr/>
                        <a:lstStyle/>
                        <a:p>
                          <a:pPr marL="342900" marR="0" lvl="0" indent="-34290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14:m>
                            <m:oMathPara xmlns:m="http://schemas.openxmlformats.org/officeDocument/2006/math">
                              <m:oMathParaPr>
                                <m:jc m:val="centerGroup"/>
                              </m:oMathParaPr>
                              <m:oMath xmlns:m="http://schemas.openxmlformats.org/officeDocument/2006/math">
                                <m:r>
                                  <a:rPr kumimoji="0" lang="pl-PL" sz="1800" b="0" i="1" u="none" strike="noStrike" cap="none" normalizeH="0" baseline="0" smtClean="0">
                                    <a:ln>
                                      <a:noFill/>
                                    </a:ln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MS Mincho" pitchFamily="49" charset="-128"/>
                                    <a:cs typeface="Times New Roman" pitchFamily="18" charset="0"/>
                                  </a:rPr>
                                  <m:t>(</m:t>
                                </m:r>
                                <m:r>
                                  <a:rPr kumimoji="0" lang="pl-PL" sz="1800" b="0" i="1" u="none" strike="noStrike" cap="none" normalizeH="0" baseline="0" smtClean="0">
                                    <a:ln>
                                      <a:noFill/>
                                    </a:ln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MS Mincho" pitchFamily="49" charset="-128"/>
                                    <a:cs typeface="Times New Roman" pitchFamily="18" charset="0"/>
                                  </a:rPr>
                                  <m:t>𝑤</m:t>
                                </m:r>
                                <m:r>
                                  <a:rPr kumimoji="0" lang="pl-PL" sz="1800" b="0" i="1" u="none" strike="noStrike" cap="none" normalizeH="0" baseline="0" smtClean="0">
                                    <a:ln>
                                      <a:noFill/>
                                    </a:ln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MS Mincho" pitchFamily="49" charset="-128"/>
                                    <a:cs typeface="Times New Roman" pitchFamily="18" charset="0"/>
                                  </a:rPr>
                                  <m:t>:</m:t>
                                </m:r>
                                <m:sSub>
                                  <m:sSubPr>
                                    <m:ctrlPr>
                                      <a:rPr kumimoji="0" lang="pl-PL" sz="1800" b="0" i="1" u="none" strike="noStrike" cap="none" normalizeH="0" baseline="0" smtClean="0">
                                        <a:ln>
                                          <a:noFill/>
                                        </a:ln>
                                        <a:solidFill>
                                          <a:schemeClr val="tx1"/>
                                        </a:solidFill>
                                        <a:effectLst/>
                                        <a:latin typeface="Cambria Math" panose="02040503050406030204" pitchFamily="18" charset="0"/>
                                        <a:ea typeface="MS Mincho" pitchFamily="49" charset="-128"/>
                                        <a:cs typeface="Times New Roman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kumimoji="0" lang="pl-PL" sz="1800" b="0" i="1" u="none" strike="noStrike" cap="none" normalizeH="0" baseline="0" smtClean="0">
                                        <a:ln>
                                          <a:noFill/>
                                        </a:ln>
                                        <a:solidFill>
                                          <a:schemeClr val="tx1"/>
                                        </a:solidFill>
                                        <a:effectLst/>
                                        <a:latin typeface="Cambria Math" panose="02040503050406030204" pitchFamily="18" charset="0"/>
                                        <a:ea typeface="MS Mincho" pitchFamily="49" charset="-128"/>
                                        <a:cs typeface="Times New Roman" pitchFamily="18" charset="0"/>
                                      </a:rPr>
                                      <m:t>𝑠</m:t>
                                    </m:r>
                                  </m:e>
                                  <m:sub>
                                    <m:r>
                                      <a:rPr kumimoji="0" lang="pl-PL" sz="1800" b="0" i="1" u="none" strike="noStrike" cap="none" normalizeH="0" baseline="0" smtClean="0">
                                        <a:ln>
                                          <a:noFill/>
                                        </a:ln>
                                        <a:solidFill>
                                          <a:schemeClr val="tx1"/>
                                        </a:solidFill>
                                        <a:effectLst/>
                                        <a:latin typeface="Cambria Math" panose="02040503050406030204" pitchFamily="18" charset="0"/>
                                        <a:ea typeface="MS Mincho" pitchFamily="49" charset="-128"/>
                                        <a:cs typeface="Times New Roman" pitchFamily="18" charset="0"/>
                                      </a:rPr>
                                      <m:t>𝑖</m:t>
                                    </m:r>
                                  </m:sub>
                                </m:sSub>
                                <m:r>
                                  <a:rPr kumimoji="0" lang="pl-PL" sz="1800" b="0" i="1" u="none" strike="noStrike" cap="none" normalizeH="0" baseline="0" smtClean="0">
                                    <a:ln>
                                      <a:noFill/>
                                    </a:ln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MS Mincho" pitchFamily="49" charset="-128"/>
                                    <a:cs typeface="Times New Roman" pitchFamily="18" charset="0"/>
                                  </a:rPr>
                                  <m:t>,</m:t>
                                </m:r>
                                <m:sSub>
                                  <m:sSubPr>
                                    <m:ctrlPr>
                                      <a:rPr kumimoji="0" lang="pl-PL" sz="1800" b="0" i="1" u="none" strike="noStrike" cap="none" normalizeH="0" baseline="0" smtClean="0">
                                        <a:ln>
                                          <a:noFill/>
                                        </a:ln>
                                        <a:solidFill>
                                          <a:schemeClr val="tx1"/>
                                        </a:solidFill>
                                        <a:effectLst/>
                                        <a:latin typeface="Cambria Math" panose="02040503050406030204" pitchFamily="18" charset="0"/>
                                        <a:ea typeface="MS Mincho" pitchFamily="49" charset="-128"/>
                                        <a:cs typeface="Times New Roman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a:rPr kumimoji="0" lang="pl-PL" sz="1800" b="0" i="1" u="none" strike="noStrike" cap="none" normalizeH="0" baseline="0" smtClean="0">
                                        <a:ln>
                                          <a:noFill/>
                                        </a:ln>
                                        <a:solidFill>
                                          <a:schemeClr val="tx1"/>
                                        </a:solidFill>
                                        <a:effectLst/>
                                        <a:latin typeface="Cambria Math" panose="02040503050406030204" pitchFamily="18" charset="0"/>
                                        <a:ea typeface="MS Mincho" pitchFamily="49" charset="-128"/>
                                        <a:cs typeface="Times New Roman" pitchFamily="18" charset="0"/>
                                      </a:rPr>
                                      <m:t>𝑖𝑛𝑓</m:t>
                                    </m:r>
                                  </m:e>
                                  <m:sub>
                                    <m:r>
                                      <a:rPr kumimoji="0" lang="pl-PL" sz="1800" b="0" i="1" u="none" strike="noStrike" cap="none" normalizeH="0" baseline="0" smtClean="0">
                                        <a:ln>
                                          <a:noFill/>
                                        </a:ln>
                                        <a:solidFill>
                                          <a:schemeClr val="tx1"/>
                                        </a:solidFill>
                                        <a:effectLst/>
                                        <a:latin typeface="Cambria Math" panose="02040503050406030204" pitchFamily="18" charset="0"/>
                                        <a:ea typeface="MS Mincho" pitchFamily="49" charset="-128"/>
                                        <a:cs typeface="Times New Roman" pitchFamily="18" charset="0"/>
                                      </a:rPr>
                                      <m:t>𝑖</m:t>
                                    </m:r>
                                  </m:sub>
                                </m:sSub>
                                <m:r>
                                  <a:rPr kumimoji="0" lang="pl-PL" sz="1800" b="0" i="1" u="none" strike="noStrike" cap="none" normalizeH="0" baseline="0" smtClean="0">
                                    <a:ln>
                                      <a:noFill/>
                                    </a:ln>
                                    <a:solidFill>
                                      <a:schemeClr val="tx1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MS Mincho" pitchFamily="49" charset="-128"/>
                                    <a:cs typeface="Times New Roman" pitchFamily="18" charset="0"/>
                                  </a:rPr>
                                  <m:t>)</m:t>
                                </m:r>
                              </m:oMath>
                            </m:oMathPara>
                          </a14:m>
                          <a:endParaRPr kumimoji="0" lang="pl-PL" sz="1800" b="0" i="1" u="none" strike="noStrike" cap="none" normalizeH="0" baseline="0" dirty="0" smtClean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Times New Roman" pitchFamily="18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  <a:p>
                          <a:pPr marL="342900" marR="0" lvl="0" indent="-34290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pl-PL" sz="1800" b="0" i="1" u="none" strike="noStrike" cap="none" normalizeH="0" baseline="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i=1</a:t>
                          </a:r>
                          <a:r>
                            <a:rPr kumimoji="0" lang="pl-PL" sz="1800" b="0" i="1" u="none" strike="noStrike" cap="none" normalizeH="0" baseline="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,…,m</a:t>
                          </a:r>
                          <a:endParaRPr kumimoji="0" lang="en-US" sz="18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chemeClr val="bg1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v</a:t>
                          </a:r>
                          <a:r>
                            <a:rPr kumimoji="0" lang="en-US" sz="2400" b="0" i="1" u="none" strike="noStrike" cap="none" normalizeH="0" baseline="-3000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1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v</a:t>
                          </a:r>
                          <a:r>
                            <a:rPr kumimoji="0" lang="en-US" sz="2400" b="0" i="1" u="none" strike="noStrike" cap="none" normalizeH="0" baseline="-3000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2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 err="1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v</a:t>
                          </a:r>
                          <a:r>
                            <a:rPr kumimoji="0" lang="en-US" sz="2400" b="0" i="1" u="none" strike="noStrike" cap="none" normalizeH="0" baseline="-30000" dirty="0" err="1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m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xmlns="" val="10001"/>
                      </a:ext>
                    </a:extLst>
                  </a:tr>
                  <a:tr h="566384"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extLst>
                      <a:ext uri="{0D108BD9-81ED-4DB2-BD59-A6C34878D82A}">
                        <a16:rowId xmlns:a16="http://schemas.microsoft.com/office/drawing/2014/main" xmlns="" val="10002"/>
                      </a:ext>
                    </a:extLst>
                  </a:tr>
                  <a:tr h="566384"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extLst>
                      <a:ext uri="{0D108BD9-81ED-4DB2-BD59-A6C34878D82A}">
                        <a16:rowId xmlns:a16="http://schemas.microsoft.com/office/drawing/2014/main" xmlns="" val="10003"/>
                      </a:ext>
                    </a:extLst>
                  </a:tr>
                </a:tbl>
              </a:graphicData>
            </a:graphic>
          </p:graphicFrame>
        </mc:Choice>
        <mc:Fallback>
          <p:graphicFrame>
            <p:nvGraphicFramePr>
              <p:cNvPr id="2110" name="Group 62"/>
              <p:cNvGraphicFramePr>
                <a:graphicFrameLocks noGrp="1"/>
              </p:cNvGraphicFramePr>
              <p:nvPr>
                <p:ph sz="quarter" idx="4294967295"/>
                <p:extLst>
                  <p:ext uri="{D42A27DB-BD31-4B8C-83A1-F6EECF244321}">
                    <p14:modId xmlns:p14="http://schemas.microsoft.com/office/powerpoint/2010/main" val="3781530034"/>
                  </p:ext>
                </p:extLst>
              </p:nvPr>
            </p:nvGraphicFramePr>
            <p:xfrm>
              <a:off x="4236523" y="1977633"/>
              <a:ext cx="3503829" cy="2450470"/>
            </p:xfrm>
            <a:graphic>
              <a:graphicData uri="http://schemas.openxmlformats.org/drawingml/2006/table">
                <a:tbl>
                  <a:tblPr/>
                  <a:tblGrid>
                    <a:gridCol w="1216898">
                      <a:extLst>
                        <a:ext uri="{9D8B030D-6E8A-4147-A177-3AD203B41FA5}">
                          <a16:colId xmlns:a16="http://schemas.microsoft.com/office/drawing/2014/main" xmlns="" xmlns:a14="http://schemas.microsoft.com/office/drawing/2010/main" val="20000"/>
                        </a:ext>
                      </a:extLst>
                    </a:gridCol>
                    <a:gridCol w="576064">
                      <a:extLst>
                        <a:ext uri="{9D8B030D-6E8A-4147-A177-3AD203B41FA5}">
                          <a16:colId xmlns:a16="http://schemas.microsoft.com/office/drawing/2014/main" xmlns="" xmlns:a14="http://schemas.microsoft.com/office/drawing/2010/main" val="20001"/>
                        </a:ext>
                      </a:extLst>
                    </a:gridCol>
                    <a:gridCol w="545319">
                      <a:extLst>
                        <a:ext uri="{9D8B030D-6E8A-4147-A177-3AD203B41FA5}">
                          <a16:colId xmlns:a16="http://schemas.microsoft.com/office/drawing/2014/main" xmlns="" xmlns:a14="http://schemas.microsoft.com/office/drawing/2010/main" val="20002"/>
                        </a:ext>
                      </a:extLst>
                    </a:gridCol>
                    <a:gridCol w="462793">
                      <a:extLst>
                        <a:ext uri="{9D8B030D-6E8A-4147-A177-3AD203B41FA5}">
                          <a16:colId xmlns:a16="http://schemas.microsoft.com/office/drawing/2014/main" xmlns="" xmlns:a14="http://schemas.microsoft.com/office/drawing/2010/main" val="20003"/>
                        </a:ext>
                      </a:extLst>
                    </a:gridCol>
                    <a:gridCol w="702755">
                      <a:extLst>
                        <a:ext uri="{9D8B030D-6E8A-4147-A177-3AD203B41FA5}">
                          <a16:colId xmlns:a16="http://schemas.microsoft.com/office/drawing/2014/main" xmlns="" xmlns:a14="http://schemas.microsoft.com/office/drawing/2010/main" val="20004"/>
                        </a:ext>
                      </a:extLst>
                    </a:gridCol>
                  </a:tblGrid>
                  <a:tr h="556244"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a</a:t>
                          </a:r>
                          <a:r>
                            <a:rPr kumimoji="0" lang="en-US" sz="2400" b="0" i="1" u="none" strike="noStrike" cap="none" normalizeH="0" baseline="-3000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1</a:t>
                          </a:r>
                          <a:endParaRPr kumimoji="0" lang="en-US" sz="2400" b="0" i="1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a</a:t>
                          </a:r>
                          <a:r>
                            <a:rPr kumimoji="0" lang="en-US" sz="2400" b="0" i="1" u="none" strike="noStrike" cap="none" normalizeH="0" baseline="-3000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2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a</a:t>
                          </a:r>
                          <a:r>
                            <a:rPr kumimoji="0" lang="en-US" sz="2400" b="0" i="1" u="none" strike="noStrike" cap="none" normalizeH="0" baseline="-3000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m</a:t>
                          </a:r>
                          <a:endParaRPr kumimoji="0" lang="en-US" sz="2400" b="0" i="1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extLst>
                      <a:ext uri="{0D108BD9-81ED-4DB2-BD59-A6C34878D82A}">
                        <a16:rowId xmlns:a16="http://schemas.microsoft.com/office/drawing/2014/main" xmlns="" xmlns:a14="http://schemas.microsoft.com/office/drawing/2010/main" val="10000"/>
                      </a:ext>
                    </a:extLst>
                  </a:tr>
                  <a:tr h="761458">
                    <a:tc>
                      <a:txBody>
                        <a:bodyPr/>
                        <a:lstStyle/>
                        <a:p>
                          <a:endParaRPr lang="pl-PL"/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blipFill rotWithShape="0">
                          <a:blip r:embed="rId3"/>
                          <a:stretch>
                            <a:fillRect l="-4000" t="-78571" r="-189000" b="-149206"/>
                          </a:stretch>
                        </a:blip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v</a:t>
                          </a:r>
                          <a:r>
                            <a:rPr kumimoji="0" lang="en-US" sz="2400" b="0" i="1" u="none" strike="noStrike" cap="none" normalizeH="0" baseline="-30000" dirty="0" smtClean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1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v</a:t>
                          </a:r>
                          <a:r>
                            <a:rPr kumimoji="0" lang="en-US" sz="2400" b="0" i="1" u="none" strike="noStrike" cap="none" normalizeH="0" baseline="-3000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2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0" i="1" u="none" strike="noStrike" cap="none" normalizeH="0" baseline="0" dirty="0" err="1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v</a:t>
                          </a:r>
                          <a:r>
                            <a:rPr kumimoji="0" lang="en-US" sz="2400" b="0" i="1" u="none" strike="noStrike" cap="none" normalizeH="0" baseline="-30000" dirty="0" err="1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m</a:t>
                          </a:r>
                          <a:endParaRPr kumimoji="0" lang="en-US" sz="2400" b="0" i="1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solidFill>
                          <a:srgbClr val="FFFF00"/>
                        </a:solidFill>
                      </a:tcPr>
                    </a:tc>
                    <a:extLst>
                      <a:ext uri="{0D108BD9-81ED-4DB2-BD59-A6C34878D82A}">
                        <a16:rowId xmlns:a16="http://schemas.microsoft.com/office/drawing/2014/main" xmlns="" xmlns:a14="http://schemas.microsoft.com/office/drawing/2010/main" val="10001"/>
                      </a:ext>
                    </a:extLst>
                  </a:tr>
                  <a:tr h="566384"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 dirty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342900" marR="0" lvl="0" indent="-342900" algn="ctr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0"/>
                            </a:spcBef>
                            <a:spcAft>
                              <a:spcPct val="0"/>
                            </a:spcAft>
                            <a:buClrTx/>
                            <a:buSzTx/>
                            <a:buFontTx/>
                            <a:buNone/>
                            <a:tabLst/>
                          </a:pPr>
                          <a:r>
                            <a:rPr kumimoji="0" lang="en-US" sz="2400" b="1" i="0" u="none" strike="noStrike" cap="none" normalizeH="0" baseline="0">
                              <a:ln>
                                <a:noFill/>
                              </a:ln>
                              <a:solidFill>
                                <a:schemeClr val="tx1"/>
                              </a:solidFill>
                              <a:effectLst/>
                              <a:latin typeface="Times New Roman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a:t>…</a:t>
                          </a:r>
                          <a:endParaRPr kumimoji="0" lang="en-US" sz="2400" b="1" i="0" u="none" strike="noStrike" cap="none" normalizeH="0" baseline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/>
                            <a:latin typeface="Arial" charset="0"/>
                            <a:ea typeface="MS Mincho" pitchFamily="49" charset="-128"/>
                            <a:cs typeface="Times New Roman" pitchFamily="18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extLst>
                      <a:ext uri="{0D108BD9-81ED-4DB2-BD59-A6C34878D82A}">
                        <a16:rowId xmlns:a16="http://schemas.microsoft.com/office/drawing/2014/main" xmlns="" xmlns:a14="http://schemas.microsoft.com/office/drawing/2010/main" val="10002"/>
                      </a:ext>
                    </a:extLst>
                  </a:tr>
                  <a:tr h="566384"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tc>
                      <a:txBody>
                        <a:bodyPr/>
                        <a:lstStyle/>
                        <a:p>
                          <a:pPr marL="0" marR="0" lvl="0" indent="0" algn="l" defTabSz="914400" rtl="0" eaLnBrk="1" fontAlgn="base" latinLnBrk="0" hangingPunct="1">
                            <a:lnSpc>
                              <a:spcPct val="100000"/>
                            </a:lnSpc>
                            <a:spcBef>
                              <a:spcPct val="20000"/>
                            </a:spcBef>
                            <a:spcAft>
                              <a:spcPct val="0"/>
                            </a:spcAft>
                            <a:buClr>
                              <a:schemeClr val="hlink"/>
                            </a:buClr>
                            <a:buSzPct val="70000"/>
                            <a:buFont typeface="Wingdings" pitchFamily="2" charset="2"/>
                            <a:buNone/>
                            <a:tabLst/>
                          </a:pPr>
                          <a:endParaRPr kumimoji="0" lang="pl-PL" sz="2800" b="0" i="0" u="none" strike="noStrike" cap="none" normalizeH="0" baseline="0" dirty="0">
                            <a:ln>
                              <a:noFill/>
                            </a:ln>
                            <a:solidFill>
                              <a:schemeClr val="tx1"/>
                            </a:solidFill>
                            <a:effectLst>
                              <a:outerShdw blurRad="38100" dist="38100" dir="2700000" algn="tl">
                                <a:srgbClr val="000000"/>
                              </a:outerShdw>
                            </a:effectLst>
                            <a:latin typeface="Verdana" pitchFamily="34" charset="0"/>
                            <a:cs typeface="Arial" charset="0"/>
                          </a:endParaRPr>
                        </a:p>
                      </a:txBody>
                      <a:tcPr horzOverflow="overflow">
                        <a:lnL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L>
                        <a:lnR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R>
                        <a:lnT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T>
                        <a:lnB w="12700" cap="flat" cmpd="sng" algn="ctr">
                          <a:solidFill>
                            <a:srgbClr val="000000"/>
                          </a:solidFill>
                          <a:prstDash val="solid"/>
                          <a:round/>
                          <a:headEnd type="none" w="med" len="med"/>
                          <a:tailEnd type="none" w="med" len="med"/>
                        </a:lnB>
                        <a:lnTlToBr>
                          <a:noFill/>
                        </a:lnTlToBr>
                        <a:lnBlToTr>
                          <a:noFill/>
                        </a:lnBlToTr>
                        <a:noFill/>
                      </a:tcPr>
                    </a:tc>
                    <a:extLst>
                      <a:ext uri="{0D108BD9-81ED-4DB2-BD59-A6C34878D82A}">
                        <a16:rowId xmlns:a16="http://schemas.microsoft.com/office/drawing/2014/main" xmlns="" xmlns:a14="http://schemas.microsoft.com/office/drawing/2010/main" val="10003"/>
                      </a:ext>
                    </a:extLst>
                  </a:tr>
                </a:tbl>
              </a:graphicData>
            </a:graphic>
          </p:graphicFrame>
        </mc:Fallback>
      </mc:AlternateContent>
      <p:sp>
        <p:nvSpPr>
          <p:cNvPr id="2" name="Prostokąt zaokrąglony 1"/>
          <p:cNvSpPr/>
          <p:nvPr/>
        </p:nvSpPr>
        <p:spPr>
          <a:xfrm>
            <a:off x="2750123" y="764704"/>
            <a:ext cx="2416482" cy="818917"/>
          </a:xfrm>
          <a:prstGeom prst="round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dirty="0">
                <a:solidFill>
                  <a:srgbClr val="0000FF"/>
                </a:solidFill>
              </a:rPr>
              <a:t>CONTROL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8" name="pole tekstowe 7"/>
              <p:cNvSpPr txBox="1"/>
              <p:nvPr/>
            </p:nvSpPr>
            <p:spPr>
              <a:xfrm>
                <a:off x="144976" y="4489807"/>
                <a:ext cx="8572463" cy="230832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800" dirty="0" smtClean="0"/>
                  <a:t>c-granule </a:t>
                </a:r>
                <a:r>
                  <a:rPr lang="en-US" sz="1800" dirty="0" smtClean="0"/>
                  <a:t>realized as a configuration </a:t>
                </a:r>
                <a:r>
                  <a:rPr lang="en-US" sz="1800" dirty="0" smtClean="0"/>
                  <a:t>of </a:t>
                </a:r>
                <a:r>
                  <a:rPr lang="en-US" sz="1800" dirty="0" smtClean="0"/>
                  <a:t>physical objects by </a:t>
                </a:r>
                <a:r>
                  <a:rPr lang="en-US" sz="1800" dirty="0" smtClean="0"/>
                  <a:t>the </a:t>
                </a:r>
                <a:r>
                  <a:rPr lang="en-US" sz="1800" dirty="0" err="1" smtClean="0"/>
                  <a:t>implementational</a:t>
                </a:r>
                <a:r>
                  <a:rPr lang="en-US" sz="1800" dirty="0" smtClean="0"/>
                  <a:t> </a:t>
                </a:r>
                <a:r>
                  <a:rPr lang="en-US" sz="1800" dirty="0" smtClean="0"/>
                  <a:t>module </a:t>
                </a:r>
                <a:r>
                  <a:rPr lang="en-US" sz="1800" dirty="0"/>
                  <a:t>from </a:t>
                </a:r>
                <a:r>
                  <a:rPr lang="en-US" sz="1800" dirty="0" smtClean="0"/>
                  <a:t>the task </a:t>
                </a:r>
                <a:r>
                  <a:rPr lang="en-US" sz="1800" dirty="0" smtClean="0"/>
                  <a:t>specification </a:t>
                </a:r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ctrlPr>
                            <a:rPr lang="en-US" sz="1800" i="1">
                              <a:latin typeface="Cambria Math" panose="02040503050406030204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</m:ctrlPr>
                        </m:dPr>
                        <m:e>
                          <m:r>
                            <a:rPr lang="en-US" sz="1800" b="0" i="1" smtClean="0">
                              <a:latin typeface="Cambria Math" panose="02040503050406030204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m:t>𝑤</m:t>
                          </m:r>
                          <m:r>
                            <a:rPr lang="en-US" sz="1800" b="0" i="1" smtClean="0">
                              <a:latin typeface="Cambria Math" panose="02040503050406030204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m:t>: </m:t>
                          </m:r>
                          <m:sSub>
                            <m:sSubPr>
                              <m:ctrlPr>
                                <a:rPr lang="en-US" sz="1800" i="1">
                                  <a:latin typeface="Cambria Math" panose="02040503050406030204" pitchFamily="18" charset="0"/>
                                  <a:ea typeface="MS Mincho" pitchFamily="49" charset="-128"/>
                                  <a:cs typeface="Times New Roman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1800" i="1">
                                  <a:latin typeface="Cambria Math" panose="02040503050406030204" pitchFamily="18" charset="0"/>
                                  <a:ea typeface="MS Mincho" pitchFamily="49" charset="-128"/>
                                  <a:cs typeface="Times New Roman" pitchFamily="18" charset="0"/>
                                </a:rPr>
                                <m:t>𝑠</m:t>
                              </m:r>
                            </m:e>
                            <m:sub>
                              <m:r>
                                <a:rPr lang="en-US" sz="1800" i="1">
                                  <a:latin typeface="Cambria Math" panose="02040503050406030204" pitchFamily="18" charset="0"/>
                                  <a:ea typeface="MS Mincho" pitchFamily="49" charset="-128"/>
                                  <a:cs typeface="Times New Roman" pitchFamily="18" charset="0"/>
                                </a:rPr>
                                <m:t>𝑖</m:t>
                              </m:r>
                            </m:sub>
                          </m:sSub>
                          <m:r>
                            <a:rPr lang="en-US" sz="1800" i="1">
                              <a:latin typeface="Cambria Math" panose="02040503050406030204" pitchFamily="18" charset="0"/>
                              <a:ea typeface="MS Mincho" pitchFamily="49" charset="-128"/>
                              <a:cs typeface="Times New Roman" pitchFamily="18" charset="0"/>
                            </a:rPr>
                            <m:t>,</m:t>
                          </m:r>
                          <m:sSub>
                            <m:sSubPr>
                              <m:ctrlPr>
                                <a:rPr lang="en-US" sz="1800" i="1">
                                  <a:latin typeface="Cambria Math" panose="02040503050406030204" pitchFamily="18" charset="0"/>
                                  <a:ea typeface="MS Mincho" pitchFamily="49" charset="-128"/>
                                  <a:cs typeface="Times New Roman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1800" i="1">
                                  <a:latin typeface="Cambria Math" panose="02040503050406030204" pitchFamily="18" charset="0"/>
                                  <a:ea typeface="MS Mincho" pitchFamily="49" charset="-128"/>
                                  <a:cs typeface="Times New Roman" pitchFamily="18" charset="0"/>
                                </a:rPr>
                                <m:t>𝑖𝑛𝑓</m:t>
                              </m:r>
                            </m:e>
                            <m:sub>
                              <m:r>
                                <a:rPr lang="en-US" sz="1800" i="1">
                                  <a:latin typeface="Cambria Math" panose="02040503050406030204" pitchFamily="18" charset="0"/>
                                  <a:ea typeface="MS Mincho" pitchFamily="49" charset="-128"/>
                                  <a:cs typeface="Times New Roman" pitchFamily="18" charset="0"/>
                                </a:rPr>
                                <m:t>𝑖</m:t>
                              </m:r>
                            </m:sub>
                          </m:sSub>
                        </m:e>
                      </m:d>
                      <m:r>
                        <a:rPr lang="en-US" sz="1800" b="0" i="1" smtClean="0">
                          <a:latin typeface="Cambria Math" panose="02040503050406030204" pitchFamily="18" charset="0"/>
                          <a:ea typeface="MS Mincho" pitchFamily="49" charset="-128"/>
                          <a:cs typeface="Times New Roman" pitchFamily="18" charset="0"/>
                        </a:rPr>
                        <m:t> (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MS Mincho" pitchFamily="49" charset="-128"/>
                          <a:cs typeface="Times New Roman" pitchFamily="18" charset="0"/>
                        </a:rPr>
                        <m:t>𝑖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MS Mincho" pitchFamily="49" charset="-128"/>
                          <a:cs typeface="Times New Roman" pitchFamily="18" charset="0"/>
                        </a:rPr>
                        <m:t>=1,,,.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MS Mincho" pitchFamily="49" charset="-128"/>
                          <a:cs typeface="Times New Roman" pitchFamily="18" charset="0"/>
                        </a:rPr>
                        <m:t>𝑚</m:t>
                      </m:r>
                      <m:r>
                        <a:rPr lang="en-US" sz="1800" b="0" i="1" smtClean="0">
                          <a:latin typeface="Cambria Math" panose="02040503050406030204" pitchFamily="18" charset="0"/>
                          <a:ea typeface="MS Mincho" pitchFamily="49" charset="-128"/>
                          <a:cs typeface="Times New Roman" pitchFamily="18" charset="0"/>
                        </a:rPr>
                        <m:t>)</m:t>
                      </m:r>
                    </m:oMath>
                  </m:oMathPara>
                </a14:m>
                <a:endParaRPr lang="en-US" sz="1800" dirty="0"/>
              </a:p>
              <a:p>
                <a:pPr algn="ctr"/>
                <a:r>
                  <a:rPr lang="en-US" sz="1800" i="1" dirty="0" smtClean="0"/>
                  <a:t>w</a:t>
                </a:r>
                <a:r>
                  <a:rPr lang="en-US" sz="1800" dirty="0" smtClean="0"/>
                  <a:t> </a:t>
                </a:r>
                <a:r>
                  <a:rPr lang="en-US" sz="1800" dirty="0" smtClean="0"/>
                  <a:t>– specification of </a:t>
                </a:r>
                <a:r>
                  <a:rPr lang="en-US" sz="1800" dirty="0" err="1" smtClean="0"/>
                  <a:t>spatio</a:t>
                </a:r>
                <a:r>
                  <a:rPr lang="en-US" sz="1800" dirty="0" smtClean="0"/>
                  <a:t>-temporal </a:t>
                </a:r>
                <a:r>
                  <a:rPr lang="en-US" sz="1800" dirty="0" smtClean="0"/>
                  <a:t>window, </a:t>
                </a:r>
                <a:r>
                  <a:rPr lang="en-US" sz="1800" i="1" dirty="0" err="1" smtClean="0"/>
                  <a:t>s</a:t>
                </a:r>
                <a:r>
                  <a:rPr lang="en-US" sz="1800" i="1" baseline="-25000" dirty="0" err="1" smtClean="0"/>
                  <a:t>i</a:t>
                </a:r>
                <a:r>
                  <a:rPr lang="en-US" sz="1800" dirty="0" smtClean="0"/>
                  <a:t> -  task specification: </a:t>
                </a:r>
                <a:r>
                  <a:rPr lang="en-US" sz="1800" i="1" dirty="0" err="1" smtClean="0"/>
                  <a:t>a</a:t>
                </a:r>
                <a:r>
                  <a:rPr lang="en-US" sz="1800" i="1" baseline="-25000" dirty="0" err="1"/>
                  <a:t>i</a:t>
                </a:r>
                <a:r>
                  <a:rPr lang="en-US" sz="1800" i="1" baseline="-25000" dirty="0"/>
                  <a:t> </a:t>
                </a:r>
                <a:r>
                  <a:rPr lang="en-US" sz="1800" i="1" dirty="0" smtClean="0"/>
                  <a:t> = ?,</a:t>
                </a:r>
              </a:p>
              <a:p>
                <a:pPr algn="ctr"/>
                <a:r>
                  <a:rPr lang="en-US" sz="1800" i="1" dirty="0" err="1" smtClean="0"/>
                  <a:t>inf</a:t>
                </a:r>
                <a:r>
                  <a:rPr lang="en-US" sz="1800" i="1" baseline="-25000" dirty="0" err="1" smtClean="0"/>
                  <a:t>i</a:t>
                </a:r>
                <a:r>
                  <a:rPr lang="en-US" sz="1800" i="1" baseline="-25000" dirty="0" smtClean="0"/>
                  <a:t> </a:t>
                </a:r>
                <a:r>
                  <a:rPr lang="en-US" sz="1800" i="1" dirty="0" smtClean="0"/>
                  <a:t>- </a:t>
                </a:r>
                <a:r>
                  <a:rPr lang="en-US" sz="1800" dirty="0" smtClean="0"/>
                  <a:t>information about  expected </a:t>
                </a:r>
                <a:r>
                  <a:rPr lang="en-US" sz="1800" dirty="0" smtClean="0"/>
                  <a:t>results of measurement.</a:t>
                </a:r>
                <a:endParaRPr lang="en-US" sz="1800" dirty="0" smtClean="0"/>
              </a:p>
              <a:p>
                <a:pPr algn="ctr"/>
                <a:r>
                  <a:rPr lang="en-US" sz="1800" dirty="0" smtClean="0"/>
                  <a:t>Control </a:t>
                </a:r>
                <a:r>
                  <a:rPr lang="en-US" sz="1800" dirty="0" smtClean="0"/>
                  <a:t>records </a:t>
                </a:r>
                <a:r>
                  <a:rPr lang="en-US" sz="1800" dirty="0" smtClean="0"/>
                  <a:t>values of attributes </a:t>
                </a:r>
                <a:r>
                  <a:rPr lang="en-US" sz="1800" i="1" dirty="0" err="1"/>
                  <a:t>a</a:t>
                </a:r>
                <a:r>
                  <a:rPr lang="en-US" sz="1800" i="1" baseline="-25000" dirty="0" err="1"/>
                  <a:t>i</a:t>
                </a:r>
                <a:r>
                  <a:rPr lang="en-US" sz="1800" i="1" baseline="-25000" dirty="0"/>
                  <a:t> </a:t>
                </a:r>
                <a:r>
                  <a:rPr lang="en-US" sz="1800" dirty="0" smtClean="0"/>
                  <a:t> on the </a:t>
                </a:r>
                <a:r>
                  <a:rPr lang="en-US" sz="1800" dirty="0" smtClean="0"/>
                  <a:t>basis of perceived properties of objects from </a:t>
                </a:r>
                <a:r>
                  <a:rPr lang="en-US" sz="1800" i="1" dirty="0" err="1" smtClean="0"/>
                  <a:t>conf</a:t>
                </a:r>
                <a:r>
                  <a:rPr lang="en-US" sz="1800" dirty="0" smtClean="0"/>
                  <a:t> and their interactions as well as reasoning with the use of domain knowledge and/or physical laws.</a:t>
                </a:r>
                <a:endParaRPr lang="en-US" sz="1800" i="1" dirty="0"/>
              </a:p>
            </p:txBody>
          </p:sp>
        </mc:Choice>
        <mc:Fallback>
          <p:sp>
            <p:nvSpPr>
              <p:cNvPr id="8" name="pole tekstowe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4976" y="4489807"/>
                <a:ext cx="8572463" cy="2308324"/>
              </a:xfrm>
              <a:prstGeom prst="rect">
                <a:avLst/>
              </a:prstGeom>
              <a:blipFill rotWithShape="0">
                <a:blip r:embed="rId4"/>
                <a:stretch>
                  <a:fillRect l="-640" t="-1587" b="-3439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Nawias klamrowy zamykający 15"/>
          <p:cNvSpPr/>
          <p:nvPr/>
        </p:nvSpPr>
        <p:spPr>
          <a:xfrm rot="16200000">
            <a:off x="6361602" y="667775"/>
            <a:ext cx="406323" cy="2225704"/>
          </a:xfrm>
          <a:prstGeom prst="rightBrace">
            <a:avLst/>
          </a:prstGeom>
          <a:ln w="190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4" name="pole tekstowe 23"/>
              <p:cNvSpPr txBox="1"/>
              <p:nvPr/>
            </p:nvSpPr>
            <p:spPr>
              <a:xfrm>
                <a:off x="1332754" y="2547539"/>
                <a:ext cx="699508" cy="276999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d>
                        <m:dPr>
                          <m:begChr m:val="‖"/>
                          <m:endChr m:val="‖"/>
                          <m:ctrlPr>
                            <a:rPr lang="pl-PL" sz="180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pl-PL" sz="1800" b="0" i="1" smtClean="0">
                              <a:latin typeface="Cambria Math" panose="02040503050406030204" pitchFamily="18" charset="0"/>
                            </a:rPr>
                            <m:t>𝑤</m:t>
                          </m:r>
                        </m:e>
                      </m:d>
                    </m:oMath>
                  </m:oMathPara>
                </a14:m>
                <a:endParaRPr lang="pl-PL" sz="1800" dirty="0"/>
              </a:p>
            </p:txBody>
          </p:sp>
        </mc:Choice>
        <mc:Fallback>
          <p:sp>
            <p:nvSpPr>
              <p:cNvPr id="24" name="pole tekstowe 2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32754" y="2547539"/>
                <a:ext cx="699508" cy="276999"/>
              </a:xfrm>
              <a:prstGeom prst="rect">
                <a:avLst/>
              </a:prstGeom>
              <a:blipFill rotWithShape="0">
                <a:blip r:embed="rId5"/>
                <a:stretch>
                  <a:fillRect b="-2222"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Strzałka w lewo i prawo 2"/>
          <p:cNvSpPr/>
          <p:nvPr/>
        </p:nvSpPr>
        <p:spPr>
          <a:xfrm rot="684586">
            <a:off x="2237280" y="2579282"/>
            <a:ext cx="2021777" cy="424347"/>
          </a:xfrm>
          <a:prstGeom prst="left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pole tekstowe 10"/>
          <p:cNvSpPr txBox="1"/>
          <p:nvPr/>
        </p:nvSpPr>
        <p:spPr>
          <a:xfrm>
            <a:off x="882435" y="1406277"/>
            <a:ext cx="158238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l-PL" sz="2000" dirty="0" err="1">
                <a:solidFill>
                  <a:srgbClr val="0000FF"/>
                </a:solidFill>
              </a:rPr>
              <a:t>p</a:t>
            </a:r>
            <a:r>
              <a:rPr lang="pl-PL" sz="2000" dirty="0" err="1" smtClean="0">
                <a:solidFill>
                  <a:srgbClr val="0000FF"/>
                </a:solidFill>
              </a:rPr>
              <a:t>hysical</a:t>
            </a:r>
            <a:r>
              <a:rPr lang="pl-PL" sz="2000" dirty="0" smtClean="0">
                <a:solidFill>
                  <a:srgbClr val="0000FF"/>
                </a:solidFill>
              </a:rPr>
              <a:t> </a:t>
            </a:r>
            <a:endParaRPr lang="pl-PL" sz="2000" dirty="0" smtClean="0">
              <a:solidFill>
                <a:srgbClr val="0000FF"/>
              </a:solidFill>
            </a:endParaRPr>
          </a:p>
          <a:p>
            <a:pPr algn="ctr"/>
            <a:r>
              <a:rPr lang="pl-PL" sz="2000" dirty="0" err="1" smtClean="0">
                <a:solidFill>
                  <a:srgbClr val="0000FF"/>
                </a:solidFill>
              </a:rPr>
              <a:t>semantics</a:t>
            </a:r>
            <a:endParaRPr lang="pl-PL" sz="2000" dirty="0">
              <a:solidFill>
                <a:srgbClr val="0000FF"/>
              </a:solidFill>
            </a:endParaRPr>
          </a:p>
        </p:txBody>
      </p:sp>
      <p:sp>
        <p:nvSpPr>
          <p:cNvPr id="25" name="Prostokąt zaokrąglony 24"/>
          <p:cNvSpPr/>
          <p:nvPr/>
        </p:nvSpPr>
        <p:spPr>
          <a:xfrm>
            <a:off x="776377" y="2088719"/>
            <a:ext cx="3460146" cy="2279295"/>
          </a:xfrm>
          <a:prstGeom prst="roundRect">
            <a:avLst/>
          </a:prstGeom>
          <a:solidFill>
            <a:srgbClr val="92D050">
              <a:alpha val="15000"/>
            </a:srgb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6" name="Strzałka w górę i w dół 5"/>
          <p:cNvSpPr/>
          <p:nvPr/>
        </p:nvSpPr>
        <p:spPr>
          <a:xfrm rot="20261387">
            <a:off x="4217214" y="1514196"/>
            <a:ext cx="427988" cy="1149046"/>
          </a:xfrm>
          <a:prstGeom prst="upDownArrow">
            <a:avLst/>
          </a:prstGeom>
          <a:solidFill>
            <a:srgbClr val="FFFF00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23" name="Strzałka w górę i w dół 22"/>
          <p:cNvSpPr/>
          <p:nvPr/>
        </p:nvSpPr>
        <p:spPr>
          <a:xfrm rot="2256512">
            <a:off x="2536129" y="1494156"/>
            <a:ext cx="427988" cy="1098756"/>
          </a:xfrm>
          <a:prstGeom prst="upDownArrow">
            <a:avLst/>
          </a:prstGeom>
          <a:solidFill>
            <a:srgbClr val="FFFF00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26" name="Strzałka w górę i w dół 25"/>
          <p:cNvSpPr/>
          <p:nvPr/>
        </p:nvSpPr>
        <p:spPr>
          <a:xfrm rot="17717382">
            <a:off x="5651090" y="587936"/>
            <a:ext cx="444453" cy="1520151"/>
          </a:xfrm>
          <a:prstGeom prst="upDownArrow">
            <a:avLst/>
          </a:prstGeom>
          <a:solidFill>
            <a:srgbClr val="FFFF00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cxnSp>
        <p:nvCxnSpPr>
          <p:cNvPr id="9" name="Łącznik prosty ze strzałką 8"/>
          <p:cNvCxnSpPr>
            <a:endCxn id="7" idx="36"/>
          </p:cNvCxnSpPr>
          <p:nvPr/>
        </p:nvCxnSpPr>
        <p:spPr>
          <a:xfrm flipV="1">
            <a:off x="1146789" y="2895537"/>
            <a:ext cx="176887" cy="523401"/>
          </a:xfrm>
          <a:prstGeom prst="straightConnector1">
            <a:avLst/>
          </a:prstGeom>
          <a:ln w="190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pole tekstowe 9"/>
          <p:cNvSpPr txBox="1"/>
          <p:nvPr/>
        </p:nvSpPr>
        <p:spPr>
          <a:xfrm>
            <a:off x="837291" y="3309472"/>
            <a:ext cx="273253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800" dirty="0" smtClean="0"/>
              <a:t>physical object located in the part of physical space specified by </a:t>
            </a:r>
            <a:r>
              <a:rPr lang="en-US" sz="1800" i="1" dirty="0" smtClean="0"/>
              <a:t>w</a:t>
            </a:r>
            <a:endParaRPr lang="en-US" sz="1800" i="1" dirty="0"/>
          </a:p>
        </p:txBody>
      </p:sp>
    </p:spTree>
    <p:extLst>
      <p:ext uri="{BB962C8B-B14F-4D97-AF65-F5344CB8AC3E}">
        <p14:creationId xmlns:p14="http://schemas.microsoft.com/office/powerpoint/2010/main" val="2366691987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18305</TotalTime>
  <Words>53</Words>
  <Application>Microsoft Office PowerPoint</Application>
  <PresentationFormat>Pokaz na ekranie (4:3)</PresentationFormat>
  <Paragraphs>25</Paragraphs>
  <Slides>1</Slides>
  <Notes>1</Notes>
  <HiddenSlides>0</HiddenSlides>
  <MMClips>0</MMClips>
  <ScaleCrop>false</ScaleCrop>
  <HeadingPairs>
    <vt:vector size="8" baseType="variant">
      <vt:variant>
        <vt:lpstr>Używane czcionki</vt:lpstr>
      </vt:variant>
      <vt:variant>
        <vt:i4>7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10" baseType="lpstr">
      <vt:lpstr>Arial</vt:lpstr>
      <vt:lpstr>Calibri</vt:lpstr>
      <vt:lpstr>Cambria Math</vt:lpstr>
      <vt:lpstr>MS Mincho</vt:lpstr>
      <vt:lpstr>Times New Roman</vt:lpstr>
      <vt:lpstr>Verdana</vt:lpstr>
      <vt:lpstr>Wingdings</vt:lpstr>
      <vt:lpstr>3_Motyw pakietu Office</vt:lpstr>
      <vt:lpstr>Obraz - mapa bitowa</vt:lpstr>
      <vt:lpstr>PERCEPTUAL INFORMATION SYSTEMS IN IS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2517</cp:revision>
  <dcterms:created xsi:type="dcterms:W3CDTF">2010-01-24T17:07:29Z</dcterms:created>
  <dcterms:modified xsi:type="dcterms:W3CDTF">2024-05-18T16:00:05Z</dcterms:modified>
</cp:coreProperties>
</file>