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696"/>
  </p:normalViewPr>
  <p:slideViewPr>
    <p:cSldViewPr snapToGrid="0" snapToObjects="1">
      <p:cViewPr varScale="1">
        <p:scale>
          <a:sx n="93" d="100"/>
          <a:sy n="93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D23C-3057-F741-BF29-39BF90456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CD11C-2989-6148-B495-A93F99AA0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33A0F-5A4A-CD4E-9F6E-35D7222CA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0D1-923B-B54A-86E1-C9C411943F6F}" type="datetimeFigureOut">
              <a:rPr lang="en-PL" smtClean="0"/>
              <a:t>21/03/2025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79742-6805-494C-9A8A-94A7902C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C4B8E-6137-C04D-A2E5-380B8F34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048-B93F-E04D-85E4-69C98116B32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33051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97DA-A174-1C4A-A27F-FB776DA5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8FC42-6C15-6A4E-87B2-5AA499300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877A2-550B-9C44-A8EA-8F73A1694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0D1-923B-B54A-86E1-C9C411943F6F}" type="datetimeFigureOut">
              <a:rPr lang="en-PL" smtClean="0"/>
              <a:t>21/03/2025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34C7F-16CF-2E40-BAD7-29532305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1B36E-400F-494B-9088-7AD4A4F3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048-B93F-E04D-85E4-69C98116B32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3152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01B672-9D72-234E-A725-CBD4FB110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1FDE2-DCFD-E148-B6BD-E9E1D0BEB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C6796-1384-5B4F-A2D7-D3C10317F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0D1-923B-B54A-86E1-C9C411943F6F}" type="datetimeFigureOut">
              <a:rPr lang="en-PL" smtClean="0"/>
              <a:t>21/03/2025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6D4FB-FFE3-D14E-8726-B2AC35452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E23E-F009-E94E-BE2E-3F6984AFA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048-B93F-E04D-85E4-69C98116B32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4743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CDF8-85B7-3449-B49F-2F7156BF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B20F4-CBC5-B647-A6D9-27F28D2C8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06DEA-4398-274B-87A4-4DE2CB19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0D1-923B-B54A-86E1-C9C411943F6F}" type="datetimeFigureOut">
              <a:rPr lang="en-PL" smtClean="0"/>
              <a:t>21/03/2025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B9071-672A-E946-B5B0-AEDC2D13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7B8DD-B81A-6644-8101-B0767E96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048-B93F-E04D-85E4-69C98116B32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83567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4501-09A8-0849-B657-93E7DB29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86802-77F9-684D-A2F6-D0FC0DB6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EDE8C-B26E-6B43-98A8-440EC2A8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0D1-923B-B54A-86E1-C9C411943F6F}" type="datetimeFigureOut">
              <a:rPr lang="en-PL" smtClean="0"/>
              <a:t>21/03/2025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2B070-4485-5641-8BBD-CE771606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02FA9-8629-474A-96FE-1183870D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048-B93F-E04D-85E4-69C98116B32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04196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3413-6314-534C-A848-CD73D79C7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9A45-3EA7-3240-BDB8-4E991339D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02A5C-32F3-BA46-95C2-6E572CD6A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84FBE-D1F3-3D45-A007-332443AB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0D1-923B-B54A-86E1-C9C411943F6F}" type="datetimeFigureOut">
              <a:rPr lang="en-PL" smtClean="0"/>
              <a:t>21/03/2025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C54E8-531B-1648-8DA0-73CDC42B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B3785-408C-3741-BDD5-10D49B80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048-B93F-E04D-85E4-69C98116B32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85255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72629-9C72-524F-B194-8EA2AF3BF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BF66-3634-F84F-9047-6C3CA3192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8AE30-8DD5-5D4A-BFA0-AA90F6CCA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A7166-B070-574E-AD19-514CB0610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5CD407-6365-604D-9992-A1FB234CE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4AC20A-F6D3-044F-A249-81F5C257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0D1-923B-B54A-86E1-C9C411943F6F}" type="datetimeFigureOut">
              <a:rPr lang="en-PL" smtClean="0"/>
              <a:t>21/03/2025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2172CD-15DD-DC45-9CFB-2589BF54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737AD-2BD6-A344-ADCD-17B3A59F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048-B93F-E04D-85E4-69C98116B32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0529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3A21-6865-7B46-A3AE-B40ED395E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A9FC8-2056-6A46-9F0A-83077CD5D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0D1-923B-B54A-86E1-C9C411943F6F}" type="datetimeFigureOut">
              <a:rPr lang="en-PL" smtClean="0"/>
              <a:t>21/03/2025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9D4F5-375F-7E40-B0A0-824944B29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C5929-EAED-8D4C-8B29-2682941A2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048-B93F-E04D-85E4-69C98116B32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4123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10053-A87A-F648-8F68-FF673336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0D1-923B-B54A-86E1-C9C411943F6F}" type="datetimeFigureOut">
              <a:rPr lang="en-PL" smtClean="0"/>
              <a:t>21/03/2025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0012E-E989-6A4D-8FD0-D451DF0F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AC65D-C769-1B42-A7EE-846E3017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048-B93F-E04D-85E4-69C98116B32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9831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742AC-084B-6546-BA9D-A261FDD8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0276E-9071-8B48-9DF6-40E1E1EBD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3B38F-8DA7-8E4D-BE8F-3860B2355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C3CD1-9ED3-114A-8C2F-9C2C3EFC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0D1-923B-B54A-86E1-C9C411943F6F}" type="datetimeFigureOut">
              <a:rPr lang="en-PL" smtClean="0"/>
              <a:t>21/03/2025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63D2-7F48-3F4B-8B26-FB239CA3A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EFA36-FB64-5A42-AB96-54D3DCA9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048-B93F-E04D-85E4-69C98116B32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82029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0207-27A2-884C-A65F-86550012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5EED1-17CC-6D43-B417-50FFCC689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4CA63-C57B-2648-B1DF-1A7FB76C7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2247C-9977-C846-97B3-CBFDC6C2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0D1-923B-B54A-86E1-C9C411943F6F}" type="datetimeFigureOut">
              <a:rPr lang="en-PL" smtClean="0"/>
              <a:t>21/03/2025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194EE-E617-BD46-8F90-52BE4944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FC233-96BE-EC4D-8BB8-BFA1116C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048-B93F-E04D-85E4-69C98116B32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60466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529EB-A3FE-394C-B320-F6AD05B7F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5CB41-23C8-7441-99B2-AC5F303B9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8AD8E-7168-CA4D-B6C5-6F04AF6E6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BB0D1-923B-B54A-86E1-C9C411943F6F}" type="datetimeFigureOut">
              <a:rPr lang="en-PL" smtClean="0"/>
              <a:t>21/03/2025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2103-B447-7F41-9F01-B2B680860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BD503-F4C6-8940-AD58-5DD3D4B1C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BE048-B93F-E04D-85E4-69C98116B32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02228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008F4E-9C7C-9E09-1B4B-9CF34CC8E9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36770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A397D5-5FC3-1CCF-DFF8-8629CC870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0" i="0" u="none" strike="noStrike" dirty="0">
                <a:solidFill>
                  <a:srgbClr val="1D2125"/>
                </a:solidFill>
                <a:effectLst/>
                <a:latin typeface="Roboto" panose="02000000000000000000" pitchFamily="2" charset="0"/>
              </a:rPr>
              <a:t>Integrating </a:t>
            </a:r>
            <a:r>
              <a:rPr lang="en-GB" b="0" i="0" u="none" strike="noStrike" dirty="0" err="1">
                <a:solidFill>
                  <a:srgbClr val="1D2125"/>
                </a:solidFill>
                <a:effectLst/>
                <a:latin typeface="Roboto" panose="02000000000000000000" pitchFamily="2" charset="0"/>
              </a:rPr>
              <a:t>AlphaFold</a:t>
            </a:r>
            <a:r>
              <a:rPr lang="en-GB" b="0" i="0" u="none" strike="noStrike" dirty="0">
                <a:solidFill>
                  <a:srgbClr val="1D2125"/>
                </a:solidFill>
                <a:effectLst/>
                <a:latin typeface="Roboto" panose="02000000000000000000" pitchFamily="2" charset="0"/>
              </a:rPr>
              <a:t> with Molecular Docking: A New Era in Drug Design</a:t>
            </a:r>
            <a:endParaRPr lang="en-P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2C3B2C-B033-0170-CA51-AA51C2BB2A90}"/>
              </a:ext>
            </a:extLst>
          </p:cNvPr>
          <p:cNvSpPr txBox="1"/>
          <p:nvPr/>
        </p:nvSpPr>
        <p:spPr>
          <a:xfrm>
            <a:off x="10354125" y="6488668"/>
            <a:ext cx="183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dirty="0"/>
              <a:t>Julia Świątkowska</a:t>
            </a:r>
          </a:p>
        </p:txBody>
      </p:sp>
    </p:spTree>
    <p:extLst>
      <p:ext uri="{BB962C8B-B14F-4D97-AF65-F5344CB8AC3E}">
        <p14:creationId xmlns:p14="http://schemas.microsoft.com/office/powerpoint/2010/main" val="3799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6A95D-0F25-9946-B501-EE5D201B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L" b="1" dirty="0"/>
              <a:t>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CB07B-A7D8-1349-831B-A94D18CFB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96" y="1605777"/>
            <a:ext cx="8035407" cy="47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3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1653B-BD47-FFE8-B35B-8D812364F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b="1" dirty="0"/>
              <a:t>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47E5A-7E3A-5345-FF65-B3F31667B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5024293"/>
          </a:xfrm>
        </p:spPr>
        <p:txBody>
          <a:bodyPr>
            <a:noAutofit/>
          </a:bodyPr>
          <a:lstStyle/>
          <a:p>
            <a:r>
              <a:rPr lang="en-GB" sz="2000" b="0" i="0" u="none" strike="noStrike" dirty="0">
                <a:solidFill>
                  <a:srgbClr val="212121"/>
                </a:solidFill>
                <a:effectLst/>
              </a:rPr>
              <a:t>Lane TJ. Protein structure prediction has reached the single-structure frontier. Nat Methods. 2023 Feb;20(2):170-173. </a:t>
            </a:r>
            <a:r>
              <a:rPr lang="en-GB" sz="2000" b="0" i="0" u="none" strike="noStrike" dirty="0" err="1">
                <a:solidFill>
                  <a:srgbClr val="212121"/>
                </a:solidFill>
                <a:effectLst/>
              </a:rPr>
              <a:t>doi</a:t>
            </a:r>
            <a:r>
              <a:rPr lang="en-GB" sz="2000" b="0" i="0" u="none" strike="noStrike" dirty="0">
                <a:solidFill>
                  <a:srgbClr val="212121"/>
                </a:solidFill>
                <a:effectLst/>
              </a:rPr>
              <a:t>: 10.1038/s41592-022-01760-4. PMID: 36639584; PMCID: PMC9839224.</a:t>
            </a:r>
          </a:p>
          <a:p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Kitchen, D. B.,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</a:rPr>
              <a:t>Decornez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, H., Furr, J. R., &amp;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</a:rPr>
              <a:t>Bajorath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, J. (2004). </a:t>
            </a:r>
            <a:r>
              <a:rPr lang="en-GB" sz="2000" b="0" i="1" u="none" strike="noStrike" dirty="0">
                <a:solidFill>
                  <a:srgbClr val="000000"/>
                </a:solidFill>
                <a:effectLst/>
              </a:rPr>
              <a:t>Docking and scoring in virtual screening for drug discovery: methods and applications. Nature Reviews Drug Discovery, 3(11), 935–949.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 doi:10.1038/nrd1549</a:t>
            </a:r>
          </a:p>
          <a:p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Warren, G. L., Andrews, C. W.,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</a:rPr>
              <a:t>Capelli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, A.-M., Clarke, B., LaLonde, J., Lambert, M. H., … Head, M. S. (2006). </a:t>
            </a:r>
            <a:r>
              <a:rPr lang="en-GB" sz="2000" b="0" i="1" u="none" strike="noStrike" dirty="0">
                <a:solidFill>
                  <a:srgbClr val="000000"/>
                </a:solidFill>
                <a:effectLst/>
              </a:rPr>
              <a:t>A Critical Assessment of Docking Programs and Scoring Functions. Journal of Medicinal Chemistry, 49(20), 5912–5931.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doi:10.1021/jm050362n  </a:t>
            </a:r>
          </a:p>
          <a:p>
            <a:r>
              <a:rPr lang="en-GB" sz="2000" b="0" i="0" u="none" strike="noStrike" dirty="0">
                <a:solidFill>
                  <a:srgbClr val="666666"/>
                </a:solidFill>
                <a:effectLst/>
              </a:rPr>
              <a:t>Russ B. Altman, M.D., Ph.D.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 (2023),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i="0" u="none" strike="noStrike" dirty="0">
                <a:solidFill>
                  <a:srgbClr val="1A1A1A"/>
                </a:solidFill>
                <a:effectLst/>
              </a:rPr>
              <a:t>A Holy Grail — The Prediction of Protein Structure,  The New England Journal of Medicine,  398(15), </a:t>
            </a:r>
            <a:r>
              <a:rPr lang="en-GB" sz="2000" i="0" u="none" strike="noStrike" dirty="0">
                <a:solidFill>
                  <a:srgbClr val="4D4D4D"/>
                </a:solidFill>
                <a:effectLst/>
              </a:rPr>
              <a:t>DOI: 10.1056/NEJMcibr2307735</a:t>
            </a:r>
          </a:p>
          <a:p>
            <a:r>
              <a:rPr lang="en-GB" sz="2000" dirty="0">
                <a:solidFill>
                  <a:srgbClr val="4D4D4D"/>
                </a:solidFill>
              </a:rPr>
              <a:t>Ewen Callaway (2022),  </a:t>
            </a:r>
            <a:r>
              <a:rPr lang="en-GB" sz="2000" i="0" u="none" strike="noStrike" dirty="0">
                <a:solidFill>
                  <a:srgbClr val="222222"/>
                </a:solidFill>
                <a:effectLst/>
              </a:rPr>
              <a:t>What's next for </a:t>
            </a:r>
            <a:r>
              <a:rPr lang="en-GB" sz="2000" i="0" u="none" strike="noStrike" dirty="0" err="1">
                <a:solidFill>
                  <a:srgbClr val="222222"/>
                </a:solidFill>
                <a:effectLst/>
              </a:rPr>
              <a:t>AlphaFold</a:t>
            </a:r>
            <a:r>
              <a:rPr lang="en-GB" sz="2000" i="0" u="none" strike="noStrike" dirty="0">
                <a:solidFill>
                  <a:srgbClr val="222222"/>
                </a:solidFill>
                <a:effectLst/>
              </a:rPr>
              <a:t> and the AI protein-folding revolution - DeepMind software that can predict the 3D shape of proteins is already changing biology.,, Nature,  604, 234-238 </a:t>
            </a:r>
          </a:p>
          <a:p>
            <a:r>
              <a:rPr lang="en-GB" sz="2000" b="0" i="0" u="none" strike="noStrike" dirty="0">
                <a:solidFill>
                  <a:srgbClr val="222222"/>
                </a:solidFill>
                <a:effectLst/>
              </a:rPr>
              <a:t>Jumper, J., Evans, R., </a:t>
            </a:r>
            <a:r>
              <a:rPr lang="en-GB" sz="2000" b="0" i="0" u="none" strike="noStrike" dirty="0" err="1">
                <a:solidFill>
                  <a:srgbClr val="222222"/>
                </a:solidFill>
                <a:effectLst/>
              </a:rPr>
              <a:t>Pritzel</a:t>
            </a:r>
            <a:r>
              <a:rPr lang="en-GB" sz="2000" b="0" i="0" u="none" strike="noStrike" dirty="0">
                <a:solidFill>
                  <a:srgbClr val="222222"/>
                </a:solidFill>
                <a:effectLst/>
              </a:rPr>
              <a:t>, A. </a:t>
            </a:r>
            <a:r>
              <a:rPr lang="en-GB" sz="2000" b="0" i="1" u="none" strike="noStrike" dirty="0">
                <a:solidFill>
                  <a:srgbClr val="222222"/>
                </a:solidFill>
                <a:effectLst/>
              </a:rPr>
              <a:t>et al.</a:t>
            </a:r>
            <a:r>
              <a:rPr lang="en-GB" sz="2000" b="0" i="0" u="none" strike="noStrike" dirty="0">
                <a:solidFill>
                  <a:srgbClr val="222222"/>
                </a:solidFill>
                <a:effectLst/>
              </a:rPr>
              <a:t> Highly accurate protein structure prediction with </a:t>
            </a:r>
            <a:r>
              <a:rPr lang="en-GB" sz="2000" b="0" i="0" u="none" strike="noStrike" dirty="0" err="1">
                <a:solidFill>
                  <a:srgbClr val="222222"/>
                </a:solidFill>
                <a:effectLst/>
              </a:rPr>
              <a:t>AlphaFold</a:t>
            </a:r>
            <a:r>
              <a:rPr lang="en-GB" sz="2000" b="0" i="0" u="none" strike="noStrike" dirty="0">
                <a:solidFill>
                  <a:srgbClr val="222222"/>
                </a:solidFill>
                <a:effectLst/>
              </a:rPr>
              <a:t>. </a:t>
            </a:r>
            <a:r>
              <a:rPr lang="en-GB" sz="2000" b="0" i="1" u="none" strike="noStrike" dirty="0">
                <a:solidFill>
                  <a:srgbClr val="222222"/>
                </a:solidFill>
                <a:effectLst/>
              </a:rPr>
              <a:t>Nature</a:t>
            </a:r>
            <a:r>
              <a:rPr lang="en-GB" sz="2000" b="0" i="0" u="none" strike="noStrike" dirty="0">
                <a:solidFill>
                  <a:srgbClr val="222222"/>
                </a:solidFill>
                <a:effectLst/>
              </a:rPr>
              <a:t> </a:t>
            </a:r>
            <a:r>
              <a:rPr lang="en-GB" sz="2000" i="0" u="none" strike="noStrike" dirty="0">
                <a:solidFill>
                  <a:srgbClr val="222222"/>
                </a:solidFill>
                <a:effectLst/>
              </a:rPr>
              <a:t>596</a:t>
            </a:r>
            <a:r>
              <a:rPr lang="en-GB" sz="2000" b="0" i="0" u="none" strike="noStrike" dirty="0">
                <a:solidFill>
                  <a:srgbClr val="222222"/>
                </a:solidFill>
                <a:effectLst/>
              </a:rPr>
              <a:t>, 583–589 (2021). https://</a:t>
            </a:r>
            <a:r>
              <a:rPr lang="en-GB" sz="2000" b="0" i="0" u="none" strike="noStrike" dirty="0" err="1">
                <a:solidFill>
                  <a:srgbClr val="222222"/>
                </a:solidFill>
                <a:effectLst/>
              </a:rPr>
              <a:t>doi.org</a:t>
            </a:r>
            <a:r>
              <a:rPr lang="en-GB" sz="2000" b="0" i="0" u="none" strike="noStrike" dirty="0">
                <a:solidFill>
                  <a:srgbClr val="222222"/>
                </a:solidFill>
                <a:effectLst/>
              </a:rPr>
              <a:t>/10.1038/s41586-021-03819-2</a:t>
            </a:r>
            <a:endParaRPr lang="en-GB" sz="2000" b="1" i="0" u="none" strike="noStrike" dirty="0">
              <a:solidFill>
                <a:srgbClr val="1A1A1A"/>
              </a:solidFill>
              <a:effectLst/>
            </a:endParaRPr>
          </a:p>
          <a:p>
            <a:endParaRPr lang="en-PL" sz="2000" dirty="0"/>
          </a:p>
        </p:txBody>
      </p:sp>
    </p:spTree>
    <p:extLst>
      <p:ext uri="{BB962C8B-B14F-4D97-AF65-F5344CB8AC3E}">
        <p14:creationId xmlns:p14="http://schemas.microsoft.com/office/powerpoint/2010/main" val="51805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2A7A-D1FF-0440-8A4F-19B00F75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L" b="1" dirty="0"/>
              <a:t>What is AlphaFold?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1311A4-8FB0-9F4B-85C5-80017ADF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8034"/>
            <a:ext cx="6493329" cy="446745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</a:rPr>
              <a:t> It uses deep learning to predict protein 3D structures from amino acid sequences with high accuracy.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 err="1">
                <a:effectLst/>
              </a:rPr>
              <a:t>AlphaFold</a:t>
            </a:r>
            <a:r>
              <a:rPr lang="en-GB" sz="2400" b="0" i="0" u="none" strike="noStrike" dirty="0">
                <a:effectLst/>
              </a:rPr>
              <a:t> has revolutionized structural biology by solving the "protein folding problem."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 err="1">
                <a:effectLst/>
              </a:rPr>
              <a:t>AlphaFold</a:t>
            </a:r>
            <a:r>
              <a:rPr lang="en-GB" sz="2400" b="0" i="0" u="none" strike="noStrike" dirty="0">
                <a:effectLst/>
              </a:rPr>
              <a:t> has predicted structures for nearly all known proteins (</a:t>
            </a:r>
            <a:r>
              <a:rPr lang="en-GB" sz="2400" b="0" i="0" u="none" strike="noStrike" dirty="0" err="1">
                <a:effectLst/>
              </a:rPr>
              <a:t>AlphaFold</a:t>
            </a:r>
            <a:r>
              <a:rPr lang="en-GB" sz="2400" b="0" i="0" u="none" strike="noStrike" dirty="0">
                <a:effectLst/>
              </a:rPr>
              <a:t> Protein Structure Database).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</a:rPr>
              <a:t>It has accelerated research in areas like drug discovery, enzyme design, and disease understanding.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E19755-C96A-E246-BA60-D85E1E0089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"/>
          <a:stretch/>
        </p:blipFill>
        <p:spPr>
          <a:xfrm>
            <a:off x="7634288" y="1913388"/>
            <a:ext cx="4287609" cy="303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4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AB5B97B-F1CC-0B47-8E3A-7E1C1570E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472" y="1094748"/>
            <a:ext cx="9085055" cy="4668503"/>
          </a:xfrm>
        </p:spPr>
      </p:pic>
    </p:spTree>
    <p:extLst>
      <p:ext uri="{BB962C8B-B14F-4D97-AF65-F5344CB8AC3E}">
        <p14:creationId xmlns:p14="http://schemas.microsoft.com/office/powerpoint/2010/main" val="25943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C20C9-DA5B-4248-8455-9BF85ADF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L" b="1" dirty="0"/>
              <a:t>Molecular Docking in Drug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00C83-C6D2-5D49-A7EA-6A541649A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83429"/>
            <a:ext cx="5257800" cy="312664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</a:rPr>
              <a:t>Molecular docking is a computational method used to predict how a small molecule (ligand) binds to a target protein.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</a:rPr>
              <a:t>It helps identify potential drug candidates by simulating interactions between proteins and ligands.</a:t>
            </a:r>
          </a:p>
          <a:p>
            <a:endParaRPr lang="en-PL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7A44756-5583-6049-9D68-6B8F8014F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3"/>
          <a:stretch/>
        </p:blipFill>
        <p:spPr>
          <a:xfrm>
            <a:off x="6704554" y="2383429"/>
            <a:ext cx="4792353" cy="312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4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F34E08-D4FE-F142-A2EE-21B183526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167" y="246276"/>
            <a:ext cx="6499810" cy="6365448"/>
          </a:xfrm>
        </p:spPr>
      </p:pic>
    </p:spTree>
    <p:extLst>
      <p:ext uri="{BB962C8B-B14F-4D97-AF65-F5344CB8AC3E}">
        <p14:creationId xmlns:p14="http://schemas.microsoft.com/office/powerpoint/2010/main" val="295188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C61A-F64A-6C45-AA03-F537017D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i="0" u="none" strike="noStrike" dirty="0">
                <a:effectLst/>
              </a:rPr>
              <a:t>Integrating </a:t>
            </a:r>
            <a:r>
              <a:rPr lang="en-GB" b="1" i="0" u="none" strike="noStrike" dirty="0" err="1">
                <a:effectLst/>
              </a:rPr>
              <a:t>AlphaFold</a:t>
            </a:r>
            <a:r>
              <a:rPr lang="en-GB" b="1" i="0" u="none" strike="noStrike" dirty="0">
                <a:effectLst/>
              </a:rPr>
              <a:t> with Molecular Docking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E2C75-BA4F-644E-8995-0221ADB79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 err="1">
                <a:effectLst/>
              </a:rPr>
              <a:t>AlphaFold</a:t>
            </a:r>
            <a:r>
              <a:rPr lang="en-GB" sz="2400" b="0" i="0" u="none" strike="noStrike" dirty="0">
                <a:effectLst/>
              </a:rPr>
              <a:t> provides high-accuracy protein structures for targets with no experimental data.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</a:rPr>
              <a:t>This expands the scope of docking to previously undruggable targets.</a:t>
            </a:r>
          </a:p>
          <a:p>
            <a:r>
              <a:rPr lang="en-GB" sz="2400" dirty="0"/>
              <a:t>E</a:t>
            </a:r>
            <a:r>
              <a:rPr lang="en-PL" sz="2400" dirty="0"/>
              <a:t>xample: </a:t>
            </a:r>
            <a:r>
              <a:rPr lang="en-GB" sz="2400" b="0" i="0" u="none" strike="noStrike" dirty="0" err="1">
                <a:effectLst/>
              </a:rPr>
              <a:t>AlphaFold</a:t>
            </a:r>
            <a:r>
              <a:rPr lang="en-GB" sz="2400" b="0" i="0" u="none" strike="noStrike" dirty="0">
                <a:effectLst/>
              </a:rPr>
              <a:t>-predicted structures used for virtual screening against SARS-CoV-2 proteins.</a:t>
            </a:r>
            <a:endParaRPr lang="en-PL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B51F84-A3B3-71A8-59AD-36B800CF5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576" y="4243946"/>
            <a:ext cx="4185424" cy="261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4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42490-EE26-2140-BE59-CEA1217B5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422"/>
            <a:ext cx="10515600" cy="5901541"/>
          </a:xfrm>
        </p:spPr>
        <p:txBody>
          <a:bodyPr>
            <a:normAutofit/>
          </a:bodyPr>
          <a:lstStyle/>
          <a:p>
            <a:r>
              <a:rPr lang="en-GB" sz="2400" b="0" i="0" u="none" strike="noStrike" dirty="0">
                <a:effectLst/>
              </a:rPr>
              <a:t>Key targets include the </a:t>
            </a:r>
            <a:r>
              <a:rPr lang="en-GB" sz="2400" b="1" i="0" u="none" strike="noStrike" dirty="0">
                <a:effectLst/>
              </a:rPr>
              <a:t>main protease (</a:t>
            </a:r>
            <a:r>
              <a:rPr lang="en-GB" sz="2400" b="1" i="0" u="none" strike="noStrike" dirty="0" err="1">
                <a:effectLst/>
              </a:rPr>
              <a:t>Mpro</a:t>
            </a:r>
            <a:r>
              <a:rPr lang="en-GB" sz="2400" b="1" i="0" u="none" strike="noStrike" dirty="0">
                <a:effectLst/>
              </a:rPr>
              <a:t>)</a:t>
            </a:r>
            <a:r>
              <a:rPr lang="en-GB" sz="2400" b="0" i="0" u="none" strike="noStrike" dirty="0">
                <a:effectLst/>
              </a:rPr>
              <a:t>, </a:t>
            </a:r>
            <a:r>
              <a:rPr lang="en-GB" sz="2400" b="1" i="0" u="none" strike="noStrike" dirty="0">
                <a:effectLst/>
              </a:rPr>
              <a:t>spike protein</a:t>
            </a:r>
            <a:r>
              <a:rPr lang="en-GB" sz="2400" b="0" i="0" u="none" strike="noStrike" dirty="0">
                <a:effectLst/>
              </a:rPr>
              <a:t>, and </a:t>
            </a:r>
            <a:r>
              <a:rPr lang="en-GB" sz="2400" b="1" i="0" u="none" strike="noStrike" dirty="0">
                <a:effectLst/>
              </a:rPr>
              <a:t>RNA-dependent RNA polymerase (</a:t>
            </a:r>
            <a:r>
              <a:rPr lang="en-GB" sz="2400" b="1" i="0" u="none" strike="noStrike" dirty="0" err="1">
                <a:effectLst/>
              </a:rPr>
              <a:t>RdRp</a:t>
            </a:r>
            <a:r>
              <a:rPr lang="en-GB" sz="2400" b="1" i="0" u="none" strike="noStrike" dirty="0">
                <a:effectLst/>
              </a:rPr>
              <a:t>)</a:t>
            </a:r>
            <a:r>
              <a:rPr lang="en-GB" sz="2400" b="0" i="0" u="none" strike="noStrike" dirty="0">
                <a:effectLst/>
              </a:rPr>
              <a:t>.</a:t>
            </a:r>
          </a:p>
          <a:p>
            <a:r>
              <a:rPr lang="en-GB" sz="2400" b="0" i="0" u="none" strike="noStrike" dirty="0" err="1">
                <a:effectLst/>
              </a:rPr>
              <a:t>AlphaFold</a:t>
            </a:r>
            <a:r>
              <a:rPr lang="en-GB" sz="2400" b="0" i="0" u="none" strike="noStrike" dirty="0">
                <a:effectLst/>
              </a:rPr>
              <a:t> predicted the 3D structure of </a:t>
            </a:r>
            <a:r>
              <a:rPr lang="en-GB" sz="2400" b="0" i="0" u="none" strike="noStrike" dirty="0" err="1">
                <a:effectLst/>
              </a:rPr>
              <a:t>Mpro</a:t>
            </a:r>
            <a:r>
              <a:rPr lang="en-GB" sz="2400" b="0" i="0" u="none" strike="noStrike" dirty="0">
                <a:effectLst/>
              </a:rPr>
              <a:t> with high confidence, closely matching later experimental structures.</a:t>
            </a:r>
          </a:p>
          <a:p>
            <a:r>
              <a:rPr lang="en-GB" sz="2400" b="0" i="0" u="none" strike="noStrike" dirty="0" err="1">
                <a:effectLst/>
              </a:rPr>
              <a:t>AlphaFold</a:t>
            </a:r>
            <a:r>
              <a:rPr lang="en-GB" sz="2400" dirty="0"/>
              <a:t> </a:t>
            </a:r>
            <a:r>
              <a:rPr lang="en-GB" sz="2400" b="0" i="0" u="none" strike="noStrike" dirty="0">
                <a:effectLst/>
              </a:rPr>
              <a:t>enabled virtual screening reduced the time required to identify potential drug candidates.</a:t>
            </a:r>
          </a:p>
          <a:p>
            <a:pPr marL="0" indent="0">
              <a:buNone/>
            </a:pPr>
            <a:br>
              <a:rPr lang="en-GB" sz="2400" dirty="0"/>
            </a:br>
            <a:endParaRPr lang="en-PL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DEB6B-276E-2D4F-8757-9717FFD3D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7" b="1892"/>
          <a:stretch/>
        </p:blipFill>
        <p:spPr>
          <a:xfrm>
            <a:off x="2363851" y="3226192"/>
            <a:ext cx="7464297" cy="32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6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1092D-49C2-824B-A10E-306189689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L" b="1" dirty="0"/>
              <a:t>Advantages of the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D9CA3-543B-D148-8E92-681F2AAB3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629507" cy="4296395"/>
          </a:xfrm>
        </p:spPr>
        <p:txBody>
          <a:bodyPr>
            <a:normAutofit/>
          </a:bodyPr>
          <a:lstStyle/>
          <a:p>
            <a:r>
              <a:rPr lang="en-GB" sz="2400" b="1" i="0" u="none" strike="noStrike" dirty="0">
                <a:effectLst/>
              </a:rPr>
              <a:t>Expanding the Druggable Proteome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 err="1">
                <a:effectLst/>
              </a:rPr>
              <a:t>AlphaFold</a:t>
            </a:r>
            <a:r>
              <a:rPr lang="en-GB" sz="2400" b="0" i="0" u="none" strike="noStrike" dirty="0">
                <a:effectLst/>
              </a:rPr>
              <a:t> enables docking for proteins with no experimental structures.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</a:rPr>
              <a:t>This opens up new targets for drug discovery.</a:t>
            </a:r>
          </a:p>
          <a:p>
            <a:pPr algn="l"/>
            <a:r>
              <a:rPr lang="en-GB" sz="2400" b="1" i="0" u="none" strike="noStrike" dirty="0">
                <a:effectLst/>
              </a:rPr>
              <a:t>Speed and Cost Efficiency</a:t>
            </a:r>
            <a:endParaRPr lang="en-GB" sz="2400" b="0" i="0" u="none" strike="noStrike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</a:rPr>
              <a:t>Reduces reliance on expensive and time-consuming experimental methods.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</a:rPr>
              <a:t>Accelerates early-stage drug discovery.</a:t>
            </a:r>
          </a:p>
          <a:p>
            <a:endParaRPr lang="en-PL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8A022-FC84-C660-54B1-B5EDB0B5E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277" y="2001914"/>
            <a:ext cx="5222643" cy="333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5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3F1BA-8CA4-A348-930C-DF82B6AC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L" b="1" dirty="0"/>
              <a:t>Challenges and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F869A-FDEE-0C42-8147-B037934D6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Inter"/>
              </a:rPr>
              <a:t>Docking accuracy depends on the quality of the protein structure.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Inter"/>
              </a:rPr>
              <a:t>Experimental protein structures (e.g., from X-ray crystallography) are often unavailable or incomplete.</a:t>
            </a:r>
            <a:endParaRPr lang="en-GB" sz="2400" b="1" dirty="0"/>
          </a:p>
          <a:p>
            <a:pPr algn="l"/>
            <a:r>
              <a:rPr lang="en-GB" sz="2400" i="0" u="none" strike="noStrike" dirty="0">
                <a:effectLst/>
              </a:rPr>
              <a:t>Integration with Docking Software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 err="1">
                <a:effectLst/>
              </a:rPr>
              <a:t>AlphaFold</a:t>
            </a:r>
            <a:r>
              <a:rPr lang="en-GB" sz="2400" b="0" i="0" u="none" strike="noStrike" dirty="0">
                <a:effectLst/>
              </a:rPr>
              <a:t> outputs may require </a:t>
            </a:r>
            <a:r>
              <a:rPr lang="en-GB" sz="2400" b="0" i="0" u="none" strike="noStrike" dirty="0" err="1">
                <a:effectLst/>
              </a:rPr>
              <a:t>preprocessing</a:t>
            </a:r>
            <a:r>
              <a:rPr lang="en-GB" sz="2400" b="0" i="0" u="none" strike="noStrike" dirty="0">
                <a:effectLst/>
              </a:rPr>
              <a:t> to be compatible with docking software (e.g., adding hydrogens, optimizing side chains).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</a:rPr>
              <a:t>Need for post-prediction refinement (e.g., molecular dynamics simulations) to improve docking accuracy.</a:t>
            </a:r>
          </a:p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580806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607</Words>
  <Application>Microsoft Macintosh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Inter</vt:lpstr>
      <vt:lpstr>Roboto</vt:lpstr>
      <vt:lpstr>Office Theme</vt:lpstr>
      <vt:lpstr>Integrating AlphaFold with Molecular Docking: A New Era in Drug Design</vt:lpstr>
      <vt:lpstr>What is AlphaFold?</vt:lpstr>
      <vt:lpstr>PowerPoint Presentation</vt:lpstr>
      <vt:lpstr>Molecular Docking in Drug Design</vt:lpstr>
      <vt:lpstr>PowerPoint Presentation</vt:lpstr>
      <vt:lpstr>Integrating AlphaFold with Molecular Docking</vt:lpstr>
      <vt:lpstr>PowerPoint Presentation</vt:lpstr>
      <vt:lpstr>Advantages of the Integration</vt:lpstr>
      <vt:lpstr>Challenges and Limitations</vt:lpstr>
      <vt:lpstr>Summary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AlphaFold with Molecular Docking: A New Era in Drug Design</dc:title>
  <dc:creator>Microsoft Office User</dc:creator>
  <cp:lastModifiedBy>Microsoft Office User</cp:lastModifiedBy>
  <cp:revision>8</cp:revision>
  <dcterms:created xsi:type="dcterms:W3CDTF">2025-03-16T11:28:20Z</dcterms:created>
  <dcterms:modified xsi:type="dcterms:W3CDTF">2025-03-21T14:54:10Z</dcterms:modified>
</cp:coreProperties>
</file>