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Fredoka" panose="02000000000000000000" pitchFamily="2" charset="0"/>
      <p:regular r:id="rId13"/>
    </p:embeddedFont>
    <p:embeddedFont>
      <p:font typeface="Garet" pitchFamily="2" charset="0"/>
      <p:regular r:id="rId14"/>
    </p:embeddedFont>
    <p:embeddedFont>
      <p:font typeface="Garet Bold" pitchFamily="2" charset="0"/>
      <p:regular r:id="rId15"/>
      <p:bold r:id="rId16"/>
    </p:embeddedFont>
    <p:embeddedFont>
      <p:font typeface="Garet Ultra-Bold" pitchFamily="2" charset="0"/>
      <p:regular r:id="rId17"/>
      <p:bold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Open Sans Bold" panose="020B0806030504020204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3" autoAdjust="0"/>
    <p:restoredTop sz="94654" autoAdjust="0"/>
  </p:normalViewPr>
  <p:slideViewPr>
    <p:cSldViewPr>
      <p:cViewPr varScale="1">
        <p:scale>
          <a:sx n="54" d="100"/>
          <a:sy n="54" d="100"/>
        </p:scale>
        <p:origin x="264" y="8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6.svg"/><Relationship Id="rId26" Type="http://schemas.openxmlformats.org/officeDocument/2006/relationships/image" Target="../media/image67.svg"/><Relationship Id="rId3" Type="http://schemas.openxmlformats.org/officeDocument/2006/relationships/image" Target="../media/image35.svg"/><Relationship Id="rId21" Type="http://schemas.openxmlformats.org/officeDocument/2006/relationships/image" Target="../media/image62.png"/><Relationship Id="rId34" Type="http://schemas.openxmlformats.org/officeDocument/2006/relationships/image" Target="../media/image75.svg"/><Relationship Id="rId7" Type="http://schemas.openxmlformats.org/officeDocument/2006/relationships/image" Target="../media/image58.png"/><Relationship Id="rId12" Type="http://schemas.openxmlformats.org/officeDocument/2006/relationships/image" Target="../media/image14.svg"/><Relationship Id="rId17" Type="http://schemas.openxmlformats.org/officeDocument/2006/relationships/image" Target="../media/image25.pn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2" Type="http://schemas.openxmlformats.org/officeDocument/2006/relationships/image" Target="../media/image34.png"/><Relationship Id="rId16" Type="http://schemas.openxmlformats.org/officeDocument/2006/relationships/image" Target="../media/image18.svg"/><Relationship Id="rId20" Type="http://schemas.openxmlformats.org/officeDocument/2006/relationships/image" Target="../media/image61.sv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13.png"/><Relationship Id="rId24" Type="http://schemas.openxmlformats.org/officeDocument/2006/relationships/image" Target="../media/image65.svg"/><Relationship Id="rId32" Type="http://schemas.openxmlformats.org/officeDocument/2006/relationships/image" Target="../media/image73.svg"/><Relationship Id="rId5" Type="http://schemas.openxmlformats.org/officeDocument/2006/relationships/image" Target="../media/image1.png"/><Relationship Id="rId15" Type="http://schemas.openxmlformats.org/officeDocument/2006/relationships/image" Target="../media/image17.png"/><Relationship Id="rId23" Type="http://schemas.openxmlformats.org/officeDocument/2006/relationships/image" Target="../media/image64.png"/><Relationship Id="rId28" Type="http://schemas.openxmlformats.org/officeDocument/2006/relationships/image" Target="../media/image69.svg"/><Relationship Id="rId10" Type="http://schemas.openxmlformats.org/officeDocument/2006/relationships/image" Target="../media/image47.sv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46.png"/><Relationship Id="rId14" Type="http://schemas.openxmlformats.org/officeDocument/2006/relationships/image" Target="../media/image24.svg"/><Relationship Id="rId22" Type="http://schemas.openxmlformats.org/officeDocument/2006/relationships/image" Target="../media/image63.svg"/><Relationship Id="rId27" Type="http://schemas.openxmlformats.org/officeDocument/2006/relationships/image" Target="../media/image68.png"/><Relationship Id="rId30" Type="http://schemas.openxmlformats.org/officeDocument/2006/relationships/image" Target="../media/image71.svg"/><Relationship Id="rId8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3" Type="http://schemas.openxmlformats.org/officeDocument/2006/relationships/image" Target="../media/image10.svg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8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40.png"/><Relationship Id="rId2" Type="http://schemas.openxmlformats.org/officeDocument/2006/relationships/image" Target="../media/image17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24.svg"/><Relationship Id="rId15" Type="http://schemas.openxmlformats.org/officeDocument/2006/relationships/image" Target="../media/image10.svg"/><Relationship Id="rId10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1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12" Type="http://schemas.openxmlformats.org/officeDocument/2006/relationships/image" Target="../media/image11.png"/><Relationship Id="rId17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sv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43.png"/><Relationship Id="rId19" Type="http://schemas.openxmlformats.org/officeDocument/2006/relationships/image" Target="../media/image14.svg"/><Relationship Id="rId4" Type="http://schemas.openxmlformats.org/officeDocument/2006/relationships/image" Target="../media/image15.png"/><Relationship Id="rId9" Type="http://schemas.openxmlformats.org/officeDocument/2006/relationships/image" Target="../media/image10.sv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svg"/><Relationship Id="rId18" Type="http://schemas.openxmlformats.org/officeDocument/2006/relationships/image" Target="../media/image17.png"/><Relationship Id="rId3" Type="http://schemas.openxmlformats.org/officeDocument/2006/relationships/image" Target="../media/image16.sv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50.png"/><Relationship Id="rId17" Type="http://schemas.openxmlformats.org/officeDocument/2006/relationships/image" Target="../media/image53.svg"/><Relationship Id="rId2" Type="http://schemas.openxmlformats.org/officeDocument/2006/relationships/image" Target="../media/image15.png"/><Relationship Id="rId16" Type="http://schemas.openxmlformats.org/officeDocument/2006/relationships/image" Target="../media/image52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0.svg"/><Relationship Id="rId5" Type="http://schemas.openxmlformats.org/officeDocument/2006/relationships/image" Target="../media/image47.svg"/><Relationship Id="rId15" Type="http://schemas.openxmlformats.org/officeDocument/2006/relationships/image" Target="../media/image12.svg"/><Relationship Id="rId10" Type="http://schemas.openxmlformats.org/officeDocument/2006/relationships/image" Target="../media/image19.png"/><Relationship Id="rId19" Type="http://schemas.openxmlformats.org/officeDocument/2006/relationships/image" Target="../media/image18.svg"/><Relationship Id="rId4" Type="http://schemas.openxmlformats.org/officeDocument/2006/relationships/image" Target="../media/image46.png"/><Relationship Id="rId9" Type="http://schemas.openxmlformats.org/officeDocument/2006/relationships/image" Target="../media/image49.svg"/><Relationship Id="rId14" Type="http://schemas.openxmlformats.org/officeDocument/2006/relationships/image" Target="../media/image11.png"/><Relationship Id="rId22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svg"/><Relationship Id="rId18" Type="http://schemas.openxmlformats.org/officeDocument/2006/relationships/image" Target="../media/image17.png"/><Relationship Id="rId3" Type="http://schemas.openxmlformats.org/officeDocument/2006/relationships/image" Target="../media/image16.sv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50.png"/><Relationship Id="rId17" Type="http://schemas.openxmlformats.org/officeDocument/2006/relationships/image" Target="../media/image53.svg"/><Relationship Id="rId2" Type="http://schemas.openxmlformats.org/officeDocument/2006/relationships/image" Target="../media/image15.png"/><Relationship Id="rId16" Type="http://schemas.openxmlformats.org/officeDocument/2006/relationships/image" Target="../media/image52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0.svg"/><Relationship Id="rId5" Type="http://schemas.openxmlformats.org/officeDocument/2006/relationships/image" Target="../media/image47.svg"/><Relationship Id="rId15" Type="http://schemas.openxmlformats.org/officeDocument/2006/relationships/image" Target="../media/image12.svg"/><Relationship Id="rId23" Type="http://schemas.openxmlformats.org/officeDocument/2006/relationships/image" Target="../media/image26.svg"/><Relationship Id="rId10" Type="http://schemas.openxmlformats.org/officeDocument/2006/relationships/image" Target="../media/image19.png"/><Relationship Id="rId19" Type="http://schemas.openxmlformats.org/officeDocument/2006/relationships/image" Target="../media/image18.svg"/><Relationship Id="rId4" Type="http://schemas.openxmlformats.org/officeDocument/2006/relationships/image" Target="../media/image46.png"/><Relationship Id="rId9" Type="http://schemas.openxmlformats.org/officeDocument/2006/relationships/image" Target="../media/image49.svg"/><Relationship Id="rId14" Type="http://schemas.openxmlformats.org/officeDocument/2006/relationships/image" Target="../media/image11.png"/><Relationship Id="rId2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svg"/><Relationship Id="rId18" Type="http://schemas.openxmlformats.org/officeDocument/2006/relationships/image" Target="../media/image17.png"/><Relationship Id="rId3" Type="http://schemas.openxmlformats.org/officeDocument/2006/relationships/image" Target="../media/image16.sv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50.png"/><Relationship Id="rId17" Type="http://schemas.openxmlformats.org/officeDocument/2006/relationships/image" Target="../media/image53.svg"/><Relationship Id="rId2" Type="http://schemas.openxmlformats.org/officeDocument/2006/relationships/image" Target="../media/image15.png"/><Relationship Id="rId16" Type="http://schemas.openxmlformats.org/officeDocument/2006/relationships/image" Target="../media/image52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0.svg"/><Relationship Id="rId24" Type="http://schemas.openxmlformats.org/officeDocument/2006/relationships/image" Target="../media/image54.png"/><Relationship Id="rId5" Type="http://schemas.openxmlformats.org/officeDocument/2006/relationships/image" Target="../media/image47.svg"/><Relationship Id="rId15" Type="http://schemas.openxmlformats.org/officeDocument/2006/relationships/image" Target="../media/image12.svg"/><Relationship Id="rId23" Type="http://schemas.openxmlformats.org/officeDocument/2006/relationships/image" Target="../media/image26.svg"/><Relationship Id="rId10" Type="http://schemas.openxmlformats.org/officeDocument/2006/relationships/image" Target="../media/image19.png"/><Relationship Id="rId19" Type="http://schemas.openxmlformats.org/officeDocument/2006/relationships/image" Target="../media/image18.svg"/><Relationship Id="rId4" Type="http://schemas.openxmlformats.org/officeDocument/2006/relationships/image" Target="../media/image46.png"/><Relationship Id="rId9" Type="http://schemas.openxmlformats.org/officeDocument/2006/relationships/image" Target="../media/image49.svg"/><Relationship Id="rId14" Type="http://schemas.openxmlformats.org/officeDocument/2006/relationships/image" Target="../media/image11.png"/><Relationship Id="rId2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58744" y="-2014847"/>
            <a:ext cx="4858476" cy="4948447"/>
          </a:xfrm>
          <a:custGeom>
            <a:avLst/>
            <a:gdLst/>
            <a:ahLst/>
            <a:cxnLst/>
            <a:rect l="l" t="t" r="r" b="b"/>
            <a:pathLst>
              <a:path w="4858476" h="4948447">
                <a:moveTo>
                  <a:pt x="0" y="0"/>
                </a:moveTo>
                <a:lnTo>
                  <a:pt x="4858475" y="0"/>
                </a:lnTo>
                <a:lnTo>
                  <a:pt x="4858475" y="4948448"/>
                </a:lnTo>
                <a:lnTo>
                  <a:pt x="0" y="4948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799798" y="-2718889"/>
            <a:ext cx="4642082" cy="4728047"/>
          </a:xfrm>
          <a:custGeom>
            <a:avLst/>
            <a:gdLst/>
            <a:ahLst/>
            <a:cxnLst/>
            <a:rect l="l" t="t" r="r" b="b"/>
            <a:pathLst>
              <a:path w="4642082" h="4728047">
                <a:moveTo>
                  <a:pt x="0" y="0"/>
                </a:moveTo>
                <a:lnTo>
                  <a:pt x="4642082" y="0"/>
                </a:lnTo>
                <a:lnTo>
                  <a:pt x="4642082" y="4728047"/>
                </a:lnTo>
                <a:lnTo>
                  <a:pt x="0" y="4728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6474794" y="5754063"/>
            <a:ext cx="9082388" cy="9065874"/>
          </a:xfrm>
          <a:custGeom>
            <a:avLst/>
            <a:gdLst/>
            <a:ahLst/>
            <a:cxnLst/>
            <a:rect l="l" t="t" r="r" b="b"/>
            <a:pathLst>
              <a:path w="9082388" h="9065874">
                <a:moveTo>
                  <a:pt x="0" y="0"/>
                </a:moveTo>
                <a:lnTo>
                  <a:pt x="9082388" y="0"/>
                </a:lnTo>
                <a:lnTo>
                  <a:pt x="9082388" y="9065874"/>
                </a:lnTo>
                <a:lnTo>
                  <a:pt x="0" y="9065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274188" y="1513251"/>
            <a:ext cx="14958275" cy="4667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7"/>
              </a:lnSpc>
            </a:pPr>
            <a:r>
              <a:rPr lang="en-US" sz="9067" dirty="0">
                <a:solidFill>
                  <a:srgbClr val="356C6F"/>
                </a:solidFill>
                <a:latin typeface="Fredoka"/>
                <a:ea typeface="Fredoka"/>
                <a:cs typeface="Fredoka"/>
                <a:sym typeface="Fredoka"/>
              </a:rPr>
              <a:t>USING PYMOL AS A PLATFORM FOR COMPUTATIONAL DRUG DESIGN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8649839" y="4304076"/>
            <a:ext cx="9638161" cy="5982924"/>
          </a:xfrm>
          <a:custGeom>
            <a:avLst/>
            <a:gdLst/>
            <a:ahLst/>
            <a:cxnLst/>
            <a:rect l="l" t="t" r="r" b="b"/>
            <a:pathLst>
              <a:path w="9638161" h="5982924">
                <a:moveTo>
                  <a:pt x="9638161" y="0"/>
                </a:moveTo>
                <a:lnTo>
                  <a:pt x="0" y="0"/>
                </a:lnTo>
                <a:lnTo>
                  <a:pt x="0" y="5982924"/>
                </a:lnTo>
                <a:lnTo>
                  <a:pt x="9638161" y="5982924"/>
                </a:lnTo>
                <a:lnTo>
                  <a:pt x="9638161" y="0"/>
                </a:lnTo>
                <a:close/>
              </a:path>
            </a:pathLst>
          </a:custGeom>
          <a:blipFill>
            <a:blip r:embed="rId8"/>
            <a:stretch>
              <a:fillRect b="-180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-723453" y="5868155"/>
            <a:ext cx="5983606" cy="6780290"/>
          </a:xfrm>
          <a:custGeom>
            <a:avLst/>
            <a:gdLst/>
            <a:ahLst/>
            <a:cxnLst/>
            <a:rect l="l" t="t" r="r" b="b"/>
            <a:pathLst>
              <a:path w="5983606" h="6780290">
                <a:moveTo>
                  <a:pt x="0" y="0"/>
                </a:moveTo>
                <a:lnTo>
                  <a:pt x="5983606" y="0"/>
                </a:lnTo>
                <a:lnTo>
                  <a:pt x="5983606" y="6780290"/>
                </a:lnTo>
                <a:lnTo>
                  <a:pt x="0" y="67802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5424851" y="468902"/>
            <a:ext cx="6549826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80"/>
              </a:lnSpc>
              <a:spcBef>
                <a:spcPct val="0"/>
              </a:spcBef>
            </a:pPr>
            <a:r>
              <a:rPr lang="en-US" sz="19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Shuguang Yuan, H.C. Stephen Chan &amp; Zhenquan Hu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55941" y="9696345"/>
            <a:ext cx="1894805" cy="272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9"/>
              </a:lnSpc>
            </a:pPr>
            <a:r>
              <a:rPr lang="en-US" sz="1635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Olliwia Kozłowska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70926" y="2512577"/>
            <a:ext cx="10154677" cy="2091364"/>
            <a:chOff x="0" y="0"/>
            <a:chExt cx="3009527" cy="6198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9527" cy="619814"/>
            </a:xfrm>
            <a:custGeom>
              <a:avLst/>
              <a:gdLst/>
              <a:ahLst/>
              <a:cxnLst/>
              <a:rect l="l" t="t" r="r" b="b"/>
              <a:pathLst>
                <a:path w="3009527" h="619814">
                  <a:moveTo>
                    <a:pt x="3050" y="0"/>
                  </a:moveTo>
                  <a:lnTo>
                    <a:pt x="3006477" y="0"/>
                  </a:lnTo>
                  <a:cubicBezTo>
                    <a:pt x="3008162" y="0"/>
                    <a:pt x="3009527" y="1365"/>
                    <a:pt x="3009527" y="3050"/>
                  </a:cubicBezTo>
                  <a:lnTo>
                    <a:pt x="3009527" y="616765"/>
                  </a:lnTo>
                  <a:cubicBezTo>
                    <a:pt x="3009527" y="618449"/>
                    <a:pt x="3008162" y="619814"/>
                    <a:pt x="3006477" y="619814"/>
                  </a:cubicBezTo>
                  <a:lnTo>
                    <a:pt x="3050" y="619814"/>
                  </a:lnTo>
                  <a:cubicBezTo>
                    <a:pt x="2241" y="619814"/>
                    <a:pt x="1465" y="619493"/>
                    <a:pt x="893" y="618921"/>
                  </a:cubicBezTo>
                  <a:cubicBezTo>
                    <a:pt x="321" y="618349"/>
                    <a:pt x="0" y="617574"/>
                    <a:pt x="0" y="616765"/>
                  </a:cubicBezTo>
                  <a:lnTo>
                    <a:pt x="0" y="3050"/>
                  </a:lnTo>
                  <a:cubicBezTo>
                    <a:pt x="0" y="1365"/>
                    <a:pt x="1365" y="0"/>
                    <a:pt x="3050" y="0"/>
                  </a:cubicBezTo>
                  <a:close/>
                </a:path>
              </a:pathLst>
            </a:custGeom>
            <a:solidFill>
              <a:srgbClr val="F5D5D1"/>
            </a:solidFill>
            <a:ln w="28575" cap="sq">
              <a:solidFill>
                <a:srgbClr val="ED889A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3009527" cy="61981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marL="582928" lvl="1" indent="-291464" algn="ctr">
                <a:lnSpc>
                  <a:spcPts val="3239"/>
                </a:lnSpc>
                <a:buFont typeface="Arial"/>
                <a:buChar char="•"/>
              </a:pPr>
              <a:r>
                <a:rPr lang="en-US" sz="2699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PyMOL is a cross-platform molecular graphic tool and has been widely used for 3D visualization of macromolecules.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8192" y="416717"/>
            <a:ext cx="10977158" cy="1650550"/>
            <a:chOff x="0" y="0"/>
            <a:chExt cx="3253284" cy="4891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53284" cy="489171"/>
            </a:xfrm>
            <a:custGeom>
              <a:avLst/>
              <a:gdLst/>
              <a:ahLst/>
              <a:cxnLst/>
              <a:rect l="l" t="t" r="r" b="b"/>
              <a:pathLst>
                <a:path w="3253284" h="489171">
                  <a:moveTo>
                    <a:pt x="3048021" y="0"/>
                  </a:moveTo>
                  <a:lnTo>
                    <a:pt x="2820" y="0"/>
                  </a:lnTo>
                  <a:cubicBezTo>
                    <a:pt x="1263" y="0"/>
                    <a:pt x="0" y="1263"/>
                    <a:pt x="0" y="2820"/>
                  </a:cubicBezTo>
                  <a:lnTo>
                    <a:pt x="0" y="486351"/>
                  </a:lnTo>
                  <a:cubicBezTo>
                    <a:pt x="0" y="487908"/>
                    <a:pt x="1263" y="489171"/>
                    <a:pt x="2820" y="489171"/>
                  </a:cubicBezTo>
                  <a:lnTo>
                    <a:pt x="3048021" y="489171"/>
                  </a:lnTo>
                  <a:cubicBezTo>
                    <a:pt x="3049808" y="489171"/>
                    <a:pt x="3051502" y="488376"/>
                    <a:pt x="3052644" y="487002"/>
                  </a:cubicBezTo>
                  <a:lnTo>
                    <a:pt x="3252239" y="246755"/>
                  </a:lnTo>
                  <a:cubicBezTo>
                    <a:pt x="3253284" y="245497"/>
                    <a:pt x="3253284" y="243674"/>
                    <a:pt x="3252239" y="242416"/>
                  </a:cubicBezTo>
                  <a:lnTo>
                    <a:pt x="3052644" y="2169"/>
                  </a:lnTo>
                  <a:cubicBezTo>
                    <a:pt x="3051502" y="795"/>
                    <a:pt x="3049808" y="0"/>
                    <a:pt x="3048021" y="0"/>
                  </a:cubicBezTo>
                  <a:close/>
                </a:path>
              </a:pathLst>
            </a:custGeom>
            <a:solidFill>
              <a:srgbClr val="C3DBD1"/>
            </a:solidFill>
            <a:ln w="28575" cap="sq">
              <a:solidFill>
                <a:srgbClr val="26A29A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2862"/>
              <a:ext cx="3139741" cy="403446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5984"/>
                </a:lnSpc>
              </a:pPr>
              <a:r>
                <a:rPr lang="en-US" sz="5699" dirty="0">
                  <a:solidFill>
                    <a:srgbClr val="000000"/>
                  </a:solidFill>
                  <a:latin typeface="Fredoka"/>
                  <a:ea typeface="Fredoka"/>
                  <a:cs typeface="Fredoka"/>
                  <a:sym typeface="Fredoka"/>
                </a:rPr>
                <a:t>CONCLUSIONS</a:t>
              </a: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366042" y="3558259"/>
            <a:ext cx="5919888" cy="6728741"/>
          </a:xfrm>
          <a:custGeom>
            <a:avLst/>
            <a:gdLst/>
            <a:ahLst/>
            <a:cxnLst/>
            <a:rect l="l" t="t" r="r" b="b"/>
            <a:pathLst>
              <a:path w="5919888" h="6728741">
                <a:moveTo>
                  <a:pt x="5919888" y="0"/>
                </a:moveTo>
                <a:lnTo>
                  <a:pt x="0" y="0"/>
                </a:lnTo>
                <a:lnTo>
                  <a:pt x="0" y="6728741"/>
                </a:lnTo>
                <a:lnTo>
                  <a:pt x="5919888" y="6728741"/>
                </a:lnTo>
                <a:lnTo>
                  <a:pt x="5919888" y="0"/>
                </a:lnTo>
                <a:close/>
              </a:path>
            </a:pathLst>
          </a:custGeom>
          <a:blipFill>
            <a:blip r:embed="rId2"/>
            <a:stretch>
              <a:fillRect b="-9178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4552572" y="8173277"/>
            <a:ext cx="3735428" cy="2113723"/>
          </a:xfrm>
          <a:custGeom>
            <a:avLst/>
            <a:gdLst/>
            <a:ahLst/>
            <a:cxnLst/>
            <a:rect l="l" t="t" r="r" b="b"/>
            <a:pathLst>
              <a:path w="3735428" h="2113723">
                <a:moveTo>
                  <a:pt x="0" y="0"/>
                </a:moveTo>
                <a:lnTo>
                  <a:pt x="3735428" y="0"/>
                </a:lnTo>
                <a:lnTo>
                  <a:pt x="3735428" y="2113723"/>
                </a:lnTo>
                <a:lnTo>
                  <a:pt x="0" y="2113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701" b="-53239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6670926" y="5143500"/>
            <a:ext cx="10154677" cy="2839622"/>
            <a:chOff x="0" y="0"/>
            <a:chExt cx="3009527" cy="8415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09527" cy="841575"/>
            </a:xfrm>
            <a:custGeom>
              <a:avLst/>
              <a:gdLst/>
              <a:ahLst/>
              <a:cxnLst/>
              <a:rect l="l" t="t" r="r" b="b"/>
              <a:pathLst>
                <a:path w="3009527" h="841575">
                  <a:moveTo>
                    <a:pt x="3050" y="0"/>
                  </a:moveTo>
                  <a:lnTo>
                    <a:pt x="3006477" y="0"/>
                  </a:lnTo>
                  <a:cubicBezTo>
                    <a:pt x="3008162" y="0"/>
                    <a:pt x="3009527" y="1365"/>
                    <a:pt x="3009527" y="3050"/>
                  </a:cubicBezTo>
                  <a:lnTo>
                    <a:pt x="3009527" y="838525"/>
                  </a:lnTo>
                  <a:cubicBezTo>
                    <a:pt x="3009527" y="840209"/>
                    <a:pt x="3008162" y="841575"/>
                    <a:pt x="3006477" y="841575"/>
                  </a:cubicBezTo>
                  <a:lnTo>
                    <a:pt x="3050" y="841575"/>
                  </a:lnTo>
                  <a:cubicBezTo>
                    <a:pt x="2241" y="841575"/>
                    <a:pt x="1465" y="841253"/>
                    <a:pt x="893" y="840682"/>
                  </a:cubicBezTo>
                  <a:cubicBezTo>
                    <a:pt x="321" y="840110"/>
                    <a:pt x="0" y="839334"/>
                    <a:pt x="0" y="838525"/>
                  </a:cubicBezTo>
                  <a:lnTo>
                    <a:pt x="0" y="3050"/>
                  </a:lnTo>
                  <a:cubicBezTo>
                    <a:pt x="0" y="1365"/>
                    <a:pt x="1365" y="0"/>
                    <a:pt x="3050" y="0"/>
                  </a:cubicBezTo>
                  <a:close/>
                </a:path>
              </a:pathLst>
            </a:custGeom>
            <a:solidFill>
              <a:srgbClr val="F5D5D1"/>
            </a:solidFill>
            <a:ln w="28575" cap="sq">
              <a:solidFill>
                <a:srgbClr val="ED889A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3009527" cy="84157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marL="582928" lvl="1" indent="-291464" algn="ctr">
                <a:lnSpc>
                  <a:spcPts val="3239"/>
                </a:lnSpc>
                <a:buFont typeface="Arial"/>
                <a:buChar char="•"/>
              </a:pPr>
              <a:r>
                <a:rPr lang="en-US" sz="2699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With features such as molecular visualization and analysis, protein-ligand modeling, virtual screening and molecular simulation, PyMOL facilitates drug design, streamlining and improving the process.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37482" y="7204366"/>
            <a:ext cx="4610242" cy="4669674"/>
          </a:xfrm>
          <a:custGeom>
            <a:avLst/>
            <a:gdLst/>
            <a:ahLst/>
            <a:cxnLst/>
            <a:rect l="l" t="t" r="r" b="b"/>
            <a:pathLst>
              <a:path w="4610242" h="4669674">
                <a:moveTo>
                  <a:pt x="0" y="0"/>
                </a:moveTo>
                <a:lnTo>
                  <a:pt x="4610241" y="0"/>
                </a:lnTo>
                <a:lnTo>
                  <a:pt x="4610241" y="4669674"/>
                </a:lnTo>
                <a:lnTo>
                  <a:pt x="0" y="4669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-1682549" y="3293424"/>
            <a:ext cx="9953515" cy="17161232"/>
          </a:xfrm>
          <a:custGeom>
            <a:avLst/>
            <a:gdLst/>
            <a:ahLst/>
            <a:cxnLst/>
            <a:rect l="l" t="t" r="r" b="b"/>
            <a:pathLst>
              <a:path w="9953515" h="17161232">
                <a:moveTo>
                  <a:pt x="0" y="0"/>
                </a:moveTo>
                <a:lnTo>
                  <a:pt x="9953515" y="0"/>
                </a:lnTo>
                <a:lnTo>
                  <a:pt x="9953515" y="17161232"/>
                </a:lnTo>
                <a:lnTo>
                  <a:pt x="0" y="17161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4606335" y="6691576"/>
            <a:ext cx="4617941" cy="4703459"/>
          </a:xfrm>
          <a:custGeom>
            <a:avLst/>
            <a:gdLst/>
            <a:ahLst/>
            <a:cxnLst/>
            <a:rect l="l" t="t" r="r" b="b"/>
            <a:pathLst>
              <a:path w="4617941" h="4703459">
                <a:moveTo>
                  <a:pt x="0" y="0"/>
                </a:moveTo>
                <a:lnTo>
                  <a:pt x="4617941" y="0"/>
                </a:lnTo>
                <a:lnTo>
                  <a:pt x="4617941" y="4703459"/>
                </a:lnTo>
                <a:lnTo>
                  <a:pt x="0" y="4703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1817492" y="-2224591"/>
            <a:ext cx="4368288" cy="4449182"/>
          </a:xfrm>
          <a:custGeom>
            <a:avLst/>
            <a:gdLst/>
            <a:ahLst/>
            <a:cxnLst/>
            <a:rect l="l" t="t" r="r" b="b"/>
            <a:pathLst>
              <a:path w="4368288" h="4449182">
                <a:moveTo>
                  <a:pt x="0" y="0"/>
                </a:moveTo>
                <a:lnTo>
                  <a:pt x="4368288" y="0"/>
                </a:lnTo>
                <a:lnTo>
                  <a:pt x="4368288" y="4449182"/>
                </a:lnTo>
                <a:lnTo>
                  <a:pt x="0" y="44491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flipV="1">
            <a:off x="-2054534" y="-2428234"/>
            <a:ext cx="4981430" cy="5382685"/>
          </a:xfrm>
          <a:custGeom>
            <a:avLst/>
            <a:gdLst/>
            <a:ahLst/>
            <a:cxnLst/>
            <a:rect l="l" t="t" r="r" b="b"/>
            <a:pathLst>
              <a:path w="4981430" h="5382685">
                <a:moveTo>
                  <a:pt x="0" y="5382685"/>
                </a:moveTo>
                <a:lnTo>
                  <a:pt x="4981430" y="5382685"/>
                </a:lnTo>
                <a:lnTo>
                  <a:pt x="4981430" y="0"/>
                </a:lnTo>
                <a:lnTo>
                  <a:pt x="0" y="0"/>
                </a:lnTo>
                <a:lnTo>
                  <a:pt x="0" y="538268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4293565" y="122726"/>
            <a:ext cx="1821886" cy="1811948"/>
          </a:xfrm>
          <a:custGeom>
            <a:avLst/>
            <a:gdLst/>
            <a:ahLst/>
            <a:cxnLst/>
            <a:rect l="l" t="t" r="r" b="b"/>
            <a:pathLst>
              <a:path w="1821886" h="1811948">
                <a:moveTo>
                  <a:pt x="0" y="0"/>
                </a:moveTo>
                <a:lnTo>
                  <a:pt x="1821886" y="0"/>
                </a:lnTo>
                <a:lnTo>
                  <a:pt x="1821886" y="1811948"/>
                </a:lnTo>
                <a:lnTo>
                  <a:pt x="0" y="1811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8999644" y="-254126"/>
            <a:ext cx="1289862" cy="1282826"/>
          </a:xfrm>
          <a:custGeom>
            <a:avLst/>
            <a:gdLst/>
            <a:ahLst/>
            <a:cxnLst/>
            <a:rect l="l" t="t" r="r" b="b"/>
            <a:pathLst>
              <a:path w="1289862" h="1282826">
                <a:moveTo>
                  <a:pt x="0" y="0"/>
                </a:moveTo>
                <a:lnTo>
                  <a:pt x="1289862" y="0"/>
                </a:lnTo>
                <a:lnTo>
                  <a:pt x="1289862" y="1282826"/>
                </a:lnTo>
                <a:lnTo>
                  <a:pt x="0" y="1282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6915306" y="2907357"/>
            <a:ext cx="1673631" cy="1664502"/>
          </a:xfrm>
          <a:custGeom>
            <a:avLst/>
            <a:gdLst/>
            <a:ahLst/>
            <a:cxnLst/>
            <a:rect l="l" t="t" r="r" b="b"/>
            <a:pathLst>
              <a:path w="1673631" h="1664502">
                <a:moveTo>
                  <a:pt x="0" y="0"/>
                </a:moveTo>
                <a:lnTo>
                  <a:pt x="1673631" y="0"/>
                </a:lnTo>
                <a:lnTo>
                  <a:pt x="1673631" y="1664502"/>
                </a:lnTo>
                <a:lnTo>
                  <a:pt x="0" y="16645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0289506" y="7409219"/>
            <a:ext cx="1643048" cy="1634086"/>
          </a:xfrm>
          <a:custGeom>
            <a:avLst/>
            <a:gdLst/>
            <a:ahLst/>
            <a:cxnLst/>
            <a:rect l="l" t="t" r="r" b="b"/>
            <a:pathLst>
              <a:path w="1643048" h="1634086">
                <a:moveTo>
                  <a:pt x="0" y="0"/>
                </a:moveTo>
                <a:lnTo>
                  <a:pt x="1643049" y="0"/>
                </a:lnTo>
                <a:lnTo>
                  <a:pt x="1643049" y="1634086"/>
                </a:lnTo>
                <a:lnTo>
                  <a:pt x="0" y="16340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2490115" y="3475885"/>
            <a:ext cx="1861449" cy="1678688"/>
          </a:xfrm>
          <a:custGeom>
            <a:avLst/>
            <a:gdLst/>
            <a:ahLst/>
            <a:cxnLst/>
            <a:rect l="l" t="t" r="r" b="b"/>
            <a:pathLst>
              <a:path w="1861449" h="1678688">
                <a:moveTo>
                  <a:pt x="0" y="0"/>
                </a:moveTo>
                <a:lnTo>
                  <a:pt x="1861449" y="0"/>
                </a:lnTo>
                <a:lnTo>
                  <a:pt x="1861449" y="1678689"/>
                </a:lnTo>
                <a:lnTo>
                  <a:pt x="0" y="16786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2351399" y="3442549"/>
            <a:ext cx="831840" cy="1759662"/>
          </a:xfrm>
          <a:custGeom>
            <a:avLst/>
            <a:gdLst/>
            <a:ahLst/>
            <a:cxnLst/>
            <a:rect l="l" t="t" r="r" b="b"/>
            <a:pathLst>
              <a:path w="831840" h="1759662">
                <a:moveTo>
                  <a:pt x="0" y="0"/>
                </a:moveTo>
                <a:lnTo>
                  <a:pt x="831840" y="0"/>
                </a:lnTo>
                <a:lnTo>
                  <a:pt x="831840" y="1759662"/>
                </a:lnTo>
                <a:lnTo>
                  <a:pt x="0" y="175966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8809918" y="3442549"/>
            <a:ext cx="1729248" cy="1700951"/>
          </a:xfrm>
          <a:custGeom>
            <a:avLst/>
            <a:gdLst/>
            <a:ahLst/>
            <a:cxnLst/>
            <a:rect l="l" t="t" r="r" b="b"/>
            <a:pathLst>
              <a:path w="1729248" h="1700951">
                <a:moveTo>
                  <a:pt x="0" y="0"/>
                </a:moveTo>
                <a:lnTo>
                  <a:pt x="1729248" y="0"/>
                </a:lnTo>
                <a:lnTo>
                  <a:pt x="1729248" y="1700951"/>
                </a:lnTo>
                <a:lnTo>
                  <a:pt x="0" y="17009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17713766" y="-234543"/>
            <a:ext cx="1023407" cy="1017825"/>
          </a:xfrm>
          <a:custGeom>
            <a:avLst/>
            <a:gdLst/>
            <a:ahLst/>
            <a:cxnLst/>
            <a:rect l="l" t="t" r="r" b="b"/>
            <a:pathLst>
              <a:path w="1023407" h="1017825">
                <a:moveTo>
                  <a:pt x="0" y="0"/>
                </a:moveTo>
                <a:lnTo>
                  <a:pt x="1023407" y="0"/>
                </a:lnTo>
                <a:lnTo>
                  <a:pt x="1023407" y="1017825"/>
                </a:lnTo>
                <a:lnTo>
                  <a:pt x="0" y="10178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2926896" y="2435890"/>
            <a:ext cx="11679439" cy="1208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55"/>
              </a:lnSpc>
            </a:pPr>
            <a:r>
              <a:rPr lang="en-US" sz="9055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THANKS FOR YOUR</a:t>
            </a:r>
          </a:p>
        </p:txBody>
      </p:sp>
      <p:sp>
        <p:nvSpPr>
          <p:cNvPr id="16" name="Freeform 16"/>
          <p:cNvSpPr/>
          <p:nvPr/>
        </p:nvSpPr>
        <p:spPr>
          <a:xfrm>
            <a:off x="4351564" y="3465141"/>
            <a:ext cx="1384872" cy="1700177"/>
          </a:xfrm>
          <a:custGeom>
            <a:avLst/>
            <a:gdLst/>
            <a:ahLst/>
            <a:cxnLst/>
            <a:rect l="l" t="t" r="r" b="b"/>
            <a:pathLst>
              <a:path w="1384872" h="1700177">
                <a:moveTo>
                  <a:pt x="0" y="0"/>
                </a:moveTo>
                <a:lnTo>
                  <a:pt x="1384872" y="0"/>
                </a:lnTo>
                <a:lnTo>
                  <a:pt x="1384872" y="1700177"/>
                </a:lnTo>
                <a:lnTo>
                  <a:pt x="0" y="170017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7437287" y="3465141"/>
            <a:ext cx="1224128" cy="1700177"/>
          </a:xfrm>
          <a:custGeom>
            <a:avLst/>
            <a:gdLst/>
            <a:ahLst/>
            <a:cxnLst/>
            <a:rect l="l" t="t" r="r" b="b"/>
            <a:pathLst>
              <a:path w="1224128" h="1700177">
                <a:moveTo>
                  <a:pt x="0" y="0"/>
                </a:moveTo>
                <a:lnTo>
                  <a:pt x="1224127" y="0"/>
                </a:lnTo>
                <a:lnTo>
                  <a:pt x="1224127" y="1700177"/>
                </a:lnTo>
                <a:lnTo>
                  <a:pt x="0" y="170017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5827680" y="3465141"/>
            <a:ext cx="1414923" cy="1737070"/>
          </a:xfrm>
          <a:custGeom>
            <a:avLst/>
            <a:gdLst/>
            <a:ahLst/>
            <a:cxnLst/>
            <a:rect l="l" t="t" r="r" b="b"/>
            <a:pathLst>
              <a:path w="1414923" h="1737070">
                <a:moveTo>
                  <a:pt x="0" y="0"/>
                </a:moveTo>
                <a:lnTo>
                  <a:pt x="1414922" y="0"/>
                </a:lnTo>
                <a:lnTo>
                  <a:pt x="1414922" y="1737070"/>
                </a:lnTo>
                <a:lnTo>
                  <a:pt x="0" y="173707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10729666" y="3464664"/>
            <a:ext cx="1385260" cy="1700654"/>
          </a:xfrm>
          <a:custGeom>
            <a:avLst/>
            <a:gdLst/>
            <a:ahLst/>
            <a:cxnLst/>
            <a:rect l="l" t="t" r="r" b="b"/>
            <a:pathLst>
              <a:path w="1385260" h="1700654">
                <a:moveTo>
                  <a:pt x="0" y="0"/>
                </a:moveTo>
                <a:lnTo>
                  <a:pt x="1385260" y="0"/>
                </a:lnTo>
                <a:lnTo>
                  <a:pt x="1385260" y="1700654"/>
                </a:lnTo>
                <a:lnTo>
                  <a:pt x="0" y="1700654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13421364" y="3373717"/>
            <a:ext cx="1738732" cy="1828495"/>
          </a:xfrm>
          <a:custGeom>
            <a:avLst/>
            <a:gdLst/>
            <a:ahLst/>
            <a:cxnLst/>
            <a:rect l="l" t="t" r="r" b="b"/>
            <a:pathLst>
              <a:path w="1738732" h="1828495">
                <a:moveTo>
                  <a:pt x="0" y="0"/>
                </a:moveTo>
                <a:lnTo>
                  <a:pt x="1738733" y="0"/>
                </a:lnTo>
                <a:lnTo>
                  <a:pt x="1738733" y="1828494"/>
                </a:lnTo>
                <a:lnTo>
                  <a:pt x="0" y="182849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5312497" y="3428098"/>
            <a:ext cx="1766121" cy="1737221"/>
          </a:xfrm>
          <a:custGeom>
            <a:avLst/>
            <a:gdLst/>
            <a:ahLst/>
            <a:cxnLst/>
            <a:rect l="l" t="t" r="r" b="b"/>
            <a:pathLst>
              <a:path w="1766121" h="1737221">
                <a:moveTo>
                  <a:pt x="0" y="0"/>
                </a:moveTo>
                <a:lnTo>
                  <a:pt x="1766120" y="0"/>
                </a:lnTo>
                <a:lnTo>
                  <a:pt x="1766120" y="1737220"/>
                </a:lnTo>
                <a:lnTo>
                  <a:pt x="0" y="173722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90113"/>
            <a:ext cx="528749" cy="525865"/>
          </a:xfrm>
          <a:custGeom>
            <a:avLst/>
            <a:gdLst/>
            <a:ahLst/>
            <a:cxnLst/>
            <a:rect l="l" t="t" r="r" b="b"/>
            <a:pathLst>
              <a:path w="528749" h="525865">
                <a:moveTo>
                  <a:pt x="0" y="0"/>
                </a:moveTo>
                <a:lnTo>
                  <a:pt x="528749" y="0"/>
                </a:lnTo>
                <a:lnTo>
                  <a:pt x="528749" y="525865"/>
                </a:lnTo>
                <a:lnTo>
                  <a:pt x="0" y="52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6876334" y="5589394"/>
            <a:ext cx="765932" cy="761754"/>
          </a:xfrm>
          <a:custGeom>
            <a:avLst/>
            <a:gdLst/>
            <a:ahLst/>
            <a:cxnLst/>
            <a:rect l="l" t="t" r="r" b="b"/>
            <a:pathLst>
              <a:path w="765932" h="761754">
                <a:moveTo>
                  <a:pt x="0" y="0"/>
                </a:moveTo>
                <a:lnTo>
                  <a:pt x="765932" y="0"/>
                </a:lnTo>
                <a:lnTo>
                  <a:pt x="765932" y="761754"/>
                </a:lnTo>
                <a:lnTo>
                  <a:pt x="0" y="761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618352" y="8638231"/>
            <a:ext cx="2232004" cy="2219829"/>
          </a:xfrm>
          <a:custGeom>
            <a:avLst/>
            <a:gdLst/>
            <a:ahLst/>
            <a:cxnLst/>
            <a:rect l="l" t="t" r="r" b="b"/>
            <a:pathLst>
              <a:path w="2232004" h="2219829">
                <a:moveTo>
                  <a:pt x="0" y="0"/>
                </a:moveTo>
                <a:lnTo>
                  <a:pt x="2232003" y="0"/>
                </a:lnTo>
                <a:lnTo>
                  <a:pt x="2232003" y="2219829"/>
                </a:lnTo>
                <a:lnTo>
                  <a:pt x="0" y="22198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8438517" y="-486965"/>
            <a:ext cx="1813217" cy="1803327"/>
          </a:xfrm>
          <a:custGeom>
            <a:avLst/>
            <a:gdLst/>
            <a:ahLst/>
            <a:cxnLst/>
            <a:rect l="l" t="t" r="r" b="b"/>
            <a:pathLst>
              <a:path w="1813217" h="1803327">
                <a:moveTo>
                  <a:pt x="0" y="0"/>
                </a:moveTo>
                <a:lnTo>
                  <a:pt x="1813217" y="0"/>
                </a:lnTo>
                <a:lnTo>
                  <a:pt x="1813217" y="1803327"/>
                </a:lnTo>
                <a:lnTo>
                  <a:pt x="0" y="1803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28865" y="8740252"/>
            <a:ext cx="2026841" cy="2015786"/>
          </a:xfrm>
          <a:custGeom>
            <a:avLst/>
            <a:gdLst/>
            <a:ahLst/>
            <a:cxnLst/>
            <a:rect l="l" t="t" r="r" b="b"/>
            <a:pathLst>
              <a:path w="2026841" h="2015786">
                <a:moveTo>
                  <a:pt x="0" y="0"/>
                </a:moveTo>
                <a:lnTo>
                  <a:pt x="2026841" y="0"/>
                </a:lnTo>
                <a:lnTo>
                  <a:pt x="2026841" y="2015786"/>
                </a:lnTo>
                <a:lnTo>
                  <a:pt x="0" y="2015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345126" y="9165262"/>
            <a:ext cx="1172159" cy="1165766"/>
          </a:xfrm>
          <a:custGeom>
            <a:avLst/>
            <a:gdLst/>
            <a:ahLst/>
            <a:cxnLst/>
            <a:rect l="l" t="t" r="r" b="b"/>
            <a:pathLst>
              <a:path w="1172159" h="1165766">
                <a:moveTo>
                  <a:pt x="0" y="0"/>
                </a:moveTo>
                <a:lnTo>
                  <a:pt x="1172159" y="0"/>
                </a:lnTo>
                <a:lnTo>
                  <a:pt x="1172159" y="1165766"/>
                </a:lnTo>
                <a:lnTo>
                  <a:pt x="0" y="11657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3836761" y="2266945"/>
            <a:ext cx="1328887" cy="1321638"/>
          </a:xfrm>
          <a:custGeom>
            <a:avLst/>
            <a:gdLst/>
            <a:ahLst/>
            <a:cxnLst/>
            <a:rect l="l" t="t" r="r" b="b"/>
            <a:pathLst>
              <a:path w="1328887" h="1321638">
                <a:moveTo>
                  <a:pt x="0" y="0"/>
                </a:moveTo>
                <a:lnTo>
                  <a:pt x="1328887" y="0"/>
                </a:lnTo>
                <a:lnTo>
                  <a:pt x="1328887" y="1321638"/>
                </a:lnTo>
                <a:lnTo>
                  <a:pt x="0" y="1321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98721" y="1316362"/>
            <a:ext cx="5513970" cy="4114800"/>
          </a:xfrm>
          <a:custGeom>
            <a:avLst/>
            <a:gdLst/>
            <a:ahLst/>
            <a:cxnLst/>
            <a:rect l="l" t="t" r="r" b="b"/>
            <a:pathLst>
              <a:path w="5513970" h="4114800">
                <a:moveTo>
                  <a:pt x="0" y="0"/>
                </a:moveTo>
                <a:lnTo>
                  <a:pt x="5513970" y="0"/>
                </a:lnTo>
                <a:lnTo>
                  <a:pt x="5513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3405332" y="3877407"/>
            <a:ext cx="11623119" cy="3715607"/>
            <a:chOff x="0" y="0"/>
            <a:chExt cx="3444727" cy="1101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4727" cy="1101189"/>
            </a:xfrm>
            <a:custGeom>
              <a:avLst/>
              <a:gdLst/>
              <a:ahLst/>
              <a:cxnLst/>
              <a:rect l="l" t="t" r="r" b="b"/>
              <a:pathLst>
                <a:path w="3444727" h="1101189">
                  <a:moveTo>
                    <a:pt x="2664" y="0"/>
                  </a:moveTo>
                  <a:lnTo>
                    <a:pt x="3442063" y="0"/>
                  </a:lnTo>
                  <a:cubicBezTo>
                    <a:pt x="3442769" y="0"/>
                    <a:pt x="3443447" y="281"/>
                    <a:pt x="3443947" y="780"/>
                  </a:cubicBezTo>
                  <a:cubicBezTo>
                    <a:pt x="3444446" y="1280"/>
                    <a:pt x="3444727" y="1958"/>
                    <a:pt x="3444727" y="2664"/>
                  </a:cubicBezTo>
                  <a:lnTo>
                    <a:pt x="3444727" y="1098525"/>
                  </a:lnTo>
                  <a:cubicBezTo>
                    <a:pt x="3444727" y="1099996"/>
                    <a:pt x="3443534" y="1101189"/>
                    <a:pt x="3442063" y="1101189"/>
                  </a:cubicBezTo>
                  <a:lnTo>
                    <a:pt x="2664" y="1101189"/>
                  </a:lnTo>
                  <a:cubicBezTo>
                    <a:pt x="1193" y="1101189"/>
                    <a:pt x="0" y="1099996"/>
                    <a:pt x="0" y="1098525"/>
                  </a:cubicBezTo>
                  <a:lnTo>
                    <a:pt x="0" y="2664"/>
                  </a:lnTo>
                  <a:cubicBezTo>
                    <a:pt x="0" y="1193"/>
                    <a:pt x="1193" y="0"/>
                    <a:pt x="2664" y="0"/>
                  </a:cubicBezTo>
                  <a:close/>
                </a:path>
              </a:pathLst>
            </a:custGeom>
            <a:solidFill>
              <a:srgbClr val="F5E1B5"/>
            </a:solidFill>
            <a:ln w="28575" cap="sq">
              <a:solidFill>
                <a:srgbClr val="F0B929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04775"/>
              <a:ext cx="3444727" cy="1205964"/>
            </a:xfrm>
            <a:prstGeom prst="rect">
              <a:avLst/>
            </a:prstGeom>
          </p:spPr>
          <p:txBody>
            <a:bodyPr lIns="20239" tIns="20239" rIns="20239" bIns="20239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A comprehensive introduction to using PyMOL in the context of computer-aided drug design.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5618352" y="-603298"/>
            <a:ext cx="1640948" cy="1631998"/>
          </a:xfrm>
          <a:custGeom>
            <a:avLst/>
            <a:gdLst/>
            <a:ahLst/>
            <a:cxnLst/>
            <a:rect l="l" t="t" r="r" b="b"/>
            <a:pathLst>
              <a:path w="1640948" h="1631998">
                <a:moveTo>
                  <a:pt x="0" y="0"/>
                </a:moveTo>
                <a:lnTo>
                  <a:pt x="1640948" y="0"/>
                </a:lnTo>
                <a:lnTo>
                  <a:pt x="1640948" y="1631998"/>
                </a:lnTo>
                <a:lnTo>
                  <a:pt x="0" y="16319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2614744" y="6949670"/>
            <a:ext cx="1080075" cy="1074184"/>
          </a:xfrm>
          <a:custGeom>
            <a:avLst/>
            <a:gdLst/>
            <a:ahLst/>
            <a:cxnLst/>
            <a:rect l="l" t="t" r="r" b="b"/>
            <a:pathLst>
              <a:path w="1080075" h="1074184">
                <a:moveTo>
                  <a:pt x="0" y="0"/>
                </a:moveTo>
                <a:lnTo>
                  <a:pt x="1080075" y="0"/>
                </a:lnTo>
                <a:lnTo>
                  <a:pt x="1080075" y="1074184"/>
                </a:lnTo>
                <a:lnTo>
                  <a:pt x="0" y="10741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/>
          <p:nvPr/>
        </p:nvGrpSpPr>
        <p:grpSpPr>
          <a:xfrm>
            <a:off x="1028700" y="381106"/>
            <a:ext cx="16230600" cy="1924052"/>
            <a:chOff x="0" y="0"/>
            <a:chExt cx="4810239" cy="57022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09795" cy="570228"/>
            </a:xfrm>
            <a:custGeom>
              <a:avLst/>
              <a:gdLst/>
              <a:ahLst/>
              <a:cxnLst/>
              <a:rect l="l" t="t" r="r" b="b"/>
              <a:pathLst>
                <a:path w="4809795" h="570228">
                  <a:moveTo>
                    <a:pt x="4605131" y="0"/>
                  </a:moveTo>
                  <a:lnTo>
                    <a:pt x="1908" y="0"/>
                  </a:lnTo>
                  <a:cubicBezTo>
                    <a:pt x="1402" y="0"/>
                    <a:pt x="917" y="201"/>
                    <a:pt x="559" y="559"/>
                  </a:cubicBezTo>
                  <a:cubicBezTo>
                    <a:pt x="201" y="917"/>
                    <a:pt x="0" y="1402"/>
                    <a:pt x="0" y="1908"/>
                  </a:cubicBezTo>
                  <a:lnTo>
                    <a:pt x="0" y="568320"/>
                  </a:lnTo>
                  <a:cubicBezTo>
                    <a:pt x="0" y="568827"/>
                    <a:pt x="201" y="569312"/>
                    <a:pt x="559" y="569670"/>
                  </a:cubicBezTo>
                  <a:cubicBezTo>
                    <a:pt x="917" y="570027"/>
                    <a:pt x="1402" y="570228"/>
                    <a:pt x="1908" y="570228"/>
                  </a:cubicBezTo>
                  <a:lnTo>
                    <a:pt x="4605131" y="570228"/>
                  </a:lnTo>
                  <a:cubicBezTo>
                    <a:pt x="4606329" y="570228"/>
                    <a:pt x="4607452" y="569650"/>
                    <a:pt x="4608147" y="568675"/>
                  </a:cubicBezTo>
                  <a:lnTo>
                    <a:pt x="4809132" y="286668"/>
                  </a:lnTo>
                  <a:cubicBezTo>
                    <a:pt x="4809795" y="285738"/>
                    <a:pt x="4809795" y="284490"/>
                    <a:pt x="4809132" y="283560"/>
                  </a:cubicBezTo>
                  <a:lnTo>
                    <a:pt x="4608147" y="1554"/>
                  </a:lnTo>
                  <a:cubicBezTo>
                    <a:pt x="4607452" y="579"/>
                    <a:pt x="4606329" y="0"/>
                    <a:pt x="4605131" y="0"/>
                  </a:cubicBezTo>
                  <a:close/>
                </a:path>
              </a:pathLst>
            </a:custGeom>
            <a:solidFill>
              <a:srgbClr val="C3DBD1"/>
            </a:solidFill>
            <a:ln w="28575" cap="sq">
              <a:solidFill>
                <a:srgbClr val="26A29A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14300"/>
              <a:ext cx="4695939" cy="455928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8400"/>
                </a:lnSpc>
              </a:pPr>
              <a:r>
                <a:rPr lang="en-US" sz="8000" b="1">
                  <a:solidFill>
                    <a:srgbClr val="000000"/>
                  </a:solidFill>
                  <a:latin typeface="Garet Ultra-Bold"/>
                  <a:ea typeface="Garet Ultra-Bold"/>
                  <a:cs typeface="Garet Ultra-Bold"/>
                  <a:sym typeface="Garet Ultra-Bold"/>
                </a:rPr>
                <a:t>PURPOSE OF THE WORK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3046258" y="6142674"/>
            <a:ext cx="3942727" cy="4114800"/>
          </a:xfrm>
          <a:custGeom>
            <a:avLst/>
            <a:gdLst/>
            <a:ahLst/>
            <a:cxnLst/>
            <a:rect l="l" t="t" r="r" b="b"/>
            <a:pathLst>
              <a:path w="3942727" h="4114800">
                <a:moveTo>
                  <a:pt x="0" y="0"/>
                </a:moveTo>
                <a:lnTo>
                  <a:pt x="3942727" y="0"/>
                </a:lnTo>
                <a:lnTo>
                  <a:pt x="39427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86249" y="2601234"/>
            <a:ext cx="9221165" cy="2657964"/>
            <a:chOff x="0" y="-57150"/>
            <a:chExt cx="2732863" cy="7877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32863" cy="730587"/>
            </a:xfrm>
            <a:custGeom>
              <a:avLst/>
              <a:gdLst/>
              <a:ahLst/>
              <a:cxnLst/>
              <a:rect l="l" t="t" r="r" b="b"/>
              <a:pathLst>
                <a:path w="2732863" h="730587">
                  <a:moveTo>
                    <a:pt x="3358" y="0"/>
                  </a:moveTo>
                  <a:lnTo>
                    <a:pt x="2729505" y="0"/>
                  </a:lnTo>
                  <a:cubicBezTo>
                    <a:pt x="2731360" y="0"/>
                    <a:pt x="2732863" y="1504"/>
                    <a:pt x="2732863" y="3358"/>
                  </a:cubicBezTo>
                  <a:lnTo>
                    <a:pt x="2732863" y="727229"/>
                  </a:lnTo>
                  <a:cubicBezTo>
                    <a:pt x="2732863" y="729083"/>
                    <a:pt x="2731360" y="730587"/>
                    <a:pt x="2729505" y="730587"/>
                  </a:cubicBezTo>
                  <a:lnTo>
                    <a:pt x="3358" y="730587"/>
                  </a:lnTo>
                  <a:cubicBezTo>
                    <a:pt x="2468" y="730587"/>
                    <a:pt x="1613" y="730233"/>
                    <a:pt x="984" y="729603"/>
                  </a:cubicBezTo>
                  <a:cubicBezTo>
                    <a:pt x="354" y="728973"/>
                    <a:pt x="0" y="728119"/>
                    <a:pt x="0" y="727229"/>
                  </a:cubicBezTo>
                  <a:lnTo>
                    <a:pt x="0" y="3358"/>
                  </a:lnTo>
                  <a:cubicBezTo>
                    <a:pt x="0" y="2468"/>
                    <a:pt x="354" y="1613"/>
                    <a:pt x="984" y="984"/>
                  </a:cubicBezTo>
                  <a:cubicBezTo>
                    <a:pt x="1613" y="354"/>
                    <a:pt x="2468" y="0"/>
                    <a:pt x="3358" y="0"/>
                  </a:cubicBezTo>
                  <a:close/>
                </a:path>
              </a:pathLst>
            </a:custGeom>
            <a:solidFill>
              <a:srgbClr val="F5D5D1"/>
            </a:solidFill>
            <a:ln w="28575" cap="sq">
              <a:solidFill>
                <a:srgbClr val="ED889A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70621" cy="787737"/>
            </a:xfrm>
            <a:prstGeom prst="rect">
              <a:avLst/>
            </a:prstGeom>
          </p:spPr>
          <p:txBody>
            <a:bodyPr lIns="20239" tIns="20239" rIns="20239" bIns="20239" rtlCol="0" anchor="ctr"/>
            <a:lstStyle/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 b="1" dirty="0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This is molecular graphics tool.</a:t>
              </a:r>
            </a:p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 b="1" dirty="0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Python-based software developed to enhance its usability and facilitate drug design in </a:t>
              </a:r>
              <a:r>
                <a:rPr lang="en-US" sz="2599" b="1" dirty="0" err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PyMOL</a:t>
              </a:r>
              <a:r>
                <a:rPr lang="en-US" sz="2599" b="1" dirty="0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86249" y="5738772"/>
            <a:ext cx="9221165" cy="2783119"/>
            <a:chOff x="0" y="0"/>
            <a:chExt cx="2732863" cy="8248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32863" cy="824829"/>
            </a:xfrm>
            <a:custGeom>
              <a:avLst/>
              <a:gdLst/>
              <a:ahLst/>
              <a:cxnLst/>
              <a:rect l="l" t="t" r="r" b="b"/>
              <a:pathLst>
                <a:path w="2732863" h="824829">
                  <a:moveTo>
                    <a:pt x="3358" y="0"/>
                  </a:moveTo>
                  <a:lnTo>
                    <a:pt x="2729505" y="0"/>
                  </a:lnTo>
                  <a:cubicBezTo>
                    <a:pt x="2731360" y="0"/>
                    <a:pt x="2732863" y="1504"/>
                    <a:pt x="2732863" y="3358"/>
                  </a:cubicBezTo>
                  <a:lnTo>
                    <a:pt x="2732863" y="821471"/>
                  </a:lnTo>
                  <a:cubicBezTo>
                    <a:pt x="2732863" y="823325"/>
                    <a:pt x="2731360" y="824829"/>
                    <a:pt x="2729505" y="824829"/>
                  </a:cubicBezTo>
                  <a:lnTo>
                    <a:pt x="3358" y="824829"/>
                  </a:lnTo>
                  <a:cubicBezTo>
                    <a:pt x="2468" y="824829"/>
                    <a:pt x="1613" y="824475"/>
                    <a:pt x="984" y="823845"/>
                  </a:cubicBezTo>
                  <a:cubicBezTo>
                    <a:pt x="354" y="823215"/>
                    <a:pt x="0" y="822361"/>
                    <a:pt x="0" y="821471"/>
                  </a:cubicBezTo>
                  <a:lnTo>
                    <a:pt x="0" y="3358"/>
                  </a:lnTo>
                  <a:cubicBezTo>
                    <a:pt x="0" y="2468"/>
                    <a:pt x="354" y="1613"/>
                    <a:pt x="984" y="984"/>
                  </a:cubicBezTo>
                  <a:cubicBezTo>
                    <a:pt x="1613" y="354"/>
                    <a:pt x="2468" y="0"/>
                    <a:pt x="3358" y="0"/>
                  </a:cubicBezTo>
                  <a:close/>
                </a:path>
              </a:pathLst>
            </a:custGeom>
            <a:solidFill>
              <a:srgbClr val="F5E1B5"/>
            </a:solidFill>
            <a:ln w="28575" cap="sq">
              <a:solidFill>
                <a:srgbClr val="F0B929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732863" cy="881979"/>
            </a:xfrm>
            <a:prstGeom prst="rect">
              <a:avLst/>
            </a:prstGeom>
          </p:spPr>
          <p:txBody>
            <a:bodyPr lIns="20239" tIns="20239" rIns="20239" bIns="20239" rtlCol="0" anchor="ctr"/>
            <a:lstStyle/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Is used for three-dimensional (3D) visualization of proteins, nucleic acids, small molecules, electron densities, surfaces, and trajectories.</a:t>
              </a:r>
            </a:p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It also capable of editing molecules, ray tracing, and making movies.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86249" y="1028700"/>
            <a:ext cx="6454617" cy="1133475"/>
            <a:chOff x="0" y="0"/>
            <a:chExt cx="1912946" cy="3359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0687" cy="335926"/>
            </a:xfrm>
            <a:custGeom>
              <a:avLst/>
              <a:gdLst/>
              <a:ahLst/>
              <a:cxnLst/>
              <a:rect l="l" t="t" r="r" b="b"/>
              <a:pathLst>
                <a:path w="1910687" h="335926">
                  <a:moveTo>
                    <a:pt x="1704948" y="0"/>
                  </a:moveTo>
                  <a:lnTo>
                    <a:pt x="4798" y="0"/>
                  </a:lnTo>
                  <a:cubicBezTo>
                    <a:pt x="2148" y="0"/>
                    <a:pt x="0" y="2148"/>
                    <a:pt x="0" y="4798"/>
                  </a:cubicBezTo>
                  <a:lnTo>
                    <a:pt x="0" y="331129"/>
                  </a:lnTo>
                  <a:cubicBezTo>
                    <a:pt x="0" y="333778"/>
                    <a:pt x="2148" y="335926"/>
                    <a:pt x="4798" y="335926"/>
                  </a:cubicBezTo>
                  <a:lnTo>
                    <a:pt x="1704948" y="335926"/>
                  </a:lnTo>
                  <a:cubicBezTo>
                    <a:pt x="1708049" y="335926"/>
                    <a:pt x="1711053" y="334845"/>
                    <a:pt x="1713444" y="332870"/>
                  </a:cubicBezTo>
                  <a:lnTo>
                    <a:pt x="1909248" y="171020"/>
                  </a:lnTo>
                  <a:cubicBezTo>
                    <a:pt x="1910159" y="170266"/>
                    <a:pt x="1910687" y="169146"/>
                    <a:pt x="1910687" y="167963"/>
                  </a:cubicBezTo>
                  <a:cubicBezTo>
                    <a:pt x="1910687" y="166781"/>
                    <a:pt x="1910159" y="165660"/>
                    <a:pt x="1909248" y="164906"/>
                  </a:cubicBezTo>
                  <a:lnTo>
                    <a:pt x="1713444" y="3057"/>
                  </a:lnTo>
                  <a:cubicBezTo>
                    <a:pt x="1711053" y="1081"/>
                    <a:pt x="1708049" y="0"/>
                    <a:pt x="1704948" y="0"/>
                  </a:cubicBezTo>
                  <a:close/>
                </a:path>
              </a:pathLst>
            </a:custGeom>
            <a:solidFill>
              <a:srgbClr val="F5D1F0"/>
            </a:solidFill>
            <a:ln w="28575" cap="sq">
              <a:solidFill>
                <a:srgbClr val="F5D1F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6675"/>
              <a:ext cx="1798646" cy="269251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5249"/>
                </a:lnSpc>
              </a:pPr>
              <a:r>
                <a:rPr lang="en-US" sz="4999">
                  <a:solidFill>
                    <a:srgbClr val="000000"/>
                  </a:solidFill>
                  <a:latin typeface="Fredoka"/>
                  <a:ea typeface="Fredoka"/>
                  <a:cs typeface="Fredoka"/>
                  <a:sym typeface="Fredoka"/>
                </a:rPr>
                <a:t>PYMOL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5799621" y="-1640051"/>
            <a:ext cx="3882644" cy="3954545"/>
          </a:xfrm>
          <a:custGeom>
            <a:avLst/>
            <a:gdLst/>
            <a:ahLst/>
            <a:cxnLst/>
            <a:rect l="l" t="t" r="r" b="b"/>
            <a:pathLst>
              <a:path w="3882644" h="3954545">
                <a:moveTo>
                  <a:pt x="0" y="0"/>
                </a:moveTo>
                <a:lnTo>
                  <a:pt x="3882644" y="0"/>
                </a:lnTo>
                <a:lnTo>
                  <a:pt x="3882644" y="3954544"/>
                </a:lnTo>
                <a:lnTo>
                  <a:pt x="0" y="3954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flipV="1">
            <a:off x="13541335" y="8886874"/>
            <a:ext cx="2749338" cy="2800252"/>
          </a:xfrm>
          <a:custGeom>
            <a:avLst/>
            <a:gdLst/>
            <a:ahLst/>
            <a:cxnLst/>
            <a:rect l="l" t="t" r="r" b="b"/>
            <a:pathLst>
              <a:path w="2749338" h="2800252">
                <a:moveTo>
                  <a:pt x="0" y="2800252"/>
                </a:moveTo>
                <a:lnTo>
                  <a:pt x="2749338" y="2800252"/>
                </a:lnTo>
                <a:lnTo>
                  <a:pt x="2749338" y="0"/>
                </a:lnTo>
                <a:lnTo>
                  <a:pt x="0" y="0"/>
                </a:lnTo>
                <a:lnTo>
                  <a:pt x="0" y="280025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301771" y="1965021"/>
            <a:ext cx="6471377" cy="6471377"/>
          </a:xfrm>
          <a:custGeom>
            <a:avLst/>
            <a:gdLst/>
            <a:ahLst/>
            <a:cxnLst/>
            <a:rect l="l" t="t" r="r" b="b"/>
            <a:pathLst>
              <a:path w="6471377" h="6471377">
                <a:moveTo>
                  <a:pt x="0" y="0"/>
                </a:moveTo>
                <a:lnTo>
                  <a:pt x="6471378" y="0"/>
                </a:lnTo>
                <a:lnTo>
                  <a:pt x="6471378" y="6471377"/>
                </a:lnTo>
                <a:lnTo>
                  <a:pt x="0" y="6471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5384" y="3495220"/>
            <a:ext cx="771999" cy="77199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6A29A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835384" y="4886344"/>
            <a:ext cx="771999" cy="77199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F5925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835384" y="7446025"/>
            <a:ext cx="771999" cy="77199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0B929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35384" y="6166184"/>
            <a:ext cx="771999" cy="77199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D889A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18531" y="271322"/>
            <a:ext cx="15897653" cy="2339335"/>
            <a:chOff x="0" y="0"/>
            <a:chExt cx="2616898" cy="3850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16898" cy="385076"/>
            </a:xfrm>
            <a:custGeom>
              <a:avLst/>
              <a:gdLst/>
              <a:ahLst/>
              <a:cxnLst/>
              <a:rect l="l" t="t" r="r" b="b"/>
              <a:pathLst>
                <a:path w="2616898" h="385076">
                  <a:moveTo>
                    <a:pt x="2411479" y="0"/>
                  </a:moveTo>
                  <a:lnTo>
                    <a:pt x="3893" y="0"/>
                  </a:lnTo>
                  <a:cubicBezTo>
                    <a:pt x="2861" y="0"/>
                    <a:pt x="1870" y="410"/>
                    <a:pt x="1140" y="1140"/>
                  </a:cubicBezTo>
                  <a:cubicBezTo>
                    <a:pt x="410" y="1870"/>
                    <a:pt x="0" y="2861"/>
                    <a:pt x="0" y="3893"/>
                  </a:cubicBezTo>
                  <a:lnTo>
                    <a:pt x="0" y="381182"/>
                  </a:lnTo>
                  <a:cubicBezTo>
                    <a:pt x="0" y="382215"/>
                    <a:pt x="410" y="383205"/>
                    <a:pt x="1140" y="383935"/>
                  </a:cubicBezTo>
                  <a:cubicBezTo>
                    <a:pt x="1870" y="384666"/>
                    <a:pt x="2861" y="385076"/>
                    <a:pt x="3893" y="385076"/>
                  </a:cubicBezTo>
                  <a:lnTo>
                    <a:pt x="2411479" y="385076"/>
                  </a:lnTo>
                  <a:cubicBezTo>
                    <a:pt x="2413979" y="385076"/>
                    <a:pt x="2416384" y="384117"/>
                    <a:pt x="2418199" y="382398"/>
                  </a:cubicBezTo>
                  <a:lnTo>
                    <a:pt x="2615747" y="195216"/>
                  </a:lnTo>
                  <a:cubicBezTo>
                    <a:pt x="2616482" y="194519"/>
                    <a:pt x="2616898" y="193551"/>
                    <a:pt x="2616898" y="192538"/>
                  </a:cubicBezTo>
                  <a:cubicBezTo>
                    <a:pt x="2616898" y="191525"/>
                    <a:pt x="2616482" y="190557"/>
                    <a:pt x="2615747" y="189860"/>
                  </a:cubicBezTo>
                  <a:lnTo>
                    <a:pt x="2418199" y="2678"/>
                  </a:lnTo>
                  <a:cubicBezTo>
                    <a:pt x="2416384" y="958"/>
                    <a:pt x="2413979" y="0"/>
                    <a:pt x="2411479" y="0"/>
                  </a:cubicBezTo>
                  <a:close/>
                </a:path>
              </a:pathLst>
            </a:custGeom>
            <a:solidFill>
              <a:srgbClr val="F5E1B5"/>
            </a:solidFill>
            <a:ln w="47625" cap="sq">
              <a:solidFill>
                <a:srgbClr val="F0B929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3067"/>
              <a:ext cx="2504273" cy="280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349"/>
                </a:lnSpc>
              </a:pPr>
              <a:r>
                <a:rPr lang="en-US" sz="6999" dirty="0">
                  <a:solidFill>
                    <a:srgbClr val="356C6F"/>
                  </a:solidFill>
                  <a:latin typeface="Fredoka"/>
                  <a:ea typeface="Fredoka"/>
                  <a:cs typeface="Fredoka"/>
                  <a:sym typeface="Fredoka"/>
                </a:rPr>
                <a:t>COMPUTER-AIDED</a:t>
              </a:r>
            </a:p>
            <a:p>
              <a:pPr algn="ctr">
                <a:lnSpc>
                  <a:spcPts val="7349"/>
                </a:lnSpc>
              </a:pPr>
              <a:r>
                <a:rPr lang="en-US" sz="6999" dirty="0">
                  <a:solidFill>
                    <a:srgbClr val="356C6F"/>
                  </a:solidFill>
                  <a:latin typeface="Fredoka"/>
                  <a:ea typeface="Fredoka"/>
                  <a:cs typeface="Fredoka"/>
                  <a:sym typeface="Fredoka"/>
                </a:rPr>
                <a:t>DRUG DESIGN  (CADD)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flipH="1" flipV="1">
            <a:off x="14946986" y="-2843227"/>
            <a:ext cx="5993568" cy="6070833"/>
          </a:xfrm>
          <a:custGeom>
            <a:avLst/>
            <a:gdLst/>
            <a:ahLst/>
            <a:cxnLst/>
            <a:rect l="l" t="t" r="r" b="b"/>
            <a:pathLst>
              <a:path w="5993568" h="6070833">
                <a:moveTo>
                  <a:pt x="5993568" y="6070834"/>
                </a:moveTo>
                <a:lnTo>
                  <a:pt x="0" y="6070834"/>
                </a:lnTo>
                <a:lnTo>
                  <a:pt x="0" y="0"/>
                </a:lnTo>
                <a:lnTo>
                  <a:pt x="5993568" y="0"/>
                </a:lnTo>
                <a:lnTo>
                  <a:pt x="5993568" y="607083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1287140" y="3750266"/>
            <a:ext cx="4972217" cy="4114800"/>
          </a:xfrm>
          <a:custGeom>
            <a:avLst/>
            <a:gdLst/>
            <a:ahLst/>
            <a:cxnLst/>
            <a:rect l="l" t="t" r="r" b="b"/>
            <a:pathLst>
              <a:path w="4972217" h="4114800">
                <a:moveTo>
                  <a:pt x="0" y="0"/>
                </a:moveTo>
                <a:lnTo>
                  <a:pt x="4972217" y="0"/>
                </a:lnTo>
                <a:lnTo>
                  <a:pt x="497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2148628" y="4059240"/>
            <a:ext cx="1624621" cy="1867380"/>
          </a:xfrm>
          <a:custGeom>
            <a:avLst/>
            <a:gdLst/>
            <a:ahLst/>
            <a:cxnLst/>
            <a:rect l="l" t="t" r="r" b="b"/>
            <a:pathLst>
              <a:path w="1624621" h="1867380">
                <a:moveTo>
                  <a:pt x="0" y="0"/>
                </a:moveTo>
                <a:lnTo>
                  <a:pt x="1624620" y="0"/>
                </a:lnTo>
                <a:lnTo>
                  <a:pt x="1624620" y="1867380"/>
                </a:lnTo>
                <a:lnTo>
                  <a:pt x="0" y="18673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8867881" y="3493092"/>
            <a:ext cx="7706068" cy="1167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9"/>
              </a:lnSpc>
            </a:pPr>
            <a:r>
              <a:rPr lang="en-US" sz="3700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MOLECULAR VISUALIZATION AND ANALYSIS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48778" y="3475264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b="1">
                <a:solidFill>
                  <a:srgbClr val="F7EEE3"/>
                </a:solidFill>
                <a:latin typeface="Garet Bold"/>
                <a:ea typeface="Garet Bold"/>
                <a:cs typeface="Garet Bold"/>
                <a:sym typeface="Garet Bold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251201" y="4713988"/>
            <a:ext cx="7797713" cy="843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400"/>
              </a:lnSpc>
              <a:spcBef>
                <a:spcPct val="0"/>
              </a:spcBef>
            </a:pPr>
            <a:r>
              <a:rPr lang="en-US" sz="37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PROTEIN–LIGAND MODELING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48778" y="4866388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7EEE3"/>
                </a:solidFill>
                <a:latin typeface="Garet Bold"/>
                <a:ea typeface="Garet Bold"/>
                <a:cs typeface="Garet Bold"/>
                <a:sym typeface="Garet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279776" y="7260350"/>
            <a:ext cx="8692003" cy="843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400"/>
              </a:lnSpc>
              <a:spcBef>
                <a:spcPct val="0"/>
              </a:spcBef>
            </a:pPr>
            <a:r>
              <a:rPr lang="en-US" sz="37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MOLECULAR SIMULATION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48778" y="7426069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7EEE3"/>
                </a:solidFill>
                <a:latin typeface="Garet Bold"/>
                <a:ea typeface="Garet Bold"/>
                <a:cs typeface="Garet Bold"/>
                <a:sym typeface="Garet Bold"/>
              </a:rPr>
              <a:t>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251201" y="6005426"/>
            <a:ext cx="7322748" cy="843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400"/>
              </a:lnSpc>
              <a:spcBef>
                <a:spcPct val="0"/>
              </a:spcBef>
            </a:pPr>
            <a:r>
              <a:rPr lang="en-US" sz="37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VIRTUAL SCREENING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948778" y="6146228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7EEE3"/>
                </a:solidFill>
                <a:latin typeface="Garet Bold"/>
                <a:ea typeface="Garet Bold"/>
                <a:cs typeface="Garet Bold"/>
                <a:sym typeface="Garet Bold"/>
              </a:rPr>
              <a:t>3</a:t>
            </a:r>
          </a:p>
        </p:txBody>
      </p:sp>
      <p:sp>
        <p:nvSpPr>
          <p:cNvPr id="24" name="Freeform 24"/>
          <p:cNvSpPr/>
          <p:nvPr/>
        </p:nvSpPr>
        <p:spPr>
          <a:xfrm>
            <a:off x="4131159" y="4992930"/>
            <a:ext cx="921053" cy="1058682"/>
          </a:xfrm>
          <a:custGeom>
            <a:avLst/>
            <a:gdLst/>
            <a:ahLst/>
            <a:cxnLst/>
            <a:rect l="l" t="t" r="r" b="b"/>
            <a:pathLst>
              <a:path w="921053" h="1058682">
                <a:moveTo>
                  <a:pt x="0" y="0"/>
                </a:moveTo>
                <a:lnTo>
                  <a:pt x="921053" y="0"/>
                </a:lnTo>
                <a:lnTo>
                  <a:pt x="921053" y="1058682"/>
                </a:lnTo>
                <a:lnTo>
                  <a:pt x="0" y="1058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16050" y="3139185"/>
            <a:ext cx="834814" cy="830261"/>
          </a:xfrm>
          <a:custGeom>
            <a:avLst/>
            <a:gdLst/>
            <a:ahLst/>
            <a:cxnLst/>
            <a:rect l="l" t="t" r="r" b="b"/>
            <a:pathLst>
              <a:path w="834814" h="830261">
                <a:moveTo>
                  <a:pt x="0" y="0"/>
                </a:moveTo>
                <a:lnTo>
                  <a:pt x="834814" y="0"/>
                </a:lnTo>
                <a:lnTo>
                  <a:pt x="834814" y="830261"/>
                </a:lnTo>
                <a:lnTo>
                  <a:pt x="0" y="830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0602413" y="9535160"/>
            <a:ext cx="1267887" cy="1260971"/>
          </a:xfrm>
          <a:custGeom>
            <a:avLst/>
            <a:gdLst/>
            <a:ahLst/>
            <a:cxnLst/>
            <a:rect l="l" t="t" r="r" b="b"/>
            <a:pathLst>
              <a:path w="1267887" h="1260971">
                <a:moveTo>
                  <a:pt x="0" y="0"/>
                </a:moveTo>
                <a:lnTo>
                  <a:pt x="1267887" y="0"/>
                </a:lnTo>
                <a:lnTo>
                  <a:pt x="1267887" y="1260971"/>
                </a:lnTo>
                <a:lnTo>
                  <a:pt x="0" y="1260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3864695" y="-774627"/>
            <a:ext cx="1813217" cy="1803327"/>
          </a:xfrm>
          <a:custGeom>
            <a:avLst/>
            <a:gdLst/>
            <a:ahLst/>
            <a:cxnLst/>
            <a:rect l="l" t="t" r="r" b="b"/>
            <a:pathLst>
              <a:path w="1813217" h="1803327">
                <a:moveTo>
                  <a:pt x="0" y="0"/>
                </a:moveTo>
                <a:lnTo>
                  <a:pt x="1813217" y="0"/>
                </a:lnTo>
                <a:lnTo>
                  <a:pt x="1813217" y="1803327"/>
                </a:lnTo>
                <a:lnTo>
                  <a:pt x="0" y="1803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0148128" y="3704169"/>
            <a:ext cx="2176458" cy="2164586"/>
          </a:xfrm>
          <a:custGeom>
            <a:avLst/>
            <a:gdLst/>
            <a:ahLst/>
            <a:cxnLst/>
            <a:rect l="l" t="t" r="r" b="b"/>
            <a:pathLst>
              <a:path w="2176458" h="2164586">
                <a:moveTo>
                  <a:pt x="0" y="0"/>
                </a:moveTo>
                <a:lnTo>
                  <a:pt x="2176458" y="0"/>
                </a:lnTo>
                <a:lnTo>
                  <a:pt x="2176458" y="2164586"/>
                </a:lnTo>
                <a:lnTo>
                  <a:pt x="0" y="21645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-781943" y="7242514"/>
            <a:ext cx="2026841" cy="2015786"/>
          </a:xfrm>
          <a:custGeom>
            <a:avLst/>
            <a:gdLst/>
            <a:ahLst/>
            <a:cxnLst/>
            <a:rect l="l" t="t" r="r" b="b"/>
            <a:pathLst>
              <a:path w="2026841" h="2015786">
                <a:moveTo>
                  <a:pt x="0" y="0"/>
                </a:moveTo>
                <a:lnTo>
                  <a:pt x="2026841" y="0"/>
                </a:lnTo>
                <a:lnTo>
                  <a:pt x="2026841" y="2015786"/>
                </a:lnTo>
                <a:lnTo>
                  <a:pt x="0" y="2015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-998130" y="-158566"/>
            <a:ext cx="3063328" cy="3046619"/>
          </a:xfrm>
          <a:custGeom>
            <a:avLst/>
            <a:gdLst/>
            <a:ahLst/>
            <a:cxnLst/>
            <a:rect l="l" t="t" r="r" b="b"/>
            <a:pathLst>
              <a:path w="3063328" h="3046619">
                <a:moveTo>
                  <a:pt x="0" y="0"/>
                </a:moveTo>
                <a:lnTo>
                  <a:pt x="3063329" y="0"/>
                </a:lnTo>
                <a:lnTo>
                  <a:pt x="3063329" y="3046620"/>
                </a:lnTo>
                <a:lnTo>
                  <a:pt x="0" y="30466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6176784" y="893746"/>
            <a:ext cx="1328887" cy="1321638"/>
          </a:xfrm>
          <a:custGeom>
            <a:avLst/>
            <a:gdLst/>
            <a:ahLst/>
            <a:cxnLst/>
            <a:rect l="l" t="t" r="r" b="b"/>
            <a:pathLst>
              <a:path w="1328887" h="1321638">
                <a:moveTo>
                  <a:pt x="0" y="0"/>
                </a:moveTo>
                <a:lnTo>
                  <a:pt x="1328886" y="0"/>
                </a:lnTo>
                <a:lnTo>
                  <a:pt x="1328886" y="1321638"/>
                </a:lnTo>
                <a:lnTo>
                  <a:pt x="0" y="13216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4166768" y="9012048"/>
            <a:ext cx="1437955" cy="1430111"/>
          </a:xfrm>
          <a:custGeom>
            <a:avLst/>
            <a:gdLst/>
            <a:ahLst/>
            <a:cxnLst/>
            <a:rect l="l" t="t" r="r" b="b"/>
            <a:pathLst>
              <a:path w="1437955" h="1430111">
                <a:moveTo>
                  <a:pt x="0" y="0"/>
                </a:moveTo>
                <a:lnTo>
                  <a:pt x="1437955" y="0"/>
                </a:lnTo>
                <a:lnTo>
                  <a:pt x="1437955" y="1430111"/>
                </a:lnTo>
                <a:lnTo>
                  <a:pt x="0" y="14301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-5148102">
            <a:off x="-300226" y="4774736"/>
            <a:ext cx="5958709" cy="6503366"/>
          </a:xfrm>
          <a:custGeom>
            <a:avLst/>
            <a:gdLst/>
            <a:ahLst/>
            <a:cxnLst/>
            <a:rect l="l" t="t" r="r" b="b"/>
            <a:pathLst>
              <a:path w="5958709" h="6503366">
                <a:moveTo>
                  <a:pt x="0" y="0"/>
                </a:moveTo>
                <a:lnTo>
                  <a:pt x="5958709" y="0"/>
                </a:lnTo>
                <a:lnTo>
                  <a:pt x="5958709" y="6503366"/>
                </a:lnTo>
                <a:lnTo>
                  <a:pt x="0" y="650336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1" name="Group 11"/>
          <p:cNvGrpSpPr/>
          <p:nvPr/>
        </p:nvGrpSpPr>
        <p:grpSpPr>
          <a:xfrm>
            <a:off x="1884688" y="211395"/>
            <a:ext cx="14292096" cy="1943100"/>
            <a:chOff x="0" y="0"/>
            <a:chExt cx="4235728" cy="5758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35227" cy="575874"/>
            </a:xfrm>
            <a:custGeom>
              <a:avLst/>
              <a:gdLst/>
              <a:ahLst/>
              <a:cxnLst/>
              <a:rect l="l" t="t" r="r" b="b"/>
              <a:pathLst>
                <a:path w="4235227" h="575874">
                  <a:moveTo>
                    <a:pt x="4030361" y="0"/>
                  </a:moveTo>
                  <a:lnTo>
                    <a:pt x="2167" y="0"/>
                  </a:lnTo>
                  <a:cubicBezTo>
                    <a:pt x="970" y="0"/>
                    <a:pt x="0" y="970"/>
                    <a:pt x="0" y="2167"/>
                  </a:cubicBezTo>
                  <a:lnTo>
                    <a:pt x="0" y="573707"/>
                  </a:lnTo>
                  <a:cubicBezTo>
                    <a:pt x="0" y="574282"/>
                    <a:pt x="228" y="574833"/>
                    <a:pt x="635" y="575239"/>
                  </a:cubicBezTo>
                  <a:cubicBezTo>
                    <a:pt x="1041" y="575645"/>
                    <a:pt x="1592" y="575874"/>
                    <a:pt x="2167" y="575874"/>
                  </a:cubicBezTo>
                  <a:lnTo>
                    <a:pt x="4030361" y="575874"/>
                  </a:lnTo>
                  <a:cubicBezTo>
                    <a:pt x="4031719" y="575874"/>
                    <a:pt x="4032993" y="575213"/>
                    <a:pt x="4033777" y="574103"/>
                  </a:cubicBezTo>
                  <a:lnTo>
                    <a:pt x="4234478" y="289707"/>
                  </a:lnTo>
                  <a:cubicBezTo>
                    <a:pt x="4235227" y="288646"/>
                    <a:pt x="4235227" y="287228"/>
                    <a:pt x="4234478" y="286166"/>
                  </a:cubicBezTo>
                  <a:lnTo>
                    <a:pt x="4033777" y="1770"/>
                  </a:lnTo>
                  <a:cubicBezTo>
                    <a:pt x="4032993" y="660"/>
                    <a:pt x="4031719" y="0"/>
                    <a:pt x="4030361" y="0"/>
                  </a:cubicBezTo>
                  <a:close/>
                </a:path>
              </a:pathLst>
            </a:custGeom>
            <a:solidFill>
              <a:srgbClr val="F5E1B5"/>
            </a:solidFill>
            <a:ln w="28575" cap="sq">
              <a:solidFill>
                <a:srgbClr val="F0B929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6675"/>
              <a:ext cx="4121428" cy="509199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l">
                <a:lnSpc>
                  <a:spcPts val="524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510340" y="430691"/>
            <a:ext cx="1504507" cy="15045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6A29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6" name="Freeform 16"/>
          <p:cNvSpPr/>
          <p:nvPr/>
        </p:nvSpPr>
        <p:spPr>
          <a:xfrm>
            <a:off x="8472794" y="2514744"/>
            <a:ext cx="8786506" cy="7380665"/>
          </a:xfrm>
          <a:custGeom>
            <a:avLst/>
            <a:gdLst/>
            <a:ahLst/>
            <a:cxnLst/>
            <a:rect l="l" t="t" r="r" b="b"/>
            <a:pathLst>
              <a:path w="8786506" h="7380665">
                <a:moveTo>
                  <a:pt x="0" y="0"/>
                </a:moveTo>
                <a:lnTo>
                  <a:pt x="8786506" y="0"/>
                </a:lnTo>
                <a:lnTo>
                  <a:pt x="8786506" y="7380665"/>
                </a:lnTo>
                <a:lnTo>
                  <a:pt x="0" y="7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7" name="Group 17"/>
          <p:cNvGrpSpPr/>
          <p:nvPr/>
        </p:nvGrpSpPr>
        <p:grpSpPr>
          <a:xfrm>
            <a:off x="2266408" y="4747647"/>
            <a:ext cx="791706" cy="79170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6A29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725379" y="388556"/>
            <a:ext cx="1074429" cy="1331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8"/>
              </a:lnSpc>
            </a:pPr>
            <a:r>
              <a:rPr lang="en-US" sz="7094" b="1">
                <a:solidFill>
                  <a:srgbClr val="F7EEE3"/>
                </a:solidFill>
                <a:latin typeface="Garet Bold"/>
                <a:ea typeface="Garet Bold"/>
                <a:cs typeface="Garet Bold"/>
                <a:sym typeface="Garet Bold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16050" y="730257"/>
            <a:ext cx="11217923" cy="122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5"/>
              </a:lnSpc>
            </a:pPr>
            <a:r>
              <a:rPr lang="en-US" sz="4755">
                <a:solidFill>
                  <a:srgbClr val="DF5925"/>
                </a:solidFill>
                <a:latin typeface="Fredoka"/>
                <a:ea typeface="Fredoka"/>
                <a:cs typeface="Fredoka"/>
                <a:sym typeface="Fredoka"/>
              </a:rPr>
              <a:t> MOLECULAR VISUALIZATION AND ANALYSIS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80462" y="4720203"/>
            <a:ext cx="5783789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PyMOL can display macromolecules in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different styles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25386" y="-5837428"/>
            <a:ext cx="9362185" cy="9535559"/>
          </a:xfrm>
          <a:custGeom>
            <a:avLst/>
            <a:gdLst/>
            <a:ahLst/>
            <a:cxnLst/>
            <a:rect l="l" t="t" r="r" b="b"/>
            <a:pathLst>
              <a:path w="9362185" h="9535559">
                <a:moveTo>
                  <a:pt x="0" y="0"/>
                </a:moveTo>
                <a:lnTo>
                  <a:pt x="9362185" y="0"/>
                </a:lnTo>
                <a:lnTo>
                  <a:pt x="9362185" y="9535559"/>
                </a:lnTo>
                <a:lnTo>
                  <a:pt x="0" y="953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3977820"/>
            <a:ext cx="8435112" cy="998434"/>
            <a:chOff x="0" y="0"/>
            <a:chExt cx="2499902" cy="2959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98034" cy="295904"/>
            </a:xfrm>
            <a:custGeom>
              <a:avLst/>
              <a:gdLst/>
              <a:ahLst/>
              <a:cxnLst/>
              <a:rect l="l" t="t" r="r" b="b"/>
              <a:pathLst>
                <a:path w="2498034" h="295904">
                  <a:moveTo>
                    <a:pt x="2293031" y="0"/>
                  </a:moveTo>
                  <a:lnTo>
                    <a:pt x="3671" y="0"/>
                  </a:lnTo>
                  <a:cubicBezTo>
                    <a:pt x="1644" y="0"/>
                    <a:pt x="0" y="1644"/>
                    <a:pt x="0" y="3671"/>
                  </a:cubicBezTo>
                  <a:lnTo>
                    <a:pt x="0" y="292233"/>
                  </a:lnTo>
                  <a:cubicBezTo>
                    <a:pt x="0" y="294261"/>
                    <a:pt x="1644" y="295904"/>
                    <a:pt x="3671" y="295904"/>
                  </a:cubicBezTo>
                  <a:lnTo>
                    <a:pt x="2293031" y="295904"/>
                  </a:lnTo>
                  <a:cubicBezTo>
                    <a:pt x="2295417" y="295904"/>
                    <a:pt x="2297741" y="295148"/>
                    <a:pt x="2299670" y="293744"/>
                  </a:cubicBezTo>
                  <a:lnTo>
                    <a:pt x="2496934" y="150113"/>
                  </a:lnTo>
                  <a:cubicBezTo>
                    <a:pt x="2497625" y="149610"/>
                    <a:pt x="2498034" y="148807"/>
                    <a:pt x="2498034" y="147952"/>
                  </a:cubicBezTo>
                  <a:cubicBezTo>
                    <a:pt x="2498034" y="147098"/>
                    <a:pt x="2497625" y="146294"/>
                    <a:pt x="2496934" y="145791"/>
                  </a:cubicBezTo>
                  <a:lnTo>
                    <a:pt x="2299670" y="2161"/>
                  </a:lnTo>
                  <a:cubicBezTo>
                    <a:pt x="2297741" y="757"/>
                    <a:pt x="2295417" y="0"/>
                    <a:pt x="2293031" y="0"/>
                  </a:cubicBezTo>
                  <a:close/>
                </a:path>
              </a:pathLst>
            </a:custGeom>
            <a:solidFill>
              <a:srgbClr val="F1C9B4"/>
            </a:solidFill>
            <a:ln w="28575" cap="sq">
              <a:solidFill>
                <a:srgbClr val="DF5925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2385602" cy="267329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2000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THE STEREO EFFECT CAN BE VISUALIZED BY A PAIR OF RED–BLUE ANAGLYPH STEREO GLASSES.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68705" y="8226829"/>
            <a:ext cx="1830468" cy="1820484"/>
            <a:chOff x="0" y="0"/>
            <a:chExt cx="2440624" cy="2427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40624" cy="2427312"/>
            </a:xfrm>
            <a:custGeom>
              <a:avLst/>
              <a:gdLst/>
              <a:ahLst/>
              <a:cxnLst/>
              <a:rect l="l" t="t" r="r" b="b"/>
              <a:pathLst>
                <a:path w="2440624" h="2427312">
                  <a:moveTo>
                    <a:pt x="0" y="0"/>
                  </a:moveTo>
                  <a:lnTo>
                    <a:pt x="2440624" y="0"/>
                  </a:lnTo>
                  <a:lnTo>
                    <a:pt x="2440624" y="2427312"/>
                  </a:lnTo>
                  <a:lnTo>
                    <a:pt x="0" y="2427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694951" y="666405"/>
              <a:ext cx="1050722" cy="1094503"/>
            </a:xfrm>
            <a:custGeom>
              <a:avLst/>
              <a:gdLst/>
              <a:ahLst/>
              <a:cxnLst/>
              <a:rect l="l" t="t" r="r" b="b"/>
              <a:pathLst>
                <a:path w="1050722" h="1094503">
                  <a:moveTo>
                    <a:pt x="0" y="0"/>
                  </a:moveTo>
                  <a:lnTo>
                    <a:pt x="1050722" y="0"/>
                  </a:lnTo>
                  <a:lnTo>
                    <a:pt x="1050722" y="1094502"/>
                  </a:lnTo>
                  <a:lnTo>
                    <a:pt x="0" y="1094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610165" y="7233915"/>
            <a:ext cx="1220331" cy="1213674"/>
            <a:chOff x="0" y="0"/>
            <a:chExt cx="1627108" cy="16182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27108" cy="1618232"/>
            </a:xfrm>
            <a:custGeom>
              <a:avLst/>
              <a:gdLst/>
              <a:ahLst/>
              <a:cxnLst/>
              <a:rect l="l" t="t" r="r" b="b"/>
              <a:pathLst>
                <a:path w="1627108" h="1618232">
                  <a:moveTo>
                    <a:pt x="0" y="0"/>
                  </a:moveTo>
                  <a:lnTo>
                    <a:pt x="1627108" y="0"/>
                  </a:lnTo>
                  <a:lnTo>
                    <a:pt x="1627108" y="1618232"/>
                  </a:lnTo>
                  <a:lnTo>
                    <a:pt x="0" y="1618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28567" y="809116"/>
              <a:ext cx="769973" cy="116196"/>
            </a:xfrm>
            <a:custGeom>
              <a:avLst/>
              <a:gdLst/>
              <a:ahLst/>
              <a:cxnLst/>
              <a:rect l="l" t="t" r="r" b="b"/>
              <a:pathLst>
                <a:path w="769973" h="116196">
                  <a:moveTo>
                    <a:pt x="0" y="0"/>
                  </a:moveTo>
                  <a:lnTo>
                    <a:pt x="769973" y="0"/>
                  </a:lnTo>
                  <a:lnTo>
                    <a:pt x="769973" y="116196"/>
                  </a:lnTo>
                  <a:lnTo>
                    <a:pt x="0" y="11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13935" y="1339906"/>
            <a:ext cx="1015973" cy="1010432"/>
            <a:chOff x="0" y="0"/>
            <a:chExt cx="1354631" cy="13472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54631" cy="1347242"/>
            </a:xfrm>
            <a:custGeom>
              <a:avLst/>
              <a:gdLst/>
              <a:ahLst/>
              <a:cxnLst/>
              <a:rect l="l" t="t" r="r" b="b"/>
              <a:pathLst>
                <a:path w="1354631" h="1347242">
                  <a:moveTo>
                    <a:pt x="0" y="0"/>
                  </a:moveTo>
                  <a:lnTo>
                    <a:pt x="1354631" y="0"/>
                  </a:lnTo>
                  <a:lnTo>
                    <a:pt x="1354631" y="1347242"/>
                  </a:lnTo>
                  <a:lnTo>
                    <a:pt x="0" y="1347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56799" y="673621"/>
              <a:ext cx="641033" cy="96738"/>
            </a:xfrm>
            <a:custGeom>
              <a:avLst/>
              <a:gdLst/>
              <a:ahLst/>
              <a:cxnLst/>
              <a:rect l="l" t="t" r="r" b="b"/>
              <a:pathLst>
                <a:path w="641033" h="96738">
                  <a:moveTo>
                    <a:pt x="0" y="0"/>
                  </a:moveTo>
                  <a:lnTo>
                    <a:pt x="641033" y="0"/>
                  </a:lnTo>
                  <a:lnTo>
                    <a:pt x="641033" y="96738"/>
                  </a:lnTo>
                  <a:lnTo>
                    <a:pt x="0" y="96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509717" y="-606629"/>
            <a:ext cx="2109857" cy="2098349"/>
            <a:chOff x="0" y="0"/>
            <a:chExt cx="2813143" cy="279779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813143" cy="2797798"/>
            </a:xfrm>
            <a:custGeom>
              <a:avLst/>
              <a:gdLst/>
              <a:ahLst/>
              <a:cxnLst/>
              <a:rect l="l" t="t" r="r" b="b"/>
              <a:pathLst>
                <a:path w="2813143" h="2797798">
                  <a:moveTo>
                    <a:pt x="0" y="0"/>
                  </a:moveTo>
                  <a:lnTo>
                    <a:pt x="2813143" y="0"/>
                  </a:lnTo>
                  <a:lnTo>
                    <a:pt x="2813143" y="2797798"/>
                  </a:lnTo>
                  <a:lnTo>
                    <a:pt x="0" y="2797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801023" y="768120"/>
              <a:ext cx="1211097" cy="1261559"/>
            </a:xfrm>
            <a:custGeom>
              <a:avLst/>
              <a:gdLst/>
              <a:ahLst/>
              <a:cxnLst/>
              <a:rect l="l" t="t" r="r" b="b"/>
              <a:pathLst>
                <a:path w="1211097" h="1261559">
                  <a:moveTo>
                    <a:pt x="0" y="0"/>
                  </a:moveTo>
                  <a:lnTo>
                    <a:pt x="1211097" y="0"/>
                  </a:lnTo>
                  <a:lnTo>
                    <a:pt x="1211097" y="1261559"/>
                  </a:lnTo>
                  <a:lnTo>
                    <a:pt x="0" y="1261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080611" y="-731391"/>
            <a:ext cx="1769744" cy="1760091"/>
            <a:chOff x="0" y="0"/>
            <a:chExt cx="2359659" cy="234678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59659" cy="2346788"/>
            </a:xfrm>
            <a:custGeom>
              <a:avLst/>
              <a:gdLst/>
              <a:ahLst/>
              <a:cxnLst/>
              <a:rect l="l" t="t" r="r" b="b"/>
              <a:pathLst>
                <a:path w="2359659" h="2346788">
                  <a:moveTo>
                    <a:pt x="0" y="0"/>
                  </a:moveTo>
                  <a:lnTo>
                    <a:pt x="2359659" y="0"/>
                  </a:lnTo>
                  <a:lnTo>
                    <a:pt x="2359659" y="2346788"/>
                  </a:lnTo>
                  <a:lnTo>
                    <a:pt x="0" y="2346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671897" y="644297"/>
              <a:ext cx="1015866" cy="1058193"/>
            </a:xfrm>
            <a:custGeom>
              <a:avLst/>
              <a:gdLst/>
              <a:ahLst/>
              <a:cxnLst/>
              <a:rect l="l" t="t" r="r" b="b"/>
              <a:pathLst>
                <a:path w="1015866" h="1058193">
                  <a:moveTo>
                    <a:pt x="0" y="0"/>
                  </a:moveTo>
                  <a:lnTo>
                    <a:pt x="1015865" y="0"/>
                  </a:lnTo>
                  <a:lnTo>
                    <a:pt x="1015865" y="1058194"/>
                  </a:lnTo>
                  <a:lnTo>
                    <a:pt x="0" y="1058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037924" y="9137071"/>
            <a:ext cx="1011177" cy="1005662"/>
            <a:chOff x="0" y="0"/>
            <a:chExt cx="1348236" cy="134088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48236" cy="1340882"/>
            </a:xfrm>
            <a:custGeom>
              <a:avLst/>
              <a:gdLst/>
              <a:ahLst/>
              <a:cxnLst/>
              <a:rect l="l" t="t" r="r" b="b"/>
              <a:pathLst>
                <a:path w="1348236" h="1340882">
                  <a:moveTo>
                    <a:pt x="0" y="0"/>
                  </a:moveTo>
                  <a:lnTo>
                    <a:pt x="1348236" y="0"/>
                  </a:lnTo>
                  <a:lnTo>
                    <a:pt x="1348236" y="1340882"/>
                  </a:lnTo>
                  <a:lnTo>
                    <a:pt x="0" y="1340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383901" y="368132"/>
              <a:ext cx="580434" cy="604619"/>
            </a:xfrm>
            <a:custGeom>
              <a:avLst/>
              <a:gdLst/>
              <a:ahLst/>
              <a:cxnLst/>
              <a:rect l="l" t="t" r="r" b="b"/>
              <a:pathLst>
                <a:path w="580434" h="604619">
                  <a:moveTo>
                    <a:pt x="0" y="0"/>
                  </a:moveTo>
                  <a:lnTo>
                    <a:pt x="580434" y="0"/>
                  </a:lnTo>
                  <a:lnTo>
                    <a:pt x="580434" y="604619"/>
                  </a:lnTo>
                  <a:lnTo>
                    <a:pt x="0" y="604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152665" y="7840752"/>
            <a:ext cx="1568159" cy="1559605"/>
            <a:chOff x="0" y="0"/>
            <a:chExt cx="2090878" cy="207947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090878" cy="2079473"/>
            </a:xfrm>
            <a:custGeom>
              <a:avLst/>
              <a:gdLst/>
              <a:ahLst/>
              <a:cxnLst/>
              <a:rect l="l" t="t" r="r" b="b"/>
              <a:pathLst>
                <a:path w="2090878" h="2079473">
                  <a:moveTo>
                    <a:pt x="0" y="0"/>
                  </a:moveTo>
                  <a:lnTo>
                    <a:pt x="2090878" y="0"/>
                  </a:lnTo>
                  <a:lnTo>
                    <a:pt x="2090878" y="2079473"/>
                  </a:lnTo>
                  <a:lnTo>
                    <a:pt x="0" y="2079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595363" y="570908"/>
              <a:ext cx="900152" cy="937658"/>
            </a:xfrm>
            <a:custGeom>
              <a:avLst/>
              <a:gdLst/>
              <a:ahLst/>
              <a:cxnLst/>
              <a:rect l="l" t="t" r="r" b="b"/>
              <a:pathLst>
                <a:path w="900152" h="937658">
                  <a:moveTo>
                    <a:pt x="0" y="0"/>
                  </a:moveTo>
                  <a:lnTo>
                    <a:pt x="900152" y="0"/>
                  </a:lnTo>
                  <a:lnTo>
                    <a:pt x="900152" y="937658"/>
                  </a:lnTo>
                  <a:lnTo>
                    <a:pt x="0" y="93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0728758" y="2514744"/>
            <a:ext cx="6530542" cy="7421071"/>
          </a:xfrm>
          <a:custGeom>
            <a:avLst/>
            <a:gdLst/>
            <a:ahLst/>
            <a:cxnLst/>
            <a:rect l="l" t="t" r="r" b="b"/>
            <a:pathLst>
              <a:path w="6530542" h="7421071">
                <a:moveTo>
                  <a:pt x="0" y="0"/>
                </a:moveTo>
                <a:lnTo>
                  <a:pt x="6530542" y="0"/>
                </a:lnTo>
                <a:lnTo>
                  <a:pt x="6530542" y="7421070"/>
                </a:lnTo>
                <a:lnTo>
                  <a:pt x="0" y="742107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8" name="TextBox 28"/>
          <p:cNvSpPr txBox="1"/>
          <p:nvPr/>
        </p:nvSpPr>
        <p:spPr>
          <a:xfrm>
            <a:off x="778332" y="5465390"/>
            <a:ext cx="9396985" cy="2369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9"/>
              </a:lnSpc>
            </a:pPr>
            <a:r>
              <a:rPr lang="en-US" sz="270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(b)</a:t>
            </a:r>
            <a:r>
              <a:rPr lang="en-US" sz="27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The binding pocket of the green fluorescent protein </a:t>
            </a:r>
          </a:p>
          <a:p>
            <a:pPr algn="ctr">
              <a:lnSpc>
                <a:spcPts val="3789"/>
              </a:lnSpc>
            </a:pPr>
            <a:r>
              <a:rPr lang="en-US" sz="27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displayed in nonstereo cartoon and mesh.</a:t>
            </a:r>
          </a:p>
          <a:p>
            <a:pPr algn="ctr">
              <a:lnSpc>
                <a:spcPts val="3789"/>
              </a:lnSpc>
            </a:pPr>
            <a:r>
              <a:rPr lang="en-US" sz="270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(c) </a:t>
            </a:r>
            <a:r>
              <a:rPr lang="en-US" sz="270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binding pocket of the green fluorescent protein displayed in anaglyph stereo mode.</a:t>
            </a:r>
          </a:p>
          <a:p>
            <a:pPr algn="ctr">
              <a:lnSpc>
                <a:spcPts val="3789"/>
              </a:lnSpc>
            </a:pPr>
            <a:endParaRPr lang="en-US" sz="2706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1884688" y="211395"/>
            <a:ext cx="14292096" cy="1943100"/>
            <a:chOff x="0" y="0"/>
            <a:chExt cx="4235728" cy="57587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235227" cy="575874"/>
            </a:xfrm>
            <a:custGeom>
              <a:avLst/>
              <a:gdLst/>
              <a:ahLst/>
              <a:cxnLst/>
              <a:rect l="l" t="t" r="r" b="b"/>
              <a:pathLst>
                <a:path w="4235227" h="575874">
                  <a:moveTo>
                    <a:pt x="4030361" y="0"/>
                  </a:moveTo>
                  <a:lnTo>
                    <a:pt x="2167" y="0"/>
                  </a:lnTo>
                  <a:cubicBezTo>
                    <a:pt x="970" y="0"/>
                    <a:pt x="0" y="970"/>
                    <a:pt x="0" y="2167"/>
                  </a:cubicBezTo>
                  <a:lnTo>
                    <a:pt x="0" y="573707"/>
                  </a:lnTo>
                  <a:cubicBezTo>
                    <a:pt x="0" y="574282"/>
                    <a:pt x="228" y="574833"/>
                    <a:pt x="635" y="575239"/>
                  </a:cubicBezTo>
                  <a:cubicBezTo>
                    <a:pt x="1041" y="575645"/>
                    <a:pt x="1592" y="575874"/>
                    <a:pt x="2167" y="575874"/>
                  </a:cubicBezTo>
                  <a:lnTo>
                    <a:pt x="4030361" y="575874"/>
                  </a:lnTo>
                  <a:cubicBezTo>
                    <a:pt x="4031719" y="575874"/>
                    <a:pt x="4032993" y="575213"/>
                    <a:pt x="4033777" y="574103"/>
                  </a:cubicBezTo>
                  <a:lnTo>
                    <a:pt x="4234478" y="289707"/>
                  </a:lnTo>
                  <a:cubicBezTo>
                    <a:pt x="4235227" y="288646"/>
                    <a:pt x="4235227" y="287228"/>
                    <a:pt x="4234478" y="286166"/>
                  </a:cubicBezTo>
                  <a:lnTo>
                    <a:pt x="4033777" y="1770"/>
                  </a:lnTo>
                  <a:cubicBezTo>
                    <a:pt x="4032993" y="660"/>
                    <a:pt x="4031719" y="0"/>
                    <a:pt x="4030361" y="0"/>
                  </a:cubicBezTo>
                  <a:close/>
                </a:path>
              </a:pathLst>
            </a:custGeom>
            <a:solidFill>
              <a:srgbClr val="F5E1B5"/>
            </a:solidFill>
            <a:ln w="28575" cap="sq">
              <a:solidFill>
                <a:srgbClr val="F0B929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66675"/>
              <a:ext cx="4121428" cy="509199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l">
                <a:lnSpc>
                  <a:spcPts val="524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510340" y="430691"/>
            <a:ext cx="1504507" cy="1504507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6A29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725379" y="388556"/>
            <a:ext cx="1074429" cy="1331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8"/>
              </a:lnSpc>
            </a:pPr>
            <a:r>
              <a:rPr lang="en-US" sz="7094" b="1">
                <a:solidFill>
                  <a:srgbClr val="F7EEE3"/>
                </a:solidFill>
                <a:latin typeface="Garet Bold"/>
                <a:ea typeface="Garet Bold"/>
                <a:cs typeface="Garet Bold"/>
                <a:sym typeface="Garet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316050" y="730257"/>
            <a:ext cx="11217923" cy="122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5"/>
              </a:lnSpc>
            </a:pPr>
            <a:r>
              <a:rPr lang="en-US" sz="4755">
                <a:solidFill>
                  <a:srgbClr val="DF5925"/>
                </a:solidFill>
                <a:latin typeface="Fredoka"/>
                <a:ea typeface="Fredoka"/>
                <a:cs typeface="Fredoka"/>
                <a:sym typeface="Fredoka"/>
              </a:rPr>
              <a:t> MOLECULAR VISUALIZATION AND ANALYSIS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76833" y="-1407896"/>
            <a:ext cx="7015424" cy="6977159"/>
          </a:xfrm>
          <a:custGeom>
            <a:avLst/>
            <a:gdLst/>
            <a:ahLst/>
            <a:cxnLst/>
            <a:rect l="l" t="t" r="r" b="b"/>
            <a:pathLst>
              <a:path w="7015424" h="6977159">
                <a:moveTo>
                  <a:pt x="0" y="0"/>
                </a:moveTo>
                <a:lnTo>
                  <a:pt x="7015425" y="0"/>
                </a:lnTo>
                <a:lnTo>
                  <a:pt x="7015425" y="6977159"/>
                </a:lnTo>
                <a:lnTo>
                  <a:pt x="0" y="6977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-915126" y="-1407896"/>
            <a:ext cx="5219215" cy="5639623"/>
          </a:xfrm>
          <a:custGeom>
            <a:avLst/>
            <a:gdLst/>
            <a:ahLst/>
            <a:cxnLst/>
            <a:rect l="l" t="t" r="r" b="b"/>
            <a:pathLst>
              <a:path w="5219215" h="5639623">
                <a:moveTo>
                  <a:pt x="0" y="0"/>
                </a:moveTo>
                <a:lnTo>
                  <a:pt x="5219215" y="0"/>
                </a:lnTo>
                <a:lnTo>
                  <a:pt x="5219215" y="5639624"/>
                </a:lnTo>
                <a:lnTo>
                  <a:pt x="0" y="563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-851469" y="7410782"/>
            <a:ext cx="2124279" cy="2112692"/>
          </a:xfrm>
          <a:custGeom>
            <a:avLst/>
            <a:gdLst/>
            <a:ahLst/>
            <a:cxnLst/>
            <a:rect l="l" t="t" r="r" b="b"/>
            <a:pathLst>
              <a:path w="2124279" h="2112692">
                <a:moveTo>
                  <a:pt x="0" y="0"/>
                </a:moveTo>
                <a:lnTo>
                  <a:pt x="2124279" y="0"/>
                </a:lnTo>
                <a:lnTo>
                  <a:pt x="2124279" y="2112692"/>
                </a:lnTo>
                <a:lnTo>
                  <a:pt x="0" y="2112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576712">
            <a:off x="-353761" y="6901123"/>
            <a:ext cx="2038284" cy="2202468"/>
          </a:xfrm>
          <a:custGeom>
            <a:avLst/>
            <a:gdLst/>
            <a:ahLst/>
            <a:cxnLst/>
            <a:rect l="l" t="t" r="r" b="b"/>
            <a:pathLst>
              <a:path w="2038284" h="2202468">
                <a:moveTo>
                  <a:pt x="0" y="0"/>
                </a:moveTo>
                <a:lnTo>
                  <a:pt x="2038284" y="0"/>
                </a:lnTo>
                <a:lnTo>
                  <a:pt x="2038284" y="2202467"/>
                </a:lnTo>
                <a:lnTo>
                  <a:pt x="0" y="2202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4758256" y="-500598"/>
            <a:ext cx="2376578" cy="2363615"/>
          </a:xfrm>
          <a:custGeom>
            <a:avLst/>
            <a:gdLst/>
            <a:ahLst/>
            <a:cxnLst/>
            <a:rect l="l" t="t" r="r" b="b"/>
            <a:pathLst>
              <a:path w="2376578" h="2363615">
                <a:moveTo>
                  <a:pt x="0" y="0"/>
                </a:moveTo>
                <a:lnTo>
                  <a:pt x="2376578" y="0"/>
                </a:lnTo>
                <a:lnTo>
                  <a:pt x="2376578" y="2363615"/>
                </a:lnTo>
                <a:lnTo>
                  <a:pt x="0" y="2363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-576712">
            <a:off x="14819098" y="-20798"/>
            <a:ext cx="2252787" cy="2434250"/>
          </a:xfrm>
          <a:custGeom>
            <a:avLst/>
            <a:gdLst/>
            <a:ahLst/>
            <a:cxnLst/>
            <a:rect l="l" t="t" r="r" b="b"/>
            <a:pathLst>
              <a:path w="2252787" h="2434250">
                <a:moveTo>
                  <a:pt x="0" y="0"/>
                </a:moveTo>
                <a:lnTo>
                  <a:pt x="2252788" y="0"/>
                </a:lnTo>
                <a:lnTo>
                  <a:pt x="2252788" y="2434250"/>
                </a:lnTo>
                <a:lnTo>
                  <a:pt x="0" y="2434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6460764" y="7410782"/>
            <a:ext cx="2376578" cy="2363615"/>
          </a:xfrm>
          <a:custGeom>
            <a:avLst/>
            <a:gdLst/>
            <a:ahLst/>
            <a:cxnLst/>
            <a:rect l="l" t="t" r="r" b="b"/>
            <a:pathLst>
              <a:path w="2376578" h="2363615">
                <a:moveTo>
                  <a:pt x="0" y="0"/>
                </a:moveTo>
                <a:lnTo>
                  <a:pt x="2376578" y="0"/>
                </a:lnTo>
                <a:lnTo>
                  <a:pt x="2376578" y="2363615"/>
                </a:lnTo>
                <a:lnTo>
                  <a:pt x="0" y="23636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576712">
            <a:off x="16008441" y="8041175"/>
            <a:ext cx="2252787" cy="2434250"/>
          </a:xfrm>
          <a:custGeom>
            <a:avLst/>
            <a:gdLst/>
            <a:ahLst/>
            <a:cxnLst/>
            <a:rect l="l" t="t" r="r" b="b"/>
            <a:pathLst>
              <a:path w="2252787" h="2434250">
                <a:moveTo>
                  <a:pt x="0" y="0"/>
                </a:moveTo>
                <a:lnTo>
                  <a:pt x="2252787" y="0"/>
                </a:lnTo>
                <a:lnTo>
                  <a:pt x="2252787" y="2434250"/>
                </a:lnTo>
                <a:lnTo>
                  <a:pt x="0" y="243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-576712">
            <a:off x="8595786" y="-428952"/>
            <a:ext cx="1268537" cy="1370718"/>
          </a:xfrm>
          <a:custGeom>
            <a:avLst/>
            <a:gdLst/>
            <a:ahLst/>
            <a:cxnLst/>
            <a:rect l="l" t="t" r="r" b="b"/>
            <a:pathLst>
              <a:path w="1268537" h="1370718">
                <a:moveTo>
                  <a:pt x="0" y="0"/>
                </a:moveTo>
                <a:lnTo>
                  <a:pt x="1268537" y="0"/>
                </a:lnTo>
                <a:lnTo>
                  <a:pt x="1268537" y="1370717"/>
                </a:lnTo>
                <a:lnTo>
                  <a:pt x="0" y="1370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576712">
            <a:off x="5627839" y="9354584"/>
            <a:ext cx="1268537" cy="1370718"/>
          </a:xfrm>
          <a:custGeom>
            <a:avLst/>
            <a:gdLst/>
            <a:ahLst/>
            <a:cxnLst/>
            <a:rect l="l" t="t" r="r" b="b"/>
            <a:pathLst>
              <a:path w="1268537" h="1370718">
                <a:moveTo>
                  <a:pt x="0" y="0"/>
                </a:moveTo>
                <a:lnTo>
                  <a:pt x="1268537" y="0"/>
                </a:lnTo>
                <a:lnTo>
                  <a:pt x="1268537" y="1370718"/>
                </a:lnTo>
                <a:lnTo>
                  <a:pt x="0" y="13707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7259300" y="3048873"/>
            <a:ext cx="1189342" cy="1182855"/>
          </a:xfrm>
          <a:custGeom>
            <a:avLst/>
            <a:gdLst/>
            <a:ahLst/>
            <a:cxnLst/>
            <a:rect l="l" t="t" r="r" b="b"/>
            <a:pathLst>
              <a:path w="1189342" h="1182855">
                <a:moveTo>
                  <a:pt x="0" y="0"/>
                </a:moveTo>
                <a:lnTo>
                  <a:pt x="1189342" y="0"/>
                </a:lnTo>
                <a:lnTo>
                  <a:pt x="1189342" y="1182855"/>
                </a:lnTo>
                <a:lnTo>
                  <a:pt x="0" y="118285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1309608" y="9774397"/>
            <a:ext cx="1189342" cy="1182855"/>
          </a:xfrm>
          <a:custGeom>
            <a:avLst/>
            <a:gdLst/>
            <a:ahLst/>
            <a:cxnLst/>
            <a:rect l="l" t="t" r="r" b="b"/>
            <a:pathLst>
              <a:path w="1189342" h="1182855">
                <a:moveTo>
                  <a:pt x="0" y="0"/>
                </a:moveTo>
                <a:lnTo>
                  <a:pt x="1189342" y="0"/>
                </a:lnTo>
                <a:lnTo>
                  <a:pt x="1189342" y="1182855"/>
                </a:lnTo>
                <a:lnTo>
                  <a:pt x="0" y="11828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8820785" y="3035982"/>
            <a:ext cx="8075080" cy="4966374"/>
          </a:xfrm>
          <a:custGeom>
            <a:avLst/>
            <a:gdLst/>
            <a:ahLst/>
            <a:cxnLst/>
            <a:rect l="l" t="t" r="r" b="b"/>
            <a:pathLst>
              <a:path w="8075080" h="4966374">
                <a:moveTo>
                  <a:pt x="0" y="0"/>
                </a:moveTo>
                <a:lnTo>
                  <a:pt x="8075079" y="0"/>
                </a:lnTo>
                <a:lnTo>
                  <a:pt x="8075079" y="4966375"/>
                </a:lnTo>
                <a:lnTo>
                  <a:pt x="0" y="496637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20661" r="-140499" b="-1049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/>
          <p:nvPr/>
        </p:nvGrpSpPr>
        <p:grpSpPr>
          <a:xfrm>
            <a:off x="-154003" y="3035982"/>
            <a:ext cx="8590085" cy="2107518"/>
            <a:chOff x="0" y="0"/>
            <a:chExt cx="2545831" cy="6246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45831" cy="624602"/>
            </a:xfrm>
            <a:custGeom>
              <a:avLst/>
              <a:gdLst/>
              <a:ahLst/>
              <a:cxnLst/>
              <a:rect l="l" t="t" r="r" b="b"/>
              <a:pathLst>
                <a:path w="2545831" h="624602">
                  <a:moveTo>
                    <a:pt x="3605" y="0"/>
                  </a:moveTo>
                  <a:lnTo>
                    <a:pt x="2542226" y="0"/>
                  </a:lnTo>
                  <a:cubicBezTo>
                    <a:pt x="2544217" y="0"/>
                    <a:pt x="2545831" y="1614"/>
                    <a:pt x="2545831" y="3605"/>
                  </a:cubicBezTo>
                  <a:lnTo>
                    <a:pt x="2545831" y="620997"/>
                  </a:lnTo>
                  <a:cubicBezTo>
                    <a:pt x="2545831" y="621953"/>
                    <a:pt x="2545451" y="622870"/>
                    <a:pt x="2544775" y="623546"/>
                  </a:cubicBezTo>
                  <a:cubicBezTo>
                    <a:pt x="2544099" y="624222"/>
                    <a:pt x="2543182" y="624602"/>
                    <a:pt x="2542226" y="624602"/>
                  </a:cubicBezTo>
                  <a:lnTo>
                    <a:pt x="3605" y="624602"/>
                  </a:lnTo>
                  <a:cubicBezTo>
                    <a:pt x="1614" y="624602"/>
                    <a:pt x="0" y="622988"/>
                    <a:pt x="0" y="620997"/>
                  </a:cubicBezTo>
                  <a:lnTo>
                    <a:pt x="0" y="3605"/>
                  </a:lnTo>
                  <a:cubicBezTo>
                    <a:pt x="0" y="1614"/>
                    <a:pt x="1614" y="0"/>
                    <a:pt x="3605" y="0"/>
                  </a:cubicBezTo>
                  <a:close/>
                </a:path>
              </a:pathLst>
            </a:custGeom>
            <a:solidFill>
              <a:srgbClr val="F5D5D1"/>
            </a:solidFill>
            <a:ln w="28575" cap="sq">
              <a:solidFill>
                <a:srgbClr val="ED889A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545831" cy="662702"/>
            </a:xfrm>
            <a:prstGeom prst="rect">
              <a:avLst/>
            </a:prstGeom>
          </p:spPr>
          <p:txBody>
            <a:bodyPr lIns="20239" tIns="20239" rIns="20239" bIns="20239" rtlCol="0" anchor="ctr"/>
            <a:lstStyle/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84688" y="211395"/>
            <a:ext cx="14292096" cy="1943100"/>
            <a:chOff x="0" y="0"/>
            <a:chExt cx="4235728" cy="57587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235227" cy="575874"/>
            </a:xfrm>
            <a:custGeom>
              <a:avLst/>
              <a:gdLst/>
              <a:ahLst/>
              <a:cxnLst/>
              <a:rect l="l" t="t" r="r" b="b"/>
              <a:pathLst>
                <a:path w="4235227" h="575874">
                  <a:moveTo>
                    <a:pt x="4030361" y="0"/>
                  </a:moveTo>
                  <a:lnTo>
                    <a:pt x="2167" y="0"/>
                  </a:lnTo>
                  <a:cubicBezTo>
                    <a:pt x="970" y="0"/>
                    <a:pt x="0" y="970"/>
                    <a:pt x="0" y="2167"/>
                  </a:cubicBezTo>
                  <a:lnTo>
                    <a:pt x="0" y="573707"/>
                  </a:lnTo>
                  <a:cubicBezTo>
                    <a:pt x="0" y="574282"/>
                    <a:pt x="228" y="574833"/>
                    <a:pt x="635" y="575239"/>
                  </a:cubicBezTo>
                  <a:cubicBezTo>
                    <a:pt x="1041" y="575645"/>
                    <a:pt x="1592" y="575874"/>
                    <a:pt x="2167" y="575874"/>
                  </a:cubicBezTo>
                  <a:lnTo>
                    <a:pt x="4030361" y="575874"/>
                  </a:lnTo>
                  <a:cubicBezTo>
                    <a:pt x="4031719" y="575874"/>
                    <a:pt x="4032993" y="575213"/>
                    <a:pt x="4033777" y="574103"/>
                  </a:cubicBezTo>
                  <a:lnTo>
                    <a:pt x="4234478" y="289707"/>
                  </a:lnTo>
                  <a:cubicBezTo>
                    <a:pt x="4235227" y="288646"/>
                    <a:pt x="4235227" y="287228"/>
                    <a:pt x="4234478" y="286166"/>
                  </a:cubicBezTo>
                  <a:lnTo>
                    <a:pt x="4033777" y="1770"/>
                  </a:lnTo>
                  <a:cubicBezTo>
                    <a:pt x="4032993" y="660"/>
                    <a:pt x="4031719" y="0"/>
                    <a:pt x="4030361" y="0"/>
                  </a:cubicBezTo>
                  <a:close/>
                </a:path>
              </a:pathLst>
            </a:custGeom>
            <a:solidFill>
              <a:srgbClr val="F5E1B5"/>
            </a:solidFill>
            <a:ln w="28575" cap="sq">
              <a:solidFill>
                <a:srgbClr val="F0B929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6675"/>
              <a:ext cx="4121428" cy="509199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l">
                <a:lnSpc>
                  <a:spcPts val="524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510340" y="430691"/>
            <a:ext cx="1504507" cy="150450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F5925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924474" y="8124695"/>
            <a:ext cx="212524" cy="21252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812800"/>
                  </a:lnTo>
                  <a:lnTo>
                    <a:pt x="609600" y="81280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50C0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03200" y="63500"/>
              <a:ext cx="406400" cy="749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8820785" y="8096120"/>
            <a:ext cx="6579051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Protein-ligand interaction of the Adenosine 2A receptor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94481" y="5407655"/>
            <a:ext cx="6799585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It includes:</a:t>
            </a:r>
          </a:p>
          <a:p>
            <a:pPr marL="604521" lvl="1" indent="-302261" algn="ctr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homology modeling, </a:t>
            </a:r>
          </a:p>
          <a:p>
            <a:pPr marL="604521" lvl="1" indent="-302261" algn="ctr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protein preparation,</a:t>
            </a:r>
          </a:p>
          <a:p>
            <a:pPr marL="604521" lvl="1" indent="-302261" algn="ctr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ligand alignment, ligand preparation,</a:t>
            </a:r>
          </a:p>
          <a:p>
            <a:pPr marL="604521" lvl="1" indent="-302261" algn="ctr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protein-ligand docking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767940" y="452609"/>
            <a:ext cx="1020607" cy="1249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580"/>
              </a:lnSpc>
              <a:spcBef>
                <a:spcPct val="0"/>
              </a:spcBef>
            </a:pPr>
            <a:r>
              <a:rPr lang="en-US" sz="6739" b="1" u="none">
                <a:solidFill>
                  <a:srgbClr val="F7EEE3"/>
                </a:solidFill>
                <a:latin typeface="Garet Bold"/>
                <a:ea typeface="Garet Bold"/>
                <a:cs typeface="Garet Bold"/>
                <a:sym typeface="Garet Bold"/>
              </a:rPr>
              <a:t>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502061" y="855920"/>
            <a:ext cx="10492931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DF5925"/>
                </a:solidFill>
                <a:latin typeface="Fredoka"/>
                <a:ea typeface="Fredoka"/>
                <a:cs typeface="Fredoka"/>
                <a:sym typeface="Fredoka"/>
              </a:rPr>
              <a:t>PROTEIN–LIGAND MODELING</a:t>
            </a:r>
          </a:p>
          <a:p>
            <a:pPr algn="ctr">
              <a:lnSpc>
                <a:spcPts val="5000"/>
              </a:lnSpc>
            </a:pPr>
            <a:endParaRPr lang="en-US" sz="5000">
              <a:solidFill>
                <a:srgbClr val="DF5925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96634" y="3416641"/>
            <a:ext cx="7488813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Involves to study the interactions between a ligand and a receptor and it is a critical step in drug discovery.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76833" y="-1407896"/>
            <a:ext cx="7015424" cy="6977159"/>
          </a:xfrm>
          <a:custGeom>
            <a:avLst/>
            <a:gdLst/>
            <a:ahLst/>
            <a:cxnLst/>
            <a:rect l="l" t="t" r="r" b="b"/>
            <a:pathLst>
              <a:path w="7015424" h="6977159">
                <a:moveTo>
                  <a:pt x="0" y="0"/>
                </a:moveTo>
                <a:lnTo>
                  <a:pt x="7015425" y="0"/>
                </a:lnTo>
                <a:lnTo>
                  <a:pt x="7015425" y="6977159"/>
                </a:lnTo>
                <a:lnTo>
                  <a:pt x="0" y="6977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-620680" y="-739128"/>
            <a:ext cx="5219215" cy="5639623"/>
          </a:xfrm>
          <a:custGeom>
            <a:avLst/>
            <a:gdLst/>
            <a:ahLst/>
            <a:cxnLst/>
            <a:rect l="l" t="t" r="r" b="b"/>
            <a:pathLst>
              <a:path w="5219215" h="5639623">
                <a:moveTo>
                  <a:pt x="0" y="0"/>
                </a:moveTo>
                <a:lnTo>
                  <a:pt x="5219215" y="0"/>
                </a:lnTo>
                <a:lnTo>
                  <a:pt x="5219215" y="5639623"/>
                </a:lnTo>
                <a:lnTo>
                  <a:pt x="0" y="5639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854092" y="1410720"/>
            <a:ext cx="13282748" cy="1943100"/>
            <a:chOff x="0" y="0"/>
            <a:chExt cx="3936589" cy="5758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36050" cy="575874"/>
            </a:xfrm>
            <a:custGeom>
              <a:avLst/>
              <a:gdLst/>
              <a:ahLst/>
              <a:cxnLst/>
              <a:rect l="l" t="t" r="r" b="b"/>
              <a:pathLst>
                <a:path w="3936050" h="575874">
                  <a:moveTo>
                    <a:pt x="3731058" y="0"/>
                  </a:moveTo>
                  <a:lnTo>
                    <a:pt x="2331" y="0"/>
                  </a:lnTo>
                  <a:cubicBezTo>
                    <a:pt x="1044" y="0"/>
                    <a:pt x="0" y="1044"/>
                    <a:pt x="0" y="2331"/>
                  </a:cubicBezTo>
                  <a:lnTo>
                    <a:pt x="0" y="573542"/>
                  </a:lnTo>
                  <a:cubicBezTo>
                    <a:pt x="0" y="574161"/>
                    <a:pt x="246" y="574754"/>
                    <a:pt x="683" y="575191"/>
                  </a:cubicBezTo>
                  <a:cubicBezTo>
                    <a:pt x="1120" y="575628"/>
                    <a:pt x="1713" y="575874"/>
                    <a:pt x="2331" y="575874"/>
                  </a:cubicBezTo>
                  <a:lnTo>
                    <a:pt x="3731058" y="575874"/>
                  </a:lnTo>
                  <a:cubicBezTo>
                    <a:pt x="3732519" y="575874"/>
                    <a:pt x="3733890" y="575163"/>
                    <a:pt x="3734733" y="573969"/>
                  </a:cubicBezTo>
                  <a:lnTo>
                    <a:pt x="3935245" y="289842"/>
                  </a:lnTo>
                  <a:cubicBezTo>
                    <a:pt x="3936050" y="288700"/>
                    <a:pt x="3936050" y="287174"/>
                    <a:pt x="3935245" y="286032"/>
                  </a:cubicBezTo>
                  <a:lnTo>
                    <a:pt x="3734733" y="1905"/>
                  </a:lnTo>
                  <a:cubicBezTo>
                    <a:pt x="3733890" y="710"/>
                    <a:pt x="3732519" y="0"/>
                    <a:pt x="3731058" y="0"/>
                  </a:cubicBezTo>
                  <a:close/>
                </a:path>
              </a:pathLst>
            </a:custGeom>
            <a:solidFill>
              <a:srgbClr val="F5E1B5"/>
            </a:solidFill>
            <a:ln w="28575" cap="sq">
              <a:solidFill>
                <a:srgbClr val="F0B929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6675"/>
              <a:ext cx="3822289" cy="509199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l">
                <a:lnSpc>
                  <a:spcPts val="524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851469" y="7410782"/>
            <a:ext cx="2124279" cy="2112692"/>
          </a:xfrm>
          <a:custGeom>
            <a:avLst/>
            <a:gdLst/>
            <a:ahLst/>
            <a:cxnLst/>
            <a:rect l="l" t="t" r="r" b="b"/>
            <a:pathLst>
              <a:path w="2124279" h="2112692">
                <a:moveTo>
                  <a:pt x="0" y="0"/>
                </a:moveTo>
                <a:lnTo>
                  <a:pt x="2124279" y="0"/>
                </a:lnTo>
                <a:lnTo>
                  <a:pt x="2124279" y="2112692"/>
                </a:lnTo>
                <a:lnTo>
                  <a:pt x="0" y="2112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-576712">
            <a:off x="-353761" y="6901123"/>
            <a:ext cx="2038284" cy="2202468"/>
          </a:xfrm>
          <a:custGeom>
            <a:avLst/>
            <a:gdLst/>
            <a:ahLst/>
            <a:cxnLst/>
            <a:rect l="l" t="t" r="r" b="b"/>
            <a:pathLst>
              <a:path w="2038284" h="2202468">
                <a:moveTo>
                  <a:pt x="0" y="0"/>
                </a:moveTo>
                <a:lnTo>
                  <a:pt x="2038284" y="0"/>
                </a:lnTo>
                <a:lnTo>
                  <a:pt x="2038284" y="2202467"/>
                </a:lnTo>
                <a:lnTo>
                  <a:pt x="0" y="2202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4758256" y="-500598"/>
            <a:ext cx="2376578" cy="2363615"/>
          </a:xfrm>
          <a:custGeom>
            <a:avLst/>
            <a:gdLst/>
            <a:ahLst/>
            <a:cxnLst/>
            <a:rect l="l" t="t" r="r" b="b"/>
            <a:pathLst>
              <a:path w="2376578" h="2363615">
                <a:moveTo>
                  <a:pt x="0" y="0"/>
                </a:moveTo>
                <a:lnTo>
                  <a:pt x="2376578" y="0"/>
                </a:lnTo>
                <a:lnTo>
                  <a:pt x="2376578" y="2363615"/>
                </a:lnTo>
                <a:lnTo>
                  <a:pt x="0" y="2363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-576712">
            <a:off x="14819098" y="-20798"/>
            <a:ext cx="2252787" cy="2434250"/>
          </a:xfrm>
          <a:custGeom>
            <a:avLst/>
            <a:gdLst/>
            <a:ahLst/>
            <a:cxnLst/>
            <a:rect l="l" t="t" r="r" b="b"/>
            <a:pathLst>
              <a:path w="2252787" h="2434250">
                <a:moveTo>
                  <a:pt x="0" y="0"/>
                </a:moveTo>
                <a:lnTo>
                  <a:pt x="2252788" y="0"/>
                </a:lnTo>
                <a:lnTo>
                  <a:pt x="2252788" y="2434250"/>
                </a:lnTo>
                <a:lnTo>
                  <a:pt x="0" y="2434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6460764" y="7410782"/>
            <a:ext cx="2376578" cy="2363615"/>
          </a:xfrm>
          <a:custGeom>
            <a:avLst/>
            <a:gdLst/>
            <a:ahLst/>
            <a:cxnLst/>
            <a:rect l="l" t="t" r="r" b="b"/>
            <a:pathLst>
              <a:path w="2376578" h="2363615">
                <a:moveTo>
                  <a:pt x="0" y="0"/>
                </a:moveTo>
                <a:lnTo>
                  <a:pt x="2376578" y="0"/>
                </a:lnTo>
                <a:lnTo>
                  <a:pt x="2376578" y="2363615"/>
                </a:lnTo>
                <a:lnTo>
                  <a:pt x="0" y="23636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-576712">
            <a:off x="16008441" y="8041175"/>
            <a:ext cx="2252787" cy="2434250"/>
          </a:xfrm>
          <a:custGeom>
            <a:avLst/>
            <a:gdLst/>
            <a:ahLst/>
            <a:cxnLst/>
            <a:rect l="l" t="t" r="r" b="b"/>
            <a:pathLst>
              <a:path w="2252787" h="2434250">
                <a:moveTo>
                  <a:pt x="0" y="0"/>
                </a:moveTo>
                <a:lnTo>
                  <a:pt x="2252787" y="0"/>
                </a:lnTo>
                <a:lnTo>
                  <a:pt x="2252787" y="2434250"/>
                </a:lnTo>
                <a:lnTo>
                  <a:pt x="0" y="243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-576712">
            <a:off x="8595786" y="-428952"/>
            <a:ext cx="1268537" cy="1370718"/>
          </a:xfrm>
          <a:custGeom>
            <a:avLst/>
            <a:gdLst/>
            <a:ahLst/>
            <a:cxnLst/>
            <a:rect l="l" t="t" r="r" b="b"/>
            <a:pathLst>
              <a:path w="1268537" h="1370718">
                <a:moveTo>
                  <a:pt x="0" y="0"/>
                </a:moveTo>
                <a:lnTo>
                  <a:pt x="1268537" y="0"/>
                </a:lnTo>
                <a:lnTo>
                  <a:pt x="1268537" y="1370717"/>
                </a:lnTo>
                <a:lnTo>
                  <a:pt x="0" y="1370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 rot="-576712">
            <a:off x="5627839" y="9354584"/>
            <a:ext cx="1268537" cy="1370718"/>
          </a:xfrm>
          <a:custGeom>
            <a:avLst/>
            <a:gdLst/>
            <a:ahLst/>
            <a:cxnLst/>
            <a:rect l="l" t="t" r="r" b="b"/>
            <a:pathLst>
              <a:path w="1268537" h="1370718">
                <a:moveTo>
                  <a:pt x="0" y="0"/>
                </a:moveTo>
                <a:lnTo>
                  <a:pt x="1268537" y="0"/>
                </a:lnTo>
                <a:lnTo>
                  <a:pt x="1268537" y="1370718"/>
                </a:lnTo>
                <a:lnTo>
                  <a:pt x="0" y="13707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17259300" y="3048873"/>
            <a:ext cx="1189342" cy="1182855"/>
          </a:xfrm>
          <a:custGeom>
            <a:avLst/>
            <a:gdLst/>
            <a:ahLst/>
            <a:cxnLst/>
            <a:rect l="l" t="t" r="r" b="b"/>
            <a:pathLst>
              <a:path w="1189342" h="1182855">
                <a:moveTo>
                  <a:pt x="0" y="0"/>
                </a:moveTo>
                <a:lnTo>
                  <a:pt x="1189342" y="0"/>
                </a:lnTo>
                <a:lnTo>
                  <a:pt x="1189342" y="1182855"/>
                </a:lnTo>
                <a:lnTo>
                  <a:pt x="0" y="118285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11309608" y="9774397"/>
            <a:ext cx="1189342" cy="1182855"/>
          </a:xfrm>
          <a:custGeom>
            <a:avLst/>
            <a:gdLst/>
            <a:ahLst/>
            <a:cxnLst/>
            <a:rect l="l" t="t" r="r" b="b"/>
            <a:pathLst>
              <a:path w="1189342" h="1182855">
                <a:moveTo>
                  <a:pt x="0" y="0"/>
                </a:moveTo>
                <a:lnTo>
                  <a:pt x="1189342" y="0"/>
                </a:lnTo>
                <a:lnTo>
                  <a:pt x="1189342" y="1182855"/>
                </a:lnTo>
                <a:lnTo>
                  <a:pt x="0" y="11828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2110788" y="6495324"/>
            <a:ext cx="704984" cy="701139"/>
          </a:xfrm>
          <a:custGeom>
            <a:avLst/>
            <a:gdLst/>
            <a:ahLst/>
            <a:cxnLst/>
            <a:rect l="l" t="t" r="r" b="b"/>
            <a:pathLst>
              <a:path w="704984" h="701139">
                <a:moveTo>
                  <a:pt x="0" y="0"/>
                </a:moveTo>
                <a:lnTo>
                  <a:pt x="704984" y="0"/>
                </a:lnTo>
                <a:lnTo>
                  <a:pt x="704984" y="701139"/>
                </a:lnTo>
                <a:lnTo>
                  <a:pt x="0" y="70113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8" name="Group 18"/>
          <p:cNvGrpSpPr/>
          <p:nvPr/>
        </p:nvGrpSpPr>
        <p:grpSpPr>
          <a:xfrm>
            <a:off x="10395695" y="4095065"/>
            <a:ext cx="771999" cy="771999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F5925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330880" y="1728062"/>
            <a:ext cx="1320811" cy="1320811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D889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529262" y="1716894"/>
            <a:ext cx="924047" cy="1133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579"/>
              </a:lnSpc>
              <a:spcBef>
                <a:spcPct val="0"/>
              </a:spcBef>
            </a:pPr>
            <a:r>
              <a:rPr lang="en-US" sz="6101" b="1" u="none">
                <a:solidFill>
                  <a:srgbClr val="F7EEE3"/>
                </a:solidFill>
                <a:latin typeface="Garet Bold"/>
                <a:ea typeface="Garet Bold"/>
                <a:cs typeface="Garet Bold"/>
                <a:sym typeface="Garet Bold"/>
              </a:rPr>
              <a:t>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982453" y="2040744"/>
            <a:ext cx="14453070" cy="81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00"/>
              </a:lnSpc>
            </a:pPr>
            <a:r>
              <a:rPr lang="en-US" sz="6100">
                <a:solidFill>
                  <a:srgbClr val="DF5925"/>
                </a:solidFill>
                <a:latin typeface="Fredoka"/>
                <a:ea typeface="Fredoka"/>
                <a:cs typeface="Fredoka"/>
                <a:sym typeface="Fredoka"/>
              </a:rPr>
              <a:t>VIRTUAL SCREENING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854092" y="3726491"/>
            <a:ext cx="13282748" cy="2107518"/>
            <a:chOff x="0" y="0"/>
            <a:chExt cx="3936589" cy="62460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936589" cy="624602"/>
            </a:xfrm>
            <a:custGeom>
              <a:avLst/>
              <a:gdLst/>
              <a:ahLst/>
              <a:cxnLst/>
              <a:rect l="l" t="t" r="r" b="b"/>
              <a:pathLst>
                <a:path w="3936589" h="624602">
                  <a:moveTo>
                    <a:pt x="2331" y="0"/>
                  </a:moveTo>
                  <a:lnTo>
                    <a:pt x="3934258" y="0"/>
                  </a:lnTo>
                  <a:cubicBezTo>
                    <a:pt x="3935545" y="0"/>
                    <a:pt x="3936589" y="1044"/>
                    <a:pt x="3936589" y="2331"/>
                  </a:cubicBezTo>
                  <a:lnTo>
                    <a:pt x="3936589" y="622271"/>
                  </a:lnTo>
                  <a:cubicBezTo>
                    <a:pt x="3936589" y="623558"/>
                    <a:pt x="3935545" y="624602"/>
                    <a:pt x="3934258" y="624602"/>
                  </a:cubicBezTo>
                  <a:lnTo>
                    <a:pt x="2331" y="624602"/>
                  </a:lnTo>
                  <a:cubicBezTo>
                    <a:pt x="1044" y="624602"/>
                    <a:pt x="0" y="623558"/>
                    <a:pt x="0" y="622271"/>
                  </a:cubicBezTo>
                  <a:lnTo>
                    <a:pt x="0" y="2331"/>
                  </a:lnTo>
                  <a:cubicBezTo>
                    <a:pt x="0" y="1044"/>
                    <a:pt x="1044" y="0"/>
                    <a:pt x="2331" y="0"/>
                  </a:cubicBezTo>
                  <a:close/>
                </a:path>
              </a:pathLst>
            </a:custGeom>
            <a:solidFill>
              <a:srgbClr val="F5D5D1"/>
            </a:solidFill>
            <a:ln w="28575" cap="sq">
              <a:solidFill>
                <a:srgbClr val="ED889A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3936589" cy="662702"/>
            </a:xfrm>
            <a:prstGeom prst="rect">
              <a:avLst/>
            </a:prstGeom>
          </p:spPr>
          <p:txBody>
            <a:bodyPr lIns="20239" tIns="20239" rIns="20239" bIns="20239" rtlCol="0" anchor="ctr"/>
            <a:lstStyle/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854092" y="6485072"/>
            <a:ext cx="13282749" cy="2107518"/>
            <a:chOff x="0" y="0"/>
            <a:chExt cx="3896628" cy="62460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96628" cy="624602"/>
            </a:xfrm>
            <a:custGeom>
              <a:avLst/>
              <a:gdLst/>
              <a:ahLst/>
              <a:cxnLst/>
              <a:rect l="l" t="t" r="r" b="b"/>
              <a:pathLst>
                <a:path w="3896628" h="624602">
                  <a:moveTo>
                    <a:pt x="2355" y="0"/>
                  </a:moveTo>
                  <a:lnTo>
                    <a:pt x="3894272" y="0"/>
                  </a:lnTo>
                  <a:cubicBezTo>
                    <a:pt x="3895573" y="0"/>
                    <a:pt x="3896628" y="1055"/>
                    <a:pt x="3896628" y="2355"/>
                  </a:cubicBezTo>
                  <a:lnTo>
                    <a:pt x="3896628" y="622247"/>
                  </a:lnTo>
                  <a:cubicBezTo>
                    <a:pt x="3896628" y="622871"/>
                    <a:pt x="3896380" y="623470"/>
                    <a:pt x="3895938" y="623912"/>
                  </a:cubicBezTo>
                  <a:cubicBezTo>
                    <a:pt x="3895496" y="624354"/>
                    <a:pt x="3894897" y="624602"/>
                    <a:pt x="3894272" y="624602"/>
                  </a:cubicBezTo>
                  <a:lnTo>
                    <a:pt x="2355" y="624602"/>
                  </a:lnTo>
                  <a:cubicBezTo>
                    <a:pt x="1055" y="624602"/>
                    <a:pt x="0" y="623547"/>
                    <a:pt x="0" y="622247"/>
                  </a:cubicBezTo>
                  <a:lnTo>
                    <a:pt x="0" y="2355"/>
                  </a:lnTo>
                  <a:cubicBezTo>
                    <a:pt x="0" y="1055"/>
                    <a:pt x="1055" y="0"/>
                    <a:pt x="2355" y="0"/>
                  </a:cubicBezTo>
                  <a:close/>
                </a:path>
              </a:pathLst>
            </a:custGeom>
            <a:solidFill>
              <a:srgbClr val="F5D5D1"/>
            </a:solidFill>
            <a:ln w="28575" cap="sq">
              <a:solidFill>
                <a:srgbClr val="ED889A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3896628" cy="662702"/>
            </a:xfrm>
            <a:prstGeom prst="rect">
              <a:avLst/>
            </a:prstGeom>
          </p:spPr>
          <p:txBody>
            <a:bodyPr lIns="20239" tIns="20239" rIns="20239" bIns="20239" rtlCol="0" anchor="ctr"/>
            <a:lstStyle/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330880" y="3988113"/>
            <a:ext cx="12500059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It is a computational method used in drug discovery to search small molecule libraries for compounds that bind to a specific protein.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30880" y="6986381"/>
            <a:ext cx="12427376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VS quickly identifies potential drug candidates, much faster than experimental high-throughput screening.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76833" y="-1407896"/>
            <a:ext cx="7015424" cy="6977159"/>
          </a:xfrm>
          <a:custGeom>
            <a:avLst/>
            <a:gdLst/>
            <a:ahLst/>
            <a:cxnLst/>
            <a:rect l="l" t="t" r="r" b="b"/>
            <a:pathLst>
              <a:path w="7015424" h="6977159">
                <a:moveTo>
                  <a:pt x="0" y="0"/>
                </a:moveTo>
                <a:lnTo>
                  <a:pt x="7015425" y="0"/>
                </a:lnTo>
                <a:lnTo>
                  <a:pt x="7015425" y="6977159"/>
                </a:lnTo>
                <a:lnTo>
                  <a:pt x="0" y="6977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-915126" y="-1407896"/>
            <a:ext cx="5219215" cy="5639623"/>
          </a:xfrm>
          <a:custGeom>
            <a:avLst/>
            <a:gdLst/>
            <a:ahLst/>
            <a:cxnLst/>
            <a:rect l="l" t="t" r="r" b="b"/>
            <a:pathLst>
              <a:path w="5219215" h="5639623">
                <a:moveTo>
                  <a:pt x="0" y="0"/>
                </a:moveTo>
                <a:lnTo>
                  <a:pt x="5219215" y="0"/>
                </a:lnTo>
                <a:lnTo>
                  <a:pt x="5219215" y="5639624"/>
                </a:lnTo>
                <a:lnTo>
                  <a:pt x="0" y="563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-851469" y="7410782"/>
            <a:ext cx="2124279" cy="2112692"/>
          </a:xfrm>
          <a:custGeom>
            <a:avLst/>
            <a:gdLst/>
            <a:ahLst/>
            <a:cxnLst/>
            <a:rect l="l" t="t" r="r" b="b"/>
            <a:pathLst>
              <a:path w="2124279" h="2112692">
                <a:moveTo>
                  <a:pt x="0" y="0"/>
                </a:moveTo>
                <a:lnTo>
                  <a:pt x="2124279" y="0"/>
                </a:lnTo>
                <a:lnTo>
                  <a:pt x="2124279" y="2112692"/>
                </a:lnTo>
                <a:lnTo>
                  <a:pt x="0" y="2112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 rot="-576712">
            <a:off x="-353761" y="6901123"/>
            <a:ext cx="2038284" cy="2202468"/>
          </a:xfrm>
          <a:custGeom>
            <a:avLst/>
            <a:gdLst/>
            <a:ahLst/>
            <a:cxnLst/>
            <a:rect l="l" t="t" r="r" b="b"/>
            <a:pathLst>
              <a:path w="2038284" h="2202468">
                <a:moveTo>
                  <a:pt x="0" y="0"/>
                </a:moveTo>
                <a:lnTo>
                  <a:pt x="2038284" y="0"/>
                </a:lnTo>
                <a:lnTo>
                  <a:pt x="2038284" y="2202467"/>
                </a:lnTo>
                <a:lnTo>
                  <a:pt x="0" y="2202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4758256" y="-500598"/>
            <a:ext cx="2376578" cy="2363615"/>
          </a:xfrm>
          <a:custGeom>
            <a:avLst/>
            <a:gdLst/>
            <a:ahLst/>
            <a:cxnLst/>
            <a:rect l="l" t="t" r="r" b="b"/>
            <a:pathLst>
              <a:path w="2376578" h="2363615">
                <a:moveTo>
                  <a:pt x="0" y="0"/>
                </a:moveTo>
                <a:lnTo>
                  <a:pt x="2376578" y="0"/>
                </a:lnTo>
                <a:lnTo>
                  <a:pt x="2376578" y="2363615"/>
                </a:lnTo>
                <a:lnTo>
                  <a:pt x="0" y="2363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-576712">
            <a:off x="14819098" y="-20798"/>
            <a:ext cx="2252787" cy="2434250"/>
          </a:xfrm>
          <a:custGeom>
            <a:avLst/>
            <a:gdLst/>
            <a:ahLst/>
            <a:cxnLst/>
            <a:rect l="l" t="t" r="r" b="b"/>
            <a:pathLst>
              <a:path w="2252787" h="2434250">
                <a:moveTo>
                  <a:pt x="0" y="0"/>
                </a:moveTo>
                <a:lnTo>
                  <a:pt x="2252788" y="0"/>
                </a:lnTo>
                <a:lnTo>
                  <a:pt x="2252788" y="2434250"/>
                </a:lnTo>
                <a:lnTo>
                  <a:pt x="0" y="2434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6460764" y="7410782"/>
            <a:ext cx="2376578" cy="2363615"/>
          </a:xfrm>
          <a:custGeom>
            <a:avLst/>
            <a:gdLst/>
            <a:ahLst/>
            <a:cxnLst/>
            <a:rect l="l" t="t" r="r" b="b"/>
            <a:pathLst>
              <a:path w="2376578" h="2363615">
                <a:moveTo>
                  <a:pt x="0" y="0"/>
                </a:moveTo>
                <a:lnTo>
                  <a:pt x="2376578" y="0"/>
                </a:lnTo>
                <a:lnTo>
                  <a:pt x="2376578" y="2363615"/>
                </a:lnTo>
                <a:lnTo>
                  <a:pt x="0" y="23636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576712">
            <a:off x="16008441" y="8041175"/>
            <a:ext cx="2252787" cy="2434250"/>
          </a:xfrm>
          <a:custGeom>
            <a:avLst/>
            <a:gdLst/>
            <a:ahLst/>
            <a:cxnLst/>
            <a:rect l="l" t="t" r="r" b="b"/>
            <a:pathLst>
              <a:path w="2252787" h="2434250">
                <a:moveTo>
                  <a:pt x="0" y="0"/>
                </a:moveTo>
                <a:lnTo>
                  <a:pt x="2252787" y="0"/>
                </a:lnTo>
                <a:lnTo>
                  <a:pt x="2252787" y="2434250"/>
                </a:lnTo>
                <a:lnTo>
                  <a:pt x="0" y="243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 rot="-576712">
            <a:off x="8595786" y="-428952"/>
            <a:ext cx="1268537" cy="1370718"/>
          </a:xfrm>
          <a:custGeom>
            <a:avLst/>
            <a:gdLst/>
            <a:ahLst/>
            <a:cxnLst/>
            <a:rect l="l" t="t" r="r" b="b"/>
            <a:pathLst>
              <a:path w="1268537" h="1370718">
                <a:moveTo>
                  <a:pt x="0" y="0"/>
                </a:moveTo>
                <a:lnTo>
                  <a:pt x="1268537" y="0"/>
                </a:lnTo>
                <a:lnTo>
                  <a:pt x="1268537" y="1370717"/>
                </a:lnTo>
                <a:lnTo>
                  <a:pt x="0" y="1370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576712">
            <a:off x="5627839" y="9354584"/>
            <a:ext cx="1268537" cy="1370718"/>
          </a:xfrm>
          <a:custGeom>
            <a:avLst/>
            <a:gdLst/>
            <a:ahLst/>
            <a:cxnLst/>
            <a:rect l="l" t="t" r="r" b="b"/>
            <a:pathLst>
              <a:path w="1268537" h="1370718">
                <a:moveTo>
                  <a:pt x="0" y="0"/>
                </a:moveTo>
                <a:lnTo>
                  <a:pt x="1268537" y="0"/>
                </a:lnTo>
                <a:lnTo>
                  <a:pt x="1268537" y="1370718"/>
                </a:lnTo>
                <a:lnTo>
                  <a:pt x="0" y="13707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7259300" y="3048873"/>
            <a:ext cx="1189342" cy="1182855"/>
          </a:xfrm>
          <a:custGeom>
            <a:avLst/>
            <a:gdLst/>
            <a:ahLst/>
            <a:cxnLst/>
            <a:rect l="l" t="t" r="r" b="b"/>
            <a:pathLst>
              <a:path w="1189342" h="1182855">
                <a:moveTo>
                  <a:pt x="0" y="0"/>
                </a:moveTo>
                <a:lnTo>
                  <a:pt x="1189342" y="0"/>
                </a:lnTo>
                <a:lnTo>
                  <a:pt x="1189342" y="1182855"/>
                </a:lnTo>
                <a:lnTo>
                  <a:pt x="0" y="118285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1309608" y="9774397"/>
            <a:ext cx="1189342" cy="1182855"/>
          </a:xfrm>
          <a:custGeom>
            <a:avLst/>
            <a:gdLst/>
            <a:ahLst/>
            <a:cxnLst/>
            <a:rect l="l" t="t" r="r" b="b"/>
            <a:pathLst>
              <a:path w="1189342" h="1182855">
                <a:moveTo>
                  <a:pt x="0" y="0"/>
                </a:moveTo>
                <a:lnTo>
                  <a:pt x="1189342" y="0"/>
                </a:lnTo>
                <a:lnTo>
                  <a:pt x="1189342" y="1182855"/>
                </a:lnTo>
                <a:lnTo>
                  <a:pt x="0" y="11828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3436055" y="6585481"/>
            <a:ext cx="704984" cy="701139"/>
          </a:xfrm>
          <a:custGeom>
            <a:avLst/>
            <a:gdLst/>
            <a:ahLst/>
            <a:cxnLst/>
            <a:rect l="l" t="t" r="r" b="b"/>
            <a:pathLst>
              <a:path w="704984" h="701139">
                <a:moveTo>
                  <a:pt x="0" y="0"/>
                </a:moveTo>
                <a:lnTo>
                  <a:pt x="704985" y="0"/>
                </a:lnTo>
                <a:lnTo>
                  <a:pt x="704985" y="701139"/>
                </a:lnTo>
                <a:lnTo>
                  <a:pt x="0" y="70113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8843582" y="3201210"/>
            <a:ext cx="7102963" cy="5707738"/>
          </a:xfrm>
          <a:custGeom>
            <a:avLst/>
            <a:gdLst/>
            <a:ahLst/>
            <a:cxnLst/>
            <a:rect l="l" t="t" r="r" b="b"/>
            <a:pathLst>
              <a:path w="7102963" h="5707738">
                <a:moveTo>
                  <a:pt x="0" y="0"/>
                </a:moveTo>
                <a:lnTo>
                  <a:pt x="7102963" y="0"/>
                </a:lnTo>
                <a:lnTo>
                  <a:pt x="7102963" y="5707738"/>
                </a:lnTo>
                <a:lnTo>
                  <a:pt x="0" y="570773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197233" t="-12799" r="-7246" b="-5135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6" name="Group 16"/>
          <p:cNvGrpSpPr/>
          <p:nvPr/>
        </p:nvGrpSpPr>
        <p:grpSpPr>
          <a:xfrm>
            <a:off x="1553261" y="714573"/>
            <a:ext cx="13377918" cy="1943100"/>
            <a:chOff x="0" y="0"/>
            <a:chExt cx="3964794" cy="57587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64260" cy="575874"/>
            </a:xfrm>
            <a:custGeom>
              <a:avLst/>
              <a:gdLst/>
              <a:ahLst/>
              <a:cxnLst/>
              <a:rect l="l" t="t" r="r" b="b"/>
              <a:pathLst>
                <a:path w="3964260" h="575874">
                  <a:moveTo>
                    <a:pt x="3759279" y="0"/>
                  </a:moveTo>
                  <a:lnTo>
                    <a:pt x="2315" y="0"/>
                  </a:lnTo>
                  <a:cubicBezTo>
                    <a:pt x="1036" y="0"/>
                    <a:pt x="0" y="1036"/>
                    <a:pt x="0" y="2315"/>
                  </a:cubicBezTo>
                  <a:lnTo>
                    <a:pt x="0" y="573559"/>
                  </a:lnTo>
                  <a:cubicBezTo>
                    <a:pt x="0" y="574173"/>
                    <a:pt x="244" y="574762"/>
                    <a:pt x="678" y="575196"/>
                  </a:cubicBezTo>
                  <a:cubicBezTo>
                    <a:pt x="1112" y="575630"/>
                    <a:pt x="1701" y="575874"/>
                    <a:pt x="2315" y="575874"/>
                  </a:cubicBezTo>
                  <a:lnTo>
                    <a:pt x="3759279" y="575874"/>
                  </a:lnTo>
                  <a:cubicBezTo>
                    <a:pt x="3760731" y="575874"/>
                    <a:pt x="3762092" y="575168"/>
                    <a:pt x="3762929" y="573982"/>
                  </a:cubicBezTo>
                  <a:lnTo>
                    <a:pt x="3963459" y="289828"/>
                  </a:lnTo>
                  <a:cubicBezTo>
                    <a:pt x="3964260" y="288694"/>
                    <a:pt x="3964260" y="287179"/>
                    <a:pt x="3963459" y="286046"/>
                  </a:cubicBezTo>
                  <a:lnTo>
                    <a:pt x="3762929" y="1891"/>
                  </a:lnTo>
                  <a:cubicBezTo>
                    <a:pt x="3762092" y="705"/>
                    <a:pt x="3760731" y="0"/>
                    <a:pt x="3759279" y="0"/>
                  </a:cubicBezTo>
                  <a:close/>
                </a:path>
              </a:pathLst>
            </a:custGeom>
            <a:solidFill>
              <a:srgbClr val="F5E1B5"/>
            </a:solidFill>
            <a:ln w="28575" cap="sq">
              <a:solidFill>
                <a:srgbClr val="F0B929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6675"/>
              <a:ext cx="3850494" cy="509199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l">
                <a:lnSpc>
                  <a:spcPts val="524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033098" y="984644"/>
            <a:ext cx="1402958" cy="140295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0B929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0" y="3274953"/>
            <a:ext cx="7731357" cy="2566657"/>
            <a:chOff x="0" y="0"/>
            <a:chExt cx="2291331" cy="76067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91331" cy="760676"/>
            </a:xfrm>
            <a:custGeom>
              <a:avLst/>
              <a:gdLst/>
              <a:ahLst/>
              <a:cxnLst/>
              <a:rect l="l" t="t" r="r" b="b"/>
              <a:pathLst>
                <a:path w="2291331" h="760676">
                  <a:moveTo>
                    <a:pt x="4005" y="0"/>
                  </a:moveTo>
                  <a:lnTo>
                    <a:pt x="2287326" y="0"/>
                  </a:lnTo>
                  <a:cubicBezTo>
                    <a:pt x="2289538" y="0"/>
                    <a:pt x="2291331" y="1793"/>
                    <a:pt x="2291331" y="4005"/>
                  </a:cubicBezTo>
                  <a:lnTo>
                    <a:pt x="2291331" y="756671"/>
                  </a:lnTo>
                  <a:cubicBezTo>
                    <a:pt x="2291331" y="758883"/>
                    <a:pt x="2289538" y="760676"/>
                    <a:pt x="2287326" y="760676"/>
                  </a:cubicBezTo>
                  <a:lnTo>
                    <a:pt x="4005" y="760676"/>
                  </a:lnTo>
                  <a:cubicBezTo>
                    <a:pt x="1793" y="760676"/>
                    <a:pt x="0" y="758883"/>
                    <a:pt x="0" y="756671"/>
                  </a:cubicBezTo>
                  <a:lnTo>
                    <a:pt x="0" y="4005"/>
                  </a:lnTo>
                  <a:cubicBezTo>
                    <a:pt x="0" y="1793"/>
                    <a:pt x="1793" y="0"/>
                    <a:pt x="4005" y="0"/>
                  </a:cubicBezTo>
                  <a:close/>
                </a:path>
              </a:pathLst>
            </a:custGeom>
            <a:solidFill>
              <a:srgbClr val="F5D5D1"/>
            </a:solidFill>
            <a:ln w="28575" cap="sq">
              <a:solidFill>
                <a:srgbClr val="ED889A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291331" cy="798776"/>
            </a:xfrm>
            <a:prstGeom prst="rect">
              <a:avLst/>
            </a:prstGeom>
          </p:spPr>
          <p:txBody>
            <a:bodyPr lIns="20239" tIns="20239" rIns="20239" bIns="20239" rtlCol="0" anchor="ctr"/>
            <a:lstStyle/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432917" y="8592590"/>
            <a:ext cx="258754" cy="25875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D889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227434" y="940856"/>
            <a:ext cx="1014285" cy="125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514"/>
              </a:lnSpc>
              <a:spcBef>
                <a:spcPct val="0"/>
              </a:spcBef>
            </a:pPr>
            <a:r>
              <a:rPr lang="en-US" sz="6697" b="1" u="none">
                <a:solidFill>
                  <a:srgbClr val="F7EEE3"/>
                </a:solidFill>
                <a:latin typeface="Garet Bold"/>
                <a:ea typeface="Garet Bold"/>
                <a:cs typeface="Garet Bold"/>
                <a:sym typeface="Garet Bold"/>
              </a:rPr>
              <a:t>4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865255" y="1356556"/>
            <a:ext cx="10337230" cy="76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0"/>
              </a:lnSpc>
            </a:pPr>
            <a:r>
              <a:rPr lang="en-US" sz="5700">
                <a:solidFill>
                  <a:srgbClr val="DF5925"/>
                </a:solidFill>
                <a:latin typeface="Fredoka"/>
                <a:ea typeface="Fredoka"/>
                <a:cs typeface="Fredoka"/>
                <a:sym typeface="Fredoka"/>
              </a:rPr>
              <a:t>MOLECULAR SIMULATION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23858" y="8596825"/>
            <a:ext cx="6418361" cy="254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6"/>
              </a:lnSpc>
            </a:pPr>
            <a:r>
              <a:rPr lang="en-US" sz="160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Predicted hydration sites l for the μ-opioid receptor (μOR).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0688" y="3454447"/>
            <a:ext cx="7195719" cy="2277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It studies the physical movements of atoms and molecules, mimicking the physiological environment of macromolecules using water or lipid models.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374</Words>
  <Application>Microsoft Macintosh PowerPoint</Application>
  <PresentationFormat>Niestandardowy</PresentationFormat>
  <Paragraphs>51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20" baseType="lpstr">
      <vt:lpstr>Arial</vt:lpstr>
      <vt:lpstr>Open Sans</vt:lpstr>
      <vt:lpstr>Garet Ultra-Bold</vt:lpstr>
      <vt:lpstr>Fredoka</vt:lpstr>
      <vt:lpstr>Garet Bold</vt:lpstr>
      <vt:lpstr>Calibri</vt:lpstr>
      <vt:lpstr>Garet</vt:lpstr>
      <vt:lpstr>Open Sans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</dc:title>
  <cp:lastModifiedBy>Sylwia Domańska</cp:lastModifiedBy>
  <cp:revision>2</cp:revision>
  <dcterms:created xsi:type="dcterms:W3CDTF">2006-08-16T00:00:00Z</dcterms:created>
  <dcterms:modified xsi:type="dcterms:W3CDTF">2025-03-23T20:27:35Z</dcterms:modified>
  <dc:identifier>DAGidNOIpQ0</dc:identifier>
</cp:coreProperties>
</file>