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4" r:id="rId5"/>
    <p:sldId id="263" r:id="rId6"/>
    <p:sldId id="262" r:id="rId7"/>
    <p:sldId id="268" r:id="rId8"/>
    <p:sldId id="265" r:id="rId9"/>
    <p:sldId id="266" r:id="rId10"/>
    <p:sldId id="260" r:id="rId11"/>
    <p:sldId id="267" r:id="rId12"/>
    <p:sldId id="270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D73B3-59FD-D249-A793-E8CF6F76034E}" type="datetimeFigureOut">
              <a:rPr lang="pl-PL" smtClean="0"/>
              <a:t>9.04.2024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1CAED-4639-3642-8E4E-A6A179EF03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8283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direct.com/topics/biochemistry-genetics-and-molecular-biology/rna-gene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sciencedirect.com/topics/biochemistry-genetics-and-molecular-biology/amplicon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direct.com/topics/biochemistry-genetics-and-molecular-biology/microbiome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21CAED-4639-3642-8E4E-A6A179EF0359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74056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21CAED-4639-3642-8E4E-A6A179EF0359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23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Each method has some limitations regarding to input data used which should be considered before proceeding with one.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21CAED-4639-3642-8E4E-A6A179EF0359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089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 right now 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the majority of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network-based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tools and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models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are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used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to study</a:t>
            </a:r>
            <a:r>
              <a:rPr lang="en-GB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interactions</a:t>
            </a:r>
            <a:r>
              <a:rPr lang="en-GB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within the same domain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,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mostly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between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bacteria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.</a:t>
            </a:r>
            <a:r>
              <a:rPr lang="en-GB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Detection of bacteria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communit</a:t>
            </a:r>
            <a:r>
              <a:rPr lang="en-GB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y is done mainly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by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sequencing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en-GB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conservative 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16S </a:t>
            </a:r>
            <a:r>
              <a:rPr lang="pl-PL" b="0" i="0" u="sng" dirty="0" err="1">
                <a:solidFill>
                  <a:srgbClr val="1F1F1F"/>
                </a:solidFill>
                <a:effectLst/>
                <a:latin typeface="ElsevierGulliver"/>
                <a:hlinkClick r:id="rId3" tooltip="Learn more about ribosomal RNA gene from ScienceDirect's AI-generated Topic Pages"/>
              </a:rPr>
              <a:t>ribosomal</a:t>
            </a:r>
            <a:r>
              <a:rPr lang="pl-PL" b="0" i="0" u="sng" dirty="0">
                <a:solidFill>
                  <a:srgbClr val="1F1F1F"/>
                </a:solidFill>
                <a:effectLst/>
                <a:latin typeface="ElsevierGulliver"/>
                <a:hlinkClick r:id="rId3" tooltip="Learn more about ribosomal RNA gene from ScienceDirect's AI-generated Topic Pages"/>
              </a:rPr>
              <a:t> RNA </a:t>
            </a:r>
            <a:r>
              <a:rPr lang="pl-PL" b="0" i="0" u="sng" dirty="0" err="1">
                <a:solidFill>
                  <a:srgbClr val="1F1F1F"/>
                </a:solidFill>
                <a:effectLst/>
                <a:latin typeface="ElsevierGulliver"/>
                <a:hlinkClick r:id="rId3" tooltip="Learn more about ribosomal RNA gene from ScienceDirect's AI-generated Topic Pages"/>
              </a:rPr>
              <a:t>gene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 </a:t>
            </a:r>
            <a:r>
              <a:rPr lang="pl-PL" b="0" i="0" u="sng" strike="noStrike" dirty="0" err="1">
                <a:solidFill>
                  <a:srgbClr val="1F1F1F"/>
                </a:solidFill>
                <a:effectLst/>
                <a:latin typeface="ElsevierGulliver"/>
                <a:hlinkClick r:id="rId4" tooltip="Learn more about amplicons from ScienceDirect's AI-generated Topic Pages"/>
              </a:rPr>
              <a:t>amplicons</a:t>
            </a:r>
            <a:r>
              <a:rPr lang="en-GB" b="0" i="0" u="sng" strike="noStrike" dirty="0">
                <a:solidFill>
                  <a:srgbClr val="1F1F1F"/>
                </a:solidFill>
                <a:effectLst/>
                <a:latin typeface="ElsevierGulliver"/>
              </a:rPr>
              <a:t>.</a:t>
            </a:r>
            <a:endParaRPr lang="en-GB" b="0" i="0" u="none" strike="noStrike" dirty="0">
              <a:solidFill>
                <a:srgbClr val="1F1F1F"/>
              </a:solidFill>
              <a:effectLst/>
              <a:latin typeface="ElsevierGulliver"/>
            </a:endParaRPr>
          </a:p>
          <a:p>
            <a:r>
              <a:rPr lang="en-GB" dirty="0"/>
              <a:t>Studying these relations is important for human health, our microbiota influences </a:t>
            </a:r>
            <a:r>
              <a:rPr lang="pl-PL" dirty="0" err="1"/>
              <a:t>digestion</a:t>
            </a:r>
            <a:r>
              <a:rPr lang="pl-PL" dirty="0"/>
              <a:t>, </a:t>
            </a:r>
            <a:r>
              <a:rPr lang="pl-PL" dirty="0" err="1"/>
              <a:t>metabolism</a:t>
            </a:r>
            <a:r>
              <a:rPr lang="pl-PL" dirty="0"/>
              <a:t>, and </a:t>
            </a:r>
            <a:r>
              <a:rPr lang="pl-PL" dirty="0" err="1"/>
              <a:t>immune</a:t>
            </a:r>
            <a:r>
              <a:rPr lang="pl-PL" dirty="0"/>
              <a:t> </a:t>
            </a:r>
            <a:r>
              <a:rPr lang="pl-PL" dirty="0" err="1"/>
              <a:t>function</a:t>
            </a:r>
            <a:r>
              <a:rPr lang="en-GB" dirty="0"/>
              <a:t>.</a:t>
            </a:r>
          </a:p>
          <a:p>
            <a:r>
              <a:rPr lang="pl-PL" dirty="0"/>
              <a:t>Interactions </a:t>
            </a:r>
            <a:r>
              <a:rPr lang="pl-PL" dirty="0" err="1"/>
              <a:t>within</a:t>
            </a:r>
            <a:r>
              <a:rPr lang="pl-PL" dirty="0"/>
              <a:t> the </a:t>
            </a:r>
            <a:r>
              <a:rPr lang="pl-PL" dirty="0" err="1"/>
              <a:t>microbiota</a:t>
            </a:r>
            <a:r>
              <a:rPr lang="pl-PL" dirty="0"/>
              <a:t> can </a:t>
            </a:r>
            <a:r>
              <a:rPr lang="pl-PL" dirty="0" err="1"/>
              <a:t>impact</a:t>
            </a:r>
            <a:r>
              <a:rPr lang="pl-PL" dirty="0"/>
              <a:t> the </a:t>
            </a:r>
            <a:r>
              <a:rPr lang="pl-PL" dirty="0" err="1"/>
              <a:t>balance</a:t>
            </a:r>
            <a:r>
              <a:rPr lang="pl-PL" dirty="0"/>
              <a:t> between </a:t>
            </a:r>
            <a:r>
              <a:rPr lang="pl-PL" dirty="0" err="1"/>
              <a:t>beneficial</a:t>
            </a:r>
            <a:r>
              <a:rPr lang="pl-PL" dirty="0"/>
              <a:t> and </a:t>
            </a:r>
            <a:r>
              <a:rPr lang="pl-PL" dirty="0" err="1"/>
              <a:t>harmful</a:t>
            </a:r>
            <a:r>
              <a:rPr lang="pl-PL" dirty="0"/>
              <a:t> </a:t>
            </a:r>
            <a:r>
              <a:rPr lang="pl-PL" dirty="0" err="1"/>
              <a:t>microorganisms</a:t>
            </a:r>
            <a:r>
              <a:rPr lang="en-GB" dirty="0"/>
              <a:t>, which can make us more susceptible for certain </a:t>
            </a:r>
            <a:r>
              <a:rPr lang="pl-PL" dirty="0" err="1"/>
              <a:t>diseases</a:t>
            </a:r>
            <a:r>
              <a:rPr lang="pl-PL" dirty="0"/>
              <a:t> </a:t>
            </a:r>
            <a:r>
              <a:rPr lang="pl-PL" dirty="0" err="1"/>
              <a:t>such</a:t>
            </a:r>
            <a:r>
              <a:rPr lang="pl-PL" dirty="0"/>
              <a:t> as </a:t>
            </a:r>
            <a:r>
              <a:rPr lang="pl-PL" dirty="0" err="1"/>
              <a:t>obesity</a:t>
            </a:r>
            <a:r>
              <a:rPr lang="pl-PL" dirty="0"/>
              <a:t>, </a:t>
            </a:r>
            <a:r>
              <a:rPr lang="pl-PL" dirty="0" err="1"/>
              <a:t>inflammatory</a:t>
            </a:r>
            <a:r>
              <a:rPr lang="pl-PL" dirty="0"/>
              <a:t> </a:t>
            </a:r>
            <a:r>
              <a:rPr lang="pl-PL" dirty="0" err="1"/>
              <a:t>bowel</a:t>
            </a:r>
            <a:r>
              <a:rPr lang="pl-PL" dirty="0"/>
              <a:t> </a:t>
            </a:r>
            <a:r>
              <a:rPr lang="pl-PL" dirty="0" err="1"/>
              <a:t>disease</a:t>
            </a:r>
            <a:r>
              <a:rPr lang="pl-PL" dirty="0"/>
              <a:t>, and </a:t>
            </a:r>
            <a:r>
              <a:rPr lang="pl-PL" dirty="0" err="1"/>
              <a:t>infections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21CAED-4639-3642-8E4E-A6A179EF0359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3675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Firstly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, </a:t>
            </a:r>
            <a:r>
              <a:rPr lang="pl-PL" b="0" i="0" u="sng" strike="noStrike" dirty="0" err="1">
                <a:solidFill>
                  <a:srgbClr val="1F1F1F"/>
                </a:solidFill>
                <a:effectLst/>
                <a:latin typeface="ElsevierGulliver"/>
                <a:hlinkClick r:id="rId3" tooltip="Learn more about microbiome from ScienceDirect's AI-generated Topic Pages"/>
              </a:rPr>
              <a:t>microbiome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 data are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compositional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 ; i.e.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microbial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counts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represent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proportions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instead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of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absolute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abundances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.</a:t>
            </a:r>
            <a:endParaRPr lang="en-GB" b="0" i="0" u="none" strike="noStrike" dirty="0">
              <a:solidFill>
                <a:srgbClr val="1F1F1F"/>
              </a:solidFill>
              <a:effectLst/>
              <a:latin typeface="ElsevierGulliver"/>
            </a:endParaRPr>
          </a:p>
          <a:p>
            <a:r>
              <a:rPr lang="en-GB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A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decrease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 in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absolute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abundance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of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just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a single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taxon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is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followed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by a</a:t>
            </a:r>
            <a:r>
              <a:rPr lang="en-GB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n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increase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in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relative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abundances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of all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other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taxa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even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if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their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absolute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abundance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does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not change</a:t>
            </a:r>
            <a:endParaRPr lang="en-GB" b="0" i="0" u="none" strike="noStrike" dirty="0">
              <a:solidFill>
                <a:srgbClr val="1F1F1F"/>
              </a:solidFill>
              <a:effectLst/>
              <a:latin typeface="ElsevierGulliver"/>
            </a:endParaRPr>
          </a:p>
          <a:p>
            <a:endParaRPr lang="en-GB" b="0" i="0" u="none" strike="noStrike" dirty="0">
              <a:solidFill>
                <a:srgbClr val="1F1F1F"/>
              </a:solidFill>
              <a:effectLst/>
              <a:latin typeface="ElsevierGulliver"/>
            </a:endParaRPr>
          </a:p>
          <a:p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Secondly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,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sparsity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in the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dataset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can lead to false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associations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of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microorganisms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. A zero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indicates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either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the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absence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of a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microorganism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, or an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insufficient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sequencing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depth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. </a:t>
            </a:r>
            <a:endParaRPr lang="en-GB" b="0" i="0" u="none" strike="noStrike" dirty="0">
              <a:solidFill>
                <a:srgbClr val="1F1F1F"/>
              </a:solidFill>
              <a:effectLst/>
              <a:latin typeface="ElsevierGulliver"/>
            </a:endParaRPr>
          </a:p>
          <a:p>
            <a:endParaRPr lang="en-GB" b="0" i="0" u="none" strike="noStrike" dirty="0">
              <a:solidFill>
                <a:srgbClr val="1F1F1F"/>
              </a:solidFill>
              <a:effectLst/>
              <a:latin typeface="ElsevierGulliver"/>
            </a:endParaRPr>
          </a:p>
          <a:p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Thirdly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, it is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challenging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to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differentiate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between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direct and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indirect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associations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, in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particular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if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these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are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related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to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environmental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factors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 </a:t>
            </a:r>
            <a:endParaRPr lang="en-GB" b="0" i="0" u="none" strike="noStrike" dirty="0">
              <a:solidFill>
                <a:srgbClr val="1F1F1F"/>
              </a:solidFill>
              <a:effectLst/>
              <a:latin typeface="ElsevierGulliver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21CAED-4639-3642-8E4E-A6A179EF0359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7442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First method of estimating interactions between </a:t>
            </a:r>
            <a:r>
              <a:rPr lang="en-GB" dirty="0" err="1"/>
              <a:t>microbiom</a:t>
            </a:r>
            <a:r>
              <a:rPr lang="en-GB" dirty="0"/>
              <a:t>  is </a:t>
            </a:r>
            <a:r>
              <a:rPr lang="pl-PL" dirty="0"/>
              <a:t> </a:t>
            </a:r>
            <a:r>
              <a:rPr lang="pl-PL" dirty="0" err="1"/>
              <a:t>Correlation</a:t>
            </a:r>
            <a:r>
              <a:rPr lang="pl-PL" dirty="0"/>
              <a:t> Analysis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21CAED-4639-3642-8E4E-A6A179EF0359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0116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Ratio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transformations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ensure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that the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ratios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between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two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features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are the same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whether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the data are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absolute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counts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or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proportions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.</a:t>
            </a:r>
            <a:r>
              <a:rPr lang="en-GB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It takes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the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logarithm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of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these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counts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en-GB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making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the data </a:t>
            </a:r>
            <a:r>
              <a:rPr lang="en-GB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more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symmetric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and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linearly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related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. </a:t>
            </a:r>
            <a:r>
              <a:rPr lang="en-GB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In result 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the log ratio of two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taxa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is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completely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independent of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other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taxa</a:t>
            </a:r>
            <a:endParaRPr lang="en-GB" b="0" i="0" u="none" strike="noStrike" dirty="0">
              <a:solidFill>
                <a:srgbClr val="1F1F1F"/>
              </a:solidFill>
              <a:effectLst/>
              <a:latin typeface="ElsevierGulliver"/>
            </a:endParaRPr>
          </a:p>
          <a:p>
            <a:endParaRPr lang="en-GB" b="0" i="0" u="none" strike="noStrike" dirty="0">
              <a:solidFill>
                <a:srgbClr val="1F1F1F"/>
              </a:solidFill>
              <a:effectLst/>
              <a:latin typeface="ElsevierGulliver"/>
            </a:endParaRPr>
          </a:p>
          <a:p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CoNet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further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employs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similarity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(Steinhaus,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distance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correlation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) and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dissimilarity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measures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(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Euclidean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, Jensen-Shannon,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Kullback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Leibler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, Bray Curtis) as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alternatives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to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correlation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coefficients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.</a:t>
            </a:r>
            <a:endParaRPr lang="en-GB" b="0" i="0" u="none" strike="noStrike" dirty="0">
              <a:solidFill>
                <a:srgbClr val="1F1F1F"/>
              </a:solidFill>
              <a:effectLst/>
              <a:latin typeface="ElsevierGulliver"/>
            </a:endParaRPr>
          </a:p>
          <a:p>
            <a:endParaRPr lang="en-GB" b="0" i="0" u="none" strike="noStrike" dirty="0">
              <a:solidFill>
                <a:srgbClr val="1F1F1F"/>
              </a:solidFill>
              <a:effectLst/>
              <a:latin typeface="ElsevierGulliver"/>
            </a:endParaRPr>
          </a:p>
          <a:p>
            <a:r>
              <a:rPr lang="en-GB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t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o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simulate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a random background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21CAED-4639-3642-8E4E-A6A179EF0359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3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An alternative to correlation analysis are </a:t>
            </a:r>
            <a:r>
              <a:rPr lang="en-GB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regularized</a:t>
            </a:r>
            <a:r>
              <a:rPr lang="en-GB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linear regression models</a:t>
            </a:r>
          </a:p>
          <a:p>
            <a:r>
              <a:rPr lang="en-GB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In these models 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the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abundance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of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each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taxon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is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modelled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as a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response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variable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using the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abundance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of all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other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taxa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as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explanatory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variables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. </a:t>
            </a:r>
            <a:endParaRPr lang="en-GB" b="0" i="0" u="none" strike="noStrike" dirty="0">
              <a:solidFill>
                <a:srgbClr val="1F1F1F"/>
              </a:solidFill>
              <a:effectLst/>
              <a:latin typeface="ElsevierGulliver"/>
            </a:endParaRPr>
          </a:p>
          <a:p>
            <a:r>
              <a:rPr lang="en-GB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What’s problematic here is that there’s large number of features, and to prevent overfitting, penalty terms like lasso are used. It drives </a:t>
            </a:r>
            <a:r>
              <a:rPr lang="pl-PL" dirty="0"/>
              <a:t>the </a:t>
            </a:r>
            <a:r>
              <a:rPr lang="pl-PL" dirty="0" err="1"/>
              <a:t>coefficients</a:t>
            </a:r>
            <a:r>
              <a:rPr lang="pl-PL" dirty="0"/>
              <a:t> of less </a:t>
            </a:r>
            <a:r>
              <a:rPr lang="pl-PL" dirty="0" err="1"/>
              <a:t>influential</a:t>
            </a:r>
            <a:r>
              <a:rPr lang="pl-PL" dirty="0"/>
              <a:t> </a:t>
            </a:r>
            <a:r>
              <a:rPr lang="pl-PL" dirty="0" err="1"/>
              <a:t>taxa</a:t>
            </a:r>
            <a:r>
              <a:rPr lang="pl-PL" dirty="0"/>
              <a:t> to zero, </a:t>
            </a:r>
            <a:r>
              <a:rPr lang="pl-PL" dirty="0" err="1"/>
              <a:t>making</a:t>
            </a:r>
            <a:r>
              <a:rPr lang="pl-PL" dirty="0"/>
              <a:t> the </a:t>
            </a:r>
            <a:r>
              <a:rPr lang="pl-PL" dirty="0" err="1"/>
              <a:t>solution</a:t>
            </a:r>
            <a:r>
              <a:rPr lang="pl-PL" dirty="0"/>
              <a:t> </a:t>
            </a:r>
            <a:r>
              <a:rPr lang="pl-PL" dirty="0" err="1"/>
              <a:t>sparse</a:t>
            </a:r>
            <a:r>
              <a:rPr lang="en-GB" dirty="0"/>
              <a:t> (</a:t>
            </a:r>
            <a:r>
              <a:rPr lang="pl-PL" dirty="0" err="1"/>
              <a:t>CCLasso</a:t>
            </a:r>
            <a:r>
              <a:rPr lang="en-GB" dirty="0"/>
              <a:t>,</a:t>
            </a:r>
            <a:r>
              <a:rPr lang="pl-PL" dirty="0"/>
              <a:t> </a:t>
            </a:r>
            <a:r>
              <a:rPr lang="pl-PL" dirty="0" err="1"/>
              <a:t>REBACCA</a:t>
            </a:r>
            <a:r>
              <a:rPr lang="en-GB" dirty="0"/>
              <a:t>)</a:t>
            </a:r>
          </a:p>
          <a:p>
            <a:endParaRPr lang="en-GB" b="0" i="0" u="none" strike="noStrike" dirty="0">
              <a:solidFill>
                <a:srgbClr val="1F1F1F"/>
              </a:solidFill>
              <a:effectLst/>
              <a:latin typeface="ElsevierGulliver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21CAED-4639-3642-8E4E-A6A179EF0359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7422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Another method for </a:t>
            </a:r>
            <a:r>
              <a:rPr lang="pl-PL" dirty="0" err="1"/>
              <a:t>Unveiling</a:t>
            </a:r>
            <a:r>
              <a:rPr lang="pl-PL" dirty="0"/>
              <a:t> </a:t>
            </a:r>
            <a:r>
              <a:rPr lang="pl-PL" dirty="0" err="1"/>
              <a:t>Microbial</a:t>
            </a:r>
            <a:r>
              <a:rPr lang="pl-PL" dirty="0"/>
              <a:t> Interactions </a:t>
            </a:r>
            <a:r>
              <a:rPr lang="en-GB" dirty="0"/>
              <a:t>is </a:t>
            </a:r>
            <a:r>
              <a:rPr lang="pl-PL" dirty="0" err="1"/>
              <a:t>through</a:t>
            </a:r>
            <a:r>
              <a:rPr lang="pl-PL" dirty="0"/>
              <a:t> Meta-Network</a:t>
            </a:r>
            <a:r>
              <a:rPr lang="en-GB" dirty="0"/>
              <a:t>.</a:t>
            </a:r>
            <a:r>
              <a:rPr lang="pl-PL" dirty="0"/>
              <a:t> Meta-Network </a:t>
            </a:r>
            <a:r>
              <a:rPr lang="pl-PL" dirty="0" err="1"/>
              <a:t>utilizes</a:t>
            </a:r>
            <a:r>
              <a:rPr lang="pl-PL" dirty="0"/>
              <a:t> </a:t>
            </a:r>
            <a:r>
              <a:rPr lang="pl-PL" dirty="0" err="1"/>
              <a:t>association</a:t>
            </a:r>
            <a:r>
              <a:rPr lang="pl-PL" dirty="0"/>
              <a:t> rule </a:t>
            </a:r>
            <a:r>
              <a:rPr lang="pl-PL" dirty="0" err="1"/>
              <a:t>mining</a:t>
            </a:r>
            <a:r>
              <a:rPr lang="pl-PL" dirty="0"/>
              <a:t> </a:t>
            </a:r>
            <a:r>
              <a:rPr lang="pl-PL" dirty="0" err="1"/>
              <a:t>techniques</a:t>
            </a:r>
            <a:r>
              <a:rPr lang="pl-PL" dirty="0"/>
              <a:t> to </a:t>
            </a:r>
            <a:r>
              <a:rPr lang="pl-PL" dirty="0" err="1"/>
              <a:t>detect</a:t>
            </a:r>
            <a:r>
              <a:rPr lang="pl-PL" dirty="0"/>
              <a:t> </a:t>
            </a:r>
            <a:r>
              <a:rPr lang="pl-PL" dirty="0" err="1"/>
              <a:t>both</a:t>
            </a:r>
            <a:r>
              <a:rPr lang="pl-PL" dirty="0"/>
              <a:t> direct and </a:t>
            </a:r>
            <a:r>
              <a:rPr lang="pl-PL" dirty="0" err="1"/>
              <a:t>indirect</a:t>
            </a:r>
            <a:r>
              <a:rPr lang="pl-PL" dirty="0"/>
              <a:t> </a:t>
            </a:r>
            <a:r>
              <a:rPr lang="pl-PL" dirty="0" err="1"/>
              <a:t>relationships</a:t>
            </a:r>
            <a:r>
              <a:rPr lang="pl-PL" dirty="0"/>
              <a:t>, </a:t>
            </a:r>
            <a:r>
              <a:rPr lang="pl-PL" dirty="0" err="1"/>
              <a:t>including</a:t>
            </a:r>
            <a:r>
              <a:rPr lang="pl-PL" dirty="0"/>
              <a:t> </a:t>
            </a:r>
            <a:r>
              <a:rPr lang="pl-PL" dirty="0" err="1"/>
              <a:t>non-linear</a:t>
            </a:r>
            <a:r>
              <a:rPr lang="pl-PL" dirty="0"/>
              <a:t> </a:t>
            </a:r>
            <a:r>
              <a:rPr lang="pl-PL" dirty="0" err="1"/>
              <a:t>associations</a:t>
            </a:r>
            <a:r>
              <a:rPr lang="pl-PL" dirty="0"/>
              <a:t>.</a:t>
            </a:r>
            <a:r>
              <a:rPr lang="en-GB" dirty="0"/>
              <a:t> It</a:t>
            </a:r>
            <a:r>
              <a:rPr lang="pl-PL" dirty="0"/>
              <a:t> </a:t>
            </a:r>
            <a:r>
              <a:rPr lang="pl-PL" dirty="0" err="1"/>
              <a:t>initially</a:t>
            </a:r>
            <a:r>
              <a:rPr lang="pl-PL" dirty="0"/>
              <a:t> </a:t>
            </a:r>
            <a:r>
              <a:rPr lang="pl-PL" dirty="0" err="1"/>
              <a:t>generates</a:t>
            </a:r>
            <a:r>
              <a:rPr lang="pl-PL" dirty="0"/>
              <a:t> </a:t>
            </a:r>
            <a:r>
              <a:rPr lang="pl-PL" dirty="0" err="1"/>
              <a:t>presence-absence</a:t>
            </a:r>
            <a:r>
              <a:rPr lang="pl-PL" dirty="0"/>
              <a:t> </a:t>
            </a:r>
            <a:r>
              <a:rPr lang="pl-PL" dirty="0" err="1"/>
              <a:t>indicator</a:t>
            </a:r>
            <a:r>
              <a:rPr lang="pl-PL" dirty="0"/>
              <a:t> </a:t>
            </a:r>
            <a:r>
              <a:rPr lang="pl-PL" dirty="0" err="1"/>
              <a:t>matrices</a:t>
            </a:r>
            <a:r>
              <a:rPr lang="pl-PL" dirty="0"/>
              <a:t> for </a:t>
            </a:r>
            <a:r>
              <a:rPr lang="pl-PL" dirty="0" err="1"/>
              <a:t>each</a:t>
            </a:r>
            <a:r>
              <a:rPr lang="pl-PL" dirty="0"/>
              <a:t> sample.</a:t>
            </a:r>
            <a:r>
              <a:rPr lang="en-GB" dirty="0"/>
              <a:t> </a:t>
            </a:r>
            <a:r>
              <a:rPr lang="pl-PL" dirty="0" err="1"/>
              <a:t>Co-occurrence</a:t>
            </a:r>
            <a:r>
              <a:rPr lang="pl-PL" dirty="0"/>
              <a:t> </a:t>
            </a:r>
            <a:r>
              <a:rPr lang="pl-PL" dirty="0" err="1"/>
              <a:t>frequencies</a:t>
            </a:r>
            <a:r>
              <a:rPr lang="pl-PL" dirty="0"/>
              <a:t> of </a:t>
            </a:r>
            <a:r>
              <a:rPr lang="pl-PL" dirty="0" err="1"/>
              <a:t>taxa</a:t>
            </a:r>
            <a:r>
              <a:rPr lang="pl-PL" dirty="0"/>
              <a:t> </a:t>
            </a:r>
            <a:r>
              <a:rPr lang="pl-PL" dirty="0" err="1"/>
              <a:t>pairs</a:t>
            </a:r>
            <a:r>
              <a:rPr lang="pl-PL" dirty="0"/>
              <a:t> are </a:t>
            </a:r>
            <a:r>
              <a:rPr lang="pl-PL" dirty="0" err="1"/>
              <a:t>then</a:t>
            </a:r>
            <a:r>
              <a:rPr lang="pl-PL" dirty="0"/>
              <a:t> </a:t>
            </a:r>
            <a:r>
              <a:rPr lang="pl-PL" dirty="0" err="1"/>
              <a:t>computed</a:t>
            </a:r>
            <a:r>
              <a:rPr lang="pl-PL" dirty="0"/>
              <a:t> to </a:t>
            </a:r>
            <a:r>
              <a:rPr lang="pl-PL" dirty="0" err="1"/>
              <a:t>derive</a:t>
            </a:r>
            <a:r>
              <a:rPr lang="pl-PL" dirty="0"/>
              <a:t> a </a:t>
            </a:r>
            <a:r>
              <a:rPr lang="pl-PL" dirty="0" err="1"/>
              <a:t>co-occurrence</a:t>
            </a:r>
            <a:r>
              <a:rPr lang="pl-PL" dirty="0"/>
              <a:t> </a:t>
            </a:r>
            <a:r>
              <a:rPr lang="pl-PL" dirty="0" err="1"/>
              <a:t>probability</a:t>
            </a:r>
            <a:r>
              <a:rPr lang="pl-PL" dirty="0"/>
              <a:t> matrix.Using this matrix, a network is </a:t>
            </a:r>
            <a:r>
              <a:rPr lang="pl-PL" dirty="0" err="1"/>
              <a:t>constructed</a:t>
            </a:r>
            <a:r>
              <a:rPr lang="pl-PL" dirty="0"/>
              <a:t> with a </a:t>
            </a:r>
            <a:r>
              <a:rPr lang="pl-PL" dirty="0" err="1"/>
              <a:t>predefined</a:t>
            </a:r>
            <a:r>
              <a:rPr lang="pl-PL" dirty="0"/>
              <a:t> </a:t>
            </a:r>
            <a:r>
              <a:rPr lang="pl-PL" dirty="0" err="1"/>
              <a:t>co-occurrence</a:t>
            </a:r>
            <a:r>
              <a:rPr lang="pl-PL" dirty="0"/>
              <a:t> </a:t>
            </a:r>
            <a:r>
              <a:rPr lang="pl-PL" dirty="0" err="1"/>
              <a:t>probability</a:t>
            </a:r>
            <a:r>
              <a:rPr lang="pl-PL" dirty="0"/>
              <a:t> </a:t>
            </a:r>
            <a:r>
              <a:rPr lang="pl-PL" dirty="0" err="1"/>
              <a:t>threshold</a:t>
            </a:r>
            <a:r>
              <a:rPr lang="pl-PL" dirty="0"/>
              <a:t> (e.g., </a:t>
            </a:r>
            <a:r>
              <a:rPr lang="pl-PL"/>
              <a:t>80%).</a:t>
            </a:r>
            <a:endParaRPr lang="en-GB" dirty="0"/>
          </a:p>
          <a:p>
            <a:r>
              <a:rPr lang="en-GB" dirty="0"/>
              <a:t>To detect in </a:t>
            </a:r>
            <a:r>
              <a:rPr lang="pl-PL" dirty="0" err="1"/>
              <a:t>indirect</a:t>
            </a:r>
            <a:r>
              <a:rPr lang="pl-PL" dirty="0"/>
              <a:t> </a:t>
            </a:r>
            <a:r>
              <a:rPr lang="pl-PL" dirty="0" err="1"/>
              <a:t>relationships</a:t>
            </a:r>
            <a:r>
              <a:rPr lang="pl-PL" dirty="0"/>
              <a:t> </a:t>
            </a:r>
            <a:r>
              <a:rPr lang="pl-PL" dirty="0" err="1"/>
              <a:t>within</a:t>
            </a:r>
            <a:r>
              <a:rPr lang="pl-PL" dirty="0"/>
              <a:t> the network</a:t>
            </a:r>
            <a:r>
              <a:rPr lang="en-GB" dirty="0"/>
              <a:t> it uses </a:t>
            </a:r>
            <a:r>
              <a:rPr lang="pl-PL" dirty="0"/>
              <a:t>the </a:t>
            </a:r>
            <a:r>
              <a:rPr lang="pl-PL" dirty="0" err="1"/>
              <a:t>Functional</a:t>
            </a:r>
            <a:r>
              <a:rPr lang="pl-PL" dirty="0"/>
              <a:t> </a:t>
            </a:r>
            <a:r>
              <a:rPr lang="pl-PL" dirty="0" err="1"/>
              <a:t>Similarity</a:t>
            </a:r>
            <a:r>
              <a:rPr lang="pl-PL" dirty="0"/>
              <a:t> Weight (FS-Weight) </a:t>
            </a:r>
            <a:r>
              <a:rPr lang="pl-PL" dirty="0" err="1"/>
              <a:t>algorithm</a:t>
            </a:r>
            <a:r>
              <a:rPr lang="pl-PL" dirty="0"/>
              <a:t> </a:t>
            </a:r>
            <a:r>
              <a:rPr lang="en-GB" dirty="0"/>
              <a:t>and </a:t>
            </a:r>
            <a:r>
              <a:rPr lang="pl-PL" dirty="0"/>
              <a:t>to </a:t>
            </a:r>
            <a:r>
              <a:rPr lang="pl-PL" dirty="0" err="1"/>
              <a:t>identify</a:t>
            </a:r>
            <a:r>
              <a:rPr lang="pl-PL" dirty="0"/>
              <a:t> </a:t>
            </a:r>
            <a:r>
              <a:rPr lang="pl-PL" dirty="0" err="1"/>
              <a:t>non-linear</a:t>
            </a:r>
            <a:r>
              <a:rPr lang="pl-PL" dirty="0"/>
              <a:t> </a:t>
            </a:r>
            <a:r>
              <a:rPr lang="pl-PL" dirty="0" err="1"/>
              <a:t>associations</a:t>
            </a:r>
            <a:r>
              <a:rPr lang="en-GB" dirty="0"/>
              <a:t> it uses</a:t>
            </a:r>
            <a:r>
              <a:rPr lang="pl-PL" dirty="0"/>
              <a:t> PCA-PMI</a:t>
            </a:r>
            <a:r>
              <a:rPr lang="en-GB" dirty="0"/>
              <a:t> </a:t>
            </a:r>
            <a:r>
              <a:rPr lang="pl-PL" dirty="0" err="1"/>
              <a:t>method</a:t>
            </a:r>
            <a:r>
              <a:rPr lang="pl-PL" dirty="0"/>
              <a:t> (</a:t>
            </a:r>
            <a:r>
              <a:rPr lang="pl-PL" dirty="0" err="1"/>
              <a:t>Path</a:t>
            </a:r>
            <a:r>
              <a:rPr lang="pl-PL" dirty="0"/>
              <a:t> </a:t>
            </a:r>
            <a:r>
              <a:rPr lang="pl-PL" dirty="0" err="1"/>
              <a:t>Consistency</a:t>
            </a:r>
            <a:r>
              <a:rPr lang="pl-PL" dirty="0"/>
              <a:t> </a:t>
            </a:r>
            <a:r>
              <a:rPr lang="pl-PL" dirty="0" err="1"/>
              <a:t>Algorithm</a:t>
            </a:r>
            <a:r>
              <a:rPr lang="pl-PL" dirty="0"/>
              <a:t> with </a:t>
            </a:r>
            <a:r>
              <a:rPr lang="pl-PL" dirty="0" err="1"/>
              <a:t>Pointwise</a:t>
            </a:r>
            <a:r>
              <a:rPr lang="pl-PL" dirty="0"/>
              <a:t> Mutual </a:t>
            </a:r>
            <a:r>
              <a:rPr lang="pl-PL" dirty="0" err="1"/>
              <a:t>Information</a:t>
            </a:r>
            <a:r>
              <a:rPr lang="pl-PL" dirty="0"/>
              <a:t>).</a:t>
            </a:r>
            <a:endParaRPr lang="en-GB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21CAED-4639-3642-8E4E-A6A179EF0359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70278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Correlation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based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methods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typically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fail to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differentiate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between direct and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indirect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associations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.</a:t>
            </a:r>
            <a:r>
              <a:rPr lang="en-GB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These can be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distinguish</a:t>
            </a:r>
            <a:r>
              <a:rPr lang="en-GB" dirty="0">
                <a:solidFill>
                  <a:srgbClr val="1F1F1F"/>
                </a:solidFill>
                <a:latin typeface="ElsevierGulliver"/>
              </a:rPr>
              <a:t>ed using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Partial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correlation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 and </a:t>
            </a:r>
            <a:r>
              <a:rPr lang="en-GB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some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related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approaches</a:t>
            </a:r>
            <a:r>
              <a:rPr lang="en-GB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. We get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undirected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weighted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graph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where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the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edges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imply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the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conditional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dependency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between two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taxa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.</a:t>
            </a:r>
            <a:endParaRPr lang="en-GB" b="0" i="0" u="none" strike="noStrike" dirty="0">
              <a:solidFill>
                <a:srgbClr val="1F1F1F"/>
              </a:solidFill>
              <a:effectLst/>
              <a:latin typeface="ElsevierGulliver"/>
            </a:endParaRPr>
          </a:p>
          <a:p>
            <a:r>
              <a:rPr lang="en-GB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U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sually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have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a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higher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computational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complexity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and run-time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than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correlation-based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methods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. </a:t>
            </a:r>
            <a:r>
              <a:rPr lang="en-GB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They have a higher run-time and require more computing power</a:t>
            </a:r>
          </a:p>
          <a:p>
            <a:r>
              <a:rPr lang="pl-PL" dirty="0"/>
              <a:t>.</a:t>
            </a:r>
            <a:r>
              <a:rPr lang="pl-PL" dirty="0" err="1"/>
              <a:t>gCoda</a:t>
            </a:r>
            <a:r>
              <a:rPr lang="pl-PL" dirty="0"/>
              <a:t> </a:t>
            </a:r>
            <a:r>
              <a:rPr lang="pl-PL" dirty="0" err="1"/>
              <a:t>utilizes</a:t>
            </a:r>
            <a:r>
              <a:rPr lang="pl-PL" dirty="0"/>
              <a:t> a </a:t>
            </a:r>
            <a:r>
              <a:rPr lang="pl-PL" dirty="0" err="1"/>
              <a:t>logistic</a:t>
            </a:r>
            <a:r>
              <a:rPr lang="pl-PL" dirty="0"/>
              <a:t> </a:t>
            </a:r>
            <a:r>
              <a:rPr lang="pl-PL" dirty="0" err="1"/>
              <a:t>normal</a:t>
            </a:r>
            <a:r>
              <a:rPr lang="pl-PL" dirty="0"/>
              <a:t> </a:t>
            </a:r>
            <a:r>
              <a:rPr lang="pl-PL" dirty="0" err="1"/>
              <a:t>distribution</a:t>
            </a:r>
            <a:r>
              <a:rPr lang="pl-PL" dirty="0"/>
              <a:t> and maximum </a:t>
            </a:r>
            <a:r>
              <a:rPr lang="pl-PL" dirty="0" err="1"/>
              <a:t>likelihood</a:t>
            </a:r>
            <a:r>
              <a:rPr lang="pl-PL" dirty="0"/>
              <a:t> model with ℓ</a:t>
            </a:r>
            <a:r>
              <a:rPr lang="pl-PL" dirty="0" err="1"/>
              <a:t>1-penalty</a:t>
            </a:r>
            <a:r>
              <a:rPr lang="pl-PL" dirty="0"/>
              <a:t> to </a:t>
            </a:r>
            <a:r>
              <a:rPr lang="pl-PL" dirty="0" err="1"/>
              <a:t>address</a:t>
            </a:r>
            <a:r>
              <a:rPr lang="pl-PL" dirty="0"/>
              <a:t> </a:t>
            </a:r>
            <a:r>
              <a:rPr lang="pl-PL" dirty="0" err="1"/>
              <a:t>sparsity</a:t>
            </a:r>
            <a:endParaRPr lang="en-GB" dirty="0"/>
          </a:p>
          <a:p>
            <a:r>
              <a:rPr lang="en-GB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On the plus side most of them 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can account for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confounders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such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as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biological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covariates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and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technical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biasessuch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en-GB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like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sequencing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dept</a:t>
            </a:r>
            <a:r>
              <a:rPr lang="en-GB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h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21CAED-4639-3642-8E4E-A6A179EF0359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0727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mLDM </a:t>
            </a:r>
            <a:r>
              <a:rPr lang="pl-PL" dirty="0" err="1"/>
              <a:t>employs</a:t>
            </a:r>
            <a:r>
              <a:rPr lang="pl-PL" dirty="0"/>
              <a:t> a </a:t>
            </a:r>
            <a:r>
              <a:rPr lang="pl-PL" dirty="0" err="1"/>
              <a:t>hierarchical</a:t>
            </a:r>
            <a:r>
              <a:rPr lang="pl-PL" dirty="0"/>
              <a:t> </a:t>
            </a:r>
            <a:r>
              <a:rPr lang="pl-PL" dirty="0" err="1"/>
              <a:t>Bayesian</a:t>
            </a:r>
            <a:r>
              <a:rPr lang="pl-PL" dirty="0"/>
              <a:t> model with </a:t>
            </a:r>
            <a:r>
              <a:rPr lang="pl-PL" dirty="0" err="1"/>
              <a:t>three</a:t>
            </a:r>
            <a:r>
              <a:rPr lang="pl-PL" dirty="0"/>
              <a:t> </a:t>
            </a:r>
            <a:r>
              <a:rPr lang="pl-PL" dirty="0" err="1"/>
              <a:t>layers</a:t>
            </a:r>
            <a:r>
              <a:rPr lang="pl-PL" dirty="0"/>
              <a:t> to model </a:t>
            </a:r>
            <a:r>
              <a:rPr lang="pl-PL" dirty="0" err="1"/>
              <a:t>microbial</a:t>
            </a:r>
            <a:r>
              <a:rPr lang="pl-PL" dirty="0"/>
              <a:t> </a:t>
            </a:r>
            <a:r>
              <a:rPr lang="pl-PL" dirty="0" err="1"/>
              <a:t>abundance</a:t>
            </a:r>
            <a:r>
              <a:rPr lang="pl-PL" dirty="0"/>
              <a:t>.</a:t>
            </a:r>
            <a:endParaRPr lang="en-GB" dirty="0"/>
          </a:p>
          <a:p>
            <a:r>
              <a:rPr lang="pl-PL" dirty="0" err="1"/>
              <a:t>HARMONIES</a:t>
            </a:r>
            <a:r>
              <a:rPr lang="pl-PL" dirty="0"/>
              <a:t> </a:t>
            </a:r>
            <a:r>
              <a:rPr lang="pl-PL" dirty="0" err="1"/>
              <a:t>utilizes</a:t>
            </a:r>
            <a:r>
              <a:rPr lang="pl-PL" dirty="0"/>
              <a:t> the </a:t>
            </a:r>
            <a:r>
              <a:rPr lang="pl-PL" dirty="0" err="1"/>
              <a:t>zero-inflated</a:t>
            </a:r>
            <a:r>
              <a:rPr lang="pl-PL" dirty="0"/>
              <a:t> </a:t>
            </a:r>
            <a:r>
              <a:rPr lang="pl-PL" dirty="0" err="1"/>
              <a:t>negative</a:t>
            </a:r>
            <a:r>
              <a:rPr lang="pl-PL" dirty="0"/>
              <a:t> </a:t>
            </a:r>
            <a:r>
              <a:rPr lang="pl-PL" dirty="0" err="1"/>
              <a:t>binomial</a:t>
            </a:r>
            <a:r>
              <a:rPr lang="pl-PL" dirty="0"/>
              <a:t> </a:t>
            </a:r>
            <a:r>
              <a:rPr lang="pl-PL" dirty="0" err="1"/>
              <a:t>distribution</a:t>
            </a:r>
            <a:r>
              <a:rPr lang="pl-PL" dirty="0"/>
              <a:t> and </a:t>
            </a:r>
            <a:r>
              <a:rPr lang="pl-PL" dirty="0" err="1"/>
              <a:t>graphical</a:t>
            </a:r>
            <a:r>
              <a:rPr lang="pl-PL" dirty="0"/>
              <a:t> lasso </a:t>
            </a:r>
            <a:r>
              <a:rPr lang="pl-PL" dirty="0" err="1"/>
              <a:t>approach</a:t>
            </a:r>
            <a:r>
              <a:rPr lang="pl-PL" dirty="0"/>
              <a:t> for </a:t>
            </a:r>
            <a:r>
              <a:rPr lang="pl-PL" dirty="0" err="1"/>
              <a:t>interaction</a:t>
            </a:r>
            <a:r>
              <a:rPr lang="pl-PL" dirty="0"/>
              <a:t> </a:t>
            </a:r>
            <a:r>
              <a:rPr lang="pl-PL" dirty="0" err="1"/>
              <a:t>inference</a:t>
            </a:r>
            <a:endParaRPr lang="en-GB" dirty="0"/>
          </a:p>
          <a:p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Most of the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methods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which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try to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solve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zero-inflation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,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introduce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pseudo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counts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before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log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transformation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.</a:t>
            </a:r>
            <a:r>
              <a:rPr lang="en-GB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introducing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pseudo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counts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may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have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a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huge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impact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on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downstream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analysis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and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also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may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lead to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spurious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associations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i.e.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neglecting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the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fact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that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some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taxa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are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completely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absent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in the data.</a:t>
            </a:r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21CAED-4639-3642-8E4E-A6A179EF0359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4843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BC6991-F8FE-3AEB-8DFB-143DE8B746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07024F7-9E89-4521-769B-A909C5E963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FCA1E6A-8E62-73B3-50AF-537D96106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32A6-2491-B144-8F69-A00A7B0D4F43}" type="datetimeFigureOut">
              <a:rPr lang="pl-PL" smtClean="0"/>
              <a:t>9.04.2024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D7B1FBE-A072-58B8-9C98-4034E39A6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1E61598-39B0-3A1A-C21F-F530BAB34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49EC-A8E0-0A46-88FD-0BB38887D7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3861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A4C45F-12EE-9D32-E4D4-6C01B247A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FFB7B24-65BD-95CA-367D-B70CDA18BA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45508A1-83DB-40C2-FF49-5CD7965F1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32A6-2491-B144-8F69-A00A7B0D4F43}" type="datetimeFigureOut">
              <a:rPr lang="pl-PL" smtClean="0"/>
              <a:t>9.04.2024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E7B640B-E162-F299-4887-3BBFD7EBD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315F4CF-8A25-23E2-65CA-B952CAA87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49EC-A8E0-0A46-88FD-0BB38887D7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458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D4636F0F-C927-275A-87CE-B32F6B0BA8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3E79BB1-EE34-1410-E26C-BA8B0D3AB4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A6C20CB-9A31-D3F8-0C29-2FCA471F0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32A6-2491-B144-8F69-A00A7B0D4F43}" type="datetimeFigureOut">
              <a:rPr lang="pl-PL" smtClean="0"/>
              <a:t>9.04.2024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B715567-EB8B-C1B7-0681-F3DD8FB0B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BE1B0AE-B46A-771F-F474-903FF0F60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49EC-A8E0-0A46-88FD-0BB38887D7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9313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2F65EB-3227-82EA-F5ED-06A37688D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79439D-A75B-6F79-3129-97EE27E27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F93335A-B26A-0EA9-3F99-64BB8762E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32A6-2491-B144-8F69-A00A7B0D4F43}" type="datetimeFigureOut">
              <a:rPr lang="pl-PL" smtClean="0"/>
              <a:t>9.04.2024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28C5C29-7D5A-B5D5-F788-007851394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E9BB099-2195-93DC-7A10-7890A043E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49EC-A8E0-0A46-88FD-0BB38887D7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3376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29F98D-35F9-569C-5197-2C8420FF9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D638CF9-E203-7337-2354-968BA0018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88C42F6-441A-E096-1CA8-DCCD07DFB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32A6-2491-B144-8F69-A00A7B0D4F43}" type="datetimeFigureOut">
              <a:rPr lang="pl-PL" smtClean="0"/>
              <a:t>9.04.2024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0AFBD4F-42E7-3632-1696-FD2AB80DC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3AA4BC2-B3DE-4D99-2F34-755E080FC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49EC-A8E0-0A46-88FD-0BB38887D7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5001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AC16DF-5B9D-0320-261B-EE0EC2BF1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992498-DDBE-71D1-CC5B-160D8C7A0E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22D001F-899A-BD8D-7267-F54658356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1272D29-781D-0C8E-0CDE-C103EAF6B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32A6-2491-B144-8F69-A00A7B0D4F43}" type="datetimeFigureOut">
              <a:rPr lang="pl-PL" smtClean="0"/>
              <a:t>9.04.2024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4292037-52B8-5351-A528-CFBAC21E4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C9CF752-CBCD-CC3C-6DB1-B7DFAA471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49EC-A8E0-0A46-88FD-0BB38887D7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1797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93BA5C-28D9-1B03-23C0-D90B3DC11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C79F264-1DC3-3A8C-65DE-13B835E9F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ADE82DF-66E7-91CD-C2EE-0B1802E7D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63EFD8E-EE36-5193-8561-58C6CDCB2E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812AAB4-CB58-CB47-DAB9-66A47CF724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C6B08EBD-767A-17E0-3721-656074CCD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32A6-2491-B144-8F69-A00A7B0D4F43}" type="datetimeFigureOut">
              <a:rPr lang="pl-PL" smtClean="0"/>
              <a:t>9.04.2024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6EAE957-7FA3-ABD9-A082-597B7F6F7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83EABDE-1259-F2E5-0826-BC0E9ACF9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49EC-A8E0-0A46-88FD-0BB38887D7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804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AFBC78-E26C-E15E-BBC6-E3650B3E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A6FD6F8-7A76-696B-ED55-F3568A48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32A6-2491-B144-8F69-A00A7B0D4F43}" type="datetimeFigureOut">
              <a:rPr lang="pl-PL" smtClean="0"/>
              <a:t>9.04.2024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E22CE1C-D29D-04BC-BD61-7040A10AB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6FA125F-FFB7-5A85-AE10-5666E2443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49EC-A8E0-0A46-88FD-0BB38887D7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5627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1DDB31A-910F-3CA9-83CD-1041A8A95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32A6-2491-B144-8F69-A00A7B0D4F43}" type="datetimeFigureOut">
              <a:rPr lang="pl-PL" smtClean="0"/>
              <a:t>9.04.2024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4C27C8A-BB27-7355-4738-B761C039B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CD493EC-2A6D-E12C-6015-C325B498D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49EC-A8E0-0A46-88FD-0BB38887D7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2754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6C7BFD-694A-F664-52A9-1E7755405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7FEBFC-EBA5-C4D2-53DA-D07643C30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8A31323-1386-C82A-4CFA-3F932B6EBE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33322B4-01F6-907D-3219-1E30D12DD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32A6-2491-B144-8F69-A00A7B0D4F43}" type="datetimeFigureOut">
              <a:rPr lang="pl-PL" smtClean="0"/>
              <a:t>9.04.2024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9107601-D4CD-5B0F-EF1B-363210A1E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ED25EA5-108B-B444-F4D9-FD23AA0B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49EC-A8E0-0A46-88FD-0BB38887D7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7507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EDD0BA-9B44-F982-E759-B26550F97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CC37F43-B4FD-A366-4AC4-39ABE572A2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F68956C-E4E0-F5FE-F503-A283EB9068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BB20343-A295-C755-29D1-5BDA3C33B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32A6-2491-B144-8F69-A00A7B0D4F43}" type="datetimeFigureOut">
              <a:rPr lang="pl-PL" smtClean="0"/>
              <a:t>9.04.2024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7C15BBE-AA0F-6654-0A1E-E3B47BE66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6A6623F-FF33-65D6-8169-515B93DCB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49EC-A8E0-0A46-88FD-0BB38887D7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347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14D403F6-EEA3-4985-9F07-789A79292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F17CD81-14EA-08F1-685A-9BB18C93E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91F7D48-2006-3CDA-E6F6-01E189E76C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3532A6-2491-B144-8F69-A00A7B0D4F43}" type="datetimeFigureOut">
              <a:rPr lang="pl-PL" smtClean="0"/>
              <a:t>9.04.2024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97EBBB9-9F6A-F5FE-296B-3484D0A7F4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63CE14A-B2C5-A815-2B2F-729165BDFC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2049EC-A8E0-0A46-88FD-0BB38887D7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8849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072F04-9678-8E28-230E-D84ACE11B1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0" i="0" u="none" strike="noStrike" dirty="0">
                <a:solidFill>
                  <a:srgbClr val="313131"/>
                </a:solidFill>
                <a:effectLst/>
                <a:latin typeface="-apple-system"/>
              </a:rPr>
              <a:t>Application of network </a:t>
            </a:r>
            <a:r>
              <a:rPr lang="pl-PL" b="0" i="0" u="none" strike="noStrike" dirty="0" err="1">
                <a:solidFill>
                  <a:srgbClr val="313131"/>
                </a:solidFill>
                <a:effectLst/>
                <a:latin typeface="-apple-system"/>
              </a:rPr>
              <a:t>analysis</a:t>
            </a:r>
            <a:r>
              <a:rPr lang="pl-PL" b="0" i="0" u="none" strike="noStrike" dirty="0">
                <a:solidFill>
                  <a:srgbClr val="313131"/>
                </a:solidFill>
                <a:effectLst/>
                <a:latin typeface="-apple-system"/>
              </a:rPr>
              <a:t> tools in </a:t>
            </a:r>
            <a:r>
              <a:rPr lang="pl-PL" b="0" i="0" u="none" strike="noStrike" dirty="0" err="1">
                <a:solidFill>
                  <a:srgbClr val="313131"/>
                </a:solidFill>
                <a:effectLst/>
                <a:latin typeface="-apple-system"/>
              </a:rPr>
              <a:t>understanding</a:t>
            </a:r>
            <a:r>
              <a:rPr lang="pl-PL" b="0" i="0" u="none" strike="noStrike" dirty="0">
                <a:solidFill>
                  <a:srgbClr val="313131"/>
                </a:solidFill>
                <a:effectLst/>
                <a:latin typeface="-apple-system"/>
              </a:rPr>
              <a:t> </a:t>
            </a:r>
            <a:r>
              <a:rPr lang="pl-PL" b="0" i="0" u="none" strike="noStrike" dirty="0" err="1">
                <a:solidFill>
                  <a:srgbClr val="313131"/>
                </a:solidFill>
                <a:effectLst/>
                <a:latin typeface="-apple-system"/>
              </a:rPr>
              <a:t>microbial</a:t>
            </a:r>
            <a:r>
              <a:rPr lang="pl-PL" b="0" i="0" u="none" strike="noStrike" dirty="0">
                <a:solidFill>
                  <a:srgbClr val="313131"/>
                </a:solidFill>
                <a:effectLst/>
                <a:latin typeface="-apple-system"/>
              </a:rPr>
              <a:t> community </a:t>
            </a:r>
            <a:r>
              <a:rPr lang="pl-PL" b="0" i="0" u="none" strike="noStrike" dirty="0" err="1">
                <a:solidFill>
                  <a:srgbClr val="313131"/>
                </a:solidFill>
                <a:effectLst/>
                <a:latin typeface="-apple-system"/>
              </a:rPr>
              <a:t>dynamics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CF3D172-7867-3536-3424-0AA8A5B5E0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2654" y="5006365"/>
            <a:ext cx="9144000" cy="1655762"/>
          </a:xfrm>
        </p:spPr>
        <p:txBody>
          <a:bodyPr/>
          <a:lstStyle/>
          <a:p>
            <a:r>
              <a:rPr lang="en-GB" dirty="0"/>
              <a:t>Lidia </a:t>
            </a:r>
            <a:r>
              <a:rPr lang="en-GB" dirty="0" err="1"/>
              <a:t>Stadnik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00796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167F1C-8647-67F4-EBB1-BCF4499A1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Workflow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indicating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the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suitable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network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approaches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depending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upon different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challenges</a:t>
            </a:r>
            <a:endParaRPr lang="pl-PL" dirty="0"/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0597D63C-80B7-31FC-A47B-09A14A906B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42490" y="1690688"/>
            <a:ext cx="7158387" cy="516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285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6E52D0-E352-FA95-8A52-65F2152E2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Conclusion</a:t>
            </a:r>
            <a:b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D97916-52F9-AB71-CD7A-4188340BE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1F1F1F"/>
                </a:solidFill>
                <a:latin typeface="ElsevierGulliver"/>
              </a:rPr>
              <a:t>C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urrently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available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methods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are not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able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to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overcome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all of the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challenges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associated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with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microbiome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data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including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compositionality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bias,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overdispersion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, a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poor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sample to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feature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ratio and </a:t>
            </a:r>
            <a:r>
              <a:rPr lang="pl-PL" b="0" i="1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trans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-kingdom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interactions.</a:t>
            </a:r>
            <a:endParaRPr lang="en-GB" b="0" i="0" u="none" strike="noStrike" dirty="0">
              <a:solidFill>
                <a:srgbClr val="1F1F1F"/>
              </a:solidFill>
              <a:effectLst/>
              <a:latin typeface="ElsevierGulliver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6111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F67B04-B836-FFDE-9530-601BEE6BF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Sources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F220502-19D8-8784-5436-387E924CA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0" i="0" u="none" strike="noStrike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Matchado</a:t>
            </a:r>
            <a:r>
              <a:rPr lang="pl-PL" b="0" i="0" u="none" strike="noStrike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Monica Steffi, et al. "Network analysis </a:t>
            </a:r>
            <a:r>
              <a:rPr lang="pl-PL" b="0" i="0" u="none" strike="noStrike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methods</a:t>
            </a:r>
            <a:r>
              <a:rPr lang="pl-PL" b="0" i="0" u="none" strike="noStrike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 for </a:t>
            </a:r>
            <a:r>
              <a:rPr lang="pl-PL" b="0" i="0" u="none" strike="noStrike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studying</a:t>
            </a:r>
            <a:r>
              <a:rPr lang="pl-PL" b="0" i="0" u="none" strike="noStrike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 </a:t>
            </a:r>
            <a:r>
              <a:rPr lang="pl-PL" b="0" i="0" u="none" strike="noStrike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microbial</a:t>
            </a:r>
            <a:r>
              <a:rPr lang="pl-PL" b="0" i="0" u="none" strike="noStrike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 communities: A mini review." </a:t>
            </a:r>
            <a:r>
              <a:rPr lang="pl-PL" b="0" i="1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Computational</a:t>
            </a:r>
            <a:r>
              <a:rPr lang="pl-PL" b="0" i="1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and </a:t>
            </a:r>
            <a:r>
              <a:rPr lang="pl-PL" b="0" i="1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structural</a:t>
            </a:r>
            <a:r>
              <a:rPr lang="pl-PL" b="0" i="1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pl-PL" b="0" i="1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biotechnology</a:t>
            </a:r>
            <a:r>
              <a:rPr lang="pl-PL" b="0" i="1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journal</a:t>
            </a:r>
            <a:r>
              <a:rPr lang="pl-PL" b="0" i="0" u="none" strike="noStrike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 19 (2021): 2687-2698.</a:t>
            </a:r>
            <a:endParaRPr lang="en-GB" b="0" i="0" u="none" strike="noStrike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r>
              <a:rPr lang="pl-PL" b="0" i="0" u="none" strike="noStrike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Larsen, Peter, Yuki Hamada, and Jack Gilbert. "Modeling </a:t>
            </a:r>
            <a:r>
              <a:rPr lang="pl-PL" b="0" i="0" u="none" strike="noStrike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microbial</a:t>
            </a:r>
            <a:r>
              <a:rPr lang="pl-PL" b="0" i="0" u="none" strike="noStrike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 communities: </a:t>
            </a:r>
            <a:r>
              <a:rPr lang="pl-PL" b="0" i="0" u="none" strike="noStrike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Current</a:t>
            </a:r>
            <a:r>
              <a:rPr lang="pl-PL" b="0" i="0" u="none" strike="noStrike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</a:t>
            </a:r>
            <a:r>
              <a:rPr lang="pl-PL" b="0" i="0" u="none" strike="noStrike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developing</a:t>
            </a:r>
            <a:r>
              <a:rPr lang="pl-PL" b="0" i="0" u="none" strike="noStrike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and future </a:t>
            </a:r>
            <a:r>
              <a:rPr lang="pl-PL" b="0" i="0" u="none" strike="noStrike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technologies</a:t>
            </a:r>
            <a:r>
              <a:rPr lang="pl-PL" b="0" i="0" u="none" strike="noStrike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 for </a:t>
            </a:r>
            <a:r>
              <a:rPr lang="pl-PL" b="0" i="0" u="none" strike="noStrike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predicting</a:t>
            </a:r>
            <a:r>
              <a:rPr lang="pl-PL" b="0" i="0" u="none" strike="noStrike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 </a:t>
            </a:r>
            <a:r>
              <a:rPr lang="pl-PL" b="0" i="0" u="none" strike="noStrike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microbial</a:t>
            </a:r>
            <a:r>
              <a:rPr lang="pl-PL" b="0" i="0" u="none" strike="noStrike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 community </a:t>
            </a:r>
            <a:r>
              <a:rPr lang="pl-PL" b="0" i="0" u="none" strike="noStrike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interaction</a:t>
            </a:r>
            <a:r>
              <a:rPr lang="pl-PL" b="0" i="0" u="none" strike="noStrike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." </a:t>
            </a:r>
            <a:r>
              <a:rPr lang="pl-PL" b="0" i="1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Journal of </a:t>
            </a:r>
            <a:r>
              <a:rPr lang="pl-PL" b="0" i="1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Biotechnology</a:t>
            </a:r>
            <a:r>
              <a:rPr lang="pl-PL" b="0" i="0" u="none" strike="noStrike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 160.1-2 (2012): 17-24.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9359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555031-1066-9225-51BE-69CDFC0F5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Characterizing</a:t>
            </a:r>
            <a:r>
              <a:rPr lang="en-GB" dirty="0"/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microbial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communities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0343A3-7441-5E83-680D-30DE0075D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8670" y="2249515"/>
            <a:ext cx="4867330" cy="4301568"/>
          </a:xfrm>
        </p:spPr>
        <p:txBody>
          <a:bodyPr/>
          <a:lstStyle/>
          <a:p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Currently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, the majority of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network-based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tools and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models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are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used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to study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intra-kingdom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interactions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,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mostly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between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bacteria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. </a:t>
            </a:r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F6F61938-3104-DA54-DB7C-CF9081E84AD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7160"/>
          <a:stretch/>
        </p:blipFill>
        <p:spPr>
          <a:xfrm>
            <a:off x="6096000" y="1629253"/>
            <a:ext cx="6096000" cy="522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711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CA969B-97C4-4562-5550-8D25E72A1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Network analysis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03043C-22C5-C13C-8F7A-16C8E55E0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7247466" cy="4351338"/>
          </a:xfrm>
        </p:spPr>
        <p:txBody>
          <a:bodyPr>
            <a:normAutofit/>
          </a:bodyPr>
          <a:lstStyle/>
          <a:p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Network-based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analytical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approaches</a:t>
            </a:r>
            <a:r>
              <a:rPr lang="en-GB" dirty="0">
                <a:solidFill>
                  <a:srgbClr val="1F1F1F"/>
                </a:solidFill>
                <a:latin typeface="ElsevierGulliver"/>
              </a:rPr>
              <a:t> are used 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to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decipher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microbial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co-occurrence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patterns</a:t>
            </a:r>
            <a:r>
              <a:rPr lang="en-GB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.</a:t>
            </a:r>
          </a:p>
          <a:p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Decoding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complex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microbial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co-occurrence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relationships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is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associated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with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three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main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challenges</a:t>
            </a:r>
            <a:r>
              <a:rPr lang="en-GB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.</a:t>
            </a:r>
          </a:p>
          <a:p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Most of these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methods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employ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linear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models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based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on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correlation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,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regression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, and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probabilistic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graphical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models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.</a:t>
            </a:r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492746DE-1575-D97D-71C0-45B00CCC916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1967"/>
          <a:stretch/>
        </p:blipFill>
        <p:spPr>
          <a:xfrm>
            <a:off x="8085667" y="69248"/>
            <a:ext cx="4106333" cy="6797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627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ADD1B9-8F82-ADDD-FF5D-0B907E65B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</a:t>
            </a:r>
            <a:r>
              <a:rPr lang="pl-PL" dirty="0" err="1"/>
              <a:t>Correlation</a:t>
            </a:r>
            <a:r>
              <a:rPr lang="pl-PL" dirty="0"/>
              <a:t> Analysis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25F8AC-9BD0-0473-9133-E65672843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Pearson or </a:t>
            </a:r>
            <a:r>
              <a:rPr lang="pl-PL" dirty="0" err="1"/>
              <a:t>Spearman</a:t>
            </a:r>
            <a:r>
              <a:rPr lang="pl-PL" dirty="0"/>
              <a:t> </a:t>
            </a:r>
            <a:r>
              <a:rPr lang="pl-PL" dirty="0" err="1"/>
              <a:t>correlation</a:t>
            </a:r>
            <a:r>
              <a:rPr lang="pl-PL" dirty="0"/>
              <a:t> </a:t>
            </a:r>
            <a:r>
              <a:rPr lang="pl-PL" dirty="0" err="1"/>
              <a:t>methods</a:t>
            </a:r>
            <a:r>
              <a:rPr lang="pl-PL" dirty="0"/>
              <a:t> are </a:t>
            </a:r>
            <a:r>
              <a:rPr lang="pl-PL" dirty="0" err="1"/>
              <a:t>commonly</a:t>
            </a:r>
            <a:r>
              <a:rPr lang="pl-PL" dirty="0"/>
              <a:t> </a:t>
            </a:r>
            <a:r>
              <a:rPr lang="pl-PL" dirty="0" err="1"/>
              <a:t>used</a:t>
            </a:r>
            <a:r>
              <a:rPr lang="pl-PL" dirty="0"/>
              <a:t> to </a:t>
            </a:r>
            <a:r>
              <a:rPr lang="pl-PL" dirty="0" err="1"/>
              <a:t>estimate</a:t>
            </a:r>
            <a:r>
              <a:rPr lang="pl-PL" dirty="0"/>
              <a:t> </a:t>
            </a:r>
            <a:r>
              <a:rPr lang="pl-PL" dirty="0" err="1"/>
              <a:t>microbial</a:t>
            </a:r>
            <a:r>
              <a:rPr lang="pl-PL" dirty="0"/>
              <a:t> </a:t>
            </a:r>
            <a:r>
              <a:rPr lang="pl-PL" dirty="0" err="1"/>
              <a:t>interactions</a:t>
            </a:r>
            <a:r>
              <a:rPr lang="pl-PL" dirty="0"/>
              <a:t> </a:t>
            </a:r>
            <a:r>
              <a:rPr lang="pl-PL" dirty="0" err="1"/>
              <a:t>between</a:t>
            </a:r>
            <a:r>
              <a:rPr lang="pl-PL" dirty="0"/>
              <a:t> </a:t>
            </a:r>
            <a:r>
              <a:rPr lang="pl-PL" dirty="0" err="1"/>
              <a:t>pairs</a:t>
            </a:r>
            <a:r>
              <a:rPr lang="pl-PL" dirty="0"/>
              <a:t> of </a:t>
            </a:r>
            <a:r>
              <a:rPr lang="pl-PL" dirty="0" err="1"/>
              <a:t>taxa</a:t>
            </a:r>
            <a:r>
              <a:rPr lang="pl-PL" dirty="0"/>
              <a:t>.</a:t>
            </a:r>
            <a:endParaRPr lang="en-GB" dirty="0"/>
          </a:p>
          <a:p>
            <a:r>
              <a:rPr lang="pl-PL" dirty="0" err="1"/>
              <a:t>However</a:t>
            </a:r>
            <a:r>
              <a:rPr lang="pl-PL" dirty="0"/>
              <a:t>, </a:t>
            </a:r>
            <a:r>
              <a:rPr lang="en-GB" dirty="0"/>
              <a:t> this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analysis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do not account for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compositionality</a:t>
            </a:r>
            <a:r>
              <a:rPr lang="en-GB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, leading to false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associations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between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low-abundant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microbial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members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in a community</a:t>
            </a:r>
            <a:r>
              <a:rPr lang="en-GB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.</a:t>
            </a:r>
            <a:endParaRPr lang="en-GB" dirty="0"/>
          </a:p>
          <a:p>
            <a:r>
              <a:rPr lang="pl-PL" dirty="0"/>
              <a:t>To </a:t>
            </a:r>
            <a:r>
              <a:rPr lang="pl-PL" dirty="0" err="1"/>
              <a:t>address</a:t>
            </a:r>
            <a:r>
              <a:rPr lang="pl-PL" dirty="0"/>
              <a:t> this, </a:t>
            </a:r>
            <a:r>
              <a:rPr lang="pl-PL" dirty="0" err="1"/>
              <a:t>compositional</a:t>
            </a:r>
            <a:r>
              <a:rPr lang="pl-PL" dirty="0"/>
              <a:t> data </a:t>
            </a:r>
            <a:r>
              <a:rPr lang="pl-PL" dirty="0" err="1"/>
              <a:t>analysis</a:t>
            </a:r>
            <a:r>
              <a:rPr lang="pl-PL" dirty="0"/>
              <a:t> </a:t>
            </a:r>
            <a:r>
              <a:rPr lang="pl-PL" dirty="0" err="1"/>
              <a:t>techniques</a:t>
            </a:r>
            <a:r>
              <a:rPr lang="pl-PL" dirty="0"/>
              <a:t> are </a:t>
            </a:r>
            <a:r>
              <a:rPr lang="pl-PL" dirty="0" err="1"/>
              <a:t>employed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239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EBE5ED-55B5-C9B9-02B2-43F9E0E3F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Overcoming</a:t>
            </a:r>
            <a:r>
              <a:rPr lang="pl-PL" dirty="0"/>
              <a:t> </a:t>
            </a:r>
            <a:r>
              <a:rPr lang="pl-PL" dirty="0" err="1"/>
              <a:t>Sparsity</a:t>
            </a:r>
            <a:r>
              <a:rPr lang="pl-PL" dirty="0"/>
              <a:t> in </a:t>
            </a:r>
            <a:r>
              <a:rPr lang="pl-PL" dirty="0" err="1"/>
              <a:t>Microbial</a:t>
            </a:r>
            <a:r>
              <a:rPr lang="pl-PL" dirty="0"/>
              <a:t> </a:t>
            </a:r>
            <a:r>
              <a:rPr lang="pl-PL" dirty="0" err="1"/>
              <a:t>Interaction</a:t>
            </a:r>
            <a:r>
              <a:rPr lang="pl-PL" dirty="0"/>
              <a:t> Analysis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524D90C-0302-6C9D-1FC9-FAAFF1021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Centered</a:t>
            </a:r>
            <a:r>
              <a:rPr lang="pl-PL" dirty="0"/>
              <a:t> log ratio </a:t>
            </a:r>
            <a:r>
              <a:rPr lang="pl-PL" dirty="0" err="1"/>
              <a:t>transformation</a:t>
            </a:r>
            <a:r>
              <a:rPr lang="pl-PL" dirty="0"/>
              <a:t> (CLR) </a:t>
            </a:r>
            <a:r>
              <a:rPr lang="en-GB" dirty="0"/>
              <a:t>can be</a:t>
            </a:r>
            <a:r>
              <a:rPr lang="pl-PL" dirty="0"/>
              <a:t> </a:t>
            </a:r>
            <a:r>
              <a:rPr lang="pl-PL" dirty="0" err="1"/>
              <a:t>utilized</a:t>
            </a:r>
            <a:r>
              <a:rPr lang="pl-PL" dirty="0"/>
              <a:t> as a </a:t>
            </a:r>
            <a:r>
              <a:rPr lang="pl-PL" dirty="0" err="1"/>
              <a:t>pre-processing</a:t>
            </a:r>
            <a:r>
              <a:rPr lang="pl-PL" dirty="0"/>
              <a:t> step (e.g., </a:t>
            </a:r>
            <a:r>
              <a:rPr lang="pl-PL" dirty="0" err="1"/>
              <a:t>SparCC</a:t>
            </a:r>
            <a:r>
              <a:rPr lang="pl-PL" dirty="0"/>
              <a:t>).		</a:t>
            </a:r>
            <a:endParaRPr lang="en-GB" dirty="0"/>
          </a:p>
          <a:p>
            <a:r>
              <a:rPr lang="pl-PL" dirty="0" err="1"/>
              <a:t>Bootstrapping</a:t>
            </a:r>
            <a:r>
              <a:rPr lang="pl-PL" dirty="0"/>
              <a:t> </a:t>
            </a:r>
            <a:r>
              <a:rPr lang="pl-PL" dirty="0" err="1"/>
              <a:t>techniques</a:t>
            </a:r>
            <a:r>
              <a:rPr lang="pl-PL" dirty="0"/>
              <a:t> (e.g., </a:t>
            </a:r>
            <a:r>
              <a:rPr lang="pl-PL" dirty="0" err="1"/>
              <a:t>CoNet</a:t>
            </a:r>
            <a:r>
              <a:rPr lang="pl-PL" dirty="0"/>
              <a:t>).</a:t>
            </a:r>
            <a:endParaRPr lang="en-GB" dirty="0"/>
          </a:p>
          <a:p>
            <a:r>
              <a:rPr lang="en-GB" dirty="0"/>
              <a:t>Challenge: s</a:t>
            </a:r>
            <a:r>
              <a:rPr lang="pl-PL" dirty="0" err="1"/>
              <a:t>electing</a:t>
            </a:r>
            <a:r>
              <a:rPr lang="pl-PL" dirty="0"/>
              <a:t> a </a:t>
            </a:r>
            <a:r>
              <a:rPr lang="pl-PL" dirty="0" err="1"/>
              <a:t>suitable</a:t>
            </a:r>
            <a:r>
              <a:rPr lang="pl-PL" dirty="0"/>
              <a:t> </a:t>
            </a:r>
            <a:r>
              <a:rPr lang="pl-PL" dirty="0" err="1"/>
              <a:t>correlation</a:t>
            </a:r>
            <a:r>
              <a:rPr lang="pl-PL" dirty="0"/>
              <a:t> </a:t>
            </a:r>
            <a:r>
              <a:rPr lang="pl-PL" dirty="0" err="1"/>
              <a:t>cut-off</a:t>
            </a:r>
            <a:r>
              <a:rPr lang="pl-PL" dirty="0"/>
              <a:t> to control network </a:t>
            </a:r>
            <a:r>
              <a:rPr lang="pl-PL" dirty="0" err="1"/>
              <a:t>sparsity</a:t>
            </a:r>
            <a:r>
              <a:rPr lang="pl-PL" dirty="0"/>
              <a:t>.</a:t>
            </a:r>
            <a:endParaRPr lang="en-GB" dirty="0"/>
          </a:p>
          <a:p>
            <a:r>
              <a:rPr lang="pl-PL" dirty="0"/>
              <a:t>MENAP </a:t>
            </a:r>
            <a:r>
              <a:rPr lang="pl-PL" dirty="0" err="1"/>
              <a:t>automates</a:t>
            </a:r>
            <a:r>
              <a:rPr lang="pl-PL" dirty="0"/>
              <a:t> the </a:t>
            </a:r>
            <a:r>
              <a:rPr lang="pl-PL" dirty="0" err="1"/>
              <a:t>selection</a:t>
            </a:r>
            <a:r>
              <a:rPr lang="pl-PL" dirty="0"/>
              <a:t> of the </a:t>
            </a:r>
            <a:r>
              <a:rPr lang="pl-PL" dirty="0" err="1"/>
              <a:t>optimal</a:t>
            </a:r>
            <a:r>
              <a:rPr lang="pl-PL" dirty="0"/>
              <a:t> </a:t>
            </a:r>
            <a:r>
              <a:rPr lang="pl-PL" dirty="0" err="1"/>
              <a:t>correlation</a:t>
            </a:r>
            <a:r>
              <a:rPr lang="pl-PL" dirty="0"/>
              <a:t> </a:t>
            </a:r>
            <a:r>
              <a:rPr lang="pl-PL" dirty="0" err="1"/>
              <a:t>threshold</a:t>
            </a:r>
            <a:r>
              <a:rPr lang="pl-PL" dirty="0"/>
              <a:t> using a random matrix </a:t>
            </a:r>
            <a:r>
              <a:rPr lang="pl-PL" dirty="0" err="1"/>
              <a:t>theory-based</a:t>
            </a:r>
            <a:r>
              <a:rPr lang="pl-PL" dirty="0"/>
              <a:t> </a:t>
            </a:r>
            <a:r>
              <a:rPr lang="pl-PL" dirty="0" err="1"/>
              <a:t>method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0455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876A25-DADA-7593-B4AE-08DF8CFFF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Regularized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linear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regression</a:t>
            </a:r>
            <a:r>
              <a:rPr lang="en-GB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models</a:t>
            </a:r>
            <a:b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5CA04B-DFD6-4D3D-6B86-330445390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pl-PL" dirty="0"/>
              <a:t>It </a:t>
            </a:r>
            <a:r>
              <a:rPr lang="pl-PL" dirty="0" err="1"/>
              <a:t>builds</a:t>
            </a:r>
            <a:r>
              <a:rPr lang="pl-PL" dirty="0"/>
              <a:t> </a:t>
            </a:r>
            <a:r>
              <a:rPr lang="pl-PL" dirty="0" err="1"/>
              <a:t>models</a:t>
            </a:r>
            <a:r>
              <a:rPr lang="pl-PL" dirty="0"/>
              <a:t> </a:t>
            </a:r>
            <a:r>
              <a:rPr lang="pl-PL" dirty="0" err="1"/>
              <a:t>where</a:t>
            </a:r>
            <a:r>
              <a:rPr lang="pl-PL" dirty="0"/>
              <a:t> the </a:t>
            </a:r>
            <a:r>
              <a:rPr lang="pl-PL" dirty="0" err="1"/>
              <a:t>abundance</a:t>
            </a:r>
            <a:r>
              <a:rPr lang="pl-PL" dirty="0"/>
              <a:t> of </a:t>
            </a:r>
            <a:r>
              <a:rPr lang="pl-PL" dirty="0" err="1"/>
              <a:t>each</a:t>
            </a:r>
            <a:r>
              <a:rPr lang="pl-PL" dirty="0"/>
              <a:t> </a:t>
            </a:r>
            <a:r>
              <a:rPr lang="pl-PL" dirty="0" err="1"/>
              <a:t>taxon</a:t>
            </a:r>
            <a:r>
              <a:rPr lang="pl-PL" dirty="0"/>
              <a:t> is </a:t>
            </a:r>
            <a:r>
              <a:rPr lang="pl-PL" dirty="0" err="1"/>
              <a:t>predicted</a:t>
            </a:r>
            <a:r>
              <a:rPr lang="pl-PL" dirty="0"/>
              <a:t> using the </a:t>
            </a:r>
            <a:r>
              <a:rPr lang="pl-PL" dirty="0" err="1"/>
              <a:t>abundance</a:t>
            </a:r>
            <a:r>
              <a:rPr lang="pl-PL" dirty="0"/>
              <a:t> of all </a:t>
            </a:r>
            <a:r>
              <a:rPr lang="pl-PL" dirty="0" err="1"/>
              <a:t>other</a:t>
            </a:r>
            <a:r>
              <a:rPr lang="pl-PL" dirty="0"/>
              <a:t> </a:t>
            </a:r>
            <a:r>
              <a:rPr lang="pl-PL" dirty="0" err="1"/>
              <a:t>taxa</a:t>
            </a:r>
            <a:r>
              <a:rPr lang="pl-PL" dirty="0"/>
              <a:t>.	</a:t>
            </a:r>
            <a:endParaRPr lang="en-GB" dirty="0"/>
          </a:p>
          <a:p>
            <a:r>
              <a:rPr lang="en-GB" dirty="0">
                <a:solidFill>
                  <a:srgbClr val="1F1F1F"/>
                </a:solidFill>
                <a:latin typeface="ElsevierGulliver"/>
              </a:rPr>
              <a:t>T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he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coefficient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of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each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taxon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serves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as a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linear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measure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for the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interaction</a:t>
            </a:r>
            <a:r>
              <a:rPr lang="en-GB" dirty="0">
                <a:solidFill>
                  <a:srgbClr val="1F1F1F"/>
                </a:solidFill>
                <a:latin typeface="ElsevierGulliver"/>
              </a:rPr>
              <a:t> strength 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of two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taxa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.</a:t>
            </a:r>
            <a:r>
              <a:rPr lang="pl-PL" dirty="0"/>
              <a:t>	</a:t>
            </a:r>
            <a:endParaRPr lang="en-GB" dirty="0"/>
          </a:p>
          <a:p>
            <a:r>
              <a:rPr lang="pl-PL" dirty="0"/>
              <a:t>To </a:t>
            </a:r>
            <a:r>
              <a:rPr lang="pl-PL" dirty="0" err="1"/>
              <a:t>prevent</a:t>
            </a:r>
            <a:r>
              <a:rPr lang="pl-PL" dirty="0"/>
              <a:t> </a:t>
            </a:r>
            <a:r>
              <a:rPr lang="pl-PL" dirty="0" err="1"/>
              <a:t>overfitting</a:t>
            </a:r>
            <a:r>
              <a:rPr lang="pl-PL" dirty="0"/>
              <a:t> </a:t>
            </a:r>
            <a:r>
              <a:rPr lang="pl-PL" dirty="0" err="1"/>
              <a:t>due</a:t>
            </a:r>
            <a:r>
              <a:rPr lang="pl-PL" dirty="0"/>
              <a:t> to the large number of </a:t>
            </a:r>
            <a:r>
              <a:rPr lang="pl-PL" dirty="0" err="1"/>
              <a:t>features</a:t>
            </a:r>
            <a:r>
              <a:rPr lang="pl-PL" dirty="0"/>
              <a:t>, </a:t>
            </a:r>
            <a:r>
              <a:rPr lang="pl-PL" dirty="0" err="1"/>
              <a:t>penalty</a:t>
            </a:r>
            <a:r>
              <a:rPr lang="pl-PL" dirty="0"/>
              <a:t> terms like the ℓ</a:t>
            </a:r>
            <a:r>
              <a:rPr lang="pl-PL" dirty="0" err="1"/>
              <a:t>1-penalty</a:t>
            </a:r>
            <a:r>
              <a:rPr lang="pl-PL" dirty="0"/>
              <a:t> (lasso) are </a:t>
            </a:r>
            <a:r>
              <a:rPr lang="pl-PL" dirty="0" err="1"/>
              <a:t>introduced</a:t>
            </a:r>
            <a:r>
              <a:rPr lang="pl-PL" dirty="0"/>
              <a:t>.	</a:t>
            </a:r>
            <a:endParaRPr lang="en-GB" dirty="0"/>
          </a:p>
          <a:p>
            <a:r>
              <a:rPr lang="pl-PL" dirty="0"/>
              <a:t>The ℓ</a:t>
            </a:r>
            <a:r>
              <a:rPr lang="pl-PL" dirty="0" err="1"/>
              <a:t>1-penalty</a:t>
            </a:r>
            <a:r>
              <a:rPr lang="pl-PL" dirty="0"/>
              <a:t> drives the </a:t>
            </a:r>
            <a:r>
              <a:rPr lang="pl-PL" dirty="0" err="1"/>
              <a:t>coefficients</a:t>
            </a:r>
            <a:r>
              <a:rPr lang="pl-PL" dirty="0"/>
              <a:t> of less </a:t>
            </a:r>
            <a:r>
              <a:rPr lang="pl-PL" dirty="0" err="1"/>
              <a:t>influential</a:t>
            </a:r>
            <a:r>
              <a:rPr lang="pl-PL" dirty="0"/>
              <a:t> </a:t>
            </a:r>
            <a:r>
              <a:rPr lang="pl-PL" dirty="0" err="1"/>
              <a:t>taxa</a:t>
            </a:r>
            <a:r>
              <a:rPr lang="pl-PL" dirty="0"/>
              <a:t> to zero, </a:t>
            </a:r>
            <a:r>
              <a:rPr lang="pl-PL" dirty="0" err="1"/>
              <a:t>making</a:t>
            </a:r>
            <a:r>
              <a:rPr lang="pl-PL" dirty="0"/>
              <a:t> the </a:t>
            </a:r>
            <a:r>
              <a:rPr lang="pl-PL" dirty="0" err="1"/>
              <a:t>solution</a:t>
            </a:r>
            <a:r>
              <a:rPr lang="pl-PL" dirty="0"/>
              <a:t> </a:t>
            </a:r>
            <a:r>
              <a:rPr lang="pl-PL" dirty="0" err="1"/>
              <a:t>sparse</a:t>
            </a:r>
            <a:r>
              <a:rPr lang="en-GB" dirty="0"/>
              <a:t> (</a:t>
            </a:r>
            <a:r>
              <a:rPr lang="pl-PL" dirty="0" err="1"/>
              <a:t>CCLasso</a:t>
            </a:r>
            <a:r>
              <a:rPr lang="en-GB" dirty="0"/>
              <a:t>,</a:t>
            </a:r>
            <a:r>
              <a:rPr lang="pl-PL" dirty="0"/>
              <a:t> </a:t>
            </a:r>
            <a:r>
              <a:rPr lang="pl-PL" dirty="0" err="1"/>
              <a:t>REBACCA</a:t>
            </a:r>
            <a:r>
              <a:rPr lang="en-GB" dirty="0"/>
              <a:t>).</a:t>
            </a:r>
          </a:p>
          <a:p>
            <a:r>
              <a:rPr lang="en-GB" dirty="0"/>
              <a:t>C</a:t>
            </a:r>
            <a:r>
              <a:rPr lang="pl-PL" dirty="0" err="1"/>
              <a:t>ompared</a:t>
            </a:r>
            <a:r>
              <a:rPr lang="pl-PL" dirty="0"/>
              <a:t> to </a:t>
            </a:r>
            <a:r>
              <a:rPr lang="pl-PL" dirty="0" err="1"/>
              <a:t>correlation</a:t>
            </a:r>
            <a:r>
              <a:rPr lang="pl-PL" dirty="0"/>
              <a:t> </a:t>
            </a:r>
            <a:r>
              <a:rPr lang="pl-PL" dirty="0" err="1"/>
              <a:t>methods</a:t>
            </a:r>
            <a:r>
              <a:rPr lang="en-GB" dirty="0"/>
              <a:t> there’s </a:t>
            </a:r>
            <a:r>
              <a:rPr lang="pl-PL" dirty="0" err="1"/>
              <a:t>improve</a:t>
            </a:r>
            <a:r>
              <a:rPr lang="en-GB" dirty="0"/>
              <a:t>d</a:t>
            </a:r>
            <a:r>
              <a:rPr lang="pl-PL" dirty="0"/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detection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of </a:t>
            </a:r>
            <a:r>
              <a:rPr lang="en-GB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false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relations</a:t>
            </a:r>
            <a:r>
              <a:rPr lang="en-GB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1070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2C0A79-5CB6-C75E-68C6-7DDD6CB14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Meta-Network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B64495-AB16-03DA-5381-0728F7365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Association </a:t>
            </a:r>
            <a:r>
              <a:rPr lang="en-GB" dirty="0"/>
              <a:t>r</a:t>
            </a:r>
            <a:r>
              <a:rPr lang="pl-PL" dirty="0"/>
              <a:t>ule </a:t>
            </a:r>
            <a:r>
              <a:rPr lang="en-GB" dirty="0"/>
              <a:t>m</a:t>
            </a:r>
            <a:r>
              <a:rPr lang="pl-PL" dirty="0" err="1"/>
              <a:t>inin</a:t>
            </a:r>
            <a:r>
              <a:rPr lang="en-GB" dirty="0"/>
              <a:t>g </a:t>
            </a:r>
            <a:r>
              <a:rPr lang="pl-PL" dirty="0" err="1"/>
              <a:t>techniques</a:t>
            </a:r>
            <a:r>
              <a:rPr lang="en-GB" dirty="0"/>
              <a:t> can </a:t>
            </a:r>
            <a:r>
              <a:rPr lang="pl-PL" dirty="0" err="1"/>
              <a:t>detect</a:t>
            </a:r>
            <a:r>
              <a:rPr lang="pl-PL" dirty="0"/>
              <a:t> </a:t>
            </a:r>
            <a:r>
              <a:rPr lang="pl-PL" dirty="0" err="1"/>
              <a:t>both</a:t>
            </a:r>
            <a:r>
              <a:rPr lang="pl-PL" dirty="0"/>
              <a:t> direct and </a:t>
            </a:r>
            <a:r>
              <a:rPr lang="pl-PL" dirty="0" err="1"/>
              <a:t>indirect</a:t>
            </a:r>
            <a:r>
              <a:rPr lang="pl-PL" dirty="0"/>
              <a:t> </a:t>
            </a:r>
            <a:r>
              <a:rPr lang="pl-PL" dirty="0" err="1"/>
              <a:t>relationships</a:t>
            </a:r>
            <a:r>
              <a:rPr lang="pl-PL" dirty="0"/>
              <a:t>, </a:t>
            </a:r>
            <a:r>
              <a:rPr lang="pl-PL" dirty="0" err="1"/>
              <a:t>including</a:t>
            </a:r>
            <a:r>
              <a:rPr lang="pl-PL" dirty="0"/>
              <a:t> </a:t>
            </a:r>
            <a:r>
              <a:rPr lang="pl-PL" dirty="0" err="1"/>
              <a:t>non-linear</a:t>
            </a:r>
            <a:r>
              <a:rPr lang="pl-PL" dirty="0"/>
              <a:t> </a:t>
            </a:r>
            <a:r>
              <a:rPr lang="pl-PL" dirty="0" err="1"/>
              <a:t>associations</a:t>
            </a:r>
            <a:r>
              <a:rPr lang="en-GB" dirty="0"/>
              <a:t>.</a:t>
            </a:r>
          </a:p>
          <a:p>
            <a:r>
              <a:rPr lang="en-GB" dirty="0"/>
              <a:t>It</a:t>
            </a:r>
            <a:r>
              <a:rPr lang="pl-PL" dirty="0"/>
              <a:t> </a:t>
            </a:r>
            <a:r>
              <a:rPr lang="pl-PL" dirty="0" err="1"/>
              <a:t>initially</a:t>
            </a:r>
            <a:r>
              <a:rPr lang="pl-PL" dirty="0"/>
              <a:t> </a:t>
            </a:r>
            <a:r>
              <a:rPr lang="pl-PL" dirty="0" err="1"/>
              <a:t>generates</a:t>
            </a:r>
            <a:r>
              <a:rPr lang="pl-PL" dirty="0"/>
              <a:t> </a:t>
            </a:r>
            <a:r>
              <a:rPr lang="pl-PL" dirty="0" err="1"/>
              <a:t>presence-absence</a:t>
            </a:r>
            <a:r>
              <a:rPr lang="pl-PL" dirty="0"/>
              <a:t> </a:t>
            </a:r>
            <a:r>
              <a:rPr lang="pl-PL" dirty="0" err="1"/>
              <a:t>indicator</a:t>
            </a:r>
            <a:r>
              <a:rPr lang="pl-PL" dirty="0"/>
              <a:t> </a:t>
            </a:r>
            <a:r>
              <a:rPr lang="pl-PL" dirty="0" err="1"/>
              <a:t>matrices</a:t>
            </a:r>
            <a:r>
              <a:rPr lang="pl-PL" dirty="0"/>
              <a:t> for </a:t>
            </a:r>
            <a:r>
              <a:rPr lang="pl-PL" dirty="0" err="1"/>
              <a:t>each</a:t>
            </a:r>
            <a:r>
              <a:rPr lang="pl-PL" dirty="0"/>
              <a:t> sample</a:t>
            </a:r>
            <a:r>
              <a:rPr lang="en-GB" dirty="0"/>
              <a:t>.</a:t>
            </a:r>
          </a:p>
          <a:p>
            <a:r>
              <a:rPr lang="pl-PL" dirty="0" err="1"/>
              <a:t>Co-occurrence</a:t>
            </a:r>
            <a:r>
              <a:rPr lang="pl-PL" dirty="0"/>
              <a:t> </a:t>
            </a:r>
            <a:r>
              <a:rPr lang="pl-PL" dirty="0" err="1"/>
              <a:t>frequencies</a:t>
            </a:r>
            <a:r>
              <a:rPr lang="pl-PL" dirty="0"/>
              <a:t> of </a:t>
            </a:r>
            <a:r>
              <a:rPr lang="pl-PL" dirty="0" err="1"/>
              <a:t>taxa</a:t>
            </a:r>
            <a:r>
              <a:rPr lang="pl-PL" dirty="0"/>
              <a:t> </a:t>
            </a:r>
            <a:r>
              <a:rPr lang="pl-PL" dirty="0" err="1"/>
              <a:t>pairs</a:t>
            </a:r>
            <a:r>
              <a:rPr lang="pl-PL" dirty="0"/>
              <a:t> are </a:t>
            </a:r>
            <a:r>
              <a:rPr lang="pl-PL" dirty="0" err="1"/>
              <a:t>then</a:t>
            </a:r>
            <a:r>
              <a:rPr lang="pl-PL" dirty="0"/>
              <a:t> </a:t>
            </a:r>
            <a:r>
              <a:rPr lang="pl-PL" dirty="0" err="1"/>
              <a:t>computed</a:t>
            </a:r>
            <a:r>
              <a:rPr lang="pl-PL" dirty="0"/>
              <a:t> to </a:t>
            </a:r>
            <a:r>
              <a:rPr lang="pl-PL" dirty="0" err="1"/>
              <a:t>derive</a:t>
            </a:r>
            <a:r>
              <a:rPr lang="pl-PL" dirty="0"/>
              <a:t> a </a:t>
            </a:r>
            <a:r>
              <a:rPr lang="pl-PL" dirty="0" err="1"/>
              <a:t>co-occurrence</a:t>
            </a:r>
            <a:r>
              <a:rPr lang="pl-PL" dirty="0"/>
              <a:t> </a:t>
            </a:r>
            <a:r>
              <a:rPr lang="pl-PL" dirty="0" err="1"/>
              <a:t>probability</a:t>
            </a:r>
            <a:r>
              <a:rPr lang="pl-PL" dirty="0"/>
              <a:t> matrix</a:t>
            </a:r>
            <a:r>
              <a:rPr lang="en-GB" dirty="0"/>
              <a:t>.</a:t>
            </a:r>
          </a:p>
          <a:p>
            <a:r>
              <a:rPr lang="pl-PL" dirty="0"/>
              <a:t>Using this matrix, a network is </a:t>
            </a:r>
            <a:r>
              <a:rPr lang="pl-PL" dirty="0" err="1"/>
              <a:t>constructed</a:t>
            </a:r>
            <a:r>
              <a:rPr lang="pl-PL" dirty="0"/>
              <a:t> with a </a:t>
            </a:r>
            <a:r>
              <a:rPr lang="pl-PL" dirty="0" err="1"/>
              <a:t>predefined</a:t>
            </a:r>
            <a:r>
              <a:rPr lang="pl-PL" dirty="0"/>
              <a:t> </a:t>
            </a:r>
            <a:r>
              <a:rPr lang="pl-PL" dirty="0" err="1"/>
              <a:t>co-occurrence</a:t>
            </a:r>
            <a:r>
              <a:rPr lang="pl-PL" dirty="0"/>
              <a:t> </a:t>
            </a:r>
            <a:r>
              <a:rPr lang="pl-PL" dirty="0" err="1"/>
              <a:t>probability</a:t>
            </a:r>
            <a:r>
              <a:rPr lang="pl-PL" dirty="0"/>
              <a:t> </a:t>
            </a:r>
            <a:r>
              <a:rPr lang="pl-PL" dirty="0" err="1"/>
              <a:t>threshold</a:t>
            </a:r>
            <a:r>
              <a:rPr lang="pl-PL" dirty="0"/>
              <a:t> (e.g., 80%)</a:t>
            </a:r>
            <a:r>
              <a:rPr lang="en-GB" dirty="0"/>
              <a:t>.</a:t>
            </a:r>
          </a:p>
          <a:p>
            <a:r>
              <a:rPr lang="pl-PL" dirty="0" err="1"/>
              <a:t>Functional</a:t>
            </a:r>
            <a:r>
              <a:rPr lang="pl-PL" dirty="0"/>
              <a:t> </a:t>
            </a:r>
            <a:r>
              <a:rPr lang="pl-PL" dirty="0" err="1"/>
              <a:t>Similarity</a:t>
            </a:r>
            <a:r>
              <a:rPr lang="pl-PL" dirty="0"/>
              <a:t> Weight (FS-Weight) </a:t>
            </a:r>
            <a:r>
              <a:rPr lang="pl-PL" dirty="0" err="1"/>
              <a:t>algorithm</a:t>
            </a:r>
            <a:r>
              <a:rPr lang="pl-PL" dirty="0"/>
              <a:t> to </a:t>
            </a:r>
            <a:r>
              <a:rPr lang="pl-PL" dirty="0" err="1"/>
              <a:t>identify</a:t>
            </a:r>
            <a:r>
              <a:rPr lang="pl-PL" dirty="0"/>
              <a:t> </a:t>
            </a:r>
            <a:r>
              <a:rPr lang="pl-PL" dirty="0" err="1"/>
              <a:t>indirect</a:t>
            </a:r>
            <a:r>
              <a:rPr lang="pl-PL" dirty="0"/>
              <a:t> </a:t>
            </a:r>
            <a:r>
              <a:rPr lang="pl-PL" dirty="0" err="1"/>
              <a:t>relationships</a:t>
            </a:r>
            <a:r>
              <a:rPr lang="en-GB" dirty="0"/>
              <a:t> and </a:t>
            </a:r>
            <a:r>
              <a:rPr lang="pl-PL" dirty="0"/>
              <a:t>The PCA-PMI</a:t>
            </a:r>
            <a:r>
              <a:rPr lang="en-GB" dirty="0"/>
              <a:t> method to detect </a:t>
            </a:r>
            <a:r>
              <a:rPr lang="pl-PL" dirty="0" err="1"/>
              <a:t>non-linear</a:t>
            </a:r>
            <a:r>
              <a:rPr lang="pl-PL" dirty="0"/>
              <a:t> </a:t>
            </a:r>
            <a:r>
              <a:rPr lang="pl-PL" dirty="0" err="1"/>
              <a:t>associations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3182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F2A7E6-4A7D-AA20-75F8-DE655EC00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Conditional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dependence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and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graphical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methods</a:t>
            </a:r>
            <a:endParaRPr lang="pl-PL" b="0" i="0" u="none" strike="noStrike" dirty="0">
              <a:solidFill>
                <a:srgbClr val="1F1F1F"/>
              </a:solidFill>
              <a:effectLst/>
              <a:latin typeface="ElsevierGulliver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BE9D56-336E-FB8D-387E-8CB8DF437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Correlation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based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methods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typically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fail to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differentiate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between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direct and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indirect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associations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.</a:t>
            </a:r>
            <a:endParaRPr lang="en-GB" b="0" i="0" u="none" strike="noStrike" dirty="0">
              <a:solidFill>
                <a:srgbClr val="1F1F1F"/>
              </a:solidFill>
              <a:effectLst/>
              <a:latin typeface="ElsevierGulliver"/>
            </a:endParaRPr>
          </a:p>
          <a:p>
            <a:r>
              <a:rPr lang="en-GB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These can be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distinguish</a:t>
            </a:r>
            <a:r>
              <a:rPr lang="en-GB" dirty="0">
                <a:solidFill>
                  <a:srgbClr val="1F1F1F"/>
                </a:solidFill>
                <a:latin typeface="ElsevierGulliver"/>
              </a:rPr>
              <a:t>ed using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Partial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correlation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,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resulting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in an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undirected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weighted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graph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where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the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edges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imply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the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conditional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dependency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between two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taxa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.</a:t>
            </a:r>
            <a:endParaRPr lang="en-GB" b="0" i="0" u="none" strike="noStrike" dirty="0">
              <a:solidFill>
                <a:srgbClr val="1F1F1F"/>
              </a:solidFill>
              <a:effectLst/>
              <a:latin typeface="ElsevierGulliver"/>
            </a:endParaRPr>
          </a:p>
          <a:p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Most of these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methods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can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also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account for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confounders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such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as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biological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covariates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and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technical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biases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5595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71243A-31D0-46A1-F918-5EF67CEE9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</a:t>
            </a:r>
            <a:r>
              <a:rPr lang="pl-PL" dirty="0" err="1"/>
              <a:t>chnique</a:t>
            </a:r>
            <a:r>
              <a:rPr lang="en-GB" dirty="0"/>
              <a:t> </a:t>
            </a:r>
            <a:r>
              <a:rPr lang="pl-PL" dirty="0"/>
              <a:t>SPIEC-EASI </a:t>
            </a:r>
            <a:r>
              <a:rPr lang="en-GB" dirty="0"/>
              <a:t> 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app</a:t>
            </a:r>
            <a:r>
              <a:rPr lang="en-GB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lies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a CLR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transformation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to the data</a:t>
            </a:r>
            <a:r>
              <a:rPr lang="en-GB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, and then</a:t>
            </a:r>
            <a:r>
              <a:rPr lang="en-GB" dirty="0"/>
              <a:t> generates </a:t>
            </a:r>
            <a:r>
              <a:rPr lang="pl-PL" b="0" i="0" u="none" strike="noStrike" dirty="0" err="1">
                <a:solidFill>
                  <a:srgbClr val="1F1F1F"/>
                </a:solidFill>
                <a:effectLst/>
                <a:latin typeface="ElsevierGulliver"/>
              </a:rPr>
              <a:t>graphical</a:t>
            </a:r>
            <a:r>
              <a:rPr lang="pl-PL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network</a:t>
            </a:r>
            <a:r>
              <a:rPr lang="en-GB" b="0" i="0" u="none" strike="noStrike" dirty="0">
                <a:solidFill>
                  <a:srgbClr val="1F1F1F"/>
                </a:solidFill>
                <a:effectLst/>
                <a:latin typeface="ElsevierGulliver"/>
              </a:rPr>
              <a:t> by </a:t>
            </a:r>
            <a:r>
              <a:rPr lang="pl-PL" dirty="0" err="1"/>
              <a:t>estimat</a:t>
            </a:r>
            <a:r>
              <a:rPr lang="en-GB" dirty="0"/>
              <a:t>ing</a:t>
            </a:r>
            <a:r>
              <a:rPr lang="pl-PL" dirty="0"/>
              <a:t> </a:t>
            </a:r>
            <a:r>
              <a:rPr lang="pl-PL" dirty="0" err="1"/>
              <a:t>sparse</a:t>
            </a:r>
            <a:r>
              <a:rPr lang="pl-PL" dirty="0"/>
              <a:t> </a:t>
            </a:r>
            <a:r>
              <a:rPr lang="pl-PL" dirty="0" err="1"/>
              <a:t>inverse</a:t>
            </a:r>
            <a:r>
              <a:rPr lang="pl-PL" dirty="0"/>
              <a:t> </a:t>
            </a:r>
            <a:r>
              <a:rPr lang="pl-PL" dirty="0" err="1"/>
              <a:t>covariance</a:t>
            </a:r>
            <a:r>
              <a:rPr lang="pl-PL" dirty="0"/>
              <a:t> </a:t>
            </a:r>
            <a:r>
              <a:rPr lang="pl-PL" dirty="0" err="1"/>
              <a:t>matrices</a:t>
            </a:r>
            <a:r>
              <a:rPr lang="pl-PL" dirty="0"/>
              <a:t> </a:t>
            </a:r>
            <a:endParaRPr lang="en-GB" dirty="0"/>
          </a:p>
          <a:p>
            <a:r>
              <a:rPr lang="pl-PL" dirty="0" err="1"/>
              <a:t>Other</a:t>
            </a:r>
            <a:r>
              <a:rPr lang="pl-PL" dirty="0"/>
              <a:t> </a:t>
            </a:r>
            <a:r>
              <a:rPr lang="pl-PL" dirty="0" err="1"/>
              <a:t>methods</a:t>
            </a:r>
            <a:r>
              <a:rPr lang="pl-PL" dirty="0"/>
              <a:t>, like mLDM and </a:t>
            </a:r>
            <a:r>
              <a:rPr lang="pl-PL" dirty="0" err="1"/>
              <a:t>HARMONIES</a:t>
            </a:r>
            <a:r>
              <a:rPr lang="pl-PL" dirty="0"/>
              <a:t>, </a:t>
            </a:r>
            <a:r>
              <a:rPr lang="pl-PL" dirty="0" err="1"/>
              <a:t>employ</a:t>
            </a:r>
            <a:r>
              <a:rPr lang="pl-PL" dirty="0"/>
              <a:t> </a:t>
            </a:r>
            <a:r>
              <a:rPr lang="pl-PL" dirty="0" err="1"/>
              <a:t>hierarchical</a:t>
            </a:r>
            <a:r>
              <a:rPr lang="pl-PL" dirty="0"/>
              <a:t> </a:t>
            </a:r>
            <a:r>
              <a:rPr lang="pl-PL" dirty="0" err="1"/>
              <a:t>Bayesian</a:t>
            </a:r>
            <a:r>
              <a:rPr lang="pl-PL" dirty="0"/>
              <a:t> </a:t>
            </a:r>
            <a:r>
              <a:rPr lang="pl-PL" dirty="0" err="1"/>
              <a:t>models</a:t>
            </a:r>
            <a:r>
              <a:rPr lang="pl-PL" dirty="0"/>
              <a:t> and </a:t>
            </a:r>
            <a:r>
              <a:rPr lang="pl-PL" dirty="0" err="1"/>
              <a:t>zero-inflated</a:t>
            </a:r>
            <a:r>
              <a:rPr lang="pl-PL" dirty="0"/>
              <a:t> </a:t>
            </a:r>
            <a:r>
              <a:rPr lang="pl-PL" dirty="0" err="1"/>
              <a:t>negative</a:t>
            </a:r>
            <a:r>
              <a:rPr lang="pl-PL" dirty="0"/>
              <a:t> </a:t>
            </a:r>
            <a:r>
              <a:rPr lang="pl-PL" dirty="0" err="1"/>
              <a:t>binomial</a:t>
            </a:r>
            <a:r>
              <a:rPr lang="pl-PL" dirty="0"/>
              <a:t> </a:t>
            </a:r>
            <a:r>
              <a:rPr lang="pl-PL" dirty="0" err="1"/>
              <a:t>distributions</a:t>
            </a:r>
            <a:r>
              <a:rPr lang="pl-PL" dirty="0"/>
              <a:t>, </a:t>
            </a:r>
            <a:r>
              <a:rPr lang="pl-PL" dirty="0" err="1"/>
              <a:t>respectively</a:t>
            </a:r>
            <a:r>
              <a:rPr lang="pl-PL" dirty="0"/>
              <a:t>, to model </a:t>
            </a:r>
            <a:r>
              <a:rPr lang="pl-PL" dirty="0" err="1"/>
              <a:t>microbial</a:t>
            </a:r>
            <a:r>
              <a:rPr lang="pl-PL" dirty="0"/>
              <a:t> </a:t>
            </a:r>
            <a:r>
              <a:rPr lang="pl-PL" dirty="0" err="1"/>
              <a:t>abundance</a:t>
            </a:r>
            <a:r>
              <a:rPr lang="pl-PL" dirty="0"/>
              <a:t> and </a:t>
            </a:r>
            <a:r>
              <a:rPr lang="pl-PL" dirty="0" err="1"/>
              <a:t>infer</a:t>
            </a:r>
            <a:r>
              <a:rPr lang="pl-PL" dirty="0"/>
              <a:t> </a:t>
            </a:r>
            <a:r>
              <a:rPr lang="pl-PL" dirty="0" err="1"/>
              <a:t>interactions</a:t>
            </a:r>
            <a:r>
              <a:rPr lang="pl-PL" dirty="0"/>
              <a:t>.</a:t>
            </a:r>
            <a:endParaRPr lang="en-GB" dirty="0"/>
          </a:p>
          <a:p>
            <a:r>
              <a:rPr lang="pl-PL" dirty="0"/>
              <a:t>COZINE </a:t>
            </a:r>
            <a:r>
              <a:rPr lang="pl-PL" dirty="0" err="1"/>
              <a:t>introduces</a:t>
            </a:r>
            <a:r>
              <a:rPr lang="pl-PL" dirty="0"/>
              <a:t> a </a:t>
            </a:r>
            <a:r>
              <a:rPr lang="pl-PL" dirty="0" err="1"/>
              <a:t>novel</a:t>
            </a:r>
            <a:r>
              <a:rPr lang="pl-PL" dirty="0"/>
              <a:t> </a:t>
            </a:r>
            <a:r>
              <a:rPr lang="pl-PL" dirty="0" err="1"/>
              <a:t>approach</a:t>
            </a:r>
            <a:r>
              <a:rPr lang="pl-PL" dirty="0"/>
              <a:t> to </a:t>
            </a:r>
            <a:r>
              <a:rPr lang="pl-PL" dirty="0" err="1"/>
              <a:t>accommodate</a:t>
            </a:r>
            <a:r>
              <a:rPr lang="pl-PL" dirty="0"/>
              <a:t> </a:t>
            </a:r>
            <a:r>
              <a:rPr lang="pl-PL" dirty="0" err="1"/>
              <a:t>compositionality</a:t>
            </a:r>
            <a:r>
              <a:rPr lang="pl-PL" dirty="0"/>
              <a:t> and zero </a:t>
            </a:r>
            <a:r>
              <a:rPr lang="pl-PL" dirty="0" err="1"/>
              <a:t>inflation</a:t>
            </a:r>
            <a:r>
              <a:rPr lang="en-GB" dirty="0"/>
              <a:t>, </a:t>
            </a:r>
            <a:r>
              <a:rPr lang="pl-PL" dirty="0"/>
              <a:t>using a </a:t>
            </a:r>
            <a:r>
              <a:rPr lang="pl-PL" dirty="0" err="1"/>
              <a:t>Multivariate</a:t>
            </a:r>
            <a:r>
              <a:rPr lang="pl-PL" dirty="0"/>
              <a:t> </a:t>
            </a:r>
            <a:r>
              <a:rPr lang="pl-PL" dirty="0" err="1"/>
              <a:t>Gaussian</a:t>
            </a:r>
            <a:r>
              <a:rPr lang="pl-PL" dirty="0"/>
              <a:t> </a:t>
            </a:r>
            <a:r>
              <a:rPr lang="pl-PL" dirty="0" err="1"/>
              <a:t>Hurdle</a:t>
            </a:r>
            <a:r>
              <a:rPr lang="pl-PL" dirty="0"/>
              <a:t> model for </a:t>
            </a:r>
            <a:r>
              <a:rPr lang="pl-PL" dirty="0" err="1"/>
              <a:t>interaction</a:t>
            </a:r>
            <a:r>
              <a:rPr lang="pl-PL" dirty="0"/>
              <a:t> </a:t>
            </a:r>
            <a:r>
              <a:rPr lang="pl-PL" dirty="0" err="1"/>
              <a:t>inference</a:t>
            </a:r>
            <a:r>
              <a:rPr lang="pl-PL" dirty="0"/>
              <a:t>.</a:t>
            </a:r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E42C955A-BC30-844D-B73C-AE8E49FB621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err="1">
                <a:solidFill>
                  <a:srgbClr val="1F1F1F"/>
                </a:solidFill>
                <a:latin typeface="ElsevierGulliver"/>
              </a:rPr>
              <a:t>Conditional</a:t>
            </a:r>
            <a:r>
              <a:rPr lang="pl-PL" dirty="0">
                <a:solidFill>
                  <a:srgbClr val="1F1F1F"/>
                </a:solidFill>
                <a:latin typeface="ElsevierGulliver"/>
              </a:rPr>
              <a:t> </a:t>
            </a:r>
            <a:r>
              <a:rPr lang="pl-PL" dirty="0" err="1">
                <a:solidFill>
                  <a:srgbClr val="1F1F1F"/>
                </a:solidFill>
                <a:latin typeface="ElsevierGulliver"/>
              </a:rPr>
              <a:t>dependence</a:t>
            </a:r>
            <a:r>
              <a:rPr lang="pl-PL" dirty="0">
                <a:solidFill>
                  <a:srgbClr val="1F1F1F"/>
                </a:solidFill>
                <a:latin typeface="ElsevierGulliver"/>
              </a:rPr>
              <a:t> and </a:t>
            </a:r>
            <a:r>
              <a:rPr lang="pl-PL" dirty="0" err="1">
                <a:solidFill>
                  <a:srgbClr val="1F1F1F"/>
                </a:solidFill>
                <a:latin typeface="ElsevierGulliver"/>
              </a:rPr>
              <a:t>graphical</a:t>
            </a:r>
            <a:r>
              <a:rPr lang="pl-PL" dirty="0">
                <a:solidFill>
                  <a:srgbClr val="1F1F1F"/>
                </a:solidFill>
                <a:latin typeface="ElsevierGulliver"/>
              </a:rPr>
              <a:t> </a:t>
            </a:r>
            <a:r>
              <a:rPr lang="pl-PL" dirty="0" err="1">
                <a:solidFill>
                  <a:srgbClr val="1F1F1F"/>
                </a:solidFill>
                <a:latin typeface="ElsevierGulliver"/>
              </a:rPr>
              <a:t>methods</a:t>
            </a:r>
            <a:endParaRPr lang="pl-PL" dirty="0">
              <a:solidFill>
                <a:srgbClr val="1F1F1F"/>
              </a:solidFill>
              <a:latin typeface="ElsevierGulliver"/>
            </a:endParaRPr>
          </a:p>
        </p:txBody>
      </p:sp>
    </p:spTree>
    <p:extLst>
      <p:ext uri="{BB962C8B-B14F-4D97-AF65-F5344CB8AC3E}">
        <p14:creationId xmlns:p14="http://schemas.microsoft.com/office/powerpoint/2010/main" val="24282304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Panoramiczny</PresentationFormat>
  <Slides>12</Slides>
  <Notes>11</Notes>
  <HiddenSlides>0</HiddenSlide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Application of network analysis tools in understanding microbial community dynamics</vt:lpstr>
      <vt:lpstr>Characterizing microbial communities</vt:lpstr>
      <vt:lpstr>Network analysis </vt:lpstr>
      <vt:lpstr> Correlation Analysis</vt:lpstr>
      <vt:lpstr>Overcoming Sparsity in Microbial Interaction Analysis</vt:lpstr>
      <vt:lpstr>Regularized linear regression models </vt:lpstr>
      <vt:lpstr>Meta-Network</vt:lpstr>
      <vt:lpstr>Conditional dependence and graphical methods</vt:lpstr>
      <vt:lpstr>Conditional dependence and graphical methods</vt:lpstr>
      <vt:lpstr>Workflow indicating the suitable network approaches depending upon different challenges</vt:lpstr>
      <vt:lpstr>Conclusion </vt:lpstr>
      <vt:lpstr>Sources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of network analysis tools in understanding microbial community dynamics</dc:title>
  <dc:creator>Lidia Stadnik</dc:creator>
  <cp:lastModifiedBy>Lidia Stadnik</cp:lastModifiedBy>
  <cp:revision>2</cp:revision>
  <dcterms:created xsi:type="dcterms:W3CDTF">2024-04-08T12:54:15Z</dcterms:created>
  <dcterms:modified xsi:type="dcterms:W3CDTF">2024-04-09T12:27:10Z</dcterms:modified>
</cp:coreProperties>
</file>