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4"/>
  </p:notesMasterIdLst>
  <p:sldIdLst>
    <p:sldId id="339" r:id="rId2"/>
    <p:sldId id="398" r:id="rId3"/>
    <p:sldId id="425" r:id="rId4"/>
    <p:sldId id="377" r:id="rId5"/>
    <p:sldId id="421" r:id="rId6"/>
    <p:sldId id="420" r:id="rId7"/>
    <p:sldId id="403" r:id="rId8"/>
    <p:sldId id="433" r:id="rId9"/>
    <p:sldId id="402" r:id="rId10"/>
    <p:sldId id="380" r:id="rId11"/>
    <p:sldId id="378" r:id="rId12"/>
    <p:sldId id="381" r:id="rId13"/>
    <p:sldId id="382" r:id="rId14"/>
    <p:sldId id="383" r:id="rId15"/>
    <p:sldId id="410" r:id="rId16"/>
    <p:sldId id="258" r:id="rId17"/>
    <p:sldId id="400" r:id="rId18"/>
    <p:sldId id="436" r:id="rId19"/>
    <p:sldId id="412" r:id="rId20"/>
    <p:sldId id="266" r:id="rId21"/>
    <p:sldId id="395" r:id="rId22"/>
    <p:sldId id="428" r:id="rId23"/>
    <p:sldId id="429" r:id="rId24"/>
    <p:sldId id="367" r:id="rId25"/>
    <p:sldId id="437" r:id="rId26"/>
    <p:sldId id="271" r:id="rId27"/>
    <p:sldId id="272" r:id="rId28"/>
    <p:sldId id="413" r:id="rId29"/>
    <p:sldId id="435" r:id="rId30"/>
    <p:sldId id="269" r:id="rId31"/>
    <p:sldId id="312" r:id="rId32"/>
    <p:sldId id="396" r:id="rId33"/>
    <p:sldId id="397" r:id="rId34"/>
    <p:sldId id="342" r:id="rId35"/>
    <p:sldId id="385" r:id="rId36"/>
    <p:sldId id="427" r:id="rId37"/>
    <p:sldId id="434" r:id="rId38"/>
    <p:sldId id="407" r:id="rId39"/>
    <p:sldId id="422" r:id="rId40"/>
    <p:sldId id="426" r:id="rId41"/>
    <p:sldId id="431" r:id="rId42"/>
    <p:sldId id="424" r:id="rId43"/>
    <p:sldId id="432" r:id="rId44"/>
    <p:sldId id="408" r:id="rId45"/>
    <p:sldId id="405" r:id="rId46"/>
    <p:sldId id="406" r:id="rId47"/>
    <p:sldId id="391" r:id="rId48"/>
    <p:sldId id="430" r:id="rId49"/>
    <p:sldId id="423" r:id="rId50"/>
    <p:sldId id="419" r:id="rId51"/>
    <p:sldId id="399" r:id="rId52"/>
    <p:sldId id="392" r:id="rId53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7" autoAdjust="0"/>
    <p:restoredTop sz="94667" autoAdjust="0"/>
  </p:normalViewPr>
  <p:slideViewPr>
    <p:cSldViewPr>
      <p:cViewPr varScale="1">
        <p:scale>
          <a:sx n="65" d="100"/>
          <a:sy n="65" d="100"/>
        </p:scale>
        <p:origin x="2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24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Kliknij, aby edytować style wzorca tekstu</a:t>
            </a:r>
          </a:p>
          <a:p>
            <a:pPr lvl="1"/>
            <a:r>
              <a:rPr lang="en-US"/>
              <a:t>Drugi poziom</a:t>
            </a:r>
          </a:p>
          <a:p>
            <a:pPr lvl="2"/>
            <a:r>
              <a:rPr lang="en-US"/>
              <a:t>Trzeci poziom</a:t>
            </a:r>
          </a:p>
          <a:p>
            <a:pPr lvl="3"/>
            <a:r>
              <a:rPr lang="en-US"/>
              <a:t>Czwarty poziom</a:t>
            </a:r>
          </a:p>
          <a:p>
            <a:pPr lvl="4"/>
            <a:r>
              <a:rPr lang="en-US"/>
              <a:t>Piąty poziom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471C63-3C66-4995-AF79-4E77A262CF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7E22A-4648-4CCA-9AF9-23697A84425C}" type="slidenum">
              <a:rPr lang="en-US"/>
              <a:pPr/>
              <a:t>1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93088-3B59-4BCC-8FAC-41FA5532C81C}" type="slidenum">
              <a:rPr lang="en-US"/>
              <a:pPr/>
              <a:t>12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93088-3B59-4BCC-8FAC-41FA5532C81C}" type="slidenum">
              <a:rPr lang="en-US"/>
              <a:pPr/>
              <a:t>13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93088-3B59-4BCC-8FAC-41FA5532C81C}" type="slidenum">
              <a:rPr lang="en-US"/>
              <a:pPr/>
              <a:t>14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93088-3B59-4BCC-8FAC-41FA5532C81C}" type="slidenum">
              <a:rPr lang="en-US"/>
              <a:pPr/>
              <a:t>15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A93F62-FB23-49E9-9D32-E17DEF809F40}" type="slidenum">
              <a:rPr lang="en-US"/>
              <a:pPr/>
              <a:t>16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A93F62-FB23-49E9-9D32-E17DEF809F40}" type="slidenum">
              <a:rPr lang="en-US"/>
              <a:pPr/>
              <a:t>17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A93F62-FB23-49E9-9D32-E17DEF809F40}" type="slidenum">
              <a:rPr lang="en-US"/>
              <a:pPr/>
              <a:t>18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0F138E-B455-43BD-82A0-62AF0D2C4312}" type="slidenum">
              <a:rPr lang="en-US"/>
              <a:pPr/>
              <a:t>19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3073F-5F08-4737-8F06-FEA6487649BA}" type="slidenum">
              <a:rPr lang="en-US"/>
              <a:pPr/>
              <a:t>20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3073F-5F08-4737-8F06-FEA6487649BA}" type="slidenum">
              <a:rPr lang="en-US"/>
              <a:pPr/>
              <a:t>21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93088-3B59-4BCC-8FAC-41FA5532C81C}" type="slidenum">
              <a:rPr lang="en-US"/>
              <a:pPr/>
              <a:t>2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3073F-5F08-4737-8F06-FEA6487649BA}" type="slidenum">
              <a:rPr lang="en-US"/>
              <a:pPr/>
              <a:t>22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3073F-5F08-4737-8F06-FEA6487649BA}" type="slidenum">
              <a:rPr lang="en-US"/>
              <a:pPr/>
              <a:t>23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0F138E-B455-43BD-82A0-62AF0D2C4312}" type="slidenum">
              <a:rPr lang="en-US"/>
              <a:pPr/>
              <a:t>24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D7C46-E9B0-D2EF-1D8B-C689AA994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CD01A98-F48A-7A13-C7AE-75AD1EA137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A93F62-FB23-49E9-9D32-E17DEF809F40}" type="slidenum">
              <a:rPr lang="en-US"/>
              <a:pPr/>
              <a:t>25</a:t>
            </a:fld>
            <a:endParaRPr lang="en-US"/>
          </a:p>
        </p:txBody>
      </p:sp>
      <p:sp>
        <p:nvSpPr>
          <p:cNvPr id="159746" name="Rectangle 2">
            <a:extLst>
              <a:ext uri="{FF2B5EF4-FFF2-40B4-BE49-F238E27FC236}">
                <a16:creationId xmlns:a16="http://schemas.microsoft.com/office/drawing/2014/main" id="{CF937B37-45C4-80ED-82C5-44892D1BAD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93CA9B4F-7D26-9CE1-1877-0D88C4F50A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50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1C878E-5155-405A-B45F-048CA9351B46}" type="slidenum">
              <a:rPr lang="en-US"/>
              <a:pPr/>
              <a:t>26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C6DDC-ACF2-4204-8B82-644E1A471A6E}" type="slidenum">
              <a:rPr lang="en-US"/>
              <a:pPr/>
              <a:t>27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03BAF2-A391-466B-90C1-CA6707230BB4}" type="slidenum">
              <a:rPr lang="en-US"/>
              <a:pPr/>
              <a:t>28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03BAF2-A391-466B-90C1-CA6707230BB4}" type="slidenum">
              <a:rPr lang="en-US"/>
              <a:pPr/>
              <a:t>29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D0C15F-C6F3-463C-8942-958E511DF808}" type="slidenum">
              <a:rPr lang="en-US"/>
              <a:pPr/>
              <a:t>30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180137-AD9F-430E-B3C6-567E857B0932}" type="slidenum">
              <a:rPr lang="en-US"/>
              <a:pPr/>
              <a:t>31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93088-3B59-4BCC-8FAC-41FA5532C81C}" type="slidenum">
              <a:rPr lang="en-US"/>
              <a:pPr/>
              <a:t>3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53066F-96BA-4FD0-9DEA-767B007BC171}" type="slidenum">
              <a:rPr lang="en-US"/>
              <a:pPr/>
              <a:t>32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53066F-96BA-4FD0-9DEA-767B007BC171}" type="slidenum">
              <a:rPr lang="en-US"/>
              <a:pPr/>
              <a:t>33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D9BC51-F78B-48BD-8A20-9AC30395BFE4}" type="slidenum">
              <a:rPr lang="en-US"/>
              <a:pPr/>
              <a:t>34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0C6A76-B002-488A-89B2-D5A6A4EE8305}" type="slidenum">
              <a:rPr lang="en-US"/>
              <a:pPr/>
              <a:t>35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0C6A76-B002-488A-89B2-D5A6A4EE8305}" type="slidenum">
              <a:rPr lang="en-US"/>
              <a:pPr/>
              <a:t>36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0C6A76-B002-488A-89B2-D5A6A4EE8305}" type="slidenum">
              <a:rPr lang="en-US"/>
              <a:pPr/>
              <a:t>37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0C6A76-B002-488A-89B2-D5A6A4EE8305}" type="slidenum">
              <a:rPr lang="en-US"/>
              <a:pPr/>
              <a:t>38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0C6A76-B002-488A-89B2-D5A6A4EE8305}" type="slidenum">
              <a:rPr lang="en-US"/>
              <a:pPr/>
              <a:t>40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93088-3B59-4BCC-8FAC-41FA5532C81C}" type="slidenum">
              <a:rPr lang="en-US"/>
              <a:pPr/>
              <a:t>41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0C6A76-B002-488A-89B2-D5A6A4EE8305}" type="slidenum">
              <a:rPr lang="en-US"/>
              <a:pPr/>
              <a:t>44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93088-3B59-4BCC-8FAC-41FA5532C81C}" type="slidenum">
              <a:rPr lang="en-US"/>
              <a:pPr/>
              <a:t>4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0C6A76-B002-488A-89B2-D5A6A4EE8305}" type="slidenum">
              <a:rPr lang="en-US"/>
              <a:pPr/>
              <a:t>45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0C6A76-B002-488A-89B2-D5A6A4EE8305}" type="slidenum">
              <a:rPr lang="en-US"/>
              <a:pPr/>
              <a:t>46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0C6A76-B002-488A-89B2-D5A6A4EE8305}" type="slidenum">
              <a:rPr lang="en-US"/>
              <a:pPr/>
              <a:t>47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93088-3B59-4BCC-8FAC-41FA5532C81C}" type="slidenum">
              <a:rPr lang="en-US"/>
              <a:pPr/>
              <a:t>48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93088-3B59-4BCC-8FAC-41FA5532C81C}" type="slidenum">
              <a:rPr lang="en-US"/>
              <a:pPr/>
              <a:t>50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93088-3B59-4BCC-8FAC-41FA5532C81C}" type="slidenum">
              <a:rPr lang="en-US"/>
              <a:pPr/>
              <a:t>52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93088-3B59-4BCC-8FAC-41FA5532C81C}" type="slidenum">
              <a:rPr lang="en-US"/>
              <a:pPr/>
              <a:t>6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93088-3B59-4BCC-8FAC-41FA5532C81C}" type="slidenum">
              <a:rPr lang="en-US"/>
              <a:pPr/>
              <a:t>7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93088-3B59-4BCC-8FAC-41FA5532C81C}" type="slidenum">
              <a:rPr lang="en-US"/>
              <a:pPr/>
              <a:t>9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93088-3B59-4BCC-8FAC-41FA5532C81C}" type="slidenum">
              <a:rPr lang="en-US"/>
              <a:pPr/>
              <a:t>10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93088-3B59-4BCC-8FAC-41FA5532C81C}" type="slidenum">
              <a:rPr lang="en-US"/>
              <a:pPr/>
              <a:t>11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37D18-4195-46EC-BBE5-30568B432A88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52972-EE5F-4C97-9B86-4BAC8E6DF5B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AE252-3685-4F88-8B7C-2592A936ECB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E5297-C868-4C43-BA56-E5D8D5F3790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AEB96-C190-4F65-8ABB-72C4B00ED1F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D8BFD-87B6-45D5-B0E4-1C5B6399FCF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B7DAC-438C-4D0F-A3CB-9799010162A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73FAD-2C33-49CC-97C8-271FDB460A1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5914A-82FD-4A1E-B456-EADC3F12998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8B9BB-48BB-488C-9A98-C5B0D400EE8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AEC04-3BE4-4D37-9D32-DAFB4CFDA5F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C9A19F-64FA-4537-803C-DD44E86B12FB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052513"/>
            <a:ext cx="7772400" cy="1470025"/>
          </a:xfrm>
        </p:spPr>
        <p:txBody>
          <a:bodyPr/>
          <a:lstStyle/>
          <a:p>
            <a:r>
              <a:rPr lang="pl-PL" dirty="0"/>
              <a:t>Ochrona własności intelektualnej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860800"/>
            <a:ext cx="6400800" cy="792336"/>
          </a:xfrm>
        </p:spPr>
        <p:txBody>
          <a:bodyPr/>
          <a:lstStyle/>
          <a:p>
            <a:r>
              <a:rPr lang="pl-PL" dirty="0"/>
              <a:t>Jarosław </a:t>
            </a:r>
            <a:r>
              <a:rPr lang="pl-PL" dirty="0" err="1"/>
              <a:t>Deminet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pl-PL" sz="3200" dirty="0"/>
              <a:t>Podstawowe pojęcia</a:t>
            </a:r>
            <a:endParaRPr lang="pl-PL" dirty="0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pl-PL" sz="2000" dirty="0"/>
              <a:t>Własność: najszersze możliwe uprawnienie do korzystania z rzeczy i rozporządzania nią</a:t>
            </a:r>
          </a:p>
          <a:p>
            <a:pPr lvl="1"/>
            <a:r>
              <a:rPr lang="pl-PL" sz="2000" dirty="0"/>
              <a:t>ruchomości </a:t>
            </a:r>
          </a:p>
          <a:p>
            <a:pPr lvl="1"/>
            <a:r>
              <a:rPr lang="pl-PL" sz="2000" dirty="0"/>
              <a:t>nieruchomości</a:t>
            </a:r>
          </a:p>
          <a:p>
            <a:pPr lvl="1"/>
            <a:r>
              <a:rPr lang="pl-PL" sz="2000" dirty="0"/>
              <a:t>dobra niematerialne</a:t>
            </a:r>
          </a:p>
          <a:p>
            <a:r>
              <a:rPr lang="pl-PL" sz="2000" dirty="0"/>
              <a:t>Różnice między stołem a wierszem</a:t>
            </a:r>
          </a:p>
          <a:p>
            <a:pPr lvl="1"/>
            <a:r>
              <a:rPr lang="pl-PL" sz="2000" dirty="0"/>
              <a:t>zakreślenie granic wyłączności</a:t>
            </a:r>
          </a:p>
          <a:p>
            <a:pPr marL="342900" lvl="1" indent="-342900">
              <a:buChar char="•"/>
            </a:pPr>
            <a:r>
              <a:rPr lang="pl-PL" sz="2000" dirty="0">
                <a:ea typeface="+mn-ea"/>
                <a:cs typeface="+mn-cs"/>
              </a:rPr>
              <a:t>Dobra publiczne:</a:t>
            </a:r>
          </a:p>
          <a:p>
            <a:pPr lvl="1"/>
            <a:r>
              <a:rPr lang="pl-PL" sz="2000" dirty="0"/>
              <a:t>nie można łatwo ograniczyć korzystania z nich przez inne osoby</a:t>
            </a:r>
          </a:p>
          <a:p>
            <a:pPr lvl="1"/>
            <a:r>
              <a:rPr lang="pl-PL" sz="2000" dirty="0"/>
              <a:t>korzystanie z nich przez wiele osób nie powoduje ich istotnego wyeksploatowania ani uszkodzenia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pl-PL" sz="3200" dirty="0"/>
              <a:t>Sposoby ochrony</a:t>
            </a:r>
            <a:endParaRPr lang="pl-PL" dirty="0"/>
          </a:p>
        </p:txBody>
      </p:sp>
      <p:pic>
        <p:nvPicPr>
          <p:cNvPr id="2293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833794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pl-PL" sz="3200" dirty="0"/>
              <a:t>Różnice</a:t>
            </a:r>
            <a:endParaRPr lang="pl-PL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</p:nvPr>
        </p:nvGraphicFramePr>
        <p:xfrm>
          <a:off x="611560" y="1340768"/>
          <a:ext cx="7772400" cy="4023360"/>
        </p:xfrm>
        <a:graphic>
          <a:graphicData uri="http://schemas.openxmlformats.org/drawingml/2006/table">
            <a:tbl>
              <a:tblPr firstRow="1" bandRow="1"/>
              <a:tblGrid>
                <a:gridCol w="155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Narzędzie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Co można chronić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Jak</a:t>
                      </a:r>
                      <a:r>
                        <a:rPr lang="pl-PL" b="1" baseline="0" dirty="0"/>
                        <a:t> ochronić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Czas ochrony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Zakres wyłączności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Tajemnica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Wszelka informacja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Utrzymać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Jak długo</a:t>
                      </a:r>
                      <a:r>
                        <a:rPr lang="pl-PL" baseline="0" dirty="0"/>
                        <a:t> trwa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Każde wykorzystanie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Prawo</a:t>
                      </a:r>
                      <a:r>
                        <a:rPr lang="pl-PL" baseline="0" dirty="0"/>
                        <a:t> autorskie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Utwory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Utrwalić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Życie twórcy plus 70 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Pola</a:t>
                      </a:r>
                      <a:r>
                        <a:rPr lang="pl-PL" baseline="0" dirty="0"/>
                        <a:t> eksploatacji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Patent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Rozwiązanie techniczne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Zgłoszenie patentowe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20 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Sprzedaż, produkcja, stosowanie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Znak towarowy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Słowo, logo, inne</a:t>
                      </a:r>
                      <a:r>
                        <a:rPr lang="pl-PL" baseline="0" dirty="0"/>
                        <a:t> oznaczenia wyróżniające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Zgłoszenie</a:t>
                      </a:r>
                      <a:r>
                        <a:rPr lang="pl-PL" baseline="0" dirty="0"/>
                        <a:t> (czasem także używanie)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Bez</a:t>
                      </a:r>
                      <a:r>
                        <a:rPr lang="pl-PL" baseline="0" dirty="0"/>
                        <a:t> ograniczeń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Oznaczanie</a:t>
                      </a:r>
                      <a:r>
                        <a:rPr lang="pl-PL" baseline="0" dirty="0"/>
                        <a:t> towarów podobnym znakiem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pl-PL" sz="3200" dirty="0"/>
              <a:t>Specyfika</a:t>
            </a:r>
            <a:endParaRPr lang="pl-PL" dirty="0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pl-PL" sz="2000" dirty="0"/>
              <a:t>Uznaniowy charakter prawa wyłącznego</a:t>
            </a:r>
          </a:p>
          <a:p>
            <a:r>
              <a:rPr lang="pl-PL" sz="2000" dirty="0"/>
              <a:t>Terytorialność (teraz coraz bardziej rozciągliwa)</a:t>
            </a:r>
          </a:p>
          <a:p>
            <a:r>
              <a:rPr lang="pl-PL" sz="2000" dirty="0"/>
              <a:t>Licencja: umowa, w której uprawniony zgadza się za wynagrodzeniem na wkroczenie w zakres wyłączności</a:t>
            </a:r>
          </a:p>
          <a:p>
            <a:pPr lvl="1"/>
            <a:r>
              <a:rPr lang="pl-PL" sz="1600" dirty="0"/>
              <a:t>pozwala oderwać materialny aspekt produktu od wkładu intelektualnego w jego powstanie</a:t>
            </a:r>
          </a:p>
          <a:p>
            <a:pPr lvl="1"/>
            <a:r>
              <a:rPr lang="pl-PL" sz="1600" dirty="0"/>
              <a:t>pozwala zarabiać na pracy intelektualnej	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pl-PL" sz="3200" dirty="0"/>
              <a:t>Tajemnica</a:t>
            </a:r>
            <a:endParaRPr lang="pl-PL" dirty="0"/>
          </a:p>
        </p:txBody>
      </p:sp>
      <p:pic>
        <p:nvPicPr>
          <p:cNvPr id="1026" name="Picture 2" descr="C:\Users\J\Documents\MIMUW\Wlasnosc intelektualna\Sej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84784"/>
            <a:ext cx="6206207" cy="4656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pl-PL" sz="3200" dirty="0"/>
              <a:t>Tajemnica</a:t>
            </a:r>
            <a:endParaRPr lang="pl-PL" dirty="0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pl-PL" sz="2000" dirty="0"/>
              <a:t>Stan faktyczny a nie ochrona prawna</a:t>
            </a:r>
          </a:p>
          <a:p>
            <a:r>
              <a:rPr lang="pl-PL" sz="2000" dirty="0"/>
              <a:t>Częściowa ochrona na podstawie przepisów o zapobieganiu nieuczciwej konkurencji (ochrona przed nielegalnym naruszeniem)</a:t>
            </a:r>
          </a:p>
          <a:p>
            <a:pPr lvl="1"/>
            <a:r>
              <a:rPr lang="pl-PL" sz="1600" dirty="0"/>
              <a:t>niedozwolone przekazanie, ujawnienie lub wykorzystanie cudzych informacji stanowiących tajemnicę przedsiębiorstwa lub ich nabycie od osoby nieuprawnionej</a:t>
            </a:r>
          </a:p>
          <a:p>
            <a:r>
              <a:rPr lang="pl-PL" sz="2000" dirty="0"/>
              <a:t>Ewentualne udostępnianie ze zobowiązaniem do zachowania tajemnicy, odszkodowania za naruszenie</a:t>
            </a:r>
          </a:p>
          <a:p>
            <a:r>
              <a:rPr lang="pl-PL" sz="2000" dirty="0"/>
              <a:t>Możliwość odtworzenia lub niezależnego opracowania</a:t>
            </a:r>
          </a:p>
          <a:p>
            <a:pPr lvl="1"/>
            <a:r>
              <a:rPr lang="pl-PL" sz="1600" dirty="0"/>
              <a:t>trudności dowodowe w przypadku faktycznego ujawnienia przez pracownika</a:t>
            </a:r>
          </a:p>
          <a:p>
            <a:r>
              <a:rPr lang="pl-PL" sz="2000" dirty="0"/>
              <a:t>Ryzyko opatentowania przez podmiot trzeci		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pl-PL" sz="3200" dirty="0"/>
              <a:t>Prawo autorskie</a:t>
            </a:r>
            <a:endParaRPr lang="pl-PL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2400" cy="4572000"/>
          </a:xfrm>
        </p:spPr>
        <p:txBody>
          <a:bodyPr/>
          <a:lstStyle/>
          <a:p>
            <a:pPr>
              <a:buFontTx/>
              <a:buNone/>
            </a:pPr>
            <a:r>
              <a:rPr lang="pl-PL" sz="2000" dirty="0"/>
              <a:t>Przesłanki:</a:t>
            </a:r>
          </a:p>
          <a:p>
            <a:r>
              <a:rPr lang="pl-PL" sz="2000" dirty="0"/>
              <a:t>Twórczy, indywidualny charakter utworu</a:t>
            </a:r>
          </a:p>
          <a:p>
            <a:r>
              <a:rPr lang="pl-PL" sz="2000" dirty="0"/>
              <a:t>Ustalenie utworu</a:t>
            </a:r>
          </a:p>
          <a:p>
            <a:pPr lvl="1"/>
            <a:r>
              <a:rPr lang="pl-PL" sz="1600" dirty="0"/>
              <a:t>przez „ustalenie” utworu należy rozumieć taką postać utworu, która umożliwia zapoznanie się z nim przez przynajmniej jedną osobę poza twórcą</a:t>
            </a:r>
          </a:p>
          <a:p>
            <a:pPr>
              <a:buFontTx/>
              <a:buNone/>
            </a:pPr>
            <a:r>
              <a:rPr lang="pl-PL" sz="2000" b="1" dirty="0"/>
              <a:t>W szczególności </a:t>
            </a:r>
            <a:r>
              <a:rPr lang="pl-PL" sz="2000" dirty="0"/>
              <a:t>utwory:</a:t>
            </a:r>
          </a:p>
          <a:p>
            <a:r>
              <a:rPr lang="pl-PL" sz="2000" dirty="0"/>
              <a:t>naukowe, kartograficzne, programy komputerowe</a:t>
            </a:r>
          </a:p>
          <a:p>
            <a:r>
              <a:rPr lang="pl-PL" sz="2000" dirty="0"/>
              <a:t>audiowizualne</a:t>
            </a:r>
          </a:p>
          <a:p>
            <a:pPr>
              <a:buFontTx/>
              <a:buNone/>
            </a:pPr>
            <a:r>
              <a:rPr lang="pl-PL" sz="2000" dirty="0"/>
              <a:t>Nie są chronione:</a:t>
            </a:r>
          </a:p>
          <a:p>
            <a:r>
              <a:rPr lang="pl-PL" sz="2000" dirty="0"/>
              <a:t>odkrycia, idee, procedury, metody i zasady działania, koncepcje matematyczne</a:t>
            </a:r>
          </a:p>
          <a:p>
            <a:r>
              <a:rPr lang="pl-PL" sz="2000" dirty="0"/>
              <a:t>akty normatywne i ich urzędowe projekty (ale ich zbiory – tak)</a:t>
            </a:r>
          </a:p>
          <a:p>
            <a:r>
              <a:rPr lang="pl-PL" sz="2000" dirty="0"/>
              <a:t>dokumenty urzędowe</a:t>
            </a:r>
          </a:p>
          <a:p>
            <a:r>
              <a:rPr lang="pl-PL" sz="2000" dirty="0"/>
              <a:t>opublikowane opisy patentowe</a:t>
            </a:r>
          </a:p>
          <a:p>
            <a:r>
              <a:rPr lang="pl-PL" sz="2000" dirty="0"/>
              <a:t>proste informacje prasowe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pl-PL" sz="3200" dirty="0"/>
              <a:t>Prawo autorskie</a:t>
            </a:r>
            <a:endParaRPr lang="pl-PL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2400" cy="4572000"/>
          </a:xfrm>
        </p:spPr>
        <p:txBody>
          <a:bodyPr/>
          <a:lstStyle/>
          <a:p>
            <a:pPr>
              <a:buFontTx/>
              <a:buNone/>
            </a:pPr>
            <a:r>
              <a:rPr lang="pl-PL" sz="2000" dirty="0"/>
              <a:t>Prawo:</a:t>
            </a:r>
          </a:p>
          <a:p>
            <a:r>
              <a:rPr lang="pl-PL" sz="2000" dirty="0"/>
              <a:t>osobiste (uznanie autorstwa i interes twórczy autora)</a:t>
            </a:r>
          </a:p>
          <a:p>
            <a:r>
              <a:rPr lang="pl-PL" sz="2000" dirty="0"/>
              <a:t>majątkowe (pobieranie wynagrodzenia)</a:t>
            </a:r>
          </a:p>
          <a:p>
            <a:pPr>
              <a:buFontTx/>
              <a:buNone/>
            </a:pPr>
            <a:endParaRPr lang="pl-PL" sz="2000" dirty="0"/>
          </a:p>
          <a:p>
            <a:pPr>
              <a:buFontTx/>
              <a:buNone/>
            </a:pPr>
            <a:r>
              <a:rPr lang="pl-PL" sz="2000" dirty="0"/>
              <a:t>Utwory zależne:</a:t>
            </a:r>
          </a:p>
          <a:p>
            <a:r>
              <a:rPr lang="pl-PL" sz="2000" dirty="0"/>
              <a:t>tłumaczenie</a:t>
            </a:r>
          </a:p>
          <a:p>
            <a:r>
              <a:rPr lang="pl-PL" sz="2000" dirty="0" err="1"/>
              <a:t>remiks</a:t>
            </a:r>
            <a:r>
              <a:rPr lang="pl-PL" sz="2000" dirty="0"/>
              <a:t> utworu muzycznego</a:t>
            </a:r>
          </a:p>
          <a:p>
            <a:r>
              <a:rPr lang="pl-PL" sz="2000" dirty="0"/>
              <a:t>scenariusz filmowy</a:t>
            </a:r>
          </a:p>
          <a:p>
            <a:r>
              <a:rPr lang="pl-PL" sz="2000" dirty="0"/>
              <a:t>gra komputerowa</a:t>
            </a:r>
          </a:p>
          <a:p>
            <a:r>
              <a:rPr lang="pl-PL" sz="2000" dirty="0"/>
              <a:t>tapeta komputerowa</a:t>
            </a:r>
          </a:p>
          <a:p>
            <a:r>
              <a:rPr lang="pl-PL" sz="2000" dirty="0"/>
              <a:t>ulotka reklamowa</a:t>
            </a:r>
          </a:p>
          <a:p>
            <a:endParaRPr lang="pl-PL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pl-PL" sz="3200" dirty="0"/>
              <a:t>Prawo autorskie</a:t>
            </a: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304914"/>
              </p:ext>
            </p:extLst>
          </p:nvPr>
        </p:nvGraphicFramePr>
        <p:xfrm>
          <a:off x="827584" y="1340768"/>
          <a:ext cx="7632848" cy="1986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2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0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pl-PL" dirty="0"/>
                        <a:t>Autor (twórca)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Zwykle posiada pełne prawo do dysponowania utworem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pl-PL" dirty="0"/>
                        <a:t>Współautor (współtwórca)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Prawa przysługują wspólnie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pl-PL" dirty="0"/>
                        <a:t>Twórca utworu zależnego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Posiada odrębne prawa autorskie do swojego utworu</a:t>
                      </a:r>
                      <a:r>
                        <a:rPr lang="pl-PL" baseline="0" dirty="0"/>
                        <a:t>  (np. tłumaczenia, adaptacji); musi dysponować zgodą twórcy oryginału</a:t>
                      </a:r>
                      <a:endParaRPr lang="pl-PL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19187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pl-PL" sz="3200" dirty="0"/>
              <a:t>Utwory zależne</a:t>
            </a:r>
            <a:endParaRPr lang="pl-PL" dirty="0"/>
          </a:p>
        </p:txBody>
      </p: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3168352" cy="445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924944"/>
            <a:ext cx="6198295" cy="30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3923928" y="155679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>
                <a:solidFill>
                  <a:srgbClr val="00B050"/>
                </a:solidFill>
              </a:rPr>
              <a:t>Alan Alexander Milne zmarł w 1956 r.</a:t>
            </a:r>
          </a:p>
          <a:p>
            <a:r>
              <a:rPr lang="pl-PL" sz="1800" dirty="0">
                <a:solidFill>
                  <a:srgbClr val="00B050"/>
                </a:solidFill>
              </a:rPr>
              <a:t>Irena Tuwim zmarła w 1987 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pl-PL" sz="3200" dirty="0"/>
              <a:t>Dodatkowe źródła wykorzystane w tekście</a:t>
            </a:r>
            <a:endParaRPr lang="pl-PL" dirty="0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62664" cy="4572000"/>
          </a:xfrm>
        </p:spPr>
        <p:txBody>
          <a:bodyPr/>
          <a:lstStyle/>
          <a:p>
            <a:r>
              <a:rPr lang="pl-PL" sz="2000" dirty="0"/>
              <a:t>Centrum Transferu Technologii i Wiedzy UW (https://cttw.uw.edu.pl) </a:t>
            </a:r>
          </a:p>
          <a:p>
            <a:r>
              <a:rPr lang="pl-PL" sz="2000" dirty="0"/>
              <a:t>Portal Prawokultury.pl (prawokultury.pl/kurs/)  (?)</a:t>
            </a:r>
          </a:p>
          <a:p>
            <a:endParaRPr lang="pl-PL" sz="2000" dirty="0"/>
          </a:p>
          <a:p>
            <a:pPr marL="0" indent="0">
              <a:buNone/>
            </a:pPr>
            <a:r>
              <a:rPr lang="pl-PL" sz="2000" b="1" dirty="0"/>
              <a:t>Prezentacja jest na stronie</a:t>
            </a:r>
          </a:p>
          <a:p>
            <a:r>
              <a:rPr lang="pl-PL" sz="2000" dirty="0"/>
              <a:t>https://mimuw.edu.pl/~jdeminet/</a:t>
            </a:r>
          </a:p>
          <a:p>
            <a:pPr>
              <a:buNone/>
            </a:pPr>
            <a:endParaRPr lang="pl-PL" sz="2000" dirty="0"/>
          </a:p>
          <a:p>
            <a:pPr lvl="1"/>
            <a:endParaRPr lang="pl-PL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pl-PL" sz="3200" dirty="0"/>
              <a:t>Prawo autorskie</a:t>
            </a:r>
            <a:endParaRPr lang="pl-PL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>
              <a:buFontTx/>
              <a:buNone/>
            </a:pPr>
            <a:r>
              <a:rPr lang="pl-PL" sz="2000" dirty="0"/>
              <a:t>Prawa osobiste (nieograniczone, niezbywalne):</a:t>
            </a:r>
          </a:p>
          <a:p>
            <a:r>
              <a:rPr lang="pl-PL" sz="2000" dirty="0"/>
              <a:t>autorstwo</a:t>
            </a:r>
          </a:p>
          <a:p>
            <a:r>
              <a:rPr lang="pl-PL" sz="2000" dirty="0"/>
              <a:t>oznaczenie nazwiskiem</a:t>
            </a:r>
          </a:p>
          <a:p>
            <a:pPr>
              <a:buNone/>
            </a:pPr>
            <a:r>
              <a:rPr lang="pl-PL" sz="2000" dirty="0"/>
              <a:t>Naruszenie stanowi </a:t>
            </a:r>
            <a:r>
              <a:rPr lang="pl-PL" sz="2000" b="1" dirty="0"/>
              <a:t>plagiat</a:t>
            </a:r>
            <a:r>
              <a:rPr lang="pl-PL" sz="2000" dirty="0"/>
              <a:t>!!!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pl-PL" sz="3200" dirty="0"/>
              <a:t>Prawo autorskie</a:t>
            </a:r>
            <a:endParaRPr lang="pl-PL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indent="12700">
              <a:buFontTx/>
              <a:buNone/>
            </a:pPr>
            <a:r>
              <a:rPr lang="pl-PL" sz="2000" dirty="0"/>
              <a:t>Plagiat: przypisanie sobie autorstwa utworu lub wprowadzenie w błąd co do autorstwa utworu (i szerzej – dobra niematerialnego) stworzonego lub odkrytego przez inną osobę.</a:t>
            </a:r>
          </a:p>
        </p:txBody>
      </p:sp>
      <p:sp>
        <p:nvSpPr>
          <p:cNvPr id="4" name="Elipsa 3"/>
          <p:cNvSpPr/>
          <p:nvPr/>
        </p:nvSpPr>
        <p:spPr bwMode="auto">
          <a:xfrm>
            <a:off x="3995936" y="3068960"/>
            <a:ext cx="3744416" cy="25922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Naruszenie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prawa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/>
              <a:t>autorskiego</a:t>
            </a:r>
            <a:endParaRPr kumimoji="0" 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Elipsa 4"/>
          <p:cNvSpPr/>
          <p:nvPr/>
        </p:nvSpPr>
        <p:spPr bwMode="auto">
          <a:xfrm>
            <a:off x="1763688" y="3077344"/>
            <a:ext cx="3888432" cy="236788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Plagiat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067944" y="3717032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Użycie w pracy </a:t>
            </a:r>
          </a:p>
          <a:p>
            <a:pPr algn="ctr"/>
            <a:r>
              <a:rPr lang="pl-PL" sz="1600" dirty="0"/>
              <a:t>naukowej cudzego tekstu bez jego oznaczenia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195736" y="3861048"/>
            <a:ext cx="1584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Przypisanie sobie autorstwa twierdzenia matematycznego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508104" y="465313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Wydanie książki bez zgody autora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2627784" y="494116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/>
              <a:t>Autoplagiat</a:t>
            </a:r>
            <a:endParaRPr lang="pl-PL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pl-PL" sz="3200" dirty="0"/>
              <a:t>Prawo autorskie</a:t>
            </a:r>
            <a:endParaRPr lang="pl-PL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>
              <a:buFontTx/>
              <a:buNone/>
            </a:pPr>
            <a:r>
              <a:rPr lang="pl-PL" sz="2000" dirty="0"/>
              <a:t>Prawa osobiste (nieograniczone, niezbywalne):</a:t>
            </a:r>
          </a:p>
          <a:p>
            <a:r>
              <a:rPr lang="pl-PL" sz="2000" dirty="0"/>
              <a:t>autorstwo</a:t>
            </a:r>
          </a:p>
          <a:p>
            <a:r>
              <a:rPr lang="pl-PL" sz="2000" dirty="0"/>
              <a:t>oznaczenie nazwiskiem</a:t>
            </a:r>
          </a:p>
          <a:p>
            <a:pPr>
              <a:buNone/>
            </a:pPr>
            <a:r>
              <a:rPr lang="pl-PL" sz="2000" dirty="0"/>
              <a:t>Naruszenie stanowi </a:t>
            </a:r>
            <a:r>
              <a:rPr lang="pl-PL" sz="2000" b="1" dirty="0"/>
              <a:t>plagiat</a:t>
            </a:r>
            <a:r>
              <a:rPr lang="pl-PL" sz="2000" dirty="0"/>
              <a:t>!!!</a:t>
            </a:r>
          </a:p>
          <a:p>
            <a:pPr>
              <a:buFontTx/>
              <a:buNone/>
            </a:pPr>
            <a:r>
              <a:rPr lang="pl-PL" sz="2000" dirty="0"/>
              <a:t>Prawo do: </a:t>
            </a:r>
          </a:p>
          <a:p>
            <a:r>
              <a:rPr lang="pl-PL" sz="2000" dirty="0"/>
              <a:t>nienaruszalności treści i formy oraz jego rzetelnego wykorzystania</a:t>
            </a:r>
          </a:p>
          <a:p>
            <a:r>
              <a:rPr lang="pl-PL" sz="2000" dirty="0"/>
              <a:t>decydowania o pierwszym udostępnieniu publiczności</a:t>
            </a:r>
          </a:p>
          <a:p>
            <a:r>
              <a:rPr lang="pl-PL" sz="2000" dirty="0"/>
              <a:t>nadzoru nad sposobem korzystania z utworu</a:t>
            </a:r>
          </a:p>
          <a:p>
            <a:pPr>
              <a:buFontTx/>
              <a:buNone/>
            </a:pPr>
            <a:r>
              <a:rPr lang="pl-PL" sz="2000" dirty="0"/>
              <a:t>(wyłączone w przypadku programów)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pl-PL" sz="3200" dirty="0"/>
              <a:t>Prawo autorskie</a:t>
            </a:r>
            <a:endParaRPr lang="pl-PL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pl-PL" sz="2000" dirty="0"/>
              <a:t>2021, Grzegorz </a:t>
            </a:r>
            <a:r>
              <a:rPr lang="pl-PL" sz="2000" dirty="0" err="1"/>
              <a:t>Kasdepke</a:t>
            </a:r>
            <a:r>
              <a:rPr lang="pl-PL" sz="2000" dirty="0"/>
              <a:t> a „MAŁE CHARAKTERY”</a:t>
            </a:r>
          </a:p>
          <a:p>
            <a:pPr>
              <a:buNone/>
            </a:pPr>
            <a:r>
              <a:rPr lang="pl-PL" sz="2000" dirty="0"/>
              <a:t>Zakończenie opowiadania „ Na opak ” </a:t>
            </a:r>
          </a:p>
          <a:p>
            <a:pPr>
              <a:buNone/>
            </a:pPr>
            <a:r>
              <a:rPr lang="pl-PL" sz="2000" dirty="0"/>
              <a:t>– Znowu wszystko na opak? – westchnęła babcia Bogusia.</a:t>
            </a:r>
          </a:p>
          <a:p>
            <a:pPr>
              <a:buNone/>
            </a:pPr>
            <a:r>
              <a:rPr lang="pl-PL" sz="2000" dirty="0"/>
              <a:t>– Znowu – odpowiedziałem, zerkając na pusty talerz czekający, zgodnie z tradycją, na zbłąkanego wędrowca. – Jedziemy?</a:t>
            </a:r>
          </a:p>
          <a:p>
            <a:pPr>
              <a:buNone/>
            </a:pPr>
            <a:r>
              <a:rPr lang="pl-PL" sz="2000" strike="sngStrike" dirty="0">
                <a:solidFill>
                  <a:srgbClr val="FF0000"/>
                </a:solidFill>
              </a:rPr>
              <a:t>– Z prezentami? – chciał wiedzieć Kacper. – Na wschodnią granicę?</a:t>
            </a:r>
          </a:p>
          <a:p>
            <a:pPr>
              <a:buNone/>
            </a:pPr>
            <a:r>
              <a:rPr lang="pl-PL" sz="2000" strike="sngStrike" dirty="0">
                <a:solidFill>
                  <a:srgbClr val="FF0000"/>
                </a:solidFill>
              </a:rPr>
              <a:t>– Tak – odpowiedziałem. – Z jedzeniem, ze śpiworami, z ciepłymi ubraniami…, tam czekają ludzie, którym trzeba zawieźć święta!</a:t>
            </a:r>
          </a:p>
          <a:p>
            <a:pPr indent="12700">
              <a:buNone/>
            </a:pPr>
            <a:r>
              <a:rPr lang="pl-PL" sz="2000" dirty="0"/>
              <a:t>„ Treści zawarte w moim opowiadaniu są niepotrzebne w piśmie dla dzieci i że pachną polityką. ”</a:t>
            </a:r>
          </a:p>
          <a:p>
            <a:pPr>
              <a:buFontTx/>
              <a:buNone/>
            </a:pPr>
            <a:r>
              <a:rPr lang="pl-PL" sz="2000" dirty="0"/>
              <a:t>Roszczenie o zadośćuczynienie 100 000 zł.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772400" cy="762000"/>
          </a:xfrm>
        </p:spPr>
        <p:txBody>
          <a:bodyPr/>
          <a:lstStyle/>
          <a:p>
            <a:r>
              <a:rPr lang="pl-PL" sz="3200" dirty="0"/>
              <a:t>Prawo autorskie</a:t>
            </a:r>
            <a:endParaRPr lang="pl-PL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980728"/>
            <a:ext cx="7772400" cy="5472608"/>
          </a:xfrm>
        </p:spPr>
        <p:txBody>
          <a:bodyPr/>
          <a:lstStyle/>
          <a:p>
            <a:pPr>
              <a:buNone/>
            </a:pPr>
            <a:r>
              <a:rPr lang="pl-PL" sz="2000" dirty="0"/>
              <a:t>Prawa majątkowe – prawo do korzystania z utworu i rozporządzania nim na wszystkich polach eksploatacji oraz do wynagrodzenia za korzystanie z utworu.</a:t>
            </a:r>
          </a:p>
          <a:p>
            <a:pPr>
              <a:buNone/>
            </a:pPr>
            <a:r>
              <a:rPr lang="pl-PL" sz="2000" dirty="0"/>
              <a:t>Pola eksploatacji: specyficzne obszary gospodarczego korzystania z prawa autorskiego i osobnego rozporządzania prawami, np.:</a:t>
            </a:r>
          </a:p>
          <a:p>
            <a:r>
              <a:rPr lang="pl-PL" sz="2000" dirty="0"/>
              <a:t>utrwalenie</a:t>
            </a:r>
          </a:p>
          <a:p>
            <a:r>
              <a:rPr lang="pl-PL" sz="2000" dirty="0"/>
              <a:t>wprowadzenie do obrotu (np. sprzedaż książek)</a:t>
            </a:r>
          </a:p>
          <a:p>
            <a:r>
              <a:rPr lang="pl-PL" sz="2000" dirty="0"/>
              <a:t>nadanie naziemne</a:t>
            </a:r>
          </a:p>
          <a:p>
            <a:r>
              <a:rPr lang="pl-PL" sz="2000" dirty="0"/>
              <a:t>nadanie satelitarne itp.</a:t>
            </a:r>
          </a:p>
          <a:p>
            <a:r>
              <a:rPr lang="pl-PL" sz="2000" dirty="0"/>
              <a:t>publiczne udostępnianie utworu w taki sposób, aby każdy mógł mieć do niego dostęp w miejscu i w czasie przez siebie wybranym</a:t>
            </a:r>
          </a:p>
          <a:p>
            <a:pPr>
              <a:buNone/>
            </a:pPr>
            <a:endParaRPr lang="pl-PL" sz="2000" dirty="0"/>
          </a:p>
          <a:p>
            <a:pPr>
              <a:buNone/>
            </a:pPr>
            <a:endParaRPr lang="pl-PL" sz="2000" dirty="0"/>
          </a:p>
          <a:p>
            <a:pPr>
              <a:lnSpc>
                <a:spcPct val="80000"/>
              </a:lnSpc>
              <a:buFontTx/>
              <a:buNone/>
            </a:pPr>
            <a:endParaRPr lang="pl-PL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AC6E5-26A2-0A57-17B5-F82CB4311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C02816B-ADFD-2A62-6961-458CCC4BE6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pl-PL" sz="3200" dirty="0"/>
              <a:t>Prawo autorskie</a:t>
            </a:r>
            <a:endParaRPr lang="pl-PL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06C956B3-98C4-C2E8-C7C7-1D7D4E1F1E67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1340768"/>
          <a:ext cx="7632848" cy="38427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2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0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pl-PL" dirty="0"/>
                        <a:t>Autor (twórca)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Zwykle posiada pełne prawo do dysponowania utworem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pl-PL" dirty="0"/>
                        <a:t>Współautor (współtwórca)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Prawa przysługują wspólnie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pl-PL" dirty="0"/>
                        <a:t>Twórca utworu zależnego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Posiada odrębne prawa autorskie do swojego utworu</a:t>
                      </a:r>
                      <a:r>
                        <a:rPr lang="pl-PL" baseline="0" dirty="0"/>
                        <a:t>  (np. tłumaczenia, adaptacji); musi dysponować zgodą twórcy oryginału</a:t>
                      </a:r>
                      <a:endParaRPr lang="pl-PL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191871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pl-PL" dirty="0"/>
                        <a:t>Inny</a:t>
                      </a:r>
                      <a:r>
                        <a:rPr lang="pl-PL" baseline="0" dirty="0"/>
                        <a:t> uprawniony</a:t>
                      </a:r>
                      <a:endParaRPr lang="pl-P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Osoba, która nabyła</a:t>
                      </a:r>
                      <a:r>
                        <a:rPr lang="pl-PL" baseline="0" dirty="0"/>
                        <a:t> prawa np. w drodze umowy lub dziedziczenia, w niektórych przypadkach pracodawca</a:t>
                      </a:r>
                      <a:endParaRPr lang="pl-PL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pl-PL" dirty="0"/>
                        <a:t>Licencjobiorca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Osoba, której uprawniony zezwolił</a:t>
                      </a:r>
                      <a:r>
                        <a:rPr lang="pl-PL" baseline="0" dirty="0"/>
                        <a:t> na korzystanie z utworu bez przenoszenia praw autorskich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pl-PL" dirty="0"/>
                        <a:t>Każdy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Prawo dozwolonego użytku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872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pl-PL" sz="3200" dirty="0"/>
              <a:t>Prawo autorskie majątkowe</a:t>
            </a:r>
            <a:endParaRPr lang="pl-PL" dirty="0"/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3568" y="1196752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pl-PL" sz="2000" b="1" dirty="0"/>
              <a:t>Przysługuje </a:t>
            </a:r>
          </a:p>
          <a:p>
            <a:r>
              <a:rPr lang="pl-PL" sz="2000" dirty="0"/>
              <a:t>twórcy (ujawnionemu)</a:t>
            </a:r>
          </a:p>
          <a:p>
            <a:r>
              <a:rPr lang="pl-PL" sz="2000" dirty="0"/>
              <a:t>producentowi lub wydawcy</a:t>
            </a:r>
          </a:p>
          <a:p>
            <a:r>
              <a:rPr lang="pl-PL" sz="2000" dirty="0"/>
              <a:t>organizacji zbiorowego zarządzania prawami autorskimi</a:t>
            </a:r>
          </a:p>
          <a:p>
            <a:pPr>
              <a:buFontTx/>
              <a:buNone/>
            </a:pPr>
            <a:r>
              <a:rPr lang="pl-PL" sz="2000" dirty="0"/>
              <a:t>Jeżeli ustawa lub umowa o pracę nie stanowią inaczej, pracodawca </a:t>
            </a:r>
            <a:r>
              <a:rPr lang="pl-PL" sz="2000" b="1" dirty="0"/>
              <a:t>nabywa</a:t>
            </a:r>
            <a:r>
              <a:rPr lang="pl-PL" sz="2000" dirty="0"/>
              <a:t> z chwilą przyjęcia utworu prawa majątkowe do utworu w granicach wynikających z celu umowy o pracę i zgodnego zamiaru stron (pod warunkiem rozpowszechnienia w ciągu dwóch lat, chyba że umowa stanowi inaczej)</a:t>
            </a:r>
          </a:p>
          <a:p>
            <a:pPr>
              <a:buFontTx/>
              <a:buNone/>
            </a:pPr>
            <a:r>
              <a:rPr lang="pl-PL" sz="2000" dirty="0"/>
              <a:t>Instytucja naukowa ma prawo pierwszeństwa opublikowania utworu naukowego swojego pracownika, a uczelnia – pracy dyplomowej studenta (ważne pół roku, publikacja w dwa lata); nie oznacza to przejęcia praw</a:t>
            </a:r>
          </a:p>
          <a:p>
            <a:pPr>
              <a:buNone/>
            </a:pPr>
            <a:r>
              <a:rPr lang="pl-PL" sz="2000" dirty="0"/>
              <a:t>Utwory osierocone (niedostępne w handlu)  </a:t>
            </a:r>
          </a:p>
          <a:p>
            <a:pPr>
              <a:buFontTx/>
              <a:buNone/>
            </a:pPr>
            <a:endParaRPr lang="pl-PL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pl-PL" sz="3200" dirty="0"/>
              <a:t>Prawo autorskie majątkowe</a:t>
            </a:r>
            <a:endParaRPr lang="pl-PL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pl-PL" sz="2000" dirty="0"/>
              <a:t>Możliwe:</a:t>
            </a:r>
          </a:p>
          <a:p>
            <a:r>
              <a:rPr lang="pl-PL" sz="2000" dirty="0"/>
              <a:t>umowa o </a:t>
            </a:r>
            <a:r>
              <a:rPr lang="pl-PL" sz="2000" b="1" dirty="0"/>
              <a:t>przeniesienie</a:t>
            </a:r>
            <a:r>
              <a:rPr lang="pl-PL" sz="2000" dirty="0"/>
              <a:t> autorskich prawa majątkowych</a:t>
            </a:r>
          </a:p>
          <a:p>
            <a:r>
              <a:rPr lang="pl-PL" sz="2000" dirty="0"/>
              <a:t>umowa o korzystanie z utworu (licencja)</a:t>
            </a:r>
          </a:p>
          <a:p>
            <a:pPr>
              <a:buFontTx/>
              <a:buNone/>
            </a:pPr>
            <a:r>
              <a:rPr lang="pl-PL" sz="2000" dirty="0"/>
              <a:t>Wyraźne wymienienie pól eksploatacji (wyłącznie tych już znanych)</a:t>
            </a:r>
          </a:p>
          <a:p>
            <a:pPr>
              <a:buFontTx/>
              <a:buNone/>
            </a:pPr>
            <a:r>
              <a:rPr lang="pl-PL" sz="2000" dirty="0"/>
              <a:t>Wynagrodzenie </a:t>
            </a:r>
            <a:r>
              <a:rPr lang="pl-PL" sz="2000" b="1" dirty="0"/>
              <a:t>pod nadzorem sądowym</a:t>
            </a:r>
            <a:r>
              <a:rPr lang="pl-PL" sz="2000" dirty="0"/>
              <a:t> (np. </a:t>
            </a:r>
            <a:r>
              <a:rPr lang="pl-PL" sz="2000" i="1" dirty="0"/>
              <a:t>Wiedźmin</a:t>
            </a:r>
            <a:r>
              <a:rPr lang="pl-PL" sz="2000" dirty="0"/>
              <a:t>)</a:t>
            </a:r>
          </a:p>
          <a:p>
            <a:pPr>
              <a:buNone/>
            </a:pPr>
            <a:r>
              <a:rPr lang="pl-PL" sz="2000" dirty="0"/>
              <a:t>Zapłacenie za wykonanie (umowa o dzieło) nie oznacza zakupienia autorskich praw majątkowych. </a:t>
            </a:r>
            <a:r>
              <a:rPr lang="pl-PL" sz="2000" b="1" dirty="0"/>
              <a:t>Domyślnie uznaje się, że została udzielona licencja!</a:t>
            </a:r>
          </a:p>
          <a:p>
            <a:pPr>
              <a:buNone/>
            </a:pPr>
            <a:r>
              <a:rPr lang="pl-PL" sz="2000" dirty="0"/>
              <a:t>Przy naruszeniu praw majątkowych – dwu- lub trzykrotne wynagrodzenie</a:t>
            </a:r>
          </a:p>
          <a:p>
            <a:pPr>
              <a:buNone/>
            </a:pPr>
            <a:endParaRPr lang="pl-PL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pl-PL" sz="3200" dirty="0"/>
              <a:t>Prawo autorskie</a:t>
            </a:r>
            <a:endParaRPr lang="pl-PL" dirty="0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27584" y="1340768"/>
            <a:ext cx="7772400" cy="5040560"/>
          </a:xfrm>
        </p:spPr>
        <p:txBody>
          <a:bodyPr/>
          <a:lstStyle/>
          <a:p>
            <a:r>
              <a:rPr lang="pl-PL" sz="1800" dirty="0"/>
              <a:t>Istnieją przypadki dozwolonego użycia (wyciągi, encyklopedie), być może za wynagrodzeniem</a:t>
            </a:r>
          </a:p>
          <a:p>
            <a:r>
              <a:rPr lang="pl-PL" sz="1800" dirty="0"/>
              <a:t>Wolno nieodpłatnie korzystać w zakresie własnego użytku osobistego (także kopiować); nie dotyczy to programów i elektronicznych baz danych, chyba że w niekomercyjnych celach naukowych</a:t>
            </a:r>
          </a:p>
          <a:p>
            <a:pPr lvl="1"/>
            <a:r>
              <a:rPr lang="pl-PL" sz="1400" dirty="0"/>
              <a:t>Dotyczy kręgu osób pozostającym w związku pokrewieństwa, powinowactwa lub stosunku towarzyskiego</a:t>
            </a:r>
          </a:p>
          <a:p>
            <a:r>
              <a:rPr lang="pl-PL" sz="1800" dirty="0"/>
              <a:t>Dozwolony użytek publiczny – biblioteki, działalność dydaktyczna, udostępnianie artykułów (za wynagrodzeniem), robienie wyciągów i przeglądów – bardzo kontrowersyjne, wydawca może tego zabronić!!!</a:t>
            </a:r>
          </a:p>
          <a:p>
            <a:r>
              <a:rPr lang="pl-PL" sz="1800" dirty="0"/>
              <a:t>Wolno przytaczać urywki rozpowszechnionych utworów – uzasadnienie  i oznaczenie źródeł</a:t>
            </a:r>
          </a:p>
          <a:p>
            <a:r>
              <a:rPr lang="pl-PL" sz="1800" dirty="0"/>
              <a:t>Portale mogą udostępniać (za wynagrodzeniem) informacje prasowe innych wydawców; wynagrodzenie jest pod kontrolą Urzędu Komunikacji Elektronicznej</a:t>
            </a:r>
          </a:p>
          <a:p>
            <a:pPr>
              <a:buNone/>
            </a:pPr>
            <a:endParaRPr lang="pl-PL" sz="1800" dirty="0"/>
          </a:p>
          <a:p>
            <a:pPr>
              <a:buNone/>
            </a:pPr>
            <a:endParaRPr lang="pl-PL" sz="1800" dirty="0"/>
          </a:p>
          <a:p>
            <a:pPr>
              <a:buFontTx/>
              <a:buNone/>
            </a:pPr>
            <a:endParaRPr lang="pl-PL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pl-PL" sz="3200" dirty="0"/>
              <a:t>Prawo autorskie</a:t>
            </a:r>
            <a:endParaRPr lang="pl-PL" dirty="0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27584" y="1340768"/>
            <a:ext cx="7772400" cy="5040560"/>
          </a:xfrm>
        </p:spPr>
        <p:txBody>
          <a:bodyPr/>
          <a:lstStyle/>
          <a:p>
            <a:r>
              <a:rPr lang="pl-PL" sz="1800" dirty="0"/>
              <a:t>Wolno tworzyć kopie dla osób niepełnosprawnych</a:t>
            </a:r>
          </a:p>
          <a:p>
            <a:r>
              <a:rPr lang="pl-PL" sz="1800" dirty="0"/>
              <a:t>Nie wymaga zgody tworzenie kopii zapasowej programu komputerowego</a:t>
            </a:r>
          </a:p>
          <a:p>
            <a:r>
              <a:rPr lang="pl-PL" sz="1800" dirty="0"/>
              <a:t>Wolno wykorzystać do trenowania AI (eksploracja tekstów i danych „w celu wygenerowania określonych informacji, obejmujących w szczególności wzorce, tendencje i korelacje”)</a:t>
            </a:r>
          </a:p>
          <a:p>
            <a:pPr>
              <a:buNone/>
            </a:pPr>
            <a:endParaRPr lang="pl-PL" sz="1800" dirty="0"/>
          </a:p>
          <a:p>
            <a:pPr>
              <a:buFontTx/>
              <a:buNone/>
            </a:pPr>
            <a:endParaRPr lang="pl-PL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2219"/>
            <a:ext cx="7920880" cy="608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pl-PL" sz="3200" dirty="0"/>
              <a:t>Prawo autorskie</a:t>
            </a:r>
            <a:endParaRPr lang="pl-PL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>
              <a:buFontTx/>
              <a:buNone/>
            </a:pPr>
            <a:r>
              <a:rPr lang="pl-PL" sz="2000" dirty="0"/>
              <a:t>Kary:</a:t>
            </a:r>
          </a:p>
          <a:p>
            <a:pPr>
              <a:buFontTx/>
              <a:buNone/>
            </a:pPr>
            <a:r>
              <a:rPr lang="pl-PL" sz="2000" dirty="0"/>
              <a:t>za przywłaszczenie autorstwa – do 3 lat</a:t>
            </a:r>
          </a:p>
          <a:p>
            <a:pPr>
              <a:buFontTx/>
              <a:buNone/>
            </a:pPr>
            <a:r>
              <a:rPr lang="pl-PL" sz="2000" dirty="0"/>
              <a:t>za rozpowszechnianie bez podania autorstwa – do 3 lat</a:t>
            </a:r>
          </a:p>
          <a:p>
            <a:pPr>
              <a:buFontTx/>
              <a:buNone/>
            </a:pPr>
            <a:r>
              <a:rPr lang="pl-PL" sz="2000" dirty="0"/>
              <a:t>za rozpowszechnianie bez zezwolenia – do 2 lat</a:t>
            </a:r>
          </a:p>
          <a:p>
            <a:pPr>
              <a:buFontTx/>
              <a:buNone/>
            </a:pPr>
            <a:r>
              <a:rPr lang="pl-PL" sz="2000" dirty="0"/>
              <a:t>jw., w celu osiągnięcia korzyści majątkowej – do 3 lat</a:t>
            </a:r>
          </a:p>
          <a:p>
            <a:pPr>
              <a:buFontTx/>
              <a:buNone/>
            </a:pPr>
            <a:r>
              <a:rPr lang="pl-PL" sz="2000" dirty="0"/>
              <a:t>jw., na dużą skalę – do 5 lat (jak kradzież, drobny rozbój)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pl-PL" sz="3200" dirty="0"/>
              <a:t>Prawo autorskie – problemy</a:t>
            </a:r>
            <a:endParaRPr lang="pl-PL" dirty="0"/>
          </a:p>
        </p:txBody>
      </p:sp>
      <p:sp>
        <p:nvSpPr>
          <p:cNvPr id="604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929336"/>
          </a:xfrm>
        </p:spPr>
        <p:txBody>
          <a:bodyPr/>
          <a:lstStyle/>
          <a:p>
            <a:r>
              <a:rPr lang="pl-PL" sz="2000" dirty="0" err="1"/>
              <a:t>Ponadkrajowy</a:t>
            </a:r>
            <a:r>
              <a:rPr lang="pl-PL" sz="2000" dirty="0"/>
              <a:t> charakter</a:t>
            </a:r>
          </a:p>
          <a:p>
            <a:r>
              <a:rPr lang="pl-PL" sz="2000" dirty="0"/>
              <a:t>Odpowiedzialność za świadczenie usług, prowadzących do naruszenia praw autorskich</a:t>
            </a:r>
          </a:p>
          <a:p>
            <a:r>
              <a:rPr lang="pl-PL" sz="2000" dirty="0"/>
              <a:t>Odpowiedzialność za dzieła utworzone przez wytrenowane AI</a:t>
            </a:r>
          </a:p>
          <a:p>
            <a:r>
              <a:rPr lang="pl-PL" sz="2000" dirty="0"/>
              <a:t>Jaki jest zakres „własnego użytku osobistego” (krąg osób pozostających w związku osobistym, w szczególności stosunku towarzyskiego)?</a:t>
            </a:r>
          </a:p>
          <a:p>
            <a:endParaRPr lang="pl-PL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772400" cy="762000"/>
          </a:xfrm>
        </p:spPr>
        <p:txBody>
          <a:bodyPr/>
          <a:lstStyle/>
          <a:p>
            <a:r>
              <a:rPr lang="pl-PL" sz="3200" dirty="0"/>
              <a:t>Wolne licencje </a:t>
            </a:r>
            <a:endParaRPr lang="pl-PL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980728"/>
            <a:ext cx="7772400" cy="4572000"/>
          </a:xfrm>
        </p:spPr>
        <p:txBody>
          <a:bodyPr/>
          <a:lstStyle/>
          <a:p>
            <a:r>
              <a:rPr lang="pl-PL" sz="2000" dirty="0"/>
              <a:t>Ważne: nie istnieją utwory (poza wyraźnie wykluczonymi), do których nie stosuje się prawo autorskie i które można wykorzystywać oraz udostępniać bez ograniczeń</a:t>
            </a:r>
          </a:p>
          <a:p>
            <a:r>
              <a:rPr lang="pl-PL" sz="2000" dirty="0"/>
              <a:t>Wolne licencje: nieograniczone, nieodpłatne i niewyłączne korzystanie z dzieł w oryginale i w opracowaniu (być może także do celów komercyjnych)</a:t>
            </a:r>
          </a:p>
          <a:p>
            <a:pPr lvl="1"/>
            <a:r>
              <a:rPr lang="pl-PL" sz="1600" dirty="0"/>
              <a:t>dostęp</a:t>
            </a:r>
            <a:endParaRPr lang="pl-PL" sz="1600" b="1" dirty="0"/>
          </a:p>
          <a:p>
            <a:pPr lvl="1"/>
            <a:r>
              <a:rPr lang="pl-PL" sz="1600" dirty="0"/>
              <a:t>rozpowszechnianie</a:t>
            </a:r>
          </a:p>
          <a:p>
            <a:pPr lvl="1"/>
            <a:r>
              <a:rPr lang="pl-PL" sz="1600" dirty="0"/>
              <a:t>adaptacja (utwory zależne)</a:t>
            </a:r>
          </a:p>
          <a:p>
            <a:pPr lvl="1"/>
            <a:r>
              <a:rPr lang="pl-PL" sz="1600" dirty="0"/>
              <a:t>rozpowszechnianie adaptacji</a:t>
            </a:r>
          </a:p>
          <a:p>
            <a:pPr lvl="1">
              <a:buNone/>
            </a:pPr>
            <a:r>
              <a:rPr lang="pl-PL" sz="1600" dirty="0"/>
              <a:t>Przykłady:</a:t>
            </a:r>
          </a:p>
          <a:p>
            <a:pPr lvl="1">
              <a:buFontTx/>
              <a:buChar char="–"/>
            </a:pPr>
            <a:r>
              <a:rPr lang="pl-PL" sz="1600" dirty="0"/>
              <a:t>GNU General Public </a:t>
            </a:r>
            <a:r>
              <a:rPr lang="pl-PL" sz="1600" dirty="0" err="1"/>
              <a:t>License</a:t>
            </a:r>
            <a:endParaRPr lang="pl-PL" sz="1600" dirty="0"/>
          </a:p>
          <a:p>
            <a:pPr lvl="1"/>
            <a:r>
              <a:rPr lang="pl-PL" sz="1600" dirty="0"/>
              <a:t>GNU </a:t>
            </a:r>
            <a:r>
              <a:rPr lang="pl-PL" sz="1600" dirty="0" err="1"/>
              <a:t>Free</a:t>
            </a:r>
            <a:r>
              <a:rPr lang="pl-PL" sz="1600" dirty="0"/>
              <a:t> </a:t>
            </a:r>
            <a:r>
              <a:rPr lang="pl-PL" sz="1600" dirty="0" err="1"/>
              <a:t>Documentation</a:t>
            </a:r>
            <a:r>
              <a:rPr lang="pl-PL" sz="1600" dirty="0"/>
              <a:t> </a:t>
            </a:r>
            <a:r>
              <a:rPr lang="pl-PL" sz="1600" dirty="0" err="1"/>
              <a:t>License</a:t>
            </a:r>
            <a:endParaRPr lang="pl-PL" sz="1600" dirty="0"/>
          </a:p>
          <a:p>
            <a:pPr lvl="1"/>
            <a:r>
              <a:rPr lang="pl-PL" sz="1600" dirty="0"/>
              <a:t>Licencja Wolnej Sztuki (</a:t>
            </a:r>
            <a:r>
              <a:rPr lang="pl-PL" sz="1600" dirty="0" err="1"/>
              <a:t>Free</a:t>
            </a:r>
            <a:r>
              <a:rPr lang="pl-PL" sz="1600" dirty="0"/>
              <a:t> Arts </a:t>
            </a:r>
            <a:r>
              <a:rPr lang="pl-PL" sz="1600" dirty="0" err="1"/>
              <a:t>License</a:t>
            </a:r>
            <a:r>
              <a:rPr lang="pl-PL" sz="1600" dirty="0"/>
              <a:t>)</a:t>
            </a:r>
          </a:p>
          <a:p>
            <a:pPr lvl="1"/>
            <a:r>
              <a:rPr lang="pl-PL" sz="1600" dirty="0"/>
              <a:t>WTFPL (</a:t>
            </a:r>
            <a:r>
              <a:rPr lang="pl-PL" sz="1600" i="1" dirty="0"/>
              <a:t>Do </a:t>
            </a:r>
            <a:r>
              <a:rPr lang="pl-PL" sz="1600" i="1" dirty="0" err="1"/>
              <a:t>What</a:t>
            </a:r>
            <a:r>
              <a:rPr lang="pl-PL" sz="1600" i="1" dirty="0"/>
              <a:t> </a:t>
            </a:r>
            <a:r>
              <a:rPr lang="pl-PL" sz="1600" i="1" dirty="0" err="1"/>
              <a:t>The</a:t>
            </a:r>
            <a:r>
              <a:rPr lang="pl-PL" sz="1600" i="1" dirty="0"/>
              <a:t> </a:t>
            </a:r>
            <a:r>
              <a:rPr lang="pl-PL" sz="1600" i="1" dirty="0" err="1"/>
              <a:t>Fuck</a:t>
            </a:r>
            <a:r>
              <a:rPr lang="pl-PL" sz="1600" i="1" dirty="0"/>
              <a:t> </a:t>
            </a:r>
            <a:r>
              <a:rPr lang="pl-PL" sz="1600" i="1" dirty="0" err="1"/>
              <a:t>You</a:t>
            </a:r>
            <a:r>
              <a:rPr lang="pl-PL" sz="1600" i="1" dirty="0"/>
              <a:t> Want To </a:t>
            </a:r>
            <a:r>
              <a:rPr lang="pl-PL" sz="1600" dirty="0"/>
              <a:t>Public </a:t>
            </a:r>
            <a:r>
              <a:rPr lang="pl-PL" sz="1600" dirty="0" err="1"/>
              <a:t>License</a:t>
            </a:r>
            <a:r>
              <a:rPr lang="pl-PL" sz="1600" dirty="0"/>
              <a:t>) – skrajnie liberalna</a:t>
            </a:r>
          </a:p>
          <a:p>
            <a:r>
              <a:rPr lang="pl-PL" sz="2000" dirty="0"/>
              <a:t>Wzory umów (Koalicja Otwartej Edukacji) : </a:t>
            </a:r>
          </a:p>
          <a:p>
            <a:pPr lvl="1">
              <a:buNone/>
            </a:pPr>
            <a:r>
              <a:rPr lang="pl-PL" sz="1600" dirty="0"/>
              <a:t>http://koed.org.pl/?page_id=6533&amp;lang=pl  (?)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pl-PL" sz="3200" dirty="0" err="1"/>
              <a:t>Creative</a:t>
            </a:r>
            <a:r>
              <a:rPr lang="pl-PL" sz="3200" dirty="0"/>
              <a:t> </a:t>
            </a:r>
            <a:r>
              <a:rPr lang="pl-PL" sz="3200" dirty="0" err="1"/>
              <a:t>Commons</a:t>
            </a:r>
            <a:endParaRPr lang="pl-PL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134672" cy="4572000"/>
          </a:xfrm>
        </p:spPr>
        <p:txBody>
          <a:bodyPr/>
          <a:lstStyle/>
          <a:p>
            <a:r>
              <a:rPr lang="pl-PL" sz="2000" dirty="0"/>
              <a:t>Ograniczenie praw użytkownika</a:t>
            </a:r>
          </a:p>
          <a:p>
            <a:pPr lvl="1"/>
            <a:r>
              <a:rPr lang="pl-PL" sz="1600" dirty="0"/>
              <a:t>BY – uznanie autorstwa (zawsze) (</a:t>
            </a:r>
            <a:r>
              <a:rPr lang="pl-PL" sz="1600" dirty="0" err="1"/>
              <a:t>Attribution</a:t>
            </a:r>
            <a:r>
              <a:rPr lang="pl-PL" sz="1600" dirty="0"/>
              <a:t>)</a:t>
            </a:r>
          </a:p>
          <a:p>
            <a:pPr lvl="1"/>
            <a:r>
              <a:rPr lang="pl-PL" sz="1600" dirty="0"/>
              <a:t>SA – na tych samych warunkach (</a:t>
            </a:r>
            <a:r>
              <a:rPr lang="pl-PL" sz="1600" dirty="0" err="1"/>
              <a:t>Share</a:t>
            </a:r>
            <a:r>
              <a:rPr lang="pl-PL" sz="1600" dirty="0"/>
              <a:t> </a:t>
            </a:r>
            <a:r>
              <a:rPr lang="pl-PL" sz="1600" dirty="0" err="1"/>
              <a:t>Alike</a:t>
            </a:r>
            <a:r>
              <a:rPr lang="pl-PL" sz="1600" dirty="0"/>
              <a:t>)</a:t>
            </a:r>
          </a:p>
          <a:p>
            <a:pPr lvl="1"/>
            <a:r>
              <a:rPr lang="pl-PL" sz="1600" dirty="0"/>
              <a:t>ND – bez utworów zależnych (No </a:t>
            </a:r>
            <a:r>
              <a:rPr lang="pl-PL" sz="1600" dirty="0" err="1"/>
              <a:t>Derivative</a:t>
            </a:r>
            <a:r>
              <a:rPr lang="pl-PL" sz="1600" dirty="0"/>
              <a:t> Works)</a:t>
            </a:r>
          </a:p>
          <a:p>
            <a:pPr lvl="1"/>
            <a:r>
              <a:rPr lang="pl-PL" sz="1600" dirty="0"/>
              <a:t>NC – użycie niekomercyjne (</a:t>
            </a:r>
            <a:r>
              <a:rPr lang="pl-PL" sz="1600" dirty="0" err="1"/>
              <a:t>Noncommercial</a:t>
            </a:r>
            <a:r>
              <a:rPr lang="pl-PL" sz="1600" dirty="0"/>
              <a:t>)</a:t>
            </a:r>
          </a:p>
          <a:p>
            <a:r>
              <a:rPr lang="pl-PL" sz="2000" dirty="0"/>
              <a:t>Klauzula </a:t>
            </a:r>
            <a:r>
              <a:rPr lang="pl-PL" sz="2000" dirty="0" err="1"/>
              <a:t>Copyleft</a:t>
            </a:r>
            <a:r>
              <a:rPr lang="pl-PL" sz="2000" dirty="0"/>
              <a:t> (~Copyright) – licencja na dzieło zależne taka sama, jak na oryginalne</a:t>
            </a:r>
          </a:p>
          <a:p>
            <a:r>
              <a:rPr lang="pl-PL" sz="2000" dirty="0"/>
              <a:t>Typowe umowy (https://creativecommons.pl):</a:t>
            </a:r>
          </a:p>
          <a:p>
            <a:pPr lvl="1"/>
            <a:r>
              <a:rPr lang="pl-PL" sz="1600" dirty="0"/>
              <a:t>CC BY – bez </a:t>
            </a:r>
            <a:r>
              <a:rPr lang="pl-PL" sz="1600" dirty="0" err="1"/>
              <a:t>Copyleft</a:t>
            </a:r>
            <a:endParaRPr lang="pl-PL" sz="1600" dirty="0"/>
          </a:p>
          <a:p>
            <a:pPr lvl="1"/>
            <a:r>
              <a:rPr lang="pl-PL" sz="1600" dirty="0"/>
              <a:t>CC BY-SA – wymagania </a:t>
            </a:r>
            <a:r>
              <a:rPr lang="pl-PL" sz="1600" dirty="0" err="1"/>
              <a:t>Copyleft</a:t>
            </a:r>
            <a:r>
              <a:rPr lang="pl-PL" sz="1600" dirty="0"/>
              <a:t> (</a:t>
            </a:r>
            <a:r>
              <a:rPr lang="pl-PL" sz="1600" dirty="0" err="1"/>
              <a:t>Wikipedia</a:t>
            </a:r>
            <a:r>
              <a:rPr lang="pl-PL" sz="1600" dirty="0"/>
              <a:t>), </a:t>
            </a:r>
            <a:r>
              <a:rPr lang="pl-PL" sz="1600" b="1" dirty="0"/>
              <a:t>można eksploatować komercyjnie!</a:t>
            </a:r>
          </a:p>
          <a:p>
            <a:pPr lvl="1"/>
            <a:r>
              <a:rPr lang="pl-PL" sz="1600" dirty="0"/>
              <a:t>CC </a:t>
            </a:r>
            <a:r>
              <a:rPr lang="pl-PL" sz="1600" dirty="0" err="1"/>
              <a:t>BY-NC</a:t>
            </a:r>
            <a:endParaRPr lang="pl-PL" sz="1600" dirty="0"/>
          </a:p>
          <a:p>
            <a:pPr lvl="1"/>
            <a:r>
              <a:rPr lang="pl-PL" sz="1600" dirty="0"/>
              <a:t>CC </a:t>
            </a:r>
            <a:r>
              <a:rPr lang="pl-PL" sz="1600" dirty="0" err="1"/>
              <a:t>BY-NC-SA</a:t>
            </a:r>
            <a:endParaRPr lang="pl-PL" sz="1600" dirty="0"/>
          </a:p>
          <a:p>
            <a:pPr lvl="1"/>
            <a:r>
              <a:rPr lang="pl-PL" sz="1600" dirty="0"/>
              <a:t>CC </a:t>
            </a:r>
            <a:r>
              <a:rPr lang="pl-PL" sz="1600" dirty="0" err="1"/>
              <a:t>BY-NC-ND</a:t>
            </a:r>
            <a:endParaRPr lang="pl-PL" sz="1600" dirty="0"/>
          </a:p>
          <a:p>
            <a:pPr lvl="1"/>
            <a:r>
              <a:rPr lang="pl-PL" sz="1600" dirty="0"/>
              <a:t>CC BY-ND</a:t>
            </a:r>
          </a:p>
          <a:p>
            <a:pPr lvl="1">
              <a:buNone/>
            </a:pPr>
            <a:endParaRPr lang="pl-PL" sz="1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pl-PL" sz="3200"/>
              <a:t>Ochrona baz danych</a:t>
            </a:r>
            <a:endParaRPr lang="pl-PL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pl-PL" sz="2000" dirty="0"/>
              <a:t>Baza danych – zbiór danych lub jakichkolwiek innych materiałów i elementów zgromadzonych według określonej systematyki lub metody, […] wymagający </a:t>
            </a:r>
            <a:r>
              <a:rPr lang="pl-PL" sz="2000" b="1" dirty="0"/>
              <a:t>istotnego</a:t>
            </a:r>
            <a:r>
              <a:rPr lang="pl-PL" sz="2000" dirty="0"/>
              <a:t>, co do jakości lub ilości, nakładu inwestycyjnego w celu sporządzenia, weryfikacji lub prezentacji jego zawartości</a:t>
            </a:r>
          </a:p>
          <a:p>
            <a:r>
              <a:rPr lang="pl-PL" sz="2000" dirty="0"/>
              <a:t>Producentowi bazy danych przysługuje wyłączne i zbywalne prawo pobierania danych i wtórnego ich wykorzystania w całości lub w </a:t>
            </a:r>
            <a:r>
              <a:rPr lang="pl-PL" sz="2000" b="1" dirty="0"/>
              <a:t>istotnej</a:t>
            </a:r>
            <a:r>
              <a:rPr lang="pl-PL" sz="2000" dirty="0"/>
              <a:t> części (przez 15 lat)</a:t>
            </a:r>
          </a:p>
          <a:p>
            <a:r>
              <a:rPr lang="pl-PL" sz="2000" dirty="0"/>
              <a:t>Dozwolone wykorzystanie:</a:t>
            </a:r>
          </a:p>
          <a:p>
            <a:pPr lvl="1"/>
            <a:r>
              <a:rPr lang="pl-PL" sz="1800" dirty="0"/>
              <a:t>do własnego użytku osobistego (ale nie w postaci elektronicznej!)</a:t>
            </a:r>
          </a:p>
          <a:p>
            <a:pPr lvl="1"/>
            <a:r>
              <a:rPr lang="pl-PL" sz="1800" dirty="0"/>
              <a:t>jako ilustrację (referencja)</a:t>
            </a:r>
          </a:p>
          <a:p>
            <a:r>
              <a:rPr lang="pl-PL" sz="2000" dirty="0"/>
              <a:t>Kopia bazy może być przedmiotem obrotu</a:t>
            </a:r>
          </a:p>
          <a:p>
            <a:r>
              <a:rPr lang="pl-PL" sz="2000" dirty="0"/>
              <a:t>Jeśli baza danych jest utworem – chroniona podobnie, jak oprogramowanie</a:t>
            </a:r>
          </a:p>
          <a:p>
            <a:endParaRPr lang="pl-PL" sz="2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pl-PL" sz="3200" dirty="0"/>
              <a:t>Ochrona wynalazków</a:t>
            </a:r>
            <a:endParaRPr lang="pl-PL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45360"/>
          </a:xfrm>
        </p:spPr>
        <p:txBody>
          <a:bodyPr/>
          <a:lstStyle/>
          <a:p>
            <a:r>
              <a:rPr lang="pl-PL" sz="2000" dirty="0"/>
              <a:t>Umowa społeczna:</a:t>
            </a:r>
          </a:p>
          <a:p>
            <a:pPr lvl="1"/>
            <a:r>
              <a:rPr lang="pl-PL" sz="1600" dirty="0"/>
              <a:t>twórca dzieli się ze społeczeństwem swoim wynalazkiem</a:t>
            </a:r>
          </a:p>
          <a:p>
            <a:pPr lvl="1"/>
            <a:r>
              <a:rPr lang="pl-PL" sz="1600" dirty="0"/>
              <a:t>społeczeństwo oferuje zakres ochronny (bezwarunkowy monopol)</a:t>
            </a:r>
          </a:p>
          <a:p>
            <a:pPr lvl="1"/>
            <a:r>
              <a:rPr lang="pl-PL" sz="1600" dirty="0"/>
              <a:t>twórca czerpie profity</a:t>
            </a:r>
          </a:p>
          <a:p>
            <a:r>
              <a:rPr lang="pl-PL" sz="2000" dirty="0"/>
              <a:t>Terytorialność</a:t>
            </a:r>
          </a:p>
          <a:p>
            <a:r>
              <a:rPr lang="pl-PL" sz="2000" dirty="0"/>
              <a:t>Ujawnienie</a:t>
            </a:r>
          </a:p>
          <a:p>
            <a:r>
              <a:rPr lang="pl-PL" sz="2000" dirty="0"/>
              <a:t>Podstawa prawna:</a:t>
            </a:r>
          </a:p>
          <a:p>
            <a:pPr lvl="1"/>
            <a:r>
              <a:rPr lang="pl-PL" sz="1600" dirty="0"/>
              <a:t>Ustawa – Prawo własności przemysłowej</a:t>
            </a:r>
          </a:p>
          <a:p>
            <a:pPr lvl="1"/>
            <a:r>
              <a:rPr lang="pl-PL" sz="1600" dirty="0"/>
              <a:t>Konwencja o patencie Europejskim (EPC, Konwencja Monachijska, 38 krajów)</a:t>
            </a:r>
          </a:p>
          <a:p>
            <a:pPr lvl="1"/>
            <a:endParaRPr lang="pl-PL" sz="2000" dirty="0"/>
          </a:p>
          <a:p>
            <a:endParaRPr lang="pl-PL" sz="1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pl-PL" sz="3200" dirty="0"/>
              <a:t>Ochrona międzynarodowa</a:t>
            </a:r>
            <a:endParaRPr lang="pl-PL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524000"/>
            <a:ext cx="7702624" cy="3993232"/>
          </a:xfrm>
        </p:spPr>
        <p:txBody>
          <a:bodyPr/>
          <a:lstStyle/>
          <a:p>
            <a:r>
              <a:rPr lang="pl-PL" sz="2000" dirty="0"/>
              <a:t>Patent europejski (EPC) – obowiązywanie we wskazanych krajach-członkach; Konwencja Monachijska i Europejski Urząd Patentowy (EPO)</a:t>
            </a:r>
          </a:p>
          <a:p>
            <a:pPr lvl="1"/>
            <a:r>
              <a:rPr lang="pl-PL" sz="1600" dirty="0"/>
              <a:t>w 2019 r. 3 tys. patentów krajowych i 13 tys. zagranicznych</a:t>
            </a:r>
          </a:p>
          <a:p>
            <a:pPr lvl="1"/>
            <a:r>
              <a:rPr lang="pl-PL" sz="1600" dirty="0"/>
              <a:t>odwołania do sądów krajowych</a:t>
            </a:r>
          </a:p>
          <a:p>
            <a:r>
              <a:rPr lang="pl-PL" sz="2000" dirty="0"/>
              <a:t>Jednolity patent europejski, patent wspólnotowy, wspólne sądy patentowe (UPC) – od 1 czerwca 2023 r. :</a:t>
            </a:r>
          </a:p>
          <a:p>
            <a:pPr lvl="1"/>
            <a:r>
              <a:rPr lang="pl-PL" sz="1600" dirty="0"/>
              <a:t>Ratyfikowało 17 krajów: Austria, Belgia, Bułgaria, Dania, Estonia, Finlandia, Francja, Grecja, Niemcy, Włochy, Łotwa, Litwa, Luksemburg, Malta, Holandia, Portugalia, Słowenia, Szwecja</a:t>
            </a:r>
          </a:p>
          <a:p>
            <a:pPr lvl="1"/>
            <a:r>
              <a:rPr lang="pl-PL" sz="1600" dirty="0"/>
              <a:t>Wnoszenie wniosków przez portal, automatyczne tłumaczenie na języki obce.</a:t>
            </a:r>
          </a:p>
          <a:p>
            <a:pPr lvl="1"/>
            <a:r>
              <a:rPr lang="pl-PL" sz="1600" dirty="0"/>
              <a:t>Opisy po angielsku, francusku lub niemiecku, niektórzy wynalazcy z UE dostają zwrot kosztów tłumaczenia.</a:t>
            </a:r>
          </a:p>
          <a:p>
            <a:pPr>
              <a:buNone/>
            </a:pPr>
            <a:endParaRPr lang="pl-PL" sz="2000" dirty="0"/>
          </a:p>
          <a:p>
            <a:pPr>
              <a:buNone/>
            </a:pPr>
            <a:endParaRPr lang="pl-PL"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pl-PL" sz="3200" dirty="0"/>
              <a:t>Ochrona wynalazków</a:t>
            </a:r>
            <a:endParaRPr lang="pl-PL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45360"/>
          </a:xfrm>
        </p:spPr>
        <p:txBody>
          <a:bodyPr/>
          <a:lstStyle/>
          <a:p>
            <a:r>
              <a:rPr lang="pl-PL" sz="2000" dirty="0"/>
              <a:t>Wynalazek: innowacyjne rozwiązanie techniczne</a:t>
            </a:r>
          </a:p>
          <a:p>
            <a:r>
              <a:rPr lang="pl-PL" sz="2000" dirty="0"/>
              <a:t>Zdolność patentowa (pod nadzorem sądu)</a:t>
            </a:r>
          </a:p>
          <a:p>
            <a:pPr lvl="1"/>
            <a:r>
              <a:rPr lang="pl-PL" sz="1600" dirty="0"/>
              <a:t>nowość (gdziekolwiek)</a:t>
            </a:r>
          </a:p>
          <a:p>
            <a:pPr lvl="1"/>
            <a:r>
              <a:rPr lang="pl-PL" sz="1600" dirty="0"/>
              <a:t>poziom wynalazczy (nieoczywistość, np. jak ekran dotykowy odpowiada dotychczasowemu doświadczeniu?)</a:t>
            </a:r>
          </a:p>
          <a:p>
            <a:pPr lvl="1"/>
            <a:r>
              <a:rPr lang="pl-PL" sz="1600" dirty="0"/>
              <a:t>nadawanie się do zastosowania przemysłowego</a:t>
            </a:r>
          </a:p>
          <a:p>
            <a:r>
              <a:rPr lang="pl-PL" sz="2000" dirty="0"/>
              <a:t>Sprzedaż lub licencja</a:t>
            </a:r>
          </a:p>
          <a:p>
            <a:pPr lvl="1"/>
            <a:endParaRPr lang="pl-PL" sz="2000" dirty="0"/>
          </a:p>
          <a:p>
            <a:endParaRPr lang="pl-PL" sz="1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pl-PL" sz="3200" dirty="0"/>
              <a:t>Przedmiot wynalazku</a:t>
            </a:r>
            <a:endParaRPr lang="pl-PL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sz="2000" dirty="0"/>
              <a:t>Wytwór materialny bezpostaciowy (np. związek chemiczny określony przez skład)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Wytwór materialny ukształtowany przestrzennie </a:t>
            </a:r>
          </a:p>
          <a:p>
            <a:pPr marL="857250" lvl="1" indent="-457200"/>
            <a:r>
              <a:rPr lang="pl-PL" sz="1600" dirty="0"/>
              <a:t>urządzenie określone co do swojej konstrukcji technicznej</a:t>
            </a:r>
          </a:p>
          <a:p>
            <a:pPr marL="857250" lvl="1" indent="-457200"/>
            <a:r>
              <a:rPr lang="pl-PL" sz="1600" dirty="0"/>
              <a:t>układ określony co do swojej struktury przez podanie usytuowania poszczególnych elementów oraz ich połączeń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Sposób określony przez ciąg czynności technicznych w sensie oddziaływania na sygnały oraz przez środki techniczne do realizacji tych czynności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Zastosowanie (nowe zastosowanie substancji)</a:t>
            </a:r>
          </a:p>
          <a:p>
            <a:endParaRPr lang="pl-PL" sz="1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4680520" cy="142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92896"/>
            <a:ext cx="64293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4037" y="2492896"/>
            <a:ext cx="2549963" cy="329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 bwMode="auto">
          <a:xfrm>
            <a:off x="3131840" y="2924944"/>
            <a:ext cx="1368152" cy="216024"/>
          </a:xfrm>
          <a:prstGeom prst="rect">
            <a:avLst/>
          </a:prstGeom>
          <a:solidFill>
            <a:srgbClr val="FFFF00">
              <a:alpha val="2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 bwMode="auto">
          <a:xfrm>
            <a:off x="4211960" y="3573016"/>
            <a:ext cx="1368152" cy="216024"/>
          </a:xfrm>
          <a:prstGeom prst="rect">
            <a:avLst/>
          </a:prstGeom>
          <a:solidFill>
            <a:srgbClr val="FFFF00">
              <a:alpha val="2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 bwMode="auto">
          <a:xfrm>
            <a:off x="4211960" y="4437112"/>
            <a:ext cx="1368152" cy="216024"/>
          </a:xfrm>
          <a:prstGeom prst="rect">
            <a:avLst/>
          </a:prstGeom>
          <a:solidFill>
            <a:srgbClr val="FFFF00">
              <a:alpha val="2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pl-PL" sz="3200" dirty="0"/>
              <a:t>Po co?</a:t>
            </a:r>
            <a:endParaRPr lang="pl-PL" dirty="0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pl-PL" sz="2000" dirty="0"/>
              <a:t>Jak zarabia</a:t>
            </a:r>
          </a:p>
          <a:p>
            <a:pPr lvl="1"/>
            <a:r>
              <a:rPr lang="pl-PL" sz="2000" dirty="0"/>
              <a:t>stolarz</a:t>
            </a:r>
          </a:p>
          <a:p>
            <a:pPr lvl="1"/>
            <a:r>
              <a:rPr lang="pl-PL" sz="2000" dirty="0"/>
              <a:t>murarz</a:t>
            </a:r>
          </a:p>
          <a:p>
            <a:pPr lvl="1"/>
            <a:endParaRPr lang="pl-PL" sz="2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pl-PL" sz="3200" dirty="0"/>
              <a:t>Problemy</a:t>
            </a:r>
            <a:endParaRPr lang="pl-PL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marL="274638" indent="-274638"/>
            <a:r>
              <a:rPr lang="pl-PL" sz="2400" dirty="0"/>
              <a:t>Czy zastosowanie w depilatorze gumowych dysków zamiast metalowej sprężyny narusza patent? (</a:t>
            </a:r>
            <a:r>
              <a:rPr lang="pl-PL" sz="2400" dirty="0" err="1"/>
              <a:t>Epilady</a:t>
            </a:r>
            <a:r>
              <a:rPr lang="pl-PL" sz="2400" dirty="0"/>
              <a:t> </a:t>
            </a:r>
            <a:r>
              <a:rPr lang="pl-PL" sz="2400" dirty="0" err="1"/>
              <a:t>vs</a:t>
            </a:r>
            <a:r>
              <a:rPr lang="pl-PL" sz="2400" dirty="0"/>
              <a:t>. Remington)?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pl-PL" sz="3200" dirty="0"/>
              <a:t>Wzór użytkowy i wzór przemysłowy</a:t>
            </a:r>
            <a:endParaRPr lang="pl-PL" dirty="0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pl-PL" sz="2000" b="1" dirty="0"/>
              <a:t>Wzór użytkowy, tzw. mały wynalazek</a:t>
            </a:r>
          </a:p>
          <a:p>
            <a:r>
              <a:rPr lang="pl-PL" sz="2000" dirty="0"/>
              <a:t>Nowe i użyteczne rozwiązanie o charakterze technicznym, dotyczące kształtu, budowy lub zestawienia przedmiotu o trwałej postaci.</a:t>
            </a:r>
          </a:p>
          <a:p>
            <a:r>
              <a:rPr lang="pl-PL" sz="2000" dirty="0"/>
              <a:t>Na przykład wygodna konstrukcja wózka używanego w supermarkecie</a:t>
            </a:r>
          </a:p>
          <a:p>
            <a:endParaRPr lang="pl-PL" sz="2000" dirty="0"/>
          </a:p>
          <a:p>
            <a:pPr>
              <a:buNone/>
            </a:pPr>
            <a:r>
              <a:rPr lang="pl-PL" sz="2000" b="1" dirty="0"/>
              <a:t>Wzór przemysłowy</a:t>
            </a:r>
          </a:p>
          <a:p>
            <a:r>
              <a:rPr lang="pl-PL" sz="2000" dirty="0"/>
              <a:t>Odnosi się do wyglądu zewnętrznego produktów. Musi być nowy, a więc taki, który wcześniej nie został udostępniony publicznie i  posiadać indywidualny charakter</a:t>
            </a:r>
          </a:p>
          <a:p>
            <a:r>
              <a:rPr lang="pl-PL" sz="2000" dirty="0"/>
              <a:t>Na przykład wyróżniający się i estetyczny kształt pada do gier komputerowych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7772400" cy="762000"/>
          </a:xfrm>
        </p:spPr>
        <p:txBody>
          <a:bodyPr/>
          <a:lstStyle/>
          <a:p>
            <a:r>
              <a:rPr lang="pl-PL" sz="3200" dirty="0"/>
              <a:t>Wzór użytkowy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3958341" cy="406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61358"/>
            <a:ext cx="4119423" cy="398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11529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7772400" cy="762000"/>
          </a:xfrm>
        </p:spPr>
        <p:txBody>
          <a:bodyPr/>
          <a:lstStyle/>
          <a:p>
            <a:r>
              <a:rPr lang="pl-PL" sz="3200" dirty="0"/>
              <a:t>Wzór przemysłowy</a:t>
            </a:r>
            <a:endParaRPr lang="pl-PL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pl-PL" sz="3200" dirty="0"/>
              <a:t>Wyłączenia</a:t>
            </a:r>
            <a:endParaRPr lang="pl-PL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sz="2000" dirty="0"/>
              <a:t>Odkrycia, teorie naukowe i metody matematyczne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Wytwory o charakterze estetycznym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Plany, zasady i metody dotyczące działalności umysłowej lub gospodarczej oraz gry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Wytwory niemożliwe do wykorzystania na gruncie nauki (np. </a:t>
            </a:r>
            <a:r>
              <a:rPr lang="pl-PL" sz="2000" i="1" dirty="0"/>
              <a:t>perpetuum mobile</a:t>
            </a:r>
            <a:r>
              <a:rPr lang="pl-PL" sz="20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Programy do maszyn cyfrowych (jako takie)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Sposoby przedstawienia informacji</a:t>
            </a:r>
          </a:p>
          <a:p>
            <a:endParaRPr lang="pl-PL" sz="1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pl-PL" sz="3200" dirty="0"/>
              <a:t>Patentowanie oprogramowania (EPO)</a:t>
            </a:r>
            <a:endParaRPr lang="pl-PL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524000"/>
            <a:ext cx="7702624" cy="4857328"/>
          </a:xfrm>
        </p:spPr>
        <p:txBody>
          <a:bodyPr/>
          <a:lstStyle/>
          <a:p>
            <a:r>
              <a:rPr lang="pl-PL" sz="2000" dirty="0"/>
              <a:t>„Programy komputerowe” nie są uznawane za wynalazki w związku z przyznawaniem patentów europejskich, lecz to wykluczenie </a:t>
            </a:r>
            <a:r>
              <a:rPr lang="pl-PL" sz="2000" dirty="0" err="1"/>
              <a:t>patentowalności</a:t>
            </a:r>
            <a:r>
              <a:rPr lang="pl-PL" sz="2000" dirty="0"/>
              <a:t> stosuje się tylko w takim zakresie, w jakim zgłoszenie patentowe dotyczy programu komputerowego </a:t>
            </a:r>
            <a:r>
              <a:rPr lang="pl-PL" sz="2000" b="1" dirty="0"/>
              <a:t>jako takiego </a:t>
            </a:r>
            <a:r>
              <a:rPr lang="pl-PL" sz="2000" dirty="0"/>
              <a:t>(as </a:t>
            </a:r>
            <a:r>
              <a:rPr lang="pl-PL" sz="2000" dirty="0" err="1"/>
              <a:t>such</a:t>
            </a:r>
            <a:r>
              <a:rPr lang="pl-PL" sz="2000" dirty="0"/>
              <a:t>).</a:t>
            </a:r>
          </a:p>
          <a:p>
            <a:r>
              <a:rPr lang="pl-PL" sz="2000" dirty="0"/>
              <a:t>Jedną z interpretacji pojęcia „ jako takiego”,  jest przyjęcie, że wynalazek może być opatentowany, jeśli wprowadza nowe i nieoczywiste techniczne rozwiązanie technicznego problemu. Problem i jego rozwiązanie mogą całkowicie dotyczyć komputera, tak jak zwiększenie jego szybkości albo efektywności w nowy sposób. Mogą też dotyczyć ułatwienia korzystania z komputera.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pl-PL" sz="3200" dirty="0"/>
              <a:t>Patentowanie oprogramowania (EPO)</a:t>
            </a:r>
            <a:endParaRPr lang="pl-PL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524000"/>
            <a:ext cx="7702624" cy="485732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pl-PL" sz="2000" dirty="0"/>
              <a:t>Specjalnie zaprogramowany komputer, służący do wdrażania nieopatentowanej metody nie podlega wyłączeniu z </a:t>
            </a:r>
            <a:r>
              <a:rPr lang="pl-PL" sz="2000" dirty="0" err="1"/>
              <a:t>patentowalności</a:t>
            </a:r>
            <a:r>
              <a:rPr lang="pl-PL" sz="2000" dirty="0"/>
              <a:t> – nie mamy do czynienia z programem jako takim.</a:t>
            </a:r>
          </a:p>
          <a:p>
            <a:pPr marL="457200" indent="-457200">
              <a:buAutoNum type="arabicPeriod"/>
            </a:pPr>
            <a:r>
              <a:rPr lang="pl-PL" sz="2000" dirty="0"/>
              <a:t>Użycie do wdrożenia specjalnie zaprogramowanego komputera lub systemu zawierającego medium czytelne dla komputera powoduje, że mamy do czynienia z wynalazkiem technicznym.</a:t>
            </a:r>
          </a:p>
          <a:p>
            <a:pPr marL="457200" indent="-457200">
              <a:buAutoNum type="arabicPeriod"/>
            </a:pPr>
            <a:r>
              <a:rPr lang="pl-PL" sz="2000" dirty="0"/>
              <a:t>Komputer, zaprogramowany specjalnie do wdrożenia metody w polu prowadzenia działalności biznesowej powoduje, że mamy wynalazek niewyłączony spod patentowania.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pl-PL" sz="3200" dirty="0"/>
              <a:t>Praktyka akademicka</a:t>
            </a:r>
            <a:endParaRPr lang="pl-PL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524000"/>
            <a:ext cx="7702624" cy="3417168"/>
          </a:xfrm>
        </p:spPr>
        <p:txBody>
          <a:bodyPr/>
          <a:lstStyle/>
          <a:p>
            <a:r>
              <a:rPr lang="pl-PL" sz="2000" dirty="0"/>
              <a:t>Tajemnica w okresie początkowym</a:t>
            </a:r>
          </a:p>
          <a:p>
            <a:r>
              <a:rPr lang="pl-PL" sz="2000" dirty="0"/>
              <a:t>Określenie prawa do wynalazku</a:t>
            </a:r>
          </a:p>
          <a:p>
            <a:r>
              <a:rPr lang="pl-PL" sz="2000" dirty="0"/>
              <a:t>Firmy </a:t>
            </a:r>
            <a:r>
              <a:rPr lang="pl-PL" sz="2000" i="1" dirty="0" err="1"/>
              <a:t>spin-off</a:t>
            </a:r>
            <a:r>
              <a:rPr lang="pl-PL" sz="2000" dirty="0"/>
              <a:t> </a:t>
            </a:r>
          </a:p>
          <a:p>
            <a:pPr>
              <a:buNone/>
            </a:pPr>
            <a:endParaRPr lang="pl-PL" sz="20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pl-PL" sz="3200" dirty="0"/>
              <a:t>Oznaczenia wyróżniające</a:t>
            </a:r>
            <a:endParaRPr lang="pl-PL" dirty="0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pl-PL" sz="2000" dirty="0"/>
              <a:t>Znak towarowy – zdolność odróżniająca</a:t>
            </a:r>
          </a:p>
          <a:p>
            <a:r>
              <a:rPr lang="pl-PL" sz="2000" dirty="0"/>
              <a:t>Nieograniczony czas – opłaty co 10 lat</a:t>
            </a:r>
          </a:p>
          <a:p>
            <a:r>
              <a:rPr lang="pl-PL" sz="2000" dirty="0"/>
              <a:t>Zakaz stosowania znaków, które mogą wprowadzić w błąd</a:t>
            </a:r>
          </a:p>
          <a:p>
            <a:r>
              <a:rPr lang="pl-PL" sz="2000" dirty="0"/>
              <a:t>Niezarejestrowany wspólnotowy wzór przemysłowy – ochrona przez 3 lata</a:t>
            </a:r>
          </a:p>
          <a:p>
            <a:r>
              <a:rPr lang="pl-PL" sz="2000" dirty="0"/>
              <a:t>Renomowany znak towarowy – nie wymaga rejestracji</a:t>
            </a:r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</p:txBody>
      </p:sp>
      <p:pic>
        <p:nvPicPr>
          <p:cNvPr id="233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861048"/>
            <a:ext cx="60864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5256584" cy="52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10 przykazań tabl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5" y="0"/>
            <a:ext cx="5231933" cy="5157192"/>
          </a:xfrm>
          <a:prstGeom prst="rect">
            <a:avLst/>
          </a:prstGeom>
          <a:noFill/>
        </p:spPr>
      </p:pic>
      <p:sp>
        <p:nvSpPr>
          <p:cNvPr id="3" name="Elipsa 2"/>
          <p:cNvSpPr/>
          <p:nvPr/>
        </p:nvSpPr>
        <p:spPr bwMode="auto">
          <a:xfrm>
            <a:off x="4427984" y="1556792"/>
            <a:ext cx="2016224" cy="7920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95536" y="5085184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Nie będziesz uciskał biednego, nie będziesz go wyzyskiwał. Zapłata najemnika nie będzie pozostawać w twoim domu przez noc aż do poranka.</a:t>
            </a:r>
          </a:p>
          <a:p>
            <a:r>
              <a:rPr lang="pl-PL" dirty="0" err="1"/>
              <a:t>Kpł</a:t>
            </a:r>
            <a:r>
              <a:rPr lang="pl-PL" dirty="0"/>
              <a:t> 19, 13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pl-PL" sz="3200" dirty="0"/>
              <a:t>Oznaczenia wyróżniające</a:t>
            </a:r>
            <a:endParaRPr lang="pl-PL" dirty="0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752872"/>
          </a:xfrm>
        </p:spPr>
        <p:txBody>
          <a:bodyPr/>
          <a:lstStyle/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</p:txBody>
      </p:sp>
      <p:sp>
        <p:nvSpPr>
          <p:cNvPr id="3074" name="AutoShape 2" descr="Znalezione obrazy dla zapytania appl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276872"/>
            <a:ext cx="139254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340768"/>
            <a:ext cx="251860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772816"/>
            <a:ext cx="962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996952"/>
            <a:ext cx="1762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3717032"/>
            <a:ext cx="240691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800px-Coke_can_(343449058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3273750" cy="4366364"/>
          </a:xfrm>
          <a:prstGeom prst="rect">
            <a:avLst/>
          </a:prstGeom>
        </p:spPr>
      </p:pic>
      <p:pic>
        <p:nvPicPr>
          <p:cNvPr id="5" name="Obraz 4" descr="28009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404664"/>
            <a:ext cx="2378786" cy="4320480"/>
          </a:xfrm>
          <a:prstGeom prst="rect">
            <a:avLst/>
          </a:prstGeom>
        </p:spPr>
      </p:pic>
      <p:pic>
        <p:nvPicPr>
          <p:cNvPr id="6" name="Obraz 5" descr="coke_can_chine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71224" y="1124744"/>
            <a:ext cx="2372776" cy="489654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11560" y="609329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Za </a:t>
            </a:r>
            <a:r>
              <a:rPr lang="pl-PL" sz="1600" dirty="0" err="1"/>
              <a:t>Wikipedią</a:t>
            </a:r>
            <a:endParaRPr lang="pl-PL" sz="16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pl-PL" sz="3200" dirty="0"/>
              <a:t>Oznaczenia wyróżniające</a:t>
            </a:r>
            <a:endParaRPr lang="pl-PL" dirty="0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endParaRPr lang="pl-PL" sz="2000" dirty="0"/>
          </a:p>
          <a:p>
            <a:endParaRPr lang="pl-PL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3975" y="1914525"/>
            <a:ext cx="64960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pl-PL" sz="3200" dirty="0"/>
              <a:t>Po co?</a:t>
            </a:r>
            <a:endParaRPr lang="pl-PL" dirty="0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pl-PL" sz="2000" dirty="0"/>
              <a:t>Jak zarabia</a:t>
            </a:r>
          </a:p>
          <a:p>
            <a:pPr lvl="1"/>
            <a:r>
              <a:rPr lang="pl-PL" sz="2000" dirty="0"/>
              <a:t>stolarz</a:t>
            </a:r>
          </a:p>
          <a:p>
            <a:pPr lvl="1"/>
            <a:r>
              <a:rPr lang="pl-PL" sz="2000" dirty="0"/>
              <a:t>murarz</a:t>
            </a:r>
          </a:p>
          <a:p>
            <a:pPr lvl="1"/>
            <a:r>
              <a:rPr lang="pl-PL" sz="2000" dirty="0"/>
              <a:t>kamienicznik</a:t>
            </a:r>
          </a:p>
          <a:p>
            <a:pPr lvl="1"/>
            <a:r>
              <a:rPr lang="pl-PL" sz="2000" dirty="0"/>
              <a:t>poeta</a:t>
            </a:r>
          </a:p>
          <a:p>
            <a:pPr lvl="1"/>
            <a:r>
              <a:rPr lang="pl-PL" sz="2000" dirty="0"/>
              <a:t>wynalazca</a:t>
            </a:r>
          </a:p>
          <a:p>
            <a:pPr lvl="1"/>
            <a:r>
              <a:rPr lang="pl-PL" sz="2000" dirty="0"/>
              <a:t>projektant mody (skarpetek, krasnali)</a:t>
            </a:r>
          </a:p>
          <a:p>
            <a:pPr lvl="1">
              <a:buNone/>
            </a:pPr>
            <a:endParaRPr lang="pl-PL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3896270" cy="48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060848"/>
            <a:ext cx="475390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4716016" y="620688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Major Waldemar </a:t>
            </a:r>
            <a:r>
              <a:rPr lang="pl-PL" dirty="0" err="1"/>
              <a:t>Fydrych</a:t>
            </a:r>
            <a:r>
              <a:rPr lang="pl-PL" dirty="0"/>
              <a:t> – Pomarańczowa Alternatywa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36766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0728"/>
            <a:ext cx="400424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3851920" y="558924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/>
              <a:t>Kapibara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pl-PL" sz="3200" dirty="0"/>
              <a:t>Po co?</a:t>
            </a:r>
            <a:endParaRPr lang="pl-PL" dirty="0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pl-PL" sz="2000" dirty="0"/>
              <a:t>Jak zarabia</a:t>
            </a:r>
          </a:p>
          <a:p>
            <a:pPr lvl="1"/>
            <a:r>
              <a:rPr lang="pl-PL" sz="2000" dirty="0"/>
              <a:t>stolarz</a:t>
            </a:r>
          </a:p>
          <a:p>
            <a:pPr lvl="1"/>
            <a:r>
              <a:rPr lang="pl-PL" sz="2000" dirty="0"/>
              <a:t>murarz</a:t>
            </a:r>
          </a:p>
          <a:p>
            <a:pPr lvl="1"/>
            <a:r>
              <a:rPr lang="pl-PL" sz="2000" dirty="0"/>
              <a:t>kamienicznik</a:t>
            </a:r>
          </a:p>
          <a:p>
            <a:pPr lvl="1"/>
            <a:r>
              <a:rPr lang="pl-PL" sz="2000" dirty="0"/>
              <a:t>poeta</a:t>
            </a:r>
          </a:p>
          <a:p>
            <a:pPr lvl="1"/>
            <a:r>
              <a:rPr lang="pl-PL" sz="2000" dirty="0"/>
              <a:t>wynalazca</a:t>
            </a:r>
          </a:p>
          <a:p>
            <a:pPr lvl="1"/>
            <a:r>
              <a:rPr lang="pl-PL" sz="2000" dirty="0"/>
              <a:t>projektant mody (skarpetek, krasnali)</a:t>
            </a:r>
          </a:p>
          <a:p>
            <a:pPr lvl="1"/>
            <a:r>
              <a:rPr lang="pl-PL" sz="2000" dirty="0"/>
              <a:t>architekt</a:t>
            </a:r>
          </a:p>
          <a:p>
            <a:pPr lvl="1"/>
            <a:r>
              <a:rPr lang="pl-PL" sz="2000" dirty="0"/>
              <a:t>mistrz kuchni (500 r. </a:t>
            </a:r>
            <a:r>
              <a:rPr lang="pl-PL" sz="2000" dirty="0" err="1"/>
              <a:t>pne</a:t>
            </a:r>
            <a:r>
              <a:rPr lang="pl-PL" sz="2000" dirty="0"/>
              <a:t> – konkurs kulinarny w </a:t>
            </a:r>
            <a:r>
              <a:rPr lang="pl-PL" sz="2000" dirty="0" err="1"/>
              <a:t>Sybaris</a:t>
            </a:r>
            <a:r>
              <a:rPr lang="pl-PL" sz="2000" dirty="0"/>
              <a:t>)</a:t>
            </a:r>
          </a:p>
          <a:p>
            <a:pPr lvl="1"/>
            <a:endParaRPr lang="pl-PL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41189</TotalTime>
  <Words>2380</Words>
  <Application>Microsoft Office PowerPoint</Application>
  <PresentationFormat>Pokaz na ekranie (4:3)</PresentationFormat>
  <Paragraphs>373</Paragraphs>
  <Slides>52</Slides>
  <Notes>45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52</vt:i4>
      </vt:variant>
    </vt:vector>
  </HeadingPairs>
  <TitlesOfParts>
    <vt:vector size="54" baseType="lpstr">
      <vt:lpstr>Times New Roman</vt:lpstr>
      <vt:lpstr>Projekt domyślny</vt:lpstr>
      <vt:lpstr>Ochrona własności intelektualnej</vt:lpstr>
      <vt:lpstr>Dodatkowe źródła wykorzystane w tekście</vt:lpstr>
      <vt:lpstr>Prezentacja programu PowerPoint</vt:lpstr>
      <vt:lpstr>Po co?</vt:lpstr>
      <vt:lpstr>Prezentacja programu PowerPoint</vt:lpstr>
      <vt:lpstr>Po co?</vt:lpstr>
      <vt:lpstr>Prezentacja programu PowerPoint</vt:lpstr>
      <vt:lpstr>Prezentacja programu PowerPoint</vt:lpstr>
      <vt:lpstr>Po co?</vt:lpstr>
      <vt:lpstr>Podstawowe pojęcia</vt:lpstr>
      <vt:lpstr>Sposoby ochrony</vt:lpstr>
      <vt:lpstr>Różnice</vt:lpstr>
      <vt:lpstr>Specyfika</vt:lpstr>
      <vt:lpstr>Tajemnica</vt:lpstr>
      <vt:lpstr>Tajemnica</vt:lpstr>
      <vt:lpstr>Prawo autorskie</vt:lpstr>
      <vt:lpstr>Prawo autorskie</vt:lpstr>
      <vt:lpstr>Prawo autorskie</vt:lpstr>
      <vt:lpstr>Utwory zależne</vt:lpstr>
      <vt:lpstr>Prawo autorskie</vt:lpstr>
      <vt:lpstr>Prawo autorskie</vt:lpstr>
      <vt:lpstr>Prawo autorskie</vt:lpstr>
      <vt:lpstr>Prawo autorskie</vt:lpstr>
      <vt:lpstr>Prawo autorskie</vt:lpstr>
      <vt:lpstr>Prawo autorskie</vt:lpstr>
      <vt:lpstr>Prawo autorskie majątkowe</vt:lpstr>
      <vt:lpstr>Prawo autorskie majątkowe</vt:lpstr>
      <vt:lpstr>Prawo autorskie</vt:lpstr>
      <vt:lpstr>Prawo autorskie</vt:lpstr>
      <vt:lpstr>Prawo autorskie</vt:lpstr>
      <vt:lpstr>Prawo autorskie – problemy</vt:lpstr>
      <vt:lpstr>Wolne licencje </vt:lpstr>
      <vt:lpstr>Creative Commons</vt:lpstr>
      <vt:lpstr>Ochrona baz danych</vt:lpstr>
      <vt:lpstr>Ochrona wynalazków</vt:lpstr>
      <vt:lpstr>Ochrona międzynarodowa</vt:lpstr>
      <vt:lpstr>Ochrona wynalazków</vt:lpstr>
      <vt:lpstr>Przedmiot wynalazku</vt:lpstr>
      <vt:lpstr>Prezentacja programu PowerPoint</vt:lpstr>
      <vt:lpstr>Problemy</vt:lpstr>
      <vt:lpstr>Wzór użytkowy i wzór przemysłowy</vt:lpstr>
      <vt:lpstr>Wzór użytkowy</vt:lpstr>
      <vt:lpstr>Wzór przemysłowy</vt:lpstr>
      <vt:lpstr>Wyłączenia</vt:lpstr>
      <vt:lpstr>Patentowanie oprogramowania (EPO)</vt:lpstr>
      <vt:lpstr>Patentowanie oprogramowania (EPO)</vt:lpstr>
      <vt:lpstr>Praktyka akademicka</vt:lpstr>
      <vt:lpstr>Oznaczenia wyróżniające</vt:lpstr>
      <vt:lpstr>Prezentacja programu PowerPoint</vt:lpstr>
      <vt:lpstr>Oznaczenia wyróżniające</vt:lpstr>
      <vt:lpstr>Prezentacja programu PowerPoint</vt:lpstr>
      <vt:lpstr>Oznaczenia wyróżniające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Wprowadzenie</dc:title>
  <dc:creator>Jarek Deminet</dc:creator>
  <cp:lastModifiedBy>J D</cp:lastModifiedBy>
  <cp:revision>254</cp:revision>
  <dcterms:created xsi:type="dcterms:W3CDTF">1999-02-06T17:54:18Z</dcterms:created>
  <dcterms:modified xsi:type="dcterms:W3CDTF">2024-11-12T11:21:21Z</dcterms:modified>
</cp:coreProperties>
</file>