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60" r:id="rId2"/>
    <p:sldId id="261" r:id="rId3"/>
    <p:sldId id="288" r:id="rId4"/>
    <p:sldId id="287" r:id="rId5"/>
    <p:sldId id="265" r:id="rId6"/>
    <p:sldId id="283" r:id="rId7"/>
    <p:sldId id="280" r:id="rId8"/>
    <p:sldId id="281" r:id="rId9"/>
    <p:sldId id="282" r:id="rId10"/>
    <p:sldId id="285" r:id="rId11"/>
    <p:sldId id="284" r:id="rId12"/>
    <p:sldId id="269" r:id="rId13"/>
    <p:sldId id="270" r:id="rId14"/>
    <p:sldId id="272" r:id="rId15"/>
    <p:sldId id="271" r:id="rId16"/>
    <p:sldId id="273" r:id="rId17"/>
    <p:sldId id="274" r:id="rId18"/>
    <p:sldId id="286" r:id="rId19"/>
    <p:sldId id="275" r:id="rId20"/>
    <p:sldId id="289" r:id="rId21"/>
    <p:sldId id="278" r:id="rId22"/>
    <p:sldId id="258" r:id="rId23"/>
    <p:sldId id="277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Tom Ball" initials="tjb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585" autoAdjust="0"/>
    <p:restoredTop sz="73065" autoAdjust="0"/>
  </p:normalViewPr>
  <p:slideViewPr>
    <p:cSldViewPr>
      <p:cViewPr>
        <p:scale>
          <a:sx n="80" d="100"/>
          <a:sy n="80" d="100"/>
        </p:scale>
        <p:origin x="-402" y="-11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793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F4555D-6D11-4F19-A05D-3857C1ED5EAA}" type="datetimeFigureOut">
              <a:rPr lang="en-US" smtClean="0"/>
              <a:pPr/>
              <a:t>7/12/2010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2E546F-3DD5-4181-B23E-C93B5D5CB50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1100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2E546F-3DD5-4181-B23E-C93B5D5CB50D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6112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2E546F-3DD5-4181-B23E-C93B5D5CB50D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33137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2E546F-3DD5-4181-B23E-C93B5D5CB50D}" type="slidenum">
              <a:rPr lang="en-US" smtClean="0">
                <a:solidFill>
                  <a:prstClr val="black"/>
                </a:solidFill>
              </a:rPr>
              <a:pPr/>
              <a:t>3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26947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3360AEB-6331-464E-BFF3-F014886B0C07}" type="slidenum">
              <a:rPr lang="en-US">
                <a:solidFill>
                  <a:prstClr val="black"/>
                </a:solidFill>
              </a:rPr>
              <a:pPr/>
              <a:t>4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11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228600" indent="-228600"/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2E546F-3DD5-4181-B23E-C93B5D5CB50D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7242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2E546F-3DD5-4181-B23E-C93B5D5CB50D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15113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854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dirty="0" smtClean="0"/>
          </a:p>
          <a:p>
            <a:pPr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10854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A2D586F-0DDF-4ECE-9863-79A0D717E83F}" type="slidenum">
              <a:rPr lang="en-US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854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10854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A2D586F-0DDF-4ECE-9863-79A0D717E83F}" type="slidenum">
              <a:rPr lang="en-US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2E546F-3DD5-4181-B23E-C93B5D5CB50D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44547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2E546F-3DD5-4181-B23E-C93B5D5CB50D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694292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2E546F-3DD5-4181-B23E-C93B5D5CB50D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2080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2E546F-3DD5-4181-B23E-C93B5D5CB50D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15505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2E546F-3DD5-4181-B23E-C93B5D5CB50D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06467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2E546F-3DD5-4181-B23E-C93B5D5CB50D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524107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2E546F-3DD5-4181-B23E-C93B5D5CB50D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484667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2E546F-3DD5-4181-B23E-C93B5D5CB50D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997742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2E546F-3DD5-4181-B23E-C93B5D5CB50D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922099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2E546F-3DD5-4181-B23E-C93B5D5CB50D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393265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Only if I have time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2E546F-3DD5-4181-B23E-C93B5D5CB50D}" type="slidenum">
              <a:rPr lang="en-US" smtClean="0">
                <a:solidFill>
                  <a:prstClr val="black"/>
                </a:solidFill>
              </a:rPr>
              <a:pPr/>
              <a:t>20</a:t>
            </a:fld>
            <a:endParaRPr lang="en-US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TODO: edit item (2)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2E546F-3DD5-4181-B23E-C93B5D5CB50D}" type="slidenum">
              <a:rPr lang="en-US" smtClean="0"/>
              <a:pPr/>
              <a:t>22</a:t>
            </a:fld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0FD8-F1D5-404F-9458-8DF26B150785}" type="datetimeFigureOut">
              <a:rPr lang="en-US" smtClean="0"/>
              <a:pPr/>
              <a:t>7/12/2010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8FB57-7EE8-439C-B274-569696A0B431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0FD8-F1D5-404F-9458-8DF26B150785}" type="datetimeFigureOut">
              <a:rPr lang="en-US" smtClean="0"/>
              <a:pPr/>
              <a:t>7/12/2010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8FB57-7EE8-439C-B274-569696A0B431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0FD8-F1D5-404F-9458-8DF26B150785}" type="datetimeFigureOut">
              <a:rPr lang="en-US" smtClean="0"/>
              <a:pPr/>
              <a:t>7/12/2010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8FB57-7EE8-439C-B274-569696A0B431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0FD8-F1D5-404F-9458-8DF26B150785}" type="datetimeFigureOut">
              <a:rPr lang="en-US" smtClean="0"/>
              <a:pPr/>
              <a:t>7/12/2010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8FB57-7EE8-439C-B274-569696A0B431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0FD8-F1D5-404F-9458-8DF26B150785}" type="datetimeFigureOut">
              <a:rPr lang="en-US" smtClean="0"/>
              <a:pPr/>
              <a:t>7/12/2010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8FB57-7EE8-439C-B274-569696A0B431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0FD8-F1D5-404F-9458-8DF26B150785}" type="datetimeFigureOut">
              <a:rPr lang="en-US" smtClean="0"/>
              <a:pPr/>
              <a:t>7/12/2010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8FB57-7EE8-439C-B274-569696A0B431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0FD8-F1D5-404F-9458-8DF26B150785}" type="datetimeFigureOut">
              <a:rPr lang="en-US" smtClean="0"/>
              <a:pPr/>
              <a:t>7/12/2010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8FB57-7EE8-439C-B274-569696A0B431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0FD8-F1D5-404F-9458-8DF26B150785}" type="datetimeFigureOut">
              <a:rPr lang="en-US" smtClean="0"/>
              <a:pPr/>
              <a:t>7/12/2010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8FB57-7EE8-439C-B274-569696A0B431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0FD8-F1D5-404F-9458-8DF26B150785}" type="datetimeFigureOut">
              <a:rPr lang="en-US" smtClean="0"/>
              <a:pPr/>
              <a:t>7/12/2010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8FB57-7EE8-439C-B274-569696A0B431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0FD8-F1D5-404F-9458-8DF26B150785}" type="datetimeFigureOut">
              <a:rPr lang="en-US" smtClean="0"/>
              <a:pPr/>
              <a:t>7/12/2010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8FB57-7EE8-439C-B274-569696A0B431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0FD8-F1D5-404F-9458-8DF26B150785}" type="datetimeFigureOut">
              <a:rPr lang="en-US" smtClean="0"/>
              <a:pPr/>
              <a:t>7/12/2010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8FB57-7EE8-439C-B274-569696A0B431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A50FD8-F1D5-404F-9458-8DF26B150785}" type="datetimeFigureOut">
              <a:rPr lang="en-US" smtClean="0"/>
              <a:pPr/>
              <a:t>7/12/2010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D8FB57-7EE8-439C-B274-569696A0B431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3.wmf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research.microsoft.com/slam/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04800"/>
            <a:ext cx="7772400" cy="1470025"/>
          </a:xfrm>
        </p:spPr>
        <p:txBody>
          <a:bodyPr/>
          <a:lstStyle/>
          <a:p>
            <a:r>
              <a:rPr lang="en-US" dirty="0" smtClean="0"/>
              <a:t>The Static Driver Verifier Research Platform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1981200"/>
            <a:ext cx="7162800" cy="4038600"/>
          </a:xfrm>
        </p:spPr>
        <p:txBody>
          <a:bodyPr>
            <a:normAutofit/>
          </a:bodyPr>
          <a:lstStyle/>
          <a:p>
            <a:r>
              <a:rPr lang="es-ES" sz="2800" dirty="0">
                <a:solidFill>
                  <a:schemeClr val="tx1"/>
                </a:solidFill>
              </a:rPr>
              <a:t>Thomas </a:t>
            </a:r>
            <a:r>
              <a:rPr lang="es-ES" sz="2800" dirty="0" smtClean="0">
                <a:solidFill>
                  <a:schemeClr val="tx1"/>
                </a:solidFill>
              </a:rPr>
              <a:t>Ball</a:t>
            </a:r>
            <a:r>
              <a:rPr lang="es-ES" sz="2800" baseline="30000" dirty="0" smtClean="0">
                <a:solidFill>
                  <a:schemeClr val="tx1"/>
                </a:solidFill>
              </a:rPr>
              <a:t>1</a:t>
            </a:r>
            <a:r>
              <a:rPr lang="es-ES" sz="2800" dirty="0" smtClean="0">
                <a:solidFill>
                  <a:schemeClr val="tx1"/>
                </a:solidFill>
              </a:rPr>
              <a:t>, </a:t>
            </a:r>
            <a:r>
              <a:rPr lang="es-ES" sz="2800" dirty="0">
                <a:solidFill>
                  <a:schemeClr val="tx1"/>
                </a:solidFill>
              </a:rPr>
              <a:t>Ella </a:t>
            </a:r>
            <a:r>
              <a:rPr lang="es-ES" sz="2800" dirty="0" smtClean="0">
                <a:solidFill>
                  <a:schemeClr val="tx1"/>
                </a:solidFill>
              </a:rPr>
              <a:t>Bounimova</a:t>
            </a:r>
            <a:r>
              <a:rPr lang="es-ES" sz="2800" baseline="30000" dirty="0" smtClean="0">
                <a:solidFill>
                  <a:schemeClr val="tx1"/>
                </a:solidFill>
              </a:rPr>
              <a:t>1</a:t>
            </a:r>
            <a:r>
              <a:rPr lang="es-ES" sz="2800" dirty="0" smtClean="0">
                <a:solidFill>
                  <a:schemeClr val="tx1"/>
                </a:solidFill>
              </a:rPr>
              <a:t>, </a:t>
            </a:r>
            <a:r>
              <a:rPr lang="es-ES" sz="2800" dirty="0">
                <a:solidFill>
                  <a:schemeClr val="tx1"/>
                </a:solidFill>
              </a:rPr>
              <a:t>Vladimir </a:t>
            </a:r>
            <a:r>
              <a:rPr lang="es-ES" sz="2800" dirty="0" smtClean="0">
                <a:solidFill>
                  <a:schemeClr val="tx1"/>
                </a:solidFill>
              </a:rPr>
              <a:t>Levin</a:t>
            </a:r>
            <a:r>
              <a:rPr lang="es-ES" sz="2800" baseline="30000" dirty="0" smtClean="0">
                <a:solidFill>
                  <a:schemeClr val="tx1"/>
                </a:solidFill>
              </a:rPr>
              <a:t>2</a:t>
            </a:r>
            <a:r>
              <a:rPr lang="es-ES" sz="2800" dirty="0" smtClean="0">
                <a:solidFill>
                  <a:schemeClr val="tx1"/>
                </a:solidFill>
              </a:rPr>
              <a:t>,</a:t>
            </a:r>
            <a:endParaRPr lang="es-ES" sz="2800" dirty="0">
              <a:solidFill>
                <a:schemeClr val="tx1"/>
              </a:solidFill>
            </a:endParaRPr>
          </a:p>
          <a:p>
            <a:r>
              <a:rPr lang="de-DE" sz="2800" dirty="0">
                <a:solidFill>
                  <a:schemeClr val="tx1"/>
                </a:solidFill>
              </a:rPr>
              <a:t>Rahul </a:t>
            </a:r>
            <a:r>
              <a:rPr lang="de-DE" sz="2800" dirty="0" smtClean="0">
                <a:solidFill>
                  <a:schemeClr val="tx1"/>
                </a:solidFill>
              </a:rPr>
              <a:t>Kumar</a:t>
            </a:r>
            <a:r>
              <a:rPr lang="de-DE" sz="2800" baseline="30000" dirty="0" smtClean="0">
                <a:solidFill>
                  <a:schemeClr val="tx1"/>
                </a:solidFill>
              </a:rPr>
              <a:t>2</a:t>
            </a:r>
            <a:r>
              <a:rPr lang="de-DE" sz="2800" dirty="0" smtClean="0">
                <a:solidFill>
                  <a:schemeClr val="tx1"/>
                </a:solidFill>
              </a:rPr>
              <a:t>, </a:t>
            </a:r>
            <a:r>
              <a:rPr lang="de-DE" sz="2800" dirty="0">
                <a:solidFill>
                  <a:schemeClr val="tx1"/>
                </a:solidFill>
              </a:rPr>
              <a:t>and Jakob </a:t>
            </a:r>
            <a:r>
              <a:rPr lang="de-DE" sz="2800" dirty="0" smtClean="0">
                <a:solidFill>
                  <a:schemeClr val="tx1"/>
                </a:solidFill>
              </a:rPr>
              <a:t>Lichtenberg</a:t>
            </a:r>
            <a:r>
              <a:rPr lang="de-DE" sz="2800" baseline="30000" dirty="0" smtClean="0">
                <a:solidFill>
                  <a:schemeClr val="tx1"/>
                </a:solidFill>
              </a:rPr>
              <a:t>2</a:t>
            </a:r>
            <a:endParaRPr lang="de-DE" sz="2800" dirty="0">
              <a:solidFill>
                <a:schemeClr val="tx1"/>
              </a:solidFill>
            </a:endParaRPr>
          </a:p>
          <a:p>
            <a:r>
              <a:rPr lang="de-DE" sz="2800" baseline="30000" dirty="0" smtClean="0">
                <a:solidFill>
                  <a:schemeClr val="tx1"/>
                </a:solidFill>
              </a:rPr>
              <a:t>1</a:t>
            </a:r>
            <a:r>
              <a:rPr lang="de-DE" sz="2800" dirty="0" smtClean="0">
                <a:solidFill>
                  <a:schemeClr val="tx1"/>
                </a:solidFill>
              </a:rPr>
              <a:t>Microsoft Research </a:t>
            </a:r>
          </a:p>
          <a:p>
            <a:r>
              <a:rPr lang="de-DE" sz="2800" baseline="30000" dirty="0" smtClean="0">
                <a:solidFill>
                  <a:schemeClr val="tx1"/>
                </a:solidFill>
              </a:rPr>
              <a:t>2</a:t>
            </a:r>
            <a:r>
              <a:rPr lang="de-DE" sz="2800" dirty="0" smtClean="0">
                <a:solidFill>
                  <a:schemeClr val="tx1"/>
                </a:solidFill>
              </a:rPr>
              <a:t>Microsoft Windows</a:t>
            </a:r>
          </a:p>
          <a:p>
            <a:r>
              <a:rPr lang="de-DE" dirty="0" smtClean="0">
                <a:solidFill>
                  <a:schemeClr val="tx1"/>
                </a:solidFill>
              </a:rPr>
              <a:t>  </a:t>
            </a:r>
          </a:p>
          <a:p>
            <a:r>
              <a:rPr lang="de-DE" b="1" dirty="0" smtClean="0">
                <a:solidFill>
                  <a:schemeClr val="tx1"/>
                </a:solidFill>
              </a:rPr>
              <a:t>http://research.microsoft.com/slam/ </a:t>
            </a: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Plan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Static Driver Verifier (SDV)</a:t>
            </a:r>
          </a:p>
          <a:p>
            <a:r>
              <a:rPr lang="en-US" dirty="0" smtClean="0"/>
              <a:t>SDV Research Platform</a:t>
            </a:r>
          </a:p>
          <a:p>
            <a:pPr lvl="1"/>
            <a:r>
              <a:rPr lang="en-US" dirty="0" smtClean="0"/>
              <a:t>Creating SDVRP Plugins</a:t>
            </a:r>
          </a:p>
          <a:p>
            <a:pPr lvl="1"/>
            <a:r>
              <a:rPr lang="en-US" dirty="0" smtClean="0"/>
              <a:t>Boolean Program repository</a:t>
            </a:r>
          </a:p>
          <a:p>
            <a:pPr lvl="1"/>
            <a:r>
              <a:rPr lang="en-US" dirty="0" smtClean="0"/>
              <a:t>SLAM2 verification engine</a:t>
            </a:r>
          </a:p>
          <a:p>
            <a:r>
              <a:rPr lang="en-US" dirty="0" smtClean="0"/>
              <a:t>Conclusion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Static Driver Verifier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dirty="0" smtClean="0"/>
              <a:t>Static Driver Verifier (SDV): </a:t>
            </a:r>
            <a:endParaRPr lang="en-US" dirty="0"/>
          </a:p>
          <a:p>
            <a:pPr lvl="1">
              <a:buFont typeface="Arial" pitchFamily="34" charset="0"/>
              <a:buChar char="•"/>
            </a:pPr>
            <a:r>
              <a:rPr lang="en-US" dirty="0"/>
              <a:t>C</a:t>
            </a:r>
            <a:r>
              <a:rPr lang="en-US" dirty="0" smtClean="0"/>
              <a:t>ompile-time verification tool</a:t>
            </a:r>
          </a:p>
          <a:p>
            <a:pPr lvl="1">
              <a:buFont typeface="Arial" pitchFamily="34" charset="0"/>
              <a:buChar char="•"/>
            </a:pPr>
            <a:r>
              <a:rPr lang="en-US" dirty="0" smtClean="0"/>
              <a:t>Ships with Windows 7 Driver Kit (WDK)</a:t>
            </a:r>
          </a:p>
          <a:p>
            <a:pPr lvl="1">
              <a:buFont typeface="Arial" pitchFamily="34" charset="0"/>
              <a:buChar char="•"/>
            </a:pPr>
            <a:r>
              <a:rPr lang="en-US" dirty="0"/>
              <a:t>L</a:t>
            </a:r>
            <a:r>
              <a:rPr lang="en-US" dirty="0" smtClean="0"/>
              <a:t>ess than 4% false alarms on real drivers</a:t>
            </a:r>
          </a:p>
          <a:p>
            <a:pPr lvl="1">
              <a:buFont typeface="Arial" pitchFamily="34" charset="0"/>
              <a:buChar char="•"/>
            </a:pPr>
            <a:r>
              <a:rPr lang="en-US" dirty="0"/>
              <a:t>S</a:t>
            </a:r>
            <a:r>
              <a:rPr lang="en-US" dirty="0" smtClean="0"/>
              <a:t>upports many driver APIs (WDM, KMDF, NDIS, …)</a:t>
            </a:r>
          </a:p>
          <a:p>
            <a:pPr lvl="1">
              <a:buFont typeface="Arial" pitchFamily="34" charset="0"/>
              <a:buChar char="•"/>
            </a:pPr>
            <a:r>
              <a:rPr lang="en-US" dirty="0"/>
              <a:t>Uses SLAM as the verification </a:t>
            </a:r>
            <a:r>
              <a:rPr lang="en-US" dirty="0" smtClean="0"/>
              <a:t>engine </a:t>
            </a:r>
          </a:p>
          <a:p>
            <a:pPr lvl="2">
              <a:buFont typeface="Wingdings" pitchFamily="2" charset="2"/>
              <a:buChar char="ü"/>
            </a:pPr>
            <a:r>
              <a:rPr lang="en-US" dirty="0"/>
              <a:t> </a:t>
            </a:r>
            <a:r>
              <a:rPr lang="en-US" dirty="0" smtClean="0"/>
              <a:t>B</a:t>
            </a:r>
            <a:r>
              <a:rPr lang="en-US" dirty="0" smtClean="0"/>
              <a:t>ased </a:t>
            </a:r>
            <a:r>
              <a:rPr lang="en-US" dirty="0" smtClean="0"/>
              <a:t>on CEGAR loop</a:t>
            </a:r>
          </a:p>
          <a:p>
            <a:pPr lvl="2">
              <a:buFont typeface="Wingdings" pitchFamily="2" charset="2"/>
              <a:buChar char="ü"/>
            </a:pPr>
            <a:r>
              <a:rPr lang="en-US" dirty="0"/>
              <a:t> </a:t>
            </a:r>
            <a:r>
              <a:rPr lang="en-US" dirty="0" smtClean="0"/>
              <a:t>B</a:t>
            </a:r>
            <a:r>
              <a:rPr lang="en-US" dirty="0" smtClean="0"/>
              <a:t>oolean </a:t>
            </a:r>
            <a:r>
              <a:rPr lang="en-US" dirty="0" smtClean="0"/>
              <a:t>abstraction of input C programs</a:t>
            </a:r>
          </a:p>
          <a:p>
            <a:pPr lvl="1">
              <a:buFont typeface="Arial" pitchFamily="34" charset="0"/>
              <a:buChar char="•"/>
            </a:pPr>
            <a:r>
              <a:rPr lang="en-US" dirty="0" smtClean="0"/>
              <a:t>API-specific components:</a:t>
            </a:r>
          </a:p>
          <a:p>
            <a:pPr lvl="2">
              <a:buFont typeface="Wingdings" pitchFamily="2" charset="2"/>
              <a:buChar char="ü"/>
            </a:pPr>
            <a:r>
              <a:rPr lang="en-US" dirty="0" smtClean="0"/>
              <a:t> environment model</a:t>
            </a:r>
          </a:p>
          <a:p>
            <a:pPr lvl="2">
              <a:buFont typeface="Wingdings" pitchFamily="2" charset="2"/>
              <a:buChar char="ü"/>
            </a:pPr>
            <a:r>
              <a:rPr lang="en-US" dirty="0" smtClean="0"/>
              <a:t> API rules in SLIC language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4100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2815759" y="6019800"/>
            <a:ext cx="3702757" cy="533400"/>
          </a:xfrm>
          <a:prstGeom prst="rect">
            <a:avLst/>
          </a:prstGeom>
          <a:solidFill>
            <a:srgbClr val="CCFF99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0" hangingPunct="0"/>
            <a:r>
              <a:rPr lang="en-US" sz="2400" dirty="0" smtClean="0">
                <a:solidFill>
                  <a:prstClr val="black"/>
                </a:solidFill>
                <a:latin typeface="Tahoma" pitchFamily="34" charset="0"/>
              </a:rPr>
              <a:t>Driver’s Source Code in C</a:t>
            </a:r>
            <a:endParaRPr lang="en-US" sz="2400" dirty="0">
              <a:solidFill>
                <a:prstClr val="black"/>
              </a:solidFill>
              <a:latin typeface="Tahoma" pitchFamily="34" charset="0"/>
            </a:endParaRPr>
          </a:p>
        </p:txBody>
      </p:sp>
      <p:pic>
        <p:nvPicPr>
          <p:cNvPr id="10247" name="Picture 7" descr="073560588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5800" y="457200"/>
            <a:ext cx="957263" cy="1219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</p:pic>
      <p:pic>
        <p:nvPicPr>
          <p:cNvPr id="10248" name="Picture 8" descr="073560929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33800" y="304800"/>
            <a:ext cx="974725" cy="11826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3398838" y="2057400"/>
            <a:ext cx="4373562" cy="3962400"/>
            <a:chOff x="2141" y="1152"/>
            <a:chExt cx="1680" cy="2496"/>
          </a:xfrm>
        </p:grpSpPr>
        <p:sp>
          <p:nvSpPr>
            <p:cNvPr id="10252" name="Rectangle 12"/>
            <p:cNvSpPr>
              <a:spLocks noChangeArrowheads="1"/>
            </p:cNvSpPr>
            <p:nvPr/>
          </p:nvSpPr>
          <p:spPr bwMode="auto">
            <a:xfrm>
              <a:off x="2141" y="1440"/>
              <a:ext cx="1680" cy="1728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0253" name="AutoShape 13"/>
            <p:cNvSpPr>
              <a:spLocks noChangeArrowheads="1"/>
            </p:cNvSpPr>
            <p:nvPr/>
          </p:nvSpPr>
          <p:spPr bwMode="auto">
            <a:xfrm>
              <a:off x="2311" y="1824"/>
              <a:ext cx="597" cy="403"/>
            </a:xfrm>
            <a:prstGeom prst="roundRect">
              <a:avLst>
                <a:gd name="adj" fmla="val 16667"/>
              </a:avLst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eaLnBrk="0" hangingPunct="0"/>
              <a:r>
                <a:rPr lang="en-US" sz="1400" dirty="0">
                  <a:solidFill>
                    <a:prstClr val="black"/>
                  </a:solidFill>
                  <a:latin typeface="Tahoma" pitchFamily="34" charset="0"/>
                </a:rPr>
                <a:t>Precise</a:t>
              </a:r>
            </a:p>
            <a:p>
              <a:pPr algn="ctr" eaLnBrk="0" hangingPunct="0"/>
              <a:r>
                <a:rPr lang="en-US" sz="1400" dirty="0">
                  <a:solidFill>
                    <a:prstClr val="black"/>
                  </a:solidFill>
                  <a:latin typeface="Tahoma" pitchFamily="34" charset="0"/>
                </a:rPr>
                <a:t>API Usage Rules</a:t>
              </a:r>
            </a:p>
            <a:p>
              <a:pPr algn="ctr" eaLnBrk="0" hangingPunct="0"/>
              <a:r>
                <a:rPr lang="en-US" sz="1400" dirty="0">
                  <a:solidFill>
                    <a:prstClr val="black"/>
                  </a:solidFill>
                  <a:latin typeface="Tahoma" pitchFamily="34" charset="0"/>
                </a:rPr>
                <a:t>(SLIC)</a:t>
              </a:r>
            </a:p>
          </p:txBody>
        </p:sp>
        <p:sp>
          <p:nvSpPr>
            <p:cNvPr id="10255" name="Line 15"/>
            <p:cNvSpPr>
              <a:spLocks noChangeShapeType="1"/>
            </p:cNvSpPr>
            <p:nvPr/>
          </p:nvSpPr>
          <p:spPr bwMode="auto">
            <a:xfrm flipV="1">
              <a:off x="2621" y="1152"/>
              <a:ext cx="0" cy="672"/>
            </a:xfrm>
            <a:prstGeom prst="line">
              <a:avLst/>
            </a:prstGeom>
            <a:noFill/>
            <a:ln w="34925">
              <a:solidFill>
                <a:schemeClr val="tx1"/>
              </a:solidFill>
              <a:round/>
              <a:headEnd type="triangle" w="med" len="med"/>
              <a:tailEnd type="none" w="lg" len="med"/>
            </a:ln>
            <a:effectLst/>
          </p:spPr>
          <p:txBody>
            <a:bodyPr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0257" name="Text Box 17"/>
            <p:cNvSpPr txBox="1">
              <a:spLocks noChangeArrowheads="1"/>
            </p:cNvSpPr>
            <p:nvPr/>
          </p:nvSpPr>
          <p:spPr bwMode="auto">
            <a:xfrm>
              <a:off x="2993" y="1292"/>
              <a:ext cx="11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0263" name="AutoShape 23"/>
            <p:cNvSpPr>
              <a:spLocks noChangeArrowheads="1"/>
            </p:cNvSpPr>
            <p:nvPr/>
          </p:nvSpPr>
          <p:spPr bwMode="auto">
            <a:xfrm>
              <a:off x="2562" y="2928"/>
              <a:ext cx="133" cy="720"/>
            </a:xfrm>
            <a:prstGeom prst="upArrow">
              <a:avLst>
                <a:gd name="adj1" fmla="val 43750"/>
                <a:gd name="adj2" fmla="val 64062"/>
              </a:avLst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vert="eaVert" wrap="none" anchor="ctr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0264" name="AutoShape 24"/>
            <p:cNvSpPr>
              <a:spLocks noChangeArrowheads="1"/>
            </p:cNvSpPr>
            <p:nvPr/>
          </p:nvSpPr>
          <p:spPr bwMode="auto">
            <a:xfrm>
              <a:off x="2533" y="2208"/>
              <a:ext cx="88" cy="336"/>
            </a:xfrm>
            <a:prstGeom prst="downArrow">
              <a:avLst>
                <a:gd name="adj1" fmla="val 50000"/>
                <a:gd name="adj2" fmla="val 64061"/>
              </a:avLst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vert="eaVert" wrap="none" anchor="ctr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0265" name="Text Box 25"/>
            <p:cNvSpPr txBox="1">
              <a:spLocks noChangeArrowheads="1"/>
            </p:cNvSpPr>
            <p:nvPr/>
          </p:nvSpPr>
          <p:spPr bwMode="auto">
            <a:xfrm>
              <a:off x="2158" y="1470"/>
              <a:ext cx="116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endParaRPr lang="en-US" sz="2000" b="1" u="sng"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</a:endParaRPr>
            </a:p>
          </p:txBody>
        </p:sp>
      </p:grpSp>
      <p:grpSp>
        <p:nvGrpSpPr>
          <p:cNvPr id="3" name="Group 27"/>
          <p:cNvGrpSpPr>
            <a:grpSpLocks/>
          </p:cNvGrpSpPr>
          <p:nvPr/>
        </p:nvGrpSpPr>
        <p:grpSpPr bwMode="auto">
          <a:xfrm>
            <a:off x="1676400" y="3733800"/>
            <a:ext cx="3660775" cy="1828800"/>
            <a:chOff x="966" y="2208"/>
            <a:chExt cx="2306" cy="1152"/>
          </a:xfrm>
        </p:grpSpPr>
        <p:sp>
          <p:nvSpPr>
            <p:cNvPr id="10268" name="AutoShape 28"/>
            <p:cNvSpPr>
              <a:spLocks noChangeArrowheads="1"/>
            </p:cNvSpPr>
            <p:nvPr/>
          </p:nvSpPr>
          <p:spPr bwMode="auto">
            <a:xfrm rot="680900">
              <a:off x="1699" y="2511"/>
              <a:ext cx="865" cy="177"/>
            </a:xfrm>
            <a:prstGeom prst="leftArrow">
              <a:avLst>
                <a:gd name="adj1" fmla="val 50000"/>
                <a:gd name="adj2" fmla="val 122175"/>
              </a:avLst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0269" name="AutoShape 29"/>
            <p:cNvSpPr>
              <a:spLocks noChangeArrowheads="1"/>
            </p:cNvSpPr>
            <p:nvPr/>
          </p:nvSpPr>
          <p:spPr bwMode="auto">
            <a:xfrm rot="20403457" flipV="1">
              <a:off x="1666" y="2847"/>
              <a:ext cx="952" cy="159"/>
            </a:xfrm>
            <a:prstGeom prst="leftArrow">
              <a:avLst>
                <a:gd name="adj1" fmla="val 50000"/>
                <a:gd name="adj2" fmla="val 149686"/>
              </a:avLst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pic>
          <p:nvPicPr>
            <p:cNvPr id="10270" name="Picture 30" descr="AN00460_[1]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297" y="2208"/>
              <a:ext cx="451" cy="480"/>
            </a:xfrm>
            <a:prstGeom prst="rect">
              <a:avLst/>
            </a:prstGeom>
            <a:noFill/>
          </p:spPr>
        </p:pic>
        <p:grpSp>
          <p:nvGrpSpPr>
            <p:cNvPr id="4" name="Group 31"/>
            <p:cNvGrpSpPr>
              <a:grpSpLocks/>
            </p:cNvGrpSpPr>
            <p:nvPr/>
          </p:nvGrpSpPr>
          <p:grpSpPr bwMode="auto">
            <a:xfrm>
              <a:off x="1364" y="2832"/>
              <a:ext cx="384" cy="528"/>
              <a:chOff x="96" y="3264"/>
              <a:chExt cx="436" cy="709"/>
            </a:xfrm>
          </p:grpSpPr>
          <p:sp>
            <p:nvSpPr>
              <p:cNvPr id="10272" name="AutoShape 32"/>
              <p:cNvSpPr>
                <a:spLocks noChangeAspect="1" noChangeArrowheads="1" noTextEdit="1"/>
              </p:cNvSpPr>
              <p:nvPr/>
            </p:nvSpPr>
            <p:spPr bwMode="auto">
              <a:xfrm>
                <a:off x="96" y="3264"/>
                <a:ext cx="436" cy="70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73" name="Freeform 33"/>
              <p:cNvSpPr>
                <a:spLocks/>
              </p:cNvSpPr>
              <p:nvPr/>
            </p:nvSpPr>
            <p:spPr bwMode="auto">
              <a:xfrm>
                <a:off x="123" y="3342"/>
                <a:ext cx="365" cy="593"/>
              </a:xfrm>
              <a:custGeom>
                <a:avLst/>
                <a:gdLst/>
                <a:ahLst/>
                <a:cxnLst>
                  <a:cxn ang="0">
                    <a:pos x="902" y="5"/>
                  </a:cxn>
                  <a:cxn ang="0">
                    <a:pos x="779" y="0"/>
                  </a:cxn>
                  <a:cxn ang="0">
                    <a:pos x="723" y="48"/>
                  </a:cxn>
                  <a:cxn ang="0">
                    <a:pos x="722" y="164"/>
                  </a:cxn>
                  <a:cxn ang="0">
                    <a:pos x="763" y="360"/>
                  </a:cxn>
                  <a:cxn ang="0">
                    <a:pos x="806" y="530"/>
                  </a:cxn>
                  <a:cxn ang="0">
                    <a:pos x="783" y="701"/>
                  </a:cxn>
                  <a:cxn ang="0">
                    <a:pos x="728" y="724"/>
                  </a:cxn>
                  <a:cxn ang="0">
                    <a:pos x="654" y="741"/>
                  </a:cxn>
                  <a:cxn ang="0">
                    <a:pos x="617" y="772"/>
                  </a:cxn>
                  <a:cxn ang="0">
                    <a:pos x="594" y="805"/>
                  </a:cxn>
                  <a:cxn ang="0">
                    <a:pos x="569" y="857"/>
                  </a:cxn>
                  <a:cxn ang="0">
                    <a:pos x="574" y="908"/>
                  </a:cxn>
                  <a:cxn ang="0">
                    <a:pos x="611" y="946"/>
                  </a:cxn>
                  <a:cxn ang="0">
                    <a:pos x="604" y="982"/>
                  </a:cxn>
                  <a:cxn ang="0">
                    <a:pos x="554" y="1058"/>
                  </a:cxn>
                  <a:cxn ang="0">
                    <a:pos x="538" y="1108"/>
                  </a:cxn>
                  <a:cxn ang="0">
                    <a:pos x="572" y="1189"/>
                  </a:cxn>
                  <a:cxn ang="0">
                    <a:pos x="617" y="1236"/>
                  </a:cxn>
                  <a:cxn ang="0">
                    <a:pos x="515" y="1386"/>
                  </a:cxn>
                  <a:cxn ang="0">
                    <a:pos x="358" y="1500"/>
                  </a:cxn>
                  <a:cxn ang="0">
                    <a:pos x="332" y="1505"/>
                  </a:cxn>
                  <a:cxn ang="0">
                    <a:pos x="295" y="1476"/>
                  </a:cxn>
                  <a:cxn ang="0">
                    <a:pos x="259" y="1472"/>
                  </a:cxn>
                  <a:cxn ang="0">
                    <a:pos x="159" y="1509"/>
                  </a:cxn>
                  <a:cxn ang="0">
                    <a:pos x="99" y="1465"/>
                  </a:cxn>
                  <a:cxn ang="0">
                    <a:pos x="57" y="1542"/>
                  </a:cxn>
                  <a:cxn ang="0">
                    <a:pos x="0" y="1696"/>
                  </a:cxn>
                  <a:cxn ang="0">
                    <a:pos x="0" y="2013"/>
                  </a:cxn>
                  <a:cxn ang="0">
                    <a:pos x="25" y="2229"/>
                  </a:cxn>
                  <a:cxn ang="0">
                    <a:pos x="352" y="2340"/>
                  </a:cxn>
                  <a:cxn ang="0">
                    <a:pos x="493" y="2375"/>
                  </a:cxn>
                  <a:cxn ang="0">
                    <a:pos x="595" y="2326"/>
                  </a:cxn>
                  <a:cxn ang="0">
                    <a:pos x="604" y="2201"/>
                  </a:cxn>
                  <a:cxn ang="0">
                    <a:pos x="723" y="2003"/>
                  </a:cxn>
                  <a:cxn ang="0">
                    <a:pos x="754" y="1884"/>
                  </a:cxn>
                  <a:cxn ang="0">
                    <a:pos x="992" y="1817"/>
                  </a:cxn>
                  <a:cxn ang="0">
                    <a:pos x="1091" y="1708"/>
                  </a:cxn>
                  <a:cxn ang="0">
                    <a:pos x="1211" y="1715"/>
                  </a:cxn>
                  <a:cxn ang="0">
                    <a:pos x="1352" y="1587"/>
                  </a:cxn>
                  <a:cxn ang="0">
                    <a:pos x="1321" y="1468"/>
                  </a:cxn>
                  <a:cxn ang="0">
                    <a:pos x="1360" y="1426"/>
                  </a:cxn>
                  <a:cxn ang="0">
                    <a:pos x="1389" y="1349"/>
                  </a:cxn>
                  <a:cxn ang="0">
                    <a:pos x="1389" y="1279"/>
                  </a:cxn>
                  <a:cxn ang="0">
                    <a:pos x="1437" y="1245"/>
                  </a:cxn>
                  <a:cxn ang="0">
                    <a:pos x="1463" y="1124"/>
                  </a:cxn>
                  <a:cxn ang="0">
                    <a:pos x="1443" y="1016"/>
                  </a:cxn>
                  <a:cxn ang="0">
                    <a:pos x="1426" y="989"/>
                  </a:cxn>
                  <a:cxn ang="0">
                    <a:pos x="1418" y="872"/>
                  </a:cxn>
                  <a:cxn ang="0">
                    <a:pos x="1392" y="824"/>
                  </a:cxn>
                  <a:cxn ang="0">
                    <a:pos x="1347" y="749"/>
                  </a:cxn>
                  <a:cxn ang="0">
                    <a:pos x="1284" y="655"/>
                  </a:cxn>
                  <a:cxn ang="0">
                    <a:pos x="1253" y="636"/>
                  </a:cxn>
                  <a:cxn ang="0">
                    <a:pos x="1221" y="627"/>
                  </a:cxn>
                  <a:cxn ang="0">
                    <a:pos x="1148" y="618"/>
                  </a:cxn>
                  <a:cxn ang="0">
                    <a:pos x="1079" y="635"/>
                  </a:cxn>
                  <a:cxn ang="0">
                    <a:pos x="1076" y="565"/>
                  </a:cxn>
                  <a:cxn ang="0">
                    <a:pos x="1122" y="321"/>
                  </a:cxn>
                  <a:cxn ang="0">
                    <a:pos x="1116" y="249"/>
                  </a:cxn>
                  <a:cxn ang="0">
                    <a:pos x="1075" y="149"/>
                  </a:cxn>
                  <a:cxn ang="0">
                    <a:pos x="983" y="42"/>
                  </a:cxn>
                  <a:cxn ang="0">
                    <a:pos x="902" y="5"/>
                  </a:cxn>
                  <a:cxn ang="0">
                    <a:pos x="902" y="5"/>
                  </a:cxn>
                </a:cxnLst>
                <a:rect l="0" t="0" r="r" b="b"/>
                <a:pathLst>
                  <a:path w="1463" h="2375">
                    <a:moveTo>
                      <a:pt x="902" y="5"/>
                    </a:moveTo>
                    <a:lnTo>
                      <a:pt x="779" y="0"/>
                    </a:lnTo>
                    <a:lnTo>
                      <a:pt x="723" y="48"/>
                    </a:lnTo>
                    <a:lnTo>
                      <a:pt x="722" y="164"/>
                    </a:lnTo>
                    <a:lnTo>
                      <a:pt x="763" y="360"/>
                    </a:lnTo>
                    <a:lnTo>
                      <a:pt x="806" y="530"/>
                    </a:lnTo>
                    <a:lnTo>
                      <a:pt x="783" y="701"/>
                    </a:lnTo>
                    <a:lnTo>
                      <a:pt x="728" y="724"/>
                    </a:lnTo>
                    <a:lnTo>
                      <a:pt x="654" y="741"/>
                    </a:lnTo>
                    <a:lnTo>
                      <a:pt x="617" y="772"/>
                    </a:lnTo>
                    <a:lnTo>
                      <a:pt x="594" y="805"/>
                    </a:lnTo>
                    <a:lnTo>
                      <a:pt x="569" y="857"/>
                    </a:lnTo>
                    <a:lnTo>
                      <a:pt x="574" y="908"/>
                    </a:lnTo>
                    <a:lnTo>
                      <a:pt x="611" y="946"/>
                    </a:lnTo>
                    <a:lnTo>
                      <a:pt x="604" y="982"/>
                    </a:lnTo>
                    <a:lnTo>
                      <a:pt x="554" y="1058"/>
                    </a:lnTo>
                    <a:lnTo>
                      <a:pt x="538" y="1108"/>
                    </a:lnTo>
                    <a:lnTo>
                      <a:pt x="572" y="1189"/>
                    </a:lnTo>
                    <a:lnTo>
                      <a:pt x="617" y="1236"/>
                    </a:lnTo>
                    <a:lnTo>
                      <a:pt x="515" y="1386"/>
                    </a:lnTo>
                    <a:lnTo>
                      <a:pt x="358" y="1500"/>
                    </a:lnTo>
                    <a:lnTo>
                      <a:pt x="332" y="1505"/>
                    </a:lnTo>
                    <a:lnTo>
                      <a:pt x="295" y="1476"/>
                    </a:lnTo>
                    <a:lnTo>
                      <a:pt x="259" y="1472"/>
                    </a:lnTo>
                    <a:lnTo>
                      <a:pt x="159" y="1509"/>
                    </a:lnTo>
                    <a:lnTo>
                      <a:pt x="99" y="1465"/>
                    </a:lnTo>
                    <a:lnTo>
                      <a:pt x="57" y="1542"/>
                    </a:lnTo>
                    <a:lnTo>
                      <a:pt x="0" y="1696"/>
                    </a:lnTo>
                    <a:lnTo>
                      <a:pt x="0" y="2013"/>
                    </a:lnTo>
                    <a:lnTo>
                      <a:pt x="25" y="2229"/>
                    </a:lnTo>
                    <a:lnTo>
                      <a:pt x="352" y="2340"/>
                    </a:lnTo>
                    <a:lnTo>
                      <a:pt x="493" y="2375"/>
                    </a:lnTo>
                    <a:lnTo>
                      <a:pt x="595" y="2326"/>
                    </a:lnTo>
                    <a:lnTo>
                      <a:pt x="604" y="2201"/>
                    </a:lnTo>
                    <a:lnTo>
                      <a:pt x="723" y="2003"/>
                    </a:lnTo>
                    <a:lnTo>
                      <a:pt x="754" y="1884"/>
                    </a:lnTo>
                    <a:lnTo>
                      <a:pt x="992" y="1817"/>
                    </a:lnTo>
                    <a:lnTo>
                      <a:pt x="1091" y="1708"/>
                    </a:lnTo>
                    <a:lnTo>
                      <a:pt x="1211" y="1715"/>
                    </a:lnTo>
                    <a:lnTo>
                      <a:pt x="1352" y="1587"/>
                    </a:lnTo>
                    <a:lnTo>
                      <a:pt x="1321" y="1468"/>
                    </a:lnTo>
                    <a:lnTo>
                      <a:pt x="1360" y="1426"/>
                    </a:lnTo>
                    <a:lnTo>
                      <a:pt x="1389" y="1349"/>
                    </a:lnTo>
                    <a:lnTo>
                      <a:pt x="1389" y="1279"/>
                    </a:lnTo>
                    <a:lnTo>
                      <a:pt x="1437" y="1245"/>
                    </a:lnTo>
                    <a:lnTo>
                      <a:pt x="1463" y="1124"/>
                    </a:lnTo>
                    <a:lnTo>
                      <a:pt x="1443" y="1016"/>
                    </a:lnTo>
                    <a:lnTo>
                      <a:pt x="1426" y="989"/>
                    </a:lnTo>
                    <a:lnTo>
                      <a:pt x="1418" y="872"/>
                    </a:lnTo>
                    <a:lnTo>
                      <a:pt x="1392" y="824"/>
                    </a:lnTo>
                    <a:lnTo>
                      <a:pt x="1347" y="749"/>
                    </a:lnTo>
                    <a:lnTo>
                      <a:pt x="1284" y="655"/>
                    </a:lnTo>
                    <a:lnTo>
                      <a:pt x="1253" y="636"/>
                    </a:lnTo>
                    <a:lnTo>
                      <a:pt x="1221" y="627"/>
                    </a:lnTo>
                    <a:lnTo>
                      <a:pt x="1148" y="618"/>
                    </a:lnTo>
                    <a:lnTo>
                      <a:pt x="1079" y="635"/>
                    </a:lnTo>
                    <a:lnTo>
                      <a:pt x="1076" y="565"/>
                    </a:lnTo>
                    <a:lnTo>
                      <a:pt x="1122" y="321"/>
                    </a:lnTo>
                    <a:lnTo>
                      <a:pt x="1116" y="249"/>
                    </a:lnTo>
                    <a:lnTo>
                      <a:pt x="1075" y="149"/>
                    </a:lnTo>
                    <a:lnTo>
                      <a:pt x="983" y="42"/>
                    </a:lnTo>
                    <a:lnTo>
                      <a:pt x="902" y="5"/>
                    </a:lnTo>
                    <a:lnTo>
                      <a:pt x="902" y="5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74" name="Freeform 34"/>
              <p:cNvSpPr>
                <a:spLocks/>
              </p:cNvSpPr>
              <p:nvPr/>
            </p:nvSpPr>
            <p:spPr bwMode="auto">
              <a:xfrm>
                <a:off x="134" y="3738"/>
                <a:ext cx="143" cy="188"/>
              </a:xfrm>
              <a:custGeom>
                <a:avLst/>
                <a:gdLst/>
                <a:ahLst/>
                <a:cxnLst>
                  <a:cxn ang="0">
                    <a:pos x="64" y="0"/>
                  </a:cxn>
                  <a:cxn ang="0">
                    <a:pos x="43" y="152"/>
                  </a:cxn>
                  <a:cxn ang="0">
                    <a:pos x="71" y="285"/>
                  </a:cxn>
                  <a:cxn ang="0">
                    <a:pos x="88" y="317"/>
                  </a:cxn>
                  <a:cxn ang="0">
                    <a:pos x="111" y="256"/>
                  </a:cxn>
                  <a:cxn ang="0">
                    <a:pos x="128" y="166"/>
                  </a:cxn>
                  <a:cxn ang="0">
                    <a:pos x="158" y="270"/>
                  </a:cxn>
                  <a:cxn ang="0">
                    <a:pos x="218" y="360"/>
                  </a:cxn>
                  <a:cxn ang="0">
                    <a:pos x="372" y="475"/>
                  </a:cxn>
                  <a:cxn ang="0">
                    <a:pos x="438" y="511"/>
                  </a:cxn>
                  <a:cxn ang="0">
                    <a:pos x="419" y="543"/>
                  </a:cxn>
                  <a:cxn ang="0">
                    <a:pos x="541" y="573"/>
                  </a:cxn>
                  <a:cxn ang="0">
                    <a:pos x="549" y="608"/>
                  </a:cxn>
                  <a:cxn ang="0">
                    <a:pos x="574" y="723"/>
                  </a:cxn>
                  <a:cxn ang="0">
                    <a:pos x="517" y="751"/>
                  </a:cxn>
                  <a:cxn ang="0">
                    <a:pos x="304" y="731"/>
                  </a:cxn>
                  <a:cxn ang="0">
                    <a:pos x="135" y="680"/>
                  </a:cxn>
                  <a:cxn ang="0">
                    <a:pos x="35" y="457"/>
                  </a:cxn>
                  <a:cxn ang="0">
                    <a:pos x="2" y="238"/>
                  </a:cxn>
                  <a:cxn ang="0">
                    <a:pos x="0" y="66"/>
                  </a:cxn>
                  <a:cxn ang="0">
                    <a:pos x="64" y="0"/>
                  </a:cxn>
                  <a:cxn ang="0">
                    <a:pos x="64" y="0"/>
                  </a:cxn>
                </a:cxnLst>
                <a:rect l="0" t="0" r="r" b="b"/>
                <a:pathLst>
                  <a:path w="574" h="751">
                    <a:moveTo>
                      <a:pt x="64" y="0"/>
                    </a:moveTo>
                    <a:lnTo>
                      <a:pt x="43" y="152"/>
                    </a:lnTo>
                    <a:lnTo>
                      <a:pt x="71" y="285"/>
                    </a:lnTo>
                    <a:lnTo>
                      <a:pt x="88" y="317"/>
                    </a:lnTo>
                    <a:lnTo>
                      <a:pt x="111" y="256"/>
                    </a:lnTo>
                    <a:lnTo>
                      <a:pt x="128" y="166"/>
                    </a:lnTo>
                    <a:lnTo>
                      <a:pt x="158" y="270"/>
                    </a:lnTo>
                    <a:lnTo>
                      <a:pt x="218" y="360"/>
                    </a:lnTo>
                    <a:lnTo>
                      <a:pt x="372" y="475"/>
                    </a:lnTo>
                    <a:lnTo>
                      <a:pt x="438" y="511"/>
                    </a:lnTo>
                    <a:lnTo>
                      <a:pt x="419" y="543"/>
                    </a:lnTo>
                    <a:lnTo>
                      <a:pt x="541" y="573"/>
                    </a:lnTo>
                    <a:lnTo>
                      <a:pt x="549" y="608"/>
                    </a:lnTo>
                    <a:lnTo>
                      <a:pt x="574" y="723"/>
                    </a:lnTo>
                    <a:lnTo>
                      <a:pt x="517" y="751"/>
                    </a:lnTo>
                    <a:lnTo>
                      <a:pt x="304" y="731"/>
                    </a:lnTo>
                    <a:lnTo>
                      <a:pt x="135" y="680"/>
                    </a:lnTo>
                    <a:lnTo>
                      <a:pt x="35" y="457"/>
                    </a:lnTo>
                    <a:lnTo>
                      <a:pt x="2" y="238"/>
                    </a:lnTo>
                    <a:lnTo>
                      <a:pt x="0" y="66"/>
                    </a:lnTo>
                    <a:lnTo>
                      <a:pt x="64" y="0"/>
                    </a:lnTo>
                    <a:lnTo>
                      <a:pt x="64" y="0"/>
                    </a:lnTo>
                    <a:close/>
                  </a:path>
                </a:pathLst>
              </a:custGeom>
              <a:solidFill>
                <a:srgbClr val="C8C8E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75" name="Freeform 35"/>
              <p:cNvSpPr>
                <a:spLocks/>
              </p:cNvSpPr>
              <p:nvPr/>
            </p:nvSpPr>
            <p:spPr bwMode="auto">
              <a:xfrm>
                <a:off x="96" y="3714"/>
                <a:ext cx="170" cy="253"/>
              </a:xfrm>
              <a:custGeom>
                <a:avLst/>
                <a:gdLst/>
                <a:ahLst/>
                <a:cxnLst>
                  <a:cxn ang="0">
                    <a:pos x="28" y="47"/>
                  </a:cxn>
                  <a:cxn ang="0">
                    <a:pos x="64" y="11"/>
                  </a:cxn>
                  <a:cxn ang="0">
                    <a:pos x="168" y="0"/>
                  </a:cxn>
                  <a:cxn ang="0">
                    <a:pos x="164" y="90"/>
                  </a:cxn>
                  <a:cxn ang="0">
                    <a:pos x="136" y="381"/>
                  </a:cxn>
                  <a:cxn ang="0">
                    <a:pos x="153" y="492"/>
                  </a:cxn>
                  <a:cxn ang="0">
                    <a:pos x="273" y="712"/>
                  </a:cxn>
                  <a:cxn ang="0">
                    <a:pos x="455" y="827"/>
                  </a:cxn>
                  <a:cxn ang="0">
                    <a:pos x="567" y="844"/>
                  </a:cxn>
                  <a:cxn ang="0">
                    <a:pos x="681" y="866"/>
                  </a:cxn>
                  <a:cxn ang="0">
                    <a:pos x="567" y="973"/>
                  </a:cxn>
                  <a:cxn ang="0">
                    <a:pos x="434" y="1010"/>
                  </a:cxn>
                  <a:cxn ang="0">
                    <a:pos x="326" y="996"/>
                  </a:cxn>
                  <a:cxn ang="0">
                    <a:pos x="204" y="934"/>
                  </a:cxn>
                  <a:cxn ang="0">
                    <a:pos x="53" y="812"/>
                  </a:cxn>
                  <a:cxn ang="0">
                    <a:pos x="0" y="690"/>
                  </a:cxn>
                  <a:cxn ang="0">
                    <a:pos x="60" y="434"/>
                  </a:cxn>
                  <a:cxn ang="0">
                    <a:pos x="38" y="190"/>
                  </a:cxn>
                  <a:cxn ang="0">
                    <a:pos x="89" y="57"/>
                  </a:cxn>
                  <a:cxn ang="0">
                    <a:pos x="28" y="47"/>
                  </a:cxn>
                  <a:cxn ang="0">
                    <a:pos x="28" y="47"/>
                  </a:cxn>
                </a:cxnLst>
                <a:rect l="0" t="0" r="r" b="b"/>
                <a:pathLst>
                  <a:path w="681" h="1010">
                    <a:moveTo>
                      <a:pt x="28" y="47"/>
                    </a:moveTo>
                    <a:lnTo>
                      <a:pt x="64" y="11"/>
                    </a:lnTo>
                    <a:lnTo>
                      <a:pt x="168" y="0"/>
                    </a:lnTo>
                    <a:lnTo>
                      <a:pt x="164" y="90"/>
                    </a:lnTo>
                    <a:lnTo>
                      <a:pt x="136" y="381"/>
                    </a:lnTo>
                    <a:lnTo>
                      <a:pt x="153" y="492"/>
                    </a:lnTo>
                    <a:lnTo>
                      <a:pt x="273" y="712"/>
                    </a:lnTo>
                    <a:lnTo>
                      <a:pt x="455" y="827"/>
                    </a:lnTo>
                    <a:lnTo>
                      <a:pt x="567" y="844"/>
                    </a:lnTo>
                    <a:lnTo>
                      <a:pt x="681" y="866"/>
                    </a:lnTo>
                    <a:lnTo>
                      <a:pt x="567" y="973"/>
                    </a:lnTo>
                    <a:lnTo>
                      <a:pt x="434" y="1010"/>
                    </a:lnTo>
                    <a:lnTo>
                      <a:pt x="326" y="996"/>
                    </a:lnTo>
                    <a:lnTo>
                      <a:pt x="204" y="934"/>
                    </a:lnTo>
                    <a:lnTo>
                      <a:pt x="53" y="812"/>
                    </a:lnTo>
                    <a:lnTo>
                      <a:pt x="0" y="690"/>
                    </a:lnTo>
                    <a:lnTo>
                      <a:pt x="60" y="434"/>
                    </a:lnTo>
                    <a:lnTo>
                      <a:pt x="38" y="190"/>
                    </a:lnTo>
                    <a:lnTo>
                      <a:pt x="89" y="57"/>
                    </a:lnTo>
                    <a:lnTo>
                      <a:pt x="28" y="47"/>
                    </a:lnTo>
                    <a:lnTo>
                      <a:pt x="28" y="47"/>
                    </a:lnTo>
                    <a:close/>
                  </a:path>
                </a:pathLst>
              </a:custGeom>
              <a:solidFill>
                <a:srgbClr val="809FC3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76" name="Freeform 36"/>
              <p:cNvSpPr>
                <a:spLocks/>
              </p:cNvSpPr>
              <p:nvPr/>
            </p:nvSpPr>
            <p:spPr bwMode="auto">
              <a:xfrm>
                <a:off x="170" y="3340"/>
                <a:ext cx="315" cy="518"/>
              </a:xfrm>
              <a:custGeom>
                <a:avLst/>
                <a:gdLst/>
                <a:ahLst/>
                <a:cxnLst>
                  <a:cxn ang="0">
                    <a:pos x="604" y="0"/>
                  </a:cxn>
                  <a:cxn ang="0">
                    <a:pos x="552" y="41"/>
                  </a:cxn>
                  <a:cxn ang="0">
                    <a:pos x="531" y="104"/>
                  </a:cxn>
                  <a:cxn ang="0">
                    <a:pos x="547" y="250"/>
                  </a:cxn>
                  <a:cxn ang="0">
                    <a:pos x="604" y="468"/>
                  </a:cxn>
                  <a:cxn ang="0">
                    <a:pos x="604" y="583"/>
                  </a:cxn>
                  <a:cxn ang="0">
                    <a:pos x="583" y="702"/>
                  </a:cxn>
                  <a:cxn ang="0">
                    <a:pos x="463" y="749"/>
                  </a:cxn>
                  <a:cxn ang="0">
                    <a:pos x="411" y="791"/>
                  </a:cxn>
                  <a:cxn ang="0">
                    <a:pos x="381" y="854"/>
                  </a:cxn>
                  <a:cxn ang="0">
                    <a:pos x="397" y="921"/>
                  </a:cxn>
                  <a:cxn ang="0">
                    <a:pos x="423" y="963"/>
                  </a:cxn>
                  <a:cxn ang="0">
                    <a:pos x="344" y="1087"/>
                  </a:cxn>
                  <a:cxn ang="0">
                    <a:pos x="365" y="1171"/>
                  </a:cxn>
                  <a:cxn ang="0">
                    <a:pos x="416" y="1223"/>
                  </a:cxn>
                  <a:cxn ang="0">
                    <a:pos x="324" y="1394"/>
                  </a:cxn>
                  <a:cxn ang="0">
                    <a:pos x="214" y="1488"/>
                  </a:cxn>
                  <a:cxn ang="0">
                    <a:pos x="89" y="1540"/>
                  </a:cxn>
                  <a:cxn ang="0">
                    <a:pos x="0" y="1577"/>
                  </a:cxn>
                  <a:cxn ang="0">
                    <a:pos x="58" y="1821"/>
                  </a:cxn>
                  <a:cxn ang="0">
                    <a:pos x="428" y="2072"/>
                  </a:cxn>
                  <a:cxn ang="0">
                    <a:pos x="484" y="2072"/>
                  </a:cxn>
                  <a:cxn ang="0">
                    <a:pos x="573" y="1889"/>
                  </a:cxn>
                  <a:cxn ang="0">
                    <a:pos x="656" y="1868"/>
                  </a:cxn>
                  <a:cxn ang="0">
                    <a:pos x="787" y="1842"/>
                  </a:cxn>
                  <a:cxn ang="0">
                    <a:pos x="813" y="1816"/>
                  </a:cxn>
                  <a:cxn ang="0">
                    <a:pos x="895" y="1723"/>
                  </a:cxn>
                  <a:cxn ang="0">
                    <a:pos x="1072" y="1692"/>
                  </a:cxn>
                  <a:cxn ang="0">
                    <a:pos x="1182" y="1593"/>
                  </a:cxn>
                  <a:cxn ang="0">
                    <a:pos x="1166" y="1514"/>
                  </a:cxn>
                  <a:cxn ang="0">
                    <a:pos x="1156" y="1446"/>
                  </a:cxn>
                  <a:cxn ang="0">
                    <a:pos x="1196" y="1296"/>
                  </a:cxn>
                  <a:cxn ang="0">
                    <a:pos x="1233" y="1260"/>
                  </a:cxn>
                  <a:cxn ang="0">
                    <a:pos x="1259" y="1087"/>
                  </a:cxn>
                  <a:cxn ang="0">
                    <a:pos x="1229" y="989"/>
                  </a:cxn>
                  <a:cxn ang="0">
                    <a:pos x="1224" y="848"/>
                  </a:cxn>
                  <a:cxn ang="0">
                    <a:pos x="1151" y="749"/>
                  </a:cxn>
                  <a:cxn ang="0">
                    <a:pos x="1109" y="672"/>
                  </a:cxn>
                  <a:cxn ang="0">
                    <a:pos x="1051" y="630"/>
                  </a:cxn>
                  <a:cxn ang="0">
                    <a:pos x="958" y="625"/>
                  </a:cxn>
                  <a:cxn ang="0">
                    <a:pos x="905" y="635"/>
                  </a:cxn>
                  <a:cxn ang="0">
                    <a:pos x="890" y="562"/>
                  </a:cxn>
                  <a:cxn ang="0">
                    <a:pos x="911" y="416"/>
                  </a:cxn>
                  <a:cxn ang="0">
                    <a:pos x="926" y="287"/>
                  </a:cxn>
                  <a:cxn ang="0">
                    <a:pos x="839" y="88"/>
                  </a:cxn>
                  <a:cxn ang="0">
                    <a:pos x="729" y="26"/>
                  </a:cxn>
                  <a:cxn ang="0">
                    <a:pos x="656" y="0"/>
                  </a:cxn>
                  <a:cxn ang="0">
                    <a:pos x="604" y="0"/>
                  </a:cxn>
                  <a:cxn ang="0">
                    <a:pos x="604" y="0"/>
                  </a:cxn>
                </a:cxnLst>
                <a:rect l="0" t="0" r="r" b="b"/>
                <a:pathLst>
                  <a:path w="1259" h="2072">
                    <a:moveTo>
                      <a:pt x="604" y="0"/>
                    </a:moveTo>
                    <a:lnTo>
                      <a:pt x="552" y="41"/>
                    </a:lnTo>
                    <a:lnTo>
                      <a:pt x="531" y="104"/>
                    </a:lnTo>
                    <a:lnTo>
                      <a:pt x="547" y="250"/>
                    </a:lnTo>
                    <a:lnTo>
                      <a:pt x="604" y="468"/>
                    </a:lnTo>
                    <a:lnTo>
                      <a:pt x="604" y="583"/>
                    </a:lnTo>
                    <a:lnTo>
                      <a:pt x="583" y="702"/>
                    </a:lnTo>
                    <a:lnTo>
                      <a:pt x="463" y="749"/>
                    </a:lnTo>
                    <a:lnTo>
                      <a:pt x="411" y="791"/>
                    </a:lnTo>
                    <a:lnTo>
                      <a:pt x="381" y="854"/>
                    </a:lnTo>
                    <a:lnTo>
                      <a:pt x="397" y="921"/>
                    </a:lnTo>
                    <a:lnTo>
                      <a:pt x="423" y="963"/>
                    </a:lnTo>
                    <a:lnTo>
                      <a:pt x="344" y="1087"/>
                    </a:lnTo>
                    <a:lnTo>
                      <a:pt x="365" y="1171"/>
                    </a:lnTo>
                    <a:lnTo>
                      <a:pt x="416" y="1223"/>
                    </a:lnTo>
                    <a:lnTo>
                      <a:pt x="324" y="1394"/>
                    </a:lnTo>
                    <a:lnTo>
                      <a:pt x="214" y="1488"/>
                    </a:lnTo>
                    <a:lnTo>
                      <a:pt x="89" y="1540"/>
                    </a:lnTo>
                    <a:lnTo>
                      <a:pt x="0" y="1577"/>
                    </a:lnTo>
                    <a:lnTo>
                      <a:pt x="58" y="1821"/>
                    </a:lnTo>
                    <a:lnTo>
                      <a:pt x="428" y="2072"/>
                    </a:lnTo>
                    <a:lnTo>
                      <a:pt x="484" y="2072"/>
                    </a:lnTo>
                    <a:lnTo>
                      <a:pt x="573" y="1889"/>
                    </a:lnTo>
                    <a:lnTo>
                      <a:pt x="656" y="1868"/>
                    </a:lnTo>
                    <a:lnTo>
                      <a:pt x="787" y="1842"/>
                    </a:lnTo>
                    <a:lnTo>
                      <a:pt x="813" y="1816"/>
                    </a:lnTo>
                    <a:lnTo>
                      <a:pt x="895" y="1723"/>
                    </a:lnTo>
                    <a:lnTo>
                      <a:pt x="1072" y="1692"/>
                    </a:lnTo>
                    <a:lnTo>
                      <a:pt x="1182" y="1593"/>
                    </a:lnTo>
                    <a:lnTo>
                      <a:pt x="1166" y="1514"/>
                    </a:lnTo>
                    <a:lnTo>
                      <a:pt x="1156" y="1446"/>
                    </a:lnTo>
                    <a:lnTo>
                      <a:pt x="1196" y="1296"/>
                    </a:lnTo>
                    <a:lnTo>
                      <a:pt x="1233" y="1260"/>
                    </a:lnTo>
                    <a:lnTo>
                      <a:pt x="1259" y="1087"/>
                    </a:lnTo>
                    <a:lnTo>
                      <a:pt x="1229" y="989"/>
                    </a:lnTo>
                    <a:lnTo>
                      <a:pt x="1224" y="848"/>
                    </a:lnTo>
                    <a:lnTo>
                      <a:pt x="1151" y="749"/>
                    </a:lnTo>
                    <a:lnTo>
                      <a:pt x="1109" y="672"/>
                    </a:lnTo>
                    <a:lnTo>
                      <a:pt x="1051" y="630"/>
                    </a:lnTo>
                    <a:lnTo>
                      <a:pt x="958" y="625"/>
                    </a:lnTo>
                    <a:lnTo>
                      <a:pt x="905" y="635"/>
                    </a:lnTo>
                    <a:lnTo>
                      <a:pt x="890" y="562"/>
                    </a:lnTo>
                    <a:lnTo>
                      <a:pt x="911" y="416"/>
                    </a:lnTo>
                    <a:lnTo>
                      <a:pt x="926" y="287"/>
                    </a:lnTo>
                    <a:lnTo>
                      <a:pt x="839" y="88"/>
                    </a:lnTo>
                    <a:lnTo>
                      <a:pt x="729" y="26"/>
                    </a:lnTo>
                    <a:lnTo>
                      <a:pt x="656" y="0"/>
                    </a:lnTo>
                    <a:lnTo>
                      <a:pt x="604" y="0"/>
                    </a:lnTo>
                    <a:lnTo>
                      <a:pt x="604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77" name="Freeform 37"/>
              <p:cNvSpPr>
                <a:spLocks/>
              </p:cNvSpPr>
              <p:nvPr/>
            </p:nvSpPr>
            <p:spPr bwMode="auto">
              <a:xfrm>
                <a:off x="316" y="3353"/>
                <a:ext cx="77" cy="160"/>
              </a:xfrm>
              <a:custGeom>
                <a:avLst/>
                <a:gdLst/>
                <a:ahLst/>
                <a:cxnLst>
                  <a:cxn ang="0">
                    <a:pos x="26" y="640"/>
                  </a:cxn>
                  <a:cxn ang="0">
                    <a:pos x="63" y="505"/>
                  </a:cxn>
                  <a:cxn ang="0">
                    <a:pos x="115" y="458"/>
                  </a:cxn>
                  <a:cxn ang="0">
                    <a:pos x="265" y="422"/>
                  </a:cxn>
                  <a:cxn ang="0">
                    <a:pos x="230" y="385"/>
                  </a:cxn>
                  <a:cxn ang="0">
                    <a:pos x="84" y="406"/>
                  </a:cxn>
                  <a:cxn ang="0">
                    <a:pos x="47" y="343"/>
                  </a:cxn>
                  <a:cxn ang="0">
                    <a:pos x="26" y="203"/>
                  </a:cxn>
                  <a:cxn ang="0">
                    <a:pos x="0" y="57"/>
                  </a:cxn>
                  <a:cxn ang="0">
                    <a:pos x="21" y="10"/>
                  </a:cxn>
                  <a:cxn ang="0">
                    <a:pos x="110" y="0"/>
                  </a:cxn>
                  <a:cxn ang="0">
                    <a:pos x="214" y="94"/>
                  </a:cxn>
                  <a:cxn ang="0">
                    <a:pos x="276" y="261"/>
                  </a:cxn>
                  <a:cxn ang="0">
                    <a:pos x="256" y="328"/>
                  </a:cxn>
                  <a:cxn ang="0">
                    <a:pos x="286" y="390"/>
                  </a:cxn>
                  <a:cxn ang="0">
                    <a:pos x="307" y="458"/>
                  </a:cxn>
                  <a:cxn ang="0">
                    <a:pos x="305" y="591"/>
                  </a:cxn>
                  <a:cxn ang="0">
                    <a:pos x="152" y="603"/>
                  </a:cxn>
                  <a:cxn ang="0">
                    <a:pos x="26" y="640"/>
                  </a:cxn>
                  <a:cxn ang="0">
                    <a:pos x="26" y="640"/>
                  </a:cxn>
                </a:cxnLst>
                <a:rect l="0" t="0" r="r" b="b"/>
                <a:pathLst>
                  <a:path w="307" h="640">
                    <a:moveTo>
                      <a:pt x="26" y="640"/>
                    </a:moveTo>
                    <a:lnTo>
                      <a:pt x="63" y="505"/>
                    </a:lnTo>
                    <a:lnTo>
                      <a:pt x="115" y="458"/>
                    </a:lnTo>
                    <a:lnTo>
                      <a:pt x="265" y="422"/>
                    </a:lnTo>
                    <a:lnTo>
                      <a:pt x="230" y="385"/>
                    </a:lnTo>
                    <a:lnTo>
                      <a:pt x="84" y="406"/>
                    </a:lnTo>
                    <a:lnTo>
                      <a:pt x="47" y="343"/>
                    </a:lnTo>
                    <a:lnTo>
                      <a:pt x="26" y="203"/>
                    </a:lnTo>
                    <a:lnTo>
                      <a:pt x="0" y="57"/>
                    </a:lnTo>
                    <a:lnTo>
                      <a:pt x="21" y="10"/>
                    </a:lnTo>
                    <a:lnTo>
                      <a:pt x="110" y="0"/>
                    </a:lnTo>
                    <a:lnTo>
                      <a:pt x="214" y="94"/>
                    </a:lnTo>
                    <a:lnTo>
                      <a:pt x="276" y="261"/>
                    </a:lnTo>
                    <a:lnTo>
                      <a:pt x="256" y="328"/>
                    </a:lnTo>
                    <a:lnTo>
                      <a:pt x="286" y="390"/>
                    </a:lnTo>
                    <a:lnTo>
                      <a:pt x="307" y="458"/>
                    </a:lnTo>
                    <a:lnTo>
                      <a:pt x="305" y="591"/>
                    </a:lnTo>
                    <a:lnTo>
                      <a:pt x="152" y="603"/>
                    </a:lnTo>
                    <a:lnTo>
                      <a:pt x="26" y="640"/>
                    </a:lnTo>
                    <a:lnTo>
                      <a:pt x="26" y="640"/>
                    </a:lnTo>
                    <a:close/>
                  </a:path>
                </a:pathLst>
              </a:custGeom>
              <a:solidFill>
                <a:srgbClr val="FFC7B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78" name="Freeform 38"/>
              <p:cNvSpPr>
                <a:spLocks/>
              </p:cNvSpPr>
              <p:nvPr/>
            </p:nvSpPr>
            <p:spPr bwMode="auto">
              <a:xfrm>
                <a:off x="170" y="3509"/>
                <a:ext cx="311" cy="363"/>
              </a:xfrm>
              <a:custGeom>
                <a:avLst/>
                <a:gdLst/>
                <a:ahLst/>
                <a:cxnLst>
                  <a:cxn ang="0">
                    <a:pos x="141" y="906"/>
                  </a:cxn>
                  <a:cxn ang="0">
                    <a:pos x="292" y="812"/>
                  </a:cxn>
                  <a:cxn ang="0">
                    <a:pos x="360" y="697"/>
                  </a:cxn>
                  <a:cxn ang="0">
                    <a:pos x="444" y="563"/>
                  </a:cxn>
                  <a:cxn ang="0">
                    <a:pos x="371" y="453"/>
                  </a:cxn>
                  <a:cxn ang="0">
                    <a:pos x="407" y="390"/>
                  </a:cxn>
                  <a:cxn ang="0">
                    <a:pos x="469" y="313"/>
                  </a:cxn>
                  <a:cxn ang="0">
                    <a:pos x="397" y="245"/>
                  </a:cxn>
                  <a:cxn ang="0">
                    <a:pos x="416" y="188"/>
                  </a:cxn>
                  <a:cxn ang="0">
                    <a:pos x="489" y="104"/>
                  </a:cxn>
                  <a:cxn ang="0">
                    <a:pos x="604" y="94"/>
                  </a:cxn>
                  <a:cxn ang="0">
                    <a:pos x="832" y="37"/>
                  </a:cxn>
                  <a:cxn ang="0">
                    <a:pos x="958" y="0"/>
                  </a:cxn>
                  <a:cxn ang="0">
                    <a:pos x="1025" y="0"/>
                  </a:cxn>
                  <a:cxn ang="0">
                    <a:pos x="1098" y="125"/>
                  </a:cxn>
                  <a:cxn ang="0">
                    <a:pos x="1135" y="120"/>
                  </a:cxn>
                  <a:cxn ang="0">
                    <a:pos x="1182" y="188"/>
                  </a:cxn>
                  <a:cxn ang="0">
                    <a:pos x="1192" y="282"/>
                  </a:cxn>
                  <a:cxn ang="0">
                    <a:pos x="1119" y="230"/>
                  </a:cxn>
                  <a:cxn ang="0">
                    <a:pos x="1051" y="214"/>
                  </a:cxn>
                  <a:cxn ang="0">
                    <a:pos x="859" y="240"/>
                  </a:cxn>
                  <a:cxn ang="0">
                    <a:pos x="745" y="308"/>
                  </a:cxn>
                  <a:cxn ang="0">
                    <a:pos x="879" y="298"/>
                  </a:cxn>
                  <a:cxn ang="0">
                    <a:pos x="1005" y="266"/>
                  </a:cxn>
                  <a:cxn ang="0">
                    <a:pos x="1031" y="292"/>
                  </a:cxn>
                  <a:cxn ang="0">
                    <a:pos x="1057" y="364"/>
                  </a:cxn>
                  <a:cxn ang="0">
                    <a:pos x="1093" y="287"/>
                  </a:cxn>
                  <a:cxn ang="0">
                    <a:pos x="1145" y="313"/>
                  </a:cxn>
                  <a:cxn ang="0">
                    <a:pos x="1217" y="411"/>
                  </a:cxn>
                  <a:cxn ang="0">
                    <a:pos x="1243" y="521"/>
                  </a:cxn>
                  <a:cxn ang="0">
                    <a:pos x="1233" y="584"/>
                  </a:cxn>
                  <a:cxn ang="0">
                    <a:pos x="1196" y="620"/>
                  </a:cxn>
                  <a:cxn ang="0">
                    <a:pos x="1161" y="552"/>
                  </a:cxn>
                  <a:cxn ang="0">
                    <a:pos x="1104" y="521"/>
                  </a:cxn>
                  <a:cxn ang="0">
                    <a:pos x="1020" y="500"/>
                  </a:cxn>
                  <a:cxn ang="0">
                    <a:pos x="900" y="547"/>
                  </a:cxn>
                  <a:cxn ang="0">
                    <a:pos x="740" y="578"/>
                  </a:cxn>
                  <a:cxn ang="0">
                    <a:pos x="635" y="558"/>
                  </a:cxn>
                  <a:cxn ang="0">
                    <a:pos x="719" y="615"/>
                  </a:cxn>
                  <a:cxn ang="0">
                    <a:pos x="848" y="620"/>
                  </a:cxn>
                  <a:cxn ang="0">
                    <a:pos x="999" y="573"/>
                  </a:cxn>
                  <a:cxn ang="0">
                    <a:pos x="1031" y="610"/>
                  </a:cxn>
                  <a:cxn ang="0">
                    <a:pos x="1041" y="672"/>
                  </a:cxn>
                  <a:cxn ang="0">
                    <a:pos x="1078" y="620"/>
                  </a:cxn>
                  <a:cxn ang="0">
                    <a:pos x="1078" y="552"/>
                  </a:cxn>
                  <a:cxn ang="0">
                    <a:pos x="1140" y="589"/>
                  </a:cxn>
                  <a:cxn ang="0">
                    <a:pos x="1171" y="693"/>
                  </a:cxn>
                  <a:cxn ang="0">
                    <a:pos x="1135" y="781"/>
                  </a:cxn>
                  <a:cxn ang="0">
                    <a:pos x="1166" y="838"/>
                  </a:cxn>
                  <a:cxn ang="0">
                    <a:pos x="1161" y="906"/>
                  </a:cxn>
                  <a:cxn ang="0">
                    <a:pos x="1072" y="1016"/>
                  </a:cxn>
                  <a:cxn ang="0">
                    <a:pos x="1020" y="1047"/>
                  </a:cxn>
                  <a:cxn ang="0">
                    <a:pos x="895" y="1047"/>
                  </a:cxn>
                  <a:cxn ang="0">
                    <a:pos x="813" y="1140"/>
                  </a:cxn>
                  <a:cxn ang="0">
                    <a:pos x="719" y="1166"/>
                  </a:cxn>
                  <a:cxn ang="0">
                    <a:pos x="573" y="1213"/>
                  </a:cxn>
                  <a:cxn ang="0">
                    <a:pos x="542" y="1291"/>
                  </a:cxn>
                  <a:cxn ang="0">
                    <a:pos x="457" y="1451"/>
                  </a:cxn>
                  <a:cxn ang="0">
                    <a:pos x="151" y="1357"/>
                  </a:cxn>
                  <a:cxn ang="0">
                    <a:pos x="12" y="1188"/>
                  </a:cxn>
                  <a:cxn ang="0">
                    <a:pos x="0" y="943"/>
                  </a:cxn>
                  <a:cxn ang="0">
                    <a:pos x="141" y="906"/>
                  </a:cxn>
                  <a:cxn ang="0">
                    <a:pos x="141" y="906"/>
                  </a:cxn>
                </a:cxnLst>
                <a:rect l="0" t="0" r="r" b="b"/>
                <a:pathLst>
                  <a:path w="1243" h="1451">
                    <a:moveTo>
                      <a:pt x="141" y="906"/>
                    </a:moveTo>
                    <a:lnTo>
                      <a:pt x="292" y="812"/>
                    </a:lnTo>
                    <a:lnTo>
                      <a:pt x="360" y="697"/>
                    </a:lnTo>
                    <a:lnTo>
                      <a:pt x="444" y="563"/>
                    </a:lnTo>
                    <a:lnTo>
                      <a:pt x="371" y="453"/>
                    </a:lnTo>
                    <a:lnTo>
                      <a:pt x="407" y="390"/>
                    </a:lnTo>
                    <a:lnTo>
                      <a:pt x="469" y="313"/>
                    </a:lnTo>
                    <a:lnTo>
                      <a:pt x="397" y="245"/>
                    </a:lnTo>
                    <a:lnTo>
                      <a:pt x="416" y="188"/>
                    </a:lnTo>
                    <a:lnTo>
                      <a:pt x="489" y="104"/>
                    </a:lnTo>
                    <a:lnTo>
                      <a:pt x="604" y="94"/>
                    </a:lnTo>
                    <a:lnTo>
                      <a:pt x="832" y="37"/>
                    </a:lnTo>
                    <a:lnTo>
                      <a:pt x="958" y="0"/>
                    </a:lnTo>
                    <a:lnTo>
                      <a:pt x="1025" y="0"/>
                    </a:lnTo>
                    <a:lnTo>
                      <a:pt x="1098" y="125"/>
                    </a:lnTo>
                    <a:lnTo>
                      <a:pt x="1135" y="120"/>
                    </a:lnTo>
                    <a:lnTo>
                      <a:pt x="1182" y="188"/>
                    </a:lnTo>
                    <a:lnTo>
                      <a:pt x="1192" y="282"/>
                    </a:lnTo>
                    <a:lnTo>
                      <a:pt x="1119" y="230"/>
                    </a:lnTo>
                    <a:lnTo>
                      <a:pt x="1051" y="214"/>
                    </a:lnTo>
                    <a:lnTo>
                      <a:pt x="859" y="240"/>
                    </a:lnTo>
                    <a:lnTo>
                      <a:pt x="745" y="308"/>
                    </a:lnTo>
                    <a:lnTo>
                      <a:pt x="879" y="298"/>
                    </a:lnTo>
                    <a:lnTo>
                      <a:pt x="1005" y="266"/>
                    </a:lnTo>
                    <a:lnTo>
                      <a:pt x="1031" y="292"/>
                    </a:lnTo>
                    <a:lnTo>
                      <a:pt x="1057" y="364"/>
                    </a:lnTo>
                    <a:lnTo>
                      <a:pt x="1093" y="287"/>
                    </a:lnTo>
                    <a:lnTo>
                      <a:pt x="1145" y="313"/>
                    </a:lnTo>
                    <a:lnTo>
                      <a:pt x="1217" y="411"/>
                    </a:lnTo>
                    <a:lnTo>
                      <a:pt x="1243" y="521"/>
                    </a:lnTo>
                    <a:lnTo>
                      <a:pt x="1233" y="584"/>
                    </a:lnTo>
                    <a:lnTo>
                      <a:pt x="1196" y="620"/>
                    </a:lnTo>
                    <a:lnTo>
                      <a:pt x="1161" y="552"/>
                    </a:lnTo>
                    <a:lnTo>
                      <a:pt x="1104" y="521"/>
                    </a:lnTo>
                    <a:lnTo>
                      <a:pt x="1020" y="500"/>
                    </a:lnTo>
                    <a:lnTo>
                      <a:pt x="900" y="547"/>
                    </a:lnTo>
                    <a:lnTo>
                      <a:pt x="740" y="578"/>
                    </a:lnTo>
                    <a:lnTo>
                      <a:pt x="635" y="558"/>
                    </a:lnTo>
                    <a:lnTo>
                      <a:pt x="719" y="615"/>
                    </a:lnTo>
                    <a:lnTo>
                      <a:pt x="848" y="620"/>
                    </a:lnTo>
                    <a:lnTo>
                      <a:pt x="999" y="573"/>
                    </a:lnTo>
                    <a:lnTo>
                      <a:pt x="1031" y="610"/>
                    </a:lnTo>
                    <a:lnTo>
                      <a:pt x="1041" y="672"/>
                    </a:lnTo>
                    <a:lnTo>
                      <a:pt x="1078" y="620"/>
                    </a:lnTo>
                    <a:lnTo>
                      <a:pt x="1078" y="552"/>
                    </a:lnTo>
                    <a:lnTo>
                      <a:pt x="1140" y="589"/>
                    </a:lnTo>
                    <a:lnTo>
                      <a:pt x="1171" y="693"/>
                    </a:lnTo>
                    <a:lnTo>
                      <a:pt x="1135" y="781"/>
                    </a:lnTo>
                    <a:lnTo>
                      <a:pt x="1166" y="838"/>
                    </a:lnTo>
                    <a:lnTo>
                      <a:pt x="1161" y="906"/>
                    </a:lnTo>
                    <a:lnTo>
                      <a:pt x="1072" y="1016"/>
                    </a:lnTo>
                    <a:lnTo>
                      <a:pt x="1020" y="1047"/>
                    </a:lnTo>
                    <a:lnTo>
                      <a:pt x="895" y="1047"/>
                    </a:lnTo>
                    <a:lnTo>
                      <a:pt x="813" y="1140"/>
                    </a:lnTo>
                    <a:lnTo>
                      <a:pt x="719" y="1166"/>
                    </a:lnTo>
                    <a:lnTo>
                      <a:pt x="573" y="1213"/>
                    </a:lnTo>
                    <a:lnTo>
                      <a:pt x="542" y="1291"/>
                    </a:lnTo>
                    <a:lnTo>
                      <a:pt x="457" y="1451"/>
                    </a:lnTo>
                    <a:lnTo>
                      <a:pt x="151" y="1357"/>
                    </a:lnTo>
                    <a:lnTo>
                      <a:pt x="12" y="1188"/>
                    </a:lnTo>
                    <a:lnTo>
                      <a:pt x="0" y="943"/>
                    </a:lnTo>
                    <a:lnTo>
                      <a:pt x="141" y="906"/>
                    </a:lnTo>
                    <a:lnTo>
                      <a:pt x="141" y="906"/>
                    </a:lnTo>
                    <a:close/>
                  </a:path>
                </a:pathLst>
              </a:custGeom>
              <a:solidFill>
                <a:srgbClr val="FFC7B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79" name="Freeform 39"/>
              <p:cNvSpPr>
                <a:spLocks/>
              </p:cNvSpPr>
              <p:nvPr/>
            </p:nvSpPr>
            <p:spPr bwMode="auto">
              <a:xfrm>
                <a:off x="329" y="3479"/>
                <a:ext cx="60" cy="33"/>
              </a:xfrm>
              <a:custGeom>
                <a:avLst/>
                <a:gdLst/>
                <a:ahLst/>
                <a:cxnLst>
                  <a:cxn ang="0">
                    <a:pos x="0" y="131"/>
                  </a:cxn>
                  <a:cxn ang="0">
                    <a:pos x="68" y="37"/>
                  </a:cxn>
                  <a:cxn ang="0">
                    <a:pos x="162" y="0"/>
                  </a:cxn>
                  <a:cxn ang="0">
                    <a:pos x="239" y="89"/>
                  </a:cxn>
                  <a:cxn ang="0">
                    <a:pos x="131" y="101"/>
                  </a:cxn>
                  <a:cxn ang="0">
                    <a:pos x="0" y="131"/>
                  </a:cxn>
                  <a:cxn ang="0">
                    <a:pos x="0" y="131"/>
                  </a:cxn>
                </a:cxnLst>
                <a:rect l="0" t="0" r="r" b="b"/>
                <a:pathLst>
                  <a:path w="239" h="131">
                    <a:moveTo>
                      <a:pt x="0" y="131"/>
                    </a:moveTo>
                    <a:lnTo>
                      <a:pt x="68" y="37"/>
                    </a:lnTo>
                    <a:lnTo>
                      <a:pt x="162" y="0"/>
                    </a:lnTo>
                    <a:lnTo>
                      <a:pt x="239" y="89"/>
                    </a:lnTo>
                    <a:lnTo>
                      <a:pt x="131" y="101"/>
                    </a:lnTo>
                    <a:lnTo>
                      <a:pt x="0" y="131"/>
                    </a:lnTo>
                    <a:lnTo>
                      <a:pt x="0" y="131"/>
                    </a:lnTo>
                    <a:close/>
                  </a:path>
                </a:pathLst>
              </a:custGeom>
              <a:solidFill>
                <a:srgbClr val="DFA084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80" name="Freeform 40"/>
              <p:cNvSpPr>
                <a:spLocks/>
              </p:cNvSpPr>
              <p:nvPr/>
            </p:nvSpPr>
            <p:spPr bwMode="auto">
              <a:xfrm>
                <a:off x="310" y="3546"/>
                <a:ext cx="148" cy="36"/>
              </a:xfrm>
              <a:custGeom>
                <a:avLst/>
                <a:gdLst/>
                <a:ahLst/>
                <a:cxnLst>
                  <a:cxn ang="0">
                    <a:pos x="203" y="115"/>
                  </a:cxn>
                  <a:cxn ang="0">
                    <a:pos x="68" y="141"/>
                  </a:cxn>
                  <a:cxn ang="0">
                    <a:pos x="0" y="105"/>
                  </a:cxn>
                  <a:cxn ang="0">
                    <a:pos x="0" y="58"/>
                  </a:cxn>
                  <a:cxn ang="0">
                    <a:pos x="136" y="27"/>
                  </a:cxn>
                  <a:cxn ang="0">
                    <a:pos x="265" y="27"/>
                  </a:cxn>
                  <a:cxn ang="0">
                    <a:pos x="385" y="0"/>
                  </a:cxn>
                  <a:cxn ang="0">
                    <a:pos x="448" y="6"/>
                  </a:cxn>
                  <a:cxn ang="0">
                    <a:pos x="505" y="0"/>
                  </a:cxn>
                  <a:cxn ang="0">
                    <a:pos x="573" y="37"/>
                  </a:cxn>
                  <a:cxn ang="0">
                    <a:pos x="594" y="94"/>
                  </a:cxn>
                  <a:cxn ang="0">
                    <a:pos x="494" y="63"/>
                  </a:cxn>
                  <a:cxn ang="0">
                    <a:pos x="322" y="84"/>
                  </a:cxn>
                  <a:cxn ang="0">
                    <a:pos x="203" y="115"/>
                  </a:cxn>
                  <a:cxn ang="0">
                    <a:pos x="203" y="115"/>
                  </a:cxn>
                </a:cxnLst>
                <a:rect l="0" t="0" r="r" b="b"/>
                <a:pathLst>
                  <a:path w="594" h="141">
                    <a:moveTo>
                      <a:pt x="203" y="115"/>
                    </a:moveTo>
                    <a:lnTo>
                      <a:pt x="68" y="141"/>
                    </a:lnTo>
                    <a:lnTo>
                      <a:pt x="0" y="105"/>
                    </a:lnTo>
                    <a:lnTo>
                      <a:pt x="0" y="58"/>
                    </a:lnTo>
                    <a:lnTo>
                      <a:pt x="136" y="27"/>
                    </a:lnTo>
                    <a:lnTo>
                      <a:pt x="265" y="27"/>
                    </a:lnTo>
                    <a:lnTo>
                      <a:pt x="385" y="0"/>
                    </a:lnTo>
                    <a:lnTo>
                      <a:pt x="448" y="6"/>
                    </a:lnTo>
                    <a:lnTo>
                      <a:pt x="505" y="0"/>
                    </a:lnTo>
                    <a:lnTo>
                      <a:pt x="573" y="37"/>
                    </a:lnTo>
                    <a:lnTo>
                      <a:pt x="594" y="94"/>
                    </a:lnTo>
                    <a:lnTo>
                      <a:pt x="494" y="63"/>
                    </a:lnTo>
                    <a:lnTo>
                      <a:pt x="322" y="84"/>
                    </a:lnTo>
                    <a:lnTo>
                      <a:pt x="203" y="115"/>
                    </a:lnTo>
                    <a:lnTo>
                      <a:pt x="203" y="115"/>
                    </a:lnTo>
                    <a:close/>
                  </a:path>
                </a:pathLst>
              </a:custGeom>
              <a:solidFill>
                <a:srgbClr val="DFA084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81" name="Freeform 41"/>
              <p:cNvSpPr>
                <a:spLocks/>
              </p:cNvSpPr>
              <p:nvPr/>
            </p:nvSpPr>
            <p:spPr bwMode="auto">
              <a:xfrm>
                <a:off x="321" y="3599"/>
                <a:ext cx="155" cy="63"/>
              </a:xfrm>
              <a:custGeom>
                <a:avLst/>
                <a:gdLst/>
                <a:ahLst/>
                <a:cxnLst>
                  <a:cxn ang="0">
                    <a:pos x="110" y="183"/>
                  </a:cxn>
                  <a:cxn ang="0">
                    <a:pos x="16" y="157"/>
                  </a:cxn>
                  <a:cxn ang="0">
                    <a:pos x="0" y="120"/>
                  </a:cxn>
                  <a:cxn ang="0">
                    <a:pos x="31" y="89"/>
                  </a:cxn>
                  <a:cxn ang="0">
                    <a:pos x="110" y="89"/>
                  </a:cxn>
                  <a:cxn ang="0">
                    <a:pos x="249" y="94"/>
                  </a:cxn>
                  <a:cxn ang="0">
                    <a:pos x="395" y="89"/>
                  </a:cxn>
                  <a:cxn ang="0">
                    <a:pos x="432" y="115"/>
                  </a:cxn>
                  <a:cxn ang="0">
                    <a:pos x="531" y="115"/>
                  </a:cxn>
                  <a:cxn ang="0">
                    <a:pos x="557" y="0"/>
                  </a:cxn>
                  <a:cxn ang="0">
                    <a:pos x="620" y="120"/>
                  </a:cxn>
                  <a:cxn ang="0">
                    <a:pos x="613" y="256"/>
                  </a:cxn>
                  <a:cxn ang="0">
                    <a:pos x="557" y="193"/>
                  </a:cxn>
                  <a:cxn ang="0">
                    <a:pos x="500" y="162"/>
                  </a:cxn>
                  <a:cxn ang="0">
                    <a:pos x="395" y="146"/>
                  </a:cxn>
                  <a:cxn ang="0">
                    <a:pos x="296" y="188"/>
                  </a:cxn>
                  <a:cxn ang="0">
                    <a:pos x="110" y="183"/>
                  </a:cxn>
                  <a:cxn ang="0">
                    <a:pos x="110" y="183"/>
                  </a:cxn>
                </a:cxnLst>
                <a:rect l="0" t="0" r="r" b="b"/>
                <a:pathLst>
                  <a:path w="620" h="256">
                    <a:moveTo>
                      <a:pt x="110" y="183"/>
                    </a:moveTo>
                    <a:lnTo>
                      <a:pt x="16" y="157"/>
                    </a:lnTo>
                    <a:lnTo>
                      <a:pt x="0" y="120"/>
                    </a:lnTo>
                    <a:lnTo>
                      <a:pt x="31" y="89"/>
                    </a:lnTo>
                    <a:lnTo>
                      <a:pt x="110" y="89"/>
                    </a:lnTo>
                    <a:lnTo>
                      <a:pt x="249" y="94"/>
                    </a:lnTo>
                    <a:lnTo>
                      <a:pt x="395" y="89"/>
                    </a:lnTo>
                    <a:lnTo>
                      <a:pt x="432" y="115"/>
                    </a:lnTo>
                    <a:lnTo>
                      <a:pt x="531" y="115"/>
                    </a:lnTo>
                    <a:lnTo>
                      <a:pt x="557" y="0"/>
                    </a:lnTo>
                    <a:lnTo>
                      <a:pt x="620" y="120"/>
                    </a:lnTo>
                    <a:lnTo>
                      <a:pt x="613" y="256"/>
                    </a:lnTo>
                    <a:lnTo>
                      <a:pt x="557" y="193"/>
                    </a:lnTo>
                    <a:lnTo>
                      <a:pt x="500" y="162"/>
                    </a:lnTo>
                    <a:lnTo>
                      <a:pt x="395" y="146"/>
                    </a:lnTo>
                    <a:lnTo>
                      <a:pt x="296" y="188"/>
                    </a:lnTo>
                    <a:lnTo>
                      <a:pt x="110" y="183"/>
                    </a:lnTo>
                    <a:lnTo>
                      <a:pt x="110" y="183"/>
                    </a:lnTo>
                    <a:close/>
                  </a:path>
                </a:pathLst>
              </a:custGeom>
              <a:solidFill>
                <a:srgbClr val="DFA084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82" name="Freeform 42"/>
              <p:cNvSpPr>
                <a:spLocks/>
              </p:cNvSpPr>
              <p:nvPr/>
            </p:nvSpPr>
            <p:spPr bwMode="auto">
              <a:xfrm>
                <a:off x="346" y="3665"/>
                <a:ext cx="121" cy="51"/>
              </a:xfrm>
              <a:custGeom>
                <a:avLst/>
                <a:gdLst/>
                <a:ahLst/>
                <a:cxnLst>
                  <a:cxn ang="0">
                    <a:pos x="63" y="187"/>
                  </a:cxn>
                  <a:cxn ang="0">
                    <a:pos x="0" y="119"/>
                  </a:cxn>
                  <a:cxn ang="0">
                    <a:pos x="47" y="88"/>
                  </a:cxn>
                  <a:cxn ang="0">
                    <a:pos x="124" y="109"/>
                  </a:cxn>
                  <a:cxn ang="0">
                    <a:pos x="229" y="114"/>
                  </a:cxn>
                  <a:cxn ang="0">
                    <a:pos x="395" y="79"/>
                  </a:cxn>
                  <a:cxn ang="0">
                    <a:pos x="432" y="0"/>
                  </a:cxn>
                  <a:cxn ang="0">
                    <a:pos x="484" y="114"/>
                  </a:cxn>
                  <a:cxn ang="0">
                    <a:pos x="432" y="156"/>
                  </a:cxn>
                  <a:cxn ang="0">
                    <a:pos x="375" y="125"/>
                  </a:cxn>
                  <a:cxn ang="0">
                    <a:pos x="140" y="203"/>
                  </a:cxn>
                  <a:cxn ang="0">
                    <a:pos x="63" y="187"/>
                  </a:cxn>
                  <a:cxn ang="0">
                    <a:pos x="63" y="187"/>
                  </a:cxn>
                </a:cxnLst>
                <a:rect l="0" t="0" r="r" b="b"/>
                <a:pathLst>
                  <a:path w="484" h="203">
                    <a:moveTo>
                      <a:pt x="63" y="187"/>
                    </a:moveTo>
                    <a:lnTo>
                      <a:pt x="0" y="119"/>
                    </a:lnTo>
                    <a:lnTo>
                      <a:pt x="47" y="88"/>
                    </a:lnTo>
                    <a:lnTo>
                      <a:pt x="124" y="109"/>
                    </a:lnTo>
                    <a:lnTo>
                      <a:pt x="229" y="114"/>
                    </a:lnTo>
                    <a:lnTo>
                      <a:pt x="395" y="79"/>
                    </a:lnTo>
                    <a:lnTo>
                      <a:pt x="432" y="0"/>
                    </a:lnTo>
                    <a:lnTo>
                      <a:pt x="484" y="114"/>
                    </a:lnTo>
                    <a:lnTo>
                      <a:pt x="432" y="156"/>
                    </a:lnTo>
                    <a:lnTo>
                      <a:pt x="375" y="125"/>
                    </a:lnTo>
                    <a:lnTo>
                      <a:pt x="140" y="203"/>
                    </a:lnTo>
                    <a:lnTo>
                      <a:pt x="63" y="187"/>
                    </a:lnTo>
                    <a:lnTo>
                      <a:pt x="63" y="187"/>
                    </a:lnTo>
                    <a:close/>
                  </a:path>
                </a:pathLst>
              </a:custGeom>
              <a:solidFill>
                <a:srgbClr val="DFA084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83" name="Freeform 43"/>
              <p:cNvSpPr>
                <a:spLocks/>
              </p:cNvSpPr>
              <p:nvPr/>
            </p:nvSpPr>
            <p:spPr bwMode="auto">
              <a:xfrm>
                <a:off x="170" y="3668"/>
                <a:ext cx="281" cy="199"/>
              </a:xfrm>
              <a:custGeom>
                <a:avLst/>
                <a:gdLst/>
                <a:ahLst/>
                <a:cxnLst>
                  <a:cxn ang="0">
                    <a:pos x="542" y="354"/>
                  </a:cxn>
                  <a:cxn ang="0">
                    <a:pos x="625" y="364"/>
                  </a:cxn>
                  <a:cxn ang="0">
                    <a:pos x="682" y="328"/>
                  </a:cxn>
                  <a:cxn ang="0">
                    <a:pos x="771" y="338"/>
                  </a:cxn>
                  <a:cxn ang="0">
                    <a:pos x="869" y="322"/>
                  </a:cxn>
                  <a:cxn ang="0">
                    <a:pos x="937" y="296"/>
                  </a:cxn>
                  <a:cxn ang="0">
                    <a:pos x="1015" y="234"/>
                  </a:cxn>
                  <a:cxn ang="0">
                    <a:pos x="1057" y="275"/>
                  </a:cxn>
                  <a:cxn ang="0">
                    <a:pos x="1124" y="197"/>
                  </a:cxn>
                  <a:cxn ang="0">
                    <a:pos x="1124" y="281"/>
                  </a:cxn>
                  <a:cxn ang="0">
                    <a:pos x="1072" y="380"/>
                  </a:cxn>
                  <a:cxn ang="0">
                    <a:pos x="942" y="406"/>
                  </a:cxn>
                  <a:cxn ang="0">
                    <a:pos x="895" y="411"/>
                  </a:cxn>
                  <a:cxn ang="0">
                    <a:pos x="832" y="467"/>
                  </a:cxn>
                  <a:cxn ang="0">
                    <a:pos x="700" y="504"/>
                  </a:cxn>
                  <a:cxn ang="0">
                    <a:pos x="520" y="510"/>
                  </a:cxn>
                  <a:cxn ang="0">
                    <a:pos x="537" y="519"/>
                  </a:cxn>
                  <a:cxn ang="0">
                    <a:pos x="565" y="533"/>
                  </a:cxn>
                  <a:cxn ang="0">
                    <a:pos x="594" y="556"/>
                  </a:cxn>
                  <a:cxn ang="0">
                    <a:pos x="448" y="629"/>
                  </a:cxn>
                  <a:cxn ang="0">
                    <a:pos x="399" y="797"/>
                  </a:cxn>
                  <a:cxn ang="0">
                    <a:pos x="160" y="736"/>
                  </a:cxn>
                  <a:cxn ang="0">
                    <a:pos x="25" y="584"/>
                  </a:cxn>
                  <a:cxn ang="0">
                    <a:pos x="0" y="469"/>
                  </a:cxn>
                  <a:cxn ang="0">
                    <a:pos x="0" y="307"/>
                  </a:cxn>
                  <a:cxn ang="0">
                    <a:pos x="36" y="462"/>
                  </a:cxn>
                  <a:cxn ang="0">
                    <a:pos x="166" y="541"/>
                  </a:cxn>
                  <a:cxn ang="0">
                    <a:pos x="360" y="348"/>
                  </a:cxn>
                  <a:cxn ang="0">
                    <a:pos x="344" y="171"/>
                  </a:cxn>
                  <a:cxn ang="0">
                    <a:pos x="381" y="0"/>
                  </a:cxn>
                  <a:cxn ang="0">
                    <a:pos x="428" y="140"/>
                  </a:cxn>
                  <a:cxn ang="0">
                    <a:pos x="510" y="223"/>
                  </a:cxn>
                  <a:cxn ang="0">
                    <a:pos x="536" y="286"/>
                  </a:cxn>
                  <a:cxn ang="0">
                    <a:pos x="542" y="354"/>
                  </a:cxn>
                  <a:cxn ang="0">
                    <a:pos x="542" y="354"/>
                  </a:cxn>
                </a:cxnLst>
                <a:rect l="0" t="0" r="r" b="b"/>
                <a:pathLst>
                  <a:path w="1124" h="797">
                    <a:moveTo>
                      <a:pt x="542" y="354"/>
                    </a:moveTo>
                    <a:lnTo>
                      <a:pt x="625" y="364"/>
                    </a:lnTo>
                    <a:lnTo>
                      <a:pt x="682" y="328"/>
                    </a:lnTo>
                    <a:lnTo>
                      <a:pt x="771" y="338"/>
                    </a:lnTo>
                    <a:lnTo>
                      <a:pt x="869" y="322"/>
                    </a:lnTo>
                    <a:lnTo>
                      <a:pt x="937" y="296"/>
                    </a:lnTo>
                    <a:lnTo>
                      <a:pt x="1015" y="234"/>
                    </a:lnTo>
                    <a:lnTo>
                      <a:pt x="1057" y="275"/>
                    </a:lnTo>
                    <a:lnTo>
                      <a:pt x="1124" y="197"/>
                    </a:lnTo>
                    <a:lnTo>
                      <a:pt x="1124" y="281"/>
                    </a:lnTo>
                    <a:lnTo>
                      <a:pt x="1072" y="380"/>
                    </a:lnTo>
                    <a:lnTo>
                      <a:pt x="942" y="406"/>
                    </a:lnTo>
                    <a:lnTo>
                      <a:pt x="895" y="411"/>
                    </a:lnTo>
                    <a:lnTo>
                      <a:pt x="832" y="467"/>
                    </a:lnTo>
                    <a:lnTo>
                      <a:pt x="700" y="504"/>
                    </a:lnTo>
                    <a:lnTo>
                      <a:pt x="520" y="510"/>
                    </a:lnTo>
                    <a:lnTo>
                      <a:pt x="537" y="519"/>
                    </a:lnTo>
                    <a:lnTo>
                      <a:pt x="565" y="533"/>
                    </a:lnTo>
                    <a:lnTo>
                      <a:pt x="594" y="556"/>
                    </a:lnTo>
                    <a:lnTo>
                      <a:pt x="448" y="629"/>
                    </a:lnTo>
                    <a:lnTo>
                      <a:pt x="399" y="797"/>
                    </a:lnTo>
                    <a:lnTo>
                      <a:pt x="160" y="736"/>
                    </a:lnTo>
                    <a:lnTo>
                      <a:pt x="25" y="584"/>
                    </a:lnTo>
                    <a:lnTo>
                      <a:pt x="0" y="469"/>
                    </a:lnTo>
                    <a:lnTo>
                      <a:pt x="0" y="307"/>
                    </a:lnTo>
                    <a:lnTo>
                      <a:pt x="36" y="462"/>
                    </a:lnTo>
                    <a:lnTo>
                      <a:pt x="166" y="541"/>
                    </a:lnTo>
                    <a:lnTo>
                      <a:pt x="360" y="348"/>
                    </a:lnTo>
                    <a:lnTo>
                      <a:pt x="344" y="171"/>
                    </a:lnTo>
                    <a:lnTo>
                      <a:pt x="381" y="0"/>
                    </a:lnTo>
                    <a:lnTo>
                      <a:pt x="428" y="140"/>
                    </a:lnTo>
                    <a:lnTo>
                      <a:pt x="510" y="223"/>
                    </a:lnTo>
                    <a:lnTo>
                      <a:pt x="536" y="286"/>
                    </a:lnTo>
                    <a:lnTo>
                      <a:pt x="542" y="354"/>
                    </a:lnTo>
                    <a:lnTo>
                      <a:pt x="542" y="354"/>
                    </a:lnTo>
                    <a:close/>
                  </a:path>
                </a:pathLst>
              </a:custGeom>
              <a:solidFill>
                <a:srgbClr val="DFA084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84" name="Freeform 44"/>
              <p:cNvSpPr>
                <a:spLocks/>
              </p:cNvSpPr>
              <p:nvPr/>
            </p:nvSpPr>
            <p:spPr bwMode="auto">
              <a:xfrm>
                <a:off x="263" y="3622"/>
                <a:ext cx="34" cy="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3" y="21"/>
                  </a:cxn>
                  <a:cxn ang="0">
                    <a:pos x="113" y="57"/>
                  </a:cxn>
                  <a:cxn ang="0">
                    <a:pos x="134" y="136"/>
                  </a:cxn>
                  <a:cxn ang="0">
                    <a:pos x="92" y="193"/>
                  </a:cxn>
                  <a:cxn ang="0">
                    <a:pos x="45" y="230"/>
                  </a:cxn>
                  <a:cxn ang="0">
                    <a:pos x="73" y="11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34" h="230">
                    <a:moveTo>
                      <a:pt x="0" y="0"/>
                    </a:moveTo>
                    <a:lnTo>
                      <a:pt x="73" y="21"/>
                    </a:lnTo>
                    <a:lnTo>
                      <a:pt x="113" y="57"/>
                    </a:lnTo>
                    <a:lnTo>
                      <a:pt x="134" y="136"/>
                    </a:lnTo>
                    <a:lnTo>
                      <a:pt x="92" y="193"/>
                    </a:lnTo>
                    <a:lnTo>
                      <a:pt x="45" y="230"/>
                    </a:lnTo>
                    <a:lnTo>
                      <a:pt x="73" y="11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FA084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85" name="Freeform 45"/>
              <p:cNvSpPr>
                <a:spLocks/>
              </p:cNvSpPr>
              <p:nvPr/>
            </p:nvSpPr>
            <p:spPr bwMode="auto">
              <a:xfrm>
                <a:off x="193" y="3647"/>
                <a:ext cx="87" cy="81"/>
              </a:xfrm>
              <a:custGeom>
                <a:avLst/>
                <a:gdLst/>
                <a:ahLst/>
                <a:cxnLst>
                  <a:cxn ang="0">
                    <a:pos x="347" y="36"/>
                  </a:cxn>
                  <a:cxn ang="0">
                    <a:pos x="332" y="64"/>
                  </a:cxn>
                  <a:cxn ang="0">
                    <a:pos x="317" y="89"/>
                  </a:cxn>
                  <a:cxn ang="0">
                    <a:pos x="300" y="112"/>
                  </a:cxn>
                  <a:cxn ang="0">
                    <a:pos x="282" y="135"/>
                  </a:cxn>
                  <a:cxn ang="0">
                    <a:pos x="265" y="154"/>
                  </a:cxn>
                  <a:cxn ang="0">
                    <a:pos x="247" y="173"/>
                  </a:cxn>
                  <a:cxn ang="0">
                    <a:pos x="206" y="205"/>
                  </a:cxn>
                  <a:cxn ang="0">
                    <a:pos x="185" y="221"/>
                  </a:cxn>
                  <a:cxn ang="0">
                    <a:pos x="163" y="236"/>
                  </a:cxn>
                  <a:cxn ang="0">
                    <a:pos x="140" y="249"/>
                  </a:cxn>
                  <a:cxn ang="0">
                    <a:pos x="116" y="264"/>
                  </a:cxn>
                  <a:cxn ang="0">
                    <a:pos x="91" y="278"/>
                  </a:cxn>
                  <a:cxn ang="0">
                    <a:pos x="66" y="292"/>
                  </a:cxn>
                  <a:cxn ang="0">
                    <a:pos x="39" y="307"/>
                  </a:cxn>
                  <a:cxn ang="0">
                    <a:pos x="12" y="322"/>
                  </a:cxn>
                  <a:cxn ang="0">
                    <a:pos x="0" y="320"/>
                  </a:cxn>
                  <a:cxn ang="0">
                    <a:pos x="3" y="307"/>
                  </a:cxn>
                  <a:cxn ang="0">
                    <a:pos x="29" y="292"/>
                  </a:cxn>
                  <a:cxn ang="0">
                    <a:pos x="54" y="278"/>
                  </a:cxn>
                  <a:cxn ang="0">
                    <a:pos x="78" y="263"/>
                  </a:cxn>
                  <a:cxn ang="0">
                    <a:pos x="100" y="248"/>
                  </a:cxn>
                  <a:cxn ang="0">
                    <a:pos x="121" y="233"/>
                  </a:cxn>
                  <a:cxn ang="0">
                    <a:pos x="140" y="217"/>
                  </a:cxn>
                  <a:cxn ang="0">
                    <a:pos x="179" y="185"/>
                  </a:cxn>
                  <a:cxn ang="0">
                    <a:pos x="213" y="149"/>
                  </a:cxn>
                  <a:cxn ang="0">
                    <a:pos x="244" y="110"/>
                  </a:cxn>
                  <a:cxn ang="0">
                    <a:pos x="259" y="89"/>
                  </a:cxn>
                  <a:cxn ang="0">
                    <a:pos x="274" y="65"/>
                  </a:cxn>
                  <a:cxn ang="0">
                    <a:pos x="302" y="14"/>
                  </a:cxn>
                  <a:cxn ang="0">
                    <a:pos x="318" y="0"/>
                  </a:cxn>
                  <a:cxn ang="0">
                    <a:pos x="336" y="3"/>
                  </a:cxn>
                  <a:cxn ang="0">
                    <a:pos x="347" y="36"/>
                  </a:cxn>
                  <a:cxn ang="0">
                    <a:pos x="347" y="36"/>
                  </a:cxn>
                </a:cxnLst>
                <a:rect l="0" t="0" r="r" b="b"/>
                <a:pathLst>
                  <a:path w="347" h="322">
                    <a:moveTo>
                      <a:pt x="347" y="36"/>
                    </a:moveTo>
                    <a:lnTo>
                      <a:pt x="332" y="64"/>
                    </a:lnTo>
                    <a:lnTo>
                      <a:pt x="317" y="89"/>
                    </a:lnTo>
                    <a:lnTo>
                      <a:pt x="300" y="112"/>
                    </a:lnTo>
                    <a:lnTo>
                      <a:pt x="282" y="135"/>
                    </a:lnTo>
                    <a:lnTo>
                      <a:pt x="265" y="154"/>
                    </a:lnTo>
                    <a:lnTo>
                      <a:pt x="247" y="173"/>
                    </a:lnTo>
                    <a:lnTo>
                      <a:pt x="206" y="205"/>
                    </a:lnTo>
                    <a:lnTo>
                      <a:pt x="185" y="221"/>
                    </a:lnTo>
                    <a:lnTo>
                      <a:pt x="163" y="236"/>
                    </a:lnTo>
                    <a:lnTo>
                      <a:pt x="140" y="249"/>
                    </a:lnTo>
                    <a:lnTo>
                      <a:pt x="116" y="264"/>
                    </a:lnTo>
                    <a:lnTo>
                      <a:pt x="91" y="278"/>
                    </a:lnTo>
                    <a:lnTo>
                      <a:pt x="66" y="292"/>
                    </a:lnTo>
                    <a:lnTo>
                      <a:pt x="39" y="307"/>
                    </a:lnTo>
                    <a:lnTo>
                      <a:pt x="12" y="322"/>
                    </a:lnTo>
                    <a:lnTo>
                      <a:pt x="0" y="320"/>
                    </a:lnTo>
                    <a:lnTo>
                      <a:pt x="3" y="307"/>
                    </a:lnTo>
                    <a:lnTo>
                      <a:pt x="29" y="292"/>
                    </a:lnTo>
                    <a:lnTo>
                      <a:pt x="54" y="278"/>
                    </a:lnTo>
                    <a:lnTo>
                      <a:pt x="78" y="263"/>
                    </a:lnTo>
                    <a:lnTo>
                      <a:pt x="100" y="248"/>
                    </a:lnTo>
                    <a:lnTo>
                      <a:pt x="121" y="233"/>
                    </a:lnTo>
                    <a:lnTo>
                      <a:pt x="140" y="217"/>
                    </a:lnTo>
                    <a:lnTo>
                      <a:pt x="179" y="185"/>
                    </a:lnTo>
                    <a:lnTo>
                      <a:pt x="213" y="149"/>
                    </a:lnTo>
                    <a:lnTo>
                      <a:pt x="244" y="110"/>
                    </a:lnTo>
                    <a:lnTo>
                      <a:pt x="259" y="89"/>
                    </a:lnTo>
                    <a:lnTo>
                      <a:pt x="274" y="65"/>
                    </a:lnTo>
                    <a:lnTo>
                      <a:pt x="302" y="14"/>
                    </a:lnTo>
                    <a:lnTo>
                      <a:pt x="318" y="0"/>
                    </a:lnTo>
                    <a:lnTo>
                      <a:pt x="336" y="3"/>
                    </a:lnTo>
                    <a:lnTo>
                      <a:pt x="347" y="36"/>
                    </a:lnTo>
                    <a:lnTo>
                      <a:pt x="347" y="36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86" name="Freeform 46"/>
              <p:cNvSpPr>
                <a:spLocks/>
              </p:cNvSpPr>
              <p:nvPr/>
            </p:nvSpPr>
            <p:spPr bwMode="auto">
              <a:xfrm>
                <a:off x="308" y="3769"/>
                <a:ext cx="90" cy="39"/>
              </a:xfrm>
              <a:custGeom>
                <a:avLst/>
                <a:gdLst/>
                <a:ahLst/>
                <a:cxnLst>
                  <a:cxn ang="0">
                    <a:pos x="10" y="122"/>
                  </a:cxn>
                  <a:cxn ang="0">
                    <a:pos x="75" y="135"/>
                  </a:cxn>
                  <a:cxn ang="0">
                    <a:pos x="133" y="128"/>
                  </a:cxn>
                  <a:cxn ang="0">
                    <a:pos x="191" y="107"/>
                  </a:cxn>
                  <a:cxn ang="0">
                    <a:pos x="221" y="93"/>
                  </a:cxn>
                  <a:cxn ang="0">
                    <a:pos x="253" y="77"/>
                  </a:cxn>
                  <a:cxn ang="0">
                    <a:pos x="346" y="0"/>
                  </a:cxn>
                  <a:cxn ang="0">
                    <a:pos x="358" y="0"/>
                  </a:cxn>
                  <a:cxn ang="0">
                    <a:pos x="359" y="11"/>
                  </a:cxn>
                  <a:cxn ang="0">
                    <a:pos x="338" y="38"/>
                  </a:cxn>
                  <a:cxn ang="0">
                    <a:pos x="322" y="64"/>
                  </a:cxn>
                  <a:cxn ang="0">
                    <a:pos x="304" y="89"/>
                  </a:cxn>
                  <a:cxn ang="0">
                    <a:pos x="282" y="115"/>
                  </a:cxn>
                  <a:cxn ang="0">
                    <a:pos x="246" y="131"/>
                  </a:cxn>
                  <a:cxn ang="0">
                    <a:pos x="211" y="144"/>
                  </a:cxn>
                  <a:cxn ang="0">
                    <a:pos x="145" y="158"/>
                  </a:cxn>
                  <a:cxn ang="0">
                    <a:pos x="78" y="156"/>
                  </a:cxn>
                  <a:cxn ang="0">
                    <a:pos x="5" y="138"/>
                  </a:cxn>
                  <a:cxn ang="0">
                    <a:pos x="0" y="127"/>
                  </a:cxn>
                  <a:cxn ang="0">
                    <a:pos x="10" y="122"/>
                  </a:cxn>
                  <a:cxn ang="0">
                    <a:pos x="10" y="122"/>
                  </a:cxn>
                </a:cxnLst>
                <a:rect l="0" t="0" r="r" b="b"/>
                <a:pathLst>
                  <a:path w="359" h="158">
                    <a:moveTo>
                      <a:pt x="10" y="122"/>
                    </a:moveTo>
                    <a:lnTo>
                      <a:pt x="75" y="135"/>
                    </a:lnTo>
                    <a:lnTo>
                      <a:pt x="133" y="128"/>
                    </a:lnTo>
                    <a:lnTo>
                      <a:pt x="191" y="107"/>
                    </a:lnTo>
                    <a:lnTo>
                      <a:pt x="221" y="93"/>
                    </a:lnTo>
                    <a:lnTo>
                      <a:pt x="253" y="77"/>
                    </a:lnTo>
                    <a:lnTo>
                      <a:pt x="346" y="0"/>
                    </a:lnTo>
                    <a:lnTo>
                      <a:pt x="358" y="0"/>
                    </a:lnTo>
                    <a:lnTo>
                      <a:pt x="359" y="11"/>
                    </a:lnTo>
                    <a:lnTo>
                      <a:pt x="338" y="38"/>
                    </a:lnTo>
                    <a:lnTo>
                      <a:pt x="322" y="64"/>
                    </a:lnTo>
                    <a:lnTo>
                      <a:pt x="304" y="89"/>
                    </a:lnTo>
                    <a:lnTo>
                      <a:pt x="282" y="115"/>
                    </a:lnTo>
                    <a:lnTo>
                      <a:pt x="246" y="131"/>
                    </a:lnTo>
                    <a:lnTo>
                      <a:pt x="211" y="144"/>
                    </a:lnTo>
                    <a:lnTo>
                      <a:pt x="145" y="158"/>
                    </a:lnTo>
                    <a:lnTo>
                      <a:pt x="78" y="156"/>
                    </a:lnTo>
                    <a:lnTo>
                      <a:pt x="5" y="138"/>
                    </a:lnTo>
                    <a:lnTo>
                      <a:pt x="0" y="127"/>
                    </a:lnTo>
                    <a:lnTo>
                      <a:pt x="10" y="122"/>
                    </a:lnTo>
                    <a:lnTo>
                      <a:pt x="10" y="12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87" name="Freeform 47"/>
              <p:cNvSpPr>
                <a:spLocks/>
              </p:cNvSpPr>
              <p:nvPr/>
            </p:nvSpPr>
            <p:spPr bwMode="auto">
              <a:xfrm>
                <a:off x="291" y="3803"/>
                <a:ext cx="48" cy="39"/>
              </a:xfrm>
              <a:custGeom>
                <a:avLst/>
                <a:gdLst/>
                <a:ahLst/>
                <a:cxnLst>
                  <a:cxn ang="0">
                    <a:pos x="191" y="19"/>
                  </a:cxn>
                  <a:cxn ang="0">
                    <a:pos x="174" y="28"/>
                  </a:cxn>
                  <a:cxn ang="0">
                    <a:pos x="152" y="40"/>
                  </a:cxn>
                  <a:cxn ang="0">
                    <a:pos x="113" y="62"/>
                  </a:cxn>
                  <a:cxn ang="0">
                    <a:pos x="78" y="105"/>
                  </a:cxn>
                  <a:cxn ang="0">
                    <a:pos x="39" y="143"/>
                  </a:cxn>
                  <a:cxn ang="0">
                    <a:pos x="24" y="154"/>
                  </a:cxn>
                  <a:cxn ang="0">
                    <a:pos x="10" y="158"/>
                  </a:cxn>
                  <a:cxn ang="0">
                    <a:pos x="0" y="153"/>
                  </a:cxn>
                  <a:cxn ang="0">
                    <a:pos x="1" y="141"/>
                  </a:cxn>
                  <a:cxn ang="0">
                    <a:pos x="39" y="75"/>
                  </a:cxn>
                  <a:cxn ang="0">
                    <a:pos x="79" y="28"/>
                  </a:cxn>
                  <a:cxn ang="0">
                    <a:pos x="106" y="7"/>
                  </a:cxn>
                  <a:cxn ang="0">
                    <a:pos x="132" y="0"/>
                  </a:cxn>
                  <a:cxn ang="0">
                    <a:pos x="166" y="0"/>
                  </a:cxn>
                  <a:cxn ang="0">
                    <a:pos x="191" y="6"/>
                  </a:cxn>
                  <a:cxn ang="0">
                    <a:pos x="191" y="19"/>
                  </a:cxn>
                  <a:cxn ang="0">
                    <a:pos x="191" y="19"/>
                  </a:cxn>
                </a:cxnLst>
                <a:rect l="0" t="0" r="r" b="b"/>
                <a:pathLst>
                  <a:path w="191" h="158">
                    <a:moveTo>
                      <a:pt x="191" y="19"/>
                    </a:moveTo>
                    <a:lnTo>
                      <a:pt x="174" y="28"/>
                    </a:lnTo>
                    <a:lnTo>
                      <a:pt x="152" y="40"/>
                    </a:lnTo>
                    <a:lnTo>
                      <a:pt x="113" y="62"/>
                    </a:lnTo>
                    <a:lnTo>
                      <a:pt x="78" y="105"/>
                    </a:lnTo>
                    <a:lnTo>
                      <a:pt x="39" y="143"/>
                    </a:lnTo>
                    <a:lnTo>
                      <a:pt x="24" y="154"/>
                    </a:lnTo>
                    <a:lnTo>
                      <a:pt x="10" y="158"/>
                    </a:lnTo>
                    <a:lnTo>
                      <a:pt x="0" y="153"/>
                    </a:lnTo>
                    <a:lnTo>
                      <a:pt x="1" y="141"/>
                    </a:lnTo>
                    <a:lnTo>
                      <a:pt x="39" y="75"/>
                    </a:lnTo>
                    <a:lnTo>
                      <a:pt x="79" y="28"/>
                    </a:lnTo>
                    <a:lnTo>
                      <a:pt x="106" y="7"/>
                    </a:lnTo>
                    <a:lnTo>
                      <a:pt x="132" y="0"/>
                    </a:lnTo>
                    <a:lnTo>
                      <a:pt x="166" y="0"/>
                    </a:lnTo>
                    <a:lnTo>
                      <a:pt x="191" y="6"/>
                    </a:lnTo>
                    <a:lnTo>
                      <a:pt x="191" y="19"/>
                    </a:lnTo>
                    <a:lnTo>
                      <a:pt x="191" y="1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88" name="Freeform 48"/>
              <p:cNvSpPr>
                <a:spLocks/>
              </p:cNvSpPr>
              <p:nvPr/>
            </p:nvSpPr>
            <p:spPr bwMode="auto">
              <a:xfrm>
                <a:off x="255" y="3756"/>
                <a:ext cx="30" cy="62"/>
              </a:xfrm>
              <a:custGeom>
                <a:avLst/>
                <a:gdLst/>
                <a:ahLst/>
                <a:cxnLst>
                  <a:cxn ang="0">
                    <a:pos x="104" y="11"/>
                  </a:cxn>
                  <a:cxn ang="0">
                    <a:pos x="94" y="40"/>
                  </a:cxn>
                  <a:cxn ang="0">
                    <a:pos x="102" y="71"/>
                  </a:cxn>
                  <a:cxn ang="0">
                    <a:pos x="123" y="138"/>
                  </a:cxn>
                  <a:cxn ang="0">
                    <a:pos x="120" y="151"/>
                  </a:cxn>
                  <a:cxn ang="0">
                    <a:pos x="97" y="181"/>
                  </a:cxn>
                  <a:cxn ang="0">
                    <a:pos x="72" y="204"/>
                  </a:cxn>
                  <a:cxn ang="0">
                    <a:pos x="15" y="249"/>
                  </a:cxn>
                  <a:cxn ang="0">
                    <a:pos x="0" y="248"/>
                  </a:cxn>
                  <a:cxn ang="0">
                    <a:pos x="2" y="233"/>
                  </a:cxn>
                  <a:cxn ang="0">
                    <a:pos x="44" y="186"/>
                  </a:cxn>
                  <a:cxn ang="0">
                    <a:pos x="60" y="161"/>
                  </a:cxn>
                  <a:cxn ang="0">
                    <a:pos x="77" y="133"/>
                  </a:cxn>
                  <a:cxn ang="0">
                    <a:pos x="71" y="64"/>
                  </a:cxn>
                  <a:cxn ang="0">
                    <a:pos x="74" y="32"/>
                  </a:cxn>
                  <a:cxn ang="0">
                    <a:pos x="91" y="1"/>
                  </a:cxn>
                  <a:cxn ang="0">
                    <a:pos x="102" y="0"/>
                  </a:cxn>
                  <a:cxn ang="0">
                    <a:pos x="104" y="11"/>
                  </a:cxn>
                  <a:cxn ang="0">
                    <a:pos x="104" y="11"/>
                  </a:cxn>
                </a:cxnLst>
                <a:rect l="0" t="0" r="r" b="b"/>
                <a:pathLst>
                  <a:path w="123" h="249">
                    <a:moveTo>
                      <a:pt x="104" y="11"/>
                    </a:moveTo>
                    <a:lnTo>
                      <a:pt x="94" y="40"/>
                    </a:lnTo>
                    <a:lnTo>
                      <a:pt x="102" y="71"/>
                    </a:lnTo>
                    <a:lnTo>
                      <a:pt x="123" y="138"/>
                    </a:lnTo>
                    <a:lnTo>
                      <a:pt x="120" y="151"/>
                    </a:lnTo>
                    <a:lnTo>
                      <a:pt x="97" y="181"/>
                    </a:lnTo>
                    <a:lnTo>
                      <a:pt x="72" y="204"/>
                    </a:lnTo>
                    <a:lnTo>
                      <a:pt x="15" y="249"/>
                    </a:lnTo>
                    <a:lnTo>
                      <a:pt x="0" y="248"/>
                    </a:lnTo>
                    <a:lnTo>
                      <a:pt x="2" y="233"/>
                    </a:lnTo>
                    <a:lnTo>
                      <a:pt x="44" y="186"/>
                    </a:lnTo>
                    <a:lnTo>
                      <a:pt x="60" y="161"/>
                    </a:lnTo>
                    <a:lnTo>
                      <a:pt x="77" y="133"/>
                    </a:lnTo>
                    <a:lnTo>
                      <a:pt x="71" y="64"/>
                    </a:lnTo>
                    <a:lnTo>
                      <a:pt x="74" y="32"/>
                    </a:lnTo>
                    <a:lnTo>
                      <a:pt x="91" y="1"/>
                    </a:lnTo>
                    <a:lnTo>
                      <a:pt x="102" y="0"/>
                    </a:lnTo>
                    <a:lnTo>
                      <a:pt x="104" y="11"/>
                    </a:lnTo>
                    <a:lnTo>
                      <a:pt x="104" y="1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89" name="Freeform 49"/>
              <p:cNvSpPr>
                <a:spLocks/>
              </p:cNvSpPr>
              <p:nvPr/>
            </p:nvSpPr>
            <p:spPr bwMode="auto">
              <a:xfrm>
                <a:off x="300" y="3336"/>
                <a:ext cx="108" cy="183"/>
              </a:xfrm>
              <a:custGeom>
                <a:avLst/>
                <a:gdLst/>
                <a:ahLst/>
                <a:cxnLst>
                  <a:cxn ang="0">
                    <a:pos x="365" y="628"/>
                  </a:cxn>
                  <a:cxn ang="0">
                    <a:pos x="369" y="526"/>
                  </a:cxn>
                  <a:cxn ang="0">
                    <a:pos x="386" y="434"/>
                  </a:cxn>
                  <a:cxn ang="0">
                    <a:pos x="395" y="344"/>
                  </a:cxn>
                  <a:cxn ang="0">
                    <a:pos x="389" y="297"/>
                  </a:cxn>
                  <a:cxn ang="0">
                    <a:pos x="374" y="248"/>
                  </a:cxn>
                  <a:cxn ang="0">
                    <a:pos x="350" y="207"/>
                  </a:cxn>
                  <a:cxn ang="0">
                    <a:pos x="332" y="172"/>
                  </a:cxn>
                  <a:cxn ang="0">
                    <a:pos x="311" y="138"/>
                  </a:cxn>
                  <a:cxn ang="0">
                    <a:pos x="280" y="104"/>
                  </a:cxn>
                  <a:cxn ang="0">
                    <a:pos x="264" y="91"/>
                  </a:cxn>
                  <a:cxn ang="0">
                    <a:pos x="249" y="80"/>
                  </a:cxn>
                  <a:cxn ang="0">
                    <a:pos x="221" y="63"/>
                  </a:cxn>
                  <a:cxn ang="0">
                    <a:pos x="189" y="52"/>
                  </a:cxn>
                  <a:cxn ang="0">
                    <a:pos x="152" y="43"/>
                  </a:cxn>
                  <a:cxn ang="0">
                    <a:pos x="83" y="43"/>
                  </a:cxn>
                  <a:cxn ang="0">
                    <a:pos x="34" y="82"/>
                  </a:cxn>
                  <a:cxn ang="0">
                    <a:pos x="37" y="202"/>
                  </a:cxn>
                  <a:cxn ang="0">
                    <a:pos x="36" y="232"/>
                  </a:cxn>
                  <a:cxn ang="0">
                    <a:pos x="48" y="283"/>
                  </a:cxn>
                  <a:cxn ang="0">
                    <a:pos x="60" y="328"/>
                  </a:cxn>
                  <a:cxn ang="0">
                    <a:pos x="84" y="413"/>
                  </a:cxn>
                  <a:cxn ang="0">
                    <a:pos x="110" y="597"/>
                  </a:cxn>
                  <a:cxn ang="0">
                    <a:pos x="90" y="713"/>
                  </a:cxn>
                  <a:cxn ang="0">
                    <a:pos x="83" y="726"/>
                  </a:cxn>
                  <a:cxn ang="0">
                    <a:pos x="69" y="733"/>
                  </a:cxn>
                  <a:cxn ang="0">
                    <a:pos x="58" y="732"/>
                  </a:cxn>
                  <a:cxn ang="0">
                    <a:pos x="53" y="721"/>
                  </a:cxn>
                  <a:cxn ang="0">
                    <a:pos x="70" y="591"/>
                  </a:cxn>
                  <a:cxn ang="0">
                    <a:pos x="64" y="495"/>
                  </a:cxn>
                  <a:cxn ang="0">
                    <a:pos x="47" y="412"/>
                  </a:cxn>
                  <a:cxn ang="0">
                    <a:pos x="26" y="330"/>
                  </a:cxn>
                  <a:cxn ang="0">
                    <a:pos x="1" y="236"/>
                  </a:cxn>
                  <a:cxn ang="0">
                    <a:pos x="0" y="202"/>
                  </a:cxn>
                  <a:cxn ang="0">
                    <a:pos x="2" y="73"/>
                  </a:cxn>
                  <a:cxn ang="0">
                    <a:pos x="13" y="52"/>
                  </a:cxn>
                  <a:cxn ang="0">
                    <a:pos x="28" y="35"/>
                  </a:cxn>
                  <a:cxn ang="0">
                    <a:pos x="46" y="21"/>
                  </a:cxn>
                  <a:cxn ang="0">
                    <a:pos x="65" y="11"/>
                  </a:cxn>
                  <a:cxn ang="0">
                    <a:pos x="108" y="0"/>
                  </a:cxn>
                  <a:cxn ang="0">
                    <a:pos x="158" y="0"/>
                  </a:cxn>
                  <a:cxn ang="0">
                    <a:pos x="239" y="24"/>
                  </a:cxn>
                  <a:cxn ang="0">
                    <a:pos x="274" y="43"/>
                  </a:cxn>
                  <a:cxn ang="0">
                    <a:pos x="310" y="71"/>
                  </a:cxn>
                  <a:cxn ang="0">
                    <a:pos x="343" y="108"/>
                  </a:cxn>
                  <a:cxn ang="0">
                    <a:pos x="368" y="145"/>
                  </a:cxn>
                  <a:cxn ang="0">
                    <a:pos x="389" y="184"/>
                  </a:cxn>
                  <a:cxn ang="0">
                    <a:pos x="413" y="227"/>
                  </a:cxn>
                  <a:cxn ang="0">
                    <a:pos x="432" y="328"/>
                  </a:cxn>
                  <a:cxn ang="0">
                    <a:pos x="427" y="376"/>
                  </a:cxn>
                  <a:cxn ang="0">
                    <a:pos x="416" y="423"/>
                  </a:cxn>
                  <a:cxn ang="0">
                    <a:pos x="381" y="627"/>
                  </a:cxn>
                  <a:cxn ang="0">
                    <a:pos x="374" y="637"/>
                  </a:cxn>
                  <a:cxn ang="0">
                    <a:pos x="365" y="628"/>
                  </a:cxn>
                  <a:cxn ang="0">
                    <a:pos x="365" y="628"/>
                  </a:cxn>
                </a:cxnLst>
                <a:rect l="0" t="0" r="r" b="b"/>
                <a:pathLst>
                  <a:path w="432" h="733">
                    <a:moveTo>
                      <a:pt x="365" y="628"/>
                    </a:moveTo>
                    <a:lnTo>
                      <a:pt x="369" y="526"/>
                    </a:lnTo>
                    <a:lnTo>
                      <a:pt x="386" y="434"/>
                    </a:lnTo>
                    <a:lnTo>
                      <a:pt x="395" y="344"/>
                    </a:lnTo>
                    <a:lnTo>
                      <a:pt x="389" y="297"/>
                    </a:lnTo>
                    <a:lnTo>
                      <a:pt x="374" y="248"/>
                    </a:lnTo>
                    <a:lnTo>
                      <a:pt x="350" y="207"/>
                    </a:lnTo>
                    <a:lnTo>
                      <a:pt x="332" y="172"/>
                    </a:lnTo>
                    <a:lnTo>
                      <a:pt x="311" y="138"/>
                    </a:lnTo>
                    <a:lnTo>
                      <a:pt x="280" y="104"/>
                    </a:lnTo>
                    <a:lnTo>
                      <a:pt x="264" y="91"/>
                    </a:lnTo>
                    <a:lnTo>
                      <a:pt x="249" y="80"/>
                    </a:lnTo>
                    <a:lnTo>
                      <a:pt x="221" y="63"/>
                    </a:lnTo>
                    <a:lnTo>
                      <a:pt x="189" y="52"/>
                    </a:lnTo>
                    <a:lnTo>
                      <a:pt x="152" y="43"/>
                    </a:lnTo>
                    <a:lnTo>
                      <a:pt x="83" y="43"/>
                    </a:lnTo>
                    <a:lnTo>
                      <a:pt x="34" y="82"/>
                    </a:lnTo>
                    <a:lnTo>
                      <a:pt x="37" y="202"/>
                    </a:lnTo>
                    <a:lnTo>
                      <a:pt x="36" y="232"/>
                    </a:lnTo>
                    <a:lnTo>
                      <a:pt x="48" y="283"/>
                    </a:lnTo>
                    <a:lnTo>
                      <a:pt x="60" y="328"/>
                    </a:lnTo>
                    <a:lnTo>
                      <a:pt x="84" y="413"/>
                    </a:lnTo>
                    <a:lnTo>
                      <a:pt x="110" y="597"/>
                    </a:lnTo>
                    <a:lnTo>
                      <a:pt x="90" y="713"/>
                    </a:lnTo>
                    <a:lnTo>
                      <a:pt x="83" y="726"/>
                    </a:lnTo>
                    <a:lnTo>
                      <a:pt x="69" y="733"/>
                    </a:lnTo>
                    <a:lnTo>
                      <a:pt x="58" y="732"/>
                    </a:lnTo>
                    <a:lnTo>
                      <a:pt x="53" y="721"/>
                    </a:lnTo>
                    <a:lnTo>
                      <a:pt x="70" y="591"/>
                    </a:lnTo>
                    <a:lnTo>
                      <a:pt x="64" y="495"/>
                    </a:lnTo>
                    <a:lnTo>
                      <a:pt x="47" y="412"/>
                    </a:lnTo>
                    <a:lnTo>
                      <a:pt x="26" y="330"/>
                    </a:lnTo>
                    <a:lnTo>
                      <a:pt x="1" y="236"/>
                    </a:lnTo>
                    <a:lnTo>
                      <a:pt x="0" y="202"/>
                    </a:lnTo>
                    <a:lnTo>
                      <a:pt x="2" y="73"/>
                    </a:lnTo>
                    <a:lnTo>
                      <a:pt x="13" y="52"/>
                    </a:lnTo>
                    <a:lnTo>
                      <a:pt x="28" y="35"/>
                    </a:lnTo>
                    <a:lnTo>
                      <a:pt x="46" y="21"/>
                    </a:lnTo>
                    <a:lnTo>
                      <a:pt x="65" y="11"/>
                    </a:lnTo>
                    <a:lnTo>
                      <a:pt x="108" y="0"/>
                    </a:lnTo>
                    <a:lnTo>
                      <a:pt x="158" y="0"/>
                    </a:lnTo>
                    <a:lnTo>
                      <a:pt x="239" y="24"/>
                    </a:lnTo>
                    <a:lnTo>
                      <a:pt x="274" y="43"/>
                    </a:lnTo>
                    <a:lnTo>
                      <a:pt x="310" y="71"/>
                    </a:lnTo>
                    <a:lnTo>
                      <a:pt x="343" y="108"/>
                    </a:lnTo>
                    <a:lnTo>
                      <a:pt x="368" y="145"/>
                    </a:lnTo>
                    <a:lnTo>
                      <a:pt x="389" y="184"/>
                    </a:lnTo>
                    <a:lnTo>
                      <a:pt x="413" y="227"/>
                    </a:lnTo>
                    <a:lnTo>
                      <a:pt x="432" y="328"/>
                    </a:lnTo>
                    <a:lnTo>
                      <a:pt x="427" y="376"/>
                    </a:lnTo>
                    <a:lnTo>
                      <a:pt x="416" y="423"/>
                    </a:lnTo>
                    <a:lnTo>
                      <a:pt x="381" y="627"/>
                    </a:lnTo>
                    <a:lnTo>
                      <a:pt x="374" y="637"/>
                    </a:lnTo>
                    <a:lnTo>
                      <a:pt x="365" y="628"/>
                    </a:lnTo>
                    <a:lnTo>
                      <a:pt x="365" y="62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90" name="Freeform 50"/>
              <p:cNvSpPr>
                <a:spLocks/>
              </p:cNvSpPr>
              <p:nvPr/>
            </p:nvSpPr>
            <p:spPr bwMode="auto">
              <a:xfrm>
                <a:off x="331" y="3448"/>
                <a:ext cx="51" cy="13"/>
              </a:xfrm>
              <a:custGeom>
                <a:avLst/>
                <a:gdLst/>
                <a:ahLst/>
                <a:cxnLst>
                  <a:cxn ang="0">
                    <a:pos x="16" y="17"/>
                  </a:cxn>
                  <a:cxn ang="0">
                    <a:pos x="40" y="6"/>
                  </a:cxn>
                  <a:cxn ang="0">
                    <a:pos x="116" y="0"/>
                  </a:cxn>
                  <a:cxn ang="0">
                    <a:pos x="192" y="8"/>
                  </a:cxn>
                  <a:cxn ang="0">
                    <a:pos x="202" y="21"/>
                  </a:cxn>
                  <a:cxn ang="0">
                    <a:pos x="196" y="32"/>
                  </a:cxn>
                  <a:cxn ang="0">
                    <a:pos x="118" y="28"/>
                  </a:cxn>
                  <a:cxn ang="0">
                    <a:pos x="57" y="45"/>
                  </a:cxn>
                  <a:cxn ang="0">
                    <a:pos x="32" y="49"/>
                  </a:cxn>
                  <a:cxn ang="0">
                    <a:pos x="7" y="40"/>
                  </a:cxn>
                  <a:cxn ang="0">
                    <a:pos x="0" y="24"/>
                  </a:cxn>
                  <a:cxn ang="0">
                    <a:pos x="5" y="17"/>
                  </a:cxn>
                  <a:cxn ang="0">
                    <a:pos x="16" y="17"/>
                  </a:cxn>
                  <a:cxn ang="0">
                    <a:pos x="16" y="17"/>
                  </a:cxn>
                </a:cxnLst>
                <a:rect l="0" t="0" r="r" b="b"/>
                <a:pathLst>
                  <a:path w="202" h="49">
                    <a:moveTo>
                      <a:pt x="16" y="17"/>
                    </a:moveTo>
                    <a:lnTo>
                      <a:pt x="40" y="6"/>
                    </a:lnTo>
                    <a:lnTo>
                      <a:pt x="116" y="0"/>
                    </a:lnTo>
                    <a:lnTo>
                      <a:pt x="192" y="8"/>
                    </a:lnTo>
                    <a:lnTo>
                      <a:pt x="202" y="21"/>
                    </a:lnTo>
                    <a:lnTo>
                      <a:pt x="196" y="32"/>
                    </a:lnTo>
                    <a:lnTo>
                      <a:pt x="118" y="28"/>
                    </a:lnTo>
                    <a:lnTo>
                      <a:pt x="57" y="45"/>
                    </a:lnTo>
                    <a:lnTo>
                      <a:pt x="32" y="49"/>
                    </a:lnTo>
                    <a:lnTo>
                      <a:pt x="7" y="40"/>
                    </a:lnTo>
                    <a:lnTo>
                      <a:pt x="0" y="24"/>
                    </a:lnTo>
                    <a:lnTo>
                      <a:pt x="5" y="17"/>
                    </a:lnTo>
                    <a:lnTo>
                      <a:pt x="16" y="17"/>
                    </a:lnTo>
                    <a:lnTo>
                      <a:pt x="16" y="17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91" name="Freeform 51"/>
              <p:cNvSpPr>
                <a:spLocks/>
              </p:cNvSpPr>
              <p:nvPr/>
            </p:nvSpPr>
            <p:spPr bwMode="auto">
              <a:xfrm>
                <a:off x="255" y="3496"/>
                <a:ext cx="157" cy="234"/>
              </a:xfrm>
              <a:custGeom>
                <a:avLst/>
                <a:gdLst/>
                <a:ahLst/>
                <a:cxnLst>
                  <a:cxn ang="0">
                    <a:pos x="618" y="17"/>
                  </a:cxn>
                  <a:cxn ang="0">
                    <a:pos x="437" y="39"/>
                  </a:cxn>
                  <a:cxn ang="0">
                    <a:pos x="353" y="60"/>
                  </a:cxn>
                  <a:cxn ang="0">
                    <a:pos x="310" y="75"/>
                  </a:cxn>
                  <a:cxn ang="0">
                    <a:pos x="263" y="94"/>
                  </a:cxn>
                  <a:cxn ang="0">
                    <a:pos x="162" y="132"/>
                  </a:cxn>
                  <a:cxn ang="0">
                    <a:pos x="71" y="185"/>
                  </a:cxn>
                  <a:cxn ang="0">
                    <a:pos x="47" y="250"/>
                  </a:cxn>
                  <a:cxn ang="0">
                    <a:pos x="57" y="270"/>
                  </a:cxn>
                  <a:cxn ang="0">
                    <a:pos x="75" y="286"/>
                  </a:cxn>
                  <a:cxn ang="0">
                    <a:pos x="100" y="347"/>
                  </a:cxn>
                  <a:cxn ang="0">
                    <a:pos x="83" y="370"/>
                  </a:cxn>
                  <a:cxn ang="0">
                    <a:pos x="64" y="392"/>
                  </a:cxn>
                  <a:cxn ang="0">
                    <a:pos x="21" y="464"/>
                  </a:cxn>
                  <a:cxn ang="0">
                    <a:pos x="21" y="486"/>
                  </a:cxn>
                  <a:cxn ang="0">
                    <a:pos x="32" y="503"/>
                  </a:cxn>
                  <a:cxn ang="0">
                    <a:pos x="64" y="539"/>
                  </a:cxn>
                  <a:cxn ang="0">
                    <a:pos x="104" y="581"/>
                  </a:cxn>
                  <a:cxn ang="0">
                    <a:pos x="116" y="629"/>
                  </a:cxn>
                  <a:cxn ang="0">
                    <a:pos x="102" y="675"/>
                  </a:cxn>
                  <a:cxn ang="0">
                    <a:pos x="75" y="775"/>
                  </a:cxn>
                  <a:cxn ang="0">
                    <a:pos x="91" y="796"/>
                  </a:cxn>
                  <a:cxn ang="0">
                    <a:pos x="111" y="814"/>
                  </a:cxn>
                  <a:cxn ang="0">
                    <a:pos x="146" y="868"/>
                  </a:cxn>
                  <a:cxn ang="0">
                    <a:pos x="160" y="895"/>
                  </a:cxn>
                  <a:cxn ang="0">
                    <a:pos x="179" y="924"/>
                  </a:cxn>
                  <a:cxn ang="0">
                    <a:pos x="176" y="935"/>
                  </a:cxn>
                  <a:cxn ang="0">
                    <a:pos x="164" y="934"/>
                  </a:cxn>
                  <a:cxn ang="0">
                    <a:pos x="144" y="905"/>
                  </a:cxn>
                  <a:cxn ang="0">
                    <a:pos x="126" y="883"/>
                  </a:cxn>
                  <a:cxn ang="0">
                    <a:pos x="107" y="860"/>
                  </a:cxn>
                  <a:cxn ang="0">
                    <a:pos x="88" y="833"/>
                  </a:cxn>
                  <a:cxn ang="0">
                    <a:pos x="46" y="783"/>
                  </a:cxn>
                  <a:cxn ang="0">
                    <a:pos x="50" y="735"/>
                  </a:cxn>
                  <a:cxn ang="0">
                    <a:pos x="63" y="693"/>
                  </a:cxn>
                  <a:cxn ang="0">
                    <a:pos x="70" y="652"/>
                  </a:cxn>
                  <a:cxn ang="0">
                    <a:pos x="59" y="609"/>
                  </a:cxn>
                  <a:cxn ang="0">
                    <a:pos x="21" y="570"/>
                  </a:cxn>
                  <a:cxn ang="0">
                    <a:pos x="0" y="516"/>
                  </a:cxn>
                  <a:cxn ang="0">
                    <a:pos x="5" y="456"/>
                  </a:cxn>
                  <a:cxn ang="0">
                    <a:pos x="49" y="384"/>
                  </a:cxn>
                  <a:cxn ang="0">
                    <a:pos x="64" y="342"/>
                  </a:cxn>
                  <a:cxn ang="0">
                    <a:pos x="44" y="307"/>
                  </a:cxn>
                  <a:cxn ang="0">
                    <a:pos x="31" y="281"/>
                  </a:cxn>
                  <a:cxn ang="0">
                    <a:pos x="28" y="249"/>
                  </a:cxn>
                  <a:cxn ang="0">
                    <a:pos x="55" y="178"/>
                  </a:cxn>
                  <a:cxn ang="0">
                    <a:pos x="74" y="153"/>
                  </a:cxn>
                  <a:cxn ang="0">
                    <a:pos x="94" y="133"/>
                  </a:cxn>
                  <a:cxn ang="0">
                    <a:pos x="117" y="116"/>
                  </a:cxn>
                  <a:cxn ang="0">
                    <a:pos x="146" y="102"/>
                  </a:cxn>
                  <a:cxn ang="0">
                    <a:pos x="199" y="86"/>
                  </a:cxn>
                  <a:cxn ang="0">
                    <a:pos x="253" y="73"/>
                  </a:cxn>
                  <a:cxn ang="0">
                    <a:pos x="301" y="54"/>
                  </a:cxn>
                  <a:cxn ang="0">
                    <a:pos x="345" y="39"/>
                  </a:cxn>
                  <a:cxn ang="0">
                    <a:pos x="431" y="21"/>
                  </a:cxn>
                  <a:cxn ang="0">
                    <a:pos x="617" y="0"/>
                  </a:cxn>
                  <a:cxn ang="0">
                    <a:pos x="627" y="7"/>
                  </a:cxn>
                  <a:cxn ang="0">
                    <a:pos x="618" y="17"/>
                  </a:cxn>
                  <a:cxn ang="0">
                    <a:pos x="618" y="17"/>
                  </a:cxn>
                </a:cxnLst>
                <a:rect l="0" t="0" r="r" b="b"/>
                <a:pathLst>
                  <a:path w="627" h="935">
                    <a:moveTo>
                      <a:pt x="618" y="17"/>
                    </a:moveTo>
                    <a:lnTo>
                      <a:pt x="437" y="39"/>
                    </a:lnTo>
                    <a:lnTo>
                      <a:pt x="353" y="60"/>
                    </a:lnTo>
                    <a:lnTo>
                      <a:pt x="310" y="75"/>
                    </a:lnTo>
                    <a:lnTo>
                      <a:pt x="263" y="94"/>
                    </a:lnTo>
                    <a:lnTo>
                      <a:pt x="162" y="132"/>
                    </a:lnTo>
                    <a:lnTo>
                      <a:pt x="71" y="185"/>
                    </a:lnTo>
                    <a:lnTo>
                      <a:pt x="47" y="250"/>
                    </a:lnTo>
                    <a:lnTo>
                      <a:pt x="57" y="270"/>
                    </a:lnTo>
                    <a:lnTo>
                      <a:pt x="75" y="286"/>
                    </a:lnTo>
                    <a:lnTo>
                      <a:pt x="100" y="347"/>
                    </a:lnTo>
                    <a:lnTo>
                      <a:pt x="83" y="370"/>
                    </a:lnTo>
                    <a:lnTo>
                      <a:pt x="64" y="392"/>
                    </a:lnTo>
                    <a:lnTo>
                      <a:pt x="21" y="464"/>
                    </a:lnTo>
                    <a:lnTo>
                      <a:pt x="21" y="486"/>
                    </a:lnTo>
                    <a:lnTo>
                      <a:pt x="32" y="503"/>
                    </a:lnTo>
                    <a:lnTo>
                      <a:pt x="64" y="539"/>
                    </a:lnTo>
                    <a:lnTo>
                      <a:pt x="104" y="581"/>
                    </a:lnTo>
                    <a:lnTo>
                      <a:pt x="116" y="629"/>
                    </a:lnTo>
                    <a:lnTo>
                      <a:pt x="102" y="675"/>
                    </a:lnTo>
                    <a:lnTo>
                      <a:pt x="75" y="775"/>
                    </a:lnTo>
                    <a:lnTo>
                      <a:pt x="91" y="796"/>
                    </a:lnTo>
                    <a:lnTo>
                      <a:pt x="111" y="814"/>
                    </a:lnTo>
                    <a:lnTo>
                      <a:pt x="146" y="868"/>
                    </a:lnTo>
                    <a:lnTo>
                      <a:pt x="160" y="895"/>
                    </a:lnTo>
                    <a:lnTo>
                      <a:pt x="179" y="924"/>
                    </a:lnTo>
                    <a:lnTo>
                      <a:pt x="176" y="935"/>
                    </a:lnTo>
                    <a:lnTo>
                      <a:pt x="164" y="934"/>
                    </a:lnTo>
                    <a:lnTo>
                      <a:pt x="144" y="905"/>
                    </a:lnTo>
                    <a:lnTo>
                      <a:pt x="126" y="883"/>
                    </a:lnTo>
                    <a:lnTo>
                      <a:pt x="107" y="860"/>
                    </a:lnTo>
                    <a:lnTo>
                      <a:pt x="88" y="833"/>
                    </a:lnTo>
                    <a:lnTo>
                      <a:pt x="46" y="783"/>
                    </a:lnTo>
                    <a:lnTo>
                      <a:pt x="50" y="735"/>
                    </a:lnTo>
                    <a:lnTo>
                      <a:pt x="63" y="693"/>
                    </a:lnTo>
                    <a:lnTo>
                      <a:pt x="70" y="652"/>
                    </a:lnTo>
                    <a:lnTo>
                      <a:pt x="59" y="609"/>
                    </a:lnTo>
                    <a:lnTo>
                      <a:pt x="21" y="570"/>
                    </a:lnTo>
                    <a:lnTo>
                      <a:pt x="0" y="516"/>
                    </a:lnTo>
                    <a:lnTo>
                      <a:pt x="5" y="456"/>
                    </a:lnTo>
                    <a:lnTo>
                      <a:pt x="49" y="384"/>
                    </a:lnTo>
                    <a:lnTo>
                      <a:pt x="64" y="342"/>
                    </a:lnTo>
                    <a:lnTo>
                      <a:pt x="44" y="307"/>
                    </a:lnTo>
                    <a:lnTo>
                      <a:pt x="31" y="281"/>
                    </a:lnTo>
                    <a:lnTo>
                      <a:pt x="28" y="249"/>
                    </a:lnTo>
                    <a:lnTo>
                      <a:pt x="55" y="178"/>
                    </a:lnTo>
                    <a:lnTo>
                      <a:pt x="74" y="153"/>
                    </a:lnTo>
                    <a:lnTo>
                      <a:pt x="94" y="133"/>
                    </a:lnTo>
                    <a:lnTo>
                      <a:pt x="117" y="116"/>
                    </a:lnTo>
                    <a:lnTo>
                      <a:pt x="146" y="102"/>
                    </a:lnTo>
                    <a:lnTo>
                      <a:pt x="199" y="86"/>
                    </a:lnTo>
                    <a:lnTo>
                      <a:pt x="253" y="73"/>
                    </a:lnTo>
                    <a:lnTo>
                      <a:pt x="301" y="54"/>
                    </a:lnTo>
                    <a:lnTo>
                      <a:pt x="345" y="39"/>
                    </a:lnTo>
                    <a:lnTo>
                      <a:pt x="431" y="21"/>
                    </a:lnTo>
                    <a:lnTo>
                      <a:pt x="617" y="0"/>
                    </a:lnTo>
                    <a:lnTo>
                      <a:pt x="627" y="7"/>
                    </a:lnTo>
                    <a:lnTo>
                      <a:pt x="618" y="17"/>
                    </a:lnTo>
                    <a:lnTo>
                      <a:pt x="618" y="17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92" name="Freeform 52"/>
              <p:cNvSpPr>
                <a:spLocks/>
              </p:cNvSpPr>
              <p:nvPr/>
            </p:nvSpPr>
            <p:spPr bwMode="auto">
              <a:xfrm>
                <a:off x="294" y="3745"/>
                <a:ext cx="28" cy="22"/>
              </a:xfrm>
              <a:custGeom>
                <a:avLst/>
                <a:gdLst/>
                <a:ahLst/>
                <a:cxnLst>
                  <a:cxn ang="0">
                    <a:pos x="18" y="8"/>
                  </a:cxn>
                  <a:cxn ang="0">
                    <a:pos x="28" y="29"/>
                  </a:cxn>
                  <a:cxn ang="0">
                    <a:pos x="47" y="44"/>
                  </a:cxn>
                  <a:cxn ang="0">
                    <a:pos x="77" y="58"/>
                  </a:cxn>
                  <a:cxn ang="0">
                    <a:pos x="108" y="72"/>
                  </a:cxn>
                  <a:cxn ang="0">
                    <a:pos x="114" y="83"/>
                  </a:cxn>
                  <a:cxn ang="0">
                    <a:pos x="103" y="88"/>
                  </a:cxn>
                  <a:cxn ang="0">
                    <a:pos x="35" y="68"/>
                  </a:cxn>
                  <a:cxn ang="0">
                    <a:pos x="10" y="44"/>
                  </a:cxn>
                  <a:cxn ang="0">
                    <a:pos x="0" y="10"/>
                  </a:cxn>
                  <a:cxn ang="0">
                    <a:pos x="7" y="0"/>
                  </a:cxn>
                  <a:cxn ang="0">
                    <a:pos x="18" y="8"/>
                  </a:cxn>
                  <a:cxn ang="0">
                    <a:pos x="18" y="8"/>
                  </a:cxn>
                </a:cxnLst>
                <a:rect l="0" t="0" r="r" b="b"/>
                <a:pathLst>
                  <a:path w="114" h="88">
                    <a:moveTo>
                      <a:pt x="18" y="8"/>
                    </a:moveTo>
                    <a:lnTo>
                      <a:pt x="28" y="29"/>
                    </a:lnTo>
                    <a:lnTo>
                      <a:pt x="47" y="44"/>
                    </a:lnTo>
                    <a:lnTo>
                      <a:pt x="77" y="58"/>
                    </a:lnTo>
                    <a:lnTo>
                      <a:pt x="108" y="72"/>
                    </a:lnTo>
                    <a:lnTo>
                      <a:pt x="114" y="83"/>
                    </a:lnTo>
                    <a:lnTo>
                      <a:pt x="103" y="88"/>
                    </a:lnTo>
                    <a:lnTo>
                      <a:pt x="35" y="68"/>
                    </a:lnTo>
                    <a:lnTo>
                      <a:pt x="10" y="44"/>
                    </a:lnTo>
                    <a:lnTo>
                      <a:pt x="0" y="10"/>
                    </a:lnTo>
                    <a:lnTo>
                      <a:pt x="7" y="0"/>
                    </a:lnTo>
                    <a:lnTo>
                      <a:pt x="18" y="8"/>
                    </a:lnTo>
                    <a:lnTo>
                      <a:pt x="18" y="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93" name="Freeform 53"/>
              <p:cNvSpPr>
                <a:spLocks/>
              </p:cNvSpPr>
              <p:nvPr/>
            </p:nvSpPr>
            <p:spPr bwMode="auto">
              <a:xfrm>
                <a:off x="327" y="3739"/>
                <a:ext cx="97" cy="39"/>
              </a:xfrm>
              <a:custGeom>
                <a:avLst/>
                <a:gdLst/>
                <a:ahLst/>
                <a:cxnLst>
                  <a:cxn ang="0">
                    <a:pos x="9" y="142"/>
                  </a:cxn>
                  <a:cxn ang="0">
                    <a:pos x="136" y="121"/>
                  </a:cxn>
                  <a:cxn ang="0">
                    <a:pos x="258" y="86"/>
                  </a:cxn>
                  <a:cxn ang="0">
                    <a:pos x="328" y="62"/>
                  </a:cxn>
                  <a:cxn ang="0">
                    <a:pos x="373" y="4"/>
                  </a:cxn>
                  <a:cxn ang="0">
                    <a:pos x="384" y="0"/>
                  </a:cxn>
                  <a:cxn ang="0">
                    <a:pos x="389" y="12"/>
                  </a:cxn>
                  <a:cxn ang="0">
                    <a:pos x="373" y="52"/>
                  </a:cxn>
                  <a:cxn ang="0">
                    <a:pos x="353" y="91"/>
                  </a:cxn>
                  <a:cxn ang="0">
                    <a:pos x="313" y="107"/>
                  </a:cxn>
                  <a:cxn ang="0">
                    <a:pos x="273" y="121"/>
                  </a:cxn>
                  <a:cxn ang="0">
                    <a:pos x="239" y="132"/>
                  </a:cxn>
                  <a:cxn ang="0">
                    <a:pos x="207" y="141"/>
                  </a:cxn>
                  <a:cxn ang="0">
                    <a:pos x="145" y="149"/>
                  </a:cxn>
                  <a:cxn ang="0">
                    <a:pos x="12" y="160"/>
                  </a:cxn>
                  <a:cxn ang="0">
                    <a:pos x="0" y="152"/>
                  </a:cxn>
                  <a:cxn ang="0">
                    <a:pos x="9" y="142"/>
                  </a:cxn>
                  <a:cxn ang="0">
                    <a:pos x="9" y="142"/>
                  </a:cxn>
                </a:cxnLst>
                <a:rect l="0" t="0" r="r" b="b"/>
                <a:pathLst>
                  <a:path w="389" h="160">
                    <a:moveTo>
                      <a:pt x="9" y="142"/>
                    </a:moveTo>
                    <a:lnTo>
                      <a:pt x="136" y="121"/>
                    </a:lnTo>
                    <a:lnTo>
                      <a:pt x="258" y="86"/>
                    </a:lnTo>
                    <a:lnTo>
                      <a:pt x="328" y="62"/>
                    </a:lnTo>
                    <a:lnTo>
                      <a:pt x="373" y="4"/>
                    </a:lnTo>
                    <a:lnTo>
                      <a:pt x="384" y="0"/>
                    </a:lnTo>
                    <a:lnTo>
                      <a:pt x="389" y="12"/>
                    </a:lnTo>
                    <a:lnTo>
                      <a:pt x="373" y="52"/>
                    </a:lnTo>
                    <a:lnTo>
                      <a:pt x="353" y="91"/>
                    </a:lnTo>
                    <a:lnTo>
                      <a:pt x="313" y="107"/>
                    </a:lnTo>
                    <a:lnTo>
                      <a:pt x="273" y="121"/>
                    </a:lnTo>
                    <a:lnTo>
                      <a:pt x="239" y="132"/>
                    </a:lnTo>
                    <a:lnTo>
                      <a:pt x="207" y="141"/>
                    </a:lnTo>
                    <a:lnTo>
                      <a:pt x="145" y="149"/>
                    </a:lnTo>
                    <a:lnTo>
                      <a:pt x="12" y="160"/>
                    </a:lnTo>
                    <a:lnTo>
                      <a:pt x="0" y="152"/>
                    </a:lnTo>
                    <a:lnTo>
                      <a:pt x="9" y="142"/>
                    </a:lnTo>
                    <a:lnTo>
                      <a:pt x="9" y="14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94" name="Freeform 54"/>
              <p:cNvSpPr>
                <a:spLocks/>
              </p:cNvSpPr>
              <p:nvPr/>
            </p:nvSpPr>
            <p:spPr bwMode="auto">
              <a:xfrm>
                <a:off x="347" y="3696"/>
                <a:ext cx="98" cy="20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65" y="21"/>
                  </a:cxn>
                  <a:cxn ang="0">
                    <a:pos x="133" y="35"/>
                  </a:cxn>
                  <a:cxn ang="0">
                    <a:pos x="258" y="18"/>
                  </a:cxn>
                  <a:cxn ang="0">
                    <a:pos x="317" y="9"/>
                  </a:cxn>
                  <a:cxn ang="0">
                    <a:pos x="384" y="5"/>
                  </a:cxn>
                  <a:cxn ang="0">
                    <a:pos x="392" y="14"/>
                  </a:cxn>
                  <a:cxn ang="0">
                    <a:pos x="384" y="22"/>
                  </a:cxn>
                  <a:cxn ang="0">
                    <a:pos x="317" y="31"/>
                  </a:cxn>
                  <a:cxn ang="0">
                    <a:pos x="259" y="50"/>
                  </a:cxn>
                  <a:cxn ang="0">
                    <a:pos x="201" y="71"/>
                  </a:cxn>
                  <a:cxn ang="0">
                    <a:pos x="134" y="82"/>
                  </a:cxn>
                  <a:cxn ang="0">
                    <a:pos x="85" y="77"/>
                  </a:cxn>
                  <a:cxn ang="0">
                    <a:pos x="38" y="61"/>
                  </a:cxn>
                  <a:cxn ang="0">
                    <a:pos x="22" y="36"/>
                  </a:cxn>
                  <a:cxn ang="0">
                    <a:pos x="5" y="16"/>
                  </a:cxn>
                  <a:cxn ang="0">
                    <a:pos x="0" y="4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392" h="82">
                    <a:moveTo>
                      <a:pt x="12" y="0"/>
                    </a:moveTo>
                    <a:lnTo>
                      <a:pt x="65" y="21"/>
                    </a:lnTo>
                    <a:lnTo>
                      <a:pt x="133" y="35"/>
                    </a:lnTo>
                    <a:lnTo>
                      <a:pt x="258" y="18"/>
                    </a:lnTo>
                    <a:lnTo>
                      <a:pt x="317" y="9"/>
                    </a:lnTo>
                    <a:lnTo>
                      <a:pt x="384" y="5"/>
                    </a:lnTo>
                    <a:lnTo>
                      <a:pt x="392" y="14"/>
                    </a:lnTo>
                    <a:lnTo>
                      <a:pt x="384" y="22"/>
                    </a:lnTo>
                    <a:lnTo>
                      <a:pt x="317" y="31"/>
                    </a:lnTo>
                    <a:lnTo>
                      <a:pt x="259" y="50"/>
                    </a:lnTo>
                    <a:lnTo>
                      <a:pt x="201" y="71"/>
                    </a:lnTo>
                    <a:lnTo>
                      <a:pt x="134" y="82"/>
                    </a:lnTo>
                    <a:lnTo>
                      <a:pt x="85" y="77"/>
                    </a:lnTo>
                    <a:lnTo>
                      <a:pt x="38" y="61"/>
                    </a:lnTo>
                    <a:lnTo>
                      <a:pt x="22" y="36"/>
                    </a:lnTo>
                    <a:lnTo>
                      <a:pt x="5" y="16"/>
                    </a:lnTo>
                    <a:lnTo>
                      <a:pt x="0" y="4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95" name="Freeform 55"/>
              <p:cNvSpPr>
                <a:spLocks/>
              </p:cNvSpPr>
              <p:nvPr/>
            </p:nvSpPr>
            <p:spPr bwMode="auto">
              <a:xfrm>
                <a:off x="325" y="3629"/>
                <a:ext cx="104" cy="16"/>
              </a:xfrm>
              <a:custGeom>
                <a:avLst/>
                <a:gdLst/>
                <a:ahLst/>
                <a:cxnLst>
                  <a:cxn ang="0">
                    <a:pos x="11" y="24"/>
                  </a:cxn>
                  <a:cxn ang="0">
                    <a:pos x="79" y="26"/>
                  </a:cxn>
                  <a:cxn ang="0">
                    <a:pos x="147" y="13"/>
                  </a:cxn>
                  <a:cxn ang="0">
                    <a:pos x="216" y="2"/>
                  </a:cxn>
                  <a:cxn ang="0">
                    <a:pos x="277" y="0"/>
                  </a:cxn>
                  <a:cxn ang="0">
                    <a:pos x="406" y="1"/>
                  </a:cxn>
                  <a:cxn ang="0">
                    <a:pos x="415" y="8"/>
                  </a:cxn>
                  <a:cxn ang="0">
                    <a:pos x="406" y="18"/>
                  </a:cxn>
                  <a:cxn ang="0">
                    <a:pos x="283" y="33"/>
                  </a:cxn>
                  <a:cxn ang="0">
                    <a:pos x="226" y="48"/>
                  </a:cxn>
                  <a:cxn ang="0">
                    <a:pos x="159" y="64"/>
                  </a:cxn>
                  <a:cxn ang="0">
                    <a:pos x="84" y="61"/>
                  </a:cxn>
                  <a:cxn ang="0">
                    <a:pos x="7" y="42"/>
                  </a:cxn>
                  <a:cxn ang="0">
                    <a:pos x="0" y="31"/>
                  </a:cxn>
                  <a:cxn ang="0">
                    <a:pos x="11" y="24"/>
                  </a:cxn>
                  <a:cxn ang="0">
                    <a:pos x="11" y="24"/>
                  </a:cxn>
                </a:cxnLst>
                <a:rect l="0" t="0" r="r" b="b"/>
                <a:pathLst>
                  <a:path w="415" h="64">
                    <a:moveTo>
                      <a:pt x="11" y="24"/>
                    </a:moveTo>
                    <a:lnTo>
                      <a:pt x="79" y="26"/>
                    </a:lnTo>
                    <a:lnTo>
                      <a:pt x="147" y="13"/>
                    </a:lnTo>
                    <a:lnTo>
                      <a:pt x="216" y="2"/>
                    </a:lnTo>
                    <a:lnTo>
                      <a:pt x="277" y="0"/>
                    </a:lnTo>
                    <a:lnTo>
                      <a:pt x="406" y="1"/>
                    </a:lnTo>
                    <a:lnTo>
                      <a:pt x="415" y="8"/>
                    </a:lnTo>
                    <a:lnTo>
                      <a:pt x="406" y="18"/>
                    </a:lnTo>
                    <a:lnTo>
                      <a:pt x="283" y="33"/>
                    </a:lnTo>
                    <a:lnTo>
                      <a:pt x="226" y="48"/>
                    </a:lnTo>
                    <a:lnTo>
                      <a:pt x="159" y="64"/>
                    </a:lnTo>
                    <a:lnTo>
                      <a:pt x="84" y="61"/>
                    </a:lnTo>
                    <a:lnTo>
                      <a:pt x="7" y="42"/>
                    </a:lnTo>
                    <a:lnTo>
                      <a:pt x="0" y="31"/>
                    </a:lnTo>
                    <a:lnTo>
                      <a:pt x="11" y="24"/>
                    </a:lnTo>
                    <a:lnTo>
                      <a:pt x="11" y="24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96" name="Freeform 56"/>
              <p:cNvSpPr>
                <a:spLocks/>
              </p:cNvSpPr>
              <p:nvPr/>
            </p:nvSpPr>
            <p:spPr bwMode="auto">
              <a:xfrm>
                <a:off x="313" y="3559"/>
                <a:ext cx="129" cy="23"/>
              </a:xfrm>
              <a:custGeom>
                <a:avLst/>
                <a:gdLst/>
                <a:ahLst/>
                <a:cxnLst>
                  <a:cxn ang="0">
                    <a:pos x="11" y="41"/>
                  </a:cxn>
                  <a:cxn ang="0">
                    <a:pos x="81" y="43"/>
                  </a:cxn>
                  <a:cxn ang="0">
                    <a:pos x="123" y="43"/>
                  </a:cxn>
                  <a:cxn ang="0">
                    <a:pos x="164" y="37"/>
                  </a:cxn>
                  <a:cxn ang="0">
                    <a:pos x="211" y="25"/>
                  </a:cxn>
                  <a:cxn ang="0">
                    <a:pos x="253" y="16"/>
                  </a:cxn>
                  <a:cxn ang="0">
                    <a:pos x="332" y="7"/>
                  </a:cxn>
                  <a:cxn ang="0">
                    <a:pos x="504" y="0"/>
                  </a:cxn>
                  <a:cxn ang="0">
                    <a:pos x="514" y="7"/>
                  </a:cxn>
                  <a:cxn ang="0">
                    <a:pos x="506" y="16"/>
                  </a:cxn>
                  <a:cxn ang="0">
                    <a:pos x="339" y="41"/>
                  </a:cxn>
                  <a:cxn ang="0">
                    <a:pos x="261" y="61"/>
                  </a:cxn>
                  <a:cxn ang="0">
                    <a:pos x="221" y="72"/>
                  </a:cxn>
                  <a:cxn ang="0">
                    <a:pos x="175" y="85"/>
                  </a:cxn>
                  <a:cxn ang="0">
                    <a:pos x="123" y="93"/>
                  </a:cxn>
                  <a:cxn ang="0">
                    <a:pos x="71" y="93"/>
                  </a:cxn>
                  <a:cxn ang="0">
                    <a:pos x="38" y="75"/>
                  </a:cxn>
                  <a:cxn ang="0">
                    <a:pos x="23" y="65"/>
                  </a:cxn>
                  <a:cxn ang="0">
                    <a:pos x="6" y="57"/>
                  </a:cxn>
                  <a:cxn ang="0">
                    <a:pos x="0" y="46"/>
                  </a:cxn>
                  <a:cxn ang="0">
                    <a:pos x="11" y="41"/>
                  </a:cxn>
                  <a:cxn ang="0">
                    <a:pos x="11" y="41"/>
                  </a:cxn>
                </a:cxnLst>
                <a:rect l="0" t="0" r="r" b="b"/>
                <a:pathLst>
                  <a:path w="514" h="93">
                    <a:moveTo>
                      <a:pt x="11" y="41"/>
                    </a:moveTo>
                    <a:lnTo>
                      <a:pt x="81" y="43"/>
                    </a:lnTo>
                    <a:lnTo>
                      <a:pt x="123" y="43"/>
                    </a:lnTo>
                    <a:lnTo>
                      <a:pt x="164" y="37"/>
                    </a:lnTo>
                    <a:lnTo>
                      <a:pt x="211" y="25"/>
                    </a:lnTo>
                    <a:lnTo>
                      <a:pt x="253" y="16"/>
                    </a:lnTo>
                    <a:lnTo>
                      <a:pt x="332" y="7"/>
                    </a:lnTo>
                    <a:lnTo>
                      <a:pt x="504" y="0"/>
                    </a:lnTo>
                    <a:lnTo>
                      <a:pt x="514" y="7"/>
                    </a:lnTo>
                    <a:lnTo>
                      <a:pt x="506" y="16"/>
                    </a:lnTo>
                    <a:lnTo>
                      <a:pt x="339" y="41"/>
                    </a:lnTo>
                    <a:lnTo>
                      <a:pt x="261" y="61"/>
                    </a:lnTo>
                    <a:lnTo>
                      <a:pt x="221" y="72"/>
                    </a:lnTo>
                    <a:lnTo>
                      <a:pt x="175" y="85"/>
                    </a:lnTo>
                    <a:lnTo>
                      <a:pt x="123" y="93"/>
                    </a:lnTo>
                    <a:lnTo>
                      <a:pt x="71" y="93"/>
                    </a:lnTo>
                    <a:lnTo>
                      <a:pt x="38" y="75"/>
                    </a:lnTo>
                    <a:lnTo>
                      <a:pt x="23" y="65"/>
                    </a:lnTo>
                    <a:lnTo>
                      <a:pt x="6" y="57"/>
                    </a:lnTo>
                    <a:lnTo>
                      <a:pt x="0" y="46"/>
                    </a:lnTo>
                    <a:lnTo>
                      <a:pt x="11" y="41"/>
                    </a:lnTo>
                    <a:lnTo>
                      <a:pt x="11" y="4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97" name="Freeform 57"/>
              <p:cNvSpPr>
                <a:spLocks/>
              </p:cNvSpPr>
              <p:nvPr/>
            </p:nvSpPr>
            <p:spPr bwMode="auto">
              <a:xfrm>
                <a:off x="426" y="3509"/>
                <a:ext cx="17" cy="34"/>
              </a:xfrm>
              <a:custGeom>
                <a:avLst/>
                <a:gdLst/>
                <a:ahLst/>
                <a:cxnLst>
                  <a:cxn ang="0">
                    <a:pos x="15" y="2"/>
                  </a:cxn>
                  <a:cxn ang="0">
                    <a:pos x="42" y="33"/>
                  </a:cxn>
                  <a:cxn ang="0">
                    <a:pos x="70" y="65"/>
                  </a:cxn>
                  <a:cxn ang="0">
                    <a:pos x="67" y="125"/>
                  </a:cxn>
                  <a:cxn ang="0">
                    <a:pos x="58" y="133"/>
                  </a:cxn>
                  <a:cxn ang="0">
                    <a:pos x="49" y="125"/>
                  </a:cxn>
                  <a:cxn ang="0">
                    <a:pos x="39" y="76"/>
                  </a:cxn>
                  <a:cxn ang="0">
                    <a:pos x="0" y="11"/>
                  </a:cxn>
                  <a:cxn ang="0">
                    <a:pos x="3" y="0"/>
                  </a:cxn>
                  <a:cxn ang="0">
                    <a:pos x="15" y="2"/>
                  </a:cxn>
                  <a:cxn ang="0">
                    <a:pos x="15" y="2"/>
                  </a:cxn>
                </a:cxnLst>
                <a:rect l="0" t="0" r="r" b="b"/>
                <a:pathLst>
                  <a:path w="70" h="133">
                    <a:moveTo>
                      <a:pt x="15" y="2"/>
                    </a:moveTo>
                    <a:lnTo>
                      <a:pt x="42" y="33"/>
                    </a:lnTo>
                    <a:lnTo>
                      <a:pt x="70" y="65"/>
                    </a:lnTo>
                    <a:lnTo>
                      <a:pt x="67" y="125"/>
                    </a:lnTo>
                    <a:lnTo>
                      <a:pt x="58" y="133"/>
                    </a:lnTo>
                    <a:lnTo>
                      <a:pt x="49" y="125"/>
                    </a:lnTo>
                    <a:lnTo>
                      <a:pt x="39" y="76"/>
                    </a:lnTo>
                    <a:lnTo>
                      <a:pt x="0" y="11"/>
                    </a:lnTo>
                    <a:lnTo>
                      <a:pt x="3" y="0"/>
                    </a:lnTo>
                    <a:lnTo>
                      <a:pt x="15" y="2"/>
                    </a:lnTo>
                    <a:lnTo>
                      <a:pt x="15" y="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98" name="Freeform 58"/>
              <p:cNvSpPr>
                <a:spLocks/>
              </p:cNvSpPr>
              <p:nvPr/>
            </p:nvSpPr>
            <p:spPr bwMode="auto">
              <a:xfrm>
                <a:off x="435" y="3499"/>
                <a:ext cx="48" cy="95"/>
              </a:xfrm>
              <a:custGeom>
                <a:avLst/>
                <a:gdLst/>
                <a:ahLst/>
                <a:cxnLst>
                  <a:cxn ang="0">
                    <a:pos x="13" y="0"/>
                  </a:cxn>
                  <a:cxn ang="0">
                    <a:pos x="66" y="53"/>
                  </a:cxn>
                  <a:cxn ang="0">
                    <a:pos x="84" y="84"/>
                  </a:cxn>
                  <a:cxn ang="0">
                    <a:pos x="105" y="117"/>
                  </a:cxn>
                  <a:cxn ang="0">
                    <a:pos x="120" y="137"/>
                  </a:cxn>
                  <a:cxn ang="0">
                    <a:pos x="134" y="156"/>
                  </a:cxn>
                  <a:cxn ang="0">
                    <a:pos x="162" y="189"/>
                  </a:cxn>
                  <a:cxn ang="0">
                    <a:pos x="194" y="268"/>
                  </a:cxn>
                  <a:cxn ang="0">
                    <a:pos x="193" y="342"/>
                  </a:cxn>
                  <a:cxn ang="0">
                    <a:pos x="183" y="355"/>
                  </a:cxn>
                  <a:cxn ang="0">
                    <a:pos x="174" y="370"/>
                  </a:cxn>
                  <a:cxn ang="0">
                    <a:pos x="164" y="378"/>
                  </a:cxn>
                  <a:cxn ang="0">
                    <a:pos x="157" y="368"/>
                  </a:cxn>
                  <a:cxn ang="0">
                    <a:pos x="152" y="337"/>
                  </a:cxn>
                  <a:cxn ang="0">
                    <a:pos x="152" y="318"/>
                  </a:cxn>
                  <a:cxn ang="0">
                    <a:pos x="152" y="311"/>
                  </a:cxn>
                  <a:cxn ang="0">
                    <a:pos x="152" y="302"/>
                  </a:cxn>
                  <a:cxn ang="0">
                    <a:pos x="152" y="295"/>
                  </a:cxn>
                  <a:cxn ang="0">
                    <a:pos x="152" y="288"/>
                  </a:cxn>
                  <a:cxn ang="0">
                    <a:pos x="152" y="269"/>
                  </a:cxn>
                  <a:cxn ang="0">
                    <a:pos x="146" y="228"/>
                  </a:cxn>
                  <a:cxn ang="0">
                    <a:pos x="132" y="194"/>
                  </a:cxn>
                  <a:cxn ang="0">
                    <a:pos x="114" y="162"/>
                  </a:cxn>
                  <a:cxn ang="0">
                    <a:pos x="90" y="126"/>
                  </a:cxn>
                  <a:cxn ang="0">
                    <a:pos x="52" y="66"/>
                  </a:cxn>
                  <a:cxn ang="0">
                    <a:pos x="32" y="38"/>
                  </a:cxn>
                  <a:cxn ang="0">
                    <a:pos x="3" y="14"/>
                  </a:cxn>
                  <a:cxn ang="0">
                    <a:pos x="0" y="1"/>
                  </a:cxn>
                  <a:cxn ang="0">
                    <a:pos x="13" y="0"/>
                  </a:cxn>
                  <a:cxn ang="0">
                    <a:pos x="13" y="0"/>
                  </a:cxn>
                </a:cxnLst>
                <a:rect l="0" t="0" r="r" b="b"/>
                <a:pathLst>
                  <a:path w="194" h="378">
                    <a:moveTo>
                      <a:pt x="13" y="0"/>
                    </a:moveTo>
                    <a:lnTo>
                      <a:pt x="66" y="53"/>
                    </a:lnTo>
                    <a:lnTo>
                      <a:pt x="84" y="84"/>
                    </a:lnTo>
                    <a:lnTo>
                      <a:pt x="105" y="117"/>
                    </a:lnTo>
                    <a:lnTo>
                      <a:pt x="120" y="137"/>
                    </a:lnTo>
                    <a:lnTo>
                      <a:pt x="134" y="156"/>
                    </a:lnTo>
                    <a:lnTo>
                      <a:pt x="162" y="189"/>
                    </a:lnTo>
                    <a:lnTo>
                      <a:pt x="194" y="268"/>
                    </a:lnTo>
                    <a:lnTo>
                      <a:pt x="193" y="342"/>
                    </a:lnTo>
                    <a:lnTo>
                      <a:pt x="183" y="355"/>
                    </a:lnTo>
                    <a:lnTo>
                      <a:pt x="174" y="370"/>
                    </a:lnTo>
                    <a:lnTo>
                      <a:pt x="164" y="378"/>
                    </a:lnTo>
                    <a:lnTo>
                      <a:pt x="157" y="368"/>
                    </a:lnTo>
                    <a:lnTo>
                      <a:pt x="152" y="337"/>
                    </a:lnTo>
                    <a:lnTo>
                      <a:pt x="152" y="318"/>
                    </a:lnTo>
                    <a:lnTo>
                      <a:pt x="152" y="311"/>
                    </a:lnTo>
                    <a:lnTo>
                      <a:pt x="152" y="302"/>
                    </a:lnTo>
                    <a:lnTo>
                      <a:pt x="152" y="295"/>
                    </a:lnTo>
                    <a:lnTo>
                      <a:pt x="152" y="288"/>
                    </a:lnTo>
                    <a:lnTo>
                      <a:pt x="152" y="269"/>
                    </a:lnTo>
                    <a:lnTo>
                      <a:pt x="146" y="228"/>
                    </a:lnTo>
                    <a:lnTo>
                      <a:pt x="132" y="194"/>
                    </a:lnTo>
                    <a:lnTo>
                      <a:pt x="114" y="162"/>
                    </a:lnTo>
                    <a:lnTo>
                      <a:pt x="90" y="126"/>
                    </a:lnTo>
                    <a:lnTo>
                      <a:pt x="52" y="66"/>
                    </a:lnTo>
                    <a:lnTo>
                      <a:pt x="32" y="38"/>
                    </a:lnTo>
                    <a:lnTo>
                      <a:pt x="3" y="14"/>
                    </a:lnTo>
                    <a:lnTo>
                      <a:pt x="0" y="1"/>
                    </a:lnTo>
                    <a:lnTo>
                      <a:pt x="13" y="0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299" name="Freeform 59"/>
              <p:cNvSpPr>
                <a:spLocks/>
              </p:cNvSpPr>
              <p:nvPr/>
            </p:nvSpPr>
            <p:spPr bwMode="auto">
              <a:xfrm>
                <a:off x="451" y="3565"/>
                <a:ext cx="41" cy="102"/>
              </a:xfrm>
              <a:custGeom>
                <a:avLst/>
                <a:gdLst/>
                <a:ahLst/>
                <a:cxnLst>
                  <a:cxn ang="0">
                    <a:pos x="13" y="0"/>
                  </a:cxn>
                  <a:cxn ang="0">
                    <a:pos x="61" y="34"/>
                  </a:cxn>
                  <a:cxn ang="0">
                    <a:pos x="104" y="76"/>
                  </a:cxn>
                  <a:cxn ang="0">
                    <a:pos x="151" y="154"/>
                  </a:cxn>
                  <a:cxn ang="0">
                    <a:pos x="157" y="184"/>
                  </a:cxn>
                  <a:cxn ang="0">
                    <a:pos x="163" y="261"/>
                  </a:cxn>
                  <a:cxn ang="0">
                    <a:pos x="156" y="298"/>
                  </a:cxn>
                  <a:cxn ang="0">
                    <a:pos x="144" y="338"/>
                  </a:cxn>
                  <a:cxn ang="0">
                    <a:pos x="130" y="360"/>
                  </a:cxn>
                  <a:cxn ang="0">
                    <a:pos x="114" y="377"/>
                  </a:cxn>
                  <a:cxn ang="0">
                    <a:pos x="76" y="409"/>
                  </a:cxn>
                  <a:cxn ang="0">
                    <a:pos x="68" y="403"/>
                  </a:cxn>
                  <a:cxn ang="0">
                    <a:pos x="76" y="387"/>
                  </a:cxn>
                  <a:cxn ang="0">
                    <a:pos x="97" y="360"/>
                  </a:cxn>
                  <a:cxn ang="0">
                    <a:pos x="110" y="325"/>
                  </a:cxn>
                  <a:cxn ang="0">
                    <a:pos x="129" y="258"/>
                  </a:cxn>
                  <a:cxn ang="0">
                    <a:pos x="126" y="188"/>
                  </a:cxn>
                  <a:cxn ang="0">
                    <a:pos x="118" y="163"/>
                  </a:cxn>
                  <a:cxn ang="0">
                    <a:pos x="103" y="128"/>
                  </a:cxn>
                  <a:cxn ang="0">
                    <a:pos x="79" y="98"/>
                  </a:cxn>
                  <a:cxn ang="0">
                    <a:pos x="45" y="53"/>
                  </a:cxn>
                  <a:cxn ang="0">
                    <a:pos x="29" y="32"/>
                  </a:cxn>
                  <a:cxn ang="0">
                    <a:pos x="4" y="15"/>
                  </a:cxn>
                  <a:cxn ang="0">
                    <a:pos x="0" y="2"/>
                  </a:cxn>
                  <a:cxn ang="0">
                    <a:pos x="13" y="0"/>
                  </a:cxn>
                  <a:cxn ang="0">
                    <a:pos x="13" y="0"/>
                  </a:cxn>
                </a:cxnLst>
                <a:rect l="0" t="0" r="r" b="b"/>
                <a:pathLst>
                  <a:path w="163" h="409">
                    <a:moveTo>
                      <a:pt x="13" y="0"/>
                    </a:moveTo>
                    <a:lnTo>
                      <a:pt x="61" y="34"/>
                    </a:lnTo>
                    <a:lnTo>
                      <a:pt x="104" y="76"/>
                    </a:lnTo>
                    <a:lnTo>
                      <a:pt x="151" y="154"/>
                    </a:lnTo>
                    <a:lnTo>
                      <a:pt x="157" y="184"/>
                    </a:lnTo>
                    <a:lnTo>
                      <a:pt x="163" y="261"/>
                    </a:lnTo>
                    <a:lnTo>
                      <a:pt x="156" y="298"/>
                    </a:lnTo>
                    <a:lnTo>
                      <a:pt x="144" y="338"/>
                    </a:lnTo>
                    <a:lnTo>
                      <a:pt x="130" y="360"/>
                    </a:lnTo>
                    <a:lnTo>
                      <a:pt x="114" y="377"/>
                    </a:lnTo>
                    <a:lnTo>
                      <a:pt x="76" y="409"/>
                    </a:lnTo>
                    <a:lnTo>
                      <a:pt x="68" y="403"/>
                    </a:lnTo>
                    <a:lnTo>
                      <a:pt x="76" y="387"/>
                    </a:lnTo>
                    <a:lnTo>
                      <a:pt x="97" y="360"/>
                    </a:lnTo>
                    <a:lnTo>
                      <a:pt x="110" y="325"/>
                    </a:lnTo>
                    <a:lnTo>
                      <a:pt x="129" y="258"/>
                    </a:lnTo>
                    <a:lnTo>
                      <a:pt x="126" y="188"/>
                    </a:lnTo>
                    <a:lnTo>
                      <a:pt x="118" y="163"/>
                    </a:lnTo>
                    <a:lnTo>
                      <a:pt x="103" y="128"/>
                    </a:lnTo>
                    <a:lnTo>
                      <a:pt x="79" y="98"/>
                    </a:lnTo>
                    <a:lnTo>
                      <a:pt x="45" y="53"/>
                    </a:lnTo>
                    <a:lnTo>
                      <a:pt x="29" y="32"/>
                    </a:lnTo>
                    <a:lnTo>
                      <a:pt x="4" y="15"/>
                    </a:lnTo>
                    <a:lnTo>
                      <a:pt x="0" y="2"/>
                    </a:lnTo>
                    <a:lnTo>
                      <a:pt x="13" y="0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300" name="Freeform 60"/>
              <p:cNvSpPr>
                <a:spLocks/>
              </p:cNvSpPr>
              <p:nvPr/>
            </p:nvSpPr>
            <p:spPr bwMode="auto">
              <a:xfrm>
                <a:off x="436" y="3579"/>
                <a:ext cx="17" cy="45"/>
              </a:xfrm>
              <a:custGeom>
                <a:avLst/>
                <a:gdLst/>
                <a:ahLst/>
                <a:cxnLst>
                  <a:cxn ang="0">
                    <a:pos x="40" y="4"/>
                  </a:cxn>
                  <a:cxn ang="0">
                    <a:pos x="63" y="55"/>
                  </a:cxn>
                  <a:cxn ang="0">
                    <a:pos x="67" y="108"/>
                  </a:cxn>
                  <a:cxn ang="0">
                    <a:pos x="58" y="129"/>
                  </a:cxn>
                  <a:cxn ang="0">
                    <a:pos x="46" y="147"/>
                  </a:cxn>
                  <a:cxn ang="0">
                    <a:pos x="12" y="179"/>
                  </a:cxn>
                  <a:cxn ang="0">
                    <a:pos x="0" y="179"/>
                  </a:cxn>
                  <a:cxn ang="0">
                    <a:pos x="0" y="168"/>
                  </a:cxn>
                  <a:cxn ang="0">
                    <a:pos x="17" y="136"/>
                  </a:cxn>
                  <a:cxn ang="0">
                    <a:pos x="25" y="99"/>
                  </a:cxn>
                  <a:cxn ang="0">
                    <a:pos x="24" y="12"/>
                  </a:cxn>
                  <a:cxn ang="0">
                    <a:pos x="27" y="0"/>
                  </a:cxn>
                  <a:cxn ang="0">
                    <a:pos x="40" y="4"/>
                  </a:cxn>
                  <a:cxn ang="0">
                    <a:pos x="40" y="4"/>
                  </a:cxn>
                </a:cxnLst>
                <a:rect l="0" t="0" r="r" b="b"/>
                <a:pathLst>
                  <a:path w="67" h="179">
                    <a:moveTo>
                      <a:pt x="40" y="4"/>
                    </a:moveTo>
                    <a:lnTo>
                      <a:pt x="63" y="55"/>
                    </a:lnTo>
                    <a:lnTo>
                      <a:pt x="67" y="108"/>
                    </a:lnTo>
                    <a:lnTo>
                      <a:pt x="58" y="129"/>
                    </a:lnTo>
                    <a:lnTo>
                      <a:pt x="46" y="147"/>
                    </a:lnTo>
                    <a:lnTo>
                      <a:pt x="12" y="179"/>
                    </a:lnTo>
                    <a:lnTo>
                      <a:pt x="0" y="179"/>
                    </a:lnTo>
                    <a:lnTo>
                      <a:pt x="0" y="168"/>
                    </a:lnTo>
                    <a:lnTo>
                      <a:pt x="17" y="136"/>
                    </a:lnTo>
                    <a:lnTo>
                      <a:pt x="25" y="99"/>
                    </a:lnTo>
                    <a:lnTo>
                      <a:pt x="24" y="12"/>
                    </a:lnTo>
                    <a:lnTo>
                      <a:pt x="27" y="0"/>
                    </a:lnTo>
                    <a:lnTo>
                      <a:pt x="40" y="4"/>
                    </a:lnTo>
                    <a:lnTo>
                      <a:pt x="40" y="4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301" name="Freeform 61"/>
              <p:cNvSpPr>
                <a:spLocks/>
              </p:cNvSpPr>
              <p:nvPr/>
            </p:nvSpPr>
            <p:spPr bwMode="auto">
              <a:xfrm>
                <a:off x="440" y="3634"/>
                <a:ext cx="34" cy="74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16" y="87"/>
                  </a:cxn>
                  <a:cxn ang="0">
                    <a:pos x="135" y="161"/>
                  </a:cxn>
                  <a:cxn ang="0">
                    <a:pos x="132" y="198"/>
                  </a:cxn>
                  <a:cxn ang="0">
                    <a:pos x="121" y="239"/>
                  </a:cxn>
                  <a:cxn ang="0">
                    <a:pos x="110" y="265"/>
                  </a:cxn>
                  <a:cxn ang="0">
                    <a:pos x="92" y="287"/>
                  </a:cxn>
                  <a:cxn ang="0">
                    <a:pos x="76" y="294"/>
                  </a:cxn>
                  <a:cxn ang="0">
                    <a:pos x="61" y="289"/>
                  </a:cxn>
                  <a:cxn ang="0">
                    <a:pos x="60" y="261"/>
                  </a:cxn>
                  <a:cxn ang="0">
                    <a:pos x="81" y="227"/>
                  </a:cxn>
                  <a:cxn ang="0">
                    <a:pos x="93" y="192"/>
                  </a:cxn>
                  <a:cxn ang="0">
                    <a:pos x="104" y="160"/>
                  </a:cxn>
                  <a:cxn ang="0">
                    <a:pos x="108" y="128"/>
                  </a:cxn>
                  <a:cxn ang="0">
                    <a:pos x="99" y="95"/>
                  </a:cxn>
                  <a:cxn ang="0">
                    <a:pos x="81" y="66"/>
                  </a:cxn>
                  <a:cxn ang="0">
                    <a:pos x="60" y="46"/>
                  </a:cxn>
                  <a:cxn ang="0">
                    <a:pos x="33" y="30"/>
                  </a:cxn>
                  <a:cxn ang="0">
                    <a:pos x="3" y="13"/>
                  </a:cxn>
                  <a:cxn ang="0">
                    <a:pos x="0" y="2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35" h="294">
                    <a:moveTo>
                      <a:pt x="12" y="0"/>
                    </a:moveTo>
                    <a:lnTo>
                      <a:pt x="116" y="87"/>
                    </a:lnTo>
                    <a:lnTo>
                      <a:pt x="135" y="161"/>
                    </a:lnTo>
                    <a:lnTo>
                      <a:pt x="132" y="198"/>
                    </a:lnTo>
                    <a:lnTo>
                      <a:pt x="121" y="239"/>
                    </a:lnTo>
                    <a:lnTo>
                      <a:pt x="110" y="265"/>
                    </a:lnTo>
                    <a:lnTo>
                      <a:pt x="92" y="287"/>
                    </a:lnTo>
                    <a:lnTo>
                      <a:pt x="76" y="294"/>
                    </a:lnTo>
                    <a:lnTo>
                      <a:pt x="61" y="289"/>
                    </a:lnTo>
                    <a:lnTo>
                      <a:pt x="60" y="261"/>
                    </a:lnTo>
                    <a:lnTo>
                      <a:pt x="81" y="227"/>
                    </a:lnTo>
                    <a:lnTo>
                      <a:pt x="93" y="192"/>
                    </a:lnTo>
                    <a:lnTo>
                      <a:pt x="104" y="160"/>
                    </a:lnTo>
                    <a:lnTo>
                      <a:pt x="108" y="128"/>
                    </a:lnTo>
                    <a:lnTo>
                      <a:pt x="99" y="95"/>
                    </a:lnTo>
                    <a:lnTo>
                      <a:pt x="81" y="66"/>
                    </a:lnTo>
                    <a:lnTo>
                      <a:pt x="60" y="46"/>
                    </a:lnTo>
                    <a:lnTo>
                      <a:pt x="33" y="30"/>
                    </a:lnTo>
                    <a:lnTo>
                      <a:pt x="3" y="13"/>
                    </a:lnTo>
                    <a:lnTo>
                      <a:pt x="0" y="2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302" name="Freeform 62"/>
              <p:cNvSpPr>
                <a:spLocks/>
              </p:cNvSpPr>
              <p:nvPr/>
            </p:nvSpPr>
            <p:spPr bwMode="auto">
              <a:xfrm>
                <a:off x="437" y="3644"/>
                <a:ext cx="16" cy="37"/>
              </a:xfrm>
              <a:custGeom>
                <a:avLst/>
                <a:gdLst/>
                <a:ahLst/>
                <a:cxnLst>
                  <a:cxn ang="0">
                    <a:pos x="16" y="2"/>
                  </a:cxn>
                  <a:cxn ang="0">
                    <a:pos x="63" y="108"/>
                  </a:cxn>
                  <a:cxn ang="0">
                    <a:pos x="49" y="127"/>
                  </a:cxn>
                  <a:cxn ang="0">
                    <a:pos x="35" y="145"/>
                  </a:cxn>
                  <a:cxn ang="0">
                    <a:pos x="24" y="150"/>
                  </a:cxn>
                  <a:cxn ang="0">
                    <a:pos x="19" y="139"/>
                  </a:cxn>
                  <a:cxn ang="0">
                    <a:pos x="26" y="101"/>
                  </a:cxn>
                  <a:cxn ang="0">
                    <a:pos x="20" y="54"/>
                  </a:cxn>
                  <a:cxn ang="0">
                    <a:pos x="0" y="11"/>
                  </a:cxn>
                  <a:cxn ang="0">
                    <a:pos x="5" y="0"/>
                  </a:cxn>
                  <a:cxn ang="0">
                    <a:pos x="16" y="2"/>
                  </a:cxn>
                  <a:cxn ang="0">
                    <a:pos x="16" y="2"/>
                  </a:cxn>
                </a:cxnLst>
                <a:rect l="0" t="0" r="r" b="b"/>
                <a:pathLst>
                  <a:path w="63" h="150">
                    <a:moveTo>
                      <a:pt x="16" y="2"/>
                    </a:moveTo>
                    <a:lnTo>
                      <a:pt x="63" y="108"/>
                    </a:lnTo>
                    <a:lnTo>
                      <a:pt x="49" y="127"/>
                    </a:lnTo>
                    <a:lnTo>
                      <a:pt x="35" y="145"/>
                    </a:lnTo>
                    <a:lnTo>
                      <a:pt x="24" y="150"/>
                    </a:lnTo>
                    <a:lnTo>
                      <a:pt x="19" y="139"/>
                    </a:lnTo>
                    <a:lnTo>
                      <a:pt x="26" y="101"/>
                    </a:lnTo>
                    <a:lnTo>
                      <a:pt x="20" y="54"/>
                    </a:lnTo>
                    <a:lnTo>
                      <a:pt x="0" y="11"/>
                    </a:lnTo>
                    <a:lnTo>
                      <a:pt x="5" y="0"/>
                    </a:lnTo>
                    <a:lnTo>
                      <a:pt x="16" y="2"/>
                    </a:lnTo>
                    <a:lnTo>
                      <a:pt x="16" y="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303" name="Freeform 63"/>
              <p:cNvSpPr>
                <a:spLocks/>
              </p:cNvSpPr>
              <p:nvPr/>
            </p:nvSpPr>
            <p:spPr bwMode="auto">
              <a:xfrm>
                <a:off x="384" y="3703"/>
                <a:ext cx="85" cy="72"/>
              </a:xfrm>
              <a:custGeom>
                <a:avLst/>
                <a:gdLst/>
                <a:ahLst/>
                <a:cxnLst>
                  <a:cxn ang="0">
                    <a:pos x="276" y="0"/>
                  </a:cxn>
                  <a:cxn ang="0">
                    <a:pos x="310" y="25"/>
                  </a:cxn>
                  <a:cxn ang="0">
                    <a:pos x="331" y="56"/>
                  </a:cxn>
                  <a:cxn ang="0">
                    <a:pos x="339" y="135"/>
                  </a:cxn>
                  <a:cxn ang="0">
                    <a:pos x="323" y="168"/>
                  </a:cxn>
                  <a:cxn ang="0">
                    <a:pos x="302" y="193"/>
                  </a:cxn>
                  <a:cxn ang="0">
                    <a:pos x="284" y="218"/>
                  </a:cxn>
                  <a:cxn ang="0">
                    <a:pos x="259" y="241"/>
                  </a:cxn>
                  <a:cxn ang="0">
                    <a:pos x="233" y="263"/>
                  </a:cxn>
                  <a:cxn ang="0">
                    <a:pos x="206" y="278"/>
                  </a:cxn>
                  <a:cxn ang="0">
                    <a:pos x="145" y="289"/>
                  </a:cxn>
                  <a:cxn ang="0">
                    <a:pos x="7" y="279"/>
                  </a:cxn>
                  <a:cxn ang="0">
                    <a:pos x="0" y="269"/>
                  </a:cxn>
                  <a:cxn ang="0">
                    <a:pos x="8" y="262"/>
                  </a:cxn>
                  <a:cxn ang="0">
                    <a:pos x="128" y="262"/>
                  </a:cxn>
                  <a:cxn ang="0">
                    <a:pos x="180" y="246"/>
                  </a:cxn>
                  <a:cxn ang="0">
                    <a:pos x="226" y="211"/>
                  </a:cxn>
                  <a:cxn ang="0">
                    <a:pos x="253" y="193"/>
                  </a:cxn>
                  <a:cxn ang="0">
                    <a:pos x="284" y="148"/>
                  </a:cxn>
                  <a:cxn ang="0">
                    <a:pos x="296" y="121"/>
                  </a:cxn>
                  <a:cxn ang="0">
                    <a:pos x="298" y="62"/>
                  </a:cxn>
                  <a:cxn ang="0">
                    <a:pos x="289" y="37"/>
                  </a:cxn>
                  <a:cxn ang="0">
                    <a:pos x="265" y="19"/>
                  </a:cxn>
                  <a:cxn ang="0">
                    <a:pos x="261" y="4"/>
                  </a:cxn>
                  <a:cxn ang="0">
                    <a:pos x="276" y="0"/>
                  </a:cxn>
                  <a:cxn ang="0">
                    <a:pos x="276" y="0"/>
                  </a:cxn>
                </a:cxnLst>
                <a:rect l="0" t="0" r="r" b="b"/>
                <a:pathLst>
                  <a:path w="339" h="289">
                    <a:moveTo>
                      <a:pt x="276" y="0"/>
                    </a:moveTo>
                    <a:lnTo>
                      <a:pt x="310" y="25"/>
                    </a:lnTo>
                    <a:lnTo>
                      <a:pt x="331" y="56"/>
                    </a:lnTo>
                    <a:lnTo>
                      <a:pt x="339" y="135"/>
                    </a:lnTo>
                    <a:lnTo>
                      <a:pt x="323" y="168"/>
                    </a:lnTo>
                    <a:lnTo>
                      <a:pt x="302" y="193"/>
                    </a:lnTo>
                    <a:lnTo>
                      <a:pt x="284" y="218"/>
                    </a:lnTo>
                    <a:lnTo>
                      <a:pt x="259" y="241"/>
                    </a:lnTo>
                    <a:lnTo>
                      <a:pt x="233" y="263"/>
                    </a:lnTo>
                    <a:lnTo>
                      <a:pt x="206" y="278"/>
                    </a:lnTo>
                    <a:lnTo>
                      <a:pt x="145" y="289"/>
                    </a:lnTo>
                    <a:lnTo>
                      <a:pt x="7" y="279"/>
                    </a:lnTo>
                    <a:lnTo>
                      <a:pt x="0" y="269"/>
                    </a:lnTo>
                    <a:lnTo>
                      <a:pt x="8" y="262"/>
                    </a:lnTo>
                    <a:lnTo>
                      <a:pt x="128" y="262"/>
                    </a:lnTo>
                    <a:lnTo>
                      <a:pt x="180" y="246"/>
                    </a:lnTo>
                    <a:lnTo>
                      <a:pt x="226" y="211"/>
                    </a:lnTo>
                    <a:lnTo>
                      <a:pt x="253" y="193"/>
                    </a:lnTo>
                    <a:lnTo>
                      <a:pt x="284" y="148"/>
                    </a:lnTo>
                    <a:lnTo>
                      <a:pt x="296" y="121"/>
                    </a:lnTo>
                    <a:lnTo>
                      <a:pt x="298" y="62"/>
                    </a:lnTo>
                    <a:lnTo>
                      <a:pt x="289" y="37"/>
                    </a:lnTo>
                    <a:lnTo>
                      <a:pt x="265" y="19"/>
                    </a:lnTo>
                    <a:lnTo>
                      <a:pt x="261" y="4"/>
                    </a:lnTo>
                    <a:lnTo>
                      <a:pt x="276" y="0"/>
                    </a:lnTo>
                    <a:lnTo>
                      <a:pt x="276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304" name="Freeform 64"/>
              <p:cNvSpPr>
                <a:spLocks/>
              </p:cNvSpPr>
              <p:nvPr/>
            </p:nvSpPr>
            <p:spPr bwMode="auto">
              <a:xfrm>
                <a:off x="164" y="3712"/>
                <a:ext cx="150" cy="196"/>
              </a:xfrm>
              <a:custGeom>
                <a:avLst/>
                <a:gdLst/>
                <a:ahLst/>
                <a:cxnLst>
                  <a:cxn ang="0">
                    <a:pos x="182" y="21"/>
                  </a:cxn>
                  <a:cxn ang="0">
                    <a:pos x="85" y="79"/>
                  </a:cxn>
                  <a:cxn ang="0">
                    <a:pos x="45" y="169"/>
                  </a:cxn>
                  <a:cxn ang="0">
                    <a:pos x="32" y="280"/>
                  </a:cxn>
                  <a:cxn ang="0">
                    <a:pos x="60" y="385"/>
                  </a:cxn>
                  <a:cxn ang="0">
                    <a:pos x="143" y="492"/>
                  </a:cxn>
                  <a:cxn ang="0">
                    <a:pos x="273" y="563"/>
                  </a:cxn>
                  <a:cxn ang="0">
                    <a:pos x="381" y="581"/>
                  </a:cxn>
                  <a:cxn ang="0">
                    <a:pos x="448" y="567"/>
                  </a:cxn>
                  <a:cxn ang="0">
                    <a:pos x="507" y="502"/>
                  </a:cxn>
                  <a:cxn ang="0">
                    <a:pos x="589" y="452"/>
                  </a:cxn>
                  <a:cxn ang="0">
                    <a:pos x="600" y="510"/>
                  </a:cxn>
                  <a:cxn ang="0">
                    <a:pos x="560" y="608"/>
                  </a:cxn>
                  <a:cxn ang="0">
                    <a:pos x="521" y="689"/>
                  </a:cxn>
                  <a:cxn ang="0">
                    <a:pos x="337" y="783"/>
                  </a:cxn>
                  <a:cxn ang="0">
                    <a:pos x="297" y="766"/>
                  </a:cxn>
                  <a:cxn ang="0">
                    <a:pos x="405" y="665"/>
                  </a:cxn>
                  <a:cxn ang="0">
                    <a:pos x="376" y="621"/>
                  </a:cxn>
                  <a:cxn ang="0">
                    <a:pos x="247" y="610"/>
                  </a:cxn>
                  <a:cxn ang="0">
                    <a:pos x="124" y="531"/>
                  </a:cxn>
                  <a:cxn ang="0">
                    <a:pos x="42" y="441"/>
                  </a:cxn>
                  <a:cxn ang="0">
                    <a:pos x="0" y="291"/>
                  </a:cxn>
                  <a:cxn ang="0">
                    <a:pos x="2" y="161"/>
                  </a:cxn>
                  <a:cxn ang="0">
                    <a:pos x="39" y="54"/>
                  </a:cxn>
                  <a:cxn ang="0">
                    <a:pos x="85" y="11"/>
                  </a:cxn>
                  <a:cxn ang="0">
                    <a:pos x="139" y="0"/>
                  </a:cxn>
                  <a:cxn ang="0">
                    <a:pos x="182" y="21"/>
                  </a:cxn>
                  <a:cxn ang="0">
                    <a:pos x="182" y="21"/>
                  </a:cxn>
                </a:cxnLst>
                <a:rect l="0" t="0" r="r" b="b"/>
                <a:pathLst>
                  <a:path w="600" h="783">
                    <a:moveTo>
                      <a:pt x="182" y="21"/>
                    </a:moveTo>
                    <a:lnTo>
                      <a:pt x="85" y="79"/>
                    </a:lnTo>
                    <a:lnTo>
                      <a:pt x="45" y="169"/>
                    </a:lnTo>
                    <a:lnTo>
                      <a:pt x="32" y="280"/>
                    </a:lnTo>
                    <a:lnTo>
                      <a:pt x="60" y="385"/>
                    </a:lnTo>
                    <a:lnTo>
                      <a:pt x="143" y="492"/>
                    </a:lnTo>
                    <a:lnTo>
                      <a:pt x="273" y="563"/>
                    </a:lnTo>
                    <a:lnTo>
                      <a:pt x="381" y="581"/>
                    </a:lnTo>
                    <a:lnTo>
                      <a:pt x="448" y="567"/>
                    </a:lnTo>
                    <a:lnTo>
                      <a:pt x="507" y="502"/>
                    </a:lnTo>
                    <a:lnTo>
                      <a:pt x="589" y="452"/>
                    </a:lnTo>
                    <a:lnTo>
                      <a:pt x="600" y="510"/>
                    </a:lnTo>
                    <a:lnTo>
                      <a:pt x="560" y="608"/>
                    </a:lnTo>
                    <a:lnTo>
                      <a:pt x="521" y="689"/>
                    </a:lnTo>
                    <a:lnTo>
                      <a:pt x="337" y="783"/>
                    </a:lnTo>
                    <a:lnTo>
                      <a:pt x="297" y="766"/>
                    </a:lnTo>
                    <a:lnTo>
                      <a:pt x="405" y="665"/>
                    </a:lnTo>
                    <a:lnTo>
                      <a:pt x="376" y="621"/>
                    </a:lnTo>
                    <a:lnTo>
                      <a:pt x="247" y="610"/>
                    </a:lnTo>
                    <a:lnTo>
                      <a:pt x="124" y="531"/>
                    </a:lnTo>
                    <a:lnTo>
                      <a:pt x="42" y="441"/>
                    </a:lnTo>
                    <a:lnTo>
                      <a:pt x="0" y="291"/>
                    </a:lnTo>
                    <a:lnTo>
                      <a:pt x="2" y="161"/>
                    </a:lnTo>
                    <a:lnTo>
                      <a:pt x="39" y="54"/>
                    </a:lnTo>
                    <a:lnTo>
                      <a:pt x="85" y="11"/>
                    </a:lnTo>
                    <a:lnTo>
                      <a:pt x="139" y="0"/>
                    </a:lnTo>
                    <a:lnTo>
                      <a:pt x="182" y="21"/>
                    </a:lnTo>
                    <a:lnTo>
                      <a:pt x="182" y="2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305" name="Freeform 65"/>
              <p:cNvSpPr>
                <a:spLocks/>
              </p:cNvSpPr>
              <p:nvPr/>
            </p:nvSpPr>
            <p:spPr bwMode="auto">
              <a:xfrm>
                <a:off x="112" y="3706"/>
                <a:ext cx="173" cy="252"/>
              </a:xfrm>
              <a:custGeom>
                <a:avLst/>
                <a:gdLst/>
                <a:ahLst/>
                <a:cxnLst>
                  <a:cxn ang="0">
                    <a:pos x="301" y="14"/>
                  </a:cxn>
                  <a:cxn ang="0">
                    <a:pos x="208" y="38"/>
                  </a:cxn>
                  <a:cxn ang="0">
                    <a:pos x="179" y="0"/>
                  </a:cxn>
                  <a:cxn ang="0">
                    <a:pos x="115" y="2"/>
                  </a:cxn>
                  <a:cxn ang="0">
                    <a:pos x="0" y="43"/>
                  </a:cxn>
                  <a:cxn ang="0">
                    <a:pos x="87" y="49"/>
                  </a:cxn>
                  <a:cxn ang="0">
                    <a:pos x="72" y="104"/>
                  </a:cxn>
                  <a:cxn ang="0">
                    <a:pos x="47" y="218"/>
                  </a:cxn>
                  <a:cxn ang="0">
                    <a:pos x="58" y="333"/>
                  </a:cxn>
                  <a:cxn ang="0">
                    <a:pos x="50" y="481"/>
                  </a:cxn>
                  <a:cxn ang="0">
                    <a:pos x="83" y="592"/>
                  </a:cxn>
                  <a:cxn ang="0">
                    <a:pos x="119" y="675"/>
                  </a:cxn>
                  <a:cxn ang="0">
                    <a:pos x="179" y="748"/>
                  </a:cxn>
                  <a:cxn ang="0">
                    <a:pos x="230" y="834"/>
                  </a:cxn>
                  <a:cxn ang="0">
                    <a:pos x="337" y="898"/>
                  </a:cxn>
                  <a:cxn ang="0">
                    <a:pos x="435" y="930"/>
                  </a:cxn>
                  <a:cxn ang="0">
                    <a:pos x="542" y="930"/>
                  </a:cxn>
                  <a:cxn ang="0">
                    <a:pos x="503" y="1005"/>
                  </a:cxn>
                  <a:cxn ang="0">
                    <a:pos x="651" y="930"/>
                  </a:cxn>
                  <a:cxn ang="0">
                    <a:pos x="690" y="847"/>
                  </a:cxn>
                  <a:cxn ang="0">
                    <a:pos x="664" y="722"/>
                  </a:cxn>
                  <a:cxn ang="0">
                    <a:pos x="636" y="736"/>
                  </a:cxn>
                  <a:cxn ang="0">
                    <a:pos x="640" y="826"/>
                  </a:cxn>
                  <a:cxn ang="0">
                    <a:pos x="578" y="866"/>
                  </a:cxn>
                  <a:cxn ang="0">
                    <a:pos x="414" y="855"/>
                  </a:cxn>
                  <a:cxn ang="0">
                    <a:pos x="284" y="772"/>
                  </a:cxn>
                  <a:cxn ang="0">
                    <a:pos x="222" y="675"/>
                  </a:cxn>
                  <a:cxn ang="0">
                    <a:pos x="132" y="560"/>
                  </a:cxn>
                  <a:cxn ang="0">
                    <a:pos x="100" y="252"/>
                  </a:cxn>
                  <a:cxn ang="0">
                    <a:pos x="132" y="179"/>
                  </a:cxn>
                  <a:cxn ang="0">
                    <a:pos x="190" y="92"/>
                  </a:cxn>
                  <a:cxn ang="0">
                    <a:pos x="211" y="72"/>
                  </a:cxn>
                  <a:cxn ang="0">
                    <a:pos x="301" y="14"/>
                  </a:cxn>
                  <a:cxn ang="0">
                    <a:pos x="301" y="14"/>
                  </a:cxn>
                </a:cxnLst>
                <a:rect l="0" t="0" r="r" b="b"/>
                <a:pathLst>
                  <a:path w="690" h="1005">
                    <a:moveTo>
                      <a:pt x="301" y="14"/>
                    </a:moveTo>
                    <a:lnTo>
                      <a:pt x="208" y="38"/>
                    </a:lnTo>
                    <a:lnTo>
                      <a:pt x="179" y="0"/>
                    </a:lnTo>
                    <a:lnTo>
                      <a:pt x="115" y="2"/>
                    </a:lnTo>
                    <a:lnTo>
                      <a:pt x="0" y="43"/>
                    </a:lnTo>
                    <a:lnTo>
                      <a:pt x="87" y="49"/>
                    </a:lnTo>
                    <a:lnTo>
                      <a:pt x="72" y="104"/>
                    </a:lnTo>
                    <a:lnTo>
                      <a:pt x="47" y="218"/>
                    </a:lnTo>
                    <a:lnTo>
                      <a:pt x="58" y="333"/>
                    </a:lnTo>
                    <a:lnTo>
                      <a:pt x="50" y="481"/>
                    </a:lnTo>
                    <a:lnTo>
                      <a:pt x="83" y="592"/>
                    </a:lnTo>
                    <a:lnTo>
                      <a:pt x="119" y="675"/>
                    </a:lnTo>
                    <a:lnTo>
                      <a:pt x="179" y="748"/>
                    </a:lnTo>
                    <a:lnTo>
                      <a:pt x="230" y="834"/>
                    </a:lnTo>
                    <a:lnTo>
                      <a:pt x="337" y="898"/>
                    </a:lnTo>
                    <a:lnTo>
                      <a:pt x="435" y="930"/>
                    </a:lnTo>
                    <a:lnTo>
                      <a:pt x="542" y="930"/>
                    </a:lnTo>
                    <a:lnTo>
                      <a:pt x="503" y="1005"/>
                    </a:lnTo>
                    <a:lnTo>
                      <a:pt x="651" y="930"/>
                    </a:lnTo>
                    <a:lnTo>
                      <a:pt x="690" y="847"/>
                    </a:lnTo>
                    <a:lnTo>
                      <a:pt x="664" y="722"/>
                    </a:lnTo>
                    <a:lnTo>
                      <a:pt x="636" y="736"/>
                    </a:lnTo>
                    <a:lnTo>
                      <a:pt x="640" y="826"/>
                    </a:lnTo>
                    <a:lnTo>
                      <a:pt x="578" y="866"/>
                    </a:lnTo>
                    <a:lnTo>
                      <a:pt x="414" y="855"/>
                    </a:lnTo>
                    <a:lnTo>
                      <a:pt x="284" y="772"/>
                    </a:lnTo>
                    <a:lnTo>
                      <a:pt x="222" y="675"/>
                    </a:lnTo>
                    <a:lnTo>
                      <a:pt x="132" y="560"/>
                    </a:lnTo>
                    <a:lnTo>
                      <a:pt x="100" y="252"/>
                    </a:lnTo>
                    <a:lnTo>
                      <a:pt x="132" y="179"/>
                    </a:lnTo>
                    <a:lnTo>
                      <a:pt x="190" y="92"/>
                    </a:lnTo>
                    <a:lnTo>
                      <a:pt x="211" y="72"/>
                    </a:lnTo>
                    <a:lnTo>
                      <a:pt x="301" y="14"/>
                    </a:lnTo>
                    <a:lnTo>
                      <a:pt x="301" y="14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306" name="Text Box 66"/>
            <p:cNvSpPr txBox="1">
              <a:spLocks noChangeArrowheads="1"/>
            </p:cNvSpPr>
            <p:nvPr/>
          </p:nvSpPr>
          <p:spPr bwMode="auto">
            <a:xfrm>
              <a:off x="1067" y="2515"/>
              <a:ext cx="461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200" b="1">
                  <a:solidFill>
                    <a:prstClr val="black"/>
                  </a:solidFill>
                </a:rPr>
                <a:t>Defects</a:t>
              </a:r>
            </a:p>
          </p:txBody>
        </p:sp>
        <p:sp>
          <p:nvSpPr>
            <p:cNvPr id="10307" name="Text Box 67"/>
            <p:cNvSpPr txBox="1">
              <a:spLocks noChangeArrowheads="1"/>
            </p:cNvSpPr>
            <p:nvPr/>
          </p:nvSpPr>
          <p:spPr bwMode="auto">
            <a:xfrm>
              <a:off x="966" y="2832"/>
              <a:ext cx="59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r"/>
              <a:r>
                <a:rPr lang="en-US" sz="1200" b="1">
                  <a:solidFill>
                    <a:prstClr val="black"/>
                  </a:solidFill>
                </a:rPr>
                <a:t>100% path</a:t>
              </a:r>
            </a:p>
            <a:p>
              <a:pPr algn="r"/>
              <a:r>
                <a:rPr lang="en-US" sz="1200" b="1">
                  <a:solidFill>
                    <a:prstClr val="black"/>
                  </a:solidFill>
                </a:rPr>
                <a:t>coverage</a:t>
              </a:r>
            </a:p>
          </p:txBody>
        </p:sp>
        <p:pic>
          <p:nvPicPr>
            <p:cNvPr id="10308" name="Picture 68" descr="The SLAM Project Logo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2456" y="2544"/>
              <a:ext cx="816" cy="369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</p:pic>
      </p:grpSp>
      <p:sp>
        <p:nvSpPr>
          <p:cNvPr id="10311" name="Text Box 71"/>
          <p:cNvSpPr txBox="1">
            <a:spLocks noChangeArrowheads="1"/>
          </p:cNvSpPr>
          <p:nvPr/>
        </p:nvSpPr>
        <p:spPr bwMode="auto">
          <a:xfrm>
            <a:off x="4264963" y="1752600"/>
            <a:ext cx="731547" cy="369332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/>
            <a:r>
              <a:rPr lang="en-US" dirty="0" smtClean="0">
                <a:solidFill>
                  <a:prstClr val="black"/>
                </a:solidFill>
                <a:latin typeface="Tahoma" pitchFamily="34" charset="0"/>
              </a:rPr>
              <a:t>Rules</a:t>
            </a:r>
            <a:endParaRPr lang="en-US" dirty="0">
              <a:solidFill>
                <a:prstClr val="black"/>
              </a:solidFill>
              <a:latin typeface="Tahoma" pitchFamily="34" charset="0"/>
            </a:endParaRPr>
          </a:p>
        </p:txBody>
      </p:sp>
      <p:sp>
        <p:nvSpPr>
          <p:cNvPr id="10312" name="Rectangle 72"/>
          <p:cNvSpPr>
            <a:spLocks noChangeArrowheads="1"/>
          </p:cNvSpPr>
          <p:nvPr/>
        </p:nvSpPr>
        <p:spPr bwMode="auto">
          <a:xfrm>
            <a:off x="3505200" y="2590800"/>
            <a:ext cx="211397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b="1" u="sng" dirty="0">
                <a:solidFill>
                  <a:prstClr val="white"/>
                </a:solidFill>
              </a:rPr>
              <a:t>Static Driver Verifier</a:t>
            </a:r>
          </a:p>
        </p:txBody>
      </p:sp>
      <p:sp>
        <p:nvSpPr>
          <p:cNvPr id="73" name="AutoShape 13"/>
          <p:cNvSpPr>
            <a:spLocks noChangeArrowheads="1"/>
          </p:cNvSpPr>
          <p:nvPr/>
        </p:nvSpPr>
        <p:spPr bwMode="auto">
          <a:xfrm>
            <a:off x="5791200" y="3124200"/>
            <a:ext cx="1554480" cy="640078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eaLnBrk="0" hangingPunct="0"/>
            <a:r>
              <a:rPr lang="en-US" sz="1400" dirty="0" smtClean="0">
                <a:solidFill>
                  <a:prstClr val="black"/>
                </a:solidFill>
                <a:latin typeface="Tahoma" pitchFamily="34" charset="0"/>
              </a:rPr>
              <a:t>Environment </a:t>
            </a:r>
          </a:p>
          <a:p>
            <a:pPr algn="ctr" eaLnBrk="0" hangingPunct="0"/>
            <a:r>
              <a:rPr lang="en-US" sz="1400" dirty="0" smtClean="0">
                <a:solidFill>
                  <a:prstClr val="black"/>
                </a:solidFill>
                <a:latin typeface="Tahoma" pitchFamily="34" charset="0"/>
              </a:rPr>
              <a:t>model</a:t>
            </a:r>
            <a:endParaRPr lang="en-US" sz="1400" dirty="0">
              <a:solidFill>
                <a:prstClr val="black"/>
              </a:solidFill>
              <a:latin typeface="Tahoma" pitchFamily="34" charset="0"/>
            </a:endParaRPr>
          </a:p>
        </p:txBody>
      </p:sp>
      <p:sp>
        <p:nvSpPr>
          <p:cNvPr id="83" name="AutoShape 23"/>
          <p:cNvSpPr>
            <a:spLocks noChangeArrowheads="1"/>
          </p:cNvSpPr>
          <p:nvPr/>
        </p:nvSpPr>
        <p:spPr bwMode="auto">
          <a:xfrm rot="13876289">
            <a:off x="5707002" y="3559085"/>
            <a:ext cx="347436" cy="1356491"/>
          </a:xfrm>
          <a:prstGeom prst="upArrow">
            <a:avLst>
              <a:gd name="adj1" fmla="val 43750"/>
              <a:gd name="adj2" fmla="val 64062"/>
            </a:avLst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vert="eaVert" wrap="none" anchor="ctr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14557" y="256674"/>
            <a:ext cx="244734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solidFill>
                  <a:prstClr val="black"/>
                </a:solidFill>
              </a:rPr>
              <a:t>Static Driver Verifier</a:t>
            </a:r>
            <a:endParaRPr lang="en-US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12363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SDV Research Platform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</a:t>
            </a:r>
            <a:r>
              <a:rPr lang="en-US" dirty="0" smtClean="0"/>
              <a:t>cademic release of SDV, based on the code that ships with Windows 7 WDK</a:t>
            </a:r>
          </a:p>
          <a:p>
            <a:r>
              <a:rPr lang="en-US" dirty="0"/>
              <a:t>W</a:t>
            </a:r>
            <a:r>
              <a:rPr lang="en-US" dirty="0" smtClean="0"/>
              <a:t>rite custom plugins for </a:t>
            </a:r>
            <a:r>
              <a:rPr lang="en-US" dirty="0"/>
              <a:t>APIs other than device </a:t>
            </a:r>
            <a:r>
              <a:rPr lang="en-US" dirty="0" smtClean="0"/>
              <a:t>drivers and custom API rules</a:t>
            </a:r>
          </a:p>
          <a:p>
            <a:r>
              <a:rPr lang="en-US" dirty="0" smtClean="0"/>
              <a:t>Apply SDV to verify modules (clients) written in C that use the APIs</a:t>
            </a:r>
          </a:p>
          <a:p>
            <a:r>
              <a:rPr lang="en-US" dirty="0"/>
              <a:t>Based on the new, robust SLAM2 </a:t>
            </a:r>
            <a:r>
              <a:rPr lang="en-US" dirty="0" smtClean="0"/>
              <a:t>engine [see upcoming FMCAD2010 paper]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New in This Release: </a:t>
            </a:r>
            <a:br>
              <a:rPr lang="en-US" dirty="0" smtClean="0"/>
            </a:br>
            <a:r>
              <a:rPr lang="en-US" dirty="0" smtClean="0"/>
              <a:t>Boolean Program Test Suite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About 2,800 Boolean programs (BPs) from SDV runs on Windows 7 Device Drivers</a:t>
            </a:r>
          </a:p>
          <a:p>
            <a:pPr marL="742950" lvl="2" indent="-342900">
              <a:buFont typeface="Courier New" pitchFamily="49" charset="0"/>
              <a:buChar char="o"/>
            </a:pPr>
            <a:r>
              <a:rPr lang="en-US" dirty="0"/>
              <a:t>BP size: 1 - 31 </a:t>
            </a:r>
            <a:r>
              <a:rPr lang="en-US" dirty="0" smtClean="0"/>
              <a:t>Mb</a:t>
            </a:r>
          </a:p>
          <a:p>
            <a:r>
              <a:rPr lang="en-US" dirty="0" smtClean="0"/>
              <a:t>Results from running SDV Boolean program model checker Bebop on these programs</a:t>
            </a:r>
          </a:p>
          <a:p>
            <a:r>
              <a:rPr lang="en-US" dirty="0" smtClean="0"/>
              <a:t>Test scripts used </a:t>
            </a:r>
            <a:r>
              <a:rPr lang="en-US" dirty="0"/>
              <a:t>to run Bebop – substitute your BP model checker in place of Bebop!</a:t>
            </a:r>
          </a:p>
          <a:p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796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381000" y="1295400"/>
            <a:ext cx="2543175" cy="5308600"/>
            <a:chOff x="381000" y="1295400"/>
            <a:chExt cx="2543175" cy="5308600"/>
          </a:xfrm>
        </p:grpSpPr>
        <p:grpSp>
          <p:nvGrpSpPr>
            <p:cNvPr id="37" name="Group 3"/>
            <p:cNvGrpSpPr>
              <a:grpSpLocks/>
            </p:cNvGrpSpPr>
            <p:nvPr/>
          </p:nvGrpSpPr>
          <p:grpSpPr bwMode="auto">
            <a:xfrm>
              <a:off x="381000" y="1295400"/>
              <a:ext cx="2543175" cy="5308600"/>
              <a:chOff x="218" y="603"/>
              <a:chExt cx="2891" cy="3344"/>
            </a:xfrm>
          </p:grpSpPr>
          <p:sp>
            <p:nvSpPr>
              <p:cNvPr id="41" name="Rectangle 4"/>
              <p:cNvSpPr>
                <a:spLocks noChangeArrowheads="1"/>
              </p:cNvSpPr>
              <p:nvPr/>
            </p:nvSpPr>
            <p:spPr bwMode="auto">
              <a:xfrm>
                <a:off x="230" y="3043"/>
                <a:ext cx="2879" cy="904"/>
              </a:xfrm>
              <a:prstGeom prst="rect">
                <a:avLst/>
              </a:prstGeom>
              <a:solidFill>
                <a:srgbClr val="0070C0"/>
              </a:solidFill>
              <a:ln w="3175" algn="ctr">
                <a:solidFill>
                  <a:srgbClr val="FFFFFF"/>
                </a:solidFill>
                <a:miter lim="800000"/>
                <a:headEnd/>
                <a:tailEnd/>
              </a:ln>
            </p:spPr>
            <p:txBody>
              <a:bodyPr wrap="none" anchor="ctr" anchorCtr="1"/>
              <a:lstStyle/>
              <a:p>
                <a:r>
                  <a:rPr lang="en-US" b="1" dirty="0">
                    <a:solidFill>
                      <a:srgbClr val="EEECE1"/>
                    </a:solidFill>
                    <a:latin typeface="Segoe" pitchFamily="34" charset="0"/>
                  </a:rPr>
                  <a:t>Device Driver</a:t>
                </a:r>
              </a:p>
              <a:p>
                <a:r>
                  <a:rPr lang="en-US" b="1" dirty="0">
                    <a:solidFill>
                      <a:srgbClr val="EEECE1"/>
                    </a:solidFill>
                    <a:latin typeface="Segoe" pitchFamily="34" charset="0"/>
                  </a:rPr>
                  <a:t>Interface</a:t>
                </a:r>
                <a:endParaRPr lang="en-US" dirty="0">
                  <a:solidFill>
                    <a:srgbClr val="EEECE1"/>
                  </a:solidFill>
                  <a:latin typeface="Segoe" pitchFamily="34" charset="0"/>
                </a:endParaRPr>
              </a:p>
            </p:txBody>
          </p:sp>
          <p:grpSp>
            <p:nvGrpSpPr>
              <p:cNvPr id="42" name="Group 5"/>
              <p:cNvGrpSpPr>
                <a:grpSpLocks/>
              </p:cNvGrpSpPr>
              <p:nvPr/>
            </p:nvGrpSpPr>
            <p:grpSpPr bwMode="auto">
              <a:xfrm>
                <a:off x="242" y="2677"/>
                <a:ext cx="2746" cy="697"/>
                <a:chOff x="242" y="2677"/>
                <a:chExt cx="2746" cy="697"/>
              </a:xfrm>
            </p:grpSpPr>
            <p:sp>
              <p:nvSpPr>
                <p:cNvPr id="48" name="Line 6"/>
                <p:cNvSpPr>
                  <a:spLocks noChangeShapeType="1"/>
                </p:cNvSpPr>
                <p:nvPr/>
              </p:nvSpPr>
              <p:spPr bwMode="auto">
                <a:xfrm>
                  <a:off x="2271" y="2679"/>
                  <a:ext cx="0" cy="321"/>
                </a:xfrm>
                <a:prstGeom prst="line">
                  <a:avLst/>
                </a:prstGeom>
                <a:noFill/>
                <a:ln w="38100">
                  <a:solidFill>
                    <a:schemeClr val="folHlink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49" name="Line 7"/>
                <p:cNvSpPr>
                  <a:spLocks noChangeShapeType="1"/>
                </p:cNvSpPr>
                <p:nvPr/>
              </p:nvSpPr>
              <p:spPr bwMode="auto">
                <a:xfrm>
                  <a:off x="922" y="2677"/>
                  <a:ext cx="0" cy="322"/>
                </a:xfrm>
                <a:prstGeom prst="line">
                  <a:avLst/>
                </a:prstGeom>
                <a:noFill/>
                <a:ln w="38100">
                  <a:solidFill>
                    <a:schemeClr val="folHlink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50" name="Oval 8"/>
                <p:cNvSpPr>
                  <a:spLocks noChangeArrowheads="1"/>
                </p:cNvSpPr>
                <p:nvPr/>
              </p:nvSpPr>
              <p:spPr bwMode="auto">
                <a:xfrm>
                  <a:off x="893" y="3014"/>
                  <a:ext cx="58" cy="58"/>
                </a:xfrm>
                <a:prstGeom prst="ellipse">
                  <a:avLst/>
                </a:prstGeom>
                <a:solidFill>
                  <a:srgbClr val="FF0000"/>
                </a:solidFill>
                <a:ln w="952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</p:spPr>
              <p:txBody>
                <a:bodyPr wrap="none" anchor="b"/>
                <a:lstStyle/>
                <a:p>
                  <a:pPr eaLnBrk="0" hangingPunct="0">
                    <a:spcBef>
                      <a:spcPct val="30000"/>
                    </a:spcBef>
                    <a:defRPr/>
                  </a:pPr>
                  <a:endParaRPr lang="en-US" sz="1400">
                    <a:solidFill>
                      <a:prstClr val="black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</a:endParaRPr>
                </a:p>
                <a:p>
                  <a:pPr eaLnBrk="0" hangingPunct="0">
                    <a:spcBef>
                      <a:spcPct val="30000"/>
                    </a:spcBef>
                    <a:defRPr/>
                  </a:pPr>
                  <a:endParaRPr lang="en-US" sz="1400">
                    <a:solidFill>
                      <a:prstClr val="black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</a:endParaRPr>
                </a:p>
              </p:txBody>
            </p:sp>
            <p:sp>
              <p:nvSpPr>
                <p:cNvPr id="51" name="Text Box 9"/>
                <p:cNvSpPr txBox="1">
                  <a:spLocks noChangeArrowheads="1"/>
                </p:cNvSpPr>
                <p:nvPr/>
              </p:nvSpPr>
              <p:spPr bwMode="auto">
                <a:xfrm>
                  <a:off x="242" y="3053"/>
                  <a:ext cx="1396" cy="288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eaLnBrk="0" hangingPunct="0">
                    <a:spcBef>
                      <a:spcPct val="30000"/>
                    </a:spcBef>
                  </a:pPr>
                  <a:r>
                    <a:rPr lang="en-US" sz="1200">
                      <a:solidFill>
                        <a:srgbClr val="EEECE1"/>
                      </a:solidFill>
                      <a:latin typeface="Segoe" pitchFamily="34" charset="0"/>
                    </a:rPr>
                    <a:t>KeAcquire SpinLock</a:t>
                  </a:r>
                </a:p>
              </p:txBody>
            </p:sp>
            <p:sp>
              <p:nvSpPr>
                <p:cNvPr id="52" name="Text Box 10"/>
                <p:cNvSpPr txBox="1">
                  <a:spLocks noChangeArrowheads="1"/>
                </p:cNvSpPr>
                <p:nvPr/>
              </p:nvSpPr>
              <p:spPr bwMode="auto">
                <a:xfrm>
                  <a:off x="1592" y="3051"/>
                  <a:ext cx="1396" cy="323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eaLnBrk="0" hangingPunct="0">
                    <a:spcBef>
                      <a:spcPct val="30000"/>
                    </a:spcBef>
                  </a:pPr>
                  <a:r>
                    <a:rPr lang="en-US" sz="1200">
                      <a:solidFill>
                        <a:srgbClr val="EEECE1"/>
                      </a:solidFill>
                      <a:latin typeface="Segoe" pitchFamily="34" charset="0"/>
                    </a:rPr>
                    <a:t>KeRelease</a:t>
                  </a:r>
                </a:p>
                <a:p>
                  <a:pPr eaLnBrk="0" hangingPunct="0">
                    <a:spcBef>
                      <a:spcPct val="30000"/>
                    </a:spcBef>
                  </a:pPr>
                  <a:r>
                    <a:rPr lang="en-US" sz="1200">
                      <a:solidFill>
                        <a:srgbClr val="EEECE1"/>
                      </a:solidFill>
                      <a:latin typeface="Segoe" pitchFamily="34" charset="0"/>
                    </a:rPr>
                    <a:t>SpinLock</a:t>
                  </a:r>
                </a:p>
              </p:txBody>
            </p:sp>
            <p:sp>
              <p:nvSpPr>
                <p:cNvPr id="53" name="Oval 11"/>
                <p:cNvSpPr>
                  <a:spLocks noChangeArrowheads="1"/>
                </p:cNvSpPr>
                <p:nvPr/>
              </p:nvSpPr>
              <p:spPr bwMode="auto">
                <a:xfrm>
                  <a:off x="2243" y="3011"/>
                  <a:ext cx="58" cy="58"/>
                </a:xfrm>
                <a:prstGeom prst="ellipse">
                  <a:avLst/>
                </a:prstGeom>
                <a:solidFill>
                  <a:srgbClr val="FF0000"/>
                </a:solidFill>
                <a:ln w="952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</p:spPr>
              <p:txBody>
                <a:bodyPr wrap="none" anchor="b"/>
                <a:lstStyle/>
                <a:p>
                  <a:pPr eaLnBrk="0" hangingPunct="0">
                    <a:spcBef>
                      <a:spcPct val="30000"/>
                    </a:spcBef>
                    <a:defRPr/>
                  </a:pPr>
                  <a:endParaRPr lang="en-US" sz="1400">
                    <a:solidFill>
                      <a:prstClr val="black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</a:endParaRPr>
                </a:p>
                <a:p>
                  <a:pPr eaLnBrk="0" hangingPunct="0">
                    <a:spcBef>
                      <a:spcPct val="30000"/>
                    </a:spcBef>
                    <a:defRPr/>
                  </a:pPr>
                  <a:endParaRPr lang="en-US" sz="1400">
                    <a:solidFill>
                      <a:prstClr val="black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</a:endParaRPr>
                </a:p>
              </p:txBody>
            </p:sp>
          </p:grpSp>
          <p:sp>
            <p:nvSpPr>
              <p:cNvPr id="43" name="Rectangle 12"/>
              <p:cNvSpPr>
                <a:spLocks noChangeArrowheads="1"/>
              </p:cNvSpPr>
              <p:nvPr/>
            </p:nvSpPr>
            <p:spPr bwMode="auto">
              <a:xfrm>
                <a:off x="218" y="1515"/>
                <a:ext cx="2878" cy="1195"/>
              </a:xfrm>
              <a:prstGeom prst="rect">
                <a:avLst/>
              </a:prstGeom>
              <a:solidFill>
                <a:srgbClr val="C00000"/>
              </a:solidFill>
              <a:ln w="3175" algn="ctr">
                <a:solidFill>
                  <a:srgbClr val="FFFFFF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US" b="1" dirty="0">
                    <a:solidFill>
                      <a:schemeClr val="bg1"/>
                    </a:solidFill>
                    <a:latin typeface="Segoe" charset="0"/>
                  </a:rPr>
                  <a:t>Driver</a:t>
                </a:r>
                <a:endParaRPr lang="en-US" dirty="0">
                  <a:solidFill>
                    <a:schemeClr val="bg1"/>
                  </a:solidFill>
                  <a:latin typeface="Segoe" charset="0"/>
                </a:endParaRPr>
              </a:p>
            </p:txBody>
          </p:sp>
          <p:sp>
            <p:nvSpPr>
              <p:cNvPr id="44" name="Line 13"/>
              <p:cNvSpPr>
                <a:spLocks noChangeShapeType="1"/>
              </p:cNvSpPr>
              <p:nvPr/>
            </p:nvSpPr>
            <p:spPr bwMode="auto">
              <a:xfrm>
                <a:off x="1632" y="1161"/>
                <a:ext cx="0" cy="360"/>
              </a:xfrm>
              <a:prstGeom prst="line">
                <a:avLst/>
              </a:prstGeom>
              <a:noFill/>
              <a:ln w="38100">
                <a:solidFill>
                  <a:schemeClr val="folHlink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45" name="Oval 14"/>
              <p:cNvSpPr>
                <a:spLocks noChangeArrowheads="1"/>
              </p:cNvSpPr>
              <p:nvPr/>
            </p:nvSpPr>
            <p:spPr bwMode="auto">
              <a:xfrm>
                <a:off x="1599" y="1507"/>
                <a:ext cx="58" cy="58"/>
              </a:xfrm>
              <a:prstGeom prst="ellipse">
                <a:avLst/>
              </a:prstGeom>
              <a:solidFill>
                <a:srgbClr val="FF0000"/>
              </a:soli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</p:spPr>
            <p:txBody>
              <a:bodyPr wrap="none" anchor="b"/>
              <a:lstStyle/>
              <a:p>
                <a:pPr eaLnBrk="0" hangingPunct="0">
                  <a:spcBef>
                    <a:spcPct val="30000"/>
                  </a:spcBef>
                  <a:defRPr/>
                </a:pPr>
                <a:endParaRPr lang="en-US" sz="1400">
                  <a:solidFill>
                    <a:prstClr val="black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endParaRPr>
              </a:p>
              <a:p>
                <a:pPr eaLnBrk="0" hangingPunct="0">
                  <a:spcBef>
                    <a:spcPct val="30000"/>
                  </a:spcBef>
                  <a:defRPr/>
                </a:pPr>
                <a:endParaRPr lang="en-US" sz="1400">
                  <a:solidFill>
                    <a:prstClr val="black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endParaRPr>
              </a:p>
            </p:txBody>
          </p:sp>
          <p:sp>
            <p:nvSpPr>
              <p:cNvPr id="46" name="Text Box 15"/>
              <p:cNvSpPr txBox="1">
                <a:spLocks noChangeArrowheads="1"/>
              </p:cNvSpPr>
              <p:nvPr/>
            </p:nvSpPr>
            <p:spPr bwMode="auto">
              <a:xfrm>
                <a:off x="1084" y="1611"/>
                <a:ext cx="1396" cy="173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>
                  <a:spcBef>
                    <a:spcPct val="30000"/>
                  </a:spcBef>
                </a:pPr>
                <a:r>
                  <a:rPr lang="en-US" sz="1200" b="1" dirty="0">
                    <a:solidFill>
                      <a:schemeClr val="bg1"/>
                    </a:solidFill>
                    <a:latin typeface="Segoe" pitchFamily="34" charset="0"/>
                  </a:rPr>
                  <a:t>Entry Point</a:t>
                </a:r>
              </a:p>
            </p:txBody>
          </p:sp>
          <p:sp>
            <p:nvSpPr>
              <p:cNvPr id="47" name="Rectangle 16"/>
              <p:cNvSpPr>
                <a:spLocks noChangeArrowheads="1"/>
              </p:cNvSpPr>
              <p:nvPr/>
            </p:nvSpPr>
            <p:spPr bwMode="blackWhite">
              <a:xfrm>
                <a:off x="218" y="603"/>
                <a:ext cx="2879" cy="594"/>
              </a:xfrm>
              <a:prstGeom prst="rect">
                <a:avLst/>
              </a:prstGeom>
              <a:solidFill>
                <a:srgbClr val="0070C0"/>
              </a:solidFill>
              <a:ln w="3175" algn="ctr">
                <a:solidFill>
                  <a:srgbClr val="FFFFFF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r>
                  <a:rPr lang="en-US" b="1" dirty="0" smtClean="0">
                    <a:solidFill>
                      <a:srgbClr val="EEECE1"/>
                    </a:solidFill>
                    <a:latin typeface="Segoe" pitchFamily="34" charset="0"/>
                  </a:rPr>
                  <a:t>        I/O Manager</a:t>
                </a:r>
                <a:endParaRPr lang="en-US" b="1" dirty="0">
                  <a:solidFill>
                    <a:srgbClr val="EEECE1"/>
                  </a:solidFill>
                  <a:latin typeface="Segoe" pitchFamily="34" charset="0"/>
                </a:endParaRPr>
              </a:p>
            </p:txBody>
          </p:sp>
        </p:grpSp>
        <p:sp>
          <p:nvSpPr>
            <p:cNvPr id="38" name="Oval 21"/>
            <p:cNvSpPr>
              <a:spLocks noChangeArrowheads="1"/>
            </p:cNvSpPr>
            <p:nvPr/>
          </p:nvSpPr>
          <p:spPr bwMode="auto">
            <a:xfrm>
              <a:off x="1295400" y="2362200"/>
              <a:ext cx="656336" cy="158750"/>
            </a:xfrm>
            <a:prstGeom prst="ellipse">
              <a:avLst/>
            </a:prstGeom>
            <a:noFill/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>
                <a:solidFill>
                  <a:prstClr val="black"/>
                </a:solidFill>
                <a:latin typeface="Segoe" pitchFamily="34" charset="0"/>
              </a:endParaRPr>
            </a:p>
          </p:txBody>
        </p:sp>
        <p:sp>
          <p:nvSpPr>
            <p:cNvPr id="39" name="Oval 25"/>
            <p:cNvSpPr>
              <a:spLocks noChangeArrowheads="1"/>
            </p:cNvSpPr>
            <p:nvPr/>
          </p:nvSpPr>
          <p:spPr bwMode="auto">
            <a:xfrm>
              <a:off x="685800" y="4800600"/>
              <a:ext cx="656336" cy="158750"/>
            </a:xfrm>
            <a:prstGeom prst="ellipse">
              <a:avLst/>
            </a:prstGeom>
            <a:noFill/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>
                <a:solidFill>
                  <a:prstClr val="black"/>
                </a:solidFill>
                <a:latin typeface="Segoe" pitchFamily="34" charset="0"/>
              </a:endParaRPr>
            </a:p>
          </p:txBody>
        </p:sp>
        <p:sp>
          <p:nvSpPr>
            <p:cNvPr id="40" name="Oval 29"/>
            <p:cNvSpPr>
              <a:spLocks noChangeArrowheads="1"/>
            </p:cNvSpPr>
            <p:nvPr/>
          </p:nvSpPr>
          <p:spPr bwMode="auto">
            <a:xfrm>
              <a:off x="1828800" y="4800600"/>
              <a:ext cx="656336" cy="158750"/>
            </a:xfrm>
            <a:prstGeom prst="ellipse">
              <a:avLst/>
            </a:prstGeom>
            <a:noFill/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>
                <a:solidFill>
                  <a:prstClr val="black"/>
                </a:solidFill>
                <a:latin typeface="Segoe" pitchFamily="34" charset="0"/>
              </a:endParaRPr>
            </a:p>
          </p:txBody>
        </p:sp>
      </p:grp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38207" y="152400"/>
            <a:ext cx="8229600" cy="715962"/>
          </a:xfrm>
        </p:spPr>
        <p:txBody>
          <a:bodyPr>
            <a:noAutofit/>
          </a:bodyPr>
          <a:lstStyle/>
          <a:p>
            <a:pPr defTabSz="912777">
              <a:defRPr/>
            </a:pPr>
            <a:r>
              <a:rPr lang="en-US" sz="3200" dirty="0" smtClean="0"/>
              <a:t>Driver and Operating System: </a:t>
            </a:r>
            <a:br>
              <a:rPr lang="en-US" sz="3200" dirty="0" smtClean="0"/>
            </a:br>
            <a:r>
              <a:rPr lang="en-US" sz="3200" dirty="0" smtClean="0"/>
              <a:t>A </a:t>
            </a:r>
            <a:r>
              <a:rPr lang="en-US" sz="3200" b="1" dirty="0" smtClean="0">
                <a:solidFill>
                  <a:srgbClr val="C00000"/>
                </a:solidFill>
              </a:rPr>
              <a:t>Module</a:t>
            </a:r>
            <a:r>
              <a:rPr lang="en-US" sz="3200" dirty="0" smtClean="0"/>
              <a:t> and an </a:t>
            </a:r>
            <a:r>
              <a:rPr lang="en-US" sz="3200" b="1" dirty="0" smtClean="0">
                <a:solidFill>
                  <a:srgbClr val="0070C0"/>
                </a:solidFill>
              </a:rPr>
              <a:t>Environment</a:t>
            </a:r>
            <a:endParaRPr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508538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>
            <a:noAutofit/>
          </a:bodyPr>
          <a:lstStyle/>
          <a:p>
            <a:pPr defTabSz="912777">
              <a:defRPr/>
            </a:pPr>
            <a:r>
              <a:rPr lang="en-US" sz="3200" dirty="0" smtClean="0"/>
              <a:t>Replace </a:t>
            </a:r>
            <a:r>
              <a:rPr lang="en-US" sz="3200" b="1" dirty="0" smtClean="0">
                <a:solidFill>
                  <a:srgbClr val="0070C0"/>
                </a:solidFill>
              </a:rPr>
              <a:t>Environment</a:t>
            </a:r>
            <a:r>
              <a:rPr lang="en-US" sz="3200" dirty="0" smtClean="0">
                <a:solidFill>
                  <a:srgbClr val="0070C0"/>
                </a:solidFill>
              </a:rPr>
              <a:t> </a:t>
            </a:r>
            <a:r>
              <a:rPr lang="en-US" sz="3200" dirty="0" smtClean="0"/>
              <a:t>by </a:t>
            </a:r>
            <a:r>
              <a:rPr lang="en-US" sz="3200" b="1" dirty="0" smtClean="0">
                <a:solidFill>
                  <a:srgbClr val="00B050"/>
                </a:solidFill>
              </a:rPr>
              <a:t>Environment Model</a:t>
            </a:r>
            <a:endParaRPr sz="3200" b="1" dirty="0">
              <a:solidFill>
                <a:srgbClr val="00B050"/>
              </a:solidFill>
            </a:endParaRPr>
          </a:p>
        </p:txBody>
      </p:sp>
      <p:grpSp>
        <p:nvGrpSpPr>
          <p:cNvPr id="21" name="Group 20"/>
          <p:cNvGrpSpPr/>
          <p:nvPr/>
        </p:nvGrpSpPr>
        <p:grpSpPr>
          <a:xfrm>
            <a:off x="381000" y="1295400"/>
            <a:ext cx="2543175" cy="5308600"/>
            <a:chOff x="381000" y="1295400"/>
            <a:chExt cx="2543175" cy="5308600"/>
          </a:xfrm>
          <a:solidFill>
            <a:srgbClr val="00B050"/>
          </a:solidFill>
        </p:grpSpPr>
        <p:grpSp>
          <p:nvGrpSpPr>
            <p:cNvPr id="22" name="Group 3"/>
            <p:cNvGrpSpPr>
              <a:grpSpLocks/>
            </p:cNvGrpSpPr>
            <p:nvPr/>
          </p:nvGrpSpPr>
          <p:grpSpPr bwMode="auto">
            <a:xfrm>
              <a:off x="381000" y="1295400"/>
              <a:ext cx="2543175" cy="5308600"/>
              <a:chOff x="218" y="603"/>
              <a:chExt cx="2891" cy="3344"/>
            </a:xfrm>
            <a:grpFill/>
          </p:grpSpPr>
          <p:sp>
            <p:nvSpPr>
              <p:cNvPr id="26" name="Rectangle 4"/>
              <p:cNvSpPr>
                <a:spLocks noChangeArrowheads="1"/>
              </p:cNvSpPr>
              <p:nvPr/>
            </p:nvSpPr>
            <p:spPr bwMode="auto">
              <a:xfrm>
                <a:off x="230" y="3043"/>
                <a:ext cx="2879" cy="904"/>
              </a:xfrm>
              <a:prstGeom prst="rect">
                <a:avLst/>
              </a:prstGeom>
              <a:grpFill/>
              <a:ln w="3175" algn="ctr">
                <a:solidFill>
                  <a:srgbClr val="FFFFFF"/>
                </a:solidFill>
                <a:miter lim="800000"/>
                <a:headEnd/>
                <a:tailEnd/>
              </a:ln>
            </p:spPr>
            <p:txBody>
              <a:bodyPr wrap="none" anchor="ctr" anchorCtr="1"/>
              <a:lstStyle/>
              <a:p>
                <a:r>
                  <a:rPr lang="en-US" b="1" dirty="0">
                    <a:solidFill>
                      <a:srgbClr val="EEECE1"/>
                    </a:solidFill>
                    <a:latin typeface="Segoe" pitchFamily="34" charset="0"/>
                  </a:rPr>
                  <a:t>Device Driver</a:t>
                </a:r>
              </a:p>
              <a:p>
                <a:r>
                  <a:rPr lang="en-US" b="1" dirty="0" smtClean="0">
                    <a:solidFill>
                      <a:srgbClr val="EEECE1"/>
                    </a:solidFill>
                    <a:latin typeface="Segoe" pitchFamily="34" charset="0"/>
                  </a:rPr>
                  <a:t>Interface Model</a:t>
                </a:r>
                <a:endParaRPr lang="en-US" dirty="0">
                  <a:solidFill>
                    <a:srgbClr val="EEECE1"/>
                  </a:solidFill>
                  <a:latin typeface="Segoe" pitchFamily="34" charset="0"/>
                </a:endParaRPr>
              </a:p>
            </p:txBody>
          </p:sp>
          <p:grpSp>
            <p:nvGrpSpPr>
              <p:cNvPr id="27" name="Group 5"/>
              <p:cNvGrpSpPr>
                <a:grpSpLocks/>
              </p:cNvGrpSpPr>
              <p:nvPr/>
            </p:nvGrpSpPr>
            <p:grpSpPr bwMode="auto">
              <a:xfrm>
                <a:off x="242" y="2677"/>
                <a:ext cx="2746" cy="697"/>
                <a:chOff x="242" y="2677"/>
                <a:chExt cx="2746" cy="697"/>
              </a:xfrm>
              <a:grpFill/>
            </p:grpSpPr>
            <p:sp>
              <p:nvSpPr>
                <p:cNvPr id="33" name="Line 6"/>
                <p:cNvSpPr>
                  <a:spLocks noChangeShapeType="1"/>
                </p:cNvSpPr>
                <p:nvPr/>
              </p:nvSpPr>
              <p:spPr bwMode="auto">
                <a:xfrm>
                  <a:off x="2271" y="2679"/>
                  <a:ext cx="0" cy="321"/>
                </a:xfrm>
                <a:prstGeom prst="line">
                  <a:avLst/>
                </a:prstGeom>
                <a:grpFill/>
                <a:ln w="38100">
                  <a:solidFill>
                    <a:schemeClr val="folHlink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34" name="Line 7"/>
                <p:cNvSpPr>
                  <a:spLocks noChangeShapeType="1"/>
                </p:cNvSpPr>
                <p:nvPr/>
              </p:nvSpPr>
              <p:spPr bwMode="auto">
                <a:xfrm>
                  <a:off x="922" y="2677"/>
                  <a:ext cx="0" cy="322"/>
                </a:xfrm>
                <a:prstGeom prst="line">
                  <a:avLst/>
                </a:prstGeom>
                <a:grpFill/>
                <a:ln w="38100">
                  <a:solidFill>
                    <a:schemeClr val="folHlink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35" name="Oval 8"/>
                <p:cNvSpPr>
                  <a:spLocks noChangeArrowheads="1"/>
                </p:cNvSpPr>
                <p:nvPr/>
              </p:nvSpPr>
              <p:spPr bwMode="auto">
                <a:xfrm>
                  <a:off x="893" y="3014"/>
                  <a:ext cx="58" cy="58"/>
                </a:xfrm>
                <a:prstGeom prst="ellipse">
                  <a:avLst/>
                </a:prstGeom>
                <a:grpFill/>
                <a:ln w="952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</p:spPr>
              <p:txBody>
                <a:bodyPr wrap="none" anchor="b"/>
                <a:lstStyle/>
                <a:p>
                  <a:pPr eaLnBrk="0" hangingPunct="0">
                    <a:spcBef>
                      <a:spcPct val="30000"/>
                    </a:spcBef>
                    <a:defRPr/>
                  </a:pPr>
                  <a:endParaRPr lang="en-US" sz="1400">
                    <a:solidFill>
                      <a:prstClr val="black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</a:endParaRPr>
                </a:p>
                <a:p>
                  <a:pPr eaLnBrk="0" hangingPunct="0">
                    <a:spcBef>
                      <a:spcPct val="30000"/>
                    </a:spcBef>
                    <a:defRPr/>
                  </a:pPr>
                  <a:endParaRPr lang="en-US" sz="1400">
                    <a:solidFill>
                      <a:prstClr val="black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</a:endParaRPr>
                </a:p>
              </p:txBody>
            </p:sp>
            <p:sp>
              <p:nvSpPr>
                <p:cNvPr id="36" name="Text Box 9"/>
                <p:cNvSpPr txBox="1">
                  <a:spLocks noChangeArrowheads="1"/>
                </p:cNvSpPr>
                <p:nvPr/>
              </p:nvSpPr>
              <p:spPr bwMode="auto">
                <a:xfrm>
                  <a:off x="242" y="3053"/>
                  <a:ext cx="1396" cy="288"/>
                </a:xfrm>
                <a:prstGeom prst="rect">
                  <a:avLst/>
                </a:prstGeom>
                <a:grpFill/>
                <a:ln w="9525" algn="ctr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eaLnBrk="0" hangingPunct="0">
                    <a:spcBef>
                      <a:spcPct val="30000"/>
                    </a:spcBef>
                  </a:pPr>
                  <a:r>
                    <a:rPr lang="en-US" sz="1200" dirty="0" err="1">
                      <a:solidFill>
                        <a:srgbClr val="EEECE1"/>
                      </a:solidFill>
                      <a:latin typeface="Segoe" pitchFamily="34" charset="0"/>
                    </a:rPr>
                    <a:t>KeAcquire</a:t>
                  </a:r>
                  <a:r>
                    <a:rPr lang="en-US" sz="1200" dirty="0">
                      <a:solidFill>
                        <a:srgbClr val="EEECE1"/>
                      </a:solidFill>
                      <a:latin typeface="Segoe" pitchFamily="34" charset="0"/>
                    </a:rPr>
                    <a:t> </a:t>
                  </a:r>
                  <a:r>
                    <a:rPr lang="en-US" sz="1200" dirty="0" err="1">
                      <a:solidFill>
                        <a:srgbClr val="EEECE1"/>
                      </a:solidFill>
                      <a:latin typeface="Segoe" pitchFamily="34" charset="0"/>
                    </a:rPr>
                    <a:t>SpinLock</a:t>
                  </a:r>
                  <a:endParaRPr lang="en-US" sz="1200" dirty="0">
                    <a:solidFill>
                      <a:srgbClr val="EEECE1"/>
                    </a:solidFill>
                    <a:latin typeface="Segoe" pitchFamily="34" charset="0"/>
                  </a:endParaRPr>
                </a:p>
              </p:txBody>
            </p:sp>
            <p:sp>
              <p:nvSpPr>
                <p:cNvPr id="37" name="Text Box 10"/>
                <p:cNvSpPr txBox="1">
                  <a:spLocks noChangeArrowheads="1"/>
                </p:cNvSpPr>
                <p:nvPr/>
              </p:nvSpPr>
              <p:spPr bwMode="auto">
                <a:xfrm>
                  <a:off x="1592" y="3051"/>
                  <a:ext cx="1396" cy="323"/>
                </a:xfrm>
                <a:prstGeom prst="rect">
                  <a:avLst/>
                </a:prstGeom>
                <a:grpFill/>
                <a:ln w="9525" algn="ctr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eaLnBrk="0" hangingPunct="0">
                    <a:spcBef>
                      <a:spcPct val="30000"/>
                    </a:spcBef>
                  </a:pPr>
                  <a:r>
                    <a:rPr lang="en-US" sz="1200" dirty="0" err="1">
                      <a:solidFill>
                        <a:srgbClr val="EEECE1"/>
                      </a:solidFill>
                      <a:latin typeface="Segoe" pitchFamily="34" charset="0"/>
                    </a:rPr>
                    <a:t>KeRelease</a:t>
                  </a:r>
                  <a:endParaRPr lang="en-US" sz="1200" dirty="0">
                    <a:solidFill>
                      <a:srgbClr val="EEECE1"/>
                    </a:solidFill>
                    <a:latin typeface="Segoe" pitchFamily="34" charset="0"/>
                  </a:endParaRPr>
                </a:p>
                <a:p>
                  <a:pPr eaLnBrk="0" hangingPunct="0">
                    <a:spcBef>
                      <a:spcPct val="30000"/>
                    </a:spcBef>
                  </a:pPr>
                  <a:r>
                    <a:rPr lang="en-US" sz="1200" dirty="0" err="1">
                      <a:solidFill>
                        <a:srgbClr val="EEECE1"/>
                      </a:solidFill>
                      <a:latin typeface="Segoe" pitchFamily="34" charset="0"/>
                    </a:rPr>
                    <a:t>SpinLock</a:t>
                  </a:r>
                  <a:endParaRPr lang="en-US" sz="1200" dirty="0">
                    <a:solidFill>
                      <a:srgbClr val="EEECE1"/>
                    </a:solidFill>
                    <a:latin typeface="Segoe" pitchFamily="34" charset="0"/>
                  </a:endParaRPr>
                </a:p>
              </p:txBody>
            </p:sp>
            <p:sp>
              <p:nvSpPr>
                <p:cNvPr id="42" name="Oval 11"/>
                <p:cNvSpPr>
                  <a:spLocks noChangeArrowheads="1"/>
                </p:cNvSpPr>
                <p:nvPr/>
              </p:nvSpPr>
              <p:spPr bwMode="auto">
                <a:xfrm>
                  <a:off x="2243" y="3011"/>
                  <a:ext cx="58" cy="58"/>
                </a:xfrm>
                <a:prstGeom prst="ellipse">
                  <a:avLst/>
                </a:prstGeom>
                <a:grpFill/>
                <a:ln w="952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</p:spPr>
              <p:txBody>
                <a:bodyPr wrap="none" anchor="b"/>
                <a:lstStyle/>
                <a:p>
                  <a:pPr eaLnBrk="0" hangingPunct="0">
                    <a:spcBef>
                      <a:spcPct val="30000"/>
                    </a:spcBef>
                    <a:defRPr/>
                  </a:pPr>
                  <a:endParaRPr lang="en-US" sz="1400">
                    <a:solidFill>
                      <a:prstClr val="black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</a:endParaRPr>
                </a:p>
                <a:p>
                  <a:pPr eaLnBrk="0" hangingPunct="0">
                    <a:spcBef>
                      <a:spcPct val="30000"/>
                    </a:spcBef>
                    <a:defRPr/>
                  </a:pPr>
                  <a:endParaRPr lang="en-US" sz="1400">
                    <a:solidFill>
                      <a:prstClr val="black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</a:endParaRPr>
                </a:p>
              </p:txBody>
            </p:sp>
          </p:grpSp>
          <p:sp>
            <p:nvSpPr>
              <p:cNvPr id="28" name="Rectangle 12"/>
              <p:cNvSpPr>
                <a:spLocks noChangeArrowheads="1"/>
              </p:cNvSpPr>
              <p:nvPr/>
            </p:nvSpPr>
            <p:spPr bwMode="auto">
              <a:xfrm>
                <a:off x="218" y="1515"/>
                <a:ext cx="2878" cy="1195"/>
              </a:xfrm>
              <a:prstGeom prst="rect">
                <a:avLst/>
              </a:prstGeom>
              <a:solidFill>
                <a:srgbClr val="C00000"/>
              </a:solidFill>
              <a:ln w="3175" algn="ctr">
                <a:solidFill>
                  <a:srgbClr val="FFFFFF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US" b="1" dirty="0">
                    <a:solidFill>
                      <a:schemeClr val="bg1"/>
                    </a:solidFill>
                    <a:latin typeface="Segoe" charset="0"/>
                  </a:rPr>
                  <a:t>Driver</a:t>
                </a:r>
                <a:endParaRPr lang="en-US" dirty="0">
                  <a:solidFill>
                    <a:schemeClr val="bg1"/>
                  </a:solidFill>
                  <a:latin typeface="Segoe" charset="0"/>
                </a:endParaRPr>
              </a:p>
            </p:txBody>
          </p:sp>
          <p:sp>
            <p:nvSpPr>
              <p:cNvPr id="29" name="Line 13"/>
              <p:cNvSpPr>
                <a:spLocks noChangeShapeType="1"/>
              </p:cNvSpPr>
              <p:nvPr/>
            </p:nvSpPr>
            <p:spPr bwMode="auto">
              <a:xfrm>
                <a:off x="1632" y="1161"/>
                <a:ext cx="0" cy="360"/>
              </a:xfrm>
              <a:prstGeom prst="line">
                <a:avLst/>
              </a:prstGeom>
              <a:grpFill/>
              <a:ln w="38100">
                <a:solidFill>
                  <a:schemeClr val="folHlink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30" name="Oval 14"/>
              <p:cNvSpPr>
                <a:spLocks noChangeArrowheads="1"/>
              </p:cNvSpPr>
              <p:nvPr/>
            </p:nvSpPr>
            <p:spPr bwMode="auto">
              <a:xfrm>
                <a:off x="1599" y="1507"/>
                <a:ext cx="58" cy="58"/>
              </a:xfrm>
              <a:prstGeom prst="ellipse">
                <a:avLst/>
              </a:prstGeom>
              <a:grpFill/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</p:spPr>
            <p:txBody>
              <a:bodyPr wrap="none" anchor="b"/>
              <a:lstStyle/>
              <a:p>
                <a:pPr eaLnBrk="0" hangingPunct="0">
                  <a:spcBef>
                    <a:spcPct val="30000"/>
                  </a:spcBef>
                  <a:defRPr/>
                </a:pPr>
                <a:endParaRPr lang="en-US" sz="1400">
                  <a:solidFill>
                    <a:prstClr val="black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endParaRPr>
              </a:p>
              <a:p>
                <a:pPr eaLnBrk="0" hangingPunct="0">
                  <a:spcBef>
                    <a:spcPct val="30000"/>
                  </a:spcBef>
                  <a:defRPr/>
                </a:pPr>
                <a:endParaRPr lang="en-US" sz="1400">
                  <a:solidFill>
                    <a:prstClr val="black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endParaRPr>
              </a:p>
            </p:txBody>
          </p:sp>
          <p:sp>
            <p:nvSpPr>
              <p:cNvPr id="31" name="Text Box 15"/>
              <p:cNvSpPr txBox="1">
                <a:spLocks noChangeArrowheads="1"/>
              </p:cNvSpPr>
              <p:nvPr/>
            </p:nvSpPr>
            <p:spPr bwMode="auto">
              <a:xfrm>
                <a:off x="1084" y="1611"/>
                <a:ext cx="1396" cy="173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>
                  <a:spcBef>
                    <a:spcPct val="30000"/>
                  </a:spcBef>
                </a:pPr>
                <a:r>
                  <a:rPr lang="en-US" sz="1200" b="1" dirty="0">
                    <a:solidFill>
                      <a:schemeClr val="bg1"/>
                    </a:solidFill>
                    <a:latin typeface="Segoe" pitchFamily="34" charset="0"/>
                  </a:rPr>
                  <a:t>Entry Point</a:t>
                </a:r>
              </a:p>
            </p:txBody>
          </p:sp>
          <p:sp>
            <p:nvSpPr>
              <p:cNvPr id="32" name="Rectangle 16"/>
              <p:cNvSpPr>
                <a:spLocks noChangeArrowheads="1"/>
              </p:cNvSpPr>
              <p:nvPr/>
            </p:nvSpPr>
            <p:spPr bwMode="blackWhite">
              <a:xfrm>
                <a:off x="218" y="603"/>
                <a:ext cx="2879" cy="594"/>
              </a:xfrm>
              <a:prstGeom prst="rect">
                <a:avLst/>
              </a:prstGeom>
              <a:grpFill/>
              <a:ln w="3175" algn="ctr">
                <a:solidFill>
                  <a:srgbClr val="FFFFFF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en-US" b="1" dirty="0" smtClean="0">
                    <a:solidFill>
                      <a:srgbClr val="EEECE1"/>
                    </a:solidFill>
                    <a:latin typeface="Segoe" pitchFamily="34" charset="0"/>
                  </a:rPr>
                  <a:t>        I/O Manager </a:t>
                </a:r>
              </a:p>
              <a:p>
                <a:pPr algn="ctr"/>
                <a:r>
                  <a:rPr lang="en-US" b="1" dirty="0" smtClean="0">
                    <a:solidFill>
                      <a:srgbClr val="EEECE1"/>
                    </a:solidFill>
                    <a:latin typeface="Segoe" pitchFamily="34" charset="0"/>
                  </a:rPr>
                  <a:t>Model</a:t>
                </a:r>
                <a:endParaRPr lang="en-US" b="1" dirty="0">
                  <a:solidFill>
                    <a:srgbClr val="EEECE1"/>
                  </a:solidFill>
                  <a:latin typeface="Segoe" pitchFamily="34" charset="0"/>
                </a:endParaRPr>
              </a:p>
            </p:txBody>
          </p:sp>
        </p:grpSp>
        <p:sp>
          <p:nvSpPr>
            <p:cNvPr id="23" name="Oval 21"/>
            <p:cNvSpPr>
              <a:spLocks noChangeArrowheads="1"/>
            </p:cNvSpPr>
            <p:nvPr/>
          </p:nvSpPr>
          <p:spPr bwMode="auto">
            <a:xfrm>
              <a:off x="1295400" y="2362200"/>
              <a:ext cx="656336" cy="158750"/>
            </a:xfrm>
            <a:prstGeom prst="ellipse">
              <a:avLst/>
            </a:prstGeom>
            <a:grpFill/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>
                <a:solidFill>
                  <a:prstClr val="black"/>
                </a:solidFill>
                <a:latin typeface="Segoe" pitchFamily="34" charset="0"/>
              </a:endParaRPr>
            </a:p>
          </p:txBody>
        </p:sp>
        <p:sp>
          <p:nvSpPr>
            <p:cNvPr id="24" name="Oval 25"/>
            <p:cNvSpPr>
              <a:spLocks noChangeArrowheads="1"/>
            </p:cNvSpPr>
            <p:nvPr/>
          </p:nvSpPr>
          <p:spPr bwMode="auto">
            <a:xfrm>
              <a:off x="685800" y="4800600"/>
              <a:ext cx="656336" cy="158750"/>
            </a:xfrm>
            <a:prstGeom prst="ellipse">
              <a:avLst/>
            </a:prstGeom>
            <a:grpFill/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>
                <a:solidFill>
                  <a:prstClr val="black"/>
                </a:solidFill>
                <a:latin typeface="Segoe" pitchFamily="34" charset="0"/>
              </a:endParaRPr>
            </a:p>
          </p:txBody>
        </p:sp>
        <p:sp>
          <p:nvSpPr>
            <p:cNvPr id="25" name="Oval 29"/>
            <p:cNvSpPr>
              <a:spLocks noChangeArrowheads="1"/>
            </p:cNvSpPr>
            <p:nvPr/>
          </p:nvSpPr>
          <p:spPr bwMode="auto">
            <a:xfrm>
              <a:off x="1828800" y="4800600"/>
              <a:ext cx="656336" cy="158750"/>
            </a:xfrm>
            <a:prstGeom prst="ellipse">
              <a:avLst/>
            </a:prstGeom>
            <a:grpFill/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>
                <a:solidFill>
                  <a:prstClr val="black"/>
                </a:solidFill>
                <a:latin typeface="Segoe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48613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144" y="122238"/>
            <a:ext cx="8229600" cy="63976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API SLIC Rule</a:t>
            </a:r>
            <a:endParaRPr lang="en-US" dirty="0"/>
          </a:p>
        </p:txBody>
      </p:sp>
      <p:grpSp>
        <p:nvGrpSpPr>
          <p:cNvPr id="44" name="Group 43"/>
          <p:cNvGrpSpPr/>
          <p:nvPr/>
        </p:nvGrpSpPr>
        <p:grpSpPr>
          <a:xfrm>
            <a:off x="381000" y="1295400"/>
            <a:ext cx="2543175" cy="5308600"/>
            <a:chOff x="381000" y="1295400"/>
            <a:chExt cx="2543175" cy="5308600"/>
          </a:xfrm>
        </p:grpSpPr>
        <p:grpSp>
          <p:nvGrpSpPr>
            <p:cNvPr id="45" name="Group 3"/>
            <p:cNvGrpSpPr>
              <a:grpSpLocks/>
            </p:cNvGrpSpPr>
            <p:nvPr/>
          </p:nvGrpSpPr>
          <p:grpSpPr bwMode="auto">
            <a:xfrm>
              <a:off x="381000" y="1295400"/>
              <a:ext cx="2543175" cy="5308600"/>
              <a:chOff x="218" y="603"/>
              <a:chExt cx="2891" cy="3344"/>
            </a:xfrm>
          </p:grpSpPr>
          <p:sp>
            <p:nvSpPr>
              <p:cNvPr id="49" name="Rectangle 4"/>
              <p:cNvSpPr>
                <a:spLocks noChangeArrowheads="1"/>
              </p:cNvSpPr>
              <p:nvPr/>
            </p:nvSpPr>
            <p:spPr bwMode="auto">
              <a:xfrm>
                <a:off x="230" y="3043"/>
                <a:ext cx="2879" cy="904"/>
              </a:xfrm>
              <a:prstGeom prst="rect">
                <a:avLst/>
              </a:prstGeom>
              <a:solidFill>
                <a:srgbClr val="00B050"/>
              </a:solidFill>
              <a:ln w="3175" algn="ctr">
                <a:solidFill>
                  <a:srgbClr val="FFFFFF"/>
                </a:solidFill>
                <a:miter lim="800000"/>
                <a:headEnd/>
                <a:tailEnd/>
              </a:ln>
            </p:spPr>
            <p:txBody>
              <a:bodyPr wrap="none" anchor="ctr" anchorCtr="1"/>
              <a:lstStyle/>
              <a:p>
                <a:r>
                  <a:rPr lang="en-US" b="1" dirty="0">
                    <a:solidFill>
                      <a:srgbClr val="EEECE1"/>
                    </a:solidFill>
                    <a:latin typeface="Segoe" pitchFamily="34" charset="0"/>
                  </a:rPr>
                  <a:t>Device Driver</a:t>
                </a:r>
              </a:p>
              <a:p>
                <a:r>
                  <a:rPr lang="en-US" b="1" dirty="0" err="1" smtClean="0">
                    <a:solidFill>
                      <a:srgbClr val="EEECE1"/>
                    </a:solidFill>
                    <a:latin typeface="Segoe" pitchFamily="34" charset="0"/>
                  </a:rPr>
                  <a:t>InterfaceModel</a:t>
                </a:r>
                <a:endParaRPr lang="en-US" dirty="0">
                  <a:solidFill>
                    <a:srgbClr val="EEECE1"/>
                  </a:solidFill>
                  <a:latin typeface="Segoe" pitchFamily="34" charset="0"/>
                </a:endParaRPr>
              </a:p>
            </p:txBody>
          </p:sp>
          <p:grpSp>
            <p:nvGrpSpPr>
              <p:cNvPr id="50" name="Group 5"/>
              <p:cNvGrpSpPr>
                <a:grpSpLocks/>
              </p:cNvGrpSpPr>
              <p:nvPr/>
            </p:nvGrpSpPr>
            <p:grpSpPr bwMode="auto">
              <a:xfrm>
                <a:off x="242" y="2677"/>
                <a:ext cx="2746" cy="697"/>
                <a:chOff x="242" y="2677"/>
                <a:chExt cx="2746" cy="697"/>
              </a:xfrm>
            </p:grpSpPr>
            <p:sp>
              <p:nvSpPr>
                <p:cNvPr id="56" name="Line 6"/>
                <p:cNvSpPr>
                  <a:spLocks noChangeShapeType="1"/>
                </p:cNvSpPr>
                <p:nvPr/>
              </p:nvSpPr>
              <p:spPr bwMode="auto">
                <a:xfrm>
                  <a:off x="2271" y="2679"/>
                  <a:ext cx="0" cy="321"/>
                </a:xfrm>
                <a:prstGeom prst="line">
                  <a:avLst/>
                </a:prstGeom>
                <a:noFill/>
                <a:ln w="38100">
                  <a:solidFill>
                    <a:schemeClr val="folHlink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57" name="Line 7"/>
                <p:cNvSpPr>
                  <a:spLocks noChangeShapeType="1"/>
                </p:cNvSpPr>
                <p:nvPr/>
              </p:nvSpPr>
              <p:spPr bwMode="auto">
                <a:xfrm>
                  <a:off x="922" y="2677"/>
                  <a:ext cx="0" cy="322"/>
                </a:xfrm>
                <a:prstGeom prst="line">
                  <a:avLst/>
                </a:prstGeom>
                <a:noFill/>
                <a:ln w="38100">
                  <a:solidFill>
                    <a:schemeClr val="folHlink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58" name="Oval 8"/>
                <p:cNvSpPr>
                  <a:spLocks noChangeArrowheads="1"/>
                </p:cNvSpPr>
                <p:nvPr/>
              </p:nvSpPr>
              <p:spPr bwMode="auto">
                <a:xfrm>
                  <a:off x="893" y="3014"/>
                  <a:ext cx="58" cy="58"/>
                </a:xfrm>
                <a:prstGeom prst="ellipse">
                  <a:avLst/>
                </a:prstGeom>
                <a:solidFill>
                  <a:srgbClr val="FF0000"/>
                </a:solidFill>
                <a:ln w="952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</p:spPr>
              <p:txBody>
                <a:bodyPr wrap="none" anchor="b"/>
                <a:lstStyle/>
                <a:p>
                  <a:pPr eaLnBrk="0" hangingPunct="0">
                    <a:spcBef>
                      <a:spcPct val="30000"/>
                    </a:spcBef>
                    <a:defRPr/>
                  </a:pPr>
                  <a:endParaRPr lang="en-US" sz="1400">
                    <a:solidFill>
                      <a:prstClr val="black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</a:endParaRPr>
                </a:p>
                <a:p>
                  <a:pPr eaLnBrk="0" hangingPunct="0">
                    <a:spcBef>
                      <a:spcPct val="30000"/>
                    </a:spcBef>
                    <a:defRPr/>
                  </a:pPr>
                  <a:endParaRPr lang="en-US" sz="1400">
                    <a:solidFill>
                      <a:prstClr val="black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</a:endParaRPr>
                </a:p>
              </p:txBody>
            </p:sp>
            <p:sp>
              <p:nvSpPr>
                <p:cNvPr id="59" name="Text Box 9"/>
                <p:cNvSpPr txBox="1">
                  <a:spLocks noChangeArrowheads="1"/>
                </p:cNvSpPr>
                <p:nvPr/>
              </p:nvSpPr>
              <p:spPr bwMode="auto">
                <a:xfrm>
                  <a:off x="242" y="3053"/>
                  <a:ext cx="1396" cy="288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eaLnBrk="0" hangingPunct="0">
                    <a:spcBef>
                      <a:spcPct val="30000"/>
                    </a:spcBef>
                  </a:pPr>
                  <a:r>
                    <a:rPr lang="en-US" sz="1200" dirty="0" err="1">
                      <a:solidFill>
                        <a:srgbClr val="EEECE1"/>
                      </a:solidFill>
                      <a:latin typeface="Segoe" pitchFamily="34" charset="0"/>
                    </a:rPr>
                    <a:t>KeAcquire</a:t>
                  </a:r>
                  <a:r>
                    <a:rPr lang="en-US" sz="1200" dirty="0">
                      <a:solidFill>
                        <a:srgbClr val="EEECE1"/>
                      </a:solidFill>
                      <a:latin typeface="Segoe" pitchFamily="34" charset="0"/>
                    </a:rPr>
                    <a:t> </a:t>
                  </a:r>
                  <a:r>
                    <a:rPr lang="en-US" sz="1200" dirty="0" err="1">
                      <a:solidFill>
                        <a:srgbClr val="EEECE1"/>
                      </a:solidFill>
                      <a:latin typeface="Segoe" pitchFamily="34" charset="0"/>
                    </a:rPr>
                    <a:t>SpinLock</a:t>
                  </a:r>
                  <a:endParaRPr lang="en-US" sz="1200" dirty="0">
                    <a:solidFill>
                      <a:srgbClr val="EEECE1"/>
                    </a:solidFill>
                    <a:latin typeface="Segoe" pitchFamily="34" charset="0"/>
                  </a:endParaRPr>
                </a:p>
              </p:txBody>
            </p:sp>
            <p:sp>
              <p:nvSpPr>
                <p:cNvPr id="60" name="Text Box 10"/>
                <p:cNvSpPr txBox="1">
                  <a:spLocks noChangeArrowheads="1"/>
                </p:cNvSpPr>
                <p:nvPr/>
              </p:nvSpPr>
              <p:spPr bwMode="auto">
                <a:xfrm>
                  <a:off x="1592" y="3051"/>
                  <a:ext cx="1396" cy="323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eaLnBrk="0" hangingPunct="0">
                    <a:spcBef>
                      <a:spcPct val="30000"/>
                    </a:spcBef>
                  </a:pPr>
                  <a:r>
                    <a:rPr lang="en-US" sz="1200" dirty="0" err="1">
                      <a:solidFill>
                        <a:srgbClr val="EEECE1"/>
                      </a:solidFill>
                      <a:latin typeface="Segoe" pitchFamily="34" charset="0"/>
                    </a:rPr>
                    <a:t>KeRelease</a:t>
                  </a:r>
                  <a:endParaRPr lang="en-US" sz="1200" dirty="0">
                    <a:solidFill>
                      <a:srgbClr val="EEECE1"/>
                    </a:solidFill>
                    <a:latin typeface="Segoe" pitchFamily="34" charset="0"/>
                  </a:endParaRPr>
                </a:p>
                <a:p>
                  <a:pPr eaLnBrk="0" hangingPunct="0">
                    <a:spcBef>
                      <a:spcPct val="30000"/>
                    </a:spcBef>
                  </a:pPr>
                  <a:r>
                    <a:rPr lang="en-US" sz="1200" dirty="0" err="1">
                      <a:solidFill>
                        <a:srgbClr val="EEECE1"/>
                      </a:solidFill>
                      <a:latin typeface="Segoe" pitchFamily="34" charset="0"/>
                    </a:rPr>
                    <a:t>SpinLock</a:t>
                  </a:r>
                  <a:endParaRPr lang="en-US" sz="1200" dirty="0">
                    <a:solidFill>
                      <a:srgbClr val="EEECE1"/>
                    </a:solidFill>
                    <a:latin typeface="Segoe" pitchFamily="34" charset="0"/>
                  </a:endParaRPr>
                </a:p>
              </p:txBody>
            </p:sp>
            <p:sp>
              <p:nvSpPr>
                <p:cNvPr id="61" name="Oval 11"/>
                <p:cNvSpPr>
                  <a:spLocks noChangeArrowheads="1"/>
                </p:cNvSpPr>
                <p:nvPr/>
              </p:nvSpPr>
              <p:spPr bwMode="auto">
                <a:xfrm>
                  <a:off x="2243" y="3011"/>
                  <a:ext cx="58" cy="58"/>
                </a:xfrm>
                <a:prstGeom prst="ellipse">
                  <a:avLst/>
                </a:prstGeom>
                <a:solidFill>
                  <a:srgbClr val="FF0000"/>
                </a:solidFill>
                <a:ln w="952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</p:spPr>
              <p:txBody>
                <a:bodyPr wrap="none" anchor="b"/>
                <a:lstStyle/>
                <a:p>
                  <a:pPr eaLnBrk="0" hangingPunct="0">
                    <a:spcBef>
                      <a:spcPct val="30000"/>
                    </a:spcBef>
                    <a:defRPr/>
                  </a:pPr>
                  <a:endParaRPr lang="en-US" sz="1400">
                    <a:solidFill>
                      <a:prstClr val="black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</a:endParaRPr>
                </a:p>
                <a:p>
                  <a:pPr eaLnBrk="0" hangingPunct="0">
                    <a:spcBef>
                      <a:spcPct val="30000"/>
                    </a:spcBef>
                    <a:defRPr/>
                  </a:pPr>
                  <a:endParaRPr lang="en-US" sz="1400">
                    <a:solidFill>
                      <a:prstClr val="black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</a:endParaRPr>
                </a:p>
              </p:txBody>
            </p:sp>
          </p:grpSp>
          <p:sp>
            <p:nvSpPr>
              <p:cNvPr id="51" name="Rectangle 12"/>
              <p:cNvSpPr>
                <a:spLocks noChangeArrowheads="1"/>
              </p:cNvSpPr>
              <p:nvPr/>
            </p:nvSpPr>
            <p:spPr bwMode="auto">
              <a:xfrm>
                <a:off x="218" y="1515"/>
                <a:ext cx="2878" cy="1195"/>
              </a:xfrm>
              <a:prstGeom prst="rect">
                <a:avLst/>
              </a:prstGeom>
              <a:solidFill>
                <a:srgbClr val="C00000"/>
              </a:solidFill>
              <a:ln w="3175" algn="ctr">
                <a:solidFill>
                  <a:srgbClr val="FFFFFF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US" b="1" dirty="0">
                    <a:solidFill>
                      <a:schemeClr val="bg1"/>
                    </a:solidFill>
                    <a:latin typeface="Segoe" charset="0"/>
                  </a:rPr>
                  <a:t>Driver</a:t>
                </a:r>
                <a:endParaRPr lang="en-US" dirty="0">
                  <a:solidFill>
                    <a:schemeClr val="bg1"/>
                  </a:solidFill>
                  <a:latin typeface="Segoe" charset="0"/>
                </a:endParaRPr>
              </a:p>
            </p:txBody>
          </p:sp>
          <p:sp>
            <p:nvSpPr>
              <p:cNvPr id="52" name="Line 13"/>
              <p:cNvSpPr>
                <a:spLocks noChangeShapeType="1"/>
              </p:cNvSpPr>
              <p:nvPr/>
            </p:nvSpPr>
            <p:spPr bwMode="auto">
              <a:xfrm>
                <a:off x="1632" y="1161"/>
                <a:ext cx="0" cy="360"/>
              </a:xfrm>
              <a:prstGeom prst="line">
                <a:avLst/>
              </a:prstGeom>
              <a:noFill/>
              <a:ln w="38100">
                <a:solidFill>
                  <a:schemeClr val="folHlink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53" name="Oval 14"/>
              <p:cNvSpPr>
                <a:spLocks noChangeArrowheads="1"/>
              </p:cNvSpPr>
              <p:nvPr/>
            </p:nvSpPr>
            <p:spPr bwMode="auto">
              <a:xfrm>
                <a:off x="1599" y="1507"/>
                <a:ext cx="58" cy="58"/>
              </a:xfrm>
              <a:prstGeom prst="ellipse">
                <a:avLst/>
              </a:prstGeom>
              <a:solidFill>
                <a:srgbClr val="FF0000"/>
              </a:soli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</p:spPr>
            <p:txBody>
              <a:bodyPr wrap="none" anchor="b"/>
              <a:lstStyle/>
              <a:p>
                <a:pPr eaLnBrk="0" hangingPunct="0">
                  <a:spcBef>
                    <a:spcPct val="30000"/>
                  </a:spcBef>
                  <a:defRPr/>
                </a:pPr>
                <a:endParaRPr lang="en-US" sz="1400">
                  <a:solidFill>
                    <a:prstClr val="black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endParaRPr>
              </a:p>
              <a:p>
                <a:pPr eaLnBrk="0" hangingPunct="0">
                  <a:spcBef>
                    <a:spcPct val="30000"/>
                  </a:spcBef>
                  <a:defRPr/>
                </a:pPr>
                <a:endParaRPr lang="en-US" sz="1400">
                  <a:solidFill>
                    <a:prstClr val="black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endParaRPr>
              </a:p>
            </p:txBody>
          </p:sp>
          <p:sp>
            <p:nvSpPr>
              <p:cNvPr id="54" name="Text Box 15"/>
              <p:cNvSpPr txBox="1">
                <a:spLocks noChangeArrowheads="1"/>
              </p:cNvSpPr>
              <p:nvPr/>
            </p:nvSpPr>
            <p:spPr bwMode="auto">
              <a:xfrm>
                <a:off x="1084" y="1611"/>
                <a:ext cx="1396" cy="173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>
                  <a:spcBef>
                    <a:spcPct val="30000"/>
                  </a:spcBef>
                </a:pPr>
                <a:r>
                  <a:rPr lang="en-US" sz="1200" b="1" dirty="0">
                    <a:solidFill>
                      <a:schemeClr val="bg1"/>
                    </a:solidFill>
                    <a:latin typeface="Segoe" pitchFamily="34" charset="0"/>
                  </a:rPr>
                  <a:t>Entry Point</a:t>
                </a:r>
              </a:p>
            </p:txBody>
          </p:sp>
          <p:sp>
            <p:nvSpPr>
              <p:cNvPr id="55" name="Rectangle 16"/>
              <p:cNvSpPr>
                <a:spLocks noChangeArrowheads="1"/>
              </p:cNvSpPr>
              <p:nvPr/>
            </p:nvSpPr>
            <p:spPr bwMode="blackWhite">
              <a:xfrm>
                <a:off x="218" y="603"/>
                <a:ext cx="2879" cy="594"/>
              </a:xfrm>
              <a:prstGeom prst="rect">
                <a:avLst/>
              </a:prstGeom>
              <a:solidFill>
                <a:srgbClr val="00B050"/>
              </a:solidFill>
              <a:ln w="3175" algn="ctr">
                <a:solidFill>
                  <a:srgbClr val="FFFFFF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en-US" b="1" dirty="0" smtClean="0">
                    <a:solidFill>
                      <a:srgbClr val="EEECE1"/>
                    </a:solidFill>
                    <a:latin typeface="Segoe" pitchFamily="34" charset="0"/>
                  </a:rPr>
                  <a:t>        I/O Manager </a:t>
                </a:r>
              </a:p>
              <a:p>
                <a:pPr algn="ctr"/>
                <a:r>
                  <a:rPr lang="en-US" b="1" dirty="0" smtClean="0">
                    <a:solidFill>
                      <a:srgbClr val="EEECE1"/>
                    </a:solidFill>
                    <a:latin typeface="Segoe" pitchFamily="34" charset="0"/>
                  </a:rPr>
                  <a:t>Model</a:t>
                </a:r>
                <a:endParaRPr lang="en-US" b="1" dirty="0">
                  <a:solidFill>
                    <a:srgbClr val="EEECE1"/>
                  </a:solidFill>
                  <a:latin typeface="Segoe" pitchFamily="34" charset="0"/>
                </a:endParaRPr>
              </a:p>
            </p:txBody>
          </p:sp>
        </p:grpSp>
        <p:sp>
          <p:nvSpPr>
            <p:cNvPr id="46" name="Oval 21"/>
            <p:cNvSpPr>
              <a:spLocks noChangeArrowheads="1"/>
            </p:cNvSpPr>
            <p:nvPr/>
          </p:nvSpPr>
          <p:spPr bwMode="auto">
            <a:xfrm>
              <a:off x="1295400" y="2362200"/>
              <a:ext cx="656336" cy="158750"/>
            </a:xfrm>
            <a:prstGeom prst="ellipse">
              <a:avLst/>
            </a:prstGeom>
            <a:noFill/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>
                <a:solidFill>
                  <a:prstClr val="black"/>
                </a:solidFill>
                <a:latin typeface="Segoe" pitchFamily="34" charset="0"/>
              </a:endParaRPr>
            </a:p>
          </p:txBody>
        </p:sp>
        <p:sp>
          <p:nvSpPr>
            <p:cNvPr id="47" name="Oval 25"/>
            <p:cNvSpPr>
              <a:spLocks noChangeArrowheads="1"/>
            </p:cNvSpPr>
            <p:nvPr/>
          </p:nvSpPr>
          <p:spPr bwMode="auto">
            <a:xfrm>
              <a:off x="685800" y="4800600"/>
              <a:ext cx="656336" cy="158750"/>
            </a:xfrm>
            <a:prstGeom prst="ellipse">
              <a:avLst/>
            </a:prstGeom>
            <a:noFill/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>
                <a:solidFill>
                  <a:prstClr val="black"/>
                </a:solidFill>
                <a:latin typeface="Segoe" pitchFamily="34" charset="0"/>
              </a:endParaRPr>
            </a:p>
          </p:txBody>
        </p:sp>
        <p:sp>
          <p:nvSpPr>
            <p:cNvPr id="48" name="Oval 29"/>
            <p:cNvSpPr>
              <a:spLocks noChangeArrowheads="1"/>
            </p:cNvSpPr>
            <p:nvPr/>
          </p:nvSpPr>
          <p:spPr bwMode="auto">
            <a:xfrm>
              <a:off x="1828800" y="4800600"/>
              <a:ext cx="656336" cy="158750"/>
            </a:xfrm>
            <a:prstGeom prst="ellipse">
              <a:avLst/>
            </a:prstGeom>
            <a:noFill/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>
                <a:solidFill>
                  <a:prstClr val="black"/>
                </a:solidFill>
                <a:latin typeface="Segoe" pitchFamily="34" charset="0"/>
              </a:endParaRPr>
            </a:p>
          </p:txBody>
        </p:sp>
      </p:grpSp>
      <p:grpSp>
        <p:nvGrpSpPr>
          <p:cNvPr id="3" name="Content Placeholder 3"/>
          <p:cNvGrpSpPr>
            <a:grpSpLocks noGrp="1"/>
          </p:cNvGrpSpPr>
          <p:nvPr/>
        </p:nvGrpSpPr>
        <p:grpSpPr>
          <a:xfrm>
            <a:off x="1066800" y="1438263"/>
            <a:ext cx="8620407" cy="5230213"/>
            <a:chOff x="1295400" y="999623"/>
            <a:chExt cx="8061676" cy="6686347"/>
          </a:xfrm>
        </p:grpSpPr>
        <p:sp>
          <p:nvSpPr>
            <p:cNvPr id="17" name="Rectangle 16"/>
            <p:cNvSpPr>
              <a:spLocks noChangeArrowheads="1"/>
            </p:cNvSpPr>
            <p:nvPr/>
          </p:nvSpPr>
          <p:spPr bwMode="auto">
            <a:xfrm>
              <a:off x="3718277" y="999623"/>
              <a:ext cx="5638799" cy="107415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marL="579438" indent="-579438">
                <a:lnSpc>
                  <a:spcPct val="70000"/>
                </a:lnSpc>
                <a:spcBef>
                  <a:spcPct val="30000"/>
                </a:spcBef>
                <a:defRPr/>
              </a:pPr>
              <a:r>
                <a:rPr lang="en-US" b="1" dirty="0">
                  <a:solidFill>
                    <a:prstClr val="black"/>
                  </a:solidFill>
                  <a:latin typeface="Courier New" pitchFamily="49" charset="0"/>
                </a:rPr>
                <a:t>state</a:t>
              </a:r>
              <a:r>
                <a:rPr lang="en-US" dirty="0">
                  <a:solidFill>
                    <a:prstClr val="black"/>
                  </a:solidFill>
                  <a:latin typeface="Courier New" pitchFamily="49" charset="0"/>
                </a:rPr>
                <a:t> {</a:t>
              </a:r>
            </a:p>
            <a:p>
              <a:pPr marL="579438" indent="-579438">
                <a:lnSpc>
                  <a:spcPct val="70000"/>
                </a:lnSpc>
                <a:spcBef>
                  <a:spcPct val="30000"/>
                </a:spcBef>
                <a:defRPr/>
              </a:pPr>
              <a:r>
                <a:rPr lang="en-US" dirty="0">
                  <a:solidFill>
                    <a:prstClr val="black"/>
                  </a:solidFill>
                  <a:latin typeface="Courier New" pitchFamily="49" charset="0"/>
                </a:rPr>
                <a:t>  </a:t>
              </a:r>
              <a:r>
                <a:rPr lang="en-US" b="1" dirty="0" err="1">
                  <a:solidFill>
                    <a:prstClr val="black"/>
                  </a:solidFill>
                  <a:latin typeface="Courier New" pitchFamily="49" charset="0"/>
                </a:rPr>
                <a:t>enum</a:t>
              </a:r>
              <a:r>
                <a:rPr lang="en-US" dirty="0">
                  <a:solidFill>
                    <a:prstClr val="black"/>
                  </a:solidFill>
                  <a:latin typeface="Courier New" pitchFamily="49" charset="0"/>
                </a:rPr>
                <a:t> {unlocked, locked} s = unlocked;</a:t>
              </a:r>
            </a:p>
            <a:p>
              <a:pPr marL="579438" indent="-579438">
                <a:lnSpc>
                  <a:spcPct val="70000"/>
                </a:lnSpc>
                <a:spcBef>
                  <a:spcPct val="30000"/>
                </a:spcBef>
                <a:defRPr/>
              </a:pPr>
              <a:r>
                <a:rPr lang="en-US" dirty="0">
                  <a:solidFill>
                    <a:prstClr val="black"/>
                  </a:solidFill>
                  <a:latin typeface="Courier New" pitchFamily="49" charset="0"/>
                </a:rPr>
                <a:t>}</a:t>
              </a:r>
            </a:p>
          </p:txBody>
        </p:sp>
        <p:sp>
          <p:nvSpPr>
            <p:cNvPr id="18" name="Rectangle 30"/>
            <p:cNvSpPr>
              <a:spLocks noChangeArrowheads="1"/>
            </p:cNvSpPr>
            <p:nvPr/>
          </p:nvSpPr>
          <p:spPr bwMode="auto">
            <a:xfrm>
              <a:off x="3718277" y="5492890"/>
              <a:ext cx="5048135" cy="1850879"/>
            </a:xfrm>
            <a:prstGeom prst="rect">
              <a:avLst/>
            </a:prstGeom>
            <a:noFill/>
            <a:ln w="1905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>
                <a:solidFill>
                  <a:prstClr val="black"/>
                </a:solidFill>
                <a:latin typeface="Segoe" pitchFamily="34" charset="0"/>
              </a:endParaRPr>
            </a:p>
          </p:txBody>
        </p:sp>
        <p:sp>
          <p:nvSpPr>
            <p:cNvPr id="19" name="Rectangle 22"/>
            <p:cNvSpPr>
              <a:spLocks noChangeArrowheads="1"/>
            </p:cNvSpPr>
            <p:nvPr/>
          </p:nvSpPr>
          <p:spPr bwMode="auto">
            <a:xfrm>
              <a:off x="3741928" y="1949432"/>
              <a:ext cx="5021072" cy="1497751"/>
            </a:xfrm>
            <a:prstGeom prst="rect">
              <a:avLst/>
            </a:prstGeom>
            <a:noFill/>
            <a:ln w="1905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dirty="0">
                <a:solidFill>
                  <a:prstClr val="black"/>
                </a:solidFill>
                <a:latin typeface="Segoe" pitchFamily="34" charset="0"/>
              </a:endParaRPr>
            </a:p>
          </p:txBody>
        </p:sp>
        <p:sp>
          <p:nvSpPr>
            <p:cNvPr id="20" name="Line 23"/>
            <p:cNvSpPr>
              <a:spLocks noChangeShapeType="1"/>
            </p:cNvSpPr>
            <p:nvPr/>
          </p:nvSpPr>
          <p:spPr bwMode="auto">
            <a:xfrm>
              <a:off x="2079271" y="2375620"/>
              <a:ext cx="1654528" cy="44378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1" name="Rectangle 26"/>
            <p:cNvSpPr>
              <a:spLocks noChangeArrowheads="1"/>
            </p:cNvSpPr>
            <p:nvPr/>
          </p:nvSpPr>
          <p:spPr bwMode="auto">
            <a:xfrm>
              <a:off x="3724966" y="3567467"/>
              <a:ext cx="5019040" cy="1737767"/>
            </a:xfrm>
            <a:prstGeom prst="rect">
              <a:avLst/>
            </a:prstGeom>
            <a:noFill/>
            <a:ln w="1905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>
                <a:solidFill>
                  <a:prstClr val="black"/>
                </a:solidFill>
                <a:latin typeface="Segoe" pitchFamily="34" charset="0"/>
              </a:endParaRPr>
            </a:p>
          </p:txBody>
        </p:sp>
        <p:sp>
          <p:nvSpPr>
            <p:cNvPr id="23" name="Line 31"/>
            <p:cNvSpPr>
              <a:spLocks noChangeShapeType="1"/>
            </p:cNvSpPr>
            <p:nvPr/>
          </p:nvSpPr>
          <p:spPr bwMode="auto">
            <a:xfrm>
              <a:off x="2514930" y="5492890"/>
              <a:ext cx="1218870" cy="222111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4191000" y="2133600"/>
              <a:ext cx="4038600" cy="17823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579438" indent="-579438">
                <a:lnSpc>
                  <a:spcPct val="70000"/>
                </a:lnSpc>
                <a:spcBef>
                  <a:spcPct val="30000"/>
                </a:spcBef>
                <a:defRPr/>
              </a:pPr>
              <a:r>
                <a:rPr lang="en-US" dirty="0" err="1">
                  <a:solidFill>
                    <a:prstClr val="black"/>
                  </a:solidFill>
                  <a:latin typeface="Courier New" pitchFamily="49" charset="0"/>
                </a:rPr>
                <a:t>RunDispatchFunction.</a:t>
              </a:r>
              <a:r>
                <a:rPr lang="en-US" b="1" dirty="0" err="1">
                  <a:solidFill>
                    <a:prstClr val="black"/>
                  </a:solidFill>
                  <a:latin typeface="Courier New" pitchFamily="49" charset="0"/>
                </a:rPr>
                <a:t>exit</a:t>
              </a:r>
              <a:endParaRPr lang="en-US" dirty="0">
                <a:solidFill>
                  <a:prstClr val="black"/>
                </a:solidFill>
                <a:latin typeface="Courier New" pitchFamily="49" charset="0"/>
              </a:endParaRPr>
            </a:p>
            <a:p>
              <a:pPr marL="579438" indent="-579438">
                <a:lnSpc>
                  <a:spcPct val="70000"/>
                </a:lnSpc>
                <a:spcBef>
                  <a:spcPct val="30000"/>
                </a:spcBef>
                <a:defRPr/>
              </a:pPr>
              <a:r>
                <a:rPr lang="en-US" dirty="0">
                  <a:solidFill>
                    <a:prstClr val="black"/>
                  </a:solidFill>
                  <a:latin typeface="Courier New" pitchFamily="49" charset="0"/>
                </a:rPr>
                <a:t>{</a:t>
              </a:r>
            </a:p>
            <a:p>
              <a:pPr marL="579438" indent="-579438">
                <a:lnSpc>
                  <a:spcPct val="70000"/>
                </a:lnSpc>
                <a:spcBef>
                  <a:spcPct val="30000"/>
                </a:spcBef>
                <a:defRPr/>
              </a:pPr>
              <a:r>
                <a:rPr lang="en-US" dirty="0">
                  <a:solidFill>
                    <a:prstClr val="black"/>
                  </a:solidFill>
                  <a:latin typeface="Courier New" pitchFamily="49" charset="0"/>
                </a:rPr>
                <a:t>  </a:t>
              </a:r>
              <a:r>
                <a:rPr lang="en-US" b="1" dirty="0">
                  <a:solidFill>
                    <a:prstClr val="black"/>
                  </a:solidFill>
                  <a:latin typeface="Courier New" pitchFamily="49" charset="0"/>
                </a:rPr>
                <a:t>if</a:t>
              </a:r>
              <a:r>
                <a:rPr lang="en-US" dirty="0">
                  <a:solidFill>
                    <a:prstClr val="black"/>
                  </a:solidFill>
                  <a:latin typeface="Courier New" pitchFamily="49" charset="0"/>
                </a:rPr>
                <a:t> (s != unlocked) </a:t>
              </a:r>
              <a:r>
                <a:rPr lang="en-US" b="1" dirty="0">
                  <a:solidFill>
                    <a:prstClr val="black"/>
                  </a:solidFill>
                  <a:latin typeface="Courier New" pitchFamily="49" charset="0"/>
                </a:rPr>
                <a:t>abort</a:t>
              </a:r>
              <a:r>
                <a:rPr lang="en-US" dirty="0">
                  <a:solidFill>
                    <a:prstClr val="black"/>
                  </a:solidFill>
                  <a:latin typeface="Courier New" pitchFamily="49" charset="0"/>
                </a:rPr>
                <a:t>;</a:t>
              </a:r>
            </a:p>
            <a:p>
              <a:pPr marL="579438" indent="-579438">
                <a:lnSpc>
                  <a:spcPct val="70000"/>
                </a:lnSpc>
                <a:spcBef>
                  <a:spcPct val="30000"/>
                </a:spcBef>
                <a:defRPr/>
              </a:pPr>
              <a:r>
                <a:rPr lang="en-US" dirty="0">
                  <a:solidFill>
                    <a:prstClr val="black"/>
                  </a:solidFill>
                  <a:latin typeface="Courier New" pitchFamily="49" charset="0"/>
                </a:rPr>
                <a:t>}</a:t>
              </a:r>
            </a:p>
            <a:p>
              <a:endParaRPr lang="en-US" dirty="0">
                <a:solidFill>
                  <a:prstClr val="black"/>
                </a:solidFill>
              </a:endParaRP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4235494" y="3600736"/>
              <a:ext cx="3906839" cy="21365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579438" indent="-579438">
                <a:lnSpc>
                  <a:spcPct val="70000"/>
                </a:lnSpc>
                <a:spcBef>
                  <a:spcPct val="30000"/>
                </a:spcBef>
                <a:defRPr/>
              </a:pPr>
              <a:r>
                <a:rPr lang="en-US" dirty="0" err="1">
                  <a:solidFill>
                    <a:prstClr val="black"/>
                  </a:solidFill>
                  <a:latin typeface="Courier New" pitchFamily="49" charset="0"/>
                </a:rPr>
                <a:t>KeAcquireSpinLock.</a:t>
              </a:r>
              <a:r>
                <a:rPr lang="en-US" b="1" dirty="0" err="1">
                  <a:solidFill>
                    <a:prstClr val="black"/>
                  </a:solidFill>
                  <a:latin typeface="Courier New" pitchFamily="49" charset="0"/>
                </a:rPr>
                <a:t>entry</a:t>
              </a:r>
              <a:endParaRPr lang="en-US" dirty="0">
                <a:solidFill>
                  <a:prstClr val="black"/>
                </a:solidFill>
                <a:latin typeface="Courier New" pitchFamily="49" charset="0"/>
              </a:endParaRPr>
            </a:p>
            <a:p>
              <a:pPr marL="579438" indent="-579438">
                <a:lnSpc>
                  <a:spcPct val="70000"/>
                </a:lnSpc>
                <a:spcBef>
                  <a:spcPct val="30000"/>
                </a:spcBef>
                <a:defRPr/>
              </a:pPr>
              <a:r>
                <a:rPr lang="en-US" dirty="0">
                  <a:solidFill>
                    <a:prstClr val="black"/>
                  </a:solidFill>
                  <a:latin typeface="Courier New" pitchFamily="49" charset="0"/>
                </a:rPr>
                <a:t>{  </a:t>
              </a:r>
            </a:p>
            <a:p>
              <a:pPr marL="579438" indent="-579438">
                <a:lnSpc>
                  <a:spcPct val="70000"/>
                </a:lnSpc>
                <a:spcBef>
                  <a:spcPct val="30000"/>
                </a:spcBef>
                <a:defRPr/>
              </a:pPr>
              <a:r>
                <a:rPr lang="en-US" dirty="0">
                  <a:solidFill>
                    <a:prstClr val="black"/>
                  </a:solidFill>
                  <a:latin typeface="Courier New" pitchFamily="49" charset="0"/>
                </a:rPr>
                <a:t>  </a:t>
              </a:r>
              <a:r>
                <a:rPr lang="en-US" b="1" dirty="0">
                  <a:solidFill>
                    <a:prstClr val="black"/>
                  </a:solidFill>
                  <a:latin typeface="Courier New" pitchFamily="49" charset="0"/>
                </a:rPr>
                <a:t>if</a:t>
              </a:r>
              <a:r>
                <a:rPr lang="en-US" dirty="0">
                  <a:solidFill>
                    <a:prstClr val="black"/>
                  </a:solidFill>
                  <a:latin typeface="Courier New" pitchFamily="49" charset="0"/>
                </a:rPr>
                <a:t> (s != unlocked) </a:t>
              </a:r>
              <a:r>
                <a:rPr lang="en-US" b="1" dirty="0">
                  <a:solidFill>
                    <a:prstClr val="black"/>
                  </a:solidFill>
                  <a:latin typeface="Courier New" pitchFamily="49" charset="0"/>
                </a:rPr>
                <a:t>abort</a:t>
              </a:r>
              <a:r>
                <a:rPr lang="en-US" dirty="0">
                  <a:solidFill>
                    <a:prstClr val="black"/>
                  </a:solidFill>
                  <a:latin typeface="Courier New" pitchFamily="49" charset="0"/>
                </a:rPr>
                <a:t>;</a:t>
              </a:r>
            </a:p>
            <a:p>
              <a:pPr marL="579438" indent="-579438">
                <a:lnSpc>
                  <a:spcPct val="70000"/>
                </a:lnSpc>
                <a:spcBef>
                  <a:spcPct val="30000"/>
                </a:spcBef>
                <a:defRPr/>
              </a:pPr>
              <a:r>
                <a:rPr lang="en-US" dirty="0">
                  <a:solidFill>
                    <a:prstClr val="black"/>
                  </a:solidFill>
                  <a:latin typeface="Courier New" pitchFamily="49" charset="0"/>
                </a:rPr>
                <a:t>  </a:t>
              </a:r>
              <a:r>
                <a:rPr lang="en-US" b="1" dirty="0">
                  <a:solidFill>
                    <a:prstClr val="black"/>
                  </a:solidFill>
                  <a:latin typeface="Courier New" pitchFamily="49" charset="0"/>
                </a:rPr>
                <a:t>else</a:t>
              </a:r>
              <a:r>
                <a:rPr lang="en-US" dirty="0">
                  <a:solidFill>
                    <a:prstClr val="black"/>
                  </a:solidFill>
                  <a:latin typeface="Courier New" pitchFamily="49" charset="0"/>
                </a:rPr>
                <a:t> s = locked</a:t>
              </a:r>
              <a:r>
                <a:rPr lang="en-US" dirty="0" smtClean="0">
                  <a:solidFill>
                    <a:prstClr val="black"/>
                  </a:solidFill>
                  <a:latin typeface="Courier New" pitchFamily="49" charset="0"/>
                </a:rPr>
                <a:t>;</a:t>
              </a:r>
            </a:p>
            <a:p>
              <a:pPr marL="579438" indent="-579438">
                <a:lnSpc>
                  <a:spcPct val="70000"/>
                </a:lnSpc>
                <a:spcBef>
                  <a:spcPct val="30000"/>
                </a:spcBef>
                <a:defRPr/>
              </a:pPr>
              <a:r>
                <a:rPr lang="en-US" dirty="0">
                  <a:solidFill>
                    <a:prstClr val="black"/>
                  </a:solidFill>
                  <a:latin typeface="Courier New" pitchFamily="49" charset="0"/>
                </a:rPr>
                <a:t>}</a:t>
              </a:r>
            </a:p>
            <a:p>
              <a:endParaRPr lang="en-US" dirty="0">
                <a:solidFill>
                  <a:prstClr val="black"/>
                </a:solidFill>
              </a:endParaRP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4074583" y="5195342"/>
              <a:ext cx="3874204" cy="24906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579438" indent="-579438">
                <a:lnSpc>
                  <a:spcPct val="70000"/>
                </a:lnSpc>
                <a:spcBef>
                  <a:spcPct val="30000"/>
                </a:spcBef>
                <a:defRPr/>
              </a:pPr>
              <a:endParaRPr lang="en-US" dirty="0" smtClean="0">
                <a:solidFill>
                  <a:prstClr val="black"/>
                </a:solidFill>
                <a:latin typeface="Courier New" pitchFamily="49" charset="0"/>
              </a:endParaRPr>
            </a:p>
            <a:p>
              <a:pPr marL="579438" indent="-579438">
                <a:lnSpc>
                  <a:spcPct val="70000"/>
                </a:lnSpc>
                <a:spcBef>
                  <a:spcPct val="30000"/>
                </a:spcBef>
                <a:defRPr/>
              </a:pPr>
              <a:r>
                <a:rPr lang="en-US" dirty="0" err="1" smtClean="0">
                  <a:solidFill>
                    <a:prstClr val="black"/>
                  </a:solidFill>
                  <a:latin typeface="Courier New" pitchFamily="49" charset="0"/>
                </a:rPr>
                <a:t>KeReleaseSpinLock.</a:t>
              </a:r>
              <a:r>
                <a:rPr lang="en-US" b="1" dirty="0" err="1" smtClean="0">
                  <a:solidFill>
                    <a:prstClr val="black"/>
                  </a:solidFill>
                  <a:latin typeface="Courier New" pitchFamily="49" charset="0"/>
                </a:rPr>
                <a:t>entry</a:t>
              </a:r>
              <a:endParaRPr lang="en-US" dirty="0">
                <a:solidFill>
                  <a:prstClr val="black"/>
                </a:solidFill>
                <a:latin typeface="Courier New" pitchFamily="49" charset="0"/>
              </a:endParaRPr>
            </a:p>
            <a:p>
              <a:pPr marL="579438" indent="-579438">
                <a:lnSpc>
                  <a:spcPct val="70000"/>
                </a:lnSpc>
                <a:spcBef>
                  <a:spcPct val="30000"/>
                </a:spcBef>
                <a:defRPr/>
              </a:pPr>
              <a:r>
                <a:rPr lang="en-US" dirty="0">
                  <a:solidFill>
                    <a:prstClr val="black"/>
                  </a:solidFill>
                  <a:latin typeface="Courier New" pitchFamily="49" charset="0"/>
                </a:rPr>
                <a:t>{</a:t>
              </a:r>
            </a:p>
            <a:p>
              <a:pPr marL="579438" indent="-579438">
                <a:lnSpc>
                  <a:spcPct val="70000"/>
                </a:lnSpc>
                <a:spcBef>
                  <a:spcPct val="30000"/>
                </a:spcBef>
                <a:defRPr/>
              </a:pPr>
              <a:r>
                <a:rPr lang="en-US" dirty="0">
                  <a:solidFill>
                    <a:prstClr val="black"/>
                  </a:solidFill>
                  <a:latin typeface="Courier New" pitchFamily="49" charset="0"/>
                </a:rPr>
                <a:t>  </a:t>
              </a:r>
              <a:r>
                <a:rPr lang="en-US" b="1" dirty="0">
                  <a:solidFill>
                    <a:prstClr val="black"/>
                  </a:solidFill>
                  <a:latin typeface="Courier New" pitchFamily="49" charset="0"/>
                </a:rPr>
                <a:t>if</a:t>
              </a:r>
              <a:r>
                <a:rPr lang="en-US" dirty="0">
                  <a:solidFill>
                    <a:prstClr val="black"/>
                  </a:solidFill>
                  <a:latin typeface="Courier New" pitchFamily="49" charset="0"/>
                </a:rPr>
                <a:t> (s != locked) </a:t>
              </a:r>
              <a:r>
                <a:rPr lang="en-US" b="1" dirty="0">
                  <a:solidFill>
                    <a:prstClr val="black"/>
                  </a:solidFill>
                  <a:latin typeface="Courier New" pitchFamily="49" charset="0"/>
                </a:rPr>
                <a:t>abort</a:t>
              </a:r>
              <a:r>
                <a:rPr lang="en-US" dirty="0">
                  <a:solidFill>
                    <a:prstClr val="black"/>
                  </a:solidFill>
                  <a:latin typeface="Courier New" pitchFamily="49" charset="0"/>
                </a:rPr>
                <a:t>;</a:t>
              </a:r>
            </a:p>
            <a:p>
              <a:pPr marL="579438" indent="-579438">
                <a:lnSpc>
                  <a:spcPct val="70000"/>
                </a:lnSpc>
                <a:spcBef>
                  <a:spcPct val="30000"/>
                </a:spcBef>
                <a:defRPr/>
              </a:pPr>
              <a:r>
                <a:rPr lang="en-US" dirty="0">
                  <a:solidFill>
                    <a:prstClr val="black"/>
                  </a:solidFill>
                  <a:latin typeface="Courier New" pitchFamily="49" charset="0"/>
                </a:rPr>
                <a:t>  </a:t>
              </a:r>
              <a:r>
                <a:rPr lang="en-US" b="1" dirty="0">
                  <a:solidFill>
                    <a:prstClr val="black"/>
                  </a:solidFill>
                  <a:latin typeface="Courier New" pitchFamily="49" charset="0"/>
                </a:rPr>
                <a:t>else</a:t>
              </a:r>
              <a:r>
                <a:rPr lang="en-US" dirty="0">
                  <a:solidFill>
                    <a:prstClr val="black"/>
                  </a:solidFill>
                  <a:latin typeface="Courier New" pitchFamily="49" charset="0"/>
                </a:rPr>
                <a:t> s = unlocked</a:t>
              </a:r>
              <a:r>
                <a:rPr lang="en-US" dirty="0" smtClean="0">
                  <a:solidFill>
                    <a:prstClr val="black"/>
                  </a:solidFill>
                  <a:latin typeface="Courier New" pitchFamily="49" charset="0"/>
                </a:rPr>
                <a:t>;</a:t>
              </a:r>
            </a:p>
            <a:p>
              <a:pPr marL="579438" indent="-579438">
                <a:lnSpc>
                  <a:spcPct val="70000"/>
                </a:lnSpc>
                <a:spcBef>
                  <a:spcPct val="30000"/>
                </a:spcBef>
                <a:defRPr/>
              </a:pPr>
              <a:r>
                <a:rPr lang="en-US" dirty="0">
                  <a:solidFill>
                    <a:prstClr val="black"/>
                  </a:solidFill>
                  <a:latin typeface="Courier New" pitchFamily="49" charset="0"/>
                </a:rPr>
                <a:t>}</a:t>
              </a:r>
            </a:p>
            <a:p>
              <a:endParaRPr lang="en-US" dirty="0">
                <a:solidFill>
                  <a:prstClr val="black"/>
                </a:solidFill>
              </a:endParaRPr>
            </a:p>
          </p:txBody>
        </p:sp>
        <p:sp>
          <p:nvSpPr>
            <p:cNvPr id="22" name="Line 27"/>
            <p:cNvSpPr>
              <a:spLocks noChangeShapeType="1"/>
            </p:cNvSpPr>
            <p:nvPr/>
          </p:nvSpPr>
          <p:spPr bwMode="auto">
            <a:xfrm flipV="1">
              <a:off x="1295400" y="4114800"/>
              <a:ext cx="2438400" cy="1183261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35947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144" y="122238"/>
            <a:ext cx="8229600" cy="63976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Generalized to Arbitrary Module</a:t>
            </a:r>
            <a:endParaRPr lang="en-US" dirty="0"/>
          </a:p>
        </p:txBody>
      </p:sp>
      <p:grpSp>
        <p:nvGrpSpPr>
          <p:cNvPr id="44" name="Group 43"/>
          <p:cNvGrpSpPr/>
          <p:nvPr/>
        </p:nvGrpSpPr>
        <p:grpSpPr>
          <a:xfrm>
            <a:off x="381000" y="1295400"/>
            <a:ext cx="2543175" cy="5308600"/>
            <a:chOff x="381000" y="1295400"/>
            <a:chExt cx="2543175" cy="5308600"/>
          </a:xfrm>
        </p:grpSpPr>
        <p:grpSp>
          <p:nvGrpSpPr>
            <p:cNvPr id="45" name="Group 3"/>
            <p:cNvGrpSpPr>
              <a:grpSpLocks/>
            </p:cNvGrpSpPr>
            <p:nvPr/>
          </p:nvGrpSpPr>
          <p:grpSpPr bwMode="auto">
            <a:xfrm>
              <a:off x="381000" y="1295400"/>
              <a:ext cx="2543175" cy="5308600"/>
              <a:chOff x="218" y="603"/>
              <a:chExt cx="2891" cy="3344"/>
            </a:xfrm>
          </p:grpSpPr>
          <p:sp>
            <p:nvSpPr>
              <p:cNvPr id="49" name="Rectangle 4"/>
              <p:cNvSpPr>
                <a:spLocks noChangeArrowheads="1"/>
              </p:cNvSpPr>
              <p:nvPr/>
            </p:nvSpPr>
            <p:spPr bwMode="auto">
              <a:xfrm>
                <a:off x="230" y="3043"/>
                <a:ext cx="2879" cy="904"/>
              </a:xfrm>
              <a:prstGeom prst="rect">
                <a:avLst/>
              </a:prstGeom>
              <a:solidFill>
                <a:srgbClr val="00B050"/>
              </a:solidFill>
              <a:ln w="3175" algn="ctr">
                <a:solidFill>
                  <a:srgbClr val="FFFFFF"/>
                </a:solidFill>
                <a:miter lim="800000"/>
                <a:headEnd/>
                <a:tailEnd/>
              </a:ln>
            </p:spPr>
            <p:txBody>
              <a:bodyPr wrap="none" anchor="ctr" anchorCtr="1"/>
              <a:lstStyle/>
              <a:p>
                <a:r>
                  <a:rPr lang="en-US" b="1" dirty="0" smtClean="0">
                    <a:solidFill>
                      <a:srgbClr val="EEECE1"/>
                    </a:solidFill>
                    <a:latin typeface="Segoe" pitchFamily="34" charset="0"/>
                  </a:rPr>
                  <a:t>API Stubs</a:t>
                </a:r>
                <a:endParaRPr lang="en-US" dirty="0">
                  <a:solidFill>
                    <a:srgbClr val="EEECE1"/>
                  </a:solidFill>
                  <a:latin typeface="Segoe" pitchFamily="34" charset="0"/>
                </a:endParaRPr>
              </a:p>
            </p:txBody>
          </p:sp>
          <p:grpSp>
            <p:nvGrpSpPr>
              <p:cNvPr id="50" name="Group 5"/>
              <p:cNvGrpSpPr>
                <a:grpSpLocks/>
              </p:cNvGrpSpPr>
              <p:nvPr/>
            </p:nvGrpSpPr>
            <p:grpSpPr bwMode="auto">
              <a:xfrm>
                <a:off x="893" y="2677"/>
                <a:ext cx="1408" cy="395"/>
                <a:chOff x="893" y="2677"/>
                <a:chExt cx="1408" cy="395"/>
              </a:xfrm>
            </p:grpSpPr>
            <p:sp>
              <p:nvSpPr>
                <p:cNvPr id="56" name="Line 6"/>
                <p:cNvSpPr>
                  <a:spLocks noChangeShapeType="1"/>
                </p:cNvSpPr>
                <p:nvPr/>
              </p:nvSpPr>
              <p:spPr bwMode="auto">
                <a:xfrm>
                  <a:off x="2271" y="2679"/>
                  <a:ext cx="0" cy="321"/>
                </a:xfrm>
                <a:prstGeom prst="line">
                  <a:avLst/>
                </a:prstGeom>
                <a:noFill/>
                <a:ln w="38100">
                  <a:solidFill>
                    <a:schemeClr val="folHlink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57" name="Line 7"/>
                <p:cNvSpPr>
                  <a:spLocks noChangeShapeType="1"/>
                </p:cNvSpPr>
                <p:nvPr/>
              </p:nvSpPr>
              <p:spPr bwMode="auto">
                <a:xfrm>
                  <a:off x="922" y="2677"/>
                  <a:ext cx="0" cy="322"/>
                </a:xfrm>
                <a:prstGeom prst="line">
                  <a:avLst/>
                </a:prstGeom>
                <a:noFill/>
                <a:ln w="38100">
                  <a:solidFill>
                    <a:schemeClr val="folHlink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58" name="Oval 8"/>
                <p:cNvSpPr>
                  <a:spLocks noChangeArrowheads="1"/>
                </p:cNvSpPr>
                <p:nvPr/>
              </p:nvSpPr>
              <p:spPr bwMode="auto">
                <a:xfrm>
                  <a:off x="893" y="3014"/>
                  <a:ext cx="58" cy="58"/>
                </a:xfrm>
                <a:prstGeom prst="ellipse">
                  <a:avLst/>
                </a:prstGeom>
                <a:solidFill>
                  <a:srgbClr val="FF0000"/>
                </a:solidFill>
                <a:ln w="952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</p:spPr>
              <p:txBody>
                <a:bodyPr wrap="none" anchor="b"/>
                <a:lstStyle/>
                <a:p>
                  <a:pPr eaLnBrk="0" hangingPunct="0">
                    <a:spcBef>
                      <a:spcPct val="30000"/>
                    </a:spcBef>
                    <a:defRPr/>
                  </a:pPr>
                  <a:endParaRPr lang="en-US" sz="1400">
                    <a:solidFill>
                      <a:prstClr val="black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</a:endParaRPr>
                </a:p>
                <a:p>
                  <a:pPr eaLnBrk="0" hangingPunct="0">
                    <a:spcBef>
                      <a:spcPct val="30000"/>
                    </a:spcBef>
                    <a:defRPr/>
                  </a:pPr>
                  <a:endParaRPr lang="en-US" sz="1400">
                    <a:solidFill>
                      <a:prstClr val="black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</a:endParaRPr>
                </a:p>
              </p:txBody>
            </p:sp>
            <p:sp>
              <p:nvSpPr>
                <p:cNvPr id="61" name="Oval 11"/>
                <p:cNvSpPr>
                  <a:spLocks noChangeArrowheads="1"/>
                </p:cNvSpPr>
                <p:nvPr/>
              </p:nvSpPr>
              <p:spPr bwMode="auto">
                <a:xfrm>
                  <a:off x="2243" y="3011"/>
                  <a:ext cx="58" cy="58"/>
                </a:xfrm>
                <a:prstGeom prst="ellipse">
                  <a:avLst/>
                </a:prstGeom>
                <a:solidFill>
                  <a:srgbClr val="FF0000"/>
                </a:solidFill>
                <a:ln w="952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</p:spPr>
              <p:txBody>
                <a:bodyPr wrap="none" anchor="b"/>
                <a:lstStyle/>
                <a:p>
                  <a:pPr eaLnBrk="0" hangingPunct="0">
                    <a:spcBef>
                      <a:spcPct val="30000"/>
                    </a:spcBef>
                    <a:defRPr/>
                  </a:pPr>
                  <a:endParaRPr lang="en-US" sz="1400">
                    <a:solidFill>
                      <a:prstClr val="black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</a:endParaRPr>
                </a:p>
                <a:p>
                  <a:pPr eaLnBrk="0" hangingPunct="0">
                    <a:spcBef>
                      <a:spcPct val="30000"/>
                    </a:spcBef>
                    <a:defRPr/>
                  </a:pPr>
                  <a:endParaRPr lang="en-US" sz="1400">
                    <a:solidFill>
                      <a:prstClr val="black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</a:endParaRPr>
                </a:p>
              </p:txBody>
            </p:sp>
          </p:grpSp>
          <p:sp>
            <p:nvSpPr>
              <p:cNvPr id="51" name="Rectangle 12"/>
              <p:cNvSpPr>
                <a:spLocks noChangeArrowheads="1"/>
              </p:cNvSpPr>
              <p:nvPr/>
            </p:nvSpPr>
            <p:spPr bwMode="auto">
              <a:xfrm>
                <a:off x="218" y="1515"/>
                <a:ext cx="2878" cy="1195"/>
              </a:xfrm>
              <a:prstGeom prst="rect">
                <a:avLst/>
              </a:prstGeom>
              <a:solidFill>
                <a:srgbClr val="C00000"/>
              </a:solidFill>
              <a:ln w="3175" algn="ctr">
                <a:solidFill>
                  <a:srgbClr val="FFFFFF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US" b="1" dirty="0" smtClean="0">
                    <a:solidFill>
                      <a:schemeClr val="bg1"/>
                    </a:solidFill>
                    <a:latin typeface="Segoe" charset="0"/>
                  </a:rPr>
                  <a:t>Module</a:t>
                </a:r>
                <a:endParaRPr lang="en-US" dirty="0">
                  <a:solidFill>
                    <a:schemeClr val="bg1"/>
                  </a:solidFill>
                  <a:latin typeface="Segoe" charset="0"/>
                </a:endParaRPr>
              </a:p>
            </p:txBody>
          </p:sp>
          <p:sp>
            <p:nvSpPr>
              <p:cNvPr id="52" name="Line 13"/>
              <p:cNvSpPr>
                <a:spLocks noChangeShapeType="1"/>
              </p:cNvSpPr>
              <p:nvPr/>
            </p:nvSpPr>
            <p:spPr bwMode="auto">
              <a:xfrm>
                <a:off x="1632" y="1161"/>
                <a:ext cx="0" cy="360"/>
              </a:xfrm>
              <a:prstGeom prst="line">
                <a:avLst/>
              </a:prstGeom>
              <a:noFill/>
              <a:ln w="38100">
                <a:solidFill>
                  <a:schemeClr val="folHlink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53" name="Oval 14"/>
              <p:cNvSpPr>
                <a:spLocks noChangeArrowheads="1"/>
              </p:cNvSpPr>
              <p:nvPr/>
            </p:nvSpPr>
            <p:spPr bwMode="auto">
              <a:xfrm>
                <a:off x="1599" y="1507"/>
                <a:ext cx="58" cy="58"/>
              </a:xfrm>
              <a:prstGeom prst="ellipse">
                <a:avLst/>
              </a:prstGeom>
              <a:solidFill>
                <a:srgbClr val="FF0000"/>
              </a:soli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</p:spPr>
            <p:txBody>
              <a:bodyPr wrap="none" anchor="b"/>
              <a:lstStyle/>
              <a:p>
                <a:pPr eaLnBrk="0" hangingPunct="0">
                  <a:spcBef>
                    <a:spcPct val="30000"/>
                  </a:spcBef>
                  <a:defRPr/>
                </a:pPr>
                <a:endParaRPr lang="en-US" sz="1400">
                  <a:solidFill>
                    <a:prstClr val="black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endParaRPr>
              </a:p>
              <a:p>
                <a:pPr eaLnBrk="0" hangingPunct="0">
                  <a:spcBef>
                    <a:spcPct val="30000"/>
                  </a:spcBef>
                  <a:defRPr/>
                </a:pPr>
                <a:endParaRPr lang="en-US" sz="1400">
                  <a:solidFill>
                    <a:prstClr val="black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endParaRPr>
              </a:p>
            </p:txBody>
          </p:sp>
          <p:sp>
            <p:nvSpPr>
              <p:cNvPr id="54" name="Text Box 15"/>
              <p:cNvSpPr txBox="1">
                <a:spLocks noChangeArrowheads="1"/>
              </p:cNvSpPr>
              <p:nvPr/>
            </p:nvSpPr>
            <p:spPr bwMode="auto">
              <a:xfrm>
                <a:off x="1084" y="1611"/>
                <a:ext cx="1396" cy="173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>
                  <a:spcBef>
                    <a:spcPct val="30000"/>
                  </a:spcBef>
                </a:pPr>
                <a:r>
                  <a:rPr lang="en-US" sz="1200" b="1" dirty="0">
                    <a:solidFill>
                      <a:schemeClr val="bg1"/>
                    </a:solidFill>
                    <a:latin typeface="Segoe" pitchFamily="34" charset="0"/>
                  </a:rPr>
                  <a:t>Entry Point</a:t>
                </a:r>
              </a:p>
            </p:txBody>
          </p:sp>
          <p:sp>
            <p:nvSpPr>
              <p:cNvPr id="55" name="Rectangle 16"/>
              <p:cNvSpPr>
                <a:spLocks noChangeArrowheads="1"/>
              </p:cNvSpPr>
              <p:nvPr/>
            </p:nvSpPr>
            <p:spPr bwMode="blackWhite">
              <a:xfrm>
                <a:off x="218" y="603"/>
                <a:ext cx="2879" cy="594"/>
              </a:xfrm>
              <a:prstGeom prst="rect">
                <a:avLst/>
              </a:prstGeom>
              <a:solidFill>
                <a:srgbClr val="00B050"/>
              </a:solidFill>
              <a:ln w="3175" algn="ctr">
                <a:solidFill>
                  <a:srgbClr val="FFFFFF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en-US" b="1" dirty="0" smtClean="0">
                    <a:solidFill>
                      <a:srgbClr val="EEECE1"/>
                    </a:solidFill>
                    <a:latin typeface="Segoe" pitchFamily="34" charset="0"/>
                  </a:rPr>
                  <a:t>Harness</a:t>
                </a:r>
                <a:endParaRPr lang="en-US" b="1" dirty="0">
                  <a:solidFill>
                    <a:srgbClr val="EEECE1"/>
                  </a:solidFill>
                  <a:latin typeface="Segoe" pitchFamily="34" charset="0"/>
                </a:endParaRPr>
              </a:p>
            </p:txBody>
          </p:sp>
        </p:grpSp>
        <p:sp>
          <p:nvSpPr>
            <p:cNvPr id="46" name="Oval 21"/>
            <p:cNvSpPr>
              <a:spLocks noChangeArrowheads="1"/>
            </p:cNvSpPr>
            <p:nvPr/>
          </p:nvSpPr>
          <p:spPr bwMode="auto">
            <a:xfrm>
              <a:off x="1295400" y="2362200"/>
              <a:ext cx="656336" cy="158750"/>
            </a:xfrm>
            <a:prstGeom prst="ellipse">
              <a:avLst/>
            </a:prstGeom>
            <a:noFill/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>
                <a:solidFill>
                  <a:prstClr val="black"/>
                </a:solidFill>
                <a:latin typeface="Segoe" pitchFamily="34" charset="0"/>
              </a:endParaRPr>
            </a:p>
          </p:txBody>
        </p:sp>
        <p:sp>
          <p:nvSpPr>
            <p:cNvPr id="47" name="Oval 25"/>
            <p:cNvSpPr>
              <a:spLocks noChangeArrowheads="1"/>
            </p:cNvSpPr>
            <p:nvPr/>
          </p:nvSpPr>
          <p:spPr bwMode="auto">
            <a:xfrm>
              <a:off x="685800" y="4800600"/>
              <a:ext cx="656336" cy="158750"/>
            </a:xfrm>
            <a:prstGeom prst="ellipse">
              <a:avLst/>
            </a:prstGeom>
            <a:noFill/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>
                <a:solidFill>
                  <a:prstClr val="black"/>
                </a:solidFill>
                <a:latin typeface="Segoe" pitchFamily="34" charset="0"/>
              </a:endParaRPr>
            </a:p>
          </p:txBody>
        </p:sp>
        <p:sp>
          <p:nvSpPr>
            <p:cNvPr id="48" name="Oval 29"/>
            <p:cNvSpPr>
              <a:spLocks noChangeArrowheads="1"/>
            </p:cNvSpPr>
            <p:nvPr/>
          </p:nvSpPr>
          <p:spPr bwMode="auto">
            <a:xfrm>
              <a:off x="1828800" y="4800600"/>
              <a:ext cx="656336" cy="158750"/>
            </a:xfrm>
            <a:prstGeom prst="ellipse">
              <a:avLst/>
            </a:prstGeom>
            <a:noFill/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>
                <a:solidFill>
                  <a:prstClr val="black"/>
                </a:solidFill>
                <a:latin typeface="Segoe" pitchFamily="34" charset="0"/>
              </a:endParaRPr>
            </a:p>
          </p:txBody>
        </p:sp>
      </p:grpSp>
      <p:grpSp>
        <p:nvGrpSpPr>
          <p:cNvPr id="3" name="Content Placeholder 3"/>
          <p:cNvGrpSpPr>
            <a:grpSpLocks noGrp="1"/>
          </p:cNvGrpSpPr>
          <p:nvPr/>
        </p:nvGrpSpPr>
        <p:grpSpPr>
          <a:xfrm>
            <a:off x="1066800" y="1346772"/>
            <a:ext cx="8604364" cy="5054027"/>
            <a:chOff x="1295400" y="882660"/>
            <a:chExt cx="8046673" cy="6461109"/>
          </a:xfrm>
        </p:grpSpPr>
        <p:sp>
          <p:nvSpPr>
            <p:cNvPr id="17" name="Rectangle 16"/>
            <p:cNvSpPr>
              <a:spLocks noChangeArrowheads="1"/>
            </p:cNvSpPr>
            <p:nvPr/>
          </p:nvSpPr>
          <p:spPr bwMode="auto">
            <a:xfrm>
              <a:off x="3703274" y="882660"/>
              <a:ext cx="5638799" cy="107415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marL="579438" indent="-579438">
                <a:lnSpc>
                  <a:spcPct val="70000"/>
                </a:lnSpc>
                <a:spcBef>
                  <a:spcPct val="30000"/>
                </a:spcBef>
                <a:defRPr/>
              </a:pPr>
              <a:r>
                <a:rPr lang="en-US" b="1" dirty="0">
                  <a:solidFill>
                    <a:prstClr val="black"/>
                  </a:solidFill>
                  <a:latin typeface="Courier New" pitchFamily="49" charset="0"/>
                </a:rPr>
                <a:t>state</a:t>
              </a:r>
              <a:r>
                <a:rPr lang="en-US" dirty="0">
                  <a:solidFill>
                    <a:prstClr val="black"/>
                  </a:solidFill>
                  <a:latin typeface="Courier New" pitchFamily="49" charset="0"/>
                </a:rPr>
                <a:t> {</a:t>
              </a:r>
            </a:p>
            <a:p>
              <a:pPr marL="579438" indent="-579438">
                <a:lnSpc>
                  <a:spcPct val="70000"/>
                </a:lnSpc>
                <a:spcBef>
                  <a:spcPct val="30000"/>
                </a:spcBef>
                <a:defRPr/>
              </a:pPr>
              <a:r>
                <a:rPr lang="en-US" dirty="0">
                  <a:solidFill>
                    <a:prstClr val="black"/>
                  </a:solidFill>
                  <a:latin typeface="Courier New" pitchFamily="49" charset="0"/>
                </a:rPr>
                <a:t> </a:t>
              </a:r>
              <a:r>
                <a:rPr lang="en-US" dirty="0" smtClean="0">
                  <a:solidFill>
                    <a:prstClr val="black"/>
                  </a:solidFill>
                  <a:latin typeface="Courier New" pitchFamily="49" charset="0"/>
                </a:rPr>
                <a:t> ...</a:t>
              </a:r>
              <a:endParaRPr lang="en-US" dirty="0">
                <a:solidFill>
                  <a:prstClr val="black"/>
                </a:solidFill>
                <a:latin typeface="Courier New" pitchFamily="49" charset="0"/>
              </a:endParaRPr>
            </a:p>
            <a:p>
              <a:pPr marL="579438" indent="-579438">
                <a:lnSpc>
                  <a:spcPct val="70000"/>
                </a:lnSpc>
                <a:spcBef>
                  <a:spcPct val="30000"/>
                </a:spcBef>
                <a:defRPr/>
              </a:pPr>
              <a:r>
                <a:rPr lang="en-US" dirty="0">
                  <a:solidFill>
                    <a:prstClr val="black"/>
                  </a:solidFill>
                  <a:latin typeface="Courier New" pitchFamily="49" charset="0"/>
                </a:rPr>
                <a:t>}</a:t>
              </a:r>
            </a:p>
          </p:txBody>
        </p:sp>
        <p:sp>
          <p:nvSpPr>
            <p:cNvPr id="18" name="Rectangle 30"/>
            <p:cNvSpPr>
              <a:spLocks noChangeArrowheads="1"/>
            </p:cNvSpPr>
            <p:nvPr/>
          </p:nvSpPr>
          <p:spPr bwMode="auto">
            <a:xfrm>
              <a:off x="3718277" y="5492890"/>
              <a:ext cx="5048135" cy="1850879"/>
            </a:xfrm>
            <a:prstGeom prst="rect">
              <a:avLst/>
            </a:prstGeom>
            <a:noFill/>
            <a:ln w="1905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>
                <a:solidFill>
                  <a:prstClr val="black"/>
                </a:solidFill>
                <a:latin typeface="Segoe" pitchFamily="34" charset="0"/>
              </a:endParaRPr>
            </a:p>
          </p:txBody>
        </p:sp>
        <p:sp>
          <p:nvSpPr>
            <p:cNvPr id="19" name="Rectangle 22"/>
            <p:cNvSpPr>
              <a:spLocks noChangeArrowheads="1"/>
            </p:cNvSpPr>
            <p:nvPr/>
          </p:nvSpPr>
          <p:spPr bwMode="auto">
            <a:xfrm>
              <a:off x="3741928" y="1949432"/>
              <a:ext cx="5021072" cy="1497751"/>
            </a:xfrm>
            <a:prstGeom prst="rect">
              <a:avLst/>
            </a:prstGeom>
            <a:noFill/>
            <a:ln w="1905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dirty="0">
                <a:solidFill>
                  <a:prstClr val="black"/>
                </a:solidFill>
                <a:latin typeface="Segoe" pitchFamily="34" charset="0"/>
              </a:endParaRPr>
            </a:p>
          </p:txBody>
        </p:sp>
        <p:sp>
          <p:nvSpPr>
            <p:cNvPr id="20" name="Line 23"/>
            <p:cNvSpPr>
              <a:spLocks noChangeShapeType="1"/>
            </p:cNvSpPr>
            <p:nvPr/>
          </p:nvSpPr>
          <p:spPr bwMode="auto">
            <a:xfrm>
              <a:off x="2079271" y="2375620"/>
              <a:ext cx="1654528" cy="44378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1" name="Rectangle 26"/>
            <p:cNvSpPr>
              <a:spLocks noChangeArrowheads="1"/>
            </p:cNvSpPr>
            <p:nvPr/>
          </p:nvSpPr>
          <p:spPr bwMode="auto">
            <a:xfrm>
              <a:off x="3724966" y="3567467"/>
              <a:ext cx="5019040" cy="1737767"/>
            </a:xfrm>
            <a:prstGeom prst="rect">
              <a:avLst/>
            </a:prstGeom>
            <a:noFill/>
            <a:ln w="1905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>
                <a:solidFill>
                  <a:prstClr val="black"/>
                </a:solidFill>
                <a:latin typeface="Segoe" pitchFamily="34" charset="0"/>
              </a:endParaRPr>
            </a:p>
          </p:txBody>
        </p:sp>
        <p:sp>
          <p:nvSpPr>
            <p:cNvPr id="23" name="Line 31"/>
            <p:cNvSpPr>
              <a:spLocks noChangeShapeType="1"/>
            </p:cNvSpPr>
            <p:nvPr/>
          </p:nvSpPr>
          <p:spPr bwMode="auto">
            <a:xfrm>
              <a:off x="2514930" y="5492890"/>
              <a:ext cx="1218870" cy="222111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2" name="Line 27"/>
            <p:cNvSpPr>
              <a:spLocks noChangeShapeType="1"/>
            </p:cNvSpPr>
            <p:nvPr/>
          </p:nvSpPr>
          <p:spPr bwMode="auto">
            <a:xfrm flipV="1">
              <a:off x="1295400" y="4114800"/>
              <a:ext cx="2438400" cy="1183261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4" name="Rectangle 3"/>
          <p:cNvSpPr/>
          <p:nvPr/>
        </p:nvSpPr>
        <p:spPr>
          <a:xfrm>
            <a:off x="5414564" y="2133600"/>
            <a:ext cx="1620957" cy="424731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Your</a:t>
            </a:r>
          </a:p>
          <a:p>
            <a:pPr algn="ctr"/>
            <a:endParaRPr lang="en-US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algn="ctr"/>
            <a:r>
              <a:rPr lang="en-US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Rule </a:t>
            </a:r>
          </a:p>
          <a:p>
            <a:pPr algn="ctr"/>
            <a:endParaRPr lang="en-US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algn="ctr"/>
            <a:r>
              <a:rPr lang="en-US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Here</a:t>
            </a:r>
            <a:endParaRPr lang="en-US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71767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SDVRP Plugin: Two Parts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dirty="0" smtClean="0"/>
          </a:p>
          <a:p>
            <a:r>
              <a:rPr lang="en-US" sz="3600" dirty="0" smtClean="0"/>
              <a:t>Platform model (in C)</a:t>
            </a:r>
          </a:p>
          <a:p>
            <a:pPr lvl="1"/>
            <a:r>
              <a:rPr lang="en-US" dirty="0" smtClean="0"/>
              <a:t>Harness</a:t>
            </a:r>
          </a:p>
          <a:p>
            <a:pPr lvl="1"/>
            <a:r>
              <a:rPr lang="en-US" dirty="0" smtClean="0"/>
              <a:t>API stubs</a:t>
            </a:r>
          </a:p>
          <a:p>
            <a:endParaRPr lang="en-US" sz="3600" dirty="0" smtClean="0"/>
          </a:p>
          <a:p>
            <a:r>
              <a:rPr lang="en-US" sz="3600" dirty="0" smtClean="0"/>
              <a:t>API usage rules (in SLIC)</a:t>
            </a:r>
          </a:p>
          <a:p>
            <a:pPr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981915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Plugin Examples in SDVRP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Plugins</a:t>
            </a:r>
            <a:r>
              <a:rPr lang="en-US" dirty="0" smtClean="0"/>
              <a:t> for driver platforms: WDM, KMDF, NDIS – can be extended</a:t>
            </a:r>
          </a:p>
          <a:p>
            <a:endParaRPr lang="en-US" dirty="0" smtClean="0"/>
          </a:p>
          <a:p>
            <a:r>
              <a:rPr lang="en-US" dirty="0" smtClean="0"/>
              <a:t>Custom platform and plugin – a simple, but complete example</a:t>
            </a:r>
          </a:p>
          <a:p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Example: Custom Platform and </a:t>
            </a:r>
            <a:r>
              <a:rPr lang="en-US" dirty="0" err="1" smtClean="0"/>
              <a:t>Plugin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Custom Platform (what to verify)</a:t>
            </a:r>
          </a:p>
          <a:p>
            <a:pPr lvl="1">
              <a:buFont typeface="Courier New" pitchFamily="49" charset="0"/>
              <a:buChar char="o"/>
            </a:pPr>
            <a:r>
              <a:rPr lang="en-US" dirty="0" smtClean="0"/>
              <a:t>Platform implementation</a:t>
            </a:r>
          </a:p>
          <a:p>
            <a:pPr lvl="1">
              <a:buFont typeface="Courier New" pitchFamily="49" charset="0"/>
              <a:buChar char="o"/>
            </a:pPr>
            <a:r>
              <a:rPr lang="en-US" dirty="0" smtClean="0"/>
              <a:t>Sample driver (with a bug)</a:t>
            </a:r>
          </a:p>
          <a:p>
            <a:endParaRPr lang="en-US" dirty="0" smtClean="0"/>
          </a:p>
          <a:p>
            <a:r>
              <a:rPr lang="en-US" dirty="0" smtClean="0"/>
              <a:t>Custom Plugin (what to write)</a:t>
            </a:r>
          </a:p>
          <a:p>
            <a:pPr lvl="1">
              <a:buFont typeface="Courier New" pitchFamily="49" charset="0"/>
              <a:buChar char="o"/>
            </a:pPr>
            <a:r>
              <a:rPr lang="en-US" dirty="0" smtClean="0"/>
              <a:t>sample platform rule</a:t>
            </a:r>
          </a:p>
          <a:p>
            <a:pPr lvl="1">
              <a:buFont typeface="Courier New" pitchFamily="49" charset="0"/>
              <a:buChar char="o"/>
            </a:pPr>
            <a:r>
              <a:rPr lang="en-US" dirty="0" smtClean="0"/>
              <a:t>platform model 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Platform APIs and Data Types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US" b="1" dirty="0" smtClean="0"/>
              <a:t>Data:</a:t>
            </a:r>
          </a:p>
          <a:p>
            <a:pPr>
              <a:buNone/>
            </a:pPr>
            <a:r>
              <a:rPr lang="en-US" dirty="0" smtClean="0"/>
              <a:t>CUSTOM_IRP: request packet</a:t>
            </a:r>
          </a:p>
          <a:p>
            <a:pPr>
              <a:buNone/>
            </a:pPr>
            <a:r>
              <a:rPr lang="en-US" dirty="0" smtClean="0"/>
              <a:t>CUSTOM_LOCK: </a:t>
            </a:r>
            <a:r>
              <a:rPr lang="en-US" dirty="0" err="1" smtClean="0"/>
              <a:t>int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CUSTOM_STATUS: return status for APIs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b="1" dirty="0" smtClean="0"/>
              <a:t>APIs:</a:t>
            </a:r>
            <a:endParaRPr lang="en-US" b="1" dirty="0"/>
          </a:p>
          <a:p>
            <a:pPr>
              <a:buNone/>
            </a:pPr>
            <a:r>
              <a:rPr lang="en-US" dirty="0" smtClean="0"/>
              <a:t>CUSTOM_READ</a:t>
            </a:r>
          </a:p>
          <a:p>
            <a:pPr>
              <a:buNone/>
            </a:pPr>
            <a:r>
              <a:rPr lang="en-US" dirty="0" smtClean="0"/>
              <a:t>CUSTOM_WRITE</a:t>
            </a:r>
          </a:p>
          <a:p>
            <a:pPr>
              <a:buNone/>
            </a:pPr>
            <a:r>
              <a:rPr lang="en-US" dirty="0" err="1" smtClean="0"/>
              <a:t>CustomAcquireLock</a:t>
            </a:r>
            <a:endParaRPr lang="en-US" dirty="0" smtClean="0"/>
          </a:p>
          <a:p>
            <a:pPr>
              <a:buNone/>
            </a:pPr>
            <a:r>
              <a:rPr lang="en-US" dirty="0" err="1" smtClean="0"/>
              <a:t>CustomReleaseLock</a:t>
            </a:r>
            <a:endParaRPr lang="en-US" dirty="0" smtClean="0"/>
          </a:p>
          <a:p>
            <a:pPr>
              <a:buNone/>
            </a:pPr>
            <a:r>
              <a:rPr lang="en-US" dirty="0" err="1" smtClean="0"/>
              <a:t>CustomMemMove</a:t>
            </a: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Rule: </a:t>
            </a:r>
            <a:r>
              <a:rPr lang="en-US" dirty="0" err="1" smtClean="0"/>
              <a:t>CustomLock.slic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en-US" sz="1600" dirty="0"/>
              <a:t>...</a:t>
            </a:r>
          </a:p>
          <a:p>
            <a:pPr>
              <a:buNone/>
            </a:pPr>
            <a:r>
              <a:rPr lang="en-US" sz="1600" dirty="0" smtClean="0"/>
              <a:t>state{ </a:t>
            </a:r>
            <a:r>
              <a:rPr lang="en-US" sz="1600" dirty="0" err="1" smtClean="0"/>
              <a:t>enum</a:t>
            </a:r>
            <a:r>
              <a:rPr lang="en-US" sz="1600" dirty="0" smtClean="0"/>
              <a:t> </a:t>
            </a:r>
            <a:r>
              <a:rPr lang="en-US" sz="1600" dirty="0"/>
              <a:t>{unlocked, locked} s = unlocked</a:t>
            </a:r>
            <a:r>
              <a:rPr lang="en-US" sz="1600" dirty="0" smtClean="0"/>
              <a:t>;}</a:t>
            </a:r>
          </a:p>
          <a:p>
            <a:pPr>
              <a:buNone/>
            </a:pPr>
            <a:endParaRPr lang="en-US" sz="1600" dirty="0"/>
          </a:p>
          <a:p>
            <a:pPr>
              <a:buNone/>
            </a:pPr>
            <a:r>
              <a:rPr lang="en-US" sz="1600" dirty="0"/>
              <a:t>watch CustomAcquireLock.exit.$1;</a:t>
            </a:r>
          </a:p>
          <a:p>
            <a:pPr>
              <a:buNone/>
            </a:pPr>
            <a:r>
              <a:rPr lang="en-US" sz="1600" dirty="0"/>
              <a:t> </a:t>
            </a:r>
          </a:p>
          <a:p>
            <a:pPr>
              <a:buNone/>
            </a:pPr>
            <a:r>
              <a:rPr lang="en-US" sz="1600" dirty="0" err="1"/>
              <a:t>CustomAcquireLock.exit</a:t>
            </a:r>
            <a:r>
              <a:rPr lang="en-US" sz="1600" dirty="0"/>
              <a:t>[guard $1]</a:t>
            </a:r>
          </a:p>
          <a:p>
            <a:pPr>
              <a:buNone/>
            </a:pPr>
            <a:r>
              <a:rPr lang="en-US" sz="1600" dirty="0" smtClean="0"/>
              <a:t>{  if(s</a:t>
            </a:r>
            <a:r>
              <a:rPr lang="en-US" sz="1600" dirty="0"/>
              <a:t>==locked) </a:t>
            </a:r>
            <a:endParaRPr lang="en-US" sz="1600" dirty="0" smtClean="0"/>
          </a:p>
          <a:p>
            <a:pPr>
              <a:buNone/>
            </a:pPr>
            <a:r>
              <a:rPr lang="en-US" sz="1600" dirty="0"/>
              <a:t> </a:t>
            </a:r>
            <a:r>
              <a:rPr lang="en-US" sz="1600" dirty="0" smtClean="0"/>
              <a:t>         { abort </a:t>
            </a:r>
            <a:r>
              <a:rPr lang="en-US" sz="1600" dirty="0"/>
              <a:t>"The driver is calling $</a:t>
            </a:r>
            <a:r>
              <a:rPr lang="en-US" sz="1600" dirty="0" err="1"/>
              <a:t>fname</a:t>
            </a:r>
            <a:r>
              <a:rPr lang="en-US" sz="1600" dirty="0"/>
              <a:t> after already acquiring the lock</a:t>
            </a:r>
            <a:r>
              <a:rPr lang="en-US" sz="1600" dirty="0" smtClean="0"/>
              <a:t>.“;</a:t>
            </a:r>
          </a:p>
          <a:p>
            <a:pPr>
              <a:buNone/>
            </a:pPr>
            <a:r>
              <a:rPr lang="en-US" sz="1600" dirty="0" smtClean="0"/>
              <a:t>  } </a:t>
            </a:r>
            <a:r>
              <a:rPr lang="en-US" sz="1600" dirty="0"/>
              <a:t>else </a:t>
            </a:r>
            <a:r>
              <a:rPr lang="en-US" sz="1600" dirty="0" smtClean="0"/>
              <a:t>{ s=locked;}}</a:t>
            </a:r>
            <a:endParaRPr lang="en-US" sz="1600" dirty="0"/>
          </a:p>
          <a:p>
            <a:pPr>
              <a:buNone/>
            </a:pPr>
            <a:r>
              <a:rPr lang="en-US" sz="1600" dirty="0"/>
              <a:t> </a:t>
            </a:r>
          </a:p>
          <a:p>
            <a:pPr>
              <a:buNone/>
            </a:pPr>
            <a:r>
              <a:rPr lang="en-US" sz="1600" dirty="0" err="1"/>
              <a:t>CustomReleaseLock.exit</a:t>
            </a:r>
            <a:r>
              <a:rPr lang="en-US" sz="1600" dirty="0"/>
              <a:t>[guard $1]</a:t>
            </a:r>
          </a:p>
          <a:p>
            <a:pPr>
              <a:buNone/>
            </a:pPr>
            <a:r>
              <a:rPr lang="en-US" sz="1600" dirty="0" smtClean="0"/>
              <a:t>{  if(s</a:t>
            </a:r>
            <a:r>
              <a:rPr lang="en-US" sz="1600" dirty="0"/>
              <a:t>==unlocked</a:t>
            </a:r>
            <a:r>
              <a:rPr lang="en-US" sz="1600" dirty="0" smtClean="0"/>
              <a:t>)</a:t>
            </a:r>
          </a:p>
          <a:p>
            <a:pPr>
              <a:buNone/>
            </a:pPr>
            <a:r>
              <a:rPr lang="en-US" sz="1600" dirty="0"/>
              <a:t> </a:t>
            </a:r>
            <a:r>
              <a:rPr lang="en-US" sz="1600" dirty="0" smtClean="0"/>
              <a:t>         { </a:t>
            </a:r>
            <a:r>
              <a:rPr lang="en-US" sz="1600" dirty="0"/>
              <a:t>abort "The driver is calling $</a:t>
            </a:r>
            <a:r>
              <a:rPr lang="en-US" sz="1600" dirty="0" err="1"/>
              <a:t>fname</a:t>
            </a:r>
            <a:r>
              <a:rPr lang="en-US" sz="1600" dirty="0"/>
              <a:t> without first acquiring the lock</a:t>
            </a:r>
            <a:r>
              <a:rPr lang="en-US" sz="1600" dirty="0" smtClean="0"/>
              <a:t>.“;</a:t>
            </a:r>
            <a:endParaRPr lang="en-US" sz="1600" dirty="0"/>
          </a:p>
          <a:p>
            <a:pPr>
              <a:buNone/>
            </a:pPr>
            <a:r>
              <a:rPr lang="en-US" sz="1600" dirty="0"/>
              <a:t> </a:t>
            </a:r>
            <a:r>
              <a:rPr lang="en-US" sz="1600" dirty="0" smtClean="0"/>
              <a:t>   } </a:t>
            </a:r>
            <a:r>
              <a:rPr lang="en-US" sz="1600" dirty="0"/>
              <a:t>else </a:t>
            </a:r>
            <a:r>
              <a:rPr lang="en-US" sz="1600" dirty="0" smtClean="0"/>
              <a:t>{  </a:t>
            </a:r>
            <a:r>
              <a:rPr lang="en-US" sz="1600" dirty="0"/>
              <a:t>s=unlocked</a:t>
            </a:r>
            <a:r>
              <a:rPr lang="en-US" sz="1600" dirty="0" smtClean="0"/>
              <a:t>;}}</a:t>
            </a:r>
          </a:p>
          <a:p>
            <a:pPr>
              <a:buNone/>
            </a:pPr>
            <a:r>
              <a:rPr lang="en-US" sz="1600" dirty="0"/>
              <a:t> </a:t>
            </a:r>
          </a:p>
          <a:p>
            <a:pPr>
              <a:buNone/>
            </a:pPr>
            <a:r>
              <a:rPr lang="en-US" sz="1600" dirty="0" err="1"/>
              <a:t>sdv_stub_custom_main_end.entry</a:t>
            </a:r>
            <a:endParaRPr lang="en-US" sz="1600" dirty="0"/>
          </a:p>
          <a:p>
            <a:pPr>
              <a:buNone/>
            </a:pPr>
            <a:r>
              <a:rPr lang="en-US" sz="1600" dirty="0" smtClean="0"/>
              <a:t>{  </a:t>
            </a:r>
            <a:r>
              <a:rPr lang="en-US" sz="1600" dirty="0"/>
              <a:t>if(s==locked) </a:t>
            </a:r>
            <a:r>
              <a:rPr lang="en-US" sz="1600" dirty="0" smtClean="0"/>
              <a:t>{ abort </a:t>
            </a:r>
            <a:r>
              <a:rPr lang="en-US" sz="1600" dirty="0"/>
              <a:t>"The driver has returned from an entry point without releasing the lock</a:t>
            </a:r>
            <a:r>
              <a:rPr lang="en-US" sz="1600" dirty="0" smtClean="0"/>
              <a:t>.";}}</a:t>
            </a:r>
            <a:endParaRPr lang="en-US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Sample Driver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US" dirty="0" smtClean="0"/>
              <a:t>Entry points: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sz="2800" dirty="0" smtClean="0"/>
              <a:t>CUSTOM_STATUS </a:t>
            </a:r>
            <a:r>
              <a:rPr lang="en-US" sz="2900" b="1" dirty="0" err="1" smtClean="0">
                <a:solidFill>
                  <a:schemeClr val="accent1"/>
                </a:solidFill>
              </a:rPr>
              <a:t>DriverWrite</a:t>
            </a:r>
            <a:r>
              <a:rPr lang="en-US" sz="2800" dirty="0" smtClean="0"/>
              <a:t>(PCUSTOM_IRP </a:t>
            </a:r>
            <a:r>
              <a:rPr lang="en-US" sz="2800" dirty="0" err="1" smtClean="0"/>
              <a:t>irp</a:t>
            </a:r>
            <a:r>
              <a:rPr lang="en-US" sz="2800" dirty="0" smtClean="0"/>
              <a:t>) {…}</a:t>
            </a:r>
          </a:p>
          <a:p>
            <a:pPr>
              <a:buNone/>
            </a:pPr>
            <a:endParaRPr lang="en-US" sz="2800" dirty="0" smtClean="0"/>
          </a:p>
          <a:p>
            <a:pPr>
              <a:buNone/>
            </a:pPr>
            <a:r>
              <a:rPr lang="en-US" sz="2800" dirty="0" smtClean="0"/>
              <a:t>CUSTOM_STATUS </a:t>
            </a:r>
            <a:r>
              <a:rPr lang="en-US" sz="2900" b="1" dirty="0" err="1" smtClean="0">
                <a:solidFill>
                  <a:schemeClr val="accent1"/>
                </a:solidFill>
              </a:rPr>
              <a:t>DriverRead</a:t>
            </a:r>
            <a:r>
              <a:rPr lang="en-US" sz="2800" dirty="0" smtClean="0"/>
              <a:t>(PCUSTOM_IRP </a:t>
            </a:r>
            <a:r>
              <a:rPr lang="en-US" sz="2800" dirty="0" err="1" smtClean="0"/>
              <a:t>irp</a:t>
            </a:r>
            <a:r>
              <a:rPr lang="en-US" sz="2800" dirty="0" smtClean="0"/>
              <a:t>)</a:t>
            </a:r>
          </a:p>
          <a:p>
            <a:pPr>
              <a:buNone/>
            </a:pPr>
            <a:r>
              <a:rPr lang="en-US" sz="2800" dirty="0" smtClean="0"/>
              <a:t>{</a:t>
            </a:r>
          </a:p>
          <a:p>
            <a:pPr>
              <a:buNone/>
            </a:pPr>
            <a:r>
              <a:rPr lang="en-US" sz="2800" dirty="0" smtClean="0"/>
              <a:t>    CUSTOM_STATUS status;</a:t>
            </a:r>
          </a:p>
          <a:p>
            <a:pPr>
              <a:buNone/>
            </a:pPr>
            <a:r>
              <a:rPr lang="en-US" sz="2800" dirty="0" smtClean="0"/>
              <a:t>    </a:t>
            </a:r>
            <a:r>
              <a:rPr lang="en-US" sz="2800" dirty="0" err="1" smtClean="0"/>
              <a:t>CustomAcquireLock</a:t>
            </a:r>
            <a:r>
              <a:rPr lang="en-US" sz="2800" dirty="0" smtClean="0"/>
              <a:t>(&amp;(</a:t>
            </a:r>
            <a:r>
              <a:rPr lang="en-US" sz="2800" dirty="0" err="1" smtClean="0"/>
              <a:t>DriverData.Lock</a:t>
            </a:r>
            <a:r>
              <a:rPr lang="en-US" sz="2800" dirty="0" smtClean="0"/>
              <a:t>));</a:t>
            </a:r>
          </a:p>
          <a:p>
            <a:pPr>
              <a:buNone/>
            </a:pPr>
            <a:endParaRPr lang="en-US" sz="2800" dirty="0" smtClean="0"/>
          </a:p>
          <a:p>
            <a:pPr>
              <a:buNone/>
            </a:pPr>
            <a:r>
              <a:rPr lang="en-US" sz="2800" dirty="0"/>
              <a:t> </a:t>
            </a:r>
            <a:r>
              <a:rPr lang="en-US" sz="2800" dirty="0" smtClean="0"/>
              <a:t>   </a:t>
            </a:r>
            <a:r>
              <a:rPr lang="en-US" sz="2800" dirty="0"/>
              <a:t> /* Left out: </a:t>
            </a:r>
            <a:r>
              <a:rPr lang="en-US" sz="2800" dirty="0" smtClean="0"/>
              <a:t>read </a:t>
            </a:r>
            <a:r>
              <a:rPr lang="en-US" sz="2800" dirty="0" err="1"/>
              <a:t>DriverData.buffer</a:t>
            </a:r>
            <a:r>
              <a:rPr lang="en-US" sz="2800" dirty="0"/>
              <a:t> </a:t>
            </a:r>
            <a:r>
              <a:rPr lang="en-US" sz="2800" dirty="0" smtClean="0"/>
              <a:t> from </a:t>
            </a:r>
            <a:r>
              <a:rPr lang="en-US" sz="2800" dirty="0"/>
              <a:t>disk. */</a:t>
            </a:r>
            <a:endParaRPr lang="en-US" sz="2800" dirty="0" smtClean="0"/>
          </a:p>
          <a:p>
            <a:pPr>
              <a:buNone/>
            </a:pPr>
            <a:r>
              <a:rPr lang="en-US" sz="2800" dirty="0" smtClean="0"/>
              <a:t>    status=</a:t>
            </a:r>
            <a:r>
              <a:rPr lang="en-US" sz="2800" dirty="0" err="1" smtClean="0"/>
              <a:t>CustomMemMove</a:t>
            </a:r>
            <a:r>
              <a:rPr lang="en-US" sz="2800" dirty="0" smtClean="0"/>
              <a:t>(</a:t>
            </a:r>
            <a:r>
              <a:rPr lang="en-US" sz="2800" dirty="0" err="1" smtClean="0"/>
              <a:t>irp</a:t>
            </a:r>
            <a:r>
              <a:rPr lang="en-US" sz="2800" dirty="0" smtClean="0"/>
              <a:t>-&gt;buffer, </a:t>
            </a:r>
            <a:r>
              <a:rPr lang="en-US" sz="2800" dirty="0" err="1" smtClean="0"/>
              <a:t>DriverData.buffer</a:t>
            </a:r>
            <a:r>
              <a:rPr lang="en-US" sz="2800" dirty="0" smtClean="0"/>
              <a:t>, 512);</a:t>
            </a:r>
          </a:p>
          <a:p>
            <a:pPr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    </a:t>
            </a:r>
            <a:r>
              <a:rPr lang="en-US" sz="2800" b="1" dirty="0" smtClean="0">
                <a:solidFill>
                  <a:srgbClr val="FF0000"/>
                </a:solidFill>
              </a:rPr>
              <a:t>if (status==CUSTOM_STATUS_UNSUCCESSFUL)</a:t>
            </a:r>
          </a:p>
          <a:p>
            <a:pPr>
              <a:buNone/>
            </a:pPr>
            <a:r>
              <a:rPr lang="en-US" sz="2800" b="1" dirty="0" smtClean="0">
                <a:solidFill>
                  <a:srgbClr val="FF0000"/>
                </a:solidFill>
              </a:rPr>
              <a:t>    {</a:t>
            </a:r>
          </a:p>
          <a:p>
            <a:pPr>
              <a:buNone/>
            </a:pPr>
            <a:r>
              <a:rPr lang="en-US" sz="2800" b="1" dirty="0" smtClean="0">
                <a:solidFill>
                  <a:srgbClr val="FF0000"/>
                </a:solidFill>
              </a:rPr>
              <a:t>        return CUSTOM_STATUS_UNSUCCESSFUL;</a:t>
            </a:r>
          </a:p>
          <a:p>
            <a:pPr>
              <a:buNone/>
            </a:pPr>
            <a:r>
              <a:rPr lang="en-US" sz="2800" b="1" dirty="0" smtClean="0">
                <a:solidFill>
                  <a:srgbClr val="FF0000"/>
                </a:solidFill>
              </a:rPr>
              <a:t>    }</a:t>
            </a:r>
          </a:p>
          <a:p>
            <a:pPr>
              <a:buNone/>
            </a:pPr>
            <a:r>
              <a:rPr lang="en-US" sz="2800" dirty="0" smtClean="0"/>
              <a:t>    </a:t>
            </a:r>
            <a:r>
              <a:rPr lang="en-US" sz="2800" dirty="0" err="1" smtClean="0"/>
              <a:t>CustomReleaseLock</a:t>
            </a:r>
            <a:r>
              <a:rPr lang="en-US" sz="2800" dirty="0" smtClean="0"/>
              <a:t>(&amp;(</a:t>
            </a:r>
            <a:r>
              <a:rPr lang="en-US" sz="2800" dirty="0" err="1" smtClean="0"/>
              <a:t>DriverData.Lock</a:t>
            </a:r>
            <a:r>
              <a:rPr lang="en-US" sz="2800" dirty="0" smtClean="0"/>
              <a:t>));</a:t>
            </a:r>
          </a:p>
          <a:p>
            <a:pPr>
              <a:buNone/>
            </a:pPr>
            <a:r>
              <a:rPr lang="en-US" sz="2800" dirty="0" smtClean="0"/>
              <a:t>    return CUSTOM_STATUS_SUCCESS;</a:t>
            </a:r>
          </a:p>
          <a:p>
            <a:pPr>
              <a:buNone/>
            </a:pPr>
            <a:r>
              <a:rPr lang="en-US" sz="2800" dirty="0" smtClean="0"/>
              <a:t>}</a:t>
            </a:r>
          </a:p>
          <a:p>
            <a:pPr>
              <a:buNone/>
            </a:pPr>
            <a:endParaRPr lang="en-US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Platform API model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US" sz="4000" dirty="0" err="1" smtClean="0"/>
              <a:t>CustomMemMove</a:t>
            </a:r>
            <a:r>
              <a:rPr lang="en-US" sz="4000" dirty="0"/>
              <a:t> </a:t>
            </a:r>
            <a:r>
              <a:rPr lang="en-US" sz="4000" dirty="0" smtClean="0"/>
              <a:t>stub: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CUSTOM_STATUS </a:t>
            </a:r>
            <a:r>
              <a:rPr lang="en-US" dirty="0" err="1" smtClean="0"/>
              <a:t>CustomMemMove</a:t>
            </a:r>
            <a:r>
              <a:rPr lang="en-US" dirty="0" smtClean="0"/>
              <a:t>(char *</a:t>
            </a:r>
            <a:r>
              <a:rPr lang="en-US" dirty="0" err="1" smtClean="0"/>
              <a:t>dst</a:t>
            </a:r>
            <a:r>
              <a:rPr lang="en-US" dirty="0" smtClean="0"/>
              <a:t>, char *</a:t>
            </a:r>
            <a:r>
              <a:rPr lang="en-US" dirty="0" err="1" smtClean="0"/>
              <a:t>src</a:t>
            </a:r>
            <a:r>
              <a:rPr lang="en-US" dirty="0" smtClean="0"/>
              <a:t>, </a:t>
            </a:r>
            <a:r>
              <a:rPr lang="en-US" dirty="0" err="1" smtClean="0"/>
              <a:t>int</a:t>
            </a:r>
            <a:r>
              <a:rPr lang="en-US" dirty="0" smtClean="0"/>
              <a:t> bytes)</a:t>
            </a:r>
          </a:p>
          <a:p>
            <a:pPr>
              <a:buNone/>
            </a:pPr>
            <a:r>
              <a:rPr lang="en-US" dirty="0" smtClean="0"/>
              <a:t>{</a:t>
            </a:r>
          </a:p>
          <a:p>
            <a:pPr>
              <a:buNone/>
            </a:pPr>
            <a:r>
              <a:rPr lang="en-US" dirty="0" smtClean="0"/>
              <a:t>    </a:t>
            </a:r>
            <a:r>
              <a:rPr lang="en-US" dirty="0" err="1" smtClean="0"/>
              <a:t>int</a:t>
            </a:r>
            <a:r>
              <a:rPr lang="en-US" dirty="0" smtClean="0"/>
              <a:t> choice = </a:t>
            </a:r>
            <a:r>
              <a:rPr lang="en-US" b="1" dirty="0" err="1" smtClean="0"/>
              <a:t>SdvMakeChoice</a:t>
            </a:r>
            <a:r>
              <a:rPr lang="en-US" dirty="0" smtClean="0"/>
              <a:t>();</a:t>
            </a:r>
          </a:p>
          <a:p>
            <a:pPr>
              <a:buNone/>
            </a:pPr>
            <a:r>
              <a:rPr lang="en-US" dirty="0" smtClean="0"/>
              <a:t>    switch (choice) { </a:t>
            </a:r>
          </a:p>
          <a:p>
            <a:pPr>
              <a:buNone/>
            </a:pPr>
            <a:r>
              <a:rPr lang="en-US" dirty="0" smtClean="0"/>
              <a:t>        case 0: return CUSTOM_STATUS_SUCCESS;</a:t>
            </a:r>
          </a:p>
          <a:p>
            <a:pPr>
              <a:buNone/>
            </a:pPr>
            <a:r>
              <a:rPr lang="en-US" dirty="0" smtClean="0"/>
              <a:t>        default: return CUSTOM_STATUS_UNSUCCESSFUL;</a:t>
            </a:r>
          </a:p>
          <a:p>
            <a:pPr>
              <a:buNone/>
            </a:pPr>
            <a:r>
              <a:rPr lang="en-US" dirty="0" smtClean="0"/>
              <a:t>    }</a:t>
            </a:r>
          </a:p>
          <a:p>
            <a:pPr>
              <a:buNone/>
            </a:pPr>
            <a:r>
              <a:rPr lang="en-US" dirty="0" smtClean="0"/>
              <a:t>}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Platform model: test harness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US" dirty="0" err="1" smtClean="0"/>
              <a:t>int</a:t>
            </a:r>
            <a:r>
              <a:rPr lang="en-US" dirty="0" smtClean="0"/>
              <a:t> </a:t>
            </a:r>
            <a:r>
              <a:rPr lang="en-US" dirty="0" err="1"/>
              <a:t>sdv_main</a:t>
            </a:r>
            <a:r>
              <a:rPr lang="en-US" dirty="0"/>
              <a:t>() </a:t>
            </a:r>
            <a:r>
              <a:rPr lang="en-US" dirty="0" smtClean="0"/>
              <a:t> {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    CUSTOM_STATUS status;</a:t>
            </a:r>
          </a:p>
          <a:p>
            <a:pPr marL="0" indent="0">
              <a:buNone/>
            </a:pPr>
            <a:r>
              <a:rPr lang="en-US" dirty="0"/>
              <a:t>    </a:t>
            </a:r>
            <a:r>
              <a:rPr lang="en-US" dirty="0" err="1"/>
              <a:t>int</a:t>
            </a:r>
            <a:r>
              <a:rPr lang="en-US" dirty="0"/>
              <a:t> choice = </a:t>
            </a:r>
            <a:r>
              <a:rPr lang="en-US" dirty="0" err="1"/>
              <a:t>SdvMakeChoice</a:t>
            </a:r>
            <a:r>
              <a:rPr lang="en-US" dirty="0"/>
              <a:t>();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   switch (choice) {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       case 0:</a:t>
            </a:r>
          </a:p>
          <a:p>
            <a:pPr marL="0" indent="0">
              <a:buNone/>
            </a:pPr>
            <a:r>
              <a:rPr lang="en-US" dirty="0" smtClean="0"/>
              <a:t>             status=</a:t>
            </a:r>
            <a:r>
              <a:rPr lang="en-US" dirty="0" err="1" smtClean="0"/>
              <a:t>fun_CUSTOM_READ</a:t>
            </a:r>
            <a:r>
              <a:rPr lang="en-US" dirty="0" smtClean="0"/>
              <a:t>(</a:t>
            </a:r>
            <a:r>
              <a:rPr lang="en-US" dirty="0" err="1" smtClean="0"/>
              <a:t>sdv_pcustom_irp</a:t>
            </a:r>
            <a:r>
              <a:rPr lang="en-US" dirty="0" smtClean="0"/>
              <a:t>);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       </a:t>
            </a:r>
            <a:r>
              <a:rPr lang="en-US" dirty="0" smtClean="0"/>
              <a:t>      </a:t>
            </a:r>
            <a:r>
              <a:rPr lang="en-US" dirty="0"/>
              <a:t>break;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       case 1:</a:t>
            </a:r>
          </a:p>
          <a:p>
            <a:pPr marL="0" indent="0">
              <a:buNone/>
            </a:pPr>
            <a:r>
              <a:rPr lang="en-US" dirty="0" smtClean="0"/>
              <a:t>              status=</a:t>
            </a:r>
            <a:r>
              <a:rPr lang="en-US" dirty="0" err="1" smtClean="0"/>
              <a:t>fun_CUSTOM_WRITE</a:t>
            </a:r>
            <a:r>
              <a:rPr lang="en-US" dirty="0" smtClean="0"/>
              <a:t>(</a:t>
            </a:r>
            <a:r>
              <a:rPr lang="en-US" dirty="0" err="1" smtClean="0"/>
              <a:t>sdv_pcustom_irp</a:t>
            </a:r>
            <a:r>
              <a:rPr lang="en-US" dirty="0"/>
              <a:t>);</a:t>
            </a:r>
          </a:p>
          <a:p>
            <a:pPr marL="0" indent="0">
              <a:buNone/>
            </a:pPr>
            <a:r>
              <a:rPr lang="en-US" dirty="0" smtClean="0"/>
              <a:t>              break</a:t>
            </a:r>
            <a:r>
              <a:rPr lang="en-US" dirty="0"/>
              <a:t>;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       default:</a:t>
            </a:r>
          </a:p>
          <a:p>
            <a:pPr marL="0" indent="0">
              <a:buNone/>
            </a:pPr>
            <a:r>
              <a:rPr lang="en-US" dirty="0"/>
              <a:t>      </a:t>
            </a:r>
            <a:r>
              <a:rPr lang="en-US" dirty="0" smtClean="0"/>
              <a:t>        </a:t>
            </a:r>
            <a:r>
              <a:rPr lang="en-US" dirty="0"/>
              <a:t>status=</a:t>
            </a:r>
            <a:r>
              <a:rPr lang="en-US" dirty="0" err="1"/>
              <a:t>sdv_DoNothing</a:t>
            </a:r>
            <a:r>
              <a:rPr lang="en-US" dirty="0"/>
              <a:t>();</a:t>
            </a:r>
          </a:p>
          <a:p>
            <a:pPr marL="0" indent="0">
              <a:buNone/>
            </a:pPr>
            <a:r>
              <a:rPr lang="en-US" dirty="0"/>
              <a:t>       </a:t>
            </a:r>
            <a:r>
              <a:rPr lang="en-US" dirty="0" smtClean="0"/>
              <a:t>       </a:t>
            </a:r>
            <a:r>
              <a:rPr lang="en-US" dirty="0"/>
              <a:t>break;</a:t>
            </a:r>
          </a:p>
          <a:p>
            <a:pPr marL="0" indent="0">
              <a:buNone/>
            </a:pPr>
            <a:r>
              <a:rPr lang="en-US" dirty="0"/>
              <a:t>    </a:t>
            </a:r>
            <a:r>
              <a:rPr lang="en-US" dirty="0" smtClean="0"/>
              <a:t>}}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4052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Defect in sample driver</a:t>
            </a:r>
            <a:endParaRPr lang="en-US" dirty="0"/>
          </a:p>
        </p:txBody>
      </p:sp>
      <p:pic>
        <p:nvPicPr>
          <p:cNvPr id="4" name="Picture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400" y="1219200"/>
            <a:ext cx="8763000" cy="5638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SLAM2 Verification Engine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Improvements include</a:t>
            </a:r>
          </a:p>
          <a:p>
            <a:r>
              <a:rPr lang="en-US" dirty="0" smtClean="0"/>
              <a:t>Boolean abstraction on basic blocks</a:t>
            </a:r>
          </a:p>
          <a:p>
            <a:r>
              <a:rPr lang="en-US" dirty="0" smtClean="0"/>
              <a:t>Error Trace validation: combination of forward and backwards symbolic execution</a:t>
            </a:r>
          </a:p>
          <a:p>
            <a:r>
              <a:rPr lang="en-US" dirty="0"/>
              <a:t>O</a:t>
            </a:r>
            <a:r>
              <a:rPr lang="en-US" dirty="0" smtClean="0"/>
              <a:t>ptimized predicate discovery </a:t>
            </a:r>
          </a:p>
          <a:p>
            <a:r>
              <a:rPr lang="en-US" dirty="0" smtClean="0"/>
              <a:t>Uses Z3, new </a:t>
            </a:r>
            <a:r>
              <a:rPr lang="en-US" dirty="0" err="1" smtClean="0"/>
              <a:t>axiomatization</a:t>
            </a:r>
            <a:r>
              <a:rPr lang="en-US" dirty="0" smtClean="0"/>
              <a:t> of pointers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263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SLAM2 Verification Engine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SLAM 2.0 released with SDV 2.0, part of Windows 7 WDK 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 smtClean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8362251"/>
              </p:ext>
            </p:extLst>
          </p:nvPr>
        </p:nvGraphicFramePr>
        <p:xfrm>
          <a:off x="685800" y="3429000"/>
          <a:ext cx="7848600" cy="2857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16200"/>
                <a:gridCol w="2616200"/>
                <a:gridCol w="2616200"/>
              </a:tblGrid>
              <a:tr h="952500">
                <a:tc>
                  <a:txBody>
                    <a:bodyPr/>
                    <a:lstStyle/>
                    <a:p>
                      <a:r>
                        <a:rPr lang="en-US" dirty="0" smtClean="0"/>
                        <a:t>Parameter for WDM</a:t>
                      </a:r>
                      <a:r>
                        <a:rPr lang="en-US" baseline="0" dirty="0" smtClean="0"/>
                        <a:t> drivers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SDV 2.0 (SLAM2)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SDV 1.6 (SLAM1)</a:t>
                      </a:r>
                      <a:endParaRPr lang="en-US" dirty="0"/>
                    </a:p>
                  </a:txBody>
                  <a:tcPr/>
                </a:tc>
              </a:tr>
              <a:tr h="952500">
                <a:tc>
                  <a:txBody>
                    <a:bodyPr/>
                    <a:lstStyle/>
                    <a:p>
                      <a:r>
                        <a:rPr lang="en-US" baseline="0" dirty="0" smtClean="0"/>
                        <a:t>False defects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0.4% (2/512)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19.7% (31/157)</a:t>
                      </a:r>
                    </a:p>
                    <a:p>
                      <a:endParaRPr lang="en-US" dirty="0"/>
                    </a:p>
                  </a:txBody>
                  <a:tcPr/>
                </a:tc>
              </a:tr>
              <a:tr h="952500">
                <a:tc>
                  <a:txBody>
                    <a:bodyPr/>
                    <a:lstStyle/>
                    <a:p>
                      <a:r>
                        <a:rPr lang="en-US" baseline="0" dirty="0" smtClean="0"/>
                        <a:t>Give-up results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3.2% (187/5727)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6% (285/4692)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Download/Installation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Download and installation instructions on </a:t>
            </a:r>
            <a:r>
              <a:rPr lang="en-US" dirty="0" smtClean="0">
                <a:hlinkClick r:id="rId3"/>
              </a:rPr>
              <a:t>http://research.microsoft.com/slam/</a:t>
            </a:r>
            <a:r>
              <a:rPr lang="en-US" dirty="0" smtClean="0"/>
              <a:t> </a:t>
            </a:r>
          </a:p>
          <a:p>
            <a:endParaRPr lang="en-US" dirty="0" smtClean="0"/>
          </a:p>
          <a:p>
            <a:r>
              <a:rPr lang="en-US" dirty="0" smtClean="0"/>
              <a:t>SDVRP </a:t>
            </a:r>
            <a:r>
              <a:rPr lang="en-US" dirty="0"/>
              <a:t>requires that the (freely available) Windows Driver Kit Version 7.1.0 (WDK) </a:t>
            </a:r>
            <a:r>
              <a:rPr lang="en-US" dirty="0" smtClean="0"/>
              <a:t>be installed </a:t>
            </a:r>
            <a:r>
              <a:rPr lang="en-US" b="1" i="1" u="sng" dirty="0" smtClean="0"/>
              <a:t>first</a:t>
            </a:r>
            <a:endParaRPr lang="en-US" b="1" i="1" u="sng" dirty="0"/>
          </a:p>
          <a:p>
            <a:endParaRPr lang="en-US" dirty="0" smtClean="0"/>
          </a:p>
          <a:p>
            <a:r>
              <a:rPr lang="en-US" dirty="0" smtClean="0"/>
              <a:t>Install </a:t>
            </a:r>
            <a:r>
              <a:rPr lang="en-US" dirty="0"/>
              <a:t>the </a:t>
            </a:r>
            <a:r>
              <a:rPr lang="en-US" dirty="0" smtClean="0"/>
              <a:t>SDVRP on top of WDK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6681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	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SDVRP toolkit for customizable verification of client code against API rules</a:t>
            </a:r>
          </a:p>
          <a:p>
            <a:r>
              <a:rPr lang="en-US" dirty="0" smtClean="0"/>
              <a:t>SDV for Windows 7 based on SLAM2</a:t>
            </a:r>
          </a:p>
          <a:p>
            <a:r>
              <a:rPr lang="en-US" dirty="0" smtClean="0"/>
              <a:t>Boolean program repository</a:t>
            </a:r>
          </a:p>
          <a:p>
            <a:r>
              <a:rPr lang="en-US" dirty="0" smtClean="0"/>
              <a:t>Licensed for research purposes</a:t>
            </a:r>
          </a:p>
          <a:p>
            <a:pPr marL="0" indent="0">
              <a:buNone/>
            </a:pPr>
            <a:endParaRPr lang="en-US" dirty="0" smtClean="0"/>
          </a:p>
          <a:p>
            <a:pPr>
              <a:buNone/>
            </a:pPr>
            <a:r>
              <a:rPr lang="en-US" dirty="0"/>
              <a:t>SDVRP discussion alias:</a:t>
            </a:r>
          </a:p>
          <a:p>
            <a:pPr algn="ctr">
              <a:buNone/>
            </a:pPr>
            <a:r>
              <a:rPr lang="en-US" dirty="0"/>
              <a:t> </a:t>
            </a:r>
            <a:r>
              <a:rPr lang="en-US" b="1" dirty="0" smtClean="0">
                <a:solidFill>
                  <a:schemeClr val="tx2"/>
                </a:solidFill>
              </a:rPr>
              <a:t>sdvrpdis@microsoft.com</a:t>
            </a:r>
            <a:endParaRPr lang="en-US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pPr>
              <a:buNone/>
            </a:pP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3546</TotalTime>
  <Words>894</Words>
  <Application>Microsoft Office PowerPoint</Application>
  <PresentationFormat>On-screen Show (4:3)</PresentationFormat>
  <Paragraphs>268</Paragraphs>
  <Slides>23</Slides>
  <Notes>20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Office Theme</vt:lpstr>
      <vt:lpstr>The Static Driver Verifier Research Platform</vt:lpstr>
      <vt:lpstr>Plan</vt:lpstr>
      <vt:lpstr>The Static Driver Verifier</vt:lpstr>
      <vt:lpstr>PowerPoint Presentation</vt:lpstr>
      <vt:lpstr>SDV Research Platform</vt:lpstr>
      <vt:lpstr>New in This Release:  Boolean Program Test Suite</vt:lpstr>
      <vt:lpstr>Driver and Operating System:  A Module and an Environment</vt:lpstr>
      <vt:lpstr>Replace Environment by Environment Model</vt:lpstr>
      <vt:lpstr>API SLIC Rule</vt:lpstr>
      <vt:lpstr>Generalized to Arbitrary Module</vt:lpstr>
      <vt:lpstr>SDVRP Plugin: Two Parts</vt:lpstr>
      <vt:lpstr>Plugin Examples in SDVRP</vt:lpstr>
      <vt:lpstr>Example: Custom Platform and Plugin</vt:lpstr>
      <vt:lpstr>Platform APIs and Data Types</vt:lpstr>
      <vt:lpstr>The Rule: CustomLock.slic</vt:lpstr>
      <vt:lpstr>Sample Driver</vt:lpstr>
      <vt:lpstr>Platform API model</vt:lpstr>
      <vt:lpstr>Platform model: test harness</vt:lpstr>
      <vt:lpstr>Defect in sample driver</vt:lpstr>
      <vt:lpstr>SLAM2 Verification Engine</vt:lpstr>
      <vt:lpstr>SLAM2 Verification Engine</vt:lpstr>
      <vt:lpstr>Download/Installation</vt:lpstr>
      <vt:lpstr>Conclusion 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Ella Bounimova</dc:creator>
  <cp:lastModifiedBy>Ella Bounimova</cp:lastModifiedBy>
  <cp:revision>123</cp:revision>
  <dcterms:created xsi:type="dcterms:W3CDTF">2010-07-01T22:11:02Z</dcterms:created>
  <dcterms:modified xsi:type="dcterms:W3CDTF">2010-07-12T22:08:59Z</dcterms:modified>
</cp:coreProperties>
</file>