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Shape 2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975359" y="1517226"/>
            <a:ext cx="11054082" cy="128"/>
          </a:xfrm>
          <a:prstGeom prst="line">
            <a:avLst/>
          </a:prstGeom>
          <a:ln w="50800">
            <a:solidFill>
              <a:srgbClr val="0433FF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8" name="Title Text"/>
          <p:cNvSpPr/>
          <p:nvPr>
            <p:ph type="title"/>
          </p:nvPr>
        </p:nvSpPr>
        <p:spPr>
          <a:xfrm>
            <a:off x="975359" y="-1"/>
            <a:ext cx="11054082" cy="20590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R="57799" defTabSz="1300480">
              <a:defRPr b="1" sz="4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Slide Number"/>
          <p:cNvSpPr/>
          <p:nvPr>
            <p:ph type="sldNum" sz="quarter" idx="2"/>
          </p:nvPr>
        </p:nvSpPr>
        <p:spPr>
          <a:xfrm>
            <a:off x="11457234" y="9428480"/>
            <a:ext cx="385798" cy="436599"/>
          </a:xfrm>
          <a:prstGeom prst="rect">
            <a:avLst/>
          </a:prstGeom>
        </p:spPr>
        <p:txBody>
          <a:bodyPr lIns="72248" tIns="72248" rIns="72248" bIns="72248"/>
          <a:lstStyle>
            <a:lvl1pPr defTabSz="650240">
              <a:defRPr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ine"/>
          <p:cNvSpPr/>
          <p:nvPr/>
        </p:nvSpPr>
        <p:spPr>
          <a:xfrm>
            <a:off x="975359" y="1517226"/>
            <a:ext cx="11054082" cy="2259"/>
          </a:xfrm>
          <a:prstGeom prst="line">
            <a:avLst/>
          </a:prstGeom>
          <a:ln w="50800">
            <a:solidFill>
              <a:srgbClr val="0433FF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Title Text"/>
          <p:cNvSpPr/>
          <p:nvPr>
            <p:ph type="title"/>
          </p:nvPr>
        </p:nvSpPr>
        <p:spPr>
          <a:xfrm>
            <a:off x="975359" y="-1"/>
            <a:ext cx="11054082" cy="2059095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7799" marR="57799" defTabSz="1300480">
              <a:defRPr b="1" sz="4400">
                <a:solidFill>
                  <a:srgbClr val="4353FF"/>
                </a:solidFill>
                <a:uFill>
                  <a:solidFill>
                    <a:srgbClr val="4353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/>
          <p:nvPr>
            <p:ph type="body" idx="1"/>
          </p:nvPr>
        </p:nvSpPr>
        <p:spPr>
          <a:xfrm>
            <a:off x="975359" y="2059093"/>
            <a:ext cx="11054082" cy="7694508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26415" marR="57799" indent="-485775" defTabSz="1300480">
              <a:spcBef>
                <a:spcPts val="8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902652" marR="57799" indent="-404812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278889" marR="57799" indent="-323850" defTabSz="1300480">
              <a:spcBef>
                <a:spcPts val="800"/>
              </a:spcBef>
              <a:buClr>
                <a:srgbClr val="011279"/>
              </a:buClr>
              <a:buSzPct val="70000"/>
              <a:buFont typeface="Time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732279" marR="57799" indent="-320039" defTabSz="1300480">
              <a:spcBef>
                <a:spcPts val="6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189479" marR="57799" indent="-320039" defTabSz="1300480">
              <a:spcBef>
                <a:spcPts val="6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/>
          <p:nvPr>
            <p:ph type="sldNum" sz="quarter" idx="2"/>
          </p:nvPr>
        </p:nvSpPr>
        <p:spPr>
          <a:xfrm>
            <a:off x="11457234" y="9428480"/>
            <a:ext cx="385798" cy="436599"/>
          </a:xfrm>
          <a:prstGeom prst="rect">
            <a:avLst/>
          </a:prstGeom>
        </p:spPr>
        <p:txBody>
          <a:bodyPr lIns="72248" tIns="72248" rIns="72248" bIns="72248"/>
          <a:lstStyle>
            <a:lvl1pPr defTabSz="650240">
              <a:defRPr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"/>
          <p:cNvSpPr/>
          <p:nvPr/>
        </p:nvSpPr>
        <p:spPr>
          <a:xfrm>
            <a:off x="975359" y="1517226"/>
            <a:ext cx="11054082" cy="2259"/>
          </a:xfrm>
          <a:prstGeom prst="line">
            <a:avLst/>
          </a:prstGeom>
          <a:ln w="50800">
            <a:solidFill>
              <a:srgbClr val="0433FF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7" name="Title Text"/>
          <p:cNvSpPr/>
          <p:nvPr>
            <p:ph type="title"/>
          </p:nvPr>
        </p:nvSpPr>
        <p:spPr>
          <a:xfrm>
            <a:off x="975359" y="-1"/>
            <a:ext cx="11054082" cy="2059095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7799" marR="57799" defTabSz="1300480">
              <a:defRPr b="1" sz="4400">
                <a:solidFill>
                  <a:srgbClr val="4353FF"/>
                </a:solidFill>
                <a:uFill>
                  <a:solidFill>
                    <a:srgbClr val="4353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/>
          <p:nvPr>
            <p:ph type="body" idx="1"/>
          </p:nvPr>
        </p:nvSpPr>
        <p:spPr>
          <a:xfrm>
            <a:off x="975359" y="2059093"/>
            <a:ext cx="11054082" cy="7694508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26415" marR="57799" indent="-485775" defTabSz="1300480">
              <a:spcBef>
                <a:spcPts val="8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902652" marR="57799" indent="-404812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278889" marR="57799" indent="-323850" defTabSz="1300480">
              <a:spcBef>
                <a:spcPts val="800"/>
              </a:spcBef>
              <a:buClr>
                <a:srgbClr val="011279"/>
              </a:buClr>
              <a:buSzPct val="70000"/>
              <a:buFont typeface="Time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732279" marR="57799" indent="-320039" defTabSz="1300480">
              <a:spcBef>
                <a:spcPts val="6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189479" marR="57799" indent="-320039" defTabSz="1300480">
              <a:spcBef>
                <a:spcPts val="6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/>
          <p:nvPr>
            <p:ph type="sldNum" sz="quarter" idx="2"/>
          </p:nvPr>
        </p:nvSpPr>
        <p:spPr>
          <a:xfrm>
            <a:off x="11457234" y="9428480"/>
            <a:ext cx="385798" cy="436599"/>
          </a:xfrm>
          <a:prstGeom prst="rect">
            <a:avLst/>
          </a:prstGeom>
        </p:spPr>
        <p:txBody>
          <a:bodyPr lIns="72248" tIns="72248" rIns="72248" bIns="72248"/>
          <a:lstStyle>
            <a:lvl1pPr defTabSz="650240">
              <a:defRPr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/>
          <p:nvPr>
            <p:ph type="title"/>
          </p:nvPr>
        </p:nvSpPr>
        <p:spPr>
          <a:xfrm>
            <a:off x="2510648" y="1276690"/>
            <a:ext cx="8026897" cy="993423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R="18062" defTabSz="1137919">
              <a:lnSpc>
                <a:spcPct val="85000"/>
              </a:lnSpc>
              <a:defRPr b="1" sz="4200" u="sng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" name="Slide Number"/>
          <p:cNvSpPr/>
          <p:nvPr>
            <p:ph type="sldNum" sz="quarter" idx="2"/>
          </p:nvPr>
        </p:nvSpPr>
        <p:spPr>
          <a:xfrm>
            <a:off x="6182783" y="8814364"/>
            <a:ext cx="512799" cy="576299"/>
          </a:xfrm>
          <a:prstGeom prst="rect">
            <a:avLst/>
          </a:prstGeom>
        </p:spPr>
        <p:txBody>
          <a:bodyPr lIns="72248" tIns="72248" rIns="72248" bIns="72248"/>
          <a:lstStyle>
            <a:lvl1pPr defTabSz="577991"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/>
          <p:nvPr>
            <p:ph type="title"/>
          </p:nvPr>
        </p:nvSpPr>
        <p:spPr>
          <a:xfrm>
            <a:off x="503562" y="-8279"/>
            <a:ext cx="12401453" cy="1692112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7799" marR="57799" defTabSz="1300480">
              <a:defRPr b="1" sz="4400">
                <a:solidFill>
                  <a:srgbClr val="4353FF"/>
                </a:solidFill>
                <a:uFill>
                  <a:solidFill>
                    <a:srgbClr val="4353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5" name="Body Level One…"/>
          <p:cNvSpPr/>
          <p:nvPr>
            <p:ph type="body" idx="1"/>
          </p:nvPr>
        </p:nvSpPr>
        <p:spPr>
          <a:xfrm>
            <a:off x="2009306" y="2018250"/>
            <a:ext cx="11054081" cy="7694508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26415" marR="57799" indent="-485775" defTabSz="1300480">
              <a:spcBef>
                <a:spcPts val="31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902652" marR="57799" indent="-404812" defTabSz="1300480">
              <a:spcBef>
                <a:spcPts val="31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278889" marR="57799" indent="-323850" defTabSz="1300480">
              <a:spcBef>
                <a:spcPts val="3100"/>
              </a:spcBef>
              <a:buClr>
                <a:srgbClr val="011279"/>
              </a:buClr>
              <a:buSzPct val="70000"/>
              <a:buFont typeface="Time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732279" marR="57799" indent="-320039" defTabSz="1300480">
              <a:spcBef>
                <a:spcPts val="31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189479" marR="57799" indent="-320039" defTabSz="1300480">
              <a:spcBef>
                <a:spcPts val="31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/>
          <p:nvPr>
            <p:ph type="sldNum" sz="quarter" idx="2"/>
          </p:nvPr>
        </p:nvSpPr>
        <p:spPr>
          <a:xfrm>
            <a:off x="11457234" y="9428480"/>
            <a:ext cx="385798" cy="436599"/>
          </a:xfrm>
          <a:prstGeom prst="rect">
            <a:avLst/>
          </a:prstGeom>
        </p:spPr>
        <p:txBody>
          <a:bodyPr lIns="72248" tIns="72248" rIns="72248" bIns="72248"/>
          <a:lstStyle>
            <a:lvl1pPr defTabSz="650240">
              <a:defRPr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ne"/>
          <p:cNvSpPr/>
          <p:nvPr/>
        </p:nvSpPr>
        <p:spPr>
          <a:xfrm>
            <a:off x="975359" y="1517226"/>
            <a:ext cx="11054082" cy="128"/>
          </a:xfrm>
          <a:prstGeom prst="line">
            <a:avLst/>
          </a:prstGeom>
          <a:ln w="50800">
            <a:solidFill>
              <a:srgbClr val="0433FF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" name="Title Text"/>
          <p:cNvSpPr/>
          <p:nvPr>
            <p:ph type="title"/>
          </p:nvPr>
        </p:nvSpPr>
        <p:spPr>
          <a:xfrm>
            <a:off x="975359" y="-1"/>
            <a:ext cx="11054082" cy="20590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R="57799" defTabSz="1300480">
              <a:defRPr b="1" sz="4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5" name="Body Level One…"/>
          <p:cNvSpPr/>
          <p:nvPr>
            <p:ph type="body" idx="1"/>
          </p:nvPr>
        </p:nvSpPr>
        <p:spPr>
          <a:xfrm>
            <a:off x="975359" y="2059093"/>
            <a:ext cx="11054082" cy="7694508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26415" marR="130047" indent="-485775" defTabSz="1300480">
              <a:spcBef>
                <a:spcPts val="800"/>
              </a:spcBef>
              <a:buClr>
                <a:srgbClr val="011279"/>
              </a:buClr>
              <a:buSzPct val="100000"/>
              <a:buFont typeface="Zapf Dingbats"/>
              <a:buChar char="p"/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902652" marR="130047" indent="-404812" defTabSz="1300480">
              <a:spcBef>
                <a:spcPts val="800"/>
              </a:spcBef>
              <a:buClr>
                <a:srgbClr val="011279"/>
              </a:buClr>
              <a:buSzPct val="50000"/>
              <a:buChar char=""/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278889" marR="130047" indent="-323850" defTabSz="1300480">
              <a:spcBef>
                <a:spcPts val="800"/>
              </a:spcBef>
              <a:buClr>
                <a:srgbClr val="011279"/>
              </a:buClr>
              <a:buSzPct val="100000"/>
              <a:buChar char="–"/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732279" marR="130047" indent="-320039" defTabSz="130048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189479" marR="130047" indent="-320039" defTabSz="1300480">
              <a:spcBef>
                <a:spcPts val="600"/>
              </a:spcBef>
              <a:buSzPct val="100000"/>
              <a:buChar char="»"/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/>
          <p:nvPr>
            <p:ph type="sldNum" sz="quarter" idx="2"/>
          </p:nvPr>
        </p:nvSpPr>
        <p:spPr>
          <a:xfrm>
            <a:off x="11457234" y="9428480"/>
            <a:ext cx="385798" cy="436599"/>
          </a:xfrm>
          <a:prstGeom prst="rect">
            <a:avLst/>
          </a:prstGeom>
        </p:spPr>
        <p:txBody>
          <a:bodyPr lIns="72248" tIns="72248" rIns="72248" bIns="72248"/>
          <a:lstStyle>
            <a:lvl1pPr defTabSz="650240">
              <a:defRPr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/>
          <p:nvPr>
            <p:ph type="title"/>
          </p:nvPr>
        </p:nvSpPr>
        <p:spPr>
          <a:xfrm>
            <a:off x="1269999" y="253999"/>
            <a:ext cx="10464801" cy="2438401"/>
          </a:xfrm>
          <a:prstGeom prst="rect">
            <a:avLst/>
          </a:prstGeom>
        </p:spPr>
        <p:txBody>
          <a:bodyPr/>
          <a:lstStyle>
            <a:lvl1pPr>
              <a:defRPr sz="8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/>
          <p:nvPr>
            <p:ph type="body" idx="1"/>
          </p:nvPr>
        </p:nvSpPr>
        <p:spPr>
          <a:xfrm>
            <a:off x="1269999" y="2768600"/>
            <a:ext cx="10464801" cy="5715000"/>
          </a:xfrm>
          <a:prstGeom prst="rect">
            <a:avLst/>
          </a:prstGeom>
        </p:spPr>
        <p:txBody>
          <a:bodyPr/>
          <a:lstStyle>
            <a:lvl1pPr marL="834571" indent="-517071">
              <a:spcBef>
                <a:spcPts val="2400"/>
              </a:spcBef>
              <a:buSzPct val="171000"/>
              <a:defRPr sz="3800">
                <a:latin typeface="Gill Sans"/>
                <a:ea typeface="Gill Sans"/>
                <a:cs typeface="Gill Sans"/>
                <a:sym typeface="Gill Sans"/>
              </a:defRPr>
            </a:lvl1pPr>
            <a:lvl2pPr marL="1279071" indent="-517071">
              <a:spcBef>
                <a:spcPts val="2400"/>
              </a:spcBef>
              <a:buSzPct val="171000"/>
              <a:defRPr sz="3800">
                <a:latin typeface="Gill Sans"/>
                <a:ea typeface="Gill Sans"/>
                <a:cs typeface="Gill Sans"/>
                <a:sym typeface="Gill Sans"/>
              </a:defRPr>
            </a:lvl2pPr>
            <a:lvl3pPr marL="1723571" indent="-517071">
              <a:spcBef>
                <a:spcPts val="2400"/>
              </a:spcBef>
              <a:buSzPct val="171000"/>
              <a:defRPr sz="3800">
                <a:latin typeface="Gill Sans"/>
                <a:ea typeface="Gill Sans"/>
                <a:cs typeface="Gill Sans"/>
                <a:sym typeface="Gill Sans"/>
              </a:defRPr>
            </a:lvl3pPr>
            <a:lvl4pPr marL="2168071" indent="-517071">
              <a:spcBef>
                <a:spcPts val="2400"/>
              </a:spcBef>
              <a:buSzPct val="171000"/>
              <a:defRPr sz="3800">
                <a:latin typeface="Gill Sans"/>
                <a:ea typeface="Gill Sans"/>
                <a:cs typeface="Gill Sans"/>
                <a:sym typeface="Gill Sans"/>
              </a:defRPr>
            </a:lvl4pPr>
            <a:lvl5pPr marL="2612571" indent="-517071">
              <a:spcBef>
                <a:spcPts val="2400"/>
              </a:spcBef>
              <a:buSzPct val="171000"/>
              <a:defRPr sz="3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/>
          <p:nvPr>
            <p:ph type="sldNum" sz="quarter" idx="2"/>
          </p:nvPr>
        </p:nvSpPr>
        <p:spPr>
          <a:xfrm>
            <a:off x="6337300" y="9258300"/>
            <a:ext cx="317500" cy="3429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/>
          <p:nvPr>
            <p:ph type="title"/>
          </p:nvPr>
        </p:nvSpPr>
        <p:spPr>
          <a:xfrm>
            <a:off x="952499" y="444499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83" name="Body Level One…"/>
          <p:cNvSpPr/>
          <p:nvPr>
            <p:ph type="body" idx="1"/>
          </p:nvPr>
        </p:nvSpPr>
        <p:spPr>
          <a:xfrm>
            <a:off x="952499" y="2603500"/>
            <a:ext cx="11099801" cy="6286500"/>
          </a:xfrm>
          <a:prstGeom prst="rect">
            <a:avLst/>
          </a:prstGeom>
        </p:spPr>
        <p:txBody>
          <a:bodyPr/>
          <a:lstStyle>
            <a:lvl1pPr marL="419805" indent="-419805">
              <a:defRPr sz="3400"/>
            </a:lvl1pPr>
            <a:lvl2pPr marL="864305" indent="-419805">
              <a:defRPr sz="3400"/>
            </a:lvl2pPr>
            <a:lvl3pPr marL="1308805" indent="-419805">
              <a:defRPr sz="3400"/>
            </a:lvl3pPr>
            <a:lvl4pPr marL="1753305" indent="-419805">
              <a:defRPr sz="3400"/>
            </a:lvl4pPr>
            <a:lvl5pPr marL="2197805" indent="-419805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/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/>
          <p:nvPr>
            <p:ph type="title"/>
          </p:nvPr>
        </p:nvSpPr>
        <p:spPr>
          <a:xfrm>
            <a:off x="952499" y="444499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7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" name="Body Level One…"/>
          <p:cNvSpPr/>
          <p:nvPr>
            <p:ph type="body" idx="1"/>
          </p:nvPr>
        </p:nvSpPr>
        <p:spPr>
          <a:xfrm>
            <a:off x="952499" y="2603500"/>
            <a:ext cx="11099801" cy="6286500"/>
          </a:xfrm>
          <a:prstGeom prst="rect">
            <a:avLst/>
          </a:prstGeom>
        </p:spPr>
        <p:txBody>
          <a:bodyPr/>
          <a:lstStyle>
            <a:lvl1pPr marL="419805" indent="-419805">
              <a:buSzPct val="125000"/>
              <a:defRPr sz="3400">
                <a:latin typeface="Helvetica"/>
                <a:ea typeface="Helvetica"/>
                <a:cs typeface="Helvetica"/>
                <a:sym typeface="Helvetica"/>
              </a:defRPr>
            </a:lvl1pPr>
            <a:lvl2pPr marL="864305" indent="-419805">
              <a:defRPr sz="3400"/>
            </a:lvl2pPr>
            <a:lvl3pPr marL="1308805" indent="-419805">
              <a:defRPr sz="3400"/>
            </a:lvl3pPr>
            <a:lvl4pPr marL="1753305" indent="-419805">
              <a:defRPr sz="3400"/>
            </a:lvl4pPr>
            <a:lvl5pPr marL="2197805" indent="-419805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/>
          <p:nvPr>
            <p:ph type="sldNum" sz="quarter" idx="2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/>
          <p:nvPr>
            <p:ph type="title"/>
          </p:nvPr>
        </p:nvSpPr>
        <p:spPr>
          <a:xfrm>
            <a:off x="541192" y="1552574"/>
            <a:ext cx="11906761" cy="1619251"/>
          </a:xfrm>
          <a:prstGeom prst="rect">
            <a:avLst/>
          </a:prstGeom>
        </p:spPr>
        <p:txBody>
          <a:bodyPr lIns="38100" tIns="38100" rIns="38100" bIns="38100"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201" name="Body Level One…"/>
          <p:cNvSpPr/>
          <p:nvPr>
            <p:ph type="body" sz="half" idx="1"/>
          </p:nvPr>
        </p:nvSpPr>
        <p:spPr>
          <a:xfrm>
            <a:off x="2339974" y="3171824"/>
            <a:ext cx="9858519" cy="4714877"/>
          </a:xfrm>
          <a:prstGeom prst="rect">
            <a:avLst/>
          </a:prstGeom>
        </p:spPr>
        <p:txBody>
          <a:bodyPr lIns="38100" tIns="38100" rIns="38100" bIns="38100"/>
          <a:lstStyle>
            <a:lvl1pPr marL="423163" indent="-423163">
              <a:defRPr sz="3400"/>
            </a:lvl1pPr>
            <a:lvl2pPr marL="1435805" indent="-419805">
              <a:defRPr sz="3400"/>
            </a:lvl2pPr>
            <a:lvl3pPr marL="2451805" indent="-419805">
              <a:defRPr sz="3400"/>
            </a:lvl3pPr>
            <a:lvl4pPr marL="1753305" indent="-419805">
              <a:defRPr sz="3400"/>
            </a:lvl4pPr>
            <a:lvl5pPr marL="2197805" indent="-419805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/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Body Level One…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Image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7" name="Title Text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8" name="Body Level One…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precup@cs.mcgill.ca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5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2.png"/><Relationship Id="rId3" Type="http://schemas.openxmlformats.org/officeDocument/2006/relationships/image" Target="../media/image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65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4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8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1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2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88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1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58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109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113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4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9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115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16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3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7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3.pn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7.png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1.png"/><Relationship Id="rId3" Type="http://schemas.openxmlformats.org/officeDocument/2006/relationships/image" Target="../media/image144.png"/><Relationship Id="rId4" Type="http://schemas.openxmlformats.org/officeDocument/2006/relationships/image" Target="../media/image143.png"/><Relationship Id="rId5" Type="http://schemas.openxmlformats.org/officeDocument/2006/relationships/image" Target="../media/image145.png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https://www.youtube.com/watch?v=iFg5lcUzSYU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FoPPS Summer school…"/>
          <p:cNvSpPr/>
          <p:nvPr>
            <p:ph type="ctrTitle"/>
          </p:nvPr>
        </p:nvSpPr>
        <p:spPr>
          <a:xfrm>
            <a:off x="1270000" y="723900"/>
            <a:ext cx="10464800" cy="3302000"/>
          </a:xfrm>
          <a:prstGeom prst="rect">
            <a:avLst/>
          </a:prstGeom>
        </p:spPr>
        <p:txBody>
          <a:bodyPr/>
          <a:lstStyle/>
          <a:p>
            <a:pPr>
              <a:defRPr sz="4800">
                <a:latin typeface="Helvetica"/>
                <a:ea typeface="Helvetica"/>
                <a:cs typeface="Helvetica"/>
                <a:sym typeface="Helvetica"/>
              </a:defRPr>
            </a:pPr>
            <a:r>
              <a:t>FoPPS Summer school</a:t>
            </a:r>
          </a:p>
          <a:p>
            <a:pPr>
              <a:defRPr sz="4800">
                <a:latin typeface="Helvetica"/>
                <a:ea typeface="Helvetica"/>
                <a:cs typeface="Helvetica"/>
                <a:sym typeface="Helvetica"/>
              </a:defRPr>
            </a:pPr>
            <a:r>
              <a:t>Solving Temporal Credit Assignment</a:t>
            </a:r>
          </a:p>
        </p:txBody>
      </p:sp>
      <p:sp>
        <p:nvSpPr>
          <p:cNvPr id="239" name="Doina Precup…"/>
          <p:cNvSpPr/>
          <p:nvPr>
            <p:ph type="subTitle" sz="half" idx="1"/>
          </p:nvPr>
        </p:nvSpPr>
        <p:spPr>
          <a:xfrm>
            <a:off x="853082" y="4775200"/>
            <a:ext cx="11298635" cy="3400773"/>
          </a:xfrm>
          <a:prstGeom prst="rect">
            <a:avLst/>
          </a:prstGeom>
        </p:spPr>
        <p:txBody>
          <a:bodyPr/>
          <a:lstStyle/>
          <a:p>
            <a:pPr defTabSz="514095">
              <a:defRPr sz="3168">
                <a:latin typeface="Helvetica"/>
                <a:ea typeface="Helvetica"/>
                <a:cs typeface="Helvetica"/>
                <a:sym typeface="Helvetica"/>
              </a:defRPr>
            </a:pPr>
            <a:r>
              <a:t>Doina Precup</a:t>
            </a:r>
          </a:p>
          <a:p>
            <a:pPr defTabSz="514095">
              <a:defRPr sz="3168">
                <a:latin typeface="Helvetica"/>
                <a:ea typeface="Helvetica"/>
                <a:cs typeface="Helvetica"/>
                <a:sym typeface="Helvetica"/>
              </a:defRPr>
            </a:pPr>
            <a:r>
              <a:t>McGill University and Google DeepMind Montreal</a:t>
            </a:r>
          </a:p>
          <a:p>
            <a:pPr defTabSz="514095">
              <a:defRPr sz="3168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 invalidUrl="" action="" tgtFrame="" tooltip="" history="1" highlightClick="0" endSnd="0"/>
              </a:rPr>
              <a:t>dprecup@cs.mcgill.ca</a:t>
            </a:r>
          </a:p>
          <a:p>
            <a:pPr defTabSz="514095">
              <a:defRPr sz="3168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514095">
              <a:defRPr sz="3168">
                <a:latin typeface="Helvetica"/>
                <a:ea typeface="Helvetica"/>
                <a:cs typeface="Helvetica"/>
                <a:sym typeface="Helvetica"/>
              </a:defRPr>
            </a:pPr>
            <a:r>
              <a:t>Slides edited from Rich Sutton and Andy Barto’s presentations for ``Reinforcement Learning: An Introduction (2nd ed.)</a:t>
            </a:r>
          </a:p>
          <a:p>
            <a:pPr defTabSz="514095">
              <a:defRPr sz="3168">
                <a:latin typeface="Helvetica"/>
                <a:ea typeface="Helvetica"/>
                <a:cs typeface="Helvetica"/>
                <a:sym typeface="Helvetica"/>
              </a:defRPr>
            </a:pPr>
            <a:r>
              <a:t>With thanks to Rich Sutton and the Reasoning &amp; Learning Lab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71" name="Picture 2.png" descr="Picture 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3635" y="3594382"/>
            <a:ext cx="7568073" cy="5122898"/>
          </a:xfrm>
          <a:prstGeom prst="rect">
            <a:avLst/>
          </a:prstGeom>
          <a:ln w="12700">
            <a:miter lim="400000"/>
          </a:ln>
        </p:spPr>
      </p:pic>
      <p:sp>
        <p:nvSpPr>
          <p:cNvPr id="872" name="Random Walk Examp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Random Walk Example</a:t>
            </a:r>
          </a:p>
        </p:txBody>
      </p:sp>
      <p:sp>
        <p:nvSpPr>
          <p:cNvPr id="873" name="Values learned by TD after…"/>
          <p:cNvSpPr/>
          <p:nvPr/>
        </p:nvSpPr>
        <p:spPr>
          <a:xfrm>
            <a:off x="-1" y="6556586"/>
            <a:ext cx="590634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1358279" marR="57799" algn="l" defTabSz="1300480"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Values learned by TD after</a:t>
            </a:r>
          </a:p>
          <a:p>
            <a:pPr marL="1358279" marR="57799" algn="l" defTabSz="1300480"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various numbers of episodes</a:t>
            </a:r>
          </a:p>
        </p:txBody>
      </p:sp>
      <p:pic>
        <p:nvPicPr>
          <p:cNvPr id="874" name="Picture 1.png" descr="Picture 1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2105" y="2086318"/>
            <a:ext cx="9593300" cy="1113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5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5080" y="8487636"/>
            <a:ext cx="7145278" cy="76499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78" name="Picture 4.png" descr="Picture 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7173" y="2068124"/>
            <a:ext cx="9961317" cy="6035041"/>
          </a:xfrm>
          <a:prstGeom prst="rect">
            <a:avLst/>
          </a:prstGeom>
          <a:ln w="12700">
            <a:miter lim="400000"/>
          </a:ln>
        </p:spPr>
      </p:pic>
      <p:sp>
        <p:nvSpPr>
          <p:cNvPr id="879" name="TD and MC on the Random Walk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TD and MC on the Random Walk</a:t>
            </a:r>
          </a:p>
        </p:txBody>
      </p:sp>
      <p:sp>
        <p:nvSpPr>
          <p:cNvPr id="880" name="Data averaged over…"/>
          <p:cNvSpPr/>
          <p:nvPr/>
        </p:nvSpPr>
        <p:spPr>
          <a:xfrm>
            <a:off x="-1" y="7839004"/>
            <a:ext cx="671914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1358279" marR="57799" algn="l" defTabSz="1300480"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Data averaged over</a:t>
            </a:r>
          </a:p>
          <a:p>
            <a:pPr marL="1358279" marR="57799" algn="l" defTabSz="1300480"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100 sequences of episodes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3" name="You are the Predicto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You are the Predictor</a:t>
            </a:r>
          </a:p>
        </p:txBody>
      </p:sp>
      <p:sp>
        <p:nvSpPr>
          <p:cNvPr id="884" name="Suppose you observe the following 8 episodes:"/>
          <p:cNvSpPr/>
          <p:nvPr/>
        </p:nvSpPr>
        <p:spPr>
          <a:xfrm>
            <a:off x="1788159" y="2047804"/>
            <a:ext cx="9063759" cy="740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1300480">
              <a:defRPr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Suppose you observe the following 8 episodes:</a:t>
            </a:r>
          </a:p>
        </p:txBody>
      </p:sp>
      <p:sp>
        <p:nvSpPr>
          <p:cNvPr id="885" name="A, 0, B, 0…"/>
          <p:cNvSpPr/>
          <p:nvPr/>
        </p:nvSpPr>
        <p:spPr>
          <a:xfrm>
            <a:off x="3894666" y="2932853"/>
            <a:ext cx="2422826" cy="551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4200"/>
              <a:t>A, 0, B, 0</a:t>
            </a:r>
            <a:endParaRPr sz="4200"/>
          </a:p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4200"/>
              <a:t>B, 1</a:t>
            </a:r>
            <a:endParaRPr sz="4200"/>
          </a:p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4200"/>
              <a:t>B, 1</a:t>
            </a:r>
            <a:endParaRPr sz="4200"/>
          </a:p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4200"/>
              <a:t>B, 1</a:t>
            </a:r>
            <a:endParaRPr sz="4200"/>
          </a:p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4200"/>
              <a:t>B, 1</a:t>
            </a:r>
            <a:endParaRPr sz="4200"/>
          </a:p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4200"/>
              <a:t>B, 1</a:t>
            </a:r>
            <a:endParaRPr sz="4200"/>
          </a:p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4200"/>
              <a:t>B, 1</a:t>
            </a:r>
            <a:endParaRPr sz="4200"/>
          </a:p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4200"/>
              <a:t>B, 0</a:t>
            </a:r>
          </a:p>
        </p:txBody>
      </p:sp>
      <p:sp>
        <p:nvSpPr>
          <p:cNvPr id="886" name="V(B)?"/>
          <p:cNvSpPr/>
          <p:nvPr/>
        </p:nvSpPr>
        <p:spPr>
          <a:xfrm>
            <a:off x="7152640" y="4479431"/>
            <a:ext cx="1729808" cy="90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sz="4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V</a:t>
            </a:r>
            <a:r>
              <a:t>(B)?</a:t>
            </a:r>
          </a:p>
        </p:txBody>
      </p:sp>
      <p:sp>
        <p:nvSpPr>
          <p:cNvPr id="887" name="V(A)?"/>
          <p:cNvSpPr/>
          <p:nvPr/>
        </p:nvSpPr>
        <p:spPr>
          <a:xfrm>
            <a:off x="7152640" y="5418666"/>
            <a:ext cx="1764688" cy="90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sz="4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V</a:t>
            </a:r>
            <a:r>
              <a:t>(A)?</a:t>
            </a:r>
          </a:p>
        </p:txBody>
      </p:sp>
      <p:sp>
        <p:nvSpPr>
          <p:cNvPr id="888" name="Assume Markov states, no discounting (𝜸 = 1)"/>
          <p:cNvSpPr/>
          <p:nvPr/>
        </p:nvSpPr>
        <p:spPr>
          <a:xfrm>
            <a:off x="1700304" y="8485628"/>
            <a:ext cx="8613729" cy="830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l" defTabSz="65024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Assume Markov states, no discounting (𝜸 = 1)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7" grpId="2"/>
      <p:bldP build="whole" bldLvl="1" animBg="1" rev="0" advAuto="0" spid="88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1" name="You are the Predicto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are the Predictor</a:t>
            </a:r>
          </a:p>
        </p:txBody>
      </p:sp>
      <p:pic>
        <p:nvPicPr>
          <p:cNvPr id="892" name="AB0-example.pdf" descr="AB0-exampl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1928" y="2998328"/>
            <a:ext cx="5382544" cy="3666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893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65262" y="4425244"/>
            <a:ext cx="1788161" cy="75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4" name="Picture 5.png" descr="Picture 5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6453" y="3032195"/>
            <a:ext cx="5425441" cy="3711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7" name="You are the Predicto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are the Predictor</a:t>
            </a:r>
          </a:p>
        </p:txBody>
      </p:sp>
      <p:sp>
        <p:nvSpPr>
          <p:cNvPr id="898" name="The prediction that best matches the training data is V(A)=0…"/>
          <p:cNvSpPr/>
          <p:nvPr>
            <p:ph type="body" idx="4294967295"/>
          </p:nvPr>
        </p:nvSpPr>
        <p:spPr>
          <a:xfrm>
            <a:off x="975359" y="2059093"/>
            <a:ext cx="11614010" cy="7694508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/>
          <a:p>
            <a:pPr marL="549345" marR="130047" indent="-508705" defTabSz="1300480">
              <a:spcBef>
                <a:spcPts val="8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The prediction that best matches the training data is V(A)=0</a:t>
            </a:r>
          </a:p>
          <a:p>
            <a:pPr lvl="1" marL="1036168" marR="130047" indent="-538328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This </a:t>
            </a:r>
            <a:r>
              <a:rPr>
                <a:solidFill>
                  <a:srgbClr val="D81E00"/>
                </a:solidFill>
                <a:uFill>
                  <a:solidFill>
                    <a:srgbClr val="D81E00"/>
                  </a:solidFill>
                </a:uFill>
              </a:rPr>
              <a:t>minimizes the mean-square-error</a:t>
            </a:r>
            <a:r>
              <a:t> on the training set</a:t>
            </a:r>
          </a:p>
          <a:p>
            <a:pPr lvl="1" marL="1036168" marR="130047" indent="-538328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This is what a batch Monte Carlo method gets</a:t>
            </a:r>
          </a:p>
          <a:p>
            <a:pPr marL="549345" marR="130047" indent="-508705" defTabSz="1300480">
              <a:spcBef>
                <a:spcPts val="8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If we consider the sequentiality of the problem, then we would set V(A)=.75</a:t>
            </a:r>
          </a:p>
          <a:p>
            <a:pPr lvl="1" marL="1036168" marR="130047" indent="-538328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This is correct for the </a:t>
            </a:r>
            <a:r>
              <a:rPr>
                <a:solidFill>
                  <a:srgbClr val="D81E00"/>
                </a:solidFill>
                <a:uFill>
                  <a:solidFill>
                    <a:srgbClr val="D81E00"/>
                  </a:solidFill>
                </a:uFill>
              </a:rPr>
              <a:t>maximum likelihood</a:t>
            </a:r>
            <a:r>
              <a:t> estimate of a Markov model generating the data </a:t>
            </a:r>
          </a:p>
          <a:p>
            <a:pPr lvl="1" marL="1036168" marR="130047" indent="-538328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i.e, if we do a best fit Markov model, and assume it is exactly correct, and then compute what it predicts (how?)</a:t>
            </a:r>
          </a:p>
          <a:p>
            <a:pPr lvl="1" marL="1036168" marR="130047" indent="-538328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This is called the </a:t>
            </a:r>
            <a:r>
              <a:rPr>
                <a:solidFill>
                  <a:srgbClr val="D81E00"/>
                </a:solidFill>
                <a:uFill>
                  <a:solidFill>
                    <a:srgbClr val="D81E00"/>
                  </a:solidFill>
                </a:uFill>
              </a:rPr>
              <a:t>certainty-equivalence estimate</a:t>
            </a:r>
            <a:endParaRPr>
              <a:solidFill>
                <a:srgbClr val="D81E00"/>
              </a:solidFill>
              <a:uFill>
                <a:solidFill>
                  <a:srgbClr val="D81E00"/>
                </a:solidFill>
              </a:uFill>
            </a:endParaRPr>
          </a:p>
          <a:p>
            <a:pPr lvl="1" marL="1036168" marR="130047" indent="-538328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This is what TD gets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Value function approximation (VFA) replaces the table with a general parameterized form"/>
          <p:cNvSpPr/>
          <p:nvPr>
            <p:ph type="title"/>
          </p:nvPr>
        </p:nvSpPr>
        <p:spPr>
          <a:xfrm>
            <a:off x="541192" y="1552574"/>
            <a:ext cx="12216136" cy="1619251"/>
          </a:xfrm>
          <a:prstGeom prst="rect">
            <a:avLst/>
          </a:prstGeom>
        </p:spPr>
        <p:txBody>
          <a:bodyPr/>
          <a:lstStyle>
            <a:lvl1pPr defTabSz="537463">
              <a:defRPr sz="4784"/>
            </a:lvl1pPr>
          </a:lstStyle>
          <a:p>
            <a:pPr/>
            <a:r>
              <a:t>Value function approximation (VFA) replaces the table with a general parameterized form</a:t>
            </a:r>
          </a:p>
        </p:txBody>
      </p:sp>
      <p:grpSp>
        <p:nvGrpSpPr>
          <p:cNvPr id="910" name="Group"/>
          <p:cNvGrpSpPr/>
          <p:nvPr/>
        </p:nvGrpSpPr>
        <p:grpSpPr>
          <a:xfrm>
            <a:off x="3830037" y="3816664"/>
            <a:ext cx="6350224" cy="3030314"/>
            <a:chOff x="0" y="-92113"/>
            <a:chExt cx="6350223" cy="3030313"/>
          </a:xfrm>
        </p:grpSpPr>
        <p:sp>
          <p:nvSpPr>
            <p:cNvPr id="901" name="Arrow"/>
            <p:cNvSpPr/>
            <p:nvPr/>
          </p:nvSpPr>
          <p:spPr>
            <a:xfrm>
              <a:off x="3694839" y="900793"/>
              <a:ext cx="1112669" cy="596025"/>
            </a:xfrm>
            <a:prstGeom prst="rightArrow">
              <a:avLst>
                <a:gd name="adj1" fmla="val 34246"/>
                <a:gd name="adj2" fmla="val 65688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2" name="Rectangle"/>
            <p:cNvSpPr/>
            <p:nvPr/>
          </p:nvSpPr>
          <p:spPr>
            <a:xfrm>
              <a:off x="1740732" y="385218"/>
              <a:ext cx="1939313" cy="1621917"/>
            </a:xfrm>
            <a:prstGeom prst="rect">
              <a:avLst/>
            </a:prstGeom>
            <a:solidFill>
              <a:srgbClr val="CDACE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25400" dist="25400" dir="270000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3" name="Arrow"/>
            <p:cNvSpPr/>
            <p:nvPr/>
          </p:nvSpPr>
          <p:spPr>
            <a:xfrm>
              <a:off x="613090" y="900793"/>
              <a:ext cx="1112670" cy="596025"/>
            </a:xfrm>
            <a:prstGeom prst="rightArrow">
              <a:avLst>
                <a:gd name="adj1" fmla="val 34246"/>
                <a:gd name="adj2" fmla="val 65688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904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98339"/>
              <a:ext cx="420988" cy="42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5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961689" y="1002514"/>
              <a:ext cx="1388535" cy="444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6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59833" y="2547785"/>
              <a:ext cx="1449495" cy="390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319704">
              <a:off x="1071875" y="1139784"/>
              <a:ext cx="3147364" cy="246564"/>
            </a:xfrm>
            <a:prstGeom prst="rect">
              <a:avLst/>
            </a:prstGeom>
            <a:effectLst/>
          </p:spPr>
        </p:pic>
        <p:pic>
          <p:nvPicPr>
            <p:cNvPr id="909" name="pasted-image.pdf" descr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46935" y="835551"/>
              <a:ext cx="528792" cy="694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tochastic Gradient Descent (SGD) is the idea behind most approximate learnin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4984"/>
            </a:lvl1pPr>
          </a:lstStyle>
          <a:p>
            <a:pPr/>
            <a:r>
              <a:t>Stochastic Gradient Descent (SGD) is the idea behind most approximate learning</a:t>
            </a:r>
          </a:p>
        </p:txBody>
      </p:sp>
      <p:pic>
        <p:nvPicPr>
          <p:cNvPr id="91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8106" y="4257960"/>
            <a:ext cx="7687735" cy="2384215"/>
          </a:xfrm>
          <a:prstGeom prst="rect">
            <a:avLst/>
          </a:prstGeom>
          <a:ln w="12700">
            <a:miter lim="400000"/>
          </a:ln>
        </p:spPr>
      </p:pic>
      <p:sp>
        <p:nvSpPr>
          <p:cNvPr id="914" name="General SGD:"/>
          <p:cNvSpPr/>
          <p:nvPr/>
        </p:nvSpPr>
        <p:spPr>
          <a:xfrm>
            <a:off x="1619555" y="4122041"/>
            <a:ext cx="277642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pPr/>
            <a:r>
              <a:t>General SGD:</a:t>
            </a:r>
          </a:p>
        </p:txBody>
      </p:sp>
      <p:sp>
        <p:nvSpPr>
          <p:cNvPr id="915" name="For VFA:"/>
          <p:cNvSpPr/>
          <p:nvPr/>
        </p:nvSpPr>
        <p:spPr>
          <a:xfrm>
            <a:off x="2561065" y="4673770"/>
            <a:ext cx="172110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pPr/>
            <a:r>
              <a:t>For VFA:</a:t>
            </a:r>
          </a:p>
        </p:txBody>
      </p:sp>
      <p:sp>
        <p:nvSpPr>
          <p:cNvPr id="916" name="Chain rule:"/>
          <p:cNvSpPr/>
          <p:nvPr/>
        </p:nvSpPr>
        <p:spPr>
          <a:xfrm>
            <a:off x="2154644" y="5162995"/>
            <a:ext cx="21766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pPr/>
            <a:r>
              <a:t>Chain rule:</a:t>
            </a:r>
          </a:p>
        </p:txBody>
      </p:sp>
      <p:sp>
        <p:nvSpPr>
          <p:cNvPr id="917" name="Semi-gradient:"/>
          <p:cNvSpPr/>
          <p:nvPr/>
        </p:nvSpPr>
        <p:spPr>
          <a:xfrm>
            <a:off x="1491657" y="5657211"/>
            <a:ext cx="291978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pPr/>
            <a:r>
              <a:t>Semi-gradient:</a:t>
            </a:r>
          </a:p>
        </p:txBody>
      </p:sp>
      <p:sp>
        <p:nvSpPr>
          <p:cNvPr id="918" name="Linear case:"/>
          <p:cNvSpPr/>
          <p:nvPr/>
        </p:nvSpPr>
        <p:spPr>
          <a:xfrm>
            <a:off x="1897308" y="6144891"/>
            <a:ext cx="246509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pPr/>
            <a:r>
              <a:t>Linear case:</a:t>
            </a:r>
          </a:p>
        </p:txBody>
      </p:sp>
      <p:pic>
        <p:nvPicPr>
          <p:cNvPr id="91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70743" y="7214075"/>
            <a:ext cx="6116322" cy="331894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Action-value form:"/>
          <p:cNvSpPr/>
          <p:nvPr/>
        </p:nvSpPr>
        <p:spPr>
          <a:xfrm>
            <a:off x="884529" y="7049903"/>
            <a:ext cx="360029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pPr/>
            <a:r>
              <a:t>Action-value form: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A natural objective in VFA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z="4816"/>
            </a:pPr>
            <a:r>
              <a:t>A natural objective in VFA</a:t>
            </a:r>
          </a:p>
          <a:p>
            <a:pPr defTabSz="502412">
              <a:defRPr sz="4816"/>
            </a:pPr>
            <a:r>
              <a:t>is to minimize the Mean Square Value Error</a:t>
            </a:r>
          </a:p>
        </p:txBody>
      </p:sp>
      <p:grpSp>
        <p:nvGrpSpPr>
          <p:cNvPr id="926" name="Group"/>
          <p:cNvGrpSpPr/>
          <p:nvPr/>
        </p:nvGrpSpPr>
        <p:grpSpPr>
          <a:xfrm>
            <a:off x="268374" y="5394137"/>
            <a:ext cx="12452396" cy="717926"/>
            <a:chOff x="-1334937" y="-68737"/>
            <a:chExt cx="12452394" cy="717925"/>
          </a:xfrm>
        </p:grpSpPr>
        <p:sp>
          <p:nvSpPr>
            <p:cNvPr id="923" name="where         is the fraction of time steps spent in state"/>
            <p:cNvSpPr/>
            <p:nvPr/>
          </p:nvSpPr>
          <p:spPr>
            <a:xfrm>
              <a:off x="-1334938" y="-68738"/>
              <a:ext cx="12452396" cy="717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3400"/>
              </a:lvl1pPr>
            </a:lstStyle>
            <a:p>
              <a:pPr/>
              <a:r>
                <a:t>where         is the fraction of time steps spent in state </a:t>
              </a:r>
            </a:p>
          </p:txBody>
        </p:sp>
        <p:pic>
          <p:nvPicPr>
            <p:cNvPr id="924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01234" y="121299"/>
              <a:ext cx="659881" cy="4030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5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24138" y="245499"/>
              <a:ext cx="162934" cy="183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27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07971" y="4415003"/>
            <a:ext cx="5378028" cy="863466"/>
          </a:xfrm>
          <a:prstGeom prst="rect">
            <a:avLst/>
          </a:prstGeom>
          <a:ln w="12700">
            <a:miter lim="400000"/>
          </a:ln>
        </p:spPr>
      </p:pic>
      <p:sp>
        <p:nvSpPr>
          <p:cNvPr id="928" name="True SGD will converge to a local minimum of the error objective…"/>
          <p:cNvSpPr/>
          <p:nvPr/>
        </p:nvSpPr>
        <p:spPr>
          <a:xfrm>
            <a:off x="210827" y="6521646"/>
            <a:ext cx="12567490" cy="128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spcBef>
                <a:spcPts val="1300"/>
              </a:spcBef>
              <a:defRPr sz="3400"/>
            </a:pPr>
            <a:r>
              <a:t>True SGD will converge to a local minimum of the error objective</a:t>
            </a:r>
          </a:p>
          <a:p>
            <a:pPr algn="l">
              <a:spcBef>
                <a:spcPts val="1300"/>
              </a:spcBef>
              <a:defRPr sz="3400"/>
            </a:pPr>
            <a:r>
              <a:t>In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linear</a:t>
            </a:r>
            <a:r>
              <a:t> VFA, there is only one minimum: local=global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471" y="2793926"/>
            <a:ext cx="12047120" cy="4351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tate aggregation is the simplest kind of VF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5096"/>
            </a:lvl1pPr>
          </a:lstStyle>
          <a:p>
            <a:pPr/>
            <a:r>
              <a:t>State aggregation is the simplest kind of VFA</a:t>
            </a:r>
          </a:p>
        </p:txBody>
      </p:sp>
      <p:sp>
        <p:nvSpPr>
          <p:cNvPr id="933" name="States are partitioned into disjoint subsets (groups)…"/>
          <p:cNvSpPr/>
          <p:nvPr>
            <p:ph type="body" sz="quarter" idx="1"/>
          </p:nvPr>
        </p:nvSpPr>
        <p:spPr>
          <a:xfrm>
            <a:off x="2339974" y="3171824"/>
            <a:ext cx="9858519" cy="1737135"/>
          </a:xfrm>
          <a:prstGeom prst="rect">
            <a:avLst/>
          </a:prstGeom>
        </p:spPr>
        <p:txBody>
          <a:bodyPr/>
          <a:lstStyle/>
          <a:p>
            <a:pPr marL="376615" indent="-376615" defTabSz="519937">
              <a:spcBef>
                <a:spcPts val="3700"/>
              </a:spcBef>
              <a:defRPr sz="3026"/>
            </a:pPr>
            <a:r>
              <a:t>States are partitioned into disjoint subsets (groups)</a:t>
            </a:r>
          </a:p>
          <a:p>
            <a:pPr marL="376615" indent="-376615" defTabSz="519937">
              <a:spcBef>
                <a:spcPts val="3700"/>
              </a:spcBef>
              <a:defRPr sz="3026"/>
            </a:pPr>
            <a:r>
              <a:t>One component of </a:t>
            </a:r>
            <a:r>
              <a:rPr sz="3738"/>
              <a:t>𝜽</a:t>
            </a:r>
            <a:r>
              <a:t> is allocated to each group</a:t>
            </a:r>
          </a:p>
        </p:txBody>
      </p:sp>
      <p:pic>
        <p:nvPicPr>
          <p:cNvPr id="93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1433" y="5211850"/>
            <a:ext cx="2479041" cy="369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3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9577" y="5965710"/>
            <a:ext cx="5080001" cy="335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36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9659" y="7207242"/>
            <a:ext cx="5845388" cy="331895"/>
          </a:xfrm>
          <a:prstGeom prst="rect">
            <a:avLst/>
          </a:prstGeom>
          <a:ln w="12700">
            <a:miter lim="400000"/>
          </a:ln>
        </p:spPr>
      </p:pic>
      <p:sp>
        <p:nvSpPr>
          <p:cNvPr id="937" name="Recall:"/>
          <p:cNvSpPr/>
          <p:nvPr/>
        </p:nvSpPr>
        <p:spPr>
          <a:xfrm>
            <a:off x="2284365" y="7027207"/>
            <a:ext cx="140891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pPr/>
            <a:r>
              <a:t>Recall: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all: Computational framework"/>
          <p:cNvSpPr/>
          <p:nvPr>
            <p:ph type="title"/>
          </p:nvPr>
        </p:nvSpPr>
        <p:spPr>
          <a:xfrm>
            <a:off x="1269999" y="-381001"/>
            <a:ext cx="10464801" cy="243840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Recall: Computational framework</a:t>
            </a:r>
          </a:p>
        </p:txBody>
      </p:sp>
      <p:pic>
        <p:nvPicPr>
          <p:cNvPr id="242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199" y="1371599"/>
            <a:ext cx="12584936" cy="7010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lide Number"/>
          <p:cNvSpPr/>
          <p:nvPr>
            <p:ph type="sldNum" sz="quarter" idx="4294967295"/>
          </p:nvPr>
        </p:nvSpPr>
        <p:spPr>
          <a:xfrm>
            <a:off x="6388099" y="9258300"/>
            <a:ext cx="215901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The 1000-state random walk example"/>
          <p:cNvSpPr/>
          <p:nvPr>
            <p:ph type="title"/>
          </p:nvPr>
        </p:nvSpPr>
        <p:spPr>
          <a:xfrm>
            <a:off x="548797" y="1293999"/>
            <a:ext cx="11906761" cy="1619251"/>
          </a:xfrm>
          <a:prstGeom prst="rect">
            <a:avLst/>
          </a:prstGeom>
        </p:spPr>
        <p:txBody>
          <a:bodyPr/>
          <a:lstStyle>
            <a:lvl1pPr defTabSz="578358">
              <a:defRPr sz="5544"/>
            </a:lvl1pPr>
          </a:lstStyle>
          <a:p>
            <a:pPr/>
            <a:r>
              <a:t>The 1000-state random walk example</a:t>
            </a:r>
          </a:p>
        </p:txBody>
      </p:sp>
      <p:sp>
        <p:nvSpPr>
          <p:cNvPr id="940" name="States are numbered 1 to 1000…"/>
          <p:cNvSpPr/>
          <p:nvPr>
            <p:ph type="body" sz="half" idx="1"/>
          </p:nvPr>
        </p:nvSpPr>
        <p:spPr>
          <a:xfrm>
            <a:off x="1145966" y="2761860"/>
            <a:ext cx="10069740" cy="3282375"/>
          </a:xfrm>
          <a:prstGeom prst="rect">
            <a:avLst/>
          </a:prstGeom>
        </p:spPr>
        <p:txBody>
          <a:bodyPr/>
          <a:lstStyle/>
          <a:p>
            <a:pPr marL="335193" indent="-335193" defTabSz="461518">
              <a:spcBef>
                <a:spcPts val="2600"/>
              </a:spcBef>
              <a:defRPr sz="2370"/>
            </a:pPr>
            <a:r>
              <a:t>States are numbered 1 to 1000</a:t>
            </a:r>
          </a:p>
          <a:p>
            <a:pPr marL="335193" indent="-335193" defTabSz="461518">
              <a:spcBef>
                <a:spcPts val="2600"/>
              </a:spcBef>
              <a:defRPr sz="2370"/>
            </a:pPr>
            <a:r>
              <a:t>Walks start in the near middle, at state 500</a:t>
            </a:r>
          </a:p>
          <a:p>
            <a:pPr marL="335193" indent="-335193" defTabSz="461518">
              <a:spcBef>
                <a:spcPts val="2600"/>
              </a:spcBef>
              <a:defRPr sz="2370"/>
            </a:pPr>
            <a:r>
              <a:t>At each step,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jump</a:t>
            </a:r>
            <a:r>
              <a:t> to one of the 100 states to the right, </a:t>
            </a:r>
            <a:br/>
            <a:r>
              <a:t>or to one of the 100 states to the left</a:t>
            </a:r>
          </a:p>
          <a:p>
            <a:pPr marL="335193" indent="-335193" defTabSz="461518">
              <a:spcBef>
                <a:spcPts val="2600"/>
              </a:spcBef>
              <a:defRPr sz="2370"/>
            </a:pPr>
            <a:r>
              <a:t>If the jump goes beyond 1 or 1000, terminates with a reward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-</a:t>
            </a:r>
            <a:r>
              <a:t>1 or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+</a:t>
            </a:r>
            <a:r>
              <a:t>1</a:t>
            </a:r>
            <a:br/>
            <a:r>
              <a:t>(otherwise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R</a:t>
            </a:r>
            <a:r>
              <a:rPr baseline="-5999" i="1">
                <a:latin typeface="Times"/>
                <a:ea typeface="Times"/>
                <a:cs typeface="Times"/>
                <a:sym typeface="Times"/>
              </a:rPr>
              <a:t>t</a:t>
            </a:r>
            <a:r>
              <a:t>=0)</a:t>
            </a:r>
          </a:p>
        </p:txBody>
      </p:sp>
      <p:pic>
        <p:nvPicPr>
          <p:cNvPr id="94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7837" y="5891196"/>
            <a:ext cx="9929709" cy="2350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824" y="3576080"/>
            <a:ext cx="941494" cy="219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3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55467" y="4385019"/>
            <a:ext cx="3027681" cy="253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tate aggregation into 10 groups of 100"/>
          <p:cNvSpPr/>
          <p:nvPr>
            <p:ph type="title"/>
          </p:nvPr>
        </p:nvSpPr>
        <p:spPr>
          <a:xfrm>
            <a:off x="548797" y="1293999"/>
            <a:ext cx="11906761" cy="1619251"/>
          </a:xfrm>
          <a:prstGeom prst="rect">
            <a:avLst/>
          </a:prstGeom>
        </p:spPr>
        <p:txBody>
          <a:bodyPr/>
          <a:lstStyle>
            <a:lvl1pPr defTabSz="543305">
              <a:defRPr sz="5208"/>
            </a:lvl1pPr>
          </a:lstStyle>
          <a:p>
            <a:pPr/>
            <a:r>
              <a:t>State aggregation into 10 groups of 100</a:t>
            </a:r>
          </a:p>
        </p:txBody>
      </p:sp>
      <p:pic>
        <p:nvPicPr>
          <p:cNvPr id="94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5022" y="3613216"/>
            <a:ext cx="9929708" cy="2350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9306" y="5036223"/>
            <a:ext cx="8196328" cy="156476"/>
          </a:xfrm>
          <a:prstGeom prst="rect">
            <a:avLst/>
          </a:prstGeom>
          <a:ln w="12700">
            <a:miter lim="400000"/>
          </a:ln>
        </p:spPr>
      </p:pic>
      <p:sp>
        <p:nvSpPr>
          <p:cNvPr id="948" name="group 1"/>
          <p:cNvSpPr/>
          <p:nvPr/>
        </p:nvSpPr>
        <p:spPr>
          <a:xfrm>
            <a:off x="2214413" y="5139563"/>
            <a:ext cx="60578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group 1</a:t>
            </a:r>
          </a:p>
        </p:txBody>
      </p:sp>
      <p:sp>
        <p:nvSpPr>
          <p:cNvPr id="949" name="group 2"/>
          <p:cNvSpPr/>
          <p:nvPr/>
        </p:nvSpPr>
        <p:spPr>
          <a:xfrm>
            <a:off x="3020558" y="5139563"/>
            <a:ext cx="60578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group 2</a:t>
            </a:r>
          </a:p>
        </p:txBody>
      </p:sp>
      <p:sp>
        <p:nvSpPr>
          <p:cNvPr id="950" name="group 3"/>
          <p:cNvSpPr/>
          <p:nvPr/>
        </p:nvSpPr>
        <p:spPr>
          <a:xfrm>
            <a:off x="3826704" y="5143009"/>
            <a:ext cx="60578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group 3</a:t>
            </a:r>
          </a:p>
        </p:txBody>
      </p:sp>
      <p:sp>
        <p:nvSpPr>
          <p:cNvPr id="951" name="group 4"/>
          <p:cNvSpPr/>
          <p:nvPr/>
        </p:nvSpPr>
        <p:spPr>
          <a:xfrm>
            <a:off x="4670875" y="5139563"/>
            <a:ext cx="60578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group 4</a:t>
            </a:r>
          </a:p>
        </p:txBody>
      </p:sp>
      <p:sp>
        <p:nvSpPr>
          <p:cNvPr id="952" name="group 5"/>
          <p:cNvSpPr/>
          <p:nvPr/>
        </p:nvSpPr>
        <p:spPr>
          <a:xfrm>
            <a:off x="5461810" y="5139563"/>
            <a:ext cx="60578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group 5</a:t>
            </a:r>
          </a:p>
        </p:txBody>
      </p:sp>
      <p:sp>
        <p:nvSpPr>
          <p:cNvPr id="953" name="group 6"/>
          <p:cNvSpPr/>
          <p:nvPr/>
        </p:nvSpPr>
        <p:spPr>
          <a:xfrm>
            <a:off x="6275561" y="5139563"/>
            <a:ext cx="60578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group 6</a:t>
            </a:r>
          </a:p>
        </p:txBody>
      </p:sp>
      <p:sp>
        <p:nvSpPr>
          <p:cNvPr id="954" name="group 7"/>
          <p:cNvSpPr/>
          <p:nvPr/>
        </p:nvSpPr>
        <p:spPr>
          <a:xfrm>
            <a:off x="7081706" y="5139563"/>
            <a:ext cx="60578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group 7</a:t>
            </a:r>
          </a:p>
        </p:txBody>
      </p:sp>
      <p:sp>
        <p:nvSpPr>
          <p:cNvPr id="955" name="group 8"/>
          <p:cNvSpPr/>
          <p:nvPr/>
        </p:nvSpPr>
        <p:spPr>
          <a:xfrm>
            <a:off x="7887852" y="5139563"/>
            <a:ext cx="60578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group 8</a:t>
            </a:r>
          </a:p>
        </p:txBody>
      </p:sp>
      <p:sp>
        <p:nvSpPr>
          <p:cNvPr id="956" name="group 9"/>
          <p:cNvSpPr/>
          <p:nvPr/>
        </p:nvSpPr>
        <p:spPr>
          <a:xfrm>
            <a:off x="8732024" y="5139563"/>
            <a:ext cx="60578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group 9</a:t>
            </a:r>
          </a:p>
        </p:txBody>
      </p:sp>
      <p:sp>
        <p:nvSpPr>
          <p:cNvPr id="957" name="group 10"/>
          <p:cNvSpPr/>
          <p:nvPr/>
        </p:nvSpPr>
        <p:spPr>
          <a:xfrm>
            <a:off x="9480579" y="5139563"/>
            <a:ext cx="69053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group 10</a:t>
            </a:r>
          </a:p>
        </p:txBody>
      </p:sp>
      <p:sp>
        <p:nvSpPr>
          <p:cNvPr id="958" name="The whole value function over 1000 states will be approximated with 10 numbers!"/>
          <p:cNvSpPr/>
          <p:nvPr/>
        </p:nvSpPr>
        <p:spPr>
          <a:xfrm>
            <a:off x="198473" y="6721226"/>
            <a:ext cx="124405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pPr/>
            <a:r>
              <a:t>The whole value function over 1000 states will be approximated with 10 numbers!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radient MC works well  on the 1000-state random walk using state aggrega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1414">
              <a:defRPr sz="3752"/>
            </a:pPr>
            <a:r>
              <a:t>Gradient MC works well </a:t>
            </a:r>
            <a:br/>
            <a:r>
              <a:t>on the 1000-state random walk using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state aggregation</a:t>
            </a:r>
          </a:p>
        </p:txBody>
      </p:sp>
      <p:pic>
        <p:nvPicPr>
          <p:cNvPr id="96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750" y="3824362"/>
            <a:ext cx="7855617" cy="4029186"/>
          </a:xfrm>
          <a:prstGeom prst="rect">
            <a:avLst/>
          </a:prstGeom>
          <a:ln w="12700">
            <a:miter lim="400000"/>
          </a:ln>
        </p:spPr>
      </p:pic>
      <p:sp>
        <p:nvSpPr>
          <p:cNvPr id="962" name="10 groups of 100 states…"/>
          <p:cNvSpPr/>
          <p:nvPr/>
        </p:nvSpPr>
        <p:spPr>
          <a:xfrm>
            <a:off x="448703" y="3522652"/>
            <a:ext cx="3983271" cy="325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321275" indent="-321275" algn="l">
              <a:spcBef>
                <a:spcPts val="1500"/>
              </a:spcBef>
              <a:buSzPct val="100000"/>
              <a:buChar char="•"/>
              <a:defRPr sz="2600"/>
            </a:pPr>
            <a:r>
              <a:t>10 groups of 100 states</a:t>
            </a:r>
          </a:p>
          <a:p>
            <a:pPr marL="321275" indent="-321275" algn="l">
              <a:spcBef>
                <a:spcPts val="1500"/>
              </a:spcBef>
              <a:buSzPct val="100000"/>
              <a:buChar char="•"/>
              <a:defRPr sz="2600"/>
            </a:pPr>
            <a:r>
              <a:t>after 100,000 episodes</a:t>
            </a:r>
          </a:p>
          <a:p>
            <a:pPr marL="321275" indent="-321275" algn="l">
              <a:spcBef>
                <a:spcPts val="1500"/>
              </a:spcBef>
              <a:buSzPct val="100000"/>
              <a:buChar char="•"/>
              <a:defRPr sz="2600"/>
            </a:pP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= 2 x 10</a:t>
            </a:r>
            <a:r>
              <a:rPr baseline="31999"/>
              <a:t>-5</a:t>
            </a:r>
            <a:endParaRPr baseline="31999"/>
          </a:p>
          <a:p>
            <a:pPr algn="l">
              <a:spcBef>
                <a:spcPts val="1500"/>
              </a:spcBef>
              <a:defRPr sz="2600"/>
            </a:pPr>
            <a:endParaRPr baseline="31999"/>
          </a:p>
          <a:p>
            <a:pPr marL="321275" indent="-321275" algn="l">
              <a:spcBef>
                <a:spcPts val="1500"/>
              </a:spcBef>
              <a:buSzPct val="100000"/>
              <a:buChar char="•"/>
              <a:defRPr sz="2600"/>
            </a:pPr>
            <a:r>
              <a:t>state distribution affects</a:t>
            </a:r>
            <a:br/>
            <a:r>
              <a:t>accuracy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407" y="1904400"/>
            <a:ext cx="11935196" cy="5987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TD converges to the TD fixedpoint,         ,…"/>
          <p:cNvSpPr/>
          <p:nvPr>
            <p:ph type="title"/>
          </p:nvPr>
        </p:nvSpPr>
        <p:spPr>
          <a:xfrm>
            <a:off x="399579" y="370587"/>
            <a:ext cx="12747539" cy="1619251"/>
          </a:xfrm>
          <a:prstGeom prst="rect">
            <a:avLst/>
          </a:prstGeom>
        </p:spPr>
        <p:txBody>
          <a:bodyPr/>
          <a:lstStyle/>
          <a:p>
            <a:pPr defTabSz="531622">
              <a:defRPr sz="5096"/>
            </a:pPr>
            <a:r>
              <a:t>TD converges to the TD fixedpoint,         ,  </a:t>
            </a:r>
          </a:p>
          <a:p>
            <a:pPr defTabSz="531622">
              <a:defRPr sz="5096"/>
            </a:pPr>
            <a:r>
              <a:t>a biased but interesting answer</a:t>
            </a:r>
          </a:p>
        </p:txBody>
      </p:sp>
      <p:pic>
        <p:nvPicPr>
          <p:cNvPr id="96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572" y="4063986"/>
            <a:ext cx="5237667" cy="1170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743" y="6385112"/>
            <a:ext cx="7941054" cy="1676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9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7300" y="4198207"/>
            <a:ext cx="3349581" cy="115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0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70114" y="448169"/>
            <a:ext cx="1124739" cy="759897"/>
          </a:xfrm>
          <a:prstGeom prst="rect">
            <a:avLst/>
          </a:prstGeom>
          <a:ln w="12700">
            <a:miter lim="400000"/>
          </a:ln>
        </p:spPr>
      </p:pic>
      <p:sp>
        <p:nvSpPr>
          <p:cNvPr id="971" name="TD(0) update:"/>
          <p:cNvSpPr/>
          <p:nvPr/>
        </p:nvSpPr>
        <p:spPr>
          <a:xfrm>
            <a:off x="279499" y="3519236"/>
            <a:ext cx="246024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"/>
            </a:lvl1pPr>
          </a:lstStyle>
          <a:p>
            <a:pPr/>
            <a:r>
              <a:t>TD(0) update:</a:t>
            </a:r>
          </a:p>
        </p:txBody>
      </p:sp>
      <p:sp>
        <p:nvSpPr>
          <p:cNvPr id="972" name="In expectation:"/>
          <p:cNvSpPr/>
          <p:nvPr/>
        </p:nvSpPr>
        <p:spPr>
          <a:xfrm>
            <a:off x="197408" y="5835954"/>
            <a:ext cx="260921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"/>
            </a:lvl1pPr>
          </a:lstStyle>
          <a:p>
            <a:pPr/>
            <a:r>
              <a:t>In expectation:</a:t>
            </a:r>
          </a:p>
        </p:txBody>
      </p:sp>
      <p:sp>
        <p:nvSpPr>
          <p:cNvPr id="973" name="Fixed-point analysis:"/>
          <p:cNvSpPr/>
          <p:nvPr/>
        </p:nvSpPr>
        <p:spPr>
          <a:xfrm>
            <a:off x="7364983" y="3476753"/>
            <a:ext cx="358229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"/>
            </a:lvl1pPr>
          </a:lstStyle>
          <a:p>
            <a:pPr/>
            <a:r>
              <a:t>Fixed-point analysis:</a:t>
            </a:r>
          </a:p>
        </p:txBody>
      </p:sp>
      <p:pic>
        <p:nvPicPr>
          <p:cNvPr id="974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67225" y="6414564"/>
            <a:ext cx="4412227" cy="860185"/>
          </a:xfrm>
          <a:prstGeom prst="rect">
            <a:avLst/>
          </a:prstGeom>
          <a:ln w="12700">
            <a:miter lim="400000"/>
          </a:ln>
        </p:spPr>
      </p:pic>
      <p:sp>
        <p:nvSpPr>
          <p:cNvPr id="975" name="Guarantee:"/>
          <p:cNvSpPr/>
          <p:nvPr/>
        </p:nvSpPr>
        <p:spPr>
          <a:xfrm>
            <a:off x="7598223" y="5918422"/>
            <a:ext cx="199504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"/>
            </a:lvl1pPr>
          </a:lstStyle>
          <a:p>
            <a:pPr/>
            <a:r>
              <a:t>Guarantee: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radient TD is less accurate than MC  on the 1000-state random walk using state aggregation"/>
          <p:cNvSpPr/>
          <p:nvPr>
            <p:ph type="title"/>
          </p:nvPr>
        </p:nvSpPr>
        <p:spPr>
          <a:xfrm>
            <a:off x="541192" y="1552574"/>
            <a:ext cx="12260757" cy="1619251"/>
          </a:xfrm>
          <a:prstGeom prst="rect">
            <a:avLst/>
          </a:prstGeom>
        </p:spPr>
        <p:txBody>
          <a:bodyPr/>
          <a:lstStyle/>
          <a:p>
            <a:pPr defTabSz="403097">
              <a:defRPr sz="3864"/>
            </a:pPr>
            <a:r>
              <a:t>Gradient TD is less accurate than MC </a:t>
            </a:r>
            <a:br/>
            <a:r>
              <a:t>on the 1000-state random walk using state aggregation</a:t>
            </a:r>
          </a:p>
        </p:txBody>
      </p:sp>
      <p:pic>
        <p:nvPicPr>
          <p:cNvPr id="97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1520" y="3712120"/>
            <a:ext cx="5467510" cy="4320572"/>
          </a:xfrm>
          <a:prstGeom prst="rect">
            <a:avLst/>
          </a:prstGeom>
          <a:ln w="12700">
            <a:miter lim="400000"/>
          </a:ln>
        </p:spPr>
      </p:pic>
      <p:sp>
        <p:nvSpPr>
          <p:cNvPr id="979" name="10 groups of 100 states…"/>
          <p:cNvSpPr/>
          <p:nvPr/>
        </p:nvSpPr>
        <p:spPr>
          <a:xfrm>
            <a:off x="600806" y="3422084"/>
            <a:ext cx="3983271" cy="1677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321275" indent="-321275" algn="l">
              <a:spcBef>
                <a:spcPts val="1500"/>
              </a:spcBef>
              <a:buSzPct val="100000"/>
              <a:buChar char="•"/>
              <a:defRPr sz="2600"/>
            </a:pPr>
            <a:r>
              <a:t>10 groups of 100 states</a:t>
            </a:r>
          </a:p>
          <a:p>
            <a:pPr marL="321275" indent="-321275" algn="l">
              <a:spcBef>
                <a:spcPts val="1500"/>
              </a:spcBef>
              <a:buSzPct val="100000"/>
              <a:buChar char="•"/>
              <a:defRPr sz="2600"/>
            </a:pPr>
            <a:r>
              <a:t>after 100,000 episodes</a:t>
            </a:r>
          </a:p>
          <a:p>
            <a:pPr marL="321275" indent="-321275" algn="l">
              <a:spcBef>
                <a:spcPts val="1500"/>
              </a:spcBef>
              <a:buSzPct val="100000"/>
              <a:buChar char="•"/>
              <a:defRPr sz="2600"/>
            </a:pP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= 2 x 10</a:t>
            </a:r>
            <a:r>
              <a:rPr baseline="31999"/>
              <a:t>-5</a:t>
            </a:r>
          </a:p>
        </p:txBody>
      </p:sp>
      <p:sp>
        <p:nvSpPr>
          <p:cNvPr id="980" name="Relative values are…"/>
          <p:cNvSpPr/>
          <p:nvPr/>
        </p:nvSpPr>
        <p:spPr>
          <a:xfrm>
            <a:off x="197328" y="6401810"/>
            <a:ext cx="384901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/>
            </a:pPr>
            <a:r>
              <a:t>Relative values are</a:t>
            </a:r>
          </a:p>
          <a:p>
            <a:pPr>
              <a:defRPr sz="3400"/>
            </a:pPr>
            <a:r>
              <a:t>still pretty accurate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unified-view.pdf" descr="unified-view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057" y="1162936"/>
            <a:ext cx="8922739" cy="8211358"/>
          </a:xfrm>
          <a:prstGeom prst="rect">
            <a:avLst/>
          </a:prstGeom>
          <a:ln w="12700"/>
        </p:spPr>
      </p:pic>
      <p:sp>
        <p:nvSpPr>
          <p:cNvPr id="983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84" name="Unified View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Unified View</a:t>
            </a:r>
          </a:p>
        </p:txBody>
      </p:sp>
      <p:sp>
        <p:nvSpPr>
          <p:cNvPr id="985" name="Line"/>
          <p:cNvSpPr/>
          <p:nvPr/>
        </p:nvSpPr>
        <p:spPr>
          <a:xfrm>
            <a:off x="996958" y="1524294"/>
            <a:ext cx="11011737" cy="18"/>
          </a:xfrm>
          <a:prstGeom prst="line">
            <a:avLst/>
          </a:prstGeom>
          <a:ln w="50800">
            <a:solidFill>
              <a:srgbClr val="0433FF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88" name="n-step TD Predic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n</a:t>
            </a:r>
            <a:r>
              <a:t>-step TD Prediction</a:t>
            </a:r>
          </a:p>
        </p:txBody>
      </p:sp>
      <p:pic>
        <p:nvPicPr>
          <p:cNvPr id="989" name="n-step-backups.pdf" descr="n-step-backup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990" y="1891827"/>
            <a:ext cx="8748778" cy="7572153"/>
          </a:xfrm>
          <a:prstGeom prst="rect">
            <a:avLst/>
          </a:prstGeom>
          <a:ln w="12700"/>
        </p:spPr>
      </p:pic>
      <p:grpSp>
        <p:nvGrpSpPr>
          <p:cNvPr id="992" name="Idea: Look farther into the future when you do TD —…"/>
          <p:cNvGrpSpPr/>
          <p:nvPr/>
        </p:nvGrpSpPr>
        <p:grpSpPr>
          <a:xfrm>
            <a:off x="598468" y="6631860"/>
            <a:ext cx="5342942" cy="2112999"/>
            <a:chOff x="0" y="0"/>
            <a:chExt cx="5342940" cy="2112997"/>
          </a:xfrm>
        </p:grpSpPr>
        <p:sp>
          <p:nvSpPr>
            <p:cNvPr id="991" name="Idea: Look farther into the future when you do TD —…"/>
            <p:cNvSpPr/>
            <p:nvPr/>
          </p:nvSpPr>
          <p:spPr>
            <a:xfrm>
              <a:off x="101600" y="101600"/>
              <a:ext cx="5127041" cy="1770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  <a:r>
                <a:t>Idea: Look farther into the future when you do TD —</a:t>
              </a:r>
            </a:p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  <a:r>
                <a:t>backup (1, 2, 3, …, </a:t>
              </a:r>
              <a:r>
                <a:rPr i="1"/>
                <a:t>n</a:t>
              </a:r>
              <a:r>
                <a:t> steps)</a:t>
              </a:r>
            </a:p>
          </p:txBody>
        </p:sp>
        <p:pic>
          <p:nvPicPr>
            <p:cNvPr id="990" name="Idea: Look farther into the future when you do TD —…" descr="Idea: Look farther into the future when you do TD —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342942" cy="21129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lide Number"/>
          <p:cNvSpPr/>
          <p:nvPr>
            <p:ph type="sldNum" sz="quarter" idx="2"/>
          </p:nvPr>
        </p:nvSpPr>
        <p:spPr>
          <a:xfrm>
            <a:off x="11457234" y="9789724"/>
            <a:ext cx="385798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95" name="Monte Carlo:…"/>
          <p:cNvSpPr/>
          <p:nvPr>
            <p:ph type="body" idx="1"/>
          </p:nvPr>
        </p:nvSpPr>
        <p:spPr>
          <a:xfrm>
            <a:off x="453269" y="2432203"/>
            <a:ext cx="11054081" cy="7694508"/>
          </a:xfrm>
          <a:prstGeom prst="rect">
            <a:avLst/>
          </a:prstGeom>
        </p:spPr>
        <p:txBody>
          <a:bodyPr/>
          <a:lstStyle/>
          <a:p>
            <a:pPr marL="902652" indent="-404812">
              <a:buBlip>
                <a:blip r:embed="rId2"/>
              </a:buBlip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Monte Carlo:</a:t>
            </a: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TD:</a:t>
            </a:r>
          </a:p>
          <a:p>
            <a:pPr lvl="1" marL="1278889" indent="-323850">
              <a:buBlip>
                <a:blip r:embed="rId2"/>
              </a:buBlip>
            </a:pPr>
            <a:r>
              <a:t>Use </a:t>
            </a:r>
            <a:r>
              <a:rPr i="1"/>
              <a:t>V</a:t>
            </a:r>
            <a:r>
              <a:rPr baseline="-5999" i="1"/>
              <a:t>t</a:t>
            </a:r>
            <a:r>
              <a:t> to estimate remaining return</a:t>
            </a:r>
          </a:p>
          <a:p>
            <a:pPr lvl="1" marL="1278889" indent="-323850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n</a:t>
            </a:r>
            <a:r>
              <a:t>-step TD:</a:t>
            </a:r>
          </a:p>
          <a:p>
            <a:pPr lvl="1" marL="1278889" indent="-323850">
              <a:buBlip>
                <a:blip r:embed="rId2"/>
              </a:buBlip>
            </a:pPr>
            <a:r>
              <a:t>2 step return:</a:t>
            </a:r>
          </a:p>
          <a:p>
            <a:pPr lvl="1" marL="1278889" indent="-323850">
              <a:buBlip>
                <a:blip r:embed="rId2"/>
              </a:buBlip>
            </a:pPr>
          </a:p>
          <a:p>
            <a:pPr lvl="1" marL="1278889" indent="-323850">
              <a:buBlip>
                <a:blip r:embed="rId2"/>
              </a:buBlip>
            </a:pPr>
            <a:r>
              <a:rPr i="1"/>
              <a:t>n</a:t>
            </a:r>
            <a:r>
              <a:t>-step return:</a:t>
            </a:r>
          </a:p>
          <a:p>
            <a:pPr lvl="2" marL="0" indent="1412239">
              <a:spcBef>
                <a:spcPts val="1800"/>
              </a:spcBef>
              <a:buSzTx/>
              <a:buFont typeface="Wingdings"/>
              <a:buNone/>
            </a:pPr>
            <a:r>
              <a:t>with </a:t>
            </a:r>
          </a:p>
        </p:txBody>
      </p:sp>
      <p:sp>
        <p:nvSpPr>
          <p:cNvPr id="996" name="n-step TD Returns/Targe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n</a:t>
            </a:r>
            <a:r>
              <a:t>-step TD Returns/Targets</a:t>
            </a:r>
          </a:p>
        </p:txBody>
      </p:sp>
      <p:pic>
        <p:nvPicPr>
          <p:cNvPr id="99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9092" y="2555591"/>
            <a:ext cx="6842128" cy="481940"/>
          </a:xfrm>
          <a:prstGeom prst="rect">
            <a:avLst/>
          </a:prstGeom>
          <a:ln w="12700"/>
        </p:spPr>
      </p:pic>
      <p:pic>
        <p:nvPicPr>
          <p:cNvPr id="998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87838" y="3793255"/>
            <a:ext cx="3523320" cy="495064"/>
          </a:xfrm>
          <a:prstGeom prst="rect">
            <a:avLst/>
          </a:prstGeom>
          <a:ln w="12700"/>
        </p:spPr>
      </p:pic>
      <p:pic>
        <p:nvPicPr>
          <p:cNvPr id="999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66174" y="6271479"/>
            <a:ext cx="4982124" cy="564389"/>
          </a:xfrm>
          <a:prstGeom prst="rect">
            <a:avLst/>
          </a:prstGeom>
          <a:ln w="12700"/>
        </p:spPr>
      </p:pic>
      <p:pic>
        <p:nvPicPr>
          <p:cNvPr id="1000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8052" y="7586065"/>
            <a:ext cx="8233932" cy="518763"/>
          </a:xfrm>
          <a:prstGeom prst="rect">
            <a:avLst/>
          </a:prstGeom>
          <a:ln w="12700"/>
        </p:spPr>
      </p:pic>
      <p:grpSp>
        <p:nvGrpSpPr>
          <p:cNvPr id="1003" name="Group"/>
          <p:cNvGrpSpPr/>
          <p:nvPr/>
        </p:nvGrpSpPr>
        <p:grpSpPr>
          <a:xfrm>
            <a:off x="3918633" y="8142385"/>
            <a:ext cx="4977731" cy="1806224"/>
            <a:chOff x="0" y="0"/>
            <a:chExt cx="4977730" cy="1806222"/>
          </a:xfrm>
        </p:grpSpPr>
        <p:pic>
          <p:nvPicPr>
            <p:cNvPr id="1001" name="pasted-image.pdf" descr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89016"/>
              <a:ext cx="3275046" cy="558647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002" name="Square"/>
            <p:cNvSpPr/>
            <p:nvPr/>
          </p:nvSpPr>
          <p:spPr>
            <a:xfrm>
              <a:off x="3171508" y="0"/>
              <a:ext cx="1806223" cy="18062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06" name="Forward View of n-step TD and TD(λ)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Forward View of n-step TD and TD(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)</a:t>
            </a:r>
          </a:p>
        </p:txBody>
      </p:sp>
      <p:sp>
        <p:nvSpPr>
          <p:cNvPr id="1007" name="Look forward from each state to determine update from future states and rewards: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902652" indent="-404812">
              <a:buBlip>
                <a:blip r:embed="rId2"/>
              </a:buBlip>
            </a:lvl1pPr>
          </a:lstStyle>
          <a:p>
            <a:pPr/>
            <a:r>
              <a:t>Look forward from each state to determine update from future states and rewards:</a:t>
            </a:r>
          </a:p>
        </p:txBody>
      </p:sp>
      <p:pic>
        <p:nvPicPr>
          <p:cNvPr id="1008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733" y="4352995"/>
            <a:ext cx="10837335" cy="310907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ome definition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/>
            </a:lvl1pPr>
          </a:lstStyle>
          <a:p>
            <a:pPr/>
            <a:r>
              <a:t>Some definitions</a:t>
            </a:r>
          </a:p>
        </p:txBody>
      </p:sp>
      <p:pic>
        <p:nvPicPr>
          <p:cNvPr id="246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91" y="2326065"/>
            <a:ext cx="11932259" cy="6551083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lide Number"/>
          <p:cNvSpPr/>
          <p:nvPr>
            <p:ph type="sldNum" sz="quarter" idx="4294967295"/>
          </p:nvPr>
        </p:nvSpPr>
        <p:spPr>
          <a:xfrm>
            <a:off x="6388099" y="9258300"/>
            <a:ext cx="215901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1" name="n-step TD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i="1"/>
              <a:t>n</a:t>
            </a:r>
            <a:r>
              <a:t>-step TD</a:t>
            </a:r>
          </a:p>
        </p:txBody>
      </p:sp>
      <p:sp>
        <p:nvSpPr>
          <p:cNvPr id="1012" name="Recall the n-step return:…"/>
          <p:cNvSpPr/>
          <p:nvPr>
            <p:ph type="body" idx="1"/>
          </p:nvPr>
        </p:nvSpPr>
        <p:spPr>
          <a:xfrm>
            <a:off x="-161698" y="2469392"/>
            <a:ext cx="11054082" cy="7694508"/>
          </a:xfrm>
          <a:prstGeom prst="rect">
            <a:avLst/>
          </a:prstGeom>
        </p:spPr>
        <p:txBody>
          <a:bodyPr/>
          <a:lstStyle/>
          <a:p>
            <a:pPr marL="902652" indent="-404812">
              <a:spcBef>
                <a:spcPts val="4100"/>
              </a:spcBef>
              <a:buBlip>
                <a:blip r:embed="rId2"/>
              </a:buBlip>
            </a:pPr>
            <a:r>
              <a:t>Recall the </a:t>
            </a:r>
            <a:r>
              <a:rPr i="1"/>
              <a:t>n</a:t>
            </a:r>
            <a:r>
              <a:t>-step return:</a:t>
            </a:r>
          </a:p>
          <a:p>
            <a:pPr marL="902652" indent="-404812">
              <a:spcBef>
                <a:spcPts val="4100"/>
              </a:spcBef>
              <a:buBlip>
                <a:blip r:embed="rId2"/>
              </a:buBlip>
            </a:pPr>
          </a:p>
          <a:p>
            <a:pPr marL="902652" indent="-404812">
              <a:spcBef>
                <a:spcPts val="4100"/>
              </a:spcBef>
              <a:buBlip>
                <a:blip r:embed="rId2"/>
              </a:buBlip>
            </a:pPr>
            <a:r>
              <a:t>Of course, this is </a:t>
            </a:r>
            <a:r>
              <a:rPr u="sng"/>
              <a:t>not available</a:t>
            </a:r>
            <a:r>
              <a:t> until time </a:t>
            </a:r>
            <a:r>
              <a:rPr i="1">
                <a:solidFill>
                  <a:schemeClr val="accent5"/>
                </a:solidFill>
              </a:rPr>
              <a:t>t</a:t>
            </a:r>
            <a:r>
              <a:rPr>
                <a:solidFill>
                  <a:schemeClr val="accent5"/>
                </a:solidFill>
              </a:rPr>
              <a:t>+</a:t>
            </a:r>
            <a:r>
              <a:rPr i="1">
                <a:solidFill>
                  <a:schemeClr val="accent5"/>
                </a:solidFill>
              </a:rPr>
              <a:t>n</a:t>
            </a:r>
            <a:endParaRPr i="1"/>
          </a:p>
          <a:p>
            <a:pPr marL="902652" indent="-404812">
              <a:spcBef>
                <a:spcPts val="4100"/>
              </a:spcBef>
              <a:buBlip>
                <a:blip r:embed="rId2"/>
              </a:buBlip>
            </a:pPr>
            <a:r>
              <a:t>The natural algorithm is thus to </a:t>
            </a:r>
            <a:r>
              <a:rPr>
                <a:solidFill>
                  <a:schemeClr val="accent5"/>
                </a:solidFill>
              </a:rPr>
              <a:t>wait</a:t>
            </a:r>
            <a:r>
              <a:t> until then:</a:t>
            </a:r>
          </a:p>
          <a:p>
            <a:pPr marL="902652" indent="-404812">
              <a:spcBef>
                <a:spcPts val="4100"/>
              </a:spcBef>
              <a:buBlip>
                <a:blip r:embed="rId2"/>
              </a:buBlip>
            </a:pPr>
          </a:p>
          <a:p>
            <a:pPr marL="902652" indent="-404812">
              <a:spcBef>
                <a:spcPts val="4100"/>
              </a:spcBef>
              <a:buBlip>
                <a:blip r:embed="rId2"/>
              </a:buBlip>
            </a:pPr>
            <a:r>
              <a:t>This is called </a:t>
            </a:r>
            <a:r>
              <a:rPr i="1">
                <a:solidFill>
                  <a:schemeClr val="accent5"/>
                </a:solidFill>
              </a:rPr>
              <a:t>n</a:t>
            </a:r>
            <a:r>
              <a:rPr>
                <a:solidFill>
                  <a:schemeClr val="accent5"/>
                </a:solidFill>
              </a:rPr>
              <a:t>-step TD</a:t>
            </a:r>
          </a:p>
        </p:txBody>
      </p:sp>
      <p:pic>
        <p:nvPicPr>
          <p:cNvPr id="101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049" y="3475526"/>
            <a:ext cx="12004041" cy="643177"/>
          </a:xfrm>
          <a:prstGeom prst="rect">
            <a:avLst/>
          </a:prstGeom>
          <a:ln w="12700"/>
        </p:spPr>
      </p:pic>
      <p:pic>
        <p:nvPicPr>
          <p:cNvPr id="1014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9464" y="6568037"/>
            <a:ext cx="11226909" cy="830535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7" name="19-state Random Walk"/>
          <p:cNvSpPr/>
          <p:nvPr>
            <p:ph type="title"/>
          </p:nvPr>
        </p:nvSpPr>
        <p:spPr>
          <a:xfrm>
            <a:off x="941945" y="-1"/>
            <a:ext cx="11120910" cy="2059095"/>
          </a:xfrm>
          <a:prstGeom prst="rect">
            <a:avLst/>
          </a:prstGeom>
        </p:spPr>
        <p:txBody>
          <a:bodyPr/>
          <a:lstStyle/>
          <a:p>
            <a:pPr/>
            <a:r>
              <a:t> 19-state Random Walk</a:t>
            </a:r>
          </a:p>
        </p:txBody>
      </p:sp>
      <p:pic>
        <p:nvPicPr>
          <p:cNvPr id="101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062" y="2229372"/>
            <a:ext cx="8635115" cy="5360092"/>
          </a:xfrm>
          <a:prstGeom prst="rect">
            <a:avLst/>
          </a:prstGeom>
          <a:ln w="12700"/>
        </p:spPr>
      </p:pic>
      <p:sp>
        <p:nvSpPr>
          <p:cNvPr id="1019" name="n-step TD…"/>
          <p:cNvSpPr/>
          <p:nvPr/>
        </p:nvSpPr>
        <p:spPr>
          <a:xfrm>
            <a:off x="9757690" y="3043996"/>
            <a:ext cx="2270525" cy="1338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marL="57799" marR="57799" defTabSz="1300480"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n</a:t>
            </a:r>
            <a:r>
              <a:t>-step TD</a:t>
            </a:r>
          </a:p>
          <a:p>
            <a:pPr marL="57799" marR="57799" defTabSz="1300480"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results</a:t>
            </a:r>
          </a:p>
        </p:txBody>
      </p:sp>
      <p:sp>
        <p:nvSpPr>
          <p:cNvPr id="1020" name="An intermediate α is best…"/>
          <p:cNvSpPr/>
          <p:nvPr>
            <p:ph type="body" sz="half" idx="1"/>
          </p:nvPr>
        </p:nvSpPr>
        <p:spPr>
          <a:xfrm>
            <a:off x="-75649" y="7548832"/>
            <a:ext cx="11674992" cy="2274457"/>
          </a:xfrm>
          <a:prstGeom prst="rect">
            <a:avLst/>
          </a:prstGeom>
        </p:spPr>
        <p:txBody>
          <a:bodyPr/>
          <a:lstStyle/>
          <a:p>
            <a:pPr marL="902652" indent="-404812">
              <a:buBlip>
                <a:blip r:embed="rId3"/>
              </a:buBlip>
            </a:pPr>
            <a:r>
              <a:t>An intermediate </a:t>
            </a:r>
            <a:r>
              <a:rPr i="1"/>
              <a:t>α</a:t>
            </a:r>
            <a:r>
              <a:t> is best</a:t>
            </a:r>
          </a:p>
          <a:p>
            <a:pPr marL="902652" indent="-404812">
              <a:buBlip>
                <a:blip r:embed="rId3"/>
              </a:buBlip>
            </a:pPr>
            <a:r>
              <a:t>An intermediate </a:t>
            </a:r>
            <a:r>
              <a:rPr i="1"/>
              <a:t>n</a:t>
            </a:r>
            <a:r>
              <a:t> is best</a:t>
            </a:r>
          </a:p>
          <a:p>
            <a:pPr marL="902652" indent="-404812">
              <a:buBlip>
                <a:blip r:embed="rId3"/>
              </a:buBlip>
            </a:pPr>
            <a:r>
              <a:t>Do you think there is an optimal </a:t>
            </a:r>
            <a:r>
              <a:rPr i="1"/>
              <a:t>n</a:t>
            </a:r>
            <a:r>
              <a:t>?  for every task?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Bootstrapping still greatly speeds learning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4095">
              <a:defRPr sz="4928"/>
            </a:pPr>
            <a:r>
              <a:t>Bootstrapping still greatly speeds learning</a:t>
            </a:r>
          </a:p>
          <a:p>
            <a:pPr defTabSz="514095">
              <a:defRPr sz="4928"/>
            </a:pPr>
            <a:r>
              <a:t>very much like the tabular 19-state walk</a:t>
            </a:r>
          </a:p>
        </p:txBody>
      </p:sp>
      <p:pic>
        <p:nvPicPr>
          <p:cNvPr id="102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8606" y="3593856"/>
            <a:ext cx="5546830" cy="3552411"/>
          </a:xfrm>
          <a:prstGeom prst="rect">
            <a:avLst/>
          </a:prstGeom>
          <a:ln w="12700">
            <a:miter lim="400000"/>
          </a:ln>
        </p:spPr>
      </p:pic>
      <p:sp>
        <p:nvSpPr>
          <p:cNvPr id="1024" name="1000 states aggregated…"/>
          <p:cNvSpPr/>
          <p:nvPr/>
        </p:nvSpPr>
        <p:spPr>
          <a:xfrm>
            <a:off x="1606578" y="7194884"/>
            <a:ext cx="483308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/>
            </a:pPr>
            <a:r>
              <a:t>1000 states aggregated</a:t>
            </a:r>
          </a:p>
          <a:p>
            <a:pPr>
              <a:defRPr sz="3400"/>
            </a:pPr>
            <a:r>
              <a:t>into 20 groups of 50</a:t>
            </a:r>
          </a:p>
        </p:txBody>
      </p:sp>
      <p:pic>
        <p:nvPicPr>
          <p:cNvPr id="102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0041" y="3567425"/>
            <a:ext cx="5894724" cy="358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026" name="19 states tabular"/>
          <p:cNvSpPr/>
          <p:nvPr/>
        </p:nvSpPr>
        <p:spPr>
          <a:xfrm>
            <a:off x="8592479" y="7194884"/>
            <a:ext cx="342498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pPr/>
            <a:r>
              <a:t>19 states tabular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29" name="Error-reduction property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Error-reduction property</a:t>
            </a:r>
          </a:p>
        </p:txBody>
      </p:sp>
      <p:sp>
        <p:nvSpPr>
          <p:cNvPr id="1030" name="Error reduction property of n-step returns…"/>
          <p:cNvSpPr/>
          <p:nvPr>
            <p:ph type="body" idx="1"/>
          </p:nvPr>
        </p:nvSpPr>
        <p:spPr>
          <a:xfrm>
            <a:off x="975359" y="975359"/>
            <a:ext cx="11054082" cy="7694509"/>
          </a:xfrm>
          <a:prstGeom prst="rect">
            <a:avLst/>
          </a:prstGeom>
        </p:spPr>
        <p:txBody>
          <a:bodyPr/>
          <a:lstStyle/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  <a:r>
              <a:t>Error reduction property of </a:t>
            </a:r>
            <a:r>
              <a:rPr i="1"/>
              <a:t>n</a:t>
            </a:r>
            <a:r>
              <a:t>-step returns</a:t>
            </a: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  <a:r>
              <a:t>Using this, you can show that </a:t>
            </a:r>
            <a:r>
              <a:rPr i="1"/>
              <a:t>n</a:t>
            </a:r>
            <a:r>
              <a:t>-step methods converge</a:t>
            </a:r>
          </a:p>
        </p:txBody>
      </p:sp>
      <p:sp>
        <p:nvSpPr>
          <p:cNvPr id="1031" name="Line"/>
          <p:cNvSpPr/>
          <p:nvPr/>
        </p:nvSpPr>
        <p:spPr>
          <a:xfrm rot="16200000">
            <a:off x="3991750" y="2603982"/>
            <a:ext cx="686366" cy="483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032" name="Line"/>
          <p:cNvSpPr/>
          <p:nvPr/>
        </p:nvSpPr>
        <p:spPr>
          <a:xfrm rot="16200000">
            <a:off x="9105617" y="3224496"/>
            <a:ext cx="668304" cy="3616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033" name="Maximum error using n-step return"/>
          <p:cNvSpPr/>
          <p:nvPr/>
        </p:nvSpPr>
        <p:spPr>
          <a:xfrm>
            <a:off x="1928142" y="5506720"/>
            <a:ext cx="48071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Maximum error using </a:t>
            </a:r>
            <a:r>
              <a:rPr i="1"/>
              <a:t>n</a:t>
            </a:r>
            <a:r>
              <a:t>-step return</a:t>
            </a:r>
          </a:p>
        </p:txBody>
      </p:sp>
      <p:sp>
        <p:nvSpPr>
          <p:cNvPr id="1034" name="Maximum error using V"/>
          <p:cNvSpPr/>
          <p:nvPr/>
        </p:nvSpPr>
        <p:spPr>
          <a:xfrm>
            <a:off x="7748693" y="5515751"/>
            <a:ext cx="338393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130048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Maximum error using V</a:t>
            </a:r>
          </a:p>
        </p:txBody>
      </p:sp>
      <p:pic>
        <p:nvPicPr>
          <p:cNvPr id="103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3715" y="3797241"/>
            <a:ext cx="9497370" cy="930886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4642" y="712918"/>
            <a:ext cx="11103695" cy="8327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29" y="907191"/>
            <a:ext cx="10952833" cy="8214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4898" b="34072"/>
          <a:stretch>
            <a:fillRect/>
          </a:stretch>
        </p:blipFill>
        <p:spPr>
          <a:xfrm>
            <a:off x="1000369" y="727862"/>
            <a:ext cx="10274537" cy="5341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5649" y="817527"/>
            <a:ext cx="10537856" cy="7903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32" y="952023"/>
            <a:ext cx="10664246" cy="7998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761" y="802583"/>
            <a:ext cx="10970449" cy="8227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cf. Dynamic Programmin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cf. Dynamic Programming</a:t>
            </a:r>
          </a:p>
        </p:txBody>
      </p:sp>
      <p:sp>
        <p:nvSpPr>
          <p:cNvPr id="251" name="Line"/>
          <p:cNvSpPr/>
          <p:nvPr/>
        </p:nvSpPr>
        <p:spPr>
          <a:xfrm>
            <a:off x="2456462" y="3165404"/>
            <a:ext cx="7918027" cy="2266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7" y="0"/>
                </a:moveTo>
                <a:lnTo>
                  <a:pt x="10859" y="0"/>
                </a:lnTo>
                <a:lnTo>
                  <a:pt x="11099" y="237"/>
                </a:lnTo>
                <a:lnTo>
                  <a:pt x="11216" y="237"/>
                </a:lnTo>
                <a:lnTo>
                  <a:pt x="11394" y="452"/>
                </a:lnTo>
                <a:lnTo>
                  <a:pt x="11456" y="452"/>
                </a:lnTo>
                <a:lnTo>
                  <a:pt x="11635" y="688"/>
                </a:lnTo>
                <a:lnTo>
                  <a:pt x="11635" y="688"/>
                </a:lnTo>
                <a:lnTo>
                  <a:pt x="11752" y="904"/>
                </a:lnTo>
                <a:lnTo>
                  <a:pt x="11752" y="904"/>
                </a:lnTo>
                <a:lnTo>
                  <a:pt x="11813" y="1140"/>
                </a:lnTo>
                <a:lnTo>
                  <a:pt x="11936" y="1377"/>
                </a:lnTo>
                <a:lnTo>
                  <a:pt x="12053" y="1592"/>
                </a:lnTo>
                <a:lnTo>
                  <a:pt x="12115" y="1592"/>
                </a:lnTo>
                <a:lnTo>
                  <a:pt x="12170" y="1592"/>
                </a:lnTo>
                <a:lnTo>
                  <a:pt x="12294" y="1592"/>
                </a:lnTo>
                <a:lnTo>
                  <a:pt x="12472" y="1829"/>
                </a:lnTo>
                <a:lnTo>
                  <a:pt x="12528" y="2044"/>
                </a:lnTo>
                <a:lnTo>
                  <a:pt x="12589" y="2280"/>
                </a:lnTo>
                <a:lnTo>
                  <a:pt x="12706" y="2496"/>
                </a:lnTo>
                <a:lnTo>
                  <a:pt x="12891" y="2732"/>
                </a:lnTo>
                <a:lnTo>
                  <a:pt x="13070" y="2947"/>
                </a:lnTo>
                <a:lnTo>
                  <a:pt x="13187" y="2947"/>
                </a:lnTo>
                <a:lnTo>
                  <a:pt x="13482" y="3184"/>
                </a:lnTo>
                <a:lnTo>
                  <a:pt x="14141" y="3873"/>
                </a:lnTo>
                <a:lnTo>
                  <a:pt x="14499" y="4324"/>
                </a:lnTo>
                <a:lnTo>
                  <a:pt x="14856" y="4776"/>
                </a:lnTo>
                <a:lnTo>
                  <a:pt x="15576" y="5465"/>
                </a:lnTo>
                <a:lnTo>
                  <a:pt x="15872" y="5680"/>
                </a:lnTo>
                <a:lnTo>
                  <a:pt x="16051" y="5916"/>
                </a:lnTo>
                <a:lnTo>
                  <a:pt x="16346" y="6131"/>
                </a:lnTo>
                <a:lnTo>
                  <a:pt x="16648" y="6583"/>
                </a:lnTo>
                <a:lnTo>
                  <a:pt x="17005" y="7057"/>
                </a:lnTo>
                <a:lnTo>
                  <a:pt x="17122" y="7272"/>
                </a:lnTo>
                <a:lnTo>
                  <a:pt x="17246" y="7508"/>
                </a:lnTo>
                <a:lnTo>
                  <a:pt x="17541" y="7960"/>
                </a:lnTo>
                <a:lnTo>
                  <a:pt x="17898" y="8412"/>
                </a:lnTo>
                <a:lnTo>
                  <a:pt x="18200" y="8649"/>
                </a:lnTo>
                <a:lnTo>
                  <a:pt x="18317" y="8649"/>
                </a:lnTo>
                <a:lnTo>
                  <a:pt x="18496" y="8864"/>
                </a:lnTo>
                <a:lnTo>
                  <a:pt x="18798" y="9100"/>
                </a:lnTo>
                <a:lnTo>
                  <a:pt x="18976" y="9316"/>
                </a:lnTo>
                <a:lnTo>
                  <a:pt x="19155" y="9767"/>
                </a:lnTo>
                <a:lnTo>
                  <a:pt x="19216" y="10004"/>
                </a:lnTo>
                <a:lnTo>
                  <a:pt x="19272" y="10219"/>
                </a:lnTo>
                <a:lnTo>
                  <a:pt x="19450" y="10692"/>
                </a:lnTo>
                <a:lnTo>
                  <a:pt x="19691" y="11359"/>
                </a:lnTo>
                <a:lnTo>
                  <a:pt x="20048" y="12048"/>
                </a:lnTo>
                <a:lnTo>
                  <a:pt x="20227" y="12500"/>
                </a:lnTo>
                <a:lnTo>
                  <a:pt x="20467" y="12951"/>
                </a:lnTo>
                <a:lnTo>
                  <a:pt x="20707" y="13640"/>
                </a:lnTo>
                <a:lnTo>
                  <a:pt x="21003" y="14328"/>
                </a:lnTo>
                <a:lnTo>
                  <a:pt x="21304" y="15232"/>
                </a:lnTo>
                <a:lnTo>
                  <a:pt x="21360" y="15447"/>
                </a:lnTo>
                <a:lnTo>
                  <a:pt x="21421" y="15684"/>
                </a:lnTo>
                <a:lnTo>
                  <a:pt x="21483" y="16135"/>
                </a:lnTo>
                <a:lnTo>
                  <a:pt x="21538" y="16587"/>
                </a:lnTo>
                <a:lnTo>
                  <a:pt x="21600" y="17039"/>
                </a:lnTo>
                <a:lnTo>
                  <a:pt x="21600" y="17276"/>
                </a:lnTo>
                <a:lnTo>
                  <a:pt x="21600" y="17491"/>
                </a:lnTo>
                <a:lnTo>
                  <a:pt x="21600" y="17964"/>
                </a:lnTo>
                <a:lnTo>
                  <a:pt x="21538" y="18631"/>
                </a:lnTo>
                <a:lnTo>
                  <a:pt x="21538" y="18631"/>
                </a:lnTo>
                <a:lnTo>
                  <a:pt x="21538" y="18868"/>
                </a:lnTo>
                <a:lnTo>
                  <a:pt x="21483" y="19083"/>
                </a:lnTo>
                <a:lnTo>
                  <a:pt x="21421" y="19556"/>
                </a:lnTo>
                <a:lnTo>
                  <a:pt x="21181" y="20008"/>
                </a:lnTo>
                <a:lnTo>
                  <a:pt x="21064" y="20223"/>
                </a:lnTo>
                <a:lnTo>
                  <a:pt x="20824" y="20460"/>
                </a:lnTo>
                <a:lnTo>
                  <a:pt x="20645" y="20460"/>
                </a:lnTo>
                <a:lnTo>
                  <a:pt x="20350" y="20675"/>
                </a:lnTo>
                <a:lnTo>
                  <a:pt x="20227" y="20675"/>
                </a:lnTo>
                <a:lnTo>
                  <a:pt x="20109" y="20675"/>
                </a:lnTo>
                <a:lnTo>
                  <a:pt x="19691" y="20912"/>
                </a:lnTo>
                <a:lnTo>
                  <a:pt x="19395" y="20912"/>
                </a:lnTo>
                <a:lnTo>
                  <a:pt x="19032" y="20912"/>
                </a:lnTo>
                <a:lnTo>
                  <a:pt x="18496" y="21127"/>
                </a:lnTo>
                <a:lnTo>
                  <a:pt x="18077" y="21127"/>
                </a:lnTo>
                <a:lnTo>
                  <a:pt x="17541" y="21127"/>
                </a:lnTo>
                <a:lnTo>
                  <a:pt x="17067" y="21127"/>
                </a:lnTo>
                <a:lnTo>
                  <a:pt x="16765" y="21127"/>
                </a:lnTo>
                <a:lnTo>
                  <a:pt x="16531" y="21127"/>
                </a:lnTo>
                <a:lnTo>
                  <a:pt x="15989" y="21127"/>
                </a:lnTo>
                <a:lnTo>
                  <a:pt x="15453" y="21127"/>
                </a:lnTo>
                <a:lnTo>
                  <a:pt x="14917" y="21363"/>
                </a:lnTo>
                <a:lnTo>
                  <a:pt x="14499" y="21363"/>
                </a:lnTo>
                <a:lnTo>
                  <a:pt x="13963" y="21127"/>
                </a:lnTo>
                <a:lnTo>
                  <a:pt x="13482" y="21127"/>
                </a:lnTo>
                <a:lnTo>
                  <a:pt x="13070" y="21127"/>
                </a:lnTo>
                <a:lnTo>
                  <a:pt x="12891" y="21127"/>
                </a:lnTo>
                <a:lnTo>
                  <a:pt x="12472" y="21127"/>
                </a:lnTo>
                <a:lnTo>
                  <a:pt x="11635" y="21127"/>
                </a:lnTo>
                <a:lnTo>
                  <a:pt x="10741" y="21127"/>
                </a:lnTo>
                <a:lnTo>
                  <a:pt x="9842" y="21127"/>
                </a:lnTo>
                <a:lnTo>
                  <a:pt x="9368" y="21127"/>
                </a:lnTo>
                <a:lnTo>
                  <a:pt x="8949" y="21127"/>
                </a:lnTo>
                <a:lnTo>
                  <a:pt x="7933" y="21363"/>
                </a:lnTo>
                <a:lnTo>
                  <a:pt x="6978" y="21363"/>
                </a:lnTo>
                <a:lnTo>
                  <a:pt x="6024" y="21363"/>
                </a:lnTo>
                <a:lnTo>
                  <a:pt x="5488" y="21363"/>
                </a:lnTo>
                <a:lnTo>
                  <a:pt x="5014" y="21363"/>
                </a:lnTo>
                <a:lnTo>
                  <a:pt x="4059" y="21600"/>
                </a:lnTo>
                <a:lnTo>
                  <a:pt x="3221" y="21600"/>
                </a:lnTo>
                <a:lnTo>
                  <a:pt x="2384" y="21363"/>
                </a:lnTo>
                <a:lnTo>
                  <a:pt x="2026" y="21363"/>
                </a:lnTo>
                <a:lnTo>
                  <a:pt x="1848" y="21363"/>
                </a:lnTo>
                <a:lnTo>
                  <a:pt x="1552" y="21363"/>
                </a:lnTo>
                <a:lnTo>
                  <a:pt x="1250" y="21363"/>
                </a:lnTo>
                <a:lnTo>
                  <a:pt x="893" y="21127"/>
                </a:lnTo>
                <a:lnTo>
                  <a:pt x="776" y="21127"/>
                </a:lnTo>
                <a:lnTo>
                  <a:pt x="536" y="20912"/>
                </a:lnTo>
                <a:lnTo>
                  <a:pt x="357" y="20675"/>
                </a:lnTo>
                <a:lnTo>
                  <a:pt x="296" y="20675"/>
                </a:lnTo>
                <a:lnTo>
                  <a:pt x="240" y="20460"/>
                </a:lnTo>
                <a:lnTo>
                  <a:pt x="179" y="20223"/>
                </a:lnTo>
                <a:lnTo>
                  <a:pt x="62" y="19771"/>
                </a:lnTo>
                <a:lnTo>
                  <a:pt x="0" y="19083"/>
                </a:lnTo>
                <a:lnTo>
                  <a:pt x="0" y="18416"/>
                </a:lnTo>
                <a:lnTo>
                  <a:pt x="0" y="17964"/>
                </a:lnTo>
                <a:lnTo>
                  <a:pt x="0" y="17964"/>
                </a:lnTo>
                <a:lnTo>
                  <a:pt x="62" y="17491"/>
                </a:lnTo>
                <a:lnTo>
                  <a:pt x="117" y="17276"/>
                </a:lnTo>
                <a:lnTo>
                  <a:pt x="179" y="16824"/>
                </a:lnTo>
                <a:lnTo>
                  <a:pt x="296" y="16587"/>
                </a:lnTo>
                <a:lnTo>
                  <a:pt x="419" y="16135"/>
                </a:lnTo>
                <a:lnTo>
                  <a:pt x="536" y="15920"/>
                </a:lnTo>
                <a:lnTo>
                  <a:pt x="653" y="15684"/>
                </a:lnTo>
                <a:lnTo>
                  <a:pt x="776" y="15447"/>
                </a:lnTo>
                <a:lnTo>
                  <a:pt x="893" y="15232"/>
                </a:lnTo>
                <a:lnTo>
                  <a:pt x="1250" y="14543"/>
                </a:lnTo>
                <a:lnTo>
                  <a:pt x="1491" y="14092"/>
                </a:lnTo>
                <a:lnTo>
                  <a:pt x="1792" y="13403"/>
                </a:lnTo>
                <a:lnTo>
                  <a:pt x="1848" y="13188"/>
                </a:lnTo>
                <a:lnTo>
                  <a:pt x="2088" y="12736"/>
                </a:lnTo>
                <a:lnTo>
                  <a:pt x="2507" y="12048"/>
                </a:lnTo>
                <a:lnTo>
                  <a:pt x="2747" y="11596"/>
                </a:lnTo>
                <a:lnTo>
                  <a:pt x="2864" y="11359"/>
                </a:lnTo>
                <a:lnTo>
                  <a:pt x="3160" y="10908"/>
                </a:lnTo>
                <a:lnTo>
                  <a:pt x="3400" y="10456"/>
                </a:lnTo>
                <a:lnTo>
                  <a:pt x="3757" y="9767"/>
                </a:lnTo>
                <a:lnTo>
                  <a:pt x="3936" y="9316"/>
                </a:lnTo>
                <a:lnTo>
                  <a:pt x="4114" y="9100"/>
                </a:lnTo>
                <a:lnTo>
                  <a:pt x="4472" y="8412"/>
                </a:lnTo>
                <a:lnTo>
                  <a:pt x="4890" y="7724"/>
                </a:lnTo>
                <a:lnTo>
                  <a:pt x="5371" y="7057"/>
                </a:lnTo>
                <a:lnTo>
                  <a:pt x="5611" y="6820"/>
                </a:lnTo>
                <a:lnTo>
                  <a:pt x="5845" y="6583"/>
                </a:lnTo>
                <a:lnTo>
                  <a:pt x="6325" y="5916"/>
                </a:lnTo>
                <a:lnTo>
                  <a:pt x="6861" y="5013"/>
                </a:lnTo>
                <a:lnTo>
                  <a:pt x="7397" y="4088"/>
                </a:lnTo>
                <a:lnTo>
                  <a:pt x="7637" y="3636"/>
                </a:lnTo>
                <a:lnTo>
                  <a:pt x="7933" y="3184"/>
                </a:lnTo>
                <a:lnTo>
                  <a:pt x="8413" y="2496"/>
                </a:lnTo>
                <a:lnTo>
                  <a:pt x="8888" y="1829"/>
                </a:lnTo>
                <a:lnTo>
                  <a:pt x="9368" y="1377"/>
                </a:lnTo>
                <a:lnTo>
                  <a:pt x="9608" y="1140"/>
                </a:lnTo>
                <a:lnTo>
                  <a:pt x="9725" y="1140"/>
                </a:lnTo>
                <a:lnTo>
                  <a:pt x="9904" y="904"/>
                </a:lnTo>
                <a:lnTo>
                  <a:pt x="10144" y="688"/>
                </a:lnTo>
                <a:lnTo>
                  <a:pt x="10261" y="688"/>
                </a:lnTo>
                <a:lnTo>
                  <a:pt x="10501" y="452"/>
                </a:lnTo>
                <a:lnTo>
                  <a:pt x="10563" y="452"/>
                </a:lnTo>
                <a:lnTo>
                  <a:pt x="10741" y="237"/>
                </a:lnTo>
                <a:lnTo>
                  <a:pt x="10859" y="237"/>
                </a:lnTo>
                <a:lnTo>
                  <a:pt x="10859" y="237"/>
                </a:lnTo>
              </a:path>
            </a:pathLst>
          </a:custGeom>
          <a:solidFill>
            <a:srgbClr val="D75A62"/>
          </a:solidFill>
          <a:ln w="12700"/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52" name="Oval"/>
          <p:cNvSpPr/>
          <p:nvPr/>
        </p:nvSpPr>
        <p:spPr>
          <a:xfrm>
            <a:off x="4314613" y="4120444"/>
            <a:ext cx="153530" cy="14224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53" name="Oval"/>
          <p:cNvSpPr/>
          <p:nvPr/>
        </p:nvSpPr>
        <p:spPr>
          <a:xfrm>
            <a:off x="9916159" y="4883573"/>
            <a:ext cx="239326" cy="28448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54" name="Oval"/>
          <p:cNvSpPr/>
          <p:nvPr/>
        </p:nvSpPr>
        <p:spPr>
          <a:xfrm>
            <a:off x="9543626" y="5621866"/>
            <a:ext cx="153530" cy="16707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55" name="Oval"/>
          <p:cNvSpPr/>
          <p:nvPr/>
        </p:nvSpPr>
        <p:spPr>
          <a:xfrm>
            <a:off x="10943449" y="6552071"/>
            <a:ext cx="241583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56" name="Oval"/>
          <p:cNvSpPr/>
          <p:nvPr/>
        </p:nvSpPr>
        <p:spPr>
          <a:xfrm>
            <a:off x="10658968" y="5621866"/>
            <a:ext cx="153530" cy="14224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57" name="Line"/>
          <p:cNvSpPr/>
          <p:nvPr/>
        </p:nvSpPr>
        <p:spPr>
          <a:xfrm flipH="1">
            <a:off x="9609102" y="5145475"/>
            <a:ext cx="350632" cy="50075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8" name="Line"/>
          <p:cNvSpPr/>
          <p:nvPr/>
        </p:nvSpPr>
        <p:spPr>
          <a:xfrm>
            <a:off x="10112586" y="5098062"/>
            <a:ext cx="585919" cy="52756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9" name="Line"/>
          <p:cNvSpPr/>
          <p:nvPr/>
        </p:nvSpPr>
        <p:spPr>
          <a:xfrm>
            <a:off x="9609102" y="5764106"/>
            <a:ext cx="1" cy="76313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0" name="Line"/>
          <p:cNvSpPr/>
          <p:nvPr/>
        </p:nvSpPr>
        <p:spPr>
          <a:xfrm>
            <a:off x="10767341" y="5741529"/>
            <a:ext cx="263439" cy="81077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1" name="Line"/>
          <p:cNvSpPr/>
          <p:nvPr/>
        </p:nvSpPr>
        <p:spPr>
          <a:xfrm flipH="1">
            <a:off x="10351911" y="5764106"/>
            <a:ext cx="328568" cy="81323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2" name="Oval"/>
          <p:cNvSpPr/>
          <p:nvPr/>
        </p:nvSpPr>
        <p:spPr>
          <a:xfrm>
            <a:off x="2783839" y="4883573"/>
            <a:ext cx="241584" cy="28448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63" name="Oval"/>
          <p:cNvSpPr/>
          <p:nvPr/>
        </p:nvSpPr>
        <p:spPr>
          <a:xfrm>
            <a:off x="2433884" y="6552071"/>
            <a:ext cx="241583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64" name="Oval"/>
          <p:cNvSpPr/>
          <p:nvPr/>
        </p:nvSpPr>
        <p:spPr>
          <a:xfrm>
            <a:off x="1711395" y="6552071"/>
            <a:ext cx="241583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65" name="Oval"/>
          <p:cNvSpPr/>
          <p:nvPr/>
        </p:nvSpPr>
        <p:spPr>
          <a:xfrm>
            <a:off x="2149404" y="5621866"/>
            <a:ext cx="153530" cy="14224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66" name="Oval"/>
          <p:cNvSpPr/>
          <p:nvPr/>
        </p:nvSpPr>
        <p:spPr>
          <a:xfrm>
            <a:off x="3090897" y="6552071"/>
            <a:ext cx="239326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67" name="Oval"/>
          <p:cNvSpPr/>
          <p:nvPr/>
        </p:nvSpPr>
        <p:spPr>
          <a:xfrm>
            <a:off x="3528906" y="5621866"/>
            <a:ext cx="151272" cy="14224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68" name="Line"/>
          <p:cNvSpPr/>
          <p:nvPr/>
        </p:nvSpPr>
        <p:spPr>
          <a:xfrm flipH="1">
            <a:off x="2237457" y="5120640"/>
            <a:ext cx="545598" cy="52687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9" name="Line"/>
          <p:cNvSpPr/>
          <p:nvPr/>
        </p:nvSpPr>
        <p:spPr>
          <a:xfrm>
            <a:off x="2980266" y="5120640"/>
            <a:ext cx="593942" cy="49837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0" name="Line"/>
          <p:cNvSpPr/>
          <p:nvPr/>
        </p:nvSpPr>
        <p:spPr>
          <a:xfrm flipH="1">
            <a:off x="1844604" y="5741529"/>
            <a:ext cx="327467" cy="81050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Line"/>
          <p:cNvSpPr/>
          <p:nvPr/>
        </p:nvSpPr>
        <p:spPr>
          <a:xfrm>
            <a:off x="2237457" y="5741529"/>
            <a:ext cx="279669" cy="81221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2" name="Line"/>
          <p:cNvSpPr/>
          <p:nvPr/>
        </p:nvSpPr>
        <p:spPr>
          <a:xfrm flipH="1">
            <a:off x="3221848" y="5764106"/>
            <a:ext cx="328252" cy="81245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Oval"/>
          <p:cNvSpPr/>
          <p:nvPr/>
        </p:nvSpPr>
        <p:spPr>
          <a:xfrm>
            <a:off x="4949048" y="4883573"/>
            <a:ext cx="241583" cy="28448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74" name="Oval"/>
          <p:cNvSpPr/>
          <p:nvPr/>
        </p:nvSpPr>
        <p:spPr>
          <a:xfrm>
            <a:off x="4533617" y="6552071"/>
            <a:ext cx="264161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75" name="Oval"/>
          <p:cNvSpPr/>
          <p:nvPr/>
        </p:nvSpPr>
        <p:spPr>
          <a:xfrm>
            <a:off x="3878862" y="6552071"/>
            <a:ext cx="239325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76" name="Oval"/>
          <p:cNvSpPr/>
          <p:nvPr/>
        </p:nvSpPr>
        <p:spPr>
          <a:xfrm>
            <a:off x="4599093" y="5621866"/>
            <a:ext cx="130952" cy="16707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77" name="Oval"/>
          <p:cNvSpPr/>
          <p:nvPr/>
        </p:nvSpPr>
        <p:spPr>
          <a:xfrm>
            <a:off x="5978595" y="6552071"/>
            <a:ext cx="239325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78" name="Oval"/>
          <p:cNvSpPr/>
          <p:nvPr/>
        </p:nvSpPr>
        <p:spPr>
          <a:xfrm>
            <a:off x="5256106" y="6552071"/>
            <a:ext cx="241583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79" name="Oval"/>
          <p:cNvSpPr/>
          <p:nvPr/>
        </p:nvSpPr>
        <p:spPr>
          <a:xfrm>
            <a:off x="5694115" y="5621866"/>
            <a:ext cx="153530" cy="14224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80" name="Line"/>
          <p:cNvSpPr/>
          <p:nvPr/>
        </p:nvSpPr>
        <p:spPr>
          <a:xfrm flipH="1">
            <a:off x="4687146" y="5120640"/>
            <a:ext cx="280771" cy="52805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1" name="Line"/>
          <p:cNvSpPr/>
          <p:nvPr/>
        </p:nvSpPr>
        <p:spPr>
          <a:xfrm>
            <a:off x="5147733" y="5120640"/>
            <a:ext cx="592624" cy="49727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2" name="Line"/>
          <p:cNvSpPr/>
          <p:nvPr/>
        </p:nvSpPr>
        <p:spPr>
          <a:xfrm>
            <a:off x="4644248" y="5764106"/>
            <a:ext cx="1" cy="78796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3" name="Line"/>
          <p:cNvSpPr/>
          <p:nvPr/>
        </p:nvSpPr>
        <p:spPr>
          <a:xfrm>
            <a:off x="5802488" y="5741529"/>
            <a:ext cx="263224" cy="81011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4" name="Line"/>
          <p:cNvSpPr/>
          <p:nvPr/>
        </p:nvSpPr>
        <p:spPr>
          <a:xfrm flipH="1">
            <a:off x="5387057" y="5764106"/>
            <a:ext cx="328251" cy="81245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5" name="Oval"/>
          <p:cNvSpPr/>
          <p:nvPr/>
        </p:nvSpPr>
        <p:spPr>
          <a:xfrm>
            <a:off x="7705795" y="4883573"/>
            <a:ext cx="241583" cy="28448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86" name="Oval"/>
          <p:cNvSpPr/>
          <p:nvPr/>
        </p:nvSpPr>
        <p:spPr>
          <a:xfrm>
            <a:off x="6633350" y="6552071"/>
            <a:ext cx="241584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87" name="Oval"/>
          <p:cNvSpPr/>
          <p:nvPr/>
        </p:nvSpPr>
        <p:spPr>
          <a:xfrm>
            <a:off x="7071359" y="5621866"/>
            <a:ext cx="153530" cy="14224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grpSp>
        <p:nvGrpSpPr>
          <p:cNvPr id="291" name="Group"/>
          <p:cNvGrpSpPr/>
          <p:nvPr/>
        </p:nvGrpSpPr>
        <p:grpSpPr>
          <a:xfrm>
            <a:off x="8012853" y="5621866"/>
            <a:ext cx="961814" cy="1216943"/>
            <a:chOff x="0" y="0"/>
            <a:chExt cx="961813" cy="1216942"/>
          </a:xfrm>
        </p:grpSpPr>
        <p:sp>
          <p:nvSpPr>
            <p:cNvPr id="288" name="Oval"/>
            <p:cNvSpPr/>
            <p:nvPr/>
          </p:nvSpPr>
          <p:spPr>
            <a:xfrm>
              <a:off x="720231" y="930204"/>
              <a:ext cx="241583" cy="28673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89" name="Oval"/>
            <p:cNvSpPr/>
            <p:nvPr/>
          </p:nvSpPr>
          <p:spPr>
            <a:xfrm>
              <a:off x="0" y="930204"/>
              <a:ext cx="239325" cy="28673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90" name="Oval"/>
            <p:cNvSpPr/>
            <p:nvPr/>
          </p:nvSpPr>
          <p:spPr>
            <a:xfrm>
              <a:off x="435751" y="0"/>
              <a:ext cx="153530" cy="142240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</p:grpSp>
      <p:sp>
        <p:nvSpPr>
          <p:cNvPr id="292" name="Line"/>
          <p:cNvSpPr/>
          <p:nvPr/>
        </p:nvSpPr>
        <p:spPr>
          <a:xfrm flipH="1">
            <a:off x="7159413" y="5120640"/>
            <a:ext cx="545598" cy="52687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3" name="Line"/>
          <p:cNvSpPr/>
          <p:nvPr/>
        </p:nvSpPr>
        <p:spPr>
          <a:xfrm>
            <a:off x="7902222" y="5120640"/>
            <a:ext cx="593942" cy="49837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4" name="Line"/>
          <p:cNvSpPr/>
          <p:nvPr/>
        </p:nvSpPr>
        <p:spPr>
          <a:xfrm flipH="1">
            <a:off x="6764301" y="5741529"/>
            <a:ext cx="327785" cy="81129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5" name="Line"/>
          <p:cNvSpPr/>
          <p:nvPr/>
        </p:nvSpPr>
        <p:spPr>
          <a:xfrm>
            <a:off x="7159413" y="5741529"/>
            <a:ext cx="279669" cy="81221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6" name="Line"/>
          <p:cNvSpPr/>
          <p:nvPr/>
        </p:nvSpPr>
        <p:spPr>
          <a:xfrm>
            <a:off x="8559235" y="5741529"/>
            <a:ext cx="263224" cy="81011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7" name="Line"/>
          <p:cNvSpPr/>
          <p:nvPr/>
        </p:nvSpPr>
        <p:spPr>
          <a:xfrm flipH="1">
            <a:off x="8143804" y="5764106"/>
            <a:ext cx="328251" cy="81245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8" name="Oval"/>
          <p:cNvSpPr/>
          <p:nvPr/>
        </p:nvSpPr>
        <p:spPr>
          <a:xfrm>
            <a:off x="6328550" y="3379893"/>
            <a:ext cx="239326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99" name="Oval"/>
          <p:cNvSpPr/>
          <p:nvPr/>
        </p:nvSpPr>
        <p:spPr>
          <a:xfrm>
            <a:off x="8448604" y="4120444"/>
            <a:ext cx="153530" cy="14224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00" name="Line"/>
          <p:cNvSpPr/>
          <p:nvPr/>
        </p:nvSpPr>
        <p:spPr>
          <a:xfrm flipH="1">
            <a:off x="4445564" y="3571804"/>
            <a:ext cx="1881742" cy="57530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1" name="Line"/>
          <p:cNvSpPr/>
          <p:nvPr/>
        </p:nvSpPr>
        <p:spPr>
          <a:xfrm>
            <a:off x="6547555" y="3571804"/>
            <a:ext cx="1918966" cy="58668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2" name="Line"/>
          <p:cNvSpPr/>
          <p:nvPr/>
        </p:nvSpPr>
        <p:spPr>
          <a:xfrm>
            <a:off x="4402666" y="4237848"/>
            <a:ext cx="564170" cy="67235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3" name="Line"/>
          <p:cNvSpPr/>
          <p:nvPr/>
        </p:nvSpPr>
        <p:spPr>
          <a:xfrm flipH="1">
            <a:off x="2980266" y="4215270"/>
            <a:ext cx="1336939" cy="71086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Line"/>
          <p:cNvSpPr/>
          <p:nvPr/>
        </p:nvSpPr>
        <p:spPr>
          <a:xfrm>
            <a:off x="8559235" y="4215270"/>
            <a:ext cx="1382943" cy="70464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5" name="Line"/>
          <p:cNvSpPr/>
          <p:nvPr/>
        </p:nvSpPr>
        <p:spPr>
          <a:xfrm flipH="1">
            <a:off x="7902222" y="4237848"/>
            <a:ext cx="564342" cy="69690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6" name="Line"/>
          <p:cNvSpPr/>
          <p:nvPr/>
        </p:nvSpPr>
        <p:spPr>
          <a:xfrm>
            <a:off x="3614702" y="5741529"/>
            <a:ext cx="353893" cy="83371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7" name="Oval"/>
          <p:cNvSpPr/>
          <p:nvPr/>
        </p:nvSpPr>
        <p:spPr>
          <a:xfrm>
            <a:off x="1930399" y="8078328"/>
            <a:ext cx="241584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08" name="Oval"/>
          <p:cNvSpPr/>
          <p:nvPr/>
        </p:nvSpPr>
        <p:spPr>
          <a:xfrm>
            <a:off x="2499359" y="8078328"/>
            <a:ext cx="241584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09" name="Oval"/>
          <p:cNvSpPr/>
          <p:nvPr/>
        </p:nvSpPr>
        <p:spPr>
          <a:xfrm>
            <a:off x="3068319" y="8078328"/>
            <a:ext cx="241584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10" name="Oval"/>
          <p:cNvSpPr/>
          <p:nvPr/>
        </p:nvSpPr>
        <p:spPr>
          <a:xfrm>
            <a:off x="3637279" y="8078328"/>
            <a:ext cx="241584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11" name="Oval"/>
          <p:cNvSpPr/>
          <p:nvPr/>
        </p:nvSpPr>
        <p:spPr>
          <a:xfrm>
            <a:off x="4206239" y="8078328"/>
            <a:ext cx="239326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12" name="Oval"/>
          <p:cNvSpPr/>
          <p:nvPr/>
        </p:nvSpPr>
        <p:spPr>
          <a:xfrm>
            <a:off x="5409635" y="8053493"/>
            <a:ext cx="261903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13" name="Oval"/>
          <p:cNvSpPr/>
          <p:nvPr/>
        </p:nvSpPr>
        <p:spPr>
          <a:xfrm>
            <a:off x="6502400" y="8078328"/>
            <a:ext cx="261903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14" name="Oval"/>
          <p:cNvSpPr/>
          <p:nvPr/>
        </p:nvSpPr>
        <p:spPr>
          <a:xfrm>
            <a:off x="7114258" y="8078328"/>
            <a:ext cx="264161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15" name="Oval"/>
          <p:cNvSpPr/>
          <p:nvPr/>
        </p:nvSpPr>
        <p:spPr>
          <a:xfrm>
            <a:off x="8252177" y="8078328"/>
            <a:ext cx="264161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16" name="Oval"/>
          <p:cNvSpPr/>
          <p:nvPr/>
        </p:nvSpPr>
        <p:spPr>
          <a:xfrm>
            <a:off x="10570916" y="8078328"/>
            <a:ext cx="241583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17" name="Oval"/>
          <p:cNvSpPr/>
          <p:nvPr/>
        </p:nvSpPr>
        <p:spPr>
          <a:xfrm>
            <a:off x="11139875" y="8078328"/>
            <a:ext cx="241584" cy="2867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18" name="Oval"/>
          <p:cNvSpPr/>
          <p:nvPr/>
        </p:nvSpPr>
        <p:spPr>
          <a:xfrm>
            <a:off x="3090897" y="7340035"/>
            <a:ext cx="153530" cy="16707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19" name="Oval"/>
          <p:cNvSpPr/>
          <p:nvPr/>
        </p:nvSpPr>
        <p:spPr>
          <a:xfrm>
            <a:off x="2368408" y="7340035"/>
            <a:ext cx="130952" cy="16707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20" name="Line"/>
          <p:cNvSpPr/>
          <p:nvPr/>
        </p:nvSpPr>
        <p:spPr>
          <a:xfrm flipH="1">
            <a:off x="2433884" y="6813973"/>
            <a:ext cx="106793" cy="5494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1" name="Line"/>
          <p:cNvSpPr/>
          <p:nvPr/>
        </p:nvSpPr>
        <p:spPr>
          <a:xfrm flipH="1">
            <a:off x="2061350" y="7482275"/>
            <a:ext cx="345598" cy="59859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2" name="Line"/>
          <p:cNvSpPr/>
          <p:nvPr/>
        </p:nvSpPr>
        <p:spPr>
          <a:xfrm>
            <a:off x="2456462" y="7482275"/>
            <a:ext cx="148906" cy="59722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3" name="Line"/>
          <p:cNvSpPr/>
          <p:nvPr/>
        </p:nvSpPr>
        <p:spPr>
          <a:xfrm flipH="1">
            <a:off x="3156373" y="6813973"/>
            <a:ext cx="46002" cy="5258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4" name="Line"/>
          <p:cNvSpPr/>
          <p:nvPr/>
        </p:nvSpPr>
        <p:spPr>
          <a:xfrm>
            <a:off x="3156373" y="7482275"/>
            <a:ext cx="1" cy="59605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5" name="Oval"/>
          <p:cNvSpPr/>
          <p:nvPr/>
        </p:nvSpPr>
        <p:spPr>
          <a:xfrm>
            <a:off x="3964657" y="7340035"/>
            <a:ext cx="130952" cy="16707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26" name="Line"/>
          <p:cNvSpPr/>
          <p:nvPr/>
        </p:nvSpPr>
        <p:spPr>
          <a:xfrm>
            <a:off x="3987235" y="6813973"/>
            <a:ext cx="18377" cy="52622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7" name="Line"/>
          <p:cNvSpPr/>
          <p:nvPr/>
        </p:nvSpPr>
        <p:spPr>
          <a:xfrm flipH="1">
            <a:off x="3768231" y="7457440"/>
            <a:ext cx="214349" cy="62251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8" name="Line"/>
          <p:cNvSpPr/>
          <p:nvPr/>
        </p:nvSpPr>
        <p:spPr>
          <a:xfrm>
            <a:off x="4052711" y="7457440"/>
            <a:ext cx="217188" cy="59671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9" name="Oval"/>
          <p:cNvSpPr/>
          <p:nvPr/>
        </p:nvSpPr>
        <p:spPr>
          <a:xfrm>
            <a:off x="5190631" y="7315200"/>
            <a:ext cx="153530" cy="167076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30" name="Line"/>
          <p:cNvSpPr/>
          <p:nvPr/>
        </p:nvSpPr>
        <p:spPr>
          <a:xfrm flipH="1">
            <a:off x="5256106" y="6813973"/>
            <a:ext cx="92622" cy="52527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Line"/>
          <p:cNvSpPr/>
          <p:nvPr/>
        </p:nvSpPr>
        <p:spPr>
          <a:xfrm flipH="1">
            <a:off x="4928729" y="7410026"/>
            <a:ext cx="310425" cy="66570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2" name="Line"/>
          <p:cNvSpPr/>
          <p:nvPr/>
        </p:nvSpPr>
        <p:spPr>
          <a:xfrm>
            <a:off x="5278684" y="7434862"/>
            <a:ext cx="221295" cy="64268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3" name="Oval"/>
          <p:cNvSpPr/>
          <p:nvPr/>
        </p:nvSpPr>
        <p:spPr>
          <a:xfrm>
            <a:off x="6021493" y="7340035"/>
            <a:ext cx="153530" cy="16707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34" name="Line"/>
          <p:cNvSpPr/>
          <p:nvPr/>
        </p:nvSpPr>
        <p:spPr>
          <a:xfrm>
            <a:off x="6086968" y="6838809"/>
            <a:ext cx="1" cy="47639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5" name="Line"/>
          <p:cNvSpPr/>
          <p:nvPr/>
        </p:nvSpPr>
        <p:spPr>
          <a:xfrm>
            <a:off x="6086968" y="7482275"/>
            <a:ext cx="1" cy="59605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6" name="Oval"/>
          <p:cNvSpPr/>
          <p:nvPr/>
        </p:nvSpPr>
        <p:spPr>
          <a:xfrm>
            <a:off x="6678506" y="7340035"/>
            <a:ext cx="153530" cy="14224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37" name="Line"/>
          <p:cNvSpPr/>
          <p:nvPr/>
        </p:nvSpPr>
        <p:spPr>
          <a:xfrm>
            <a:off x="6743982" y="6813973"/>
            <a:ext cx="1" cy="50123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8" name="Line"/>
          <p:cNvSpPr/>
          <p:nvPr/>
        </p:nvSpPr>
        <p:spPr>
          <a:xfrm flipH="1">
            <a:off x="6633350" y="7457440"/>
            <a:ext cx="62681" cy="59635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9" name="Oval"/>
          <p:cNvSpPr/>
          <p:nvPr/>
        </p:nvSpPr>
        <p:spPr>
          <a:xfrm>
            <a:off x="7990275" y="7315200"/>
            <a:ext cx="153530" cy="167076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40" name="Line"/>
          <p:cNvSpPr/>
          <p:nvPr/>
        </p:nvSpPr>
        <p:spPr>
          <a:xfrm>
            <a:off x="6764301" y="7434862"/>
            <a:ext cx="417819" cy="64338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1" name="Line"/>
          <p:cNvSpPr/>
          <p:nvPr/>
        </p:nvSpPr>
        <p:spPr>
          <a:xfrm flipH="1">
            <a:off x="8055750" y="6813973"/>
            <a:ext cx="64607" cy="52617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2" name="Line"/>
          <p:cNvSpPr/>
          <p:nvPr/>
        </p:nvSpPr>
        <p:spPr>
          <a:xfrm flipH="1">
            <a:off x="7836746" y="7457440"/>
            <a:ext cx="201239" cy="61934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3" name="Line"/>
          <p:cNvSpPr/>
          <p:nvPr/>
        </p:nvSpPr>
        <p:spPr>
          <a:xfrm>
            <a:off x="8078328" y="7457440"/>
            <a:ext cx="288632" cy="61897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4" name="Oval"/>
          <p:cNvSpPr/>
          <p:nvPr/>
        </p:nvSpPr>
        <p:spPr>
          <a:xfrm>
            <a:off x="11008924" y="7315200"/>
            <a:ext cx="153530" cy="167076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45" name="Line"/>
          <p:cNvSpPr/>
          <p:nvPr/>
        </p:nvSpPr>
        <p:spPr>
          <a:xfrm>
            <a:off x="11074400" y="6813973"/>
            <a:ext cx="1" cy="52606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6" name="Line"/>
          <p:cNvSpPr/>
          <p:nvPr/>
        </p:nvSpPr>
        <p:spPr>
          <a:xfrm>
            <a:off x="11096977" y="7457440"/>
            <a:ext cx="131931" cy="62068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7" name="Line"/>
          <p:cNvSpPr/>
          <p:nvPr/>
        </p:nvSpPr>
        <p:spPr>
          <a:xfrm flipH="1">
            <a:off x="10747022" y="7434862"/>
            <a:ext cx="310425" cy="66570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8" name="Oval"/>
          <p:cNvSpPr/>
          <p:nvPr/>
        </p:nvSpPr>
        <p:spPr>
          <a:xfrm>
            <a:off x="8778240" y="7340035"/>
            <a:ext cx="153530" cy="16707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49" name="Line"/>
          <p:cNvSpPr/>
          <p:nvPr/>
        </p:nvSpPr>
        <p:spPr>
          <a:xfrm>
            <a:off x="8843715" y="6813973"/>
            <a:ext cx="1" cy="5734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0" name="Line"/>
          <p:cNvSpPr/>
          <p:nvPr/>
        </p:nvSpPr>
        <p:spPr>
          <a:xfrm>
            <a:off x="8843715" y="7457440"/>
            <a:ext cx="87276" cy="62099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1" name="Line"/>
          <p:cNvSpPr/>
          <p:nvPr/>
        </p:nvSpPr>
        <p:spPr>
          <a:xfrm>
            <a:off x="2106506" y="8317653"/>
            <a:ext cx="65322" cy="1897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2" name="Line"/>
          <p:cNvSpPr/>
          <p:nvPr/>
        </p:nvSpPr>
        <p:spPr>
          <a:xfrm>
            <a:off x="2609991" y="8340231"/>
            <a:ext cx="2523" cy="14449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3" name="Line"/>
          <p:cNvSpPr/>
          <p:nvPr/>
        </p:nvSpPr>
        <p:spPr>
          <a:xfrm flipH="1">
            <a:off x="1822026" y="8292817"/>
            <a:ext cx="129919" cy="1926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4" name="Line"/>
          <p:cNvSpPr/>
          <p:nvPr/>
        </p:nvSpPr>
        <p:spPr>
          <a:xfrm flipH="1">
            <a:off x="1733973" y="8532141"/>
            <a:ext cx="45365" cy="6985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5" name="Line"/>
          <p:cNvSpPr/>
          <p:nvPr/>
        </p:nvSpPr>
        <p:spPr>
          <a:xfrm flipH="1">
            <a:off x="1645919" y="8674382"/>
            <a:ext cx="45150" cy="7225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6" name="Line"/>
          <p:cNvSpPr/>
          <p:nvPr/>
        </p:nvSpPr>
        <p:spPr>
          <a:xfrm>
            <a:off x="2171982" y="8554720"/>
            <a:ext cx="43172" cy="9696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7" name="Line"/>
          <p:cNvSpPr/>
          <p:nvPr/>
        </p:nvSpPr>
        <p:spPr>
          <a:xfrm>
            <a:off x="2237457" y="8699217"/>
            <a:ext cx="21929" cy="949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8" name="Line"/>
          <p:cNvSpPr/>
          <p:nvPr/>
        </p:nvSpPr>
        <p:spPr>
          <a:xfrm>
            <a:off x="2609991" y="8554720"/>
            <a:ext cx="2089" cy="11966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9" name="Line"/>
          <p:cNvSpPr/>
          <p:nvPr/>
        </p:nvSpPr>
        <p:spPr>
          <a:xfrm>
            <a:off x="2609991" y="8746631"/>
            <a:ext cx="21077" cy="11953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0" name="Line"/>
          <p:cNvSpPr/>
          <p:nvPr/>
        </p:nvSpPr>
        <p:spPr>
          <a:xfrm flipH="1">
            <a:off x="3571804" y="8317653"/>
            <a:ext cx="109101" cy="21412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1" name="Line"/>
          <p:cNvSpPr/>
          <p:nvPr/>
        </p:nvSpPr>
        <p:spPr>
          <a:xfrm>
            <a:off x="3813386" y="8317653"/>
            <a:ext cx="65568" cy="21446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2" name="Line"/>
          <p:cNvSpPr/>
          <p:nvPr/>
        </p:nvSpPr>
        <p:spPr>
          <a:xfrm>
            <a:off x="3921759" y="8602133"/>
            <a:ext cx="43479" cy="11945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3" name="Line"/>
          <p:cNvSpPr/>
          <p:nvPr/>
        </p:nvSpPr>
        <p:spPr>
          <a:xfrm>
            <a:off x="3987235" y="8816622"/>
            <a:ext cx="43277" cy="7202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4" name="Line"/>
          <p:cNvSpPr/>
          <p:nvPr/>
        </p:nvSpPr>
        <p:spPr>
          <a:xfrm flipH="1">
            <a:off x="3483750" y="8579555"/>
            <a:ext cx="44389" cy="951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5" name="Line"/>
          <p:cNvSpPr/>
          <p:nvPr/>
        </p:nvSpPr>
        <p:spPr>
          <a:xfrm flipH="1">
            <a:off x="3395697" y="8746631"/>
            <a:ext cx="66582" cy="14278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6" name="Line"/>
          <p:cNvSpPr/>
          <p:nvPr/>
        </p:nvSpPr>
        <p:spPr>
          <a:xfrm>
            <a:off x="4314613" y="8340231"/>
            <a:ext cx="23465" cy="16695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7" name="Line"/>
          <p:cNvSpPr/>
          <p:nvPr/>
        </p:nvSpPr>
        <p:spPr>
          <a:xfrm>
            <a:off x="4337191" y="8626968"/>
            <a:ext cx="2089" cy="11966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8" name="Line"/>
          <p:cNvSpPr/>
          <p:nvPr/>
        </p:nvSpPr>
        <p:spPr>
          <a:xfrm>
            <a:off x="4337191" y="8841458"/>
            <a:ext cx="1656" cy="9484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9" name="Line"/>
          <p:cNvSpPr/>
          <p:nvPr/>
        </p:nvSpPr>
        <p:spPr>
          <a:xfrm flipH="1">
            <a:off x="5387057" y="8317653"/>
            <a:ext cx="88370" cy="1895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0" name="Line"/>
          <p:cNvSpPr/>
          <p:nvPr/>
        </p:nvSpPr>
        <p:spPr>
          <a:xfrm flipH="1">
            <a:off x="5321582" y="8579555"/>
            <a:ext cx="43478" cy="11945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1" name="Line"/>
          <p:cNvSpPr/>
          <p:nvPr/>
        </p:nvSpPr>
        <p:spPr>
          <a:xfrm flipH="1">
            <a:off x="5213208" y="8769208"/>
            <a:ext cx="66131" cy="11930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2" name="Line"/>
          <p:cNvSpPr/>
          <p:nvPr/>
        </p:nvSpPr>
        <p:spPr>
          <a:xfrm>
            <a:off x="5583484" y="8317653"/>
            <a:ext cx="88665" cy="16675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3" name="Line"/>
          <p:cNvSpPr/>
          <p:nvPr/>
        </p:nvSpPr>
        <p:spPr>
          <a:xfrm>
            <a:off x="5714435" y="8554720"/>
            <a:ext cx="45252" cy="9704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4" name="Line"/>
          <p:cNvSpPr/>
          <p:nvPr/>
        </p:nvSpPr>
        <p:spPr>
          <a:xfrm>
            <a:off x="5802488" y="8746631"/>
            <a:ext cx="44389" cy="951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5" name="Line"/>
          <p:cNvSpPr/>
          <p:nvPr/>
        </p:nvSpPr>
        <p:spPr>
          <a:xfrm>
            <a:off x="6613031" y="8340231"/>
            <a:ext cx="3350" cy="19189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6" name="Line"/>
          <p:cNvSpPr/>
          <p:nvPr/>
        </p:nvSpPr>
        <p:spPr>
          <a:xfrm>
            <a:off x="6613031" y="8602133"/>
            <a:ext cx="1696" cy="9709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7" name="Line"/>
          <p:cNvSpPr/>
          <p:nvPr/>
        </p:nvSpPr>
        <p:spPr>
          <a:xfrm>
            <a:off x="6613031" y="8794044"/>
            <a:ext cx="2483" cy="14223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8" name="Line"/>
          <p:cNvSpPr/>
          <p:nvPr/>
        </p:nvSpPr>
        <p:spPr>
          <a:xfrm flipH="1">
            <a:off x="7159413" y="8340231"/>
            <a:ext cx="44071" cy="14414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9" name="Line"/>
          <p:cNvSpPr/>
          <p:nvPr/>
        </p:nvSpPr>
        <p:spPr>
          <a:xfrm flipH="1">
            <a:off x="7093937" y="8532141"/>
            <a:ext cx="43478" cy="11945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0" name="Line"/>
          <p:cNvSpPr/>
          <p:nvPr/>
        </p:nvSpPr>
        <p:spPr>
          <a:xfrm flipH="1">
            <a:off x="7028462" y="8746631"/>
            <a:ext cx="42334" cy="950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1" name="Line"/>
          <p:cNvSpPr/>
          <p:nvPr/>
        </p:nvSpPr>
        <p:spPr>
          <a:xfrm>
            <a:off x="7290364" y="8317653"/>
            <a:ext cx="88651" cy="14187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2" name="Line"/>
          <p:cNvSpPr/>
          <p:nvPr/>
        </p:nvSpPr>
        <p:spPr>
          <a:xfrm>
            <a:off x="7421315" y="8532141"/>
            <a:ext cx="44388" cy="951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3" name="Line"/>
          <p:cNvSpPr/>
          <p:nvPr/>
        </p:nvSpPr>
        <p:spPr>
          <a:xfrm>
            <a:off x="7486791" y="8721795"/>
            <a:ext cx="66097" cy="9439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4" name="Line"/>
          <p:cNvSpPr/>
          <p:nvPr/>
        </p:nvSpPr>
        <p:spPr>
          <a:xfrm>
            <a:off x="8362808" y="8340231"/>
            <a:ext cx="2524" cy="14449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5" name="Line"/>
          <p:cNvSpPr/>
          <p:nvPr/>
        </p:nvSpPr>
        <p:spPr>
          <a:xfrm>
            <a:off x="8383128" y="8579555"/>
            <a:ext cx="1656" cy="9484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6" name="Line"/>
          <p:cNvSpPr/>
          <p:nvPr/>
        </p:nvSpPr>
        <p:spPr>
          <a:xfrm>
            <a:off x="8383128" y="8721795"/>
            <a:ext cx="2090" cy="11966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7" name="Line"/>
          <p:cNvSpPr/>
          <p:nvPr/>
        </p:nvSpPr>
        <p:spPr>
          <a:xfrm>
            <a:off x="11334044" y="8335716"/>
            <a:ext cx="132194" cy="18879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8" name="Line"/>
          <p:cNvSpPr/>
          <p:nvPr/>
        </p:nvSpPr>
        <p:spPr>
          <a:xfrm>
            <a:off x="11512408" y="8608907"/>
            <a:ext cx="67542" cy="72429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9" name="Line"/>
          <p:cNvSpPr/>
          <p:nvPr/>
        </p:nvSpPr>
        <p:spPr>
          <a:xfrm>
            <a:off x="11591431" y="8755662"/>
            <a:ext cx="45150" cy="7225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0" name="Line"/>
          <p:cNvSpPr/>
          <p:nvPr/>
        </p:nvSpPr>
        <p:spPr>
          <a:xfrm flipH="1">
            <a:off x="11117298" y="8317653"/>
            <a:ext cx="67960" cy="23700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1" name="Line"/>
          <p:cNvSpPr/>
          <p:nvPr/>
        </p:nvSpPr>
        <p:spPr>
          <a:xfrm flipH="1">
            <a:off x="11074400" y="8626968"/>
            <a:ext cx="43437" cy="14207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2" name="Line"/>
          <p:cNvSpPr/>
          <p:nvPr/>
        </p:nvSpPr>
        <p:spPr>
          <a:xfrm flipH="1">
            <a:off x="11031502" y="8816622"/>
            <a:ext cx="44071" cy="14414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3" name="Line"/>
          <p:cNvSpPr/>
          <p:nvPr/>
        </p:nvSpPr>
        <p:spPr>
          <a:xfrm>
            <a:off x="10724444" y="8340231"/>
            <a:ext cx="44071" cy="14414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4" name="Line"/>
          <p:cNvSpPr/>
          <p:nvPr/>
        </p:nvSpPr>
        <p:spPr>
          <a:xfrm>
            <a:off x="10789920" y="8532141"/>
            <a:ext cx="46117" cy="14193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5" name="Line"/>
          <p:cNvSpPr/>
          <p:nvPr/>
        </p:nvSpPr>
        <p:spPr>
          <a:xfrm>
            <a:off x="10855395" y="8746631"/>
            <a:ext cx="45366" cy="6985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6" name="Line"/>
          <p:cNvSpPr/>
          <p:nvPr/>
        </p:nvSpPr>
        <p:spPr>
          <a:xfrm flipH="1">
            <a:off x="10528017" y="8292817"/>
            <a:ext cx="66018" cy="19172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7" name="Line"/>
          <p:cNvSpPr/>
          <p:nvPr/>
        </p:nvSpPr>
        <p:spPr>
          <a:xfrm flipH="1">
            <a:off x="10485120" y="8554720"/>
            <a:ext cx="43172" cy="96964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8" name="Line"/>
          <p:cNvSpPr/>
          <p:nvPr/>
        </p:nvSpPr>
        <p:spPr>
          <a:xfrm flipH="1">
            <a:off x="10439964" y="8699217"/>
            <a:ext cx="45079" cy="117436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9" name="T"/>
          <p:cNvSpPr/>
          <p:nvPr/>
        </p:nvSpPr>
        <p:spPr>
          <a:xfrm>
            <a:off x="3113475" y="8078328"/>
            <a:ext cx="1614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b="1" sz="1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400" name="T"/>
          <p:cNvSpPr/>
          <p:nvPr/>
        </p:nvSpPr>
        <p:spPr>
          <a:xfrm>
            <a:off x="1756550" y="6576907"/>
            <a:ext cx="1614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b="1" sz="1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401" name="T"/>
          <p:cNvSpPr/>
          <p:nvPr/>
        </p:nvSpPr>
        <p:spPr>
          <a:xfrm>
            <a:off x="4599093" y="6552071"/>
            <a:ext cx="1614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b="1" sz="1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</a:t>
            </a:r>
          </a:p>
        </p:txBody>
      </p:sp>
      <p:grpSp>
        <p:nvGrpSpPr>
          <p:cNvPr id="404" name="Group"/>
          <p:cNvGrpSpPr/>
          <p:nvPr/>
        </p:nvGrpSpPr>
        <p:grpSpPr>
          <a:xfrm>
            <a:off x="10150968" y="6538524"/>
            <a:ext cx="361246" cy="415432"/>
            <a:chOff x="0" y="0"/>
            <a:chExt cx="361244" cy="415431"/>
          </a:xfrm>
        </p:grpSpPr>
        <p:sp>
          <p:nvSpPr>
            <p:cNvPr id="402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03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407" name="Group"/>
          <p:cNvGrpSpPr/>
          <p:nvPr/>
        </p:nvGrpSpPr>
        <p:grpSpPr>
          <a:xfrm>
            <a:off x="9428480" y="6538524"/>
            <a:ext cx="361245" cy="415432"/>
            <a:chOff x="0" y="0"/>
            <a:chExt cx="361244" cy="415431"/>
          </a:xfrm>
        </p:grpSpPr>
        <p:sp>
          <p:nvSpPr>
            <p:cNvPr id="405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06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410" name="Group"/>
          <p:cNvGrpSpPr/>
          <p:nvPr/>
        </p:nvGrpSpPr>
        <p:grpSpPr>
          <a:xfrm>
            <a:off x="8760177" y="8073813"/>
            <a:ext cx="361246" cy="415432"/>
            <a:chOff x="0" y="0"/>
            <a:chExt cx="361244" cy="415431"/>
          </a:xfrm>
        </p:grpSpPr>
        <p:sp>
          <p:nvSpPr>
            <p:cNvPr id="408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09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413" name="Group"/>
          <p:cNvGrpSpPr/>
          <p:nvPr/>
        </p:nvGrpSpPr>
        <p:grpSpPr>
          <a:xfrm>
            <a:off x="7649350" y="8055750"/>
            <a:ext cx="361246" cy="415433"/>
            <a:chOff x="0" y="0"/>
            <a:chExt cx="361244" cy="415431"/>
          </a:xfrm>
        </p:grpSpPr>
        <p:sp>
          <p:nvSpPr>
            <p:cNvPr id="411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12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416" name="Group"/>
          <p:cNvGrpSpPr/>
          <p:nvPr/>
        </p:nvGrpSpPr>
        <p:grpSpPr>
          <a:xfrm>
            <a:off x="7261013" y="6529493"/>
            <a:ext cx="361245" cy="415432"/>
            <a:chOff x="0" y="0"/>
            <a:chExt cx="361244" cy="415431"/>
          </a:xfrm>
        </p:grpSpPr>
        <p:sp>
          <p:nvSpPr>
            <p:cNvPr id="414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15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419" name="Group"/>
          <p:cNvGrpSpPr/>
          <p:nvPr/>
        </p:nvGrpSpPr>
        <p:grpSpPr>
          <a:xfrm>
            <a:off x="5915377" y="8028658"/>
            <a:ext cx="361246" cy="415432"/>
            <a:chOff x="0" y="0"/>
            <a:chExt cx="361244" cy="415431"/>
          </a:xfrm>
        </p:grpSpPr>
        <p:sp>
          <p:nvSpPr>
            <p:cNvPr id="417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18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422" name="Group"/>
          <p:cNvGrpSpPr/>
          <p:nvPr/>
        </p:nvGrpSpPr>
        <p:grpSpPr>
          <a:xfrm>
            <a:off x="4750364" y="8046719"/>
            <a:ext cx="361245" cy="415432"/>
            <a:chOff x="0" y="0"/>
            <a:chExt cx="361244" cy="415431"/>
          </a:xfrm>
        </p:grpSpPr>
        <p:sp>
          <p:nvSpPr>
            <p:cNvPr id="420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21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425" name="Group"/>
          <p:cNvGrpSpPr/>
          <p:nvPr/>
        </p:nvGrpSpPr>
        <p:grpSpPr>
          <a:xfrm>
            <a:off x="4470400" y="6502400"/>
            <a:ext cx="361245" cy="415432"/>
            <a:chOff x="0" y="0"/>
            <a:chExt cx="361244" cy="415431"/>
          </a:xfrm>
        </p:grpSpPr>
        <p:sp>
          <p:nvSpPr>
            <p:cNvPr id="423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24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428" name="Group"/>
          <p:cNvGrpSpPr/>
          <p:nvPr/>
        </p:nvGrpSpPr>
        <p:grpSpPr>
          <a:xfrm>
            <a:off x="2989297" y="8055750"/>
            <a:ext cx="361246" cy="415433"/>
            <a:chOff x="0" y="0"/>
            <a:chExt cx="361244" cy="415431"/>
          </a:xfrm>
        </p:grpSpPr>
        <p:sp>
          <p:nvSpPr>
            <p:cNvPr id="426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27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431" name="Group"/>
          <p:cNvGrpSpPr/>
          <p:nvPr/>
        </p:nvGrpSpPr>
        <p:grpSpPr>
          <a:xfrm>
            <a:off x="1652693" y="6493368"/>
            <a:ext cx="361245" cy="415432"/>
            <a:chOff x="0" y="0"/>
            <a:chExt cx="361244" cy="415431"/>
          </a:xfrm>
        </p:grpSpPr>
        <p:sp>
          <p:nvSpPr>
            <p:cNvPr id="429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30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pic>
        <p:nvPicPr>
          <p:cNvPr id="432" name="temp.pdf" descr="tem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7226" y="1914595"/>
            <a:ext cx="4818812" cy="668303"/>
          </a:xfrm>
          <a:prstGeom prst="rect">
            <a:avLst/>
          </a:prstGeom>
          <a:ln w="12700"/>
        </p:spPr>
      </p:pic>
      <p:pic>
        <p:nvPicPr>
          <p:cNvPr id="433" name="temp.pdf" descr="temp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3404" y="2775561"/>
            <a:ext cx="451557" cy="602075"/>
          </a:xfrm>
          <a:prstGeom prst="rect">
            <a:avLst/>
          </a:prstGeom>
          <a:ln w="12700"/>
        </p:spPr>
      </p:pic>
      <p:pic>
        <p:nvPicPr>
          <p:cNvPr id="434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2435" y="1992063"/>
            <a:ext cx="6374453" cy="803810"/>
          </a:xfrm>
          <a:prstGeom prst="rect">
            <a:avLst/>
          </a:prstGeom>
          <a:ln w="12700"/>
        </p:spPr>
      </p:pic>
      <p:pic>
        <p:nvPicPr>
          <p:cNvPr id="435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64890" y="4323706"/>
            <a:ext cx="523805" cy="202478"/>
          </a:xfrm>
          <a:prstGeom prst="rect">
            <a:avLst/>
          </a:prstGeom>
          <a:ln w="12700"/>
        </p:spPr>
      </p:pic>
      <p:pic>
        <p:nvPicPr>
          <p:cNvPr id="436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05164" y="3845215"/>
            <a:ext cx="559930" cy="202479"/>
          </a:xfrm>
          <a:prstGeom prst="rect">
            <a:avLst/>
          </a:prstGeom>
          <a:ln w="12700"/>
        </p:spPr>
      </p:pic>
      <p:pic>
        <p:nvPicPr>
          <p:cNvPr id="437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35654" y="4495924"/>
            <a:ext cx="632178" cy="328914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0" name="Learning An Action-Value Func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An Action-Value Function</a:t>
            </a:r>
          </a:p>
        </p:txBody>
      </p:sp>
      <p:sp>
        <p:nvSpPr>
          <p:cNvPr id="1051" name="Estimate qπ for the current policy π"/>
          <p:cNvSpPr/>
          <p:nvPr/>
        </p:nvSpPr>
        <p:spPr>
          <a:xfrm>
            <a:off x="1463039" y="2131342"/>
            <a:ext cx="711249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Estimate </a:t>
            </a:r>
            <a:r>
              <a:rPr i="1"/>
              <a:t>q</a:t>
            </a:r>
            <a:r>
              <a:rPr baseline="-5999">
                <a:latin typeface="Arial Rounded MT Bold"/>
                <a:ea typeface="Arial Rounded MT Bold"/>
                <a:cs typeface="Arial Rounded MT Bold"/>
                <a:sym typeface="Arial Rounded MT Bold"/>
              </a:rPr>
              <a:t>π</a:t>
            </a:r>
            <a:r>
              <a:t> for the current policy </a:t>
            </a:r>
            <a:r>
              <a:rPr>
                <a:latin typeface="Arial Rounded MT Bold"/>
                <a:ea typeface="Arial Rounded MT Bold"/>
                <a:cs typeface="Arial Rounded MT Bold"/>
                <a:sym typeface="Arial Rounded MT Bold"/>
              </a:rPr>
              <a:t>π</a:t>
            </a:r>
          </a:p>
        </p:txBody>
      </p:sp>
      <p:pic>
        <p:nvPicPr>
          <p:cNvPr id="1052" name="beads2.pdf" descr="beads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608" y="3467946"/>
            <a:ext cx="10888334" cy="1137921"/>
          </a:xfrm>
          <a:prstGeom prst="rect">
            <a:avLst/>
          </a:prstGeom>
          <a:ln w="12700"/>
        </p:spPr>
      </p:pic>
      <p:pic>
        <p:nvPicPr>
          <p:cNvPr id="1053" name="temp.pdf" descr="temp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5288" y="5536070"/>
            <a:ext cx="10458028" cy="206162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6" name="Sarsa: On-Policy TD Control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Sarsa: On-Policy TD Control</a:t>
            </a:r>
          </a:p>
        </p:txBody>
      </p:sp>
      <p:sp>
        <p:nvSpPr>
          <p:cNvPr id="1057" name="Turn this into a control method by always updating the…"/>
          <p:cNvSpPr/>
          <p:nvPr/>
        </p:nvSpPr>
        <p:spPr>
          <a:xfrm>
            <a:off x="1697848" y="2099733"/>
            <a:ext cx="9970574" cy="1211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Turn this into a control method by always updating the</a:t>
            </a:r>
          </a:p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policy to be greedy with respect to the current estimate: </a:t>
            </a:r>
          </a:p>
        </p:txBody>
      </p:sp>
      <p:pic>
        <p:nvPicPr>
          <p:cNvPr id="105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38" y="3847253"/>
            <a:ext cx="11621463" cy="447943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61" name="Q-Learning: Off-Policy TD Control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Q-Learning: Off-Policy TD Control</a:t>
            </a:r>
          </a:p>
        </p:txBody>
      </p:sp>
      <p:pic>
        <p:nvPicPr>
          <p:cNvPr id="106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192" y="4569742"/>
            <a:ext cx="12096354" cy="4280748"/>
          </a:xfrm>
          <a:prstGeom prst="rect">
            <a:avLst/>
          </a:prstGeom>
          <a:ln w="12700"/>
        </p:spPr>
      </p:pic>
      <p:pic>
        <p:nvPicPr>
          <p:cNvPr id="106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388" y="2733375"/>
            <a:ext cx="10572341" cy="705071"/>
          </a:xfrm>
          <a:prstGeom prst="rect">
            <a:avLst/>
          </a:prstGeom>
          <a:ln w="12700"/>
        </p:spPr>
      </p:pic>
      <p:sp>
        <p:nvSpPr>
          <p:cNvPr id="1064" name="One-step Q-learning:"/>
          <p:cNvSpPr/>
          <p:nvPr/>
        </p:nvSpPr>
        <p:spPr>
          <a:xfrm>
            <a:off x="969705" y="2006274"/>
            <a:ext cx="2953741" cy="550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l" defTabSz="650240">
              <a:defRPr sz="2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One-step Q-learning:</a:t>
            </a:r>
          </a:p>
        </p:txBody>
      </p:sp>
      <p:pic>
        <p:nvPicPr>
          <p:cNvPr id="1065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25698" y="2113583"/>
            <a:ext cx="1271507" cy="211317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68" name="Picture 7.png" descr="Picture 7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1315" y="1849119"/>
            <a:ext cx="8247663" cy="7667416"/>
          </a:xfrm>
          <a:prstGeom prst="rect">
            <a:avLst/>
          </a:prstGeom>
          <a:ln w="12700">
            <a:miter lim="400000"/>
          </a:ln>
        </p:spPr>
      </p:pic>
      <p:sp>
        <p:nvSpPr>
          <p:cNvPr id="1069" name="Cliffwalkin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Cliffwalking</a:t>
            </a:r>
          </a:p>
        </p:txBody>
      </p:sp>
      <p:sp>
        <p:nvSpPr>
          <p:cNvPr id="1070" name="ε−greedy, ε = 0.1"/>
          <p:cNvSpPr/>
          <p:nvPr/>
        </p:nvSpPr>
        <p:spPr>
          <a:xfrm>
            <a:off x="7238435" y="4262684"/>
            <a:ext cx="4298810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135827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2800">
                <a:latin typeface="Symbol"/>
                <a:ea typeface="Symbol"/>
                <a:cs typeface="Symbol"/>
                <a:sym typeface="Symbol"/>
              </a:rPr>
              <a:t>e-</a:t>
            </a:r>
            <a:r>
              <a:rPr sz="2800"/>
              <a:t>greedy</a:t>
            </a:r>
            <a:r>
              <a:rPr sz="2800">
                <a:latin typeface="Symbol"/>
                <a:ea typeface="Symbol"/>
                <a:cs typeface="Symbol"/>
                <a:sym typeface="Symbol"/>
              </a:rPr>
              <a:t>, e </a:t>
            </a:r>
            <a:r>
              <a:rPr sz="2800"/>
              <a:t>= 0.1</a:t>
            </a:r>
          </a:p>
        </p:txBody>
      </p:sp>
      <p:sp>
        <p:nvSpPr>
          <p:cNvPr id="1071" name="Rectangle"/>
          <p:cNvSpPr/>
          <p:nvPr/>
        </p:nvSpPr>
        <p:spPr>
          <a:xfrm>
            <a:off x="3178951" y="1806222"/>
            <a:ext cx="397370" cy="596054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072" name="R"/>
          <p:cNvSpPr/>
          <p:nvPr/>
        </p:nvSpPr>
        <p:spPr>
          <a:xfrm>
            <a:off x="3269262" y="1896533"/>
            <a:ext cx="352757" cy="397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1300480">
              <a:defRPr i="1" sz="1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073" name="Rectangle"/>
          <p:cNvSpPr/>
          <p:nvPr/>
        </p:nvSpPr>
        <p:spPr>
          <a:xfrm>
            <a:off x="3720817" y="4118186"/>
            <a:ext cx="397370" cy="596054"/>
          </a:xfrm>
          <a:prstGeom prst="rect">
            <a:avLst/>
          </a:prstGeom>
          <a:solidFill>
            <a:srgbClr val="FFFFFF"/>
          </a:solidFill>
          <a:ln w="12700"/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074" name="R"/>
          <p:cNvSpPr/>
          <p:nvPr/>
        </p:nvSpPr>
        <p:spPr>
          <a:xfrm>
            <a:off x="3793066" y="4172373"/>
            <a:ext cx="352758" cy="397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1300480">
              <a:defRPr i="1" sz="1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Expected Sarsa"/>
          <p:cNvSpPr/>
          <p:nvPr>
            <p:ph type="title"/>
          </p:nvPr>
        </p:nvSpPr>
        <p:spPr>
          <a:xfrm>
            <a:off x="975359" y="-180623"/>
            <a:ext cx="11054082" cy="2059094"/>
          </a:xfrm>
          <a:prstGeom prst="rect">
            <a:avLst/>
          </a:prstGeom>
        </p:spPr>
        <p:txBody>
          <a:bodyPr/>
          <a:lstStyle/>
          <a:p>
            <a:pPr/>
            <a:r>
              <a:t>Expected Sarsa</a:t>
            </a:r>
          </a:p>
        </p:txBody>
      </p:sp>
      <p:sp>
        <p:nvSpPr>
          <p:cNvPr id="1077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7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942" y="2817846"/>
            <a:ext cx="11004175" cy="1440753"/>
          </a:xfrm>
          <a:prstGeom prst="rect">
            <a:avLst/>
          </a:prstGeom>
          <a:ln w="12700"/>
        </p:spPr>
      </p:pic>
      <p:pic>
        <p:nvPicPr>
          <p:cNvPr id="107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2719" y="4721562"/>
            <a:ext cx="6404422" cy="2427011"/>
          </a:xfrm>
          <a:prstGeom prst="rect">
            <a:avLst/>
          </a:prstGeom>
          <a:ln w="12700"/>
        </p:spPr>
      </p:pic>
      <p:sp>
        <p:nvSpPr>
          <p:cNvPr id="1080" name="a"/>
          <p:cNvSpPr/>
          <p:nvPr/>
        </p:nvSpPr>
        <p:spPr>
          <a:xfrm>
            <a:off x="6953136" y="3999723"/>
            <a:ext cx="271499" cy="43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l" defTabSz="650240">
              <a:defRPr i="1"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Performance on the Cliff-walking Task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 on the Cliff-walking Task</a:t>
            </a:r>
          </a:p>
        </p:txBody>
      </p:sp>
      <p:sp>
        <p:nvSpPr>
          <p:cNvPr id="1083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8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342" y="1954619"/>
            <a:ext cx="10923909" cy="7382896"/>
          </a:xfrm>
          <a:prstGeom prst="rect">
            <a:avLst/>
          </a:prstGeom>
          <a:ln w="12700"/>
        </p:spPr>
      </p:pic>
      <p:sp>
        <p:nvSpPr>
          <p:cNvPr id="1085" name="van Seijen, van Hasselt, Whiteson, &amp; Wiering 2009"/>
          <p:cNvSpPr/>
          <p:nvPr/>
        </p:nvSpPr>
        <p:spPr>
          <a:xfrm>
            <a:off x="8639597" y="35460"/>
            <a:ext cx="4169593" cy="360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r" defTabSz="650240">
              <a:defRPr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van Seijen, van Hasselt, Whiteson, &amp; Wiering 2009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n-step is much the same for action values"/>
          <p:cNvSpPr/>
          <p:nvPr>
            <p:ph type="title"/>
          </p:nvPr>
        </p:nvSpPr>
        <p:spPr>
          <a:xfrm>
            <a:off x="163958" y="-1"/>
            <a:ext cx="12676884" cy="2059095"/>
          </a:xfrm>
          <a:prstGeom prst="rect">
            <a:avLst/>
          </a:prstGeom>
        </p:spPr>
        <p:txBody>
          <a:bodyPr/>
          <a:lstStyle/>
          <a:p>
            <a:pPr/>
            <a:r>
              <a:rPr i="1"/>
              <a:t>n</a:t>
            </a:r>
            <a:r>
              <a:t>-step is much the same for action values</a:t>
            </a:r>
          </a:p>
        </p:txBody>
      </p:sp>
      <p:sp>
        <p:nvSpPr>
          <p:cNvPr id="1088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8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395" y="2247337"/>
            <a:ext cx="11047160" cy="6761197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(Semi-)gradient methods carry over to control"/>
          <p:cNvSpPr/>
          <p:nvPr>
            <p:ph type="title"/>
          </p:nvPr>
        </p:nvSpPr>
        <p:spPr>
          <a:xfrm>
            <a:off x="541192" y="1552574"/>
            <a:ext cx="12082586" cy="1619251"/>
          </a:xfrm>
          <a:prstGeom prst="rect">
            <a:avLst/>
          </a:prstGeom>
        </p:spPr>
        <p:txBody>
          <a:bodyPr/>
          <a:lstStyle/>
          <a:p>
            <a:pPr defTabSz="484886">
              <a:defRPr sz="4648"/>
            </a:pPr>
            <a:r>
              <a:t>(Semi-)gradient methods carry over to control </a:t>
            </a:r>
            <a:br/>
          </a:p>
        </p:txBody>
      </p:sp>
      <p:grpSp>
        <p:nvGrpSpPr>
          <p:cNvPr id="1095" name="Group"/>
          <p:cNvGrpSpPr/>
          <p:nvPr/>
        </p:nvGrpSpPr>
        <p:grpSpPr>
          <a:xfrm>
            <a:off x="4443489" y="6887123"/>
            <a:ext cx="3028732" cy="799200"/>
            <a:chOff x="-228845" y="8097"/>
            <a:chExt cx="3028731" cy="799199"/>
          </a:xfrm>
        </p:grpSpPr>
        <p:sp>
          <p:nvSpPr>
            <p:cNvPr id="1092" name="Line"/>
            <p:cNvSpPr/>
            <p:nvPr/>
          </p:nvSpPr>
          <p:spPr>
            <a:xfrm flipV="1">
              <a:off x="868991" y="8097"/>
              <a:ext cx="260650" cy="486322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</a:p>
          </p:txBody>
        </p:sp>
        <p:sp>
          <p:nvSpPr>
            <p:cNvPr id="1093" name="update target, e.g.,"/>
            <p:cNvSpPr/>
            <p:nvPr/>
          </p:nvSpPr>
          <p:spPr>
            <a:xfrm>
              <a:off x="-228846" y="426296"/>
              <a:ext cx="2347723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000">
                  <a:solidFill>
                    <a:schemeClr val="accent1">
                      <a:satOff val="-3355"/>
                      <a:lumOff val="26614"/>
                    </a:schemeClr>
                  </a:solidFill>
                </a:defRPr>
              </a:lvl1pPr>
            </a:lstStyle>
            <a:p>
              <a:pPr/>
              <a:r>
                <a:t>update target, e.g., </a:t>
              </a:r>
            </a:p>
          </p:txBody>
        </p:sp>
        <p:pic>
          <p:nvPicPr>
            <p:cNvPr id="1094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66765" y="532674"/>
              <a:ext cx="833121" cy="2191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96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4771" y="7408419"/>
            <a:ext cx="3244428" cy="253053"/>
          </a:xfrm>
          <a:prstGeom prst="rect">
            <a:avLst/>
          </a:prstGeom>
          <a:ln w="12700">
            <a:miter lim="400000"/>
          </a:ln>
        </p:spPr>
      </p:pic>
      <p:sp>
        <p:nvSpPr>
          <p:cNvPr id="1097" name="(MC)"/>
          <p:cNvSpPr/>
          <p:nvPr/>
        </p:nvSpPr>
        <p:spPr>
          <a:xfrm>
            <a:off x="7488796" y="7303911"/>
            <a:ext cx="70944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(MC)</a:t>
            </a:r>
          </a:p>
        </p:txBody>
      </p:sp>
      <p:sp>
        <p:nvSpPr>
          <p:cNvPr id="1098" name="(Sarsa)"/>
          <p:cNvSpPr/>
          <p:nvPr/>
        </p:nvSpPr>
        <p:spPr>
          <a:xfrm>
            <a:off x="12058681" y="7321973"/>
            <a:ext cx="98912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(Sarsa)</a:t>
            </a:r>
          </a:p>
        </p:txBody>
      </p:sp>
      <p:grpSp>
        <p:nvGrpSpPr>
          <p:cNvPr id="1101" name="Group"/>
          <p:cNvGrpSpPr/>
          <p:nvPr/>
        </p:nvGrpSpPr>
        <p:grpSpPr>
          <a:xfrm>
            <a:off x="-137755" y="7827715"/>
            <a:ext cx="6522822" cy="577307"/>
            <a:chOff x="-246653" y="-36406"/>
            <a:chExt cx="6522820" cy="577305"/>
          </a:xfrm>
        </p:grpSpPr>
        <p:pic>
          <p:nvPicPr>
            <p:cNvPr id="1099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75100" y="16913"/>
              <a:ext cx="4301067" cy="5239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00" name="(Expected Sarsa)"/>
            <p:cNvSpPr/>
            <p:nvPr/>
          </p:nvSpPr>
          <p:spPr>
            <a:xfrm>
              <a:off x="-246654" y="-36407"/>
              <a:ext cx="226235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200">
                  <a:solidFill>
                    <a:schemeClr val="accent1">
                      <a:satOff val="-3355"/>
                      <a:lumOff val="26614"/>
                    </a:schemeClr>
                  </a:solidFill>
                </a:defRPr>
              </a:lvl1pPr>
            </a:lstStyle>
            <a:p>
              <a:pPr/>
              <a:r>
                <a:t>(Expected Sarsa)</a:t>
              </a:r>
            </a:p>
          </p:txBody>
        </p:sp>
      </p:grpSp>
      <p:sp>
        <p:nvSpPr>
          <p:cNvPr id="1102" name="(DP)"/>
          <p:cNvSpPr/>
          <p:nvPr/>
        </p:nvSpPr>
        <p:spPr>
          <a:xfrm>
            <a:off x="12391105" y="7872871"/>
            <a:ext cx="64742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pPr/>
            <a:r>
              <a:t>(DP)</a:t>
            </a:r>
          </a:p>
        </p:txBody>
      </p:sp>
      <p:pic>
        <p:nvPicPr>
          <p:cNvPr id="1103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76179" y="6371834"/>
            <a:ext cx="6315045" cy="697415"/>
          </a:xfrm>
          <a:prstGeom prst="rect">
            <a:avLst/>
          </a:prstGeom>
          <a:ln w="12700">
            <a:miter lim="400000"/>
          </a:ln>
        </p:spPr>
      </p:pic>
      <p:sp>
        <p:nvSpPr>
          <p:cNvPr id="1104" name="Always learn the action-value function of the current policy…"/>
          <p:cNvSpPr/>
          <p:nvPr>
            <p:ph type="body" sz="quarter" idx="1"/>
          </p:nvPr>
        </p:nvSpPr>
        <p:spPr>
          <a:xfrm>
            <a:off x="2285788" y="3677567"/>
            <a:ext cx="9998677" cy="2493328"/>
          </a:xfrm>
          <a:prstGeom prst="rect">
            <a:avLst/>
          </a:prstGeom>
        </p:spPr>
        <p:txBody>
          <a:bodyPr anchor="t"/>
          <a:lstStyle/>
          <a:p>
            <a:pPr marL="330067" indent="-330067" defTabSz="455675">
              <a:spcBef>
                <a:spcPts val="3200"/>
              </a:spcBef>
              <a:defRPr sz="2651"/>
            </a:pPr>
            <a:r>
              <a:t>Always learn the action-value function of the current policy </a:t>
            </a:r>
          </a:p>
          <a:p>
            <a:pPr marL="330067" indent="-330067" defTabSz="455675">
              <a:spcBef>
                <a:spcPts val="3200"/>
              </a:spcBef>
              <a:defRPr sz="2651"/>
            </a:pPr>
            <a:r>
              <a:t>Always act near-greedily wrt the current action-value estimates</a:t>
            </a:r>
          </a:p>
          <a:p>
            <a:pPr marL="330067" indent="-330067" defTabSz="455675">
              <a:spcBef>
                <a:spcPts val="6100"/>
              </a:spcBef>
              <a:defRPr sz="2651"/>
            </a:pPr>
            <a:r>
              <a:t>The learning rule is the same as in Chapter 9:</a:t>
            </a:r>
          </a:p>
        </p:txBody>
      </p:sp>
      <p:sp>
        <p:nvSpPr>
          <p:cNvPr id="1105" name="in the usual on-policy GPI way"/>
          <p:cNvSpPr/>
          <p:nvPr/>
        </p:nvSpPr>
        <p:spPr>
          <a:xfrm>
            <a:off x="-611237" y="2272876"/>
            <a:ext cx="9693657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5600"/>
            </a:lvl1pPr>
          </a:lstStyle>
          <a:p>
            <a:pPr/>
            <a:r>
              <a:t>in the usual on-policy GPI way</a:t>
            </a:r>
          </a:p>
        </p:txBody>
      </p:sp>
      <p:pic>
        <p:nvPicPr>
          <p:cNvPr id="1106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99780" y="7869655"/>
            <a:ext cx="5425441" cy="612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1" grpId="7"/>
      <p:bldP build="whole" bldLvl="1" animBg="1" rev="0" advAuto="0" spid="1096" grpId="5"/>
      <p:bldP build="whole" bldLvl="1" animBg="1" rev="0" advAuto="0" spid="1095" grpId="3"/>
      <p:bldP build="whole" bldLvl="1" animBg="1" rev="0" advAuto="0" spid="1097" grpId="4"/>
      <p:bldP build="whole" bldLvl="1" animBg="1" rev="0" advAuto="0" spid="1103" grpId="2"/>
      <p:bldP build="whole" bldLvl="1" animBg="1" rev="0" advAuto="0" spid="1098" grpId="6"/>
      <p:bldP build="p" bldLvl="5" animBg="1" rev="0" advAuto="0" spid="1104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Example: The Mountain-Car problem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Example: The Mountain-Car problem</a:t>
            </a:r>
          </a:p>
        </p:txBody>
      </p:sp>
      <p:sp>
        <p:nvSpPr>
          <p:cNvPr id="1109" name="SITUATIONS:  car's position and velocity…"/>
          <p:cNvSpPr/>
          <p:nvPr>
            <p:ph type="body" sz="quarter" idx="1"/>
          </p:nvPr>
        </p:nvSpPr>
        <p:spPr>
          <a:xfrm>
            <a:off x="7827715" y="3709528"/>
            <a:ext cx="4655849" cy="3969660"/>
          </a:xfrm>
          <a:prstGeom prst="rect">
            <a:avLst/>
          </a:prstGeom>
        </p:spPr>
        <p:txBody>
          <a:bodyPr lIns="27093" tIns="27093" rIns="27093" bIns="27093" anchor="t">
            <a:noAutofit/>
          </a:bodyPr>
          <a:lstStyle/>
          <a:p>
            <a:pPr marL="217875" indent="-217875" defTabSz="325120">
              <a:lnSpc>
                <a:spcPts val="3600"/>
              </a:lnSpc>
              <a:spcBef>
                <a:spcPts val="3600"/>
              </a:spcBef>
              <a:buSzTx/>
              <a:buNone/>
              <a:tabLst>
                <a:tab pos="215900" algn="l"/>
                <a:tab pos="571500" algn="l"/>
                <a:tab pos="1155700" algn="l"/>
                <a:tab pos="1739900" algn="l"/>
              </a:tabLst>
              <a:defRPr sz="2800" u="sng">
                <a:latin typeface="Helvetica"/>
                <a:ea typeface="Helvetica"/>
                <a:cs typeface="Helvetica"/>
                <a:sym typeface="Helvetica"/>
              </a:defRPr>
            </a:pPr>
            <a:r>
              <a:t>SITUATIONS</a:t>
            </a:r>
            <a:r>
              <a:rPr u="none"/>
              <a:t>: </a:t>
            </a:r>
            <a:br>
              <a:rPr u="none"/>
            </a:br>
            <a:r>
              <a:rPr u="none"/>
              <a:t>car's position and velocity</a:t>
            </a:r>
            <a:endParaRPr u="none"/>
          </a:p>
          <a:p>
            <a:pPr marL="217875" indent="-217875" defTabSz="325120">
              <a:lnSpc>
                <a:spcPts val="3600"/>
              </a:lnSpc>
              <a:spcBef>
                <a:spcPts val="3600"/>
              </a:spcBef>
              <a:buSzTx/>
              <a:buNone/>
              <a:tabLst>
                <a:tab pos="215900" algn="l"/>
                <a:tab pos="571500" algn="l"/>
                <a:tab pos="1155700" algn="l"/>
                <a:tab pos="1739900" algn="l"/>
              </a:tabLst>
              <a:defRPr sz="2800" u="sng">
                <a:latin typeface="Helvetica"/>
                <a:ea typeface="Helvetica"/>
                <a:cs typeface="Helvetica"/>
                <a:sym typeface="Helvetica"/>
              </a:defRPr>
            </a:pPr>
            <a:r>
              <a:t>ACTIONS</a:t>
            </a:r>
            <a:r>
              <a:rPr u="none"/>
              <a:t>: </a:t>
            </a:r>
            <a:br>
              <a:rPr u="none"/>
            </a:br>
            <a:r>
              <a:rPr u="none"/>
              <a:t>three thrusts: forward, reverse, none</a:t>
            </a:r>
            <a:endParaRPr u="none"/>
          </a:p>
          <a:p>
            <a:pPr marL="217875" indent="-217875" defTabSz="325120">
              <a:lnSpc>
                <a:spcPts val="3600"/>
              </a:lnSpc>
              <a:spcBef>
                <a:spcPts val="3600"/>
              </a:spcBef>
              <a:buSzTx/>
              <a:buNone/>
              <a:tabLst>
                <a:tab pos="215900" algn="l"/>
                <a:tab pos="571500" algn="l"/>
                <a:tab pos="1155700" algn="l"/>
                <a:tab pos="1739900" algn="l"/>
              </a:tabLst>
              <a:defRPr sz="2800" u="sng">
                <a:latin typeface="Helvetica"/>
                <a:ea typeface="Helvetica"/>
                <a:cs typeface="Helvetica"/>
                <a:sym typeface="Helvetica"/>
              </a:defRPr>
            </a:pPr>
            <a:r>
              <a:t>REWARDS</a:t>
            </a:r>
            <a:r>
              <a:rPr u="none"/>
              <a:t>: </a:t>
            </a:r>
            <a:br>
              <a:rPr u="none"/>
            </a:br>
            <a:r>
              <a:rPr u="none"/>
              <a:t>always –1 until car reaches the goal</a:t>
            </a:r>
            <a:endParaRPr u="none"/>
          </a:p>
          <a:p>
            <a:pPr marL="217875" indent="-217875" defTabSz="325120">
              <a:lnSpc>
                <a:spcPts val="3600"/>
              </a:lnSpc>
              <a:spcBef>
                <a:spcPts val="3600"/>
              </a:spcBef>
              <a:buSzTx/>
              <a:buNone/>
              <a:tabLst>
                <a:tab pos="215900" algn="l"/>
                <a:tab pos="571500" algn="l"/>
                <a:tab pos="1155700" algn="l"/>
                <a:tab pos="1739900" algn="l"/>
              </a:tabLst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Episodic, </a:t>
            </a:r>
            <a:r>
              <a:t>No Discounting,  𝜸=1</a:t>
            </a:r>
          </a:p>
        </p:txBody>
      </p:sp>
      <p:sp>
        <p:nvSpPr>
          <p:cNvPr id="1110" name="Minimum-Time-to-Goal Problem"/>
          <p:cNvSpPr/>
          <p:nvPr/>
        </p:nvSpPr>
        <p:spPr>
          <a:xfrm>
            <a:off x="1359181" y="7267786"/>
            <a:ext cx="5472512" cy="51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>
            <a:spAutoFit/>
          </a:bodyPr>
          <a:lstStyle>
            <a:lvl1pPr algn="l" defTabSz="325120">
              <a:lnSpc>
                <a:spcPts val="3300"/>
              </a:lnSpc>
              <a:tabLst>
                <a:tab pos="571500" algn="l"/>
                <a:tab pos="1155700" algn="l"/>
                <a:tab pos="1739900" algn="l"/>
                <a:tab pos="2311400" algn="l"/>
                <a:tab pos="2895600" algn="l"/>
              </a:tabLst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Minimum-Time-to-Goal Problem</a:t>
            </a:r>
          </a:p>
        </p:txBody>
      </p:sp>
      <p:sp>
        <p:nvSpPr>
          <p:cNvPr id="1111" name="Goal"/>
          <p:cNvSpPr/>
          <p:nvPr/>
        </p:nvSpPr>
        <p:spPr>
          <a:xfrm>
            <a:off x="5393830" y="3625991"/>
            <a:ext cx="710719" cy="42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>
            <a:spAutoFit/>
          </a:bodyPr>
          <a:lstStyle>
            <a:lvl1pPr algn="l" defTabSz="325120">
              <a:lnSpc>
                <a:spcPts val="26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Goal</a:t>
            </a:r>
          </a:p>
        </p:txBody>
      </p:sp>
      <p:sp>
        <p:nvSpPr>
          <p:cNvPr id="1112" name="Gravity wins"/>
          <p:cNvSpPr/>
          <p:nvPr/>
        </p:nvSpPr>
        <p:spPr>
          <a:xfrm>
            <a:off x="4551679" y="6041813"/>
            <a:ext cx="1726619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>
            <a:spAutoFit/>
          </a:bodyPr>
          <a:lstStyle>
            <a:lvl1pPr algn="l" defTabSz="325120">
              <a:lnSpc>
                <a:spcPts val="2600"/>
              </a:lnSpc>
              <a:tabLst>
                <a:tab pos="571500" algn="l"/>
              </a:tabLst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Gravity wins</a:t>
            </a:r>
          </a:p>
        </p:txBody>
      </p:sp>
      <p:pic>
        <p:nvPicPr>
          <p:cNvPr id="1113" name="image11.pdf" descr="image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700" y="3965688"/>
            <a:ext cx="4401383" cy="3001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On-policy n-step Action-value Method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rPr i="0"/>
              <a:t>On-policy </a:t>
            </a:r>
            <a:r>
              <a:t>n</a:t>
            </a:r>
            <a:r>
              <a:rPr i="0"/>
              <a:t>-step Action-value Methods</a:t>
            </a:r>
          </a:p>
        </p:txBody>
      </p:sp>
      <p:sp>
        <p:nvSpPr>
          <p:cNvPr id="1116" name="Action-value form of n-step retur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500"/>
              </a:spcBef>
              <a:buBlip>
                <a:blip r:embed="rId2"/>
              </a:buBlip>
            </a:pPr>
            <a:r>
              <a:rPr u="sng"/>
              <a:t>Action</a:t>
            </a:r>
            <a:r>
              <a:t>-value form of </a:t>
            </a:r>
            <a:r>
              <a:rPr i="1"/>
              <a:t>n</a:t>
            </a:r>
            <a:r>
              <a:t>-step return</a:t>
            </a:r>
          </a:p>
          <a:p>
            <a:pPr>
              <a:spcBef>
                <a:spcPts val="3500"/>
              </a:spcBef>
              <a:buBlip>
                <a:blip r:embed="rId2"/>
              </a:buBlip>
            </a:pPr>
          </a:p>
          <a:p>
            <a:pPr>
              <a:spcBef>
                <a:spcPts val="3500"/>
              </a:spcBef>
              <a:buBlip>
                <a:blip r:embed="rId2"/>
              </a:buBlip>
              <a:defRPr i="1"/>
            </a:pPr>
            <a:r>
              <a:t>n</a:t>
            </a:r>
            <a:r>
              <a:rPr i="0"/>
              <a:t>-step </a:t>
            </a:r>
            <a:r>
              <a:rPr i="0" u="sng"/>
              <a:t>Sarsa</a:t>
            </a:r>
            <a:r>
              <a:rPr i="0"/>
              <a:t>:</a:t>
            </a:r>
            <a:endParaRPr i="0"/>
          </a:p>
          <a:p>
            <a:pPr>
              <a:spcBef>
                <a:spcPts val="3500"/>
              </a:spcBef>
              <a:buBlip>
                <a:blip r:embed="rId2"/>
              </a:buBlip>
              <a:defRPr i="1"/>
            </a:pPr>
            <a:endParaRPr i="0"/>
          </a:p>
          <a:p>
            <a:pPr>
              <a:spcBef>
                <a:spcPts val="3500"/>
              </a:spcBef>
              <a:buBlip>
                <a:blip r:embed="rId2"/>
              </a:buBlip>
              <a:defRPr i="1"/>
            </a:pPr>
            <a:r>
              <a:t>n</a:t>
            </a:r>
            <a:r>
              <a:rPr i="0"/>
              <a:t>-step </a:t>
            </a:r>
            <a:r>
              <a:rPr i="0" u="sng"/>
              <a:t>Expected Sarsa</a:t>
            </a:r>
            <a:r>
              <a:rPr i="0"/>
              <a:t> is the same update with a slightly different </a:t>
            </a:r>
            <a:r>
              <a:t>n</a:t>
            </a:r>
            <a:r>
              <a:rPr i="0"/>
              <a:t>-step return:</a:t>
            </a:r>
          </a:p>
        </p:txBody>
      </p:sp>
      <p:sp>
        <p:nvSpPr>
          <p:cNvPr id="1117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1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4631" y="3115357"/>
            <a:ext cx="9257326" cy="709655"/>
          </a:xfrm>
          <a:prstGeom prst="rect">
            <a:avLst/>
          </a:prstGeom>
          <a:ln w="12700"/>
        </p:spPr>
      </p:pic>
      <p:sp>
        <p:nvSpPr>
          <p:cNvPr id="1119" name="Line"/>
          <p:cNvSpPr/>
          <p:nvPr/>
        </p:nvSpPr>
        <p:spPr>
          <a:xfrm flipH="1">
            <a:off x="8172756" y="3730728"/>
            <a:ext cx="2936172" cy="1"/>
          </a:xfrm>
          <a:prstGeom prst="line">
            <a:avLst/>
          </a:prstGeom>
          <a:ln w="25400">
            <a:solidFill>
              <a:schemeClr val="accent5"/>
            </a:solidFill>
          </a:ln>
        </p:spPr>
        <p:txBody>
          <a:bodyPr lIns="0" tIns="0" rIns="0" bIns="0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pic>
        <p:nvPicPr>
          <p:cNvPr id="1120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2583" y="5029408"/>
            <a:ext cx="9057385" cy="717776"/>
          </a:xfrm>
          <a:prstGeom prst="rect">
            <a:avLst/>
          </a:prstGeom>
          <a:ln w="12700"/>
        </p:spPr>
      </p:pic>
      <p:pic>
        <p:nvPicPr>
          <p:cNvPr id="1121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63523" y="7482318"/>
            <a:ext cx="9477059" cy="895603"/>
          </a:xfrm>
          <a:prstGeom prst="rect">
            <a:avLst/>
          </a:prstGeom>
          <a:ln w="12700"/>
        </p:spPr>
      </p:pic>
      <p:sp>
        <p:nvSpPr>
          <p:cNvPr id="1122" name="Line"/>
          <p:cNvSpPr/>
          <p:nvPr/>
        </p:nvSpPr>
        <p:spPr>
          <a:xfrm flipH="1">
            <a:off x="6953113" y="8481663"/>
            <a:ext cx="4368825" cy="1"/>
          </a:xfrm>
          <a:prstGeom prst="line">
            <a:avLst/>
          </a:prstGeom>
          <a:ln w="25400">
            <a:solidFill>
              <a:schemeClr val="accent5"/>
            </a:solidFill>
          </a:ln>
        </p:spPr>
        <p:txBody>
          <a:bodyPr lIns="0" tIns="0" rIns="0" bIns="0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rse of dimensionality"/>
          <p:cNvSpPr/>
          <p:nvPr>
            <p:ph type="title"/>
          </p:nvPr>
        </p:nvSpPr>
        <p:spPr>
          <a:xfrm>
            <a:off x="1269999" y="-242209"/>
            <a:ext cx="10464801" cy="24384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Curse of dimensionality</a:t>
            </a:r>
          </a:p>
        </p:txBody>
      </p:sp>
      <p:pic>
        <p:nvPicPr>
          <p:cNvPr id="440" name="rl-curse.pdf" descr="rl-curse.pdf"/>
          <p:cNvPicPr>
            <a:picLocks noChangeAspect="1"/>
          </p:cNvPicPr>
          <p:nvPr/>
        </p:nvPicPr>
        <p:blipFill>
          <a:blip r:embed="rId2">
            <a:extLst/>
          </a:blip>
          <a:srcRect l="0" t="0" r="1337" b="0"/>
          <a:stretch>
            <a:fillRect/>
          </a:stretch>
        </p:blipFill>
        <p:spPr>
          <a:xfrm>
            <a:off x="422748" y="2010948"/>
            <a:ext cx="12583148" cy="7220329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lide Number"/>
          <p:cNvSpPr/>
          <p:nvPr>
            <p:ph type="sldNum" sz="quarter" idx="4294967295"/>
          </p:nvPr>
        </p:nvSpPr>
        <p:spPr>
          <a:xfrm>
            <a:off x="6388099" y="9258300"/>
            <a:ext cx="215901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n-step semi-gradient Sarsa is better for n&gt;1"/>
          <p:cNvSpPr/>
          <p:nvPr>
            <p:ph type="title"/>
          </p:nvPr>
        </p:nvSpPr>
        <p:spPr>
          <a:xfrm>
            <a:off x="506020" y="1086547"/>
            <a:ext cx="11906761" cy="1619251"/>
          </a:xfrm>
          <a:prstGeom prst="rect">
            <a:avLst/>
          </a:prstGeom>
        </p:spPr>
        <p:txBody>
          <a:bodyPr/>
          <a:lstStyle/>
          <a:p>
            <a:pPr defTabSz="531622">
              <a:defRPr i="1" sz="5096">
                <a:latin typeface="Helvetica"/>
                <a:ea typeface="Helvetica"/>
                <a:cs typeface="Helvetica"/>
                <a:sym typeface="Helvetica"/>
              </a:defRPr>
            </a:pPr>
            <a:r>
              <a:t>n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-step semi-gradient Sarsa is better for </a:t>
            </a:r>
            <a:r>
              <a:t>n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&gt;1</a:t>
            </a:r>
          </a:p>
        </p:txBody>
      </p:sp>
      <p:pic>
        <p:nvPicPr>
          <p:cNvPr id="112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08908" y="2501336"/>
            <a:ext cx="10009228" cy="563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6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395" y="4640114"/>
            <a:ext cx="7726653" cy="3537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7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9342" y="3729572"/>
            <a:ext cx="6403254" cy="2997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ff-policy n-step Methods by Importance Sampling"/>
          <p:cNvSpPr/>
          <p:nvPr>
            <p:ph type="title"/>
          </p:nvPr>
        </p:nvSpPr>
        <p:spPr>
          <a:xfrm>
            <a:off x="-65016" y="-1"/>
            <a:ext cx="13134833" cy="2059095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rPr i="0"/>
              <a:t>Off-policy </a:t>
            </a:r>
            <a:r>
              <a:t>n</a:t>
            </a:r>
            <a:r>
              <a:rPr i="0"/>
              <a:t>-step Methods by Importance Sampling</a:t>
            </a:r>
          </a:p>
        </p:txBody>
      </p:sp>
      <p:sp>
        <p:nvSpPr>
          <p:cNvPr id="1130" name="Use importance-sampling ratio:…"/>
          <p:cNvSpPr/>
          <p:nvPr>
            <p:ph type="body" idx="1"/>
          </p:nvPr>
        </p:nvSpPr>
        <p:spPr>
          <a:xfrm>
            <a:off x="962572" y="1758908"/>
            <a:ext cx="11449792" cy="769450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200"/>
              </a:spcBef>
              <a:buBlip>
                <a:blip r:embed="rId2"/>
              </a:buBlip>
            </a:pPr>
            <a:r>
              <a:t>Use </a:t>
            </a:r>
            <a:r>
              <a:rPr i="1"/>
              <a:t>importance-sampling ratio</a:t>
            </a:r>
            <a:r>
              <a:t>:</a:t>
            </a:r>
          </a:p>
          <a:p>
            <a:pPr>
              <a:spcBef>
                <a:spcPts val="2200"/>
              </a:spcBef>
              <a:buBlip>
                <a:blip r:embed="rId2"/>
              </a:buBlip>
            </a:pPr>
          </a:p>
          <a:p>
            <a:pPr>
              <a:spcBef>
                <a:spcPts val="4600"/>
              </a:spcBef>
              <a:buBlip>
                <a:blip r:embed="rId2"/>
              </a:buBlip>
            </a:pPr>
            <a:r>
              <a:t>We get off-policy methods by weighting updates by this ratio</a:t>
            </a:r>
          </a:p>
          <a:p>
            <a:pPr>
              <a:spcBef>
                <a:spcPts val="2200"/>
              </a:spcBef>
              <a:buBlip>
                <a:blip r:embed="rId2"/>
              </a:buBlip>
            </a:pPr>
            <a:r>
              <a:t>Off-policy </a:t>
            </a:r>
            <a:r>
              <a:rPr i="1"/>
              <a:t>n</a:t>
            </a:r>
            <a:r>
              <a:t>-step </a:t>
            </a:r>
            <a:r>
              <a:rPr u="sng"/>
              <a:t>TD</a:t>
            </a:r>
            <a:r>
              <a:t>:</a:t>
            </a:r>
          </a:p>
          <a:p>
            <a:pPr>
              <a:spcBef>
                <a:spcPts val="2200"/>
              </a:spcBef>
              <a:buBlip>
                <a:blip r:embed="rId2"/>
              </a:buBlip>
            </a:pPr>
          </a:p>
          <a:p>
            <a:pPr>
              <a:spcBef>
                <a:spcPts val="2200"/>
              </a:spcBef>
              <a:buBlip>
                <a:blip r:embed="rId2"/>
              </a:buBlip>
            </a:pPr>
            <a:r>
              <a:t>Off-policy </a:t>
            </a:r>
            <a:r>
              <a:rPr i="1"/>
              <a:t>n</a:t>
            </a:r>
            <a:r>
              <a:t>-step </a:t>
            </a:r>
            <a:r>
              <a:rPr u="sng"/>
              <a:t>Sarsa</a:t>
            </a:r>
            <a:r>
              <a:t>:</a:t>
            </a:r>
          </a:p>
          <a:p>
            <a:pPr>
              <a:spcBef>
                <a:spcPts val="2200"/>
              </a:spcBef>
              <a:buBlip>
                <a:blip r:embed="rId2"/>
              </a:buBlip>
            </a:pPr>
          </a:p>
          <a:p>
            <a:pPr>
              <a:spcBef>
                <a:spcPts val="2200"/>
              </a:spcBef>
              <a:buBlip>
                <a:blip r:embed="rId2"/>
              </a:buBlip>
            </a:pPr>
            <a:r>
              <a:t>Off-policy </a:t>
            </a:r>
            <a:r>
              <a:rPr i="1"/>
              <a:t>n</a:t>
            </a:r>
            <a:r>
              <a:t>-step </a:t>
            </a:r>
            <a:r>
              <a:rPr u="sng"/>
              <a:t>Expected Sarsa</a:t>
            </a:r>
            <a:r>
              <a:t>:</a:t>
            </a:r>
          </a:p>
        </p:txBody>
      </p:sp>
      <p:sp>
        <p:nvSpPr>
          <p:cNvPr id="1131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3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9328" y="2501351"/>
            <a:ext cx="4540200" cy="1221572"/>
          </a:xfrm>
          <a:prstGeom prst="rect">
            <a:avLst/>
          </a:prstGeom>
          <a:ln w="12700"/>
        </p:spPr>
      </p:pic>
      <p:pic>
        <p:nvPicPr>
          <p:cNvPr id="1133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2541" y="5267249"/>
            <a:ext cx="7601232" cy="834792"/>
          </a:xfrm>
          <a:prstGeom prst="rect">
            <a:avLst/>
          </a:prstGeom>
          <a:ln w="12700"/>
        </p:spPr>
      </p:pic>
      <p:pic>
        <p:nvPicPr>
          <p:cNvPr id="1134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34777" y="6904542"/>
            <a:ext cx="9196535" cy="808209"/>
          </a:xfrm>
          <a:prstGeom prst="rect">
            <a:avLst/>
          </a:prstGeom>
          <a:ln w="12700"/>
        </p:spPr>
      </p:pic>
      <p:pic>
        <p:nvPicPr>
          <p:cNvPr id="1135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44456" y="8682615"/>
            <a:ext cx="9584127" cy="612595"/>
          </a:xfrm>
          <a:prstGeom prst="rect">
            <a:avLst/>
          </a:prstGeom>
          <a:ln w="12700"/>
        </p:spPr>
      </p:pic>
      <p:pic>
        <p:nvPicPr>
          <p:cNvPr id="1136" name="Line" descr="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0800000">
            <a:off x="5887209" y="5926661"/>
            <a:ext cx="711475" cy="25401"/>
          </a:xfrm>
          <a:prstGeom prst="rect">
            <a:avLst/>
          </a:prstGeom>
        </p:spPr>
      </p:pic>
      <p:pic>
        <p:nvPicPr>
          <p:cNvPr id="1138" name="Line" descr="Lin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0800000">
            <a:off x="7064307" y="7518914"/>
            <a:ext cx="488226" cy="25401"/>
          </a:xfrm>
          <a:prstGeom prst="rect">
            <a:avLst/>
          </a:prstGeom>
        </p:spPr>
      </p:pic>
      <p:pic>
        <p:nvPicPr>
          <p:cNvPr id="1140" name="Line" descr="Lin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7670248" y="8993831"/>
            <a:ext cx="320042" cy="254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4" name="Conclusions Regarding n-step Method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 Regarding </a:t>
            </a:r>
            <a:r>
              <a:rPr i="1"/>
              <a:t>n</a:t>
            </a:r>
            <a:r>
              <a:t>-step Methods</a:t>
            </a:r>
          </a:p>
        </p:txBody>
      </p:sp>
      <p:sp>
        <p:nvSpPr>
          <p:cNvPr id="1145" name="Generalize Temporal-Difference and Monte Carlo learning methods, sliding from one to the other as n increases…"/>
          <p:cNvSpPr/>
          <p:nvPr>
            <p:ph type="body" idx="1"/>
          </p:nvPr>
        </p:nvSpPr>
        <p:spPr>
          <a:xfrm>
            <a:off x="68527" y="1576908"/>
            <a:ext cx="12540634" cy="8064955"/>
          </a:xfrm>
          <a:prstGeom prst="rect">
            <a:avLst/>
          </a:prstGeom>
        </p:spPr>
        <p:txBody>
          <a:bodyPr/>
          <a:lstStyle/>
          <a:p>
            <a:pPr marL="902652" indent="-404812">
              <a:buBlip>
                <a:blip r:embed="rId2"/>
              </a:buBlip>
            </a:pPr>
            <a:r>
              <a:t>Generalize Temporal-Difference and Monte Carlo learning methods, sliding from one to the other as </a:t>
            </a:r>
            <a:r>
              <a:rPr i="1"/>
              <a:t>n</a:t>
            </a:r>
            <a:r>
              <a:t> increases</a:t>
            </a:r>
          </a:p>
          <a:p>
            <a:pPr lvl="1" marL="1278889" indent="-323850">
              <a:buBlip>
                <a:blip r:embed="rId2"/>
              </a:buBlip>
            </a:pPr>
            <a:r>
              <a:rPr i="1"/>
              <a:t>n </a:t>
            </a:r>
            <a:r>
              <a:t>= 1 is TD</a:t>
            </a:r>
          </a:p>
          <a:p>
            <a:pPr lvl="1" marL="1278889" indent="-323850">
              <a:buBlip>
                <a:blip r:embed="rId2"/>
              </a:buBlip>
            </a:pPr>
            <a:r>
              <a:rPr i="1"/>
              <a:t>n</a:t>
            </a:r>
            <a:r>
              <a:t> = ∞ is MC</a:t>
            </a:r>
          </a:p>
          <a:p>
            <a:pPr lvl="1" marL="1278889" indent="-323850">
              <a:buBlip>
                <a:blip r:embed="rId2"/>
              </a:buBlip>
              <a:defRPr>
                <a:solidFill>
                  <a:schemeClr val="accent5"/>
                </a:solidFill>
              </a:defRPr>
            </a:pPr>
            <a:r>
              <a:t>an intermediate </a:t>
            </a:r>
            <a:r>
              <a:rPr i="1"/>
              <a:t>n</a:t>
            </a:r>
            <a:r>
              <a:t> is often much better than either extreme</a:t>
            </a:r>
          </a:p>
          <a:p>
            <a:pPr lvl="1" marL="1278889" indent="-323850">
              <a:buBlip>
                <a:blip r:embed="rId2"/>
              </a:buBlip>
            </a:pPr>
            <a:r>
              <a:t>applicable to both continuing and episodic problems</a:t>
            </a:r>
          </a:p>
          <a:p>
            <a:pPr marL="893656" indent="-395816">
              <a:buFont typeface="Wingdings"/>
              <a:buBlip>
                <a:blip r:embed="rId2"/>
              </a:buBlip>
            </a:pPr>
            <a:r>
              <a:t>There is some cost in computation</a:t>
            </a:r>
          </a:p>
          <a:p>
            <a:pPr lvl="1" marL="1278889" indent="-323850">
              <a:buBlip>
                <a:blip r:embed="rId2"/>
              </a:buBlip>
            </a:pPr>
            <a:r>
              <a:t>need to remember the last </a:t>
            </a:r>
            <a:r>
              <a:rPr i="1"/>
              <a:t>n </a:t>
            </a:r>
            <a:r>
              <a:t>states, learning delayed by </a:t>
            </a:r>
            <a:r>
              <a:rPr i="1"/>
              <a:t>n</a:t>
            </a:r>
            <a:r>
              <a:t> steps</a:t>
            </a:r>
          </a:p>
          <a:p>
            <a:pPr lvl="1" marL="1278889" indent="-323850">
              <a:buBlip>
                <a:blip r:embed="rId2"/>
              </a:buBlip>
            </a:pPr>
            <a:r>
              <a:t>but, very natural match for using replay buffers (deep RL)</a:t>
            </a:r>
          </a:p>
          <a:p>
            <a:pPr lvl="1" marL="1278889" indent="-323850">
              <a:buBlip>
                <a:blip r:embed="rId2"/>
              </a:buBlip>
              <a:defRPr>
                <a:solidFill>
                  <a:schemeClr val="accent5"/>
                </a:solidFill>
              </a:defRPr>
            </a:pPr>
            <a:r>
              <a:t>per-step computation is small and uniform, like TD</a:t>
            </a:r>
          </a:p>
          <a:p>
            <a:pPr marL="902652" indent="-404812">
              <a:buBlip>
                <a:blip r:embed="rId2"/>
              </a:buBlip>
            </a:pPr>
            <a:r>
              <a:rPr>
                <a:solidFill>
                  <a:schemeClr val="accent5"/>
                </a:solidFill>
              </a:rPr>
              <a:t>Everything generalizes nicely</a:t>
            </a:r>
            <a:r>
              <a:t>: error-reduction theory, Sarsa, off-policy by importance sampling, Expected Sarsa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" name="unified-view.pdf" descr="unified-view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057" y="1162936"/>
            <a:ext cx="8922739" cy="8211358"/>
          </a:xfrm>
          <a:prstGeom prst="rect">
            <a:avLst/>
          </a:prstGeom>
          <a:ln w="12700"/>
        </p:spPr>
      </p:pic>
      <p:sp>
        <p:nvSpPr>
          <p:cNvPr id="1148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9" name="Unified View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Unified View</a:t>
            </a:r>
          </a:p>
        </p:txBody>
      </p:sp>
      <p:sp>
        <p:nvSpPr>
          <p:cNvPr id="1150" name="Line"/>
          <p:cNvSpPr/>
          <p:nvPr/>
        </p:nvSpPr>
        <p:spPr>
          <a:xfrm>
            <a:off x="996958" y="1524294"/>
            <a:ext cx="11011737" cy="18"/>
          </a:xfrm>
          <a:prstGeom prst="line">
            <a:avLst/>
          </a:prstGeom>
          <a:ln w="50800">
            <a:solidFill>
              <a:srgbClr val="0433FF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51" name="Multi-step…"/>
          <p:cNvSpPr/>
          <p:nvPr/>
        </p:nvSpPr>
        <p:spPr>
          <a:xfrm>
            <a:off x="3682852" y="4572554"/>
            <a:ext cx="2170624" cy="100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marL="57799" marR="57799" algn="l" defTabSz="1300480"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Multi-step</a:t>
            </a:r>
          </a:p>
          <a:p>
            <a:pPr marL="57799" marR="57799" algn="l" defTabSz="1300480"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bootstrapping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Eligibility traces are: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Eligibility traces are: </a:t>
            </a:r>
          </a:p>
        </p:txBody>
      </p:sp>
      <p:sp>
        <p:nvSpPr>
          <p:cNvPr id="1154" name="Another way of interpolating between MC and TD methods…"/>
          <p:cNvSpPr/>
          <p:nvPr>
            <p:ph type="body" idx="1"/>
          </p:nvPr>
        </p:nvSpPr>
        <p:spPr>
          <a:xfrm>
            <a:off x="1751012" y="1962100"/>
            <a:ext cx="11225912" cy="769450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Another way of interpolating between MC and TD methods</a:t>
            </a:r>
          </a:p>
          <a:p>
            <a:pPr>
              <a:buBlip>
                <a:blip r:embed="rId2"/>
              </a:buBlip>
            </a:pPr>
            <a:r>
              <a:t>A way of implementing </a:t>
            </a:r>
            <a:r>
              <a:rPr i="1"/>
              <a:t>compound λ-return</a:t>
            </a:r>
            <a:r>
              <a:t> targets</a:t>
            </a:r>
          </a:p>
          <a:p>
            <a:pPr>
              <a:buBlip>
                <a:blip r:embed="rId2"/>
              </a:buBlip>
            </a:pPr>
            <a:r>
              <a:t>A basic mechanistic idea — a short-term, fading memory</a:t>
            </a:r>
          </a:p>
          <a:p>
            <a:pPr>
              <a:buBlip>
                <a:blip r:embed="rId2"/>
              </a:buBlip>
            </a:pPr>
            <a:r>
              <a:t>A new style of algorithm development/analysis</a:t>
            </a:r>
          </a:p>
          <a:p>
            <a:pPr lvl="1">
              <a:buBlip>
                <a:blip r:embed="rId2"/>
              </a:buBlip>
            </a:pPr>
            <a:r>
              <a:t>the forward-view ⇔ backward-view transformation</a:t>
            </a:r>
          </a:p>
          <a:p>
            <a:pPr lvl="1">
              <a:buBlip>
                <a:blip r:embed="rId2"/>
              </a:buBlip>
            </a:pPr>
            <a:r>
              <a:t>Forward view:</a:t>
            </a:r>
            <a:br/>
            <a:r>
              <a:t>conceptually simple — good for theory, intuition</a:t>
            </a:r>
          </a:p>
          <a:p>
            <a:pPr lvl="1">
              <a:buBlip>
                <a:blip r:embed="rId2"/>
              </a:buBlip>
            </a:pPr>
            <a:r>
              <a:t>Backward view:</a:t>
            </a:r>
            <a:br/>
            <a:r>
              <a:t>computational implementation of the forward view</a:t>
            </a:r>
          </a:p>
        </p:txBody>
      </p:sp>
      <p:sp>
        <p:nvSpPr>
          <p:cNvPr id="1155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Recall n-step targe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Recall </a:t>
            </a:r>
            <a:r>
              <a:rPr i="1"/>
              <a:t>n</a:t>
            </a:r>
            <a:r>
              <a:t>-step targets</a:t>
            </a:r>
          </a:p>
        </p:txBody>
      </p:sp>
      <p:sp>
        <p:nvSpPr>
          <p:cNvPr id="1158" name="For example, in the episodic case, now assuming linear function approximation:…"/>
          <p:cNvSpPr/>
          <p:nvPr>
            <p:ph type="body" idx="1"/>
          </p:nvPr>
        </p:nvSpPr>
        <p:spPr>
          <a:xfrm>
            <a:off x="1380416" y="1872258"/>
            <a:ext cx="11054082" cy="769450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For example, in the episodic case, now assuming linear function approximation:</a:t>
            </a:r>
          </a:p>
          <a:p>
            <a:pPr lvl="1">
              <a:buBlip>
                <a:blip r:embed="rId2"/>
              </a:buBlip>
            </a:pPr>
            <a:r>
              <a:t>2-step target:</a:t>
            </a:r>
          </a:p>
          <a:p>
            <a:pPr lvl="1">
              <a:buBlip>
                <a:blip r:embed="rId2"/>
              </a:buBlip>
              <a:defRPr i="1"/>
            </a:pPr>
          </a:p>
          <a:p>
            <a:pPr lvl="1">
              <a:buBlip>
                <a:blip r:embed="rId2"/>
              </a:buBlip>
              <a:defRPr i="1"/>
            </a:pPr>
            <a:r>
              <a:t>n</a:t>
            </a:r>
            <a:r>
              <a:rPr i="0"/>
              <a:t>-step target:</a:t>
            </a:r>
          </a:p>
        </p:txBody>
      </p:sp>
      <p:grpSp>
        <p:nvGrpSpPr>
          <p:cNvPr id="1161" name="Group"/>
          <p:cNvGrpSpPr/>
          <p:nvPr/>
        </p:nvGrpSpPr>
        <p:grpSpPr>
          <a:xfrm>
            <a:off x="3203675" y="7210281"/>
            <a:ext cx="5944151" cy="1806223"/>
            <a:chOff x="-984482" y="0"/>
            <a:chExt cx="5944150" cy="1806222"/>
          </a:xfrm>
        </p:grpSpPr>
        <p:pic>
          <p:nvPicPr>
            <p:cNvPr id="1159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84483" y="105051"/>
              <a:ext cx="4259529" cy="726577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160" name="Square"/>
            <p:cNvSpPr/>
            <p:nvPr/>
          </p:nvSpPr>
          <p:spPr>
            <a:xfrm>
              <a:off x="3153445" y="0"/>
              <a:ext cx="1806224" cy="18062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</p:grpSp>
      <p:pic>
        <p:nvPicPr>
          <p:cNvPr id="1162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7400" y="4307294"/>
            <a:ext cx="6683023" cy="618451"/>
          </a:xfrm>
          <a:prstGeom prst="rect">
            <a:avLst/>
          </a:prstGeom>
          <a:ln w="12700"/>
        </p:spPr>
      </p:pic>
      <p:pic>
        <p:nvPicPr>
          <p:cNvPr id="1163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27299" y="6242744"/>
            <a:ext cx="9049174" cy="618451"/>
          </a:xfrm>
          <a:prstGeom prst="rect">
            <a:avLst/>
          </a:prstGeom>
          <a:ln w="12700"/>
        </p:spPr>
      </p:pic>
      <p:sp>
        <p:nvSpPr>
          <p:cNvPr id="1164" name="with"/>
          <p:cNvSpPr/>
          <p:nvPr/>
        </p:nvSpPr>
        <p:spPr>
          <a:xfrm>
            <a:off x="2090833" y="7311702"/>
            <a:ext cx="982666" cy="67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with</a:t>
            </a:r>
          </a:p>
        </p:txBody>
      </p:sp>
      <p:sp>
        <p:nvSpPr>
          <p:cNvPr id="1165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Any set of update targets can be averaged…"/>
          <p:cNvSpPr/>
          <p:nvPr>
            <p:ph type="title"/>
          </p:nvPr>
        </p:nvSpPr>
        <p:spPr>
          <a:xfrm>
            <a:off x="436181" y="193864"/>
            <a:ext cx="12401453" cy="1692112"/>
          </a:xfrm>
          <a:prstGeom prst="rect">
            <a:avLst/>
          </a:prstGeom>
        </p:spPr>
        <p:txBody>
          <a:bodyPr/>
          <a:lstStyle/>
          <a:p>
            <a:pPr/>
            <a:r>
              <a:t>Any set of update targets can be </a:t>
            </a:r>
            <a:r>
              <a:rPr i="1"/>
              <a:t>averaged</a:t>
            </a:r>
            <a:r>
              <a:t> </a:t>
            </a:r>
          </a:p>
          <a:p>
            <a:pPr/>
            <a:r>
              <a:t>to produce new </a:t>
            </a:r>
            <a:r>
              <a:rPr i="1"/>
              <a:t>compound</a:t>
            </a:r>
            <a:r>
              <a:t> update targets</a:t>
            </a:r>
          </a:p>
        </p:txBody>
      </p:sp>
      <p:sp>
        <p:nvSpPr>
          <p:cNvPr id="1168" name="For example, half a 2-step plus half a 4-step…"/>
          <p:cNvSpPr/>
          <p:nvPr>
            <p:ph type="body" idx="1"/>
          </p:nvPr>
        </p:nvSpPr>
        <p:spPr>
          <a:xfrm>
            <a:off x="976130" y="2355155"/>
            <a:ext cx="11054082" cy="769450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For example, half a 2-step plus half a 4-step</a:t>
            </a:r>
          </a:p>
          <a:p>
            <a:pPr lvl="1"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Called a compound backup</a:t>
            </a:r>
          </a:p>
          <a:p>
            <a:pPr lvl="1">
              <a:buBlip>
                <a:blip r:embed="rId2"/>
              </a:buBlip>
            </a:pPr>
            <a:r>
              <a:t>Draw each component</a:t>
            </a:r>
          </a:p>
          <a:p>
            <a:pPr lvl="1">
              <a:buBlip>
                <a:blip r:embed="rId2"/>
              </a:buBlip>
            </a:pPr>
            <a:r>
              <a:t>Label with the weights for that component</a:t>
            </a:r>
          </a:p>
        </p:txBody>
      </p:sp>
      <p:sp>
        <p:nvSpPr>
          <p:cNvPr id="1169" name="A compound backup"/>
          <p:cNvSpPr/>
          <p:nvPr/>
        </p:nvSpPr>
        <p:spPr>
          <a:xfrm>
            <a:off x="9983075" y="2134732"/>
            <a:ext cx="2511862" cy="46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sz="2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i="1"/>
              <a:t>compound</a:t>
            </a:r>
            <a:r>
              <a:t> backup</a:t>
            </a:r>
          </a:p>
        </p:txBody>
      </p:sp>
      <p:pic>
        <p:nvPicPr>
          <p:cNvPr id="1170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9804" y="2546773"/>
            <a:ext cx="1645921" cy="4876801"/>
          </a:xfrm>
          <a:prstGeom prst="rect">
            <a:avLst/>
          </a:prstGeom>
          <a:ln w="12700"/>
        </p:spPr>
      </p:pic>
      <p:pic>
        <p:nvPicPr>
          <p:cNvPr id="1171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89294" y="3414920"/>
            <a:ext cx="5003237" cy="1197887"/>
          </a:xfrm>
          <a:prstGeom prst="rect">
            <a:avLst/>
          </a:prstGeom>
          <a:ln w="12700"/>
        </p:spPr>
      </p:pic>
      <p:sp>
        <p:nvSpPr>
          <p:cNvPr id="1172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The λ-return is a compound update target"/>
          <p:cNvSpPr/>
          <p:nvPr>
            <p:ph type="title"/>
          </p:nvPr>
        </p:nvSpPr>
        <p:spPr>
          <a:xfrm>
            <a:off x="503562" y="182634"/>
            <a:ext cx="12401453" cy="1692112"/>
          </a:xfrm>
          <a:prstGeom prst="rect">
            <a:avLst/>
          </a:prstGeom>
        </p:spPr>
        <p:txBody>
          <a:bodyPr/>
          <a:lstStyle/>
          <a:p>
            <a:pPr/>
            <a:r>
              <a:t>The λ-return is a compound update target</a:t>
            </a:r>
          </a:p>
        </p:txBody>
      </p:sp>
      <p:sp>
        <p:nvSpPr>
          <p:cNvPr id="1175" name="The λ-return a target that  averages all n-step targets…"/>
          <p:cNvSpPr/>
          <p:nvPr>
            <p:ph type="body" sz="quarter" idx="1"/>
          </p:nvPr>
        </p:nvSpPr>
        <p:spPr>
          <a:xfrm>
            <a:off x="190019" y="2287774"/>
            <a:ext cx="6029371" cy="3018196"/>
          </a:xfrm>
          <a:prstGeom prst="rect">
            <a:avLst/>
          </a:prstGeom>
        </p:spPr>
        <p:txBody>
          <a:bodyPr/>
          <a:lstStyle/>
          <a:p>
            <a:pPr marL="902652" indent="-404812">
              <a:buBlip>
                <a:blip r:embed="rId2"/>
              </a:buBlip>
            </a:pPr>
            <a:r>
              <a:t>The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-return a target that </a:t>
            </a:r>
            <a:br/>
            <a:r>
              <a:t>averages all </a:t>
            </a:r>
            <a:r>
              <a:rPr i="1"/>
              <a:t>n</a:t>
            </a:r>
            <a:r>
              <a:t>-step targets </a:t>
            </a:r>
          </a:p>
          <a:p>
            <a:pPr lvl="1" marL="1386839" indent="-431800">
              <a:buBlip>
                <a:blip r:embed="rId2"/>
              </a:buBlip>
            </a:pPr>
            <a:r>
              <a:t>each weighted by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rPr baseline="30823" i="1"/>
              <a:t>n</a:t>
            </a:r>
            <a:r>
              <a:rPr baseline="30823"/>
              <a:t>-1</a:t>
            </a:r>
          </a:p>
        </p:txBody>
      </p:sp>
      <p:pic>
        <p:nvPicPr>
          <p:cNvPr id="1176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1120" y="4723270"/>
            <a:ext cx="160303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7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09458" y="1846766"/>
            <a:ext cx="6050845" cy="6565811"/>
          </a:xfrm>
          <a:prstGeom prst="rect">
            <a:avLst/>
          </a:prstGeom>
          <a:ln w="12700"/>
        </p:spPr>
      </p:pic>
      <p:pic>
        <p:nvPicPr>
          <p:cNvPr id="1178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7162" y="5267616"/>
            <a:ext cx="4762203" cy="1235174"/>
          </a:xfrm>
          <a:prstGeom prst="rect">
            <a:avLst/>
          </a:prstGeom>
          <a:ln w="12700"/>
        </p:spPr>
      </p:pic>
      <p:sp>
        <p:nvSpPr>
          <p:cNvPr id="1179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2" name="λ-return Weighting Func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0"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-return Weighting Function</a:t>
            </a:r>
          </a:p>
        </p:txBody>
      </p:sp>
      <p:sp>
        <p:nvSpPr>
          <p:cNvPr id="1183" name="Line"/>
          <p:cNvSpPr/>
          <p:nvPr/>
        </p:nvSpPr>
        <p:spPr>
          <a:xfrm rot="16200000">
            <a:off x="5829582" y="6868159"/>
            <a:ext cx="307058" cy="2817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184" name="Line"/>
          <p:cNvSpPr/>
          <p:nvPr/>
        </p:nvSpPr>
        <p:spPr>
          <a:xfrm rot="16200000">
            <a:off x="8742115" y="7653866"/>
            <a:ext cx="307059" cy="122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185" name="Until termination"/>
          <p:cNvSpPr/>
          <p:nvPr/>
        </p:nvSpPr>
        <p:spPr>
          <a:xfrm>
            <a:off x="4881315" y="8547946"/>
            <a:ext cx="2218917" cy="46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1300480">
              <a:defRPr sz="2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Until termination</a:t>
            </a:r>
          </a:p>
        </p:txBody>
      </p:sp>
      <p:sp>
        <p:nvSpPr>
          <p:cNvPr id="1186" name="After termination"/>
          <p:cNvSpPr/>
          <p:nvPr/>
        </p:nvSpPr>
        <p:spPr>
          <a:xfrm>
            <a:off x="7789333" y="8547946"/>
            <a:ext cx="2234580" cy="46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1300480">
              <a:defRPr sz="2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After termination</a:t>
            </a:r>
          </a:p>
        </p:txBody>
      </p:sp>
      <p:pic>
        <p:nvPicPr>
          <p:cNvPr id="1187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8639" y="6913315"/>
            <a:ext cx="6448215" cy="1002454"/>
          </a:xfrm>
          <a:prstGeom prst="rect">
            <a:avLst/>
          </a:prstGeom>
          <a:ln w="12700"/>
        </p:spPr>
      </p:pic>
      <p:pic>
        <p:nvPicPr>
          <p:cNvPr id="118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2085" y="2168696"/>
            <a:ext cx="10480630" cy="402322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1" name="Relation to TD(0) and MC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 to TD(0) and MC</a:t>
            </a:r>
          </a:p>
        </p:txBody>
      </p:sp>
      <p:sp>
        <p:nvSpPr>
          <p:cNvPr id="1192" name="The λ-return can be rewritten as:…"/>
          <p:cNvSpPr/>
          <p:nvPr>
            <p:ph type="body" idx="1"/>
          </p:nvPr>
        </p:nvSpPr>
        <p:spPr>
          <a:xfrm>
            <a:off x="1282417" y="1806222"/>
            <a:ext cx="11054081" cy="7694508"/>
          </a:xfrm>
          <a:prstGeom prst="rect">
            <a:avLst/>
          </a:prstGeom>
        </p:spPr>
        <p:txBody>
          <a:bodyPr/>
          <a:lstStyle/>
          <a:p>
            <a:pPr marL="902652" indent="-404812">
              <a:buBlip>
                <a:blip r:embed="rId2"/>
              </a:buBlip>
            </a:pPr>
            <a:r>
              <a:t>The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-return can be rewritten as:</a:t>
            </a: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lnSpc>
                <a:spcPct val="40000"/>
              </a:lnSpc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  <a:r>
              <a:t>If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 = 1, you get the MC target:</a:t>
            </a: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lnSpc>
                <a:spcPct val="50000"/>
              </a:lnSpc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  <a:r>
              <a:t>If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 = 0, you get the TD(0) target:</a:t>
            </a:r>
          </a:p>
        </p:txBody>
      </p:sp>
      <p:sp>
        <p:nvSpPr>
          <p:cNvPr id="1193" name="Line"/>
          <p:cNvSpPr/>
          <p:nvPr/>
        </p:nvSpPr>
        <p:spPr>
          <a:xfrm rot="16200000">
            <a:off x="5829582" y="2533226"/>
            <a:ext cx="307058" cy="2817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194" name="Line"/>
          <p:cNvSpPr/>
          <p:nvPr/>
        </p:nvSpPr>
        <p:spPr>
          <a:xfrm rot="16200000">
            <a:off x="8742115" y="3318933"/>
            <a:ext cx="307059" cy="122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195" name="Until termination"/>
          <p:cNvSpPr/>
          <p:nvPr/>
        </p:nvSpPr>
        <p:spPr>
          <a:xfrm>
            <a:off x="4881315" y="4032391"/>
            <a:ext cx="2218917" cy="46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1300480">
              <a:defRPr sz="2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Until termination</a:t>
            </a:r>
          </a:p>
        </p:txBody>
      </p:sp>
      <p:sp>
        <p:nvSpPr>
          <p:cNvPr id="1196" name="After termination"/>
          <p:cNvSpPr/>
          <p:nvPr/>
        </p:nvSpPr>
        <p:spPr>
          <a:xfrm>
            <a:off x="7789333" y="4032391"/>
            <a:ext cx="2234580" cy="46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1300480">
              <a:defRPr sz="2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After termination</a:t>
            </a:r>
          </a:p>
        </p:txBody>
      </p:sp>
      <p:pic>
        <p:nvPicPr>
          <p:cNvPr id="1197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8639" y="2759004"/>
            <a:ext cx="6448215" cy="1002454"/>
          </a:xfrm>
          <a:prstGeom prst="rect">
            <a:avLst/>
          </a:prstGeom>
          <a:ln w="12700"/>
        </p:spPr>
      </p:pic>
      <p:pic>
        <p:nvPicPr>
          <p:cNvPr id="1198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88639" y="5555217"/>
            <a:ext cx="7911255" cy="1139221"/>
          </a:xfrm>
          <a:prstGeom prst="rect">
            <a:avLst/>
          </a:prstGeom>
          <a:ln w="12700"/>
        </p:spPr>
      </p:pic>
      <p:pic>
        <p:nvPicPr>
          <p:cNvPr id="1199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15733" y="7857066"/>
            <a:ext cx="8091877" cy="1142384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4" name="Simple Monte Car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Monte Carlo</a:t>
            </a:r>
          </a:p>
        </p:txBody>
      </p:sp>
      <p:sp>
        <p:nvSpPr>
          <p:cNvPr id="445" name="Line"/>
          <p:cNvSpPr/>
          <p:nvPr/>
        </p:nvSpPr>
        <p:spPr>
          <a:xfrm>
            <a:off x="6127608" y="3578577"/>
            <a:ext cx="3011877" cy="4791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36" y="0"/>
                </a:moveTo>
                <a:lnTo>
                  <a:pt x="3643" y="193"/>
                </a:lnTo>
                <a:lnTo>
                  <a:pt x="5165" y="478"/>
                </a:lnTo>
                <a:lnTo>
                  <a:pt x="6687" y="763"/>
                </a:lnTo>
                <a:lnTo>
                  <a:pt x="8064" y="1059"/>
                </a:lnTo>
                <a:lnTo>
                  <a:pt x="8517" y="1150"/>
                </a:lnTo>
                <a:lnTo>
                  <a:pt x="8825" y="1242"/>
                </a:lnTo>
                <a:lnTo>
                  <a:pt x="9424" y="1344"/>
                </a:lnTo>
                <a:lnTo>
                  <a:pt x="10039" y="1435"/>
                </a:lnTo>
                <a:lnTo>
                  <a:pt x="10492" y="1537"/>
                </a:lnTo>
                <a:lnTo>
                  <a:pt x="10946" y="1629"/>
                </a:lnTo>
                <a:lnTo>
                  <a:pt x="11108" y="1629"/>
                </a:lnTo>
                <a:lnTo>
                  <a:pt x="11561" y="1730"/>
                </a:lnTo>
                <a:lnTo>
                  <a:pt x="12014" y="1822"/>
                </a:lnTo>
                <a:lnTo>
                  <a:pt x="12014" y="1822"/>
                </a:lnTo>
                <a:lnTo>
                  <a:pt x="12630" y="1924"/>
                </a:lnTo>
                <a:lnTo>
                  <a:pt x="13536" y="2209"/>
                </a:lnTo>
                <a:lnTo>
                  <a:pt x="13844" y="2300"/>
                </a:lnTo>
                <a:lnTo>
                  <a:pt x="14152" y="2402"/>
                </a:lnTo>
                <a:lnTo>
                  <a:pt x="14443" y="2494"/>
                </a:lnTo>
                <a:lnTo>
                  <a:pt x="15058" y="2596"/>
                </a:lnTo>
                <a:lnTo>
                  <a:pt x="15965" y="2779"/>
                </a:lnTo>
                <a:lnTo>
                  <a:pt x="16419" y="2779"/>
                </a:lnTo>
                <a:lnTo>
                  <a:pt x="16581" y="2779"/>
                </a:lnTo>
                <a:lnTo>
                  <a:pt x="17180" y="2881"/>
                </a:lnTo>
                <a:lnTo>
                  <a:pt x="17487" y="2881"/>
                </a:lnTo>
                <a:lnTo>
                  <a:pt x="17795" y="2972"/>
                </a:lnTo>
                <a:lnTo>
                  <a:pt x="18248" y="3074"/>
                </a:lnTo>
                <a:lnTo>
                  <a:pt x="18556" y="3166"/>
                </a:lnTo>
                <a:lnTo>
                  <a:pt x="18864" y="3267"/>
                </a:lnTo>
                <a:lnTo>
                  <a:pt x="19009" y="3359"/>
                </a:lnTo>
                <a:lnTo>
                  <a:pt x="19009" y="3359"/>
                </a:lnTo>
                <a:lnTo>
                  <a:pt x="19171" y="3451"/>
                </a:lnTo>
                <a:lnTo>
                  <a:pt x="19317" y="3552"/>
                </a:lnTo>
                <a:lnTo>
                  <a:pt x="19317" y="3746"/>
                </a:lnTo>
                <a:lnTo>
                  <a:pt x="19317" y="3838"/>
                </a:lnTo>
                <a:lnTo>
                  <a:pt x="19317" y="3939"/>
                </a:lnTo>
                <a:lnTo>
                  <a:pt x="19171" y="4224"/>
                </a:lnTo>
                <a:lnTo>
                  <a:pt x="19009" y="4418"/>
                </a:lnTo>
                <a:lnTo>
                  <a:pt x="18864" y="4509"/>
                </a:lnTo>
                <a:lnTo>
                  <a:pt x="18702" y="4703"/>
                </a:lnTo>
                <a:lnTo>
                  <a:pt x="18556" y="4896"/>
                </a:lnTo>
                <a:lnTo>
                  <a:pt x="18103" y="5283"/>
                </a:lnTo>
                <a:lnTo>
                  <a:pt x="17649" y="5761"/>
                </a:lnTo>
                <a:lnTo>
                  <a:pt x="17342" y="6046"/>
                </a:lnTo>
                <a:lnTo>
                  <a:pt x="17180" y="6148"/>
                </a:lnTo>
                <a:lnTo>
                  <a:pt x="17034" y="6433"/>
                </a:lnTo>
                <a:lnTo>
                  <a:pt x="16419" y="6912"/>
                </a:lnTo>
                <a:lnTo>
                  <a:pt x="16127" y="7105"/>
                </a:lnTo>
                <a:lnTo>
                  <a:pt x="16127" y="7105"/>
                </a:lnTo>
                <a:lnTo>
                  <a:pt x="15965" y="7390"/>
                </a:lnTo>
                <a:lnTo>
                  <a:pt x="16127" y="7583"/>
                </a:lnTo>
                <a:lnTo>
                  <a:pt x="16127" y="7685"/>
                </a:lnTo>
                <a:lnTo>
                  <a:pt x="16273" y="7868"/>
                </a:lnTo>
                <a:lnTo>
                  <a:pt x="16581" y="8255"/>
                </a:lnTo>
                <a:lnTo>
                  <a:pt x="16888" y="8540"/>
                </a:lnTo>
                <a:lnTo>
                  <a:pt x="17342" y="8927"/>
                </a:lnTo>
                <a:lnTo>
                  <a:pt x="17487" y="9029"/>
                </a:lnTo>
                <a:lnTo>
                  <a:pt x="17795" y="9212"/>
                </a:lnTo>
                <a:lnTo>
                  <a:pt x="18248" y="9599"/>
                </a:lnTo>
                <a:lnTo>
                  <a:pt x="18556" y="9884"/>
                </a:lnTo>
                <a:lnTo>
                  <a:pt x="19009" y="10271"/>
                </a:lnTo>
                <a:lnTo>
                  <a:pt x="19317" y="10566"/>
                </a:lnTo>
                <a:lnTo>
                  <a:pt x="19625" y="10851"/>
                </a:lnTo>
                <a:lnTo>
                  <a:pt x="19770" y="11044"/>
                </a:lnTo>
                <a:lnTo>
                  <a:pt x="20078" y="11421"/>
                </a:lnTo>
                <a:lnTo>
                  <a:pt x="20078" y="11523"/>
                </a:lnTo>
                <a:lnTo>
                  <a:pt x="20224" y="11808"/>
                </a:lnTo>
                <a:lnTo>
                  <a:pt x="20531" y="12286"/>
                </a:lnTo>
                <a:lnTo>
                  <a:pt x="20839" y="12866"/>
                </a:lnTo>
                <a:lnTo>
                  <a:pt x="21147" y="13538"/>
                </a:lnTo>
                <a:lnTo>
                  <a:pt x="21147" y="13732"/>
                </a:lnTo>
                <a:lnTo>
                  <a:pt x="21147" y="13823"/>
                </a:lnTo>
                <a:lnTo>
                  <a:pt x="21292" y="14118"/>
                </a:lnTo>
                <a:lnTo>
                  <a:pt x="21438" y="14597"/>
                </a:lnTo>
                <a:lnTo>
                  <a:pt x="21438" y="14882"/>
                </a:lnTo>
                <a:lnTo>
                  <a:pt x="21438" y="15360"/>
                </a:lnTo>
                <a:lnTo>
                  <a:pt x="21600" y="15940"/>
                </a:lnTo>
                <a:lnTo>
                  <a:pt x="21600" y="16419"/>
                </a:lnTo>
                <a:lnTo>
                  <a:pt x="21600" y="16897"/>
                </a:lnTo>
                <a:lnTo>
                  <a:pt x="21600" y="17182"/>
                </a:lnTo>
                <a:lnTo>
                  <a:pt x="21600" y="17477"/>
                </a:lnTo>
                <a:lnTo>
                  <a:pt x="21600" y="18048"/>
                </a:lnTo>
                <a:lnTo>
                  <a:pt x="21600" y="18526"/>
                </a:lnTo>
                <a:lnTo>
                  <a:pt x="21600" y="19015"/>
                </a:lnTo>
                <a:lnTo>
                  <a:pt x="21600" y="19391"/>
                </a:lnTo>
                <a:lnTo>
                  <a:pt x="21600" y="19686"/>
                </a:lnTo>
                <a:lnTo>
                  <a:pt x="21600" y="19971"/>
                </a:lnTo>
                <a:lnTo>
                  <a:pt x="21600" y="20256"/>
                </a:lnTo>
                <a:lnTo>
                  <a:pt x="21600" y="20358"/>
                </a:lnTo>
                <a:lnTo>
                  <a:pt x="21600" y="20552"/>
                </a:lnTo>
                <a:lnTo>
                  <a:pt x="21438" y="20928"/>
                </a:lnTo>
                <a:lnTo>
                  <a:pt x="21147" y="21223"/>
                </a:lnTo>
                <a:lnTo>
                  <a:pt x="20839" y="21315"/>
                </a:lnTo>
                <a:lnTo>
                  <a:pt x="20531" y="21407"/>
                </a:lnTo>
                <a:lnTo>
                  <a:pt x="20386" y="21508"/>
                </a:lnTo>
                <a:lnTo>
                  <a:pt x="20224" y="21508"/>
                </a:lnTo>
                <a:lnTo>
                  <a:pt x="19770" y="21600"/>
                </a:lnTo>
                <a:lnTo>
                  <a:pt x="19625" y="21600"/>
                </a:lnTo>
                <a:lnTo>
                  <a:pt x="19317" y="21508"/>
                </a:lnTo>
                <a:lnTo>
                  <a:pt x="19317" y="21508"/>
                </a:lnTo>
                <a:lnTo>
                  <a:pt x="19009" y="21407"/>
                </a:lnTo>
                <a:lnTo>
                  <a:pt x="18864" y="21315"/>
                </a:lnTo>
                <a:lnTo>
                  <a:pt x="18702" y="21223"/>
                </a:lnTo>
                <a:lnTo>
                  <a:pt x="18702" y="21223"/>
                </a:lnTo>
                <a:lnTo>
                  <a:pt x="18556" y="21030"/>
                </a:lnTo>
                <a:lnTo>
                  <a:pt x="18556" y="21030"/>
                </a:lnTo>
                <a:lnTo>
                  <a:pt x="18410" y="20837"/>
                </a:lnTo>
                <a:lnTo>
                  <a:pt x="18410" y="20735"/>
                </a:lnTo>
                <a:lnTo>
                  <a:pt x="18248" y="20450"/>
                </a:lnTo>
                <a:lnTo>
                  <a:pt x="18248" y="20256"/>
                </a:lnTo>
                <a:lnTo>
                  <a:pt x="18248" y="20165"/>
                </a:lnTo>
                <a:lnTo>
                  <a:pt x="18103" y="19778"/>
                </a:lnTo>
                <a:lnTo>
                  <a:pt x="18103" y="19585"/>
                </a:lnTo>
                <a:lnTo>
                  <a:pt x="18103" y="19300"/>
                </a:lnTo>
                <a:lnTo>
                  <a:pt x="17941" y="18821"/>
                </a:lnTo>
                <a:lnTo>
                  <a:pt x="17941" y="18628"/>
                </a:lnTo>
                <a:lnTo>
                  <a:pt x="17941" y="18241"/>
                </a:lnTo>
                <a:lnTo>
                  <a:pt x="17795" y="17671"/>
                </a:lnTo>
                <a:lnTo>
                  <a:pt x="17795" y="17284"/>
                </a:lnTo>
                <a:lnTo>
                  <a:pt x="17795" y="17091"/>
                </a:lnTo>
                <a:lnTo>
                  <a:pt x="17795" y="16704"/>
                </a:lnTo>
                <a:lnTo>
                  <a:pt x="17649" y="15747"/>
                </a:lnTo>
                <a:lnTo>
                  <a:pt x="17487" y="14973"/>
                </a:lnTo>
                <a:lnTo>
                  <a:pt x="17342" y="14302"/>
                </a:lnTo>
                <a:lnTo>
                  <a:pt x="17180" y="13732"/>
                </a:lnTo>
                <a:lnTo>
                  <a:pt x="16888" y="13151"/>
                </a:lnTo>
                <a:lnTo>
                  <a:pt x="16726" y="12673"/>
                </a:lnTo>
                <a:lnTo>
                  <a:pt x="16419" y="12286"/>
                </a:lnTo>
                <a:lnTo>
                  <a:pt x="16273" y="12093"/>
                </a:lnTo>
                <a:lnTo>
                  <a:pt x="15965" y="11716"/>
                </a:lnTo>
                <a:lnTo>
                  <a:pt x="15366" y="11136"/>
                </a:lnTo>
                <a:lnTo>
                  <a:pt x="14751" y="10657"/>
                </a:lnTo>
                <a:lnTo>
                  <a:pt x="13990" y="10179"/>
                </a:lnTo>
                <a:lnTo>
                  <a:pt x="13536" y="9986"/>
                </a:lnTo>
                <a:lnTo>
                  <a:pt x="13083" y="9792"/>
                </a:lnTo>
                <a:lnTo>
                  <a:pt x="12468" y="9507"/>
                </a:lnTo>
                <a:lnTo>
                  <a:pt x="11707" y="9120"/>
                </a:lnTo>
                <a:lnTo>
                  <a:pt x="10946" y="8642"/>
                </a:lnTo>
                <a:lnTo>
                  <a:pt x="10638" y="8449"/>
                </a:lnTo>
                <a:lnTo>
                  <a:pt x="10492" y="8357"/>
                </a:lnTo>
                <a:lnTo>
                  <a:pt x="10185" y="8164"/>
                </a:lnTo>
                <a:lnTo>
                  <a:pt x="10039" y="8062"/>
                </a:lnTo>
                <a:lnTo>
                  <a:pt x="9877" y="7868"/>
                </a:lnTo>
                <a:lnTo>
                  <a:pt x="9731" y="7685"/>
                </a:lnTo>
                <a:lnTo>
                  <a:pt x="9586" y="7492"/>
                </a:lnTo>
                <a:lnTo>
                  <a:pt x="9586" y="7390"/>
                </a:lnTo>
                <a:lnTo>
                  <a:pt x="9586" y="7298"/>
                </a:lnTo>
                <a:lnTo>
                  <a:pt x="9586" y="7197"/>
                </a:lnTo>
                <a:lnTo>
                  <a:pt x="9586" y="7105"/>
                </a:lnTo>
                <a:lnTo>
                  <a:pt x="9877" y="6718"/>
                </a:lnTo>
                <a:lnTo>
                  <a:pt x="10185" y="6433"/>
                </a:lnTo>
                <a:lnTo>
                  <a:pt x="10800" y="5955"/>
                </a:lnTo>
                <a:lnTo>
                  <a:pt x="11108" y="5761"/>
                </a:lnTo>
                <a:lnTo>
                  <a:pt x="11253" y="5660"/>
                </a:lnTo>
                <a:lnTo>
                  <a:pt x="11561" y="5375"/>
                </a:lnTo>
                <a:lnTo>
                  <a:pt x="11707" y="5181"/>
                </a:lnTo>
                <a:lnTo>
                  <a:pt x="11707" y="5090"/>
                </a:lnTo>
                <a:lnTo>
                  <a:pt x="11561" y="4805"/>
                </a:lnTo>
                <a:lnTo>
                  <a:pt x="11399" y="4611"/>
                </a:lnTo>
                <a:lnTo>
                  <a:pt x="10946" y="4509"/>
                </a:lnTo>
                <a:lnTo>
                  <a:pt x="10638" y="4418"/>
                </a:lnTo>
                <a:lnTo>
                  <a:pt x="10347" y="4316"/>
                </a:lnTo>
                <a:lnTo>
                  <a:pt x="9278" y="4123"/>
                </a:lnTo>
                <a:lnTo>
                  <a:pt x="7141" y="3644"/>
                </a:lnTo>
                <a:lnTo>
                  <a:pt x="6088" y="3359"/>
                </a:lnTo>
                <a:lnTo>
                  <a:pt x="5165" y="3166"/>
                </a:lnTo>
                <a:lnTo>
                  <a:pt x="3190" y="2779"/>
                </a:lnTo>
                <a:lnTo>
                  <a:pt x="2121" y="2596"/>
                </a:lnTo>
                <a:lnTo>
                  <a:pt x="1975" y="2596"/>
                </a:lnTo>
                <a:lnTo>
                  <a:pt x="1522" y="2494"/>
                </a:lnTo>
                <a:lnTo>
                  <a:pt x="1214" y="2402"/>
                </a:lnTo>
                <a:lnTo>
                  <a:pt x="761" y="2209"/>
                </a:lnTo>
                <a:lnTo>
                  <a:pt x="453" y="2107"/>
                </a:lnTo>
                <a:lnTo>
                  <a:pt x="308" y="1924"/>
                </a:lnTo>
                <a:lnTo>
                  <a:pt x="146" y="1730"/>
                </a:lnTo>
                <a:lnTo>
                  <a:pt x="0" y="1629"/>
                </a:lnTo>
                <a:lnTo>
                  <a:pt x="0" y="1537"/>
                </a:lnTo>
                <a:lnTo>
                  <a:pt x="0" y="1435"/>
                </a:lnTo>
                <a:lnTo>
                  <a:pt x="0" y="1344"/>
                </a:lnTo>
                <a:lnTo>
                  <a:pt x="0" y="1059"/>
                </a:lnTo>
                <a:lnTo>
                  <a:pt x="0" y="957"/>
                </a:lnTo>
                <a:lnTo>
                  <a:pt x="146" y="763"/>
                </a:lnTo>
                <a:lnTo>
                  <a:pt x="308" y="570"/>
                </a:lnTo>
                <a:lnTo>
                  <a:pt x="453" y="570"/>
                </a:lnTo>
                <a:lnTo>
                  <a:pt x="761" y="478"/>
                </a:lnTo>
                <a:lnTo>
                  <a:pt x="907" y="387"/>
                </a:lnTo>
                <a:lnTo>
                  <a:pt x="1214" y="285"/>
                </a:lnTo>
                <a:lnTo>
                  <a:pt x="1830" y="193"/>
                </a:lnTo>
                <a:lnTo>
                  <a:pt x="2283" y="92"/>
                </a:lnTo>
                <a:lnTo>
                  <a:pt x="2429" y="92"/>
                </a:lnTo>
                <a:lnTo>
                  <a:pt x="2591" y="92"/>
                </a:lnTo>
              </a:path>
            </a:pathLst>
          </a:custGeom>
          <a:solidFill>
            <a:srgbClr val="D75A62"/>
          </a:solidFill>
          <a:ln w="12700"/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grpSp>
        <p:nvGrpSpPr>
          <p:cNvPr id="611" name="Group"/>
          <p:cNvGrpSpPr/>
          <p:nvPr/>
        </p:nvGrpSpPr>
        <p:grpSpPr>
          <a:xfrm>
            <a:off x="1822026" y="3770488"/>
            <a:ext cx="9649567" cy="4982722"/>
            <a:chOff x="0" y="0"/>
            <a:chExt cx="9649566" cy="4982720"/>
          </a:xfrm>
        </p:grpSpPr>
        <p:sp>
          <p:nvSpPr>
            <p:cNvPr id="446" name="Oval"/>
            <p:cNvSpPr/>
            <p:nvPr/>
          </p:nvSpPr>
          <p:spPr>
            <a:xfrm>
              <a:off x="2587413" y="659271"/>
              <a:ext cx="149014" cy="12869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47" name="Oval"/>
            <p:cNvSpPr/>
            <p:nvPr/>
          </p:nvSpPr>
          <p:spPr>
            <a:xfrm>
              <a:off x="8017368" y="1341120"/>
              <a:ext cx="232552" cy="25512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48" name="Circle"/>
            <p:cNvSpPr/>
            <p:nvPr/>
          </p:nvSpPr>
          <p:spPr>
            <a:xfrm>
              <a:off x="7592907" y="2831253"/>
              <a:ext cx="255129" cy="25738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49" name="Circle"/>
            <p:cNvSpPr/>
            <p:nvPr/>
          </p:nvSpPr>
          <p:spPr>
            <a:xfrm>
              <a:off x="7656124" y="2000391"/>
              <a:ext cx="149015" cy="151272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50" name="Oval"/>
            <p:cNvSpPr/>
            <p:nvPr/>
          </p:nvSpPr>
          <p:spPr>
            <a:xfrm>
              <a:off x="9013049" y="2831253"/>
              <a:ext cx="234809" cy="25738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51" name="Oval"/>
            <p:cNvSpPr/>
            <p:nvPr/>
          </p:nvSpPr>
          <p:spPr>
            <a:xfrm>
              <a:off x="8313138" y="2831253"/>
              <a:ext cx="234810" cy="25738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52" name="Oval"/>
            <p:cNvSpPr/>
            <p:nvPr/>
          </p:nvSpPr>
          <p:spPr>
            <a:xfrm>
              <a:off x="8737600" y="2000391"/>
              <a:ext cx="149014" cy="12869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 flipH="1">
              <a:off x="7719342" y="1575928"/>
              <a:ext cx="338345" cy="4489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8207022" y="1533031"/>
              <a:ext cx="574931" cy="46557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7719341" y="2129084"/>
              <a:ext cx="1" cy="6818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8843716" y="2108764"/>
              <a:ext cx="249455" cy="7244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 flipH="1">
              <a:off x="8441832" y="2129084"/>
              <a:ext cx="321966" cy="7231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Oval"/>
            <p:cNvSpPr/>
            <p:nvPr/>
          </p:nvSpPr>
          <p:spPr>
            <a:xfrm>
              <a:off x="1101795" y="1341120"/>
              <a:ext cx="234810" cy="25512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59" name="Oval"/>
            <p:cNvSpPr/>
            <p:nvPr/>
          </p:nvSpPr>
          <p:spPr>
            <a:xfrm>
              <a:off x="763128" y="2831253"/>
              <a:ext cx="232553" cy="25738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60" name="Oval"/>
            <p:cNvSpPr/>
            <p:nvPr/>
          </p:nvSpPr>
          <p:spPr>
            <a:xfrm>
              <a:off x="63217" y="2831253"/>
              <a:ext cx="232552" cy="25738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61" name="Oval"/>
            <p:cNvSpPr/>
            <p:nvPr/>
          </p:nvSpPr>
          <p:spPr>
            <a:xfrm>
              <a:off x="487680" y="2000391"/>
              <a:ext cx="149014" cy="12869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62" name="Oval"/>
            <p:cNvSpPr/>
            <p:nvPr/>
          </p:nvSpPr>
          <p:spPr>
            <a:xfrm>
              <a:off x="1399822" y="2831253"/>
              <a:ext cx="232552" cy="25738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63" name="Oval"/>
            <p:cNvSpPr/>
            <p:nvPr/>
          </p:nvSpPr>
          <p:spPr>
            <a:xfrm>
              <a:off x="1824284" y="2000391"/>
              <a:ext cx="146757" cy="12869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 flipH="1">
              <a:off x="571217" y="1553351"/>
              <a:ext cx="526562" cy="4741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1293706" y="1553351"/>
              <a:ext cx="571586" cy="4465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 flipH="1">
              <a:off x="189653" y="2108764"/>
              <a:ext cx="321126" cy="7212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571217" y="2108764"/>
              <a:ext cx="277386" cy="7226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 flipH="1">
              <a:off x="1526257" y="2129084"/>
              <a:ext cx="321967" cy="7231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Oval"/>
            <p:cNvSpPr/>
            <p:nvPr/>
          </p:nvSpPr>
          <p:spPr>
            <a:xfrm>
              <a:off x="3201529" y="1341120"/>
              <a:ext cx="234809" cy="25512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70" name="Circle"/>
            <p:cNvSpPr/>
            <p:nvPr/>
          </p:nvSpPr>
          <p:spPr>
            <a:xfrm>
              <a:off x="2799644" y="2831253"/>
              <a:ext cx="255130" cy="25738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71" name="Oval"/>
            <p:cNvSpPr/>
            <p:nvPr/>
          </p:nvSpPr>
          <p:spPr>
            <a:xfrm>
              <a:off x="2162951" y="2831253"/>
              <a:ext cx="232552" cy="25738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72" name="Oval"/>
            <p:cNvSpPr/>
            <p:nvPr/>
          </p:nvSpPr>
          <p:spPr>
            <a:xfrm>
              <a:off x="2862862" y="2000391"/>
              <a:ext cx="126436" cy="151272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73" name="Oval"/>
            <p:cNvSpPr/>
            <p:nvPr/>
          </p:nvSpPr>
          <p:spPr>
            <a:xfrm>
              <a:off x="4199466" y="2831253"/>
              <a:ext cx="232553" cy="25738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74" name="Oval"/>
            <p:cNvSpPr/>
            <p:nvPr/>
          </p:nvSpPr>
          <p:spPr>
            <a:xfrm>
              <a:off x="3499555" y="2831253"/>
              <a:ext cx="232552" cy="25738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75" name="Oval"/>
            <p:cNvSpPr/>
            <p:nvPr/>
          </p:nvSpPr>
          <p:spPr>
            <a:xfrm>
              <a:off x="3924017" y="2000391"/>
              <a:ext cx="149015" cy="12869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 flipH="1">
              <a:off x="2948658" y="1553351"/>
              <a:ext cx="272220" cy="471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3393440" y="1553351"/>
              <a:ext cx="572988" cy="4476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2905760" y="2129084"/>
              <a:ext cx="1" cy="70217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4030133" y="2108764"/>
              <a:ext cx="249211" cy="72376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 flipH="1">
              <a:off x="3625991" y="2129084"/>
              <a:ext cx="321966" cy="7231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Oval"/>
            <p:cNvSpPr/>
            <p:nvPr/>
          </p:nvSpPr>
          <p:spPr>
            <a:xfrm>
              <a:off x="5874737" y="1341120"/>
              <a:ext cx="232553" cy="25512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grpSp>
          <p:nvGrpSpPr>
            <p:cNvPr id="485" name="Group"/>
            <p:cNvGrpSpPr/>
            <p:nvPr/>
          </p:nvGrpSpPr>
          <p:grpSpPr>
            <a:xfrm>
              <a:off x="4836160" y="2000391"/>
              <a:ext cx="932463" cy="1088250"/>
              <a:chOff x="0" y="0"/>
              <a:chExt cx="932462" cy="1088248"/>
            </a:xfrm>
          </p:grpSpPr>
          <p:sp>
            <p:nvSpPr>
              <p:cNvPr id="482" name="Oval"/>
              <p:cNvSpPr/>
              <p:nvPr/>
            </p:nvSpPr>
            <p:spPr>
              <a:xfrm>
                <a:off x="699911" y="830862"/>
                <a:ext cx="232552" cy="25738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483" name="Oval"/>
              <p:cNvSpPr/>
              <p:nvPr/>
            </p:nvSpPr>
            <p:spPr>
              <a:xfrm>
                <a:off x="0" y="830862"/>
                <a:ext cx="232552" cy="25738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484" name="Oval"/>
              <p:cNvSpPr/>
              <p:nvPr/>
            </p:nvSpPr>
            <p:spPr>
              <a:xfrm>
                <a:off x="424462" y="0"/>
                <a:ext cx="146756" cy="12869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</p:grpSp>
        <p:grpSp>
          <p:nvGrpSpPr>
            <p:cNvPr id="489" name="Group"/>
            <p:cNvGrpSpPr/>
            <p:nvPr/>
          </p:nvGrpSpPr>
          <p:grpSpPr>
            <a:xfrm>
              <a:off x="6172764" y="2000391"/>
              <a:ext cx="932463" cy="1088250"/>
              <a:chOff x="0" y="0"/>
              <a:chExt cx="932462" cy="1088248"/>
            </a:xfrm>
          </p:grpSpPr>
          <p:sp>
            <p:nvSpPr>
              <p:cNvPr id="486" name="Oval"/>
              <p:cNvSpPr/>
              <p:nvPr/>
            </p:nvSpPr>
            <p:spPr>
              <a:xfrm>
                <a:off x="699911" y="830862"/>
                <a:ext cx="232552" cy="25738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487" name="Oval"/>
              <p:cNvSpPr/>
              <p:nvPr/>
            </p:nvSpPr>
            <p:spPr>
              <a:xfrm>
                <a:off x="0" y="830862"/>
                <a:ext cx="232552" cy="25738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488" name="Oval"/>
              <p:cNvSpPr/>
              <p:nvPr/>
            </p:nvSpPr>
            <p:spPr>
              <a:xfrm>
                <a:off x="422204" y="0"/>
                <a:ext cx="149014" cy="128694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</p:grpSp>
        <p:sp>
          <p:nvSpPr>
            <p:cNvPr id="490" name="Line"/>
            <p:cNvSpPr/>
            <p:nvPr/>
          </p:nvSpPr>
          <p:spPr>
            <a:xfrm flipH="1">
              <a:off x="5344160" y="1553351"/>
              <a:ext cx="526561" cy="4741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6066649" y="1553351"/>
              <a:ext cx="571585" cy="4465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 flipH="1">
              <a:off x="4962595" y="2108764"/>
              <a:ext cx="321126" cy="72125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5344160" y="2108764"/>
              <a:ext cx="277096" cy="72186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6701084" y="2108764"/>
              <a:ext cx="249455" cy="7244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 flipH="1">
              <a:off x="6299200" y="2129084"/>
              <a:ext cx="321966" cy="7231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Oval"/>
            <p:cNvSpPr/>
            <p:nvPr/>
          </p:nvSpPr>
          <p:spPr>
            <a:xfrm>
              <a:off x="4538133" y="0"/>
              <a:ext cx="234810" cy="25512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97" name="Oval"/>
            <p:cNvSpPr/>
            <p:nvPr/>
          </p:nvSpPr>
          <p:spPr>
            <a:xfrm>
              <a:off x="6594968" y="659271"/>
              <a:ext cx="149015" cy="12869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 flipH="1">
              <a:off x="2713849" y="169333"/>
              <a:ext cx="1821506" cy="52230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4750364" y="169333"/>
              <a:ext cx="1870270" cy="50113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2670951" y="765386"/>
              <a:ext cx="554588" cy="5947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 flipH="1">
              <a:off x="1293706" y="745066"/>
              <a:ext cx="1296864" cy="6325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6701084" y="745066"/>
              <a:ext cx="1331542" cy="6494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 flipH="1">
              <a:off x="6066649" y="765386"/>
              <a:ext cx="554287" cy="6155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1907822" y="2108764"/>
              <a:ext cx="346278" cy="74259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Oval"/>
            <p:cNvSpPr/>
            <p:nvPr/>
          </p:nvSpPr>
          <p:spPr>
            <a:xfrm>
              <a:off x="275448" y="4194951"/>
              <a:ext cx="232553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06" name="Oval"/>
            <p:cNvSpPr/>
            <p:nvPr/>
          </p:nvSpPr>
          <p:spPr>
            <a:xfrm>
              <a:off x="826346" y="4194951"/>
              <a:ext cx="234810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07" name="Oval"/>
            <p:cNvSpPr/>
            <p:nvPr/>
          </p:nvSpPr>
          <p:spPr>
            <a:xfrm>
              <a:off x="1377244" y="4194951"/>
              <a:ext cx="234810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08" name="Oval"/>
            <p:cNvSpPr/>
            <p:nvPr/>
          </p:nvSpPr>
          <p:spPr>
            <a:xfrm>
              <a:off x="1930400" y="4194951"/>
              <a:ext cx="232552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09" name="Oval"/>
            <p:cNvSpPr/>
            <p:nvPr/>
          </p:nvSpPr>
          <p:spPr>
            <a:xfrm>
              <a:off x="2481297" y="4194951"/>
              <a:ext cx="232552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10" name="Oval"/>
            <p:cNvSpPr/>
            <p:nvPr/>
          </p:nvSpPr>
          <p:spPr>
            <a:xfrm>
              <a:off x="3032195" y="4194951"/>
              <a:ext cx="234810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11" name="Circle"/>
            <p:cNvSpPr/>
            <p:nvPr/>
          </p:nvSpPr>
          <p:spPr>
            <a:xfrm>
              <a:off x="3648569" y="4174631"/>
              <a:ext cx="252872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12" name="Circle"/>
            <p:cNvSpPr/>
            <p:nvPr/>
          </p:nvSpPr>
          <p:spPr>
            <a:xfrm>
              <a:off x="4199466" y="4194951"/>
              <a:ext cx="255130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13" name="Circle"/>
            <p:cNvSpPr/>
            <p:nvPr/>
          </p:nvSpPr>
          <p:spPr>
            <a:xfrm>
              <a:off x="4707466" y="4194951"/>
              <a:ext cx="255130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14" name="Circle"/>
            <p:cNvSpPr/>
            <p:nvPr/>
          </p:nvSpPr>
          <p:spPr>
            <a:xfrm>
              <a:off x="5301262" y="4194951"/>
              <a:ext cx="255130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15" name="Circle"/>
            <p:cNvSpPr/>
            <p:nvPr/>
          </p:nvSpPr>
          <p:spPr>
            <a:xfrm>
              <a:off x="5854417" y="4194951"/>
              <a:ext cx="252872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16" name="Circle"/>
            <p:cNvSpPr/>
            <p:nvPr/>
          </p:nvSpPr>
          <p:spPr>
            <a:xfrm>
              <a:off x="6405315" y="4194951"/>
              <a:ext cx="255130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17" name="Circle"/>
            <p:cNvSpPr/>
            <p:nvPr/>
          </p:nvSpPr>
          <p:spPr>
            <a:xfrm>
              <a:off x="6956213" y="4194951"/>
              <a:ext cx="255130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18" name="Oval"/>
            <p:cNvSpPr/>
            <p:nvPr/>
          </p:nvSpPr>
          <p:spPr>
            <a:xfrm>
              <a:off x="8654062" y="4194951"/>
              <a:ext cx="232552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19" name="Oval"/>
            <p:cNvSpPr/>
            <p:nvPr/>
          </p:nvSpPr>
          <p:spPr>
            <a:xfrm>
              <a:off x="9204959" y="4194951"/>
              <a:ext cx="232552" cy="25513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20" name="Circle"/>
            <p:cNvSpPr/>
            <p:nvPr/>
          </p:nvSpPr>
          <p:spPr>
            <a:xfrm>
              <a:off x="1399822" y="3535679"/>
              <a:ext cx="149014" cy="149015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21" name="Oval"/>
            <p:cNvSpPr/>
            <p:nvPr/>
          </p:nvSpPr>
          <p:spPr>
            <a:xfrm>
              <a:off x="699911" y="3535679"/>
              <a:ext cx="126436" cy="149015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 flipH="1">
              <a:off x="763128" y="3066062"/>
              <a:ext cx="104227" cy="49034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 flipH="1">
              <a:off x="401884" y="3662115"/>
              <a:ext cx="344523" cy="5305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783448" y="3662115"/>
              <a:ext cx="152506" cy="5318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 flipH="1">
              <a:off x="1463040" y="3066062"/>
              <a:ext cx="41101" cy="46977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 flipH="1">
              <a:off x="1463040" y="3662115"/>
              <a:ext cx="1" cy="5328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Oval"/>
            <p:cNvSpPr/>
            <p:nvPr/>
          </p:nvSpPr>
          <p:spPr>
            <a:xfrm>
              <a:off x="2248746" y="3535679"/>
              <a:ext cx="126437" cy="149015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2269066" y="3066062"/>
              <a:ext cx="16406" cy="4697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 flipH="1">
              <a:off x="2056835" y="3641795"/>
              <a:ext cx="212324" cy="55312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2332284" y="3641795"/>
              <a:ext cx="214855" cy="5317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Circle"/>
            <p:cNvSpPr/>
            <p:nvPr/>
          </p:nvSpPr>
          <p:spPr>
            <a:xfrm>
              <a:off x="3436337" y="3513102"/>
              <a:ext cx="146757" cy="14901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 flipH="1">
              <a:off x="3499555" y="3066062"/>
              <a:ext cx="82830" cy="46974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 flipH="1">
              <a:off x="3181208" y="3598897"/>
              <a:ext cx="291694" cy="59806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3519875" y="3619217"/>
              <a:ext cx="209866" cy="5766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Circle"/>
            <p:cNvSpPr/>
            <p:nvPr/>
          </p:nvSpPr>
          <p:spPr>
            <a:xfrm>
              <a:off x="4242364" y="3535679"/>
              <a:ext cx="146757" cy="149015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4305582" y="3088639"/>
              <a:ext cx="1" cy="42447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4305582" y="3662115"/>
              <a:ext cx="1" cy="5328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Oval"/>
            <p:cNvSpPr/>
            <p:nvPr/>
          </p:nvSpPr>
          <p:spPr>
            <a:xfrm>
              <a:off x="4876800" y="3535679"/>
              <a:ext cx="149014" cy="126437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4942275" y="3066061"/>
              <a:ext cx="1" cy="4470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 flipH="1">
              <a:off x="4836160" y="3641795"/>
              <a:ext cx="65393" cy="53257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Circle"/>
            <p:cNvSpPr/>
            <p:nvPr/>
          </p:nvSpPr>
          <p:spPr>
            <a:xfrm>
              <a:off x="6150187" y="3513102"/>
              <a:ext cx="149014" cy="14901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4962595" y="3619217"/>
              <a:ext cx="403466" cy="57620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 flipH="1">
              <a:off x="6213404" y="3066062"/>
              <a:ext cx="65991" cy="4695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 flipH="1">
              <a:off x="6001173" y="3641795"/>
              <a:ext cx="190621" cy="5536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6235982" y="3641795"/>
              <a:ext cx="270889" cy="5554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Circle"/>
            <p:cNvSpPr/>
            <p:nvPr/>
          </p:nvSpPr>
          <p:spPr>
            <a:xfrm>
              <a:off x="9078524" y="3513102"/>
              <a:ext cx="146757" cy="14901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9141742" y="3066062"/>
              <a:ext cx="1" cy="4696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9162062" y="3641795"/>
              <a:ext cx="127757" cy="55337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 flipH="1">
              <a:off x="8823395" y="3619217"/>
              <a:ext cx="292581" cy="5998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Circle"/>
            <p:cNvSpPr/>
            <p:nvPr/>
          </p:nvSpPr>
          <p:spPr>
            <a:xfrm>
              <a:off x="6913316" y="3535679"/>
              <a:ext cx="149014" cy="149015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6978791" y="3066062"/>
              <a:ext cx="1" cy="51252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6978791" y="3641795"/>
              <a:ext cx="87514" cy="5525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444782" y="4407182"/>
              <a:ext cx="62545" cy="171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932462" y="4429760"/>
              <a:ext cx="2208" cy="12643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 flipH="1">
              <a:off x="169333" y="4386862"/>
              <a:ext cx="127182" cy="1687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 flipH="1">
              <a:off x="83537" y="4599093"/>
              <a:ext cx="42634" cy="6564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 flipH="1">
              <a:off x="0" y="4727786"/>
              <a:ext cx="42722" cy="633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508000" y="4621671"/>
              <a:ext cx="43548" cy="85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571217" y="4748106"/>
              <a:ext cx="22963" cy="8569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932462" y="4621671"/>
              <a:ext cx="1853" cy="1061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932462" y="4791004"/>
              <a:ext cx="22557" cy="10612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 flipH="1">
              <a:off x="1864924" y="4407182"/>
              <a:ext cx="106318" cy="1918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2099733" y="4407182"/>
              <a:ext cx="62439" cy="1921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2205848" y="4664569"/>
              <a:ext cx="42878" cy="1061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2269066" y="4856480"/>
              <a:ext cx="42723" cy="633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 flipH="1">
              <a:off x="1781386" y="4641991"/>
              <a:ext cx="43549" cy="85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 flipH="1">
              <a:off x="1695591" y="4791004"/>
              <a:ext cx="65553" cy="12865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2587413" y="4429760"/>
              <a:ext cx="20931" cy="14892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2607733" y="4684888"/>
              <a:ext cx="1853" cy="1061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2607733" y="4876800"/>
              <a:ext cx="2996" cy="8577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 flipH="1">
              <a:off x="3625991" y="4407182"/>
              <a:ext cx="87097" cy="1709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 flipH="1">
              <a:off x="3562773" y="4641991"/>
              <a:ext cx="42878" cy="1061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 flipH="1">
              <a:off x="3456657" y="4813582"/>
              <a:ext cx="63618" cy="1058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3817902" y="4407182"/>
              <a:ext cx="82822" cy="14941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3944337" y="4621671"/>
              <a:ext cx="43549" cy="85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4030133" y="4791004"/>
              <a:ext cx="43549" cy="854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4813582" y="4429760"/>
              <a:ext cx="2956" cy="1693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4813582" y="4664569"/>
              <a:ext cx="2917" cy="835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4813582" y="4833902"/>
              <a:ext cx="2247" cy="12869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 flipH="1">
              <a:off x="5344160" y="4429760"/>
              <a:ext cx="43469" cy="1262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 flipH="1">
              <a:off x="5280942" y="4599093"/>
              <a:ext cx="43663" cy="1080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 flipH="1">
              <a:off x="5217724" y="4791004"/>
              <a:ext cx="43549" cy="854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5472853" y="4407182"/>
              <a:ext cx="83565" cy="12867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5599288" y="4599093"/>
              <a:ext cx="43549" cy="85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5662506" y="4770684"/>
              <a:ext cx="62642" cy="8621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6511431" y="4429760"/>
              <a:ext cx="2208" cy="12643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6531750" y="4641991"/>
              <a:ext cx="2997" cy="8577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6531750" y="4770684"/>
              <a:ext cx="1854" cy="1061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9374293" y="4407182"/>
              <a:ext cx="125283" cy="1724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9523307" y="4621671"/>
              <a:ext cx="63218" cy="6321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9606844" y="4727786"/>
              <a:ext cx="42723" cy="633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 flipH="1">
              <a:off x="9184640" y="4407182"/>
              <a:ext cx="61636" cy="2149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 flipH="1">
              <a:off x="9141742" y="4684888"/>
              <a:ext cx="41921" cy="12901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 flipH="1">
              <a:off x="9098843" y="4856480"/>
              <a:ext cx="43470" cy="1262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8800817" y="4429760"/>
              <a:ext cx="43470" cy="1262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8866293" y="4599093"/>
              <a:ext cx="41706" cy="1283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8929511" y="4791004"/>
              <a:ext cx="42634" cy="65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 flipH="1">
              <a:off x="8611164" y="4386862"/>
              <a:ext cx="61821" cy="1698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 flipH="1">
              <a:off x="8568267" y="4621671"/>
              <a:ext cx="43549" cy="85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 flipH="1">
              <a:off x="8525368" y="4748106"/>
              <a:ext cx="43664" cy="1080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T"/>
            <p:cNvSpPr/>
            <p:nvPr/>
          </p:nvSpPr>
          <p:spPr>
            <a:xfrm>
              <a:off x="3075093" y="4194951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602" name="T"/>
            <p:cNvSpPr/>
            <p:nvPr/>
          </p:nvSpPr>
          <p:spPr>
            <a:xfrm>
              <a:off x="4262684" y="4194951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603" name="T"/>
            <p:cNvSpPr/>
            <p:nvPr/>
          </p:nvSpPr>
          <p:spPr>
            <a:xfrm>
              <a:off x="5917635" y="4215271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604" name="T"/>
            <p:cNvSpPr/>
            <p:nvPr/>
          </p:nvSpPr>
          <p:spPr>
            <a:xfrm>
              <a:off x="7019431" y="4194951"/>
              <a:ext cx="136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605" name="T"/>
            <p:cNvSpPr/>
            <p:nvPr/>
          </p:nvSpPr>
          <p:spPr>
            <a:xfrm>
              <a:off x="1420142" y="4194951"/>
              <a:ext cx="136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606" name="T"/>
            <p:cNvSpPr/>
            <p:nvPr/>
          </p:nvSpPr>
          <p:spPr>
            <a:xfrm>
              <a:off x="106115" y="2853831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607" name="T"/>
            <p:cNvSpPr/>
            <p:nvPr/>
          </p:nvSpPr>
          <p:spPr>
            <a:xfrm>
              <a:off x="2862862" y="2831253"/>
              <a:ext cx="136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608" name="T"/>
            <p:cNvSpPr/>
            <p:nvPr/>
          </p:nvSpPr>
          <p:spPr>
            <a:xfrm>
              <a:off x="5599288" y="2853831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609" name="T"/>
            <p:cNvSpPr/>
            <p:nvPr/>
          </p:nvSpPr>
          <p:spPr>
            <a:xfrm>
              <a:off x="7656124" y="2853831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610" name="T"/>
            <p:cNvSpPr/>
            <p:nvPr/>
          </p:nvSpPr>
          <p:spPr>
            <a:xfrm>
              <a:off x="8356035" y="2853831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614" name="Group"/>
          <p:cNvGrpSpPr/>
          <p:nvPr/>
        </p:nvGrpSpPr>
        <p:grpSpPr>
          <a:xfrm>
            <a:off x="5942470" y="7839004"/>
            <a:ext cx="361246" cy="415432"/>
            <a:chOff x="0" y="0"/>
            <a:chExt cx="361244" cy="415431"/>
          </a:xfrm>
        </p:grpSpPr>
        <p:sp>
          <p:nvSpPr>
            <p:cNvPr id="612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13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617" name="Group"/>
          <p:cNvGrpSpPr/>
          <p:nvPr/>
        </p:nvGrpSpPr>
        <p:grpSpPr>
          <a:xfrm>
            <a:off x="7622258" y="7902222"/>
            <a:ext cx="361245" cy="415432"/>
            <a:chOff x="0" y="0"/>
            <a:chExt cx="361244" cy="415431"/>
          </a:xfrm>
        </p:grpSpPr>
        <p:sp>
          <p:nvSpPr>
            <p:cNvPr id="615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16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620" name="Group"/>
          <p:cNvGrpSpPr/>
          <p:nvPr/>
        </p:nvGrpSpPr>
        <p:grpSpPr>
          <a:xfrm>
            <a:off x="4569741" y="6556586"/>
            <a:ext cx="361246" cy="415432"/>
            <a:chOff x="0" y="0"/>
            <a:chExt cx="361244" cy="415431"/>
          </a:xfrm>
        </p:grpSpPr>
        <p:sp>
          <p:nvSpPr>
            <p:cNvPr id="618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19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623" name="Group"/>
          <p:cNvGrpSpPr/>
          <p:nvPr/>
        </p:nvGrpSpPr>
        <p:grpSpPr>
          <a:xfrm>
            <a:off x="7297137" y="6556586"/>
            <a:ext cx="361245" cy="415432"/>
            <a:chOff x="0" y="0"/>
            <a:chExt cx="361244" cy="415431"/>
          </a:xfrm>
        </p:grpSpPr>
        <p:sp>
          <p:nvSpPr>
            <p:cNvPr id="621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22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626" name="Group"/>
          <p:cNvGrpSpPr/>
          <p:nvPr/>
        </p:nvGrpSpPr>
        <p:grpSpPr>
          <a:xfrm>
            <a:off x="4804550" y="7893191"/>
            <a:ext cx="361246" cy="415432"/>
            <a:chOff x="0" y="0"/>
            <a:chExt cx="361244" cy="415431"/>
          </a:xfrm>
        </p:grpSpPr>
        <p:sp>
          <p:nvSpPr>
            <p:cNvPr id="624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25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629" name="Group"/>
          <p:cNvGrpSpPr/>
          <p:nvPr/>
        </p:nvGrpSpPr>
        <p:grpSpPr>
          <a:xfrm>
            <a:off x="3115733" y="7893191"/>
            <a:ext cx="361245" cy="415432"/>
            <a:chOff x="0" y="0"/>
            <a:chExt cx="361244" cy="415431"/>
          </a:xfrm>
        </p:grpSpPr>
        <p:sp>
          <p:nvSpPr>
            <p:cNvPr id="627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28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632" name="Group"/>
          <p:cNvGrpSpPr/>
          <p:nvPr/>
        </p:nvGrpSpPr>
        <p:grpSpPr>
          <a:xfrm>
            <a:off x="8715022" y="7848035"/>
            <a:ext cx="361245" cy="415432"/>
            <a:chOff x="0" y="0"/>
            <a:chExt cx="361244" cy="415431"/>
          </a:xfrm>
        </p:grpSpPr>
        <p:sp>
          <p:nvSpPr>
            <p:cNvPr id="630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31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635" name="Group"/>
          <p:cNvGrpSpPr/>
          <p:nvPr/>
        </p:nvGrpSpPr>
        <p:grpSpPr>
          <a:xfrm>
            <a:off x="9365262" y="6538524"/>
            <a:ext cx="361245" cy="415432"/>
            <a:chOff x="0" y="0"/>
            <a:chExt cx="361244" cy="415431"/>
          </a:xfrm>
        </p:grpSpPr>
        <p:sp>
          <p:nvSpPr>
            <p:cNvPr id="633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34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638" name="Group"/>
          <p:cNvGrpSpPr/>
          <p:nvPr/>
        </p:nvGrpSpPr>
        <p:grpSpPr>
          <a:xfrm>
            <a:off x="10069689" y="6538524"/>
            <a:ext cx="361245" cy="415432"/>
            <a:chOff x="0" y="0"/>
            <a:chExt cx="361244" cy="415431"/>
          </a:xfrm>
        </p:grpSpPr>
        <p:sp>
          <p:nvSpPr>
            <p:cNvPr id="636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37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641" name="Group"/>
          <p:cNvGrpSpPr/>
          <p:nvPr/>
        </p:nvGrpSpPr>
        <p:grpSpPr>
          <a:xfrm>
            <a:off x="1851377" y="6538524"/>
            <a:ext cx="361246" cy="415432"/>
            <a:chOff x="0" y="0"/>
            <a:chExt cx="361244" cy="415431"/>
          </a:xfrm>
        </p:grpSpPr>
        <p:sp>
          <p:nvSpPr>
            <p:cNvPr id="639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40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pic>
        <p:nvPicPr>
          <p:cNvPr id="642" name="temp.pdf" descr="tem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7466" y="2004906"/>
            <a:ext cx="5768504" cy="740552"/>
          </a:xfrm>
          <a:prstGeom prst="rect">
            <a:avLst/>
          </a:prstGeom>
          <a:ln w="12700"/>
        </p:spPr>
      </p:pic>
      <p:sp>
        <p:nvSpPr>
          <p:cNvPr id="643" name="St"/>
          <p:cNvSpPr/>
          <p:nvPr/>
        </p:nvSpPr>
        <p:spPr>
          <a:xfrm>
            <a:off x="5689600" y="3197013"/>
            <a:ext cx="517399" cy="67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i="1"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S</a:t>
            </a:r>
            <a:r>
              <a:rPr baseline="-5999"/>
              <a:t>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The off-line λ-return “algorithm”"/>
          <p:cNvSpPr/>
          <p:nvPr>
            <p:ph type="title"/>
          </p:nvPr>
        </p:nvSpPr>
        <p:spPr>
          <a:xfrm>
            <a:off x="503562" y="1617321"/>
            <a:ext cx="12401453" cy="1692112"/>
          </a:xfrm>
          <a:prstGeom prst="rect">
            <a:avLst/>
          </a:prstGeom>
        </p:spPr>
        <p:txBody>
          <a:bodyPr/>
          <a:lstStyle/>
          <a:p>
            <a:pPr/>
            <a:r>
              <a:t>The off-line λ-return “algorithm”</a:t>
            </a:r>
          </a:p>
        </p:txBody>
      </p:sp>
      <p:sp>
        <p:nvSpPr>
          <p:cNvPr id="1202" name="Wait until the end of the episode (offline)…"/>
          <p:cNvSpPr/>
          <p:nvPr>
            <p:ph type="body" sz="quarter" idx="1"/>
          </p:nvPr>
        </p:nvSpPr>
        <p:spPr>
          <a:xfrm>
            <a:off x="2009306" y="3643850"/>
            <a:ext cx="11054081" cy="187662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Wait until the end of the episode (offline)</a:t>
            </a:r>
          </a:p>
          <a:p>
            <a:pPr>
              <a:buBlip>
                <a:blip r:embed="rId2"/>
              </a:buBlip>
            </a:pPr>
            <a:r>
              <a:t>Then go back over the time steps, updating</a:t>
            </a:r>
          </a:p>
        </p:txBody>
      </p:sp>
      <p:sp>
        <p:nvSpPr>
          <p:cNvPr id="1203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0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61965" y="5701198"/>
            <a:ext cx="9400719" cy="77137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The λ-return alg performs similarly to n-step algs on the 19-state random walk (Tabular)"/>
          <p:cNvSpPr/>
          <p:nvPr>
            <p:ph type="title"/>
          </p:nvPr>
        </p:nvSpPr>
        <p:spPr>
          <a:xfrm>
            <a:off x="456998" y="139086"/>
            <a:ext cx="12401454" cy="1697219"/>
          </a:xfrm>
          <a:prstGeom prst="rect">
            <a:avLst/>
          </a:prstGeom>
        </p:spPr>
        <p:txBody>
          <a:bodyPr/>
          <a:lstStyle/>
          <a:p>
            <a:pPr/>
            <a:r>
              <a:t>The λ-return alg performs similarly to </a:t>
            </a:r>
            <a:r>
              <a:rPr i="1"/>
              <a:t>n</a:t>
            </a:r>
            <a:r>
              <a:t>-step algs</a:t>
            </a:r>
            <a:br/>
            <a:r>
              <a:t>on the 19-state random walk (Tabular)</a:t>
            </a:r>
          </a:p>
        </p:txBody>
      </p:sp>
      <p:sp>
        <p:nvSpPr>
          <p:cNvPr id="1207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0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641" y="2428292"/>
            <a:ext cx="11001374" cy="4582527"/>
          </a:xfrm>
          <a:prstGeom prst="rect">
            <a:avLst/>
          </a:prstGeom>
          <a:ln w="12700"/>
        </p:spPr>
      </p:pic>
      <p:sp>
        <p:nvSpPr>
          <p:cNvPr id="1209" name="Intermediate λ is best (just like intermediate n is best)…"/>
          <p:cNvSpPr/>
          <p:nvPr/>
        </p:nvSpPr>
        <p:spPr>
          <a:xfrm>
            <a:off x="2450198" y="7539129"/>
            <a:ext cx="9592100" cy="1211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Intermediate λ is best (just like intermediate </a:t>
            </a:r>
            <a:r>
              <a:rPr i="1"/>
              <a:t>n</a:t>
            </a:r>
            <a:r>
              <a:t> is best)</a:t>
            </a:r>
          </a:p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λ-return slightly better than </a:t>
            </a:r>
            <a:r>
              <a:rPr i="1"/>
              <a:t>n</a:t>
            </a:r>
            <a:r>
              <a:t>-step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The forward view looks forward from the state being updated to future states and rewards"/>
          <p:cNvSpPr/>
          <p:nvPr>
            <p:ph type="title"/>
          </p:nvPr>
        </p:nvSpPr>
        <p:spPr>
          <a:xfrm>
            <a:off x="197540" y="991206"/>
            <a:ext cx="12662555" cy="1692112"/>
          </a:xfrm>
          <a:prstGeom prst="rect">
            <a:avLst/>
          </a:prstGeom>
        </p:spPr>
        <p:txBody>
          <a:bodyPr/>
          <a:lstStyle/>
          <a:p>
            <a:pPr>
              <a:defRPr sz="3800"/>
            </a:pPr>
            <a:r>
              <a:t>The f</a:t>
            </a:r>
            <a:r>
              <a:t>orward view looks forward from the state being updated to future states and rewards</a:t>
            </a:r>
          </a:p>
        </p:txBody>
      </p:sp>
      <p:sp>
        <p:nvSpPr>
          <p:cNvPr id="1212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1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770" y="3893117"/>
            <a:ext cx="11616339" cy="333255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The backward view looks back…"/>
          <p:cNvSpPr/>
          <p:nvPr>
            <p:ph type="title"/>
          </p:nvPr>
        </p:nvSpPr>
        <p:spPr>
          <a:xfrm>
            <a:off x="166262" y="-8279"/>
            <a:ext cx="12738753" cy="1692112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The backward view looks back</a:t>
            </a:r>
          </a:p>
          <a:p>
            <a:pPr>
              <a:defRPr sz="4000"/>
            </a:pPr>
            <a:r>
              <a:t>to the recently visited states (marked by eligibility traces)</a:t>
            </a:r>
          </a:p>
        </p:txBody>
      </p:sp>
      <p:sp>
        <p:nvSpPr>
          <p:cNvPr id="1216" name="Shout the TD error backwards…"/>
          <p:cNvSpPr/>
          <p:nvPr>
            <p:ph type="body" idx="1"/>
          </p:nvPr>
        </p:nvSpPr>
        <p:spPr>
          <a:xfrm>
            <a:off x="616765" y="7307659"/>
            <a:ext cx="11054081" cy="7694508"/>
          </a:xfrm>
          <a:prstGeom prst="rect">
            <a:avLst/>
          </a:prstGeom>
        </p:spPr>
        <p:txBody>
          <a:bodyPr/>
          <a:lstStyle/>
          <a:p>
            <a:pPr marL="902652" indent="-404812">
              <a:buBlip>
                <a:blip r:embed="rId2"/>
              </a:buBlip>
            </a:pPr>
            <a:r>
              <a:t>Shout the TD error backwards</a:t>
            </a:r>
          </a:p>
          <a:p>
            <a:pPr marL="902652" indent="-404812">
              <a:buBlip>
                <a:blip r:embed="rId2"/>
              </a:buBlip>
            </a:pPr>
            <a:r>
              <a:t>The traces fade with temporal distance by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gl</a:t>
            </a:r>
          </a:p>
        </p:txBody>
      </p:sp>
      <p:sp>
        <p:nvSpPr>
          <p:cNvPr id="1217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1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734" y="2061009"/>
            <a:ext cx="11441158" cy="5189394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Dem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Demo</a:t>
            </a:r>
          </a:p>
        </p:txBody>
      </p:sp>
      <p:sp>
        <p:nvSpPr>
          <p:cNvPr id="1221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22" name="Traces (converted to quicktime).mov" descr="Traces (converted to quicktime)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1201016" y="-399942"/>
            <a:ext cx="15464735" cy="10309823"/>
          </a:xfrm>
          <a:prstGeom prst="rect">
            <a:avLst/>
          </a:prstGeom>
          <a:ln w="12700">
            <a:miter lim="400000"/>
          </a:ln>
        </p:spPr>
      </p:pic>
      <p:sp>
        <p:nvSpPr>
          <p:cNvPr id="1223" name="Here we are marking state-action pairs with a replacing eligibility trace"/>
          <p:cNvSpPr/>
          <p:nvPr/>
        </p:nvSpPr>
        <p:spPr>
          <a:xfrm>
            <a:off x="249086" y="9041147"/>
            <a:ext cx="12516027" cy="67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sz="3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Here we are marking state-action pairs with a replacing eligibility trace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2153" fill="hold"/>
                                        <p:tgtEl>
                                          <p:spTgt spid="1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22"/>
                </p:tgtEl>
              </p:cMediaNode>
            </p:vide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26" name="Eligibility traces (mechanism)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Eligibility traces (mechanism)</a:t>
            </a:r>
          </a:p>
        </p:txBody>
      </p:sp>
      <p:sp>
        <p:nvSpPr>
          <p:cNvPr id="1227" name="The forward view was for theory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02652" indent="-404812">
              <a:buBlip>
                <a:blip r:embed="rId2"/>
              </a:buBlip>
            </a:pPr>
            <a:r>
              <a:t>The forward view was for theory</a:t>
            </a:r>
          </a:p>
          <a:p>
            <a:pPr marL="902652" indent="-404812">
              <a:buBlip>
                <a:blip r:embed="rId2"/>
              </a:buBlip>
            </a:pPr>
            <a:r>
              <a:t>The backward view is for </a:t>
            </a:r>
            <a:r>
              <a:rPr i="1"/>
              <a:t>mechanism</a:t>
            </a:r>
          </a:p>
          <a:p>
            <a:pPr marL="902652" indent="-404812">
              <a:buBlip>
                <a:blip r:embed="rId2"/>
              </a:buBlip>
            </a:pPr>
          </a:p>
          <a:p>
            <a:pPr marL="902652" indent="-404812">
              <a:buBlip>
                <a:blip r:embed="rId2"/>
              </a:buBlip>
            </a:pPr>
            <a:r>
              <a:t>New memory vector called </a:t>
            </a:r>
            <a:r>
              <a: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eligibility trace</a:t>
            </a:r>
            <a:endParaRPr i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1278889" indent="-323850">
              <a:buBlip>
                <a:blip r:embed="rId2"/>
              </a:buBlip>
            </a:pPr>
            <a:r>
              <a:t>On each step, decay each component by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gl</a:t>
            </a:r>
            <a:r>
              <a:t> and increment the trace for the current state by 1</a:t>
            </a:r>
          </a:p>
          <a:p>
            <a:pPr lvl="1" marL="1278889" indent="-323850">
              <a:buBlip>
                <a:blip r:embed="rId2"/>
              </a:buBlip>
              <a:defRPr i="1"/>
            </a:pPr>
            <a:r>
              <a:t>Accumulating trace</a:t>
            </a:r>
          </a:p>
          <a:p>
            <a:pPr lvl="1" marL="1278889" indent="-323850">
              <a:buBlip>
                <a:blip r:embed="rId2"/>
              </a:buBlip>
              <a:defRPr i="1"/>
            </a:pPr>
          </a:p>
          <a:p>
            <a:pPr lvl="1" marL="1278889" indent="-323850">
              <a:buBlip>
                <a:blip r:embed="rId2"/>
              </a:buBlip>
              <a:defRPr i="1"/>
            </a:pPr>
          </a:p>
          <a:p>
            <a:pPr lvl="1" marL="1278889" indent="-323850">
              <a:buBlip>
                <a:blip r:embed="rId2"/>
              </a:buBlip>
              <a:defRPr i="1"/>
            </a:pPr>
          </a:p>
          <a:p>
            <a:pPr lvl="1" marL="1278889" indent="-323850">
              <a:buBlip>
                <a:blip r:embed="rId2"/>
              </a:buBlip>
              <a:defRPr i="1"/>
            </a:pPr>
            <a:r>
              <a:t>Replacing trace: </a:t>
            </a:r>
            <a:r>
              <a:rPr i="0"/>
              <a:t>trace becomes 1 when state is visited</a:t>
            </a:r>
          </a:p>
        </p:txBody>
      </p:sp>
      <p:pic>
        <p:nvPicPr>
          <p:cNvPr id="1228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3786" y="6845582"/>
            <a:ext cx="7118674" cy="1463041"/>
          </a:xfrm>
          <a:prstGeom prst="rect">
            <a:avLst/>
          </a:prstGeom>
          <a:ln w="12700"/>
        </p:spPr>
      </p:pic>
      <p:pic>
        <p:nvPicPr>
          <p:cNvPr id="1229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68044" y="4104952"/>
            <a:ext cx="2293903" cy="401704"/>
          </a:xfrm>
          <a:prstGeom prst="rect">
            <a:avLst/>
          </a:prstGeom>
          <a:ln w="12700"/>
        </p:spPr>
      </p:pic>
      <p:pic>
        <p:nvPicPr>
          <p:cNvPr id="1230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0318" y="7076574"/>
            <a:ext cx="4165470" cy="1097857"/>
          </a:xfrm>
          <a:prstGeom prst="rect">
            <a:avLst/>
          </a:prstGeom>
          <a:ln w="12700"/>
        </p:spPr>
      </p:pic>
      <p:sp>
        <p:nvSpPr>
          <p:cNvPr id="1231" name="Line"/>
          <p:cNvSpPr/>
          <p:nvPr/>
        </p:nvSpPr>
        <p:spPr>
          <a:xfrm flipH="1">
            <a:off x="11246099" y="3470033"/>
            <a:ext cx="230395" cy="580583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232" name="same shape as 𝜽"/>
          <p:cNvSpPr/>
          <p:nvPr/>
        </p:nvSpPr>
        <p:spPr>
          <a:xfrm>
            <a:off x="10378696" y="2925116"/>
            <a:ext cx="2190270" cy="60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marL="57799" marR="57799" algn="l" defTabSz="130048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same shape as </a:t>
            </a:r>
            <a:r>
              <a:rPr b="1"/>
              <a:t>𝜽</a:t>
            </a:r>
          </a:p>
        </p:txBody>
      </p:sp>
      <p:sp>
        <p:nvSpPr>
          <p:cNvPr id="1233" name="Square"/>
          <p:cNvSpPr/>
          <p:nvPr/>
        </p:nvSpPr>
        <p:spPr>
          <a:xfrm>
            <a:off x="11469507" y="4031803"/>
            <a:ext cx="1806223" cy="18062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The Semi-gradient TD(λ) algorithm"/>
          <p:cNvSpPr/>
          <p:nvPr>
            <p:ph type="title"/>
          </p:nvPr>
        </p:nvSpPr>
        <p:spPr>
          <a:xfrm>
            <a:off x="503562" y="1436699"/>
            <a:ext cx="12401453" cy="1692112"/>
          </a:xfrm>
          <a:prstGeom prst="rect">
            <a:avLst/>
          </a:prstGeom>
        </p:spPr>
        <p:txBody>
          <a:bodyPr/>
          <a:lstStyle/>
          <a:p>
            <a:pPr/>
            <a:r>
              <a:t>The Semi-gradient TD(λ) algorithm</a:t>
            </a:r>
          </a:p>
        </p:txBody>
      </p:sp>
      <p:sp>
        <p:nvSpPr>
          <p:cNvPr id="1236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3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0495" y="3663538"/>
            <a:ext cx="3754204" cy="835467"/>
          </a:xfrm>
          <a:prstGeom prst="rect">
            <a:avLst/>
          </a:prstGeom>
          <a:ln w="12700"/>
        </p:spPr>
      </p:pic>
      <p:pic>
        <p:nvPicPr>
          <p:cNvPr id="123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5084" y="4789850"/>
            <a:ext cx="7693680" cy="799134"/>
          </a:xfrm>
          <a:prstGeom prst="rect">
            <a:avLst/>
          </a:prstGeom>
          <a:ln w="12700"/>
        </p:spPr>
      </p:pic>
      <p:pic>
        <p:nvPicPr>
          <p:cNvPr id="1239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4821" y="5918136"/>
            <a:ext cx="5016506" cy="136313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9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TD(λ) performs similarly to offline λ-return alg."/>
          <p:cNvSpPr/>
          <p:nvPr>
            <p:ph type="title"/>
          </p:nvPr>
        </p:nvSpPr>
        <p:spPr>
          <a:xfrm>
            <a:off x="314667" y="429698"/>
            <a:ext cx="12567888" cy="1692112"/>
          </a:xfrm>
          <a:prstGeom prst="rect">
            <a:avLst/>
          </a:prstGeom>
        </p:spPr>
        <p:txBody>
          <a:bodyPr/>
          <a:lstStyle/>
          <a:p>
            <a:pPr/>
            <a:r>
              <a:t>TD(λ) performs similarly to offline λ-return alg.</a:t>
            </a:r>
          </a:p>
        </p:txBody>
      </p:sp>
      <p:sp>
        <p:nvSpPr>
          <p:cNvPr id="1242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4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214" y="2932549"/>
            <a:ext cx="12052990" cy="4961992"/>
          </a:xfrm>
          <a:prstGeom prst="rect">
            <a:avLst/>
          </a:prstGeom>
          <a:ln w="12700"/>
        </p:spPr>
      </p:pic>
      <p:sp>
        <p:nvSpPr>
          <p:cNvPr id="1244" name="Tabular 19-state random walk task"/>
          <p:cNvSpPr/>
          <p:nvPr/>
        </p:nvSpPr>
        <p:spPr>
          <a:xfrm>
            <a:off x="4479042" y="2461473"/>
            <a:ext cx="3723869" cy="44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sz="20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Tabular 19-state random walk task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7" name="Conclusions regarding Eligibility Tra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 regarding Eligibility Traces</a:t>
            </a:r>
          </a:p>
        </p:txBody>
      </p:sp>
      <p:sp>
        <p:nvSpPr>
          <p:cNvPr id="1248" name="Provide an efficient, incremental way to combine MC and TD…"/>
          <p:cNvSpPr/>
          <p:nvPr>
            <p:ph type="body" idx="1"/>
          </p:nvPr>
        </p:nvSpPr>
        <p:spPr>
          <a:xfrm>
            <a:off x="125254" y="2059093"/>
            <a:ext cx="12135730" cy="7694508"/>
          </a:xfrm>
          <a:prstGeom prst="rect">
            <a:avLst/>
          </a:prstGeom>
        </p:spPr>
        <p:txBody>
          <a:bodyPr/>
          <a:lstStyle/>
          <a:p>
            <a:pPr marL="902652" indent="-404812">
              <a:buBlip>
                <a:blip r:embed="rId2"/>
              </a:buBlip>
            </a:pPr>
            <a:r>
              <a:t>Provide an efficient, incremental way to combine MC and TD</a:t>
            </a:r>
          </a:p>
          <a:p>
            <a:pPr lvl="1" marL="1278889" indent="-323850">
              <a:buBlip>
                <a:blip r:embed="rId2"/>
              </a:buBlip>
            </a:pPr>
            <a:r>
              <a:t>Includes advantages of MC (better when non-Markov)</a:t>
            </a:r>
          </a:p>
          <a:p>
            <a:pPr lvl="1" marL="1278889" indent="-323850">
              <a:buBlip>
                <a:blip r:embed="rId2"/>
              </a:buBlip>
            </a:pPr>
            <a:r>
              <a:t>Includes advantages of TD (faster, comp. congenial)</a:t>
            </a:r>
          </a:p>
          <a:p>
            <a:pPr marL="902652" indent="-404812">
              <a:buBlip>
                <a:blip r:embed="rId2"/>
              </a:buBlip>
            </a:pPr>
            <a:r>
              <a:t>True online TD(λ) is new and best</a:t>
            </a:r>
          </a:p>
          <a:p>
            <a:pPr lvl="1" marL="1278889" indent="-323850">
              <a:buBlip>
                <a:blip r:embed="rId2"/>
              </a:buBlip>
            </a:pPr>
            <a:r>
              <a:t>Is exactly equivalent to online λ-return algorithm</a:t>
            </a:r>
          </a:p>
          <a:p>
            <a:pPr marL="902652" indent="-404812">
              <a:buBlip>
                <a:blip r:embed="rId2"/>
              </a:buBlip>
            </a:pPr>
            <a:r>
              <a:t>Three varieties of traces: </a:t>
            </a:r>
            <a:r>
              <a:t>accumulating</a:t>
            </a:r>
            <a:r>
              <a:t>, </a:t>
            </a:r>
            <a:r>
              <a:t>dutch, (replacing)</a:t>
            </a:r>
            <a:endParaRPr i="1"/>
          </a:p>
          <a:p>
            <a:pPr marL="902652" indent="-404812">
              <a:buBlip>
                <a:blip r:embed="rId2"/>
              </a:buBlip>
            </a:pPr>
            <a:r>
              <a:t>Traces to control in on-policy and off-policy forms</a:t>
            </a:r>
          </a:p>
          <a:p>
            <a:pPr marL="902652" indent="-404812">
              <a:buBlip>
                <a:blip r:embed="rId2"/>
              </a:buBlip>
            </a:pPr>
            <a:r>
              <a:t>Traces do have a small cost in computation (≈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t>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Approaches to control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051"/>
                </a:solidFill>
              </a:defRPr>
            </a:lvl1pPr>
          </a:lstStyle>
          <a:p>
            <a:pPr/>
            <a:r>
              <a:t>Approaches to control</a:t>
            </a:r>
          </a:p>
        </p:txBody>
      </p:sp>
      <p:sp>
        <p:nvSpPr>
          <p:cNvPr id="1251" name="Previous approach: Action-value methods:…"/>
          <p:cNvSpPr/>
          <p:nvPr>
            <p:ph type="body" idx="1"/>
          </p:nvPr>
        </p:nvSpPr>
        <p:spPr>
          <a:xfrm>
            <a:off x="1155700" y="2540000"/>
            <a:ext cx="10934700" cy="6591300"/>
          </a:xfrm>
          <a:prstGeom prst="rect">
            <a:avLst/>
          </a:prstGeom>
        </p:spPr>
        <p:txBody>
          <a:bodyPr anchor="t"/>
          <a:lstStyle/>
          <a:p>
            <a:pPr marL="862330" indent="-554355" defTabSz="566674">
              <a:spcBef>
                <a:spcPts val="2300"/>
              </a:spcBef>
              <a:buSzPct val="100000"/>
              <a:buAutoNum type="arabicPeriod" startAt="1"/>
              <a:defRPr sz="4074"/>
            </a:pPr>
            <a:r>
              <a:t>Previous approach: </a:t>
            </a:r>
            <a:r>
              <a:rPr i="1">
                <a:solidFill>
                  <a:schemeClr val="accent5"/>
                </a:solidFill>
              </a:rPr>
              <a:t>Action-value methods</a:t>
            </a:r>
            <a:r>
              <a:t>: </a:t>
            </a:r>
          </a:p>
          <a:p>
            <a:pPr lvl="1" marL="1182624" indent="-443484" defTabSz="566674">
              <a:spcBef>
                <a:spcPts val="2300"/>
              </a:spcBef>
              <a:buSzPct val="100000"/>
              <a:defRPr sz="4074"/>
            </a:pPr>
            <a:r>
              <a:t>learn the value of each action; </a:t>
            </a:r>
          </a:p>
          <a:p>
            <a:pPr lvl="1" marL="1182624" indent="-443484" defTabSz="566674">
              <a:spcBef>
                <a:spcPts val="2300"/>
              </a:spcBef>
              <a:buSzPct val="100000"/>
              <a:defRPr sz="4074"/>
            </a:pPr>
            <a:r>
              <a:t>pick the max (usually)</a:t>
            </a:r>
          </a:p>
          <a:p>
            <a:pPr marL="862330" indent="-554355" defTabSz="566674">
              <a:spcBef>
                <a:spcPts val="2300"/>
              </a:spcBef>
              <a:buSzPct val="100000"/>
              <a:buAutoNum type="arabicPeriod" startAt="1"/>
              <a:defRPr sz="4074"/>
            </a:pPr>
            <a:r>
              <a:t>New approach: </a:t>
            </a:r>
            <a:r>
              <a:rPr i="1">
                <a:solidFill>
                  <a:schemeClr val="accent5"/>
                </a:solidFill>
              </a:rPr>
              <a:t>Policy-gradient methods</a:t>
            </a:r>
            <a:r>
              <a:t>: </a:t>
            </a:r>
          </a:p>
          <a:p>
            <a:pPr lvl="1" marL="1182624" indent="-443484" defTabSz="566674">
              <a:spcBef>
                <a:spcPts val="2300"/>
              </a:spcBef>
              <a:buSzPct val="100000"/>
              <a:defRPr sz="4074"/>
            </a:pPr>
            <a:r>
              <a:t>learn the parameters of a stochastic policy</a:t>
            </a:r>
          </a:p>
          <a:p>
            <a:pPr lvl="1" marL="1182624" indent="-443484" defTabSz="566674">
              <a:spcBef>
                <a:spcPts val="2300"/>
              </a:spcBef>
              <a:buSzPct val="100000"/>
              <a:defRPr sz="4074"/>
            </a:pPr>
            <a:r>
              <a:t>update by gradient ascent in performance                      </a:t>
            </a:r>
          </a:p>
          <a:p>
            <a:pPr lvl="1" marL="1293495" indent="-554355" defTabSz="566674">
              <a:spcBef>
                <a:spcPts val="2300"/>
              </a:spcBef>
              <a:buSzPct val="125000"/>
              <a:defRPr sz="4074"/>
            </a:pPr>
            <a:r>
              <a:t>includes </a:t>
            </a:r>
            <a:r>
              <a:rPr i="1"/>
              <a:t>actor-critic methods</a:t>
            </a:r>
            <a:r>
              <a:t>, which learn </a:t>
            </a:r>
            <a:r>
              <a:rPr i="1"/>
              <a:t>both</a:t>
            </a:r>
            <a:r>
              <a:t> value and policy parameters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6" name="Simplest TD Method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Simplest TD Method</a:t>
            </a:r>
          </a:p>
        </p:txBody>
      </p:sp>
      <p:sp>
        <p:nvSpPr>
          <p:cNvPr id="647" name="Line"/>
          <p:cNvSpPr/>
          <p:nvPr/>
        </p:nvSpPr>
        <p:spPr>
          <a:xfrm>
            <a:off x="6086968" y="3014133"/>
            <a:ext cx="2528712" cy="2257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06" y="216"/>
                </a:moveTo>
                <a:lnTo>
                  <a:pt x="1273" y="216"/>
                </a:lnTo>
                <a:lnTo>
                  <a:pt x="2353" y="0"/>
                </a:lnTo>
                <a:lnTo>
                  <a:pt x="2893" y="0"/>
                </a:lnTo>
                <a:lnTo>
                  <a:pt x="3626" y="0"/>
                </a:lnTo>
                <a:lnTo>
                  <a:pt x="4359" y="0"/>
                </a:lnTo>
                <a:lnTo>
                  <a:pt x="5072" y="0"/>
                </a:lnTo>
                <a:lnTo>
                  <a:pt x="5439" y="0"/>
                </a:lnTo>
                <a:lnTo>
                  <a:pt x="5979" y="216"/>
                </a:lnTo>
                <a:lnTo>
                  <a:pt x="6171" y="216"/>
                </a:lnTo>
                <a:lnTo>
                  <a:pt x="6345" y="216"/>
                </a:lnTo>
                <a:lnTo>
                  <a:pt x="6711" y="432"/>
                </a:lnTo>
                <a:lnTo>
                  <a:pt x="7251" y="648"/>
                </a:lnTo>
                <a:lnTo>
                  <a:pt x="8158" y="1102"/>
                </a:lnTo>
                <a:lnTo>
                  <a:pt x="8524" y="1318"/>
                </a:lnTo>
                <a:lnTo>
                  <a:pt x="9431" y="1750"/>
                </a:lnTo>
                <a:lnTo>
                  <a:pt x="10337" y="2203"/>
                </a:lnTo>
                <a:lnTo>
                  <a:pt x="11244" y="2635"/>
                </a:lnTo>
                <a:lnTo>
                  <a:pt x="11610" y="2873"/>
                </a:lnTo>
                <a:lnTo>
                  <a:pt x="11976" y="3089"/>
                </a:lnTo>
                <a:lnTo>
                  <a:pt x="12883" y="3521"/>
                </a:lnTo>
                <a:lnTo>
                  <a:pt x="13789" y="3974"/>
                </a:lnTo>
                <a:lnTo>
                  <a:pt x="14869" y="4406"/>
                </a:lnTo>
                <a:lnTo>
                  <a:pt x="15429" y="4622"/>
                </a:lnTo>
                <a:lnTo>
                  <a:pt x="16335" y="5076"/>
                </a:lnTo>
                <a:lnTo>
                  <a:pt x="17049" y="5292"/>
                </a:lnTo>
                <a:lnTo>
                  <a:pt x="17608" y="5508"/>
                </a:lnTo>
                <a:lnTo>
                  <a:pt x="17781" y="5508"/>
                </a:lnTo>
                <a:lnTo>
                  <a:pt x="18514" y="5724"/>
                </a:lnTo>
                <a:lnTo>
                  <a:pt x="19421" y="6178"/>
                </a:lnTo>
                <a:lnTo>
                  <a:pt x="20134" y="6610"/>
                </a:lnTo>
                <a:lnTo>
                  <a:pt x="20867" y="7279"/>
                </a:lnTo>
                <a:lnTo>
                  <a:pt x="21234" y="7711"/>
                </a:lnTo>
                <a:lnTo>
                  <a:pt x="21407" y="7927"/>
                </a:lnTo>
                <a:lnTo>
                  <a:pt x="21600" y="8597"/>
                </a:lnTo>
                <a:lnTo>
                  <a:pt x="21600" y="8813"/>
                </a:lnTo>
                <a:lnTo>
                  <a:pt x="21600" y="9698"/>
                </a:lnTo>
                <a:lnTo>
                  <a:pt x="21600" y="9914"/>
                </a:lnTo>
                <a:lnTo>
                  <a:pt x="21407" y="10584"/>
                </a:lnTo>
                <a:lnTo>
                  <a:pt x="21041" y="11470"/>
                </a:lnTo>
                <a:lnTo>
                  <a:pt x="20694" y="12334"/>
                </a:lnTo>
                <a:lnTo>
                  <a:pt x="20501" y="12571"/>
                </a:lnTo>
                <a:lnTo>
                  <a:pt x="19787" y="14105"/>
                </a:lnTo>
                <a:lnTo>
                  <a:pt x="17955" y="16978"/>
                </a:lnTo>
                <a:lnTo>
                  <a:pt x="17049" y="18295"/>
                </a:lnTo>
                <a:lnTo>
                  <a:pt x="16875" y="18511"/>
                </a:lnTo>
                <a:lnTo>
                  <a:pt x="16335" y="19397"/>
                </a:lnTo>
                <a:lnTo>
                  <a:pt x="15776" y="19850"/>
                </a:lnTo>
                <a:lnTo>
                  <a:pt x="15429" y="20282"/>
                </a:lnTo>
                <a:lnTo>
                  <a:pt x="15236" y="20498"/>
                </a:lnTo>
                <a:lnTo>
                  <a:pt x="14522" y="20952"/>
                </a:lnTo>
                <a:lnTo>
                  <a:pt x="14156" y="21168"/>
                </a:lnTo>
                <a:lnTo>
                  <a:pt x="13789" y="21384"/>
                </a:lnTo>
                <a:lnTo>
                  <a:pt x="13616" y="21384"/>
                </a:lnTo>
                <a:lnTo>
                  <a:pt x="13056" y="21600"/>
                </a:lnTo>
                <a:lnTo>
                  <a:pt x="12343" y="21600"/>
                </a:lnTo>
                <a:lnTo>
                  <a:pt x="11784" y="21384"/>
                </a:lnTo>
                <a:lnTo>
                  <a:pt x="11244" y="21168"/>
                </a:lnTo>
                <a:lnTo>
                  <a:pt x="11070" y="20952"/>
                </a:lnTo>
                <a:lnTo>
                  <a:pt x="10704" y="20714"/>
                </a:lnTo>
                <a:lnTo>
                  <a:pt x="10530" y="20282"/>
                </a:lnTo>
                <a:lnTo>
                  <a:pt x="10337" y="19613"/>
                </a:lnTo>
                <a:lnTo>
                  <a:pt x="10164" y="18511"/>
                </a:lnTo>
                <a:lnTo>
                  <a:pt x="10164" y="17863"/>
                </a:lnTo>
                <a:lnTo>
                  <a:pt x="10164" y="17626"/>
                </a:lnTo>
                <a:lnTo>
                  <a:pt x="10164" y="17194"/>
                </a:lnTo>
                <a:lnTo>
                  <a:pt x="10337" y="16524"/>
                </a:lnTo>
                <a:lnTo>
                  <a:pt x="10530" y="16092"/>
                </a:lnTo>
                <a:lnTo>
                  <a:pt x="10877" y="15422"/>
                </a:lnTo>
                <a:lnTo>
                  <a:pt x="11244" y="14990"/>
                </a:lnTo>
                <a:lnTo>
                  <a:pt x="11784" y="14105"/>
                </a:lnTo>
                <a:lnTo>
                  <a:pt x="12343" y="13673"/>
                </a:lnTo>
                <a:lnTo>
                  <a:pt x="12516" y="13457"/>
                </a:lnTo>
                <a:lnTo>
                  <a:pt x="12690" y="13219"/>
                </a:lnTo>
                <a:lnTo>
                  <a:pt x="13249" y="12571"/>
                </a:lnTo>
                <a:lnTo>
                  <a:pt x="13423" y="12334"/>
                </a:lnTo>
                <a:lnTo>
                  <a:pt x="13616" y="11686"/>
                </a:lnTo>
                <a:lnTo>
                  <a:pt x="13616" y="11470"/>
                </a:lnTo>
                <a:lnTo>
                  <a:pt x="13249" y="11016"/>
                </a:lnTo>
                <a:lnTo>
                  <a:pt x="12883" y="10800"/>
                </a:lnTo>
                <a:lnTo>
                  <a:pt x="12343" y="10584"/>
                </a:lnTo>
                <a:lnTo>
                  <a:pt x="11976" y="10584"/>
                </a:lnTo>
                <a:lnTo>
                  <a:pt x="11436" y="10584"/>
                </a:lnTo>
                <a:lnTo>
                  <a:pt x="10164" y="10368"/>
                </a:lnTo>
                <a:lnTo>
                  <a:pt x="9064" y="10130"/>
                </a:lnTo>
                <a:lnTo>
                  <a:pt x="8158" y="9914"/>
                </a:lnTo>
                <a:lnTo>
                  <a:pt x="7791" y="9914"/>
                </a:lnTo>
                <a:lnTo>
                  <a:pt x="7444" y="9914"/>
                </a:lnTo>
                <a:lnTo>
                  <a:pt x="6711" y="9698"/>
                </a:lnTo>
                <a:lnTo>
                  <a:pt x="5979" y="9482"/>
                </a:lnTo>
                <a:lnTo>
                  <a:pt x="5072" y="9029"/>
                </a:lnTo>
                <a:lnTo>
                  <a:pt x="4706" y="8813"/>
                </a:lnTo>
                <a:lnTo>
                  <a:pt x="3992" y="8381"/>
                </a:lnTo>
                <a:lnTo>
                  <a:pt x="2526" y="7495"/>
                </a:lnTo>
                <a:lnTo>
                  <a:pt x="1620" y="6826"/>
                </a:lnTo>
                <a:lnTo>
                  <a:pt x="1273" y="6610"/>
                </a:lnTo>
                <a:lnTo>
                  <a:pt x="714" y="6178"/>
                </a:lnTo>
                <a:lnTo>
                  <a:pt x="347" y="5508"/>
                </a:lnTo>
                <a:lnTo>
                  <a:pt x="0" y="4622"/>
                </a:lnTo>
                <a:lnTo>
                  <a:pt x="0" y="4190"/>
                </a:lnTo>
                <a:lnTo>
                  <a:pt x="0" y="3974"/>
                </a:lnTo>
                <a:lnTo>
                  <a:pt x="0" y="3089"/>
                </a:lnTo>
                <a:lnTo>
                  <a:pt x="0" y="2419"/>
                </a:lnTo>
                <a:lnTo>
                  <a:pt x="174" y="1750"/>
                </a:lnTo>
                <a:lnTo>
                  <a:pt x="347" y="1318"/>
                </a:lnTo>
              </a:path>
            </a:pathLst>
          </a:custGeom>
          <a:solidFill>
            <a:srgbClr val="D75A62"/>
          </a:solidFill>
          <a:ln w="12700"/>
        </p:spPr>
        <p:txBody>
          <a:bodyPr lIns="72248" tIns="72248" rIns="72248" bIns="72248"/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grpSp>
        <p:nvGrpSpPr>
          <p:cNvPr id="813" name="Group"/>
          <p:cNvGrpSpPr/>
          <p:nvPr/>
        </p:nvGrpSpPr>
        <p:grpSpPr>
          <a:xfrm>
            <a:off x="1709137" y="3244426"/>
            <a:ext cx="9668410" cy="5393860"/>
            <a:chOff x="0" y="0"/>
            <a:chExt cx="9668408" cy="5393859"/>
          </a:xfrm>
        </p:grpSpPr>
        <p:sp>
          <p:nvSpPr>
            <p:cNvPr id="648" name="Oval"/>
            <p:cNvSpPr/>
            <p:nvPr/>
          </p:nvSpPr>
          <p:spPr>
            <a:xfrm>
              <a:off x="2591929" y="713457"/>
              <a:ext cx="149014" cy="13998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49" name="Oval"/>
            <p:cNvSpPr/>
            <p:nvPr/>
          </p:nvSpPr>
          <p:spPr>
            <a:xfrm>
              <a:off x="8030916" y="1451751"/>
              <a:ext cx="234809" cy="27770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50" name="Oval"/>
            <p:cNvSpPr/>
            <p:nvPr/>
          </p:nvSpPr>
          <p:spPr>
            <a:xfrm>
              <a:off x="7606453" y="3066062"/>
              <a:ext cx="255130" cy="2754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51" name="Oval"/>
            <p:cNvSpPr/>
            <p:nvPr/>
          </p:nvSpPr>
          <p:spPr>
            <a:xfrm>
              <a:off x="7669671" y="2165208"/>
              <a:ext cx="149014" cy="16256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52" name="Oval"/>
            <p:cNvSpPr/>
            <p:nvPr/>
          </p:nvSpPr>
          <p:spPr>
            <a:xfrm>
              <a:off x="9031111" y="3066062"/>
              <a:ext cx="232552" cy="2754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53" name="Oval"/>
            <p:cNvSpPr/>
            <p:nvPr/>
          </p:nvSpPr>
          <p:spPr>
            <a:xfrm>
              <a:off x="8328942" y="3066062"/>
              <a:ext cx="234810" cy="2754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54" name="Oval"/>
            <p:cNvSpPr/>
            <p:nvPr/>
          </p:nvSpPr>
          <p:spPr>
            <a:xfrm>
              <a:off x="8753404" y="2165208"/>
              <a:ext cx="149014" cy="13998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 flipH="1">
              <a:off x="7735147" y="1704622"/>
              <a:ext cx="339493" cy="48484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8222826" y="1659466"/>
              <a:ext cx="577070" cy="50163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7735146" y="2305191"/>
              <a:ext cx="1" cy="7360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8861777" y="2282613"/>
              <a:ext cx="254399" cy="78295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 flipH="1">
              <a:off x="8457635" y="2305191"/>
              <a:ext cx="316790" cy="7840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Oval"/>
            <p:cNvSpPr/>
            <p:nvPr/>
          </p:nvSpPr>
          <p:spPr>
            <a:xfrm>
              <a:off x="1104053" y="1451751"/>
              <a:ext cx="234810" cy="27770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61" name="Oval"/>
            <p:cNvSpPr/>
            <p:nvPr/>
          </p:nvSpPr>
          <p:spPr>
            <a:xfrm>
              <a:off x="765386" y="3066062"/>
              <a:ext cx="232552" cy="2754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62" name="Oval"/>
            <p:cNvSpPr/>
            <p:nvPr/>
          </p:nvSpPr>
          <p:spPr>
            <a:xfrm>
              <a:off x="63217" y="3066062"/>
              <a:ext cx="234810" cy="2754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63" name="Oval"/>
            <p:cNvSpPr/>
            <p:nvPr/>
          </p:nvSpPr>
          <p:spPr>
            <a:xfrm>
              <a:off x="487679" y="2165208"/>
              <a:ext cx="149015" cy="13998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64" name="Oval"/>
            <p:cNvSpPr/>
            <p:nvPr/>
          </p:nvSpPr>
          <p:spPr>
            <a:xfrm>
              <a:off x="1402080" y="3066062"/>
              <a:ext cx="234809" cy="2754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65" name="Oval"/>
            <p:cNvSpPr/>
            <p:nvPr/>
          </p:nvSpPr>
          <p:spPr>
            <a:xfrm>
              <a:off x="1826542" y="2165208"/>
              <a:ext cx="149014" cy="13998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 flipH="1">
              <a:off x="573475" y="1682044"/>
              <a:ext cx="528399" cy="5102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1295964" y="1682044"/>
              <a:ext cx="574443" cy="4820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 flipH="1">
              <a:off x="191911" y="2282613"/>
              <a:ext cx="316790" cy="7840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573475" y="2282613"/>
              <a:ext cx="270373" cy="7852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 flipH="1">
              <a:off x="1528515" y="2305191"/>
              <a:ext cx="317109" cy="7848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Oval"/>
            <p:cNvSpPr/>
            <p:nvPr/>
          </p:nvSpPr>
          <p:spPr>
            <a:xfrm>
              <a:off x="3208302" y="1451751"/>
              <a:ext cx="234810" cy="27770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72" name="Oval"/>
            <p:cNvSpPr/>
            <p:nvPr/>
          </p:nvSpPr>
          <p:spPr>
            <a:xfrm>
              <a:off x="2804160" y="3066062"/>
              <a:ext cx="255129" cy="2754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73" name="Oval"/>
            <p:cNvSpPr/>
            <p:nvPr/>
          </p:nvSpPr>
          <p:spPr>
            <a:xfrm>
              <a:off x="2167466" y="3066062"/>
              <a:ext cx="232552" cy="2754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74" name="Oval"/>
            <p:cNvSpPr/>
            <p:nvPr/>
          </p:nvSpPr>
          <p:spPr>
            <a:xfrm>
              <a:off x="2867377" y="2165208"/>
              <a:ext cx="128695" cy="16256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75" name="Oval"/>
            <p:cNvSpPr/>
            <p:nvPr/>
          </p:nvSpPr>
          <p:spPr>
            <a:xfrm>
              <a:off x="4206240" y="3066062"/>
              <a:ext cx="234810" cy="2754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76" name="Oval"/>
            <p:cNvSpPr/>
            <p:nvPr/>
          </p:nvSpPr>
          <p:spPr>
            <a:xfrm>
              <a:off x="3506329" y="3066062"/>
              <a:ext cx="232552" cy="2754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77" name="Oval"/>
            <p:cNvSpPr/>
            <p:nvPr/>
          </p:nvSpPr>
          <p:spPr>
            <a:xfrm>
              <a:off x="3930791" y="2165208"/>
              <a:ext cx="149014" cy="13998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 flipH="1">
              <a:off x="2953173" y="1682044"/>
              <a:ext cx="271295" cy="51023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3400213" y="1682044"/>
              <a:ext cx="574443" cy="4820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2910275" y="2305191"/>
              <a:ext cx="1" cy="7608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4036906" y="2282613"/>
              <a:ext cx="254614" cy="7836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 flipH="1">
              <a:off x="3632764" y="2305191"/>
              <a:ext cx="316790" cy="7840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Oval"/>
            <p:cNvSpPr/>
            <p:nvPr/>
          </p:nvSpPr>
          <p:spPr>
            <a:xfrm>
              <a:off x="5886026" y="1451751"/>
              <a:ext cx="232552" cy="27770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grpSp>
          <p:nvGrpSpPr>
            <p:cNvPr id="687" name="Group"/>
            <p:cNvGrpSpPr/>
            <p:nvPr/>
          </p:nvGrpSpPr>
          <p:grpSpPr>
            <a:xfrm>
              <a:off x="4845191" y="2165208"/>
              <a:ext cx="934721" cy="1176304"/>
              <a:chOff x="0" y="0"/>
              <a:chExt cx="934720" cy="1176302"/>
            </a:xfrm>
          </p:grpSpPr>
          <p:sp>
            <p:nvSpPr>
              <p:cNvPr id="684" name="Oval"/>
              <p:cNvSpPr/>
              <p:nvPr/>
            </p:nvSpPr>
            <p:spPr>
              <a:xfrm>
                <a:off x="699911" y="900853"/>
                <a:ext cx="234810" cy="2754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685" name="Oval"/>
              <p:cNvSpPr/>
              <p:nvPr/>
            </p:nvSpPr>
            <p:spPr>
              <a:xfrm>
                <a:off x="0" y="900853"/>
                <a:ext cx="232552" cy="2754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686" name="Oval"/>
              <p:cNvSpPr/>
              <p:nvPr/>
            </p:nvSpPr>
            <p:spPr>
              <a:xfrm>
                <a:off x="424462" y="0"/>
                <a:ext cx="149014" cy="139983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</p:grpSp>
        <p:grpSp>
          <p:nvGrpSpPr>
            <p:cNvPr id="691" name="Group"/>
            <p:cNvGrpSpPr/>
            <p:nvPr/>
          </p:nvGrpSpPr>
          <p:grpSpPr>
            <a:xfrm>
              <a:off x="6184053" y="2165208"/>
              <a:ext cx="934721" cy="1176304"/>
              <a:chOff x="0" y="0"/>
              <a:chExt cx="934720" cy="1176302"/>
            </a:xfrm>
          </p:grpSpPr>
          <p:sp>
            <p:nvSpPr>
              <p:cNvPr id="688" name="Oval"/>
              <p:cNvSpPr/>
              <p:nvPr/>
            </p:nvSpPr>
            <p:spPr>
              <a:xfrm>
                <a:off x="699911" y="900853"/>
                <a:ext cx="234810" cy="2754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689" name="Oval"/>
              <p:cNvSpPr/>
              <p:nvPr/>
            </p:nvSpPr>
            <p:spPr>
              <a:xfrm>
                <a:off x="0" y="900853"/>
                <a:ext cx="232552" cy="27545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690" name="Oval"/>
              <p:cNvSpPr/>
              <p:nvPr/>
            </p:nvSpPr>
            <p:spPr>
              <a:xfrm>
                <a:off x="424462" y="0"/>
                <a:ext cx="149014" cy="139983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</p:grpSp>
        <p:sp>
          <p:nvSpPr>
            <p:cNvPr id="692" name="Line"/>
            <p:cNvSpPr/>
            <p:nvPr/>
          </p:nvSpPr>
          <p:spPr>
            <a:xfrm flipH="1">
              <a:off x="5355449" y="1682044"/>
              <a:ext cx="528398" cy="5102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6077937" y="1682044"/>
              <a:ext cx="574444" cy="4820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 flipH="1">
              <a:off x="4971626" y="2282613"/>
              <a:ext cx="316790" cy="7840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5355449" y="2282613"/>
              <a:ext cx="270372" cy="7852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6714631" y="2282613"/>
              <a:ext cx="254613" cy="7836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 flipH="1">
              <a:off x="6310489" y="2305191"/>
              <a:ext cx="316790" cy="7840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Oval"/>
            <p:cNvSpPr/>
            <p:nvPr/>
          </p:nvSpPr>
          <p:spPr>
            <a:xfrm>
              <a:off x="4547164" y="0"/>
              <a:ext cx="232552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699" name="Oval"/>
            <p:cNvSpPr/>
            <p:nvPr/>
          </p:nvSpPr>
          <p:spPr>
            <a:xfrm>
              <a:off x="6608516" y="713457"/>
              <a:ext cx="149014" cy="13998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 flipH="1">
              <a:off x="2720622" y="185137"/>
              <a:ext cx="1825075" cy="55798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4759395" y="185137"/>
              <a:ext cx="1874039" cy="53737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2677724" y="828604"/>
              <a:ext cx="545594" cy="65021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 flipH="1">
              <a:off x="1295964" y="806026"/>
              <a:ext cx="1296714" cy="68947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6714631" y="806026"/>
              <a:ext cx="1342398" cy="6839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 flipH="1">
              <a:off x="6077937" y="828604"/>
              <a:ext cx="545051" cy="67308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1912337" y="2282613"/>
              <a:ext cx="341612" cy="8047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Oval"/>
            <p:cNvSpPr/>
            <p:nvPr/>
          </p:nvSpPr>
          <p:spPr>
            <a:xfrm>
              <a:off x="275448" y="4540391"/>
              <a:ext cx="234810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08" name="Oval"/>
            <p:cNvSpPr/>
            <p:nvPr/>
          </p:nvSpPr>
          <p:spPr>
            <a:xfrm>
              <a:off x="828604" y="4540391"/>
              <a:ext cx="232552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09" name="Oval"/>
            <p:cNvSpPr/>
            <p:nvPr/>
          </p:nvSpPr>
          <p:spPr>
            <a:xfrm>
              <a:off x="1381760" y="4540391"/>
              <a:ext cx="232552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10" name="Oval"/>
            <p:cNvSpPr/>
            <p:nvPr/>
          </p:nvSpPr>
          <p:spPr>
            <a:xfrm>
              <a:off x="1932657" y="4540391"/>
              <a:ext cx="234810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11" name="Oval"/>
            <p:cNvSpPr/>
            <p:nvPr/>
          </p:nvSpPr>
          <p:spPr>
            <a:xfrm>
              <a:off x="2485813" y="4540391"/>
              <a:ext cx="234810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12" name="Oval"/>
            <p:cNvSpPr/>
            <p:nvPr/>
          </p:nvSpPr>
          <p:spPr>
            <a:xfrm>
              <a:off x="3038968" y="4540391"/>
              <a:ext cx="232553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13" name="Oval"/>
            <p:cNvSpPr/>
            <p:nvPr/>
          </p:nvSpPr>
          <p:spPr>
            <a:xfrm>
              <a:off x="3655342" y="4517813"/>
              <a:ext cx="255130" cy="27545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14" name="Oval"/>
            <p:cNvSpPr/>
            <p:nvPr/>
          </p:nvSpPr>
          <p:spPr>
            <a:xfrm>
              <a:off x="4206240" y="4540391"/>
              <a:ext cx="255130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15" name="Oval"/>
            <p:cNvSpPr/>
            <p:nvPr/>
          </p:nvSpPr>
          <p:spPr>
            <a:xfrm>
              <a:off x="4716497" y="4540391"/>
              <a:ext cx="255130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16" name="Oval"/>
            <p:cNvSpPr/>
            <p:nvPr/>
          </p:nvSpPr>
          <p:spPr>
            <a:xfrm>
              <a:off x="5312551" y="4540391"/>
              <a:ext cx="255130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17" name="Oval"/>
            <p:cNvSpPr/>
            <p:nvPr/>
          </p:nvSpPr>
          <p:spPr>
            <a:xfrm>
              <a:off x="5863449" y="4540391"/>
              <a:ext cx="255129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18" name="Oval"/>
            <p:cNvSpPr/>
            <p:nvPr/>
          </p:nvSpPr>
          <p:spPr>
            <a:xfrm>
              <a:off x="6416604" y="4540391"/>
              <a:ext cx="255130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19" name="Oval"/>
            <p:cNvSpPr/>
            <p:nvPr/>
          </p:nvSpPr>
          <p:spPr>
            <a:xfrm>
              <a:off x="6969759" y="4540391"/>
              <a:ext cx="255130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20" name="Oval"/>
            <p:cNvSpPr/>
            <p:nvPr/>
          </p:nvSpPr>
          <p:spPr>
            <a:xfrm>
              <a:off x="8669866" y="4540391"/>
              <a:ext cx="232553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21" name="Oval"/>
            <p:cNvSpPr/>
            <p:nvPr/>
          </p:nvSpPr>
          <p:spPr>
            <a:xfrm>
              <a:off x="9223022" y="4540391"/>
              <a:ext cx="232552" cy="27544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22" name="Oval"/>
            <p:cNvSpPr/>
            <p:nvPr/>
          </p:nvSpPr>
          <p:spPr>
            <a:xfrm>
              <a:off x="1402080" y="3824675"/>
              <a:ext cx="149014" cy="16256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23" name="Oval"/>
            <p:cNvSpPr/>
            <p:nvPr/>
          </p:nvSpPr>
          <p:spPr>
            <a:xfrm>
              <a:off x="699911" y="3824675"/>
              <a:ext cx="128694" cy="16256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 flipH="1">
              <a:off x="765386" y="3318933"/>
              <a:ext cx="103245" cy="53114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 flipH="1">
              <a:off x="404142" y="3964658"/>
              <a:ext cx="333978" cy="5784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785706" y="3964658"/>
              <a:ext cx="153922" cy="5744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 flipH="1">
              <a:off x="1465297" y="3318933"/>
              <a:ext cx="44238" cy="50562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 flipH="1">
              <a:off x="1465297" y="3964657"/>
              <a:ext cx="1" cy="57573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Oval"/>
            <p:cNvSpPr/>
            <p:nvPr/>
          </p:nvSpPr>
          <p:spPr>
            <a:xfrm>
              <a:off x="2251004" y="3824675"/>
              <a:ext cx="128694" cy="16256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2273582" y="3318933"/>
              <a:ext cx="17665" cy="5058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 flipH="1">
              <a:off x="2061351" y="3939822"/>
              <a:ext cx="207377" cy="6022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2336800" y="3939822"/>
              <a:ext cx="210590" cy="57859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Oval"/>
            <p:cNvSpPr/>
            <p:nvPr/>
          </p:nvSpPr>
          <p:spPr>
            <a:xfrm>
              <a:off x="3443111" y="3802097"/>
              <a:ext cx="146756" cy="16256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 flipH="1">
              <a:off x="3506329" y="3318933"/>
              <a:ext cx="80188" cy="5062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 flipH="1">
              <a:off x="3187982" y="3894666"/>
              <a:ext cx="300161" cy="64369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3526649" y="3917244"/>
              <a:ext cx="214321" cy="62243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Oval"/>
            <p:cNvSpPr/>
            <p:nvPr/>
          </p:nvSpPr>
          <p:spPr>
            <a:xfrm>
              <a:off x="4249137" y="3824675"/>
              <a:ext cx="149015" cy="16256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4312355" y="3341511"/>
              <a:ext cx="1" cy="46059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4312355" y="3964657"/>
              <a:ext cx="1" cy="57573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Oval"/>
            <p:cNvSpPr/>
            <p:nvPr/>
          </p:nvSpPr>
          <p:spPr>
            <a:xfrm>
              <a:off x="4888088" y="3824675"/>
              <a:ext cx="146757" cy="139983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4951306" y="3318933"/>
              <a:ext cx="1" cy="4831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 flipH="1">
              <a:off x="4845191" y="3939822"/>
              <a:ext cx="60778" cy="5782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Oval"/>
            <p:cNvSpPr/>
            <p:nvPr/>
          </p:nvSpPr>
          <p:spPr>
            <a:xfrm>
              <a:off x="6161475" y="3802097"/>
              <a:ext cx="149015" cy="16256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4971626" y="3917244"/>
              <a:ext cx="404519" cy="6229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 flipH="1">
              <a:off x="6224693" y="3318933"/>
              <a:ext cx="62150" cy="5061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 flipH="1">
              <a:off x="6012462" y="3939822"/>
              <a:ext cx="194832" cy="59962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6247271" y="3939822"/>
              <a:ext cx="279234" cy="59881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Oval"/>
            <p:cNvSpPr/>
            <p:nvPr/>
          </p:nvSpPr>
          <p:spPr>
            <a:xfrm>
              <a:off x="9094329" y="3802097"/>
              <a:ext cx="149014" cy="16256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9157547" y="3318933"/>
              <a:ext cx="1" cy="5057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9180124" y="3939822"/>
              <a:ext cx="127603" cy="6003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 flipH="1">
              <a:off x="8839200" y="3917244"/>
              <a:ext cx="300560" cy="64455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Oval"/>
            <p:cNvSpPr/>
            <p:nvPr/>
          </p:nvSpPr>
          <p:spPr>
            <a:xfrm>
              <a:off x="6926862" y="3824675"/>
              <a:ext cx="149014" cy="16256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6990080" y="3318933"/>
              <a:ext cx="1" cy="55316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6990080" y="3939822"/>
              <a:ext cx="84433" cy="6007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444782" y="4770684"/>
              <a:ext cx="63934" cy="18567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934719" y="4793262"/>
              <a:ext cx="2405" cy="1377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 flipH="1">
              <a:off x="169333" y="4748106"/>
              <a:ext cx="128265" cy="1831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 flipH="1">
              <a:off x="83537" y="4978400"/>
              <a:ext cx="42488" cy="6799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 flipH="1">
              <a:off x="0" y="5116124"/>
              <a:ext cx="43502" cy="696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510257" y="5000978"/>
              <a:ext cx="43119" cy="924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573475" y="5138702"/>
              <a:ext cx="19705" cy="927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934719" y="5000978"/>
              <a:ext cx="2011" cy="1151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934719" y="5186115"/>
              <a:ext cx="20305" cy="11515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 flipH="1">
              <a:off x="1869439" y="4770684"/>
              <a:ext cx="105895" cy="20782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2104248" y="4770684"/>
              <a:ext cx="63482" cy="20763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2210364" y="5046133"/>
              <a:ext cx="40449" cy="1174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2273582" y="5253849"/>
              <a:ext cx="43502" cy="696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 flipH="1">
              <a:off x="1783644" y="5023555"/>
              <a:ext cx="43119" cy="9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 flipH="1">
              <a:off x="1700106" y="5186115"/>
              <a:ext cx="64045" cy="13734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2591929" y="4793262"/>
              <a:ext cx="19966" cy="1626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2612248" y="5070969"/>
              <a:ext cx="2011" cy="1151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2612248" y="5278684"/>
              <a:ext cx="1578" cy="903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 flipH="1">
              <a:off x="3632764" y="4770684"/>
              <a:ext cx="86237" cy="18493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 flipH="1">
              <a:off x="3569546" y="5023555"/>
              <a:ext cx="42028" cy="1154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 flipH="1">
              <a:off x="3463431" y="5208693"/>
              <a:ext cx="63685" cy="11489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3824675" y="4770684"/>
              <a:ext cx="85359" cy="1605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3951111" y="5000978"/>
              <a:ext cx="43119" cy="924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4036906" y="5186115"/>
              <a:ext cx="43119" cy="924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4822613" y="4793262"/>
              <a:ext cx="3232" cy="1851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4822613" y="5046133"/>
              <a:ext cx="1617" cy="9258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4822613" y="5231271"/>
              <a:ext cx="2405" cy="1377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 flipH="1">
              <a:off x="5355449" y="4793262"/>
              <a:ext cx="39581" cy="13803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 flipH="1">
              <a:off x="5289973" y="4978400"/>
              <a:ext cx="42028" cy="115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 flipH="1">
              <a:off x="5226755" y="5186115"/>
              <a:ext cx="43119" cy="924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5481884" y="4770684"/>
              <a:ext cx="85987" cy="13760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5610578" y="4978400"/>
              <a:ext cx="41121" cy="9235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5673795" y="5163537"/>
              <a:ext cx="63231" cy="903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6522720" y="4793262"/>
              <a:ext cx="2405" cy="1377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6545298" y="5023555"/>
              <a:ext cx="1617" cy="9258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6545298" y="5163537"/>
              <a:ext cx="2010" cy="11515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9392356" y="4770684"/>
              <a:ext cx="125367" cy="1858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9541368" y="5000978"/>
              <a:ext cx="63110" cy="7009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9624907" y="5116124"/>
              <a:ext cx="43502" cy="6961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 flipH="1">
              <a:off x="9200443" y="4770684"/>
              <a:ext cx="61811" cy="23067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 flipH="1">
              <a:off x="9157547" y="5070969"/>
              <a:ext cx="42175" cy="1379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 flipH="1">
              <a:off x="9114648" y="5253849"/>
              <a:ext cx="42807" cy="1400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8818880" y="4793262"/>
              <a:ext cx="42175" cy="13794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8882098" y="4978400"/>
              <a:ext cx="42175" cy="13794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8945316" y="5186115"/>
              <a:ext cx="42487" cy="6799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 flipH="1">
              <a:off x="8626969" y="4748106"/>
              <a:ext cx="62998" cy="18295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 flipH="1">
              <a:off x="8584072" y="5000978"/>
              <a:ext cx="43118" cy="9246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 flipH="1">
              <a:off x="8541173" y="5138702"/>
              <a:ext cx="42028" cy="115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T"/>
            <p:cNvSpPr/>
            <p:nvPr/>
          </p:nvSpPr>
          <p:spPr>
            <a:xfrm>
              <a:off x="3081866" y="4540391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804" name="T"/>
            <p:cNvSpPr/>
            <p:nvPr/>
          </p:nvSpPr>
          <p:spPr>
            <a:xfrm>
              <a:off x="4271715" y="4540391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805" name="T"/>
            <p:cNvSpPr/>
            <p:nvPr/>
          </p:nvSpPr>
          <p:spPr>
            <a:xfrm>
              <a:off x="5928924" y="4562969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806" name="T"/>
            <p:cNvSpPr/>
            <p:nvPr/>
          </p:nvSpPr>
          <p:spPr>
            <a:xfrm>
              <a:off x="7032977" y="4540391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807" name="T"/>
            <p:cNvSpPr/>
            <p:nvPr/>
          </p:nvSpPr>
          <p:spPr>
            <a:xfrm>
              <a:off x="1422400" y="4540391"/>
              <a:ext cx="136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808" name="T"/>
            <p:cNvSpPr/>
            <p:nvPr/>
          </p:nvSpPr>
          <p:spPr>
            <a:xfrm>
              <a:off x="106115" y="3088640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809" name="T"/>
            <p:cNvSpPr/>
            <p:nvPr/>
          </p:nvSpPr>
          <p:spPr>
            <a:xfrm>
              <a:off x="2867377" y="3063804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810" name="T"/>
            <p:cNvSpPr/>
            <p:nvPr/>
          </p:nvSpPr>
          <p:spPr>
            <a:xfrm>
              <a:off x="5610578" y="3088640"/>
              <a:ext cx="136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811" name="T"/>
            <p:cNvSpPr/>
            <p:nvPr/>
          </p:nvSpPr>
          <p:spPr>
            <a:xfrm>
              <a:off x="7669671" y="3088640"/>
              <a:ext cx="13682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812" name="T"/>
            <p:cNvSpPr/>
            <p:nvPr/>
          </p:nvSpPr>
          <p:spPr>
            <a:xfrm>
              <a:off x="8371840" y="3088640"/>
              <a:ext cx="13682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6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816" name="Group"/>
          <p:cNvGrpSpPr/>
          <p:nvPr/>
        </p:nvGrpSpPr>
        <p:grpSpPr>
          <a:xfrm>
            <a:off x="9970346" y="6231466"/>
            <a:ext cx="361245" cy="415432"/>
            <a:chOff x="0" y="0"/>
            <a:chExt cx="361244" cy="415431"/>
          </a:xfrm>
        </p:grpSpPr>
        <p:sp>
          <p:nvSpPr>
            <p:cNvPr id="814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815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819" name="Group"/>
          <p:cNvGrpSpPr/>
          <p:nvPr/>
        </p:nvGrpSpPr>
        <p:grpSpPr>
          <a:xfrm>
            <a:off x="9274950" y="6240497"/>
            <a:ext cx="361246" cy="415432"/>
            <a:chOff x="0" y="0"/>
            <a:chExt cx="361244" cy="415431"/>
          </a:xfrm>
        </p:grpSpPr>
        <p:sp>
          <p:nvSpPr>
            <p:cNvPr id="817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818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822" name="Group"/>
          <p:cNvGrpSpPr/>
          <p:nvPr/>
        </p:nvGrpSpPr>
        <p:grpSpPr>
          <a:xfrm>
            <a:off x="7188764" y="6258559"/>
            <a:ext cx="361245" cy="415432"/>
            <a:chOff x="0" y="0"/>
            <a:chExt cx="361244" cy="415431"/>
          </a:xfrm>
        </p:grpSpPr>
        <p:sp>
          <p:nvSpPr>
            <p:cNvPr id="820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821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825" name="Group"/>
          <p:cNvGrpSpPr/>
          <p:nvPr/>
        </p:nvGrpSpPr>
        <p:grpSpPr>
          <a:xfrm>
            <a:off x="4443306" y="6276622"/>
            <a:ext cx="361246" cy="415432"/>
            <a:chOff x="0" y="0"/>
            <a:chExt cx="361244" cy="415431"/>
          </a:xfrm>
        </p:grpSpPr>
        <p:sp>
          <p:nvSpPr>
            <p:cNvPr id="823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824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828" name="Group"/>
          <p:cNvGrpSpPr/>
          <p:nvPr/>
        </p:nvGrpSpPr>
        <p:grpSpPr>
          <a:xfrm>
            <a:off x="1697848" y="6258559"/>
            <a:ext cx="361246" cy="415432"/>
            <a:chOff x="0" y="0"/>
            <a:chExt cx="361244" cy="415431"/>
          </a:xfrm>
        </p:grpSpPr>
        <p:sp>
          <p:nvSpPr>
            <p:cNvPr id="826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827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831" name="Group"/>
          <p:cNvGrpSpPr/>
          <p:nvPr/>
        </p:nvGrpSpPr>
        <p:grpSpPr>
          <a:xfrm>
            <a:off x="3025422" y="7730631"/>
            <a:ext cx="361245" cy="415432"/>
            <a:chOff x="0" y="0"/>
            <a:chExt cx="361244" cy="415431"/>
          </a:xfrm>
        </p:grpSpPr>
        <p:sp>
          <p:nvSpPr>
            <p:cNvPr id="829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830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834" name="Group"/>
          <p:cNvGrpSpPr/>
          <p:nvPr/>
        </p:nvGrpSpPr>
        <p:grpSpPr>
          <a:xfrm>
            <a:off x="4705208" y="7739662"/>
            <a:ext cx="361246" cy="415432"/>
            <a:chOff x="0" y="0"/>
            <a:chExt cx="361244" cy="415431"/>
          </a:xfrm>
        </p:grpSpPr>
        <p:sp>
          <p:nvSpPr>
            <p:cNvPr id="832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833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837" name="Group"/>
          <p:cNvGrpSpPr/>
          <p:nvPr/>
        </p:nvGrpSpPr>
        <p:grpSpPr>
          <a:xfrm>
            <a:off x="5843129" y="7757724"/>
            <a:ext cx="361245" cy="415432"/>
            <a:chOff x="0" y="0"/>
            <a:chExt cx="361244" cy="415431"/>
          </a:xfrm>
        </p:grpSpPr>
        <p:sp>
          <p:nvSpPr>
            <p:cNvPr id="835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836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840" name="Group"/>
          <p:cNvGrpSpPr/>
          <p:nvPr/>
        </p:nvGrpSpPr>
        <p:grpSpPr>
          <a:xfrm>
            <a:off x="7540977" y="7757724"/>
            <a:ext cx="361246" cy="415432"/>
            <a:chOff x="0" y="0"/>
            <a:chExt cx="361244" cy="415431"/>
          </a:xfrm>
        </p:grpSpPr>
        <p:sp>
          <p:nvSpPr>
            <p:cNvPr id="838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839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grpSp>
        <p:nvGrpSpPr>
          <p:cNvPr id="843" name="Group"/>
          <p:cNvGrpSpPr/>
          <p:nvPr/>
        </p:nvGrpSpPr>
        <p:grpSpPr>
          <a:xfrm>
            <a:off x="8615680" y="7748693"/>
            <a:ext cx="361245" cy="415432"/>
            <a:chOff x="0" y="0"/>
            <a:chExt cx="361244" cy="415431"/>
          </a:xfrm>
        </p:grpSpPr>
        <p:sp>
          <p:nvSpPr>
            <p:cNvPr id="841" name="Rectangle"/>
            <p:cNvSpPr/>
            <p:nvPr/>
          </p:nvSpPr>
          <p:spPr>
            <a:xfrm>
              <a:off x="0" y="0"/>
              <a:ext cx="361245" cy="415432"/>
            </a:xfrm>
            <a:prstGeom prst="rect">
              <a:avLst/>
            </a:prstGeom>
            <a:solidFill>
              <a:srgbClr val="00D2A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842" name="T"/>
            <p:cNvSpPr/>
            <p:nvPr/>
          </p:nvSpPr>
          <p:spPr>
            <a:xfrm>
              <a:off x="97084" y="56444"/>
              <a:ext cx="15233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1300480">
                <a:defRPr b="1" sz="1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</a:t>
              </a:r>
            </a:p>
          </p:txBody>
        </p:sp>
      </p:grpSp>
      <p:pic>
        <p:nvPicPr>
          <p:cNvPr id="844" name="temp.pdf" descr="tem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0150" y="4768426"/>
            <a:ext cx="162561" cy="234810"/>
          </a:xfrm>
          <a:prstGeom prst="rect">
            <a:avLst/>
          </a:prstGeom>
          <a:ln w="12700"/>
        </p:spPr>
      </p:pic>
      <p:pic>
        <p:nvPicPr>
          <p:cNvPr id="845" name="temp.pdf" descr="temp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7466" y="1824284"/>
            <a:ext cx="7951182" cy="740552"/>
          </a:xfrm>
          <a:prstGeom prst="rect">
            <a:avLst/>
          </a:prstGeom>
          <a:ln w="12700"/>
        </p:spPr>
      </p:pic>
      <p:pic>
        <p:nvPicPr>
          <p:cNvPr id="846" name="temp.pdf" descr="temp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25724" y="2920058"/>
            <a:ext cx="451557" cy="602076"/>
          </a:xfrm>
          <a:prstGeom prst="rect">
            <a:avLst/>
          </a:prstGeom>
          <a:ln w="12700"/>
        </p:spPr>
      </p:pic>
      <p:pic>
        <p:nvPicPr>
          <p:cNvPr id="847" name="temp.pdf" descr="temp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91875" y="4166352"/>
            <a:ext cx="790224" cy="602075"/>
          </a:xfrm>
          <a:prstGeom prst="rect">
            <a:avLst/>
          </a:prstGeom>
          <a:ln w="12700"/>
        </p:spPr>
      </p:pic>
      <p:pic>
        <p:nvPicPr>
          <p:cNvPr id="848" name="temp.pdf" descr="temp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63644" y="4437285"/>
            <a:ext cx="714964" cy="602075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Action-value methods"/>
          <p:cNvSpPr/>
          <p:nvPr>
            <p:ph type="title"/>
          </p:nvPr>
        </p:nvSpPr>
        <p:spPr>
          <a:xfrm>
            <a:off x="1270000" y="-127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051"/>
                </a:solidFill>
              </a:defRPr>
            </a:lvl1pPr>
          </a:lstStyle>
          <a:p>
            <a:pPr/>
            <a:r>
              <a:t>Action-value methods</a:t>
            </a:r>
          </a:p>
        </p:txBody>
      </p:sp>
      <p:sp>
        <p:nvSpPr>
          <p:cNvPr id="1254" name="The value of an action in a state given a policy is the expected future reward starting from the state taking that first action, then following the policy thereafter…"/>
          <p:cNvSpPr/>
          <p:nvPr>
            <p:ph type="body" idx="1"/>
          </p:nvPr>
        </p:nvSpPr>
        <p:spPr>
          <a:xfrm>
            <a:off x="1270000" y="2387600"/>
            <a:ext cx="10464800" cy="6934200"/>
          </a:xfrm>
          <a:prstGeom prst="rect">
            <a:avLst/>
          </a:prstGeom>
        </p:spPr>
        <p:txBody>
          <a:bodyPr anchor="t"/>
          <a:lstStyle/>
          <a:p>
            <a:pPr marL="880110" indent="-565784" defTabSz="578358">
              <a:spcBef>
                <a:spcPts val="2300"/>
              </a:spcBef>
              <a:defRPr sz="4158"/>
            </a:pPr>
            <a:r>
              <a:t>The </a:t>
            </a:r>
            <a:r>
              <a:rPr i="1"/>
              <a:t>value of an action in a state given a policy</a:t>
            </a:r>
            <a:r>
              <a:t> is the expected future reward starting from the state taking that first action, then following the policy thereafter</a:t>
            </a:r>
          </a:p>
          <a:p>
            <a:pPr marL="880110" indent="-565784" defTabSz="578358">
              <a:spcBef>
                <a:spcPts val="2300"/>
              </a:spcBef>
              <a:defRPr sz="4158"/>
            </a:pPr>
          </a:p>
          <a:p>
            <a:pPr marL="880110" indent="-565784" defTabSz="578358">
              <a:spcBef>
                <a:spcPts val="2300"/>
              </a:spcBef>
              <a:defRPr sz="4158"/>
            </a:pPr>
          </a:p>
          <a:p>
            <a:pPr marL="880110" indent="-565784" defTabSz="578358">
              <a:lnSpc>
                <a:spcPct val="120000"/>
              </a:lnSpc>
              <a:spcBef>
                <a:spcPts val="2300"/>
              </a:spcBef>
              <a:defRPr sz="4158"/>
            </a:pPr>
            <a:r>
              <a:t>Policy: pick the max most of the time</a:t>
            </a:r>
            <a:br/>
            <a:br/>
            <a:r>
              <a:t>but sometimes pick at random (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𝜀</a:t>
            </a:r>
            <a:r>
              <a:t>-greedy)</a:t>
            </a:r>
          </a:p>
        </p:txBody>
      </p:sp>
      <p:pic>
        <p:nvPicPr>
          <p:cNvPr id="125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rcRect l="6951" t="0" r="0" b="0"/>
          <a:stretch>
            <a:fillRect/>
          </a:stretch>
        </p:blipFill>
        <p:spPr>
          <a:xfrm>
            <a:off x="2981523" y="5245100"/>
            <a:ext cx="7610277" cy="139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6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7200" y="7861300"/>
            <a:ext cx="4457700" cy="7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7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58103" y="5727700"/>
            <a:ext cx="546319" cy="59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Actor-critic architecture"/>
          <p:cNvSpPr/>
          <p:nvPr>
            <p:ph type="title"/>
          </p:nvPr>
        </p:nvSpPr>
        <p:spPr>
          <a:xfrm>
            <a:off x="863600" y="-127000"/>
            <a:ext cx="112776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pPr/>
            <a:r>
              <a:t>Actor-critic architecture</a:t>
            </a:r>
          </a:p>
        </p:txBody>
      </p:sp>
      <p:pic>
        <p:nvPicPr>
          <p:cNvPr id="1260" name="Picture 9.png" descr="Picture 9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231" y="2127391"/>
            <a:ext cx="7670801" cy="742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1" name="Rectangle"/>
          <p:cNvSpPr/>
          <p:nvPr/>
        </p:nvSpPr>
        <p:spPr>
          <a:xfrm>
            <a:off x="4876800" y="8407400"/>
            <a:ext cx="3238500" cy="774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l" defTabSz="647700">
              <a:lnSpc>
                <a:spcPts val="1900"/>
              </a:lnSpc>
              <a:tabLst>
                <a:tab pos="508000" algn="l"/>
                <a:tab pos="1016000" algn="l"/>
                <a:tab pos="1511300" algn="l"/>
                <a:tab pos="2019300" algn="l"/>
                <a:tab pos="2527300" algn="l"/>
                <a:tab pos="3035300" algn="l"/>
                <a:tab pos="3543300" algn="l"/>
                <a:tab pos="4051300" algn="l"/>
                <a:tab pos="4546600" algn="l"/>
                <a:tab pos="5054600" algn="l"/>
                <a:tab pos="5562600" algn="l"/>
                <a:tab pos="6070600" algn="l"/>
              </a:tabLst>
              <a:defRPr sz="1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262" name="World"/>
          <p:cNvSpPr/>
          <p:nvPr/>
        </p:nvSpPr>
        <p:spPr>
          <a:xfrm>
            <a:off x="5738477" y="8432800"/>
            <a:ext cx="1497807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647700">
              <a:lnSpc>
                <a:spcPts val="5000"/>
              </a:lnSpc>
              <a:tabLst>
                <a:tab pos="508000" algn="l"/>
                <a:tab pos="1016000" algn="l"/>
                <a:tab pos="1511300" algn="l"/>
                <a:tab pos="2019300" algn="l"/>
                <a:tab pos="2527300" algn="l"/>
                <a:tab pos="3035300" algn="l"/>
                <a:tab pos="3543300" algn="l"/>
                <a:tab pos="4051300" algn="l"/>
                <a:tab pos="4546600" algn="l"/>
                <a:tab pos="5054600" algn="l"/>
                <a:tab pos="5562600" algn="l"/>
                <a:tab pos="6070600" algn="l"/>
              </a:tabLst>
              <a:defRPr sz="4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Why approximate policies rather than values?"/>
          <p:cNvSpPr/>
          <p:nvPr>
            <p:ph type="title"/>
          </p:nvPr>
        </p:nvSpPr>
        <p:spPr>
          <a:xfrm>
            <a:off x="387350" y="254000"/>
            <a:ext cx="12230100" cy="2438400"/>
          </a:xfrm>
          <a:prstGeom prst="rect">
            <a:avLst/>
          </a:prstGeom>
        </p:spPr>
        <p:txBody>
          <a:bodyPr/>
          <a:lstStyle>
            <a:lvl1pPr defTabSz="554990">
              <a:defRPr sz="7979">
                <a:solidFill>
                  <a:srgbClr val="008F00"/>
                </a:solidFill>
              </a:defRPr>
            </a:lvl1pPr>
          </a:lstStyle>
          <a:p>
            <a:pPr/>
            <a:r>
              <a:t>Why approximate policies rather than values?</a:t>
            </a:r>
          </a:p>
        </p:txBody>
      </p:sp>
      <p:sp>
        <p:nvSpPr>
          <p:cNvPr id="1265" name="In many problems, the policy is simpler to  approximate than the value function…"/>
          <p:cNvSpPr/>
          <p:nvPr>
            <p:ph type="body" idx="1"/>
          </p:nvPr>
        </p:nvSpPr>
        <p:spPr>
          <a:xfrm>
            <a:off x="1270000" y="2895600"/>
            <a:ext cx="10464800" cy="6781800"/>
          </a:xfrm>
          <a:prstGeom prst="rect">
            <a:avLst/>
          </a:prstGeom>
        </p:spPr>
        <p:txBody>
          <a:bodyPr/>
          <a:lstStyle/>
          <a:p>
            <a:pPr/>
            <a:r>
              <a:t>In many problems, the policy is simpler to  approximate than the value function</a:t>
            </a:r>
          </a:p>
          <a:p>
            <a:pPr/>
            <a:r>
              <a:t>In many problems, the optimal policy is stochastic</a:t>
            </a:r>
          </a:p>
          <a:p>
            <a:pPr lvl="1"/>
            <a:r>
              <a:t>e.g., bluffing, POMDPs</a:t>
            </a:r>
          </a:p>
          <a:p>
            <a:pPr/>
            <a:r>
              <a:t>To enable smoother change in policies</a:t>
            </a:r>
          </a:p>
          <a:p>
            <a:pPr/>
            <a:r>
              <a:t>To avoid a search on every step (the max)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Policy-gradient setup"/>
          <p:cNvSpPr/>
          <p:nvPr>
            <p:ph type="title"/>
          </p:nvPr>
        </p:nvSpPr>
        <p:spPr>
          <a:xfrm>
            <a:off x="455719" y="83333"/>
            <a:ext cx="12383495" cy="1193034"/>
          </a:xfrm>
          <a:prstGeom prst="rect">
            <a:avLst/>
          </a:prstGeom>
        </p:spPr>
        <p:txBody>
          <a:bodyPr/>
          <a:lstStyle>
            <a:lvl1pPr defTabSz="525779">
              <a:defRPr sz="7560">
                <a:solidFill>
                  <a:schemeClr val="accent2"/>
                </a:solidFill>
              </a:defRPr>
            </a:lvl1pPr>
          </a:lstStyle>
          <a:p>
            <a:pPr/>
            <a:r>
              <a:t>Policy-gradient setup</a:t>
            </a:r>
          </a:p>
        </p:txBody>
      </p:sp>
      <p:sp>
        <p:nvSpPr>
          <p:cNvPr id="1268" name="Given a policy parameterization:"/>
          <p:cNvSpPr/>
          <p:nvPr/>
        </p:nvSpPr>
        <p:spPr>
          <a:xfrm>
            <a:off x="631466" y="1434316"/>
            <a:ext cx="708939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Given a policy parameterization:</a:t>
            </a:r>
          </a:p>
        </p:txBody>
      </p:sp>
      <p:pic>
        <p:nvPicPr>
          <p:cNvPr id="126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1061" y="2714381"/>
            <a:ext cx="1734634" cy="494371"/>
          </a:xfrm>
          <a:prstGeom prst="rect">
            <a:avLst/>
          </a:prstGeom>
          <a:ln w="12700">
            <a:miter lim="400000"/>
          </a:ln>
        </p:spPr>
      </p:pic>
      <p:sp>
        <p:nvSpPr>
          <p:cNvPr id="1270" name="Approximate stochastic gradient ascent:"/>
          <p:cNvSpPr/>
          <p:nvPr/>
        </p:nvSpPr>
        <p:spPr>
          <a:xfrm>
            <a:off x="614399" y="5308450"/>
            <a:ext cx="876486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Approximate </a:t>
            </a:r>
            <a:r>
              <a:rPr>
                <a:solidFill>
                  <a:schemeClr val="accent5"/>
                </a:solidFill>
              </a:rPr>
              <a:t>stochastic gradient ascent</a:t>
            </a:r>
            <a:r>
              <a:t>:</a:t>
            </a:r>
          </a:p>
        </p:txBody>
      </p:sp>
      <p:sp>
        <p:nvSpPr>
          <p:cNvPr id="1271" name="(or average reward)"/>
          <p:cNvSpPr/>
          <p:nvPr/>
        </p:nvSpPr>
        <p:spPr>
          <a:xfrm>
            <a:off x="6243427" y="4590466"/>
            <a:ext cx="2565947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(or average reward)</a:t>
            </a:r>
          </a:p>
        </p:txBody>
      </p:sp>
      <p:sp>
        <p:nvSpPr>
          <p:cNvPr id="1272" name="Typically, based on the Policy-Gradient Theorem:"/>
          <p:cNvSpPr/>
          <p:nvPr/>
        </p:nvSpPr>
        <p:spPr>
          <a:xfrm>
            <a:off x="648533" y="7399116"/>
            <a:ext cx="1056534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Typically, based on the </a:t>
            </a:r>
            <a:r>
              <a:rPr>
                <a:solidFill>
                  <a:schemeClr val="accent5"/>
                </a:solidFill>
              </a:rPr>
              <a:t>Policy-Gradient Theorem</a:t>
            </a:r>
            <a:r>
              <a:t>:</a:t>
            </a:r>
          </a:p>
        </p:txBody>
      </p:sp>
      <p:pic>
        <p:nvPicPr>
          <p:cNvPr id="127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4027" y="8393247"/>
            <a:ext cx="7215646" cy="1090840"/>
          </a:xfrm>
          <a:prstGeom prst="rect">
            <a:avLst/>
          </a:prstGeom>
          <a:ln w="12700">
            <a:miter lim="400000"/>
          </a:ln>
        </p:spPr>
      </p:pic>
      <p:sp>
        <p:nvSpPr>
          <p:cNvPr id="1274" name="And objective:"/>
          <p:cNvSpPr/>
          <p:nvPr/>
        </p:nvSpPr>
        <p:spPr>
          <a:xfrm>
            <a:off x="657066" y="3533516"/>
            <a:ext cx="321390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And objective:</a:t>
            </a:r>
          </a:p>
        </p:txBody>
      </p:sp>
      <p:pic>
        <p:nvPicPr>
          <p:cNvPr id="1275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19200" y="2541860"/>
            <a:ext cx="5357301" cy="949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6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13444" y="4569591"/>
            <a:ext cx="2845509" cy="578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7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13463" y="6280823"/>
            <a:ext cx="3850318" cy="858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pasted-image.pdf" descr="pasted-image.pd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71" r="0" b="247"/>
          <a:stretch>
            <a:fillRect/>
          </a:stretch>
        </p:blipFill>
        <p:spPr>
          <a:xfrm>
            <a:off x="3682537" y="-30114"/>
            <a:ext cx="9325793" cy="9795062"/>
          </a:xfrm>
          <a:prstGeom prst="rect">
            <a:avLst/>
          </a:prstGeom>
        </p:spPr>
      </p:pic>
      <p:sp>
        <p:nvSpPr>
          <p:cNvPr id="1280" name="Proof of the…"/>
          <p:cNvSpPr/>
          <p:nvPr>
            <p:ph type="title"/>
          </p:nvPr>
        </p:nvSpPr>
        <p:spPr>
          <a:xfrm>
            <a:off x="-42400" y="471033"/>
            <a:ext cx="3553567" cy="3892434"/>
          </a:xfrm>
          <a:prstGeom prst="rect">
            <a:avLst/>
          </a:prstGeom>
        </p:spPr>
        <p:txBody>
          <a:bodyPr/>
          <a:lstStyle/>
          <a:p>
            <a:pPr algn="r">
              <a:defRPr sz="4000">
                <a:solidFill>
                  <a:schemeClr val="accent2"/>
                </a:solidFill>
              </a:defRPr>
            </a:pPr>
            <a:r>
              <a:t>Proof of the </a:t>
            </a:r>
          </a:p>
          <a:p>
            <a:pPr algn="r">
              <a:defRPr sz="4000">
                <a:solidFill>
                  <a:schemeClr val="accent2"/>
                </a:solidFill>
              </a:defRPr>
            </a:pPr>
            <a:r>
              <a:t>Policy-Gradient</a:t>
            </a:r>
          </a:p>
          <a:p>
            <a:pPr algn="r">
              <a:defRPr sz="4000">
                <a:solidFill>
                  <a:schemeClr val="accent2"/>
                </a:solidFill>
              </a:defRPr>
            </a:pPr>
            <a:r>
              <a:t>Theorem</a:t>
            </a:r>
          </a:p>
          <a:p>
            <a:pPr algn="r">
              <a:defRPr sz="2700">
                <a:solidFill>
                  <a:schemeClr val="accent2"/>
                </a:solidFill>
              </a:defRPr>
            </a:pPr>
            <a:r>
              <a:t>(from the 2nd Edition)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Deriving REINFORCE from the PGT"/>
          <p:cNvSpPr/>
          <p:nvPr>
            <p:ph type="title"/>
          </p:nvPr>
        </p:nvSpPr>
        <p:spPr>
          <a:xfrm>
            <a:off x="421586" y="561199"/>
            <a:ext cx="12383495" cy="1193035"/>
          </a:xfrm>
          <a:prstGeom prst="rect">
            <a:avLst/>
          </a:prstGeom>
        </p:spPr>
        <p:txBody>
          <a:bodyPr/>
          <a:lstStyle>
            <a:lvl1pPr defTabSz="449833">
              <a:defRPr sz="6468">
                <a:solidFill>
                  <a:schemeClr val="accent2"/>
                </a:solidFill>
              </a:defRPr>
            </a:lvl1pPr>
          </a:lstStyle>
          <a:p>
            <a:pPr/>
            <a:r>
              <a:t>Deriving REINFORCE from the PGT</a:t>
            </a:r>
          </a:p>
        </p:txBody>
      </p:sp>
      <p:grpSp>
        <p:nvGrpSpPr>
          <p:cNvPr id="1285" name="Group"/>
          <p:cNvGrpSpPr/>
          <p:nvPr/>
        </p:nvGrpSpPr>
        <p:grpSpPr>
          <a:xfrm>
            <a:off x="2263321" y="2394024"/>
            <a:ext cx="10802179" cy="4595304"/>
            <a:chOff x="0" y="0"/>
            <a:chExt cx="10802177" cy="4595302"/>
          </a:xfrm>
        </p:grpSpPr>
        <p:pic>
          <p:nvPicPr>
            <p:cNvPr id="1283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513067" cy="184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4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98418" y="1824791"/>
              <a:ext cx="9903760" cy="27705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88" name="Group"/>
          <p:cNvGrpSpPr/>
          <p:nvPr/>
        </p:nvGrpSpPr>
        <p:grpSpPr>
          <a:xfrm>
            <a:off x="2501199" y="8093314"/>
            <a:ext cx="7422399" cy="936638"/>
            <a:chOff x="0" y="0"/>
            <a:chExt cx="7422398" cy="936637"/>
          </a:xfrm>
        </p:grpSpPr>
        <p:pic>
          <p:nvPicPr>
            <p:cNvPr id="1286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43536"/>
              <a:ext cx="3132402" cy="5633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7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70903" y="0"/>
              <a:ext cx="4251496" cy="936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89" name="Thus"/>
          <p:cNvSpPr/>
          <p:nvPr/>
        </p:nvSpPr>
        <p:spPr>
          <a:xfrm>
            <a:off x="1067911" y="7252050"/>
            <a:ext cx="117511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REINFORCE with baseline"/>
          <p:cNvSpPr/>
          <p:nvPr>
            <p:ph type="title"/>
          </p:nvPr>
        </p:nvSpPr>
        <p:spPr>
          <a:xfrm>
            <a:off x="421586" y="561199"/>
            <a:ext cx="12383495" cy="1193035"/>
          </a:xfrm>
          <a:prstGeom prst="rect">
            <a:avLst/>
          </a:prstGeom>
        </p:spPr>
        <p:txBody>
          <a:bodyPr/>
          <a:lstStyle>
            <a:lvl1pPr defTabSz="525779">
              <a:defRPr sz="7560">
                <a:solidFill>
                  <a:schemeClr val="accent2"/>
                </a:solidFill>
              </a:defRPr>
            </a:lvl1pPr>
          </a:lstStyle>
          <a:p>
            <a:pPr/>
            <a:r>
              <a:t>REINFORCE with baseline</a:t>
            </a:r>
          </a:p>
        </p:txBody>
      </p:sp>
      <p:sp>
        <p:nvSpPr>
          <p:cNvPr id="1292" name="Thus"/>
          <p:cNvSpPr/>
          <p:nvPr/>
        </p:nvSpPr>
        <p:spPr>
          <a:xfrm>
            <a:off x="643182" y="7595878"/>
            <a:ext cx="117511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Thus</a:t>
            </a:r>
          </a:p>
        </p:txBody>
      </p:sp>
      <p:sp>
        <p:nvSpPr>
          <p:cNvPr id="1293" name="Policy-gradient theorem with baseline:"/>
          <p:cNvSpPr/>
          <p:nvPr/>
        </p:nvSpPr>
        <p:spPr>
          <a:xfrm>
            <a:off x="696900" y="2178840"/>
            <a:ext cx="837496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Policy-gradient theorem with baseline:</a:t>
            </a:r>
          </a:p>
        </p:txBody>
      </p:sp>
      <p:grpSp>
        <p:nvGrpSpPr>
          <p:cNvPr id="1296" name="Group"/>
          <p:cNvGrpSpPr/>
          <p:nvPr/>
        </p:nvGrpSpPr>
        <p:grpSpPr>
          <a:xfrm>
            <a:off x="1661386" y="3290154"/>
            <a:ext cx="8276080" cy="1931565"/>
            <a:chOff x="0" y="0"/>
            <a:chExt cx="8276078" cy="1931563"/>
          </a:xfrm>
        </p:grpSpPr>
        <p:pic>
          <p:nvPicPr>
            <p:cNvPr id="1294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716549" cy="9485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5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02510" y="999024"/>
              <a:ext cx="7073569" cy="932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97" name="Because"/>
          <p:cNvSpPr/>
          <p:nvPr/>
        </p:nvSpPr>
        <p:spPr>
          <a:xfrm>
            <a:off x="643232" y="5141831"/>
            <a:ext cx="185879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Because</a:t>
            </a:r>
          </a:p>
        </p:txBody>
      </p:sp>
      <p:pic>
        <p:nvPicPr>
          <p:cNvPr id="1298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3020" y="6106310"/>
            <a:ext cx="10830744" cy="959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9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0345" y="8251332"/>
            <a:ext cx="6640696" cy="1091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0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39754" y="8645642"/>
            <a:ext cx="3071348" cy="397029"/>
          </a:xfrm>
          <a:prstGeom prst="rect">
            <a:avLst/>
          </a:prstGeom>
          <a:ln w="12700">
            <a:miter lim="400000"/>
          </a:ln>
        </p:spPr>
      </p:pic>
      <p:sp>
        <p:nvSpPr>
          <p:cNvPr id="1301" name="any function of state, not action"/>
          <p:cNvSpPr/>
          <p:nvPr/>
        </p:nvSpPr>
        <p:spPr>
          <a:xfrm>
            <a:off x="9302005" y="3382950"/>
            <a:ext cx="368415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satOff val="-3355"/>
                    <a:lumOff val="26614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any function of state, not action</a:t>
            </a:r>
          </a:p>
        </p:txBody>
      </p:sp>
      <p:sp>
        <p:nvSpPr>
          <p:cNvPr id="1302" name="Line"/>
          <p:cNvSpPr/>
          <p:nvPr/>
        </p:nvSpPr>
        <p:spPr>
          <a:xfrm>
            <a:off x="7390520" y="3752484"/>
            <a:ext cx="1955377" cy="728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865" y="2411"/>
                  <a:pt x="18056" y="4310"/>
                  <a:pt x="16199" y="5669"/>
                </a:cubicBezTo>
                <a:cubicBezTo>
                  <a:pt x="12858" y="8113"/>
                  <a:pt x="9410" y="8780"/>
                  <a:pt x="6023" y="10535"/>
                </a:cubicBezTo>
                <a:cubicBezTo>
                  <a:pt x="4534" y="11307"/>
                  <a:pt x="3028" y="12329"/>
                  <a:pt x="1801" y="14993"/>
                </a:cubicBezTo>
                <a:cubicBezTo>
                  <a:pt x="1020" y="16688"/>
                  <a:pt x="399" y="18965"/>
                  <a:pt x="0" y="21600"/>
                </a:cubicBezTo>
              </a:path>
            </a:pathLst>
          </a:cu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303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16156" y="8293076"/>
            <a:ext cx="279401" cy="345949"/>
          </a:xfrm>
          <a:prstGeom prst="rect">
            <a:avLst/>
          </a:prstGeom>
          <a:ln w="12700">
            <a:miter lim="400000"/>
          </a:ln>
        </p:spPr>
      </p:pic>
      <p:sp>
        <p:nvSpPr>
          <p:cNvPr id="1304" name="^"/>
          <p:cNvSpPr/>
          <p:nvPr/>
        </p:nvSpPr>
        <p:spPr>
          <a:xfrm>
            <a:off x="4018519" y="8932490"/>
            <a:ext cx="23348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^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Actor-critic architecture"/>
          <p:cNvSpPr/>
          <p:nvPr>
            <p:ph type="title"/>
          </p:nvPr>
        </p:nvSpPr>
        <p:spPr>
          <a:xfrm>
            <a:off x="863600" y="-127000"/>
            <a:ext cx="112776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pPr/>
            <a:r>
              <a:t>Actor-critic architecture</a:t>
            </a:r>
          </a:p>
        </p:txBody>
      </p:sp>
      <p:pic>
        <p:nvPicPr>
          <p:cNvPr id="1307" name="Picture 9.png" descr="Picture 9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231" y="2127391"/>
            <a:ext cx="7670801" cy="742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8" name="Rectangle"/>
          <p:cNvSpPr/>
          <p:nvPr/>
        </p:nvSpPr>
        <p:spPr>
          <a:xfrm>
            <a:off x="4876800" y="8407400"/>
            <a:ext cx="3238500" cy="774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l" defTabSz="647700">
              <a:lnSpc>
                <a:spcPts val="1900"/>
              </a:lnSpc>
              <a:tabLst>
                <a:tab pos="508000" algn="l"/>
                <a:tab pos="1016000" algn="l"/>
                <a:tab pos="1511300" algn="l"/>
                <a:tab pos="2019300" algn="l"/>
                <a:tab pos="2527300" algn="l"/>
                <a:tab pos="3035300" algn="l"/>
                <a:tab pos="3543300" algn="l"/>
                <a:tab pos="4051300" algn="l"/>
                <a:tab pos="4546600" algn="l"/>
                <a:tab pos="5054600" algn="l"/>
                <a:tab pos="5562600" algn="l"/>
                <a:tab pos="6070600" algn="l"/>
              </a:tabLst>
              <a:defRPr sz="1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309" name="World"/>
          <p:cNvSpPr/>
          <p:nvPr/>
        </p:nvSpPr>
        <p:spPr>
          <a:xfrm>
            <a:off x="5738477" y="8432800"/>
            <a:ext cx="1497807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647700">
              <a:lnSpc>
                <a:spcPts val="5000"/>
              </a:lnSpc>
              <a:tabLst>
                <a:tab pos="508000" algn="l"/>
                <a:tab pos="1016000" algn="l"/>
                <a:tab pos="1511300" algn="l"/>
                <a:tab pos="2019300" algn="l"/>
                <a:tab pos="2527300" algn="l"/>
                <a:tab pos="3035300" algn="l"/>
                <a:tab pos="3543300" algn="l"/>
                <a:tab pos="4051300" algn="l"/>
                <a:tab pos="4546600" algn="l"/>
                <a:tab pos="5054600" algn="l"/>
                <a:tab pos="5562600" algn="l"/>
                <a:tab pos="6070600" algn="l"/>
              </a:tabLst>
              <a:defRPr sz="4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Actor-Critic methods"/>
          <p:cNvSpPr/>
          <p:nvPr>
            <p:ph type="title"/>
          </p:nvPr>
        </p:nvSpPr>
        <p:spPr>
          <a:xfrm>
            <a:off x="421586" y="561199"/>
            <a:ext cx="12383495" cy="1193035"/>
          </a:xfrm>
          <a:prstGeom prst="rect">
            <a:avLst/>
          </a:prstGeom>
        </p:spPr>
        <p:txBody>
          <a:bodyPr/>
          <a:lstStyle>
            <a:lvl1pPr defTabSz="525779">
              <a:defRPr sz="7560">
                <a:solidFill>
                  <a:schemeClr val="accent2"/>
                </a:solidFill>
              </a:defRPr>
            </a:lvl1pPr>
          </a:lstStyle>
          <a:p>
            <a:pPr/>
            <a:r>
              <a:t>Actor-Critic methods</a:t>
            </a:r>
          </a:p>
        </p:txBody>
      </p:sp>
      <p:pic>
        <p:nvPicPr>
          <p:cNvPr id="131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426" y="3488299"/>
            <a:ext cx="6640695" cy="1091952"/>
          </a:xfrm>
          <a:prstGeom prst="rect">
            <a:avLst/>
          </a:prstGeom>
          <a:ln w="12700">
            <a:miter lim="400000"/>
          </a:ln>
        </p:spPr>
      </p:pic>
      <p:sp>
        <p:nvSpPr>
          <p:cNvPr id="1313" name="REINFORCE with baseline:"/>
          <p:cNvSpPr/>
          <p:nvPr/>
        </p:nvSpPr>
        <p:spPr>
          <a:xfrm>
            <a:off x="738219" y="2411429"/>
            <a:ext cx="597831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REINFORCE with baseline:</a:t>
            </a:r>
          </a:p>
        </p:txBody>
      </p:sp>
      <p:sp>
        <p:nvSpPr>
          <p:cNvPr id="1314" name="Actor-Critic method:"/>
          <p:cNvSpPr/>
          <p:nvPr/>
        </p:nvSpPr>
        <p:spPr>
          <a:xfrm>
            <a:off x="738219" y="5020479"/>
            <a:ext cx="469299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Actor-Critic method:</a:t>
            </a:r>
          </a:p>
        </p:txBody>
      </p:sp>
      <p:pic>
        <p:nvPicPr>
          <p:cNvPr id="131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4148" y="6284671"/>
            <a:ext cx="9710917" cy="2031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6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4335" y="3508968"/>
            <a:ext cx="279401" cy="345949"/>
          </a:xfrm>
          <a:prstGeom prst="rect">
            <a:avLst/>
          </a:prstGeom>
          <a:ln w="12700">
            <a:miter lim="400000"/>
          </a:ln>
        </p:spPr>
      </p:pic>
      <p:sp>
        <p:nvSpPr>
          <p:cNvPr id="1317" name="^"/>
          <p:cNvSpPr/>
          <p:nvPr/>
        </p:nvSpPr>
        <p:spPr>
          <a:xfrm>
            <a:off x="4566698" y="4148382"/>
            <a:ext cx="23348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^</a:t>
            </a:r>
          </a:p>
        </p:txBody>
      </p:sp>
      <p:pic>
        <p:nvPicPr>
          <p:cNvPr id="1318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06195" y="6166806"/>
            <a:ext cx="279401" cy="345949"/>
          </a:xfrm>
          <a:prstGeom prst="rect">
            <a:avLst/>
          </a:prstGeom>
          <a:ln w="12700">
            <a:miter lim="400000"/>
          </a:ln>
        </p:spPr>
      </p:pic>
      <p:sp>
        <p:nvSpPr>
          <p:cNvPr id="1319" name="^"/>
          <p:cNvSpPr/>
          <p:nvPr/>
        </p:nvSpPr>
        <p:spPr>
          <a:xfrm>
            <a:off x="4508558" y="6806220"/>
            <a:ext cx="23348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^</a:t>
            </a:r>
          </a:p>
        </p:txBody>
      </p:sp>
      <p:pic>
        <p:nvPicPr>
          <p:cNvPr id="1320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7889" y="7188412"/>
            <a:ext cx="279401" cy="345949"/>
          </a:xfrm>
          <a:prstGeom prst="rect">
            <a:avLst/>
          </a:prstGeom>
          <a:ln w="12700">
            <a:miter lim="400000"/>
          </a:ln>
        </p:spPr>
      </p:pic>
      <p:sp>
        <p:nvSpPr>
          <p:cNvPr id="1321" name="^"/>
          <p:cNvSpPr/>
          <p:nvPr/>
        </p:nvSpPr>
        <p:spPr>
          <a:xfrm>
            <a:off x="4500252" y="7827826"/>
            <a:ext cx="23348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^</a:t>
            </a:r>
          </a:p>
        </p:txBody>
      </p:sp>
      <p:sp>
        <p:nvSpPr>
          <p:cNvPr id="1322" name="^"/>
          <p:cNvSpPr/>
          <p:nvPr/>
        </p:nvSpPr>
        <p:spPr>
          <a:xfrm>
            <a:off x="5530165" y="7877661"/>
            <a:ext cx="23348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^</a:t>
            </a:r>
          </a:p>
        </p:txBody>
      </p:sp>
      <p:pic>
        <p:nvPicPr>
          <p:cNvPr id="1323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69745" y="7207110"/>
            <a:ext cx="655242" cy="375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The generality of the  policy-gradient strategy"/>
          <p:cNvSpPr/>
          <p:nvPr>
            <p:ph type="title"/>
          </p:nvPr>
        </p:nvSpPr>
        <p:spPr>
          <a:xfrm>
            <a:off x="254000" y="0"/>
            <a:ext cx="12496800" cy="2806700"/>
          </a:xfrm>
          <a:prstGeom prst="rect">
            <a:avLst/>
          </a:prstGeom>
        </p:spPr>
        <p:txBody>
          <a:bodyPr/>
          <a:lstStyle/>
          <a:p>
            <a:pPr>
              <a:defRPr sz="7000">
                <a:solidFill>
                  <a:srgbClr val="009051"/>
                </a:solidFill>
              </a:defRPr>
            </a:pPr>
            <a:r>
              <a:t>The generality of the </a:t>
            </a:r>
          </a:p>
          <a:p>
            <a:pPr>
              <a:defRPr sz="7000">
                <a:solidFill>
                  <a:srgbClr val="009051"/>
                </a:solidFill>
              </a:defRPr>
            </a:pPr>
            <a:r>
              <a:t>policy-gradient strategy</a:t>
            </a:r>
          </a:p>
        </p:txBody>
      </p:sp>
      <p:sp>
        <p:nvSpPr>
          <p:cNvPr id="1326" name="Can be applied whenever we can compute the effect of parameter changes on action probabilities…"/>
          <p:cNvSpPr/>
          <p:nvPr>
            <p:ph type="body" idx="1"/>
          </p:nvPr>
        </p:nvSpPr>
        <p:spPr>
          <a:xfrm>
            <a:off x="405801" y="2724024"/>
            <a:ext cx="11569701" cy="6972301"/>
          </a:xfrm>
          <a:prstGeom prst="rect">
            <a:avLst/>
          </a:prstGeom>
        </p:spPr>
        <p:txBody>
          <a:bodyPr anchor="t"/>
          <a:lstStyle/>
          <a:p>
            <a:pPr>
              <a:defRPr sz="3800"/>
            </a:pPr>
            <a:r>
              <a:t>Can be applied whenever we can compute the effect of parameter changes on action probabilities </a:t>
            </a:r>
          </a:p>
          <a:p>
            <a:pPr>
              <a:defRPr sz="3800"/>
            </a:pPr>
            <a:r>
              <a:t>E.g., has been applied to spiking neuron models</a:t>
            </a:r>
          </a:p>
          <a:p>
            <a:pPr>
              <a:defRPr sz="3800"/>
            </a:pPr>
            <a:r>
              <a:t>There are many possibilities for policy parametrization: linear-exponential, linear-gaussian, mixture of fixed policies, drift/diffusion models</a:t>
            </a:r>
          </a:p>
          <a:p>
            <a:pPr>
              <a:defRPr sz="3800"/>
            </a:pPr>
            <a:r>
              <a:t>At the origin of popular state-of-art algorithms such as DDPG, TRPO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51" name="TD methods bootstrap and samp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TD methods bootstrap and sample</a:t>
            </a:r>
          </a:p>
        </p:txBody>
      </p:sp>
      <p:sp>
        <p:nvSpPr>
          <p:cNvPr id="852" name="Bootstrapping: update involves an estimate…"/>
          <p:cNvSpPr/>
          <p:nvPr>
            <p:ph type="body" idx="4294967295"/>
          </p:nvPr>
        </p:nvSpPr>
        <p:spPr>
          <a:xfrm>
            <a:off x="975359" y="2059093"/>
            <a:ext cx="11054082" cy="7694508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/>
          <a:p>
            <a:pPr marL="708857" marR="130047" indent="-668217" defTabSz="1300480">
              <a:spcBef>
                <a:spcPts val="8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4400">
                <a:solidFill>
                  <a:srgbClr val="D81E00"/>
                </a:solidFill>
                <a:uFill>
                  <a:solidFill>
                    <a:srgbClr val="D81E00"/>
                  </a:solidFill>
                </a:uFill>
              </a:rPr>
              <a:t>Bootstrapping</a:t>
            </a:r>
            <a:r>
              <a:rPr sz="4400"/>
              <a:t>: update involves an </a:t>
            </a:r>
            <a:r>
              <a:rPr i="1" sz="4400"/>
              <a:t>estimate</a:t>
            </a:r>
            <a:endParaRPr i="1" sz="4400"/>
          </a:p>
          <a:p>
            <a:pPr lvl="1" marL="1034867" marR="130047" indent="-537027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MC does not bootstrap</a:t>
            </a:r>
          </a:p>
          <a:p>
            <a:pPr lvl="1" marL="1034867" marR="130047" indent="-537027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DP bootstraps</a:t>
            </a:r>
          </a:p>
          <a:p>
            <a:pPr lvl="1" marL="1034867" marR="130047" indent="-537027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TD bootstraps</a:t>
            </a:r>
          </a:p>
          <a:p>
            <a:pPr marL="708857" marR="130047" indent="-668217" defTabSz="1300480">
              <a:spcBef>
                <a:spcPts val="800"/>
              </a:spcBef>
              <a:buClr>
                <a:srgbClr val="011279"/>
              </a:buClr>
              <a:buSzPct val="70000"/>
              <a:buFont typeface="Zapf Dingbats"/>
              <a:buBlip>
                <a:blip r:embed="rId2"/>
              </a:buBlip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sz="4400">
                <a:solidFill>
                  <a:srgbClr val="D81E00"/>
                </a:solidFill>
                <a:uFill>
                  <a:solidFill>
                    <a:srgbClr val="D81E00"/>
                  </a:solidFill>
                </a:uFill>
              </a:rPr>
              <a:t>Sampling</a:t>
            </a:r>
            <a:r>
              <a:rPr sz="4400"/>
              <a:t>: update does not involve an </a:t>
            </a:r>
            <a:r>
              <a:rPr i="1" sz="4400"/>
              <a:t>expected value</a:t>
            </a:r>
            <a:endParaRPr i="1" sz="4400"/>
          </a:p>
          <a:p>
            <a:pPr lvl="1" marL="1034867" marR="130047" indent="-537027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MC samples</a:t>
            </a:r>
          </a:p>
          <a:p>
            <a:pPr lvl="1" marL="1034867" marR="130047" indent="-537027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DP does not sample</a:t>
            </a:r>
          </a:p>
          <a:p>
            <a:pPr lvl="1" marL="1034867" marR="130047" indent="-537027" defTabSz="1300480">
              <a:spcBef>
                <a:spcPts val="800"/>
              </a:spcBef>
              <a:buClr>
                <a:srgbClr val="011279"/>
              </a:buClr>
              <a:buSzPct val="70000"/>
              <a:buFont typeface="Wingdings"/>
              <a:buBlip>
                <a:blip r:embed="rId2"/>
              </a:buBlip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TD samples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Example: DDP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Example: DDPG</a:t>
            </a:r>
          </a:p>
        </p:txBody>
      </p:sp>
      <p:sp>
        <p:nvSpPr>
          <p:cNvPr id="1329" name="https://www.youtube.com/watch?v=iFg5lcUzSYU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https://www.youtube.com/watch?v=iFg5lcUzSYU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lide Number"/>
          <p:cNvSpPr/>
          <p:nvPr>
            <p:ph type="sldNum" sz="quarter" idx="2"/>
          </p:nvPr>
        </p:nvSpPr>
        <p:spPr>
          <a:xfrm>
            <a:off x="11442417" y="9428480"/>
            <a:ext cx="415432" cy="4876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55" name="TD Predic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TD Prediction</a:t>
            </a:r>
          </a:p>
        </p:txBody>
      </p:sp>
      <p:sp>
        <p:nvSpPr>
          <p:cNvPr id="856" name="Policy Evaluation (the prediction problem):…"/>
          <p:cNvSpPr/>
          <p:nvPr/>
        </p:nvSpPr>
        <p:spPr>
          <a:xfrm>
            <a:off x="1056639" y="2077155"/>
            <a:ext cx="11065596" cy="1232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/>
              <a:t>Policy Evaluation (the prediction problem)</a:t>
            </a:r>
            <a:r>
              <a:t>: </a:t>
            </a:r>
          </a:p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         for a given policy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, compute the state-value function </a:t>
            </a:r>
            <a:r>
              <a:rPr i="1"/>
              <a:t>v</a:t>
            </a:r>
            <a:r>
              <a:rPr baseline="-5999">
                <a:latin typeface="Arial Rounded MT Bold"/>
                <a:ea typeface="Arial Rounded MT Bold"/>
                <a:cs typeface="Arial Rounded MT Bold"/>
                <a:sym typeface="Arial Rounded MT Bold"/>
              </a:rPr>
              <a:t>π</a:t>
            </a:r>
            <a:r>
              <a:t> </a:t>
            </a:r>
          </a:p>
        </p:txBody>
      </p:sp>
      <p:sp>
        <p:nvSpPr>
          <p:cNvPr id="857" name="Recall:  Simple every-visit Monte Carlo method:"/>
          <p:cNvSpPr/>
          <p:nvPr/>
        </p:nvSpPr>
        <p:spPr>
          <a:xfrm>
            <a:off x="1056639" y="3745653"/>
            <a:ext cx="8695918" cy="67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Recall:  Simple every-visit Monte Carlo method:</a:t>
            </a:r>
          </a:p>
        </p:txBody>
      </p:sp>
      <p:sp>
        <p:nvSpPr>
          <p:cNvPr id="858" name="target: the actual return after time t"/>
          <p:cNvSpPr/>
          <p:nvPr/>
        </p:nvSpPr>
        <p:spPr>
          <a:xfrm>
            <a:off x="5328355" y="5551875"/>
            <a:ext cx="6382400" cy="67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D81E00"/>
                </a:solidFill>
                <a:uFill>
                  <a:solidFill>
                    <a:srgbClr val="D81E00"/>
                  </a:solidFill>
                </a:uFill>
              </a:rPr>
              <a:t>target</a:t>
            </a:r>
            <a:r>
              <a:t>: the actual return after time </a:t>
            </a:r>
            <a:r>
              <a:rPr i="1"/>
              <a:t>t</a:t>
            </a:r>
          </a:p>
        </p:txBody>
      </p:sp>
      <p:sp>
        <p:nvSpPr>
          <p:cNvPr id="859" name="Line"/>
          <p:cNvSpPr/>
          <p:nvPr/>
        </p:nvSpPr>
        <p:spPr>
          <a:xfrm flipV="1">
            <a:off x="5978595" y="5011468"/>
            <a:ext cx="169017" cy="732324"/>
          </a:xfrm>
          <a:prstGeom prst="line">
            <a:avLst/>
          </a:prstGeom>
          <a:ln w="25400">
            <a:solidFill>
              <a:srgbClr val="434ED6"/>
            </a:solidFill>
            <a:tailEnd type="triangle"/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0" name="target: an estimate of the return"/>
          <p:cNvSpPr/>
          <p:nvPr/>
        </p:nvSpPr>
        <p:spPr>
          <a:xfrm>
            <a:off x="5942470" y="8459893"/>
            <a:ext cx="5768991" cy="67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D81E00"/>
                </a:solidFill>
                <a:uFill>
                  <a:solidFill>
                    <a:srgbClr val="D81E00"/>
                  </a:solidFill>
                </a:uFill>
              </a:rPr>
              <a:t>target</a:t>
            </a:r>
            <a:r>
              <a:t>: an estimate of the return</a:t>
            </a:r>
          </a:p>
        </p:txBody>
      </p:sp>
      <p:grpSp>
        <p:nvGrpSpPr>
          <p:cNvPr id="865" name="Group"/>
          <p:cNvGrpSpPr/>
          <p:nvPr/>
        </p:nvGrpSpPr>
        <p:grpSpPr>
          <a:xfrm>
            <a:off x="6005688" y="7842346"/>
            <a:ext cx="2479507" cy="706781"/>
            <a:chOff x="0" y="0"/>
            <a:chExt cx="2479505" cy="706779"/>
          </a:xfrm>
        </p:grpSpPr>
        <p:sp>
          <p:nvSpPr>
            <p:cNvPr id="861" name="Line"/>
            <p:cNvSpPr/>
            <p:nvPr/>
          </p:nvSpPr>
          <p:spPr>
            <a:xfrm>
              <a:off x="19363" y="242045"/>
              <a:ext cx="2439822" cy="128"/>
            </a:xfrm>
            <a:prstGeom prst="line">
              <a:avLst/>
            </a:prstGeom>
            <a:noFill/>
            <a:ln w="25400" cap="flat">
              <a:solidFill>
                <a:srgbClr val="434E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 flipV="1">
              <a:off x="2459183" y="0"/>
              <a:ext cx="20323" cy="232282"/>
            </a:xfrm>
            <a:prstGeom prst="line">
              <a:avLst/>
            </a:prstGeom>
            <a:noFill/>
            <a:ln w="25400" cap="flat">
              <a:solidFill>
                <a:srgbClr val="434E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 flipV="1">
              <a:off x="0" y="0"/>
              <a:ext cx="20323" cy="232282"/>
            </a:xfrm>
            <a:prstGeom prst="line">
              <a:avLst/>
            </a:prstGeom>
            <a:noFill/>
            <a:ln w="25400" cap="flat">
              <a:solidFill>
                <a:srgbClr val="434E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 flipH="1">
              <a:off x="571227" y="251727"/>
              <a:ext cx="1" cy="455053"/>
            </a:xfrm>
            <a:prstGeom prst="line">
              <a:avLst/>
            </a:prstGeom>
            <a:noFill/>
            <a:ln w="25400" cap="flat">
              <a:solidFill>
                <a:srgbClr val="434E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50240"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86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4466" y="4463501"/>
            <a:ext cx="4794879" cy="750856"/>
          </a:xfrm>
          <a:prstGeom prst="rect">
            <a:avLst/>
          </a:prstGeom>
          <a:ln w="12700"/>
        </p:spPr>
      </p:pic>
      <p:sp>
        <p:nvSpPr>
          <p:cNvPr id="867" name="The simplest temporal-difference method TD(0):"/>
          <p:cNvSpPr/>
          <p:nvPr/>
        </p:nvSpPr>
        <p:spPr>
          <a:xfrm>
            <a:off x="1237262" y="6454986"/>
            <a:ext cx="8695917" cy="67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The simplest temporal-difference method TD(0):</a:t>
            </a:r>
          </a:p>
        </p:txBody>
      </p:sp>
      <p:pic>
        <p:nvPicPr>
          <p:cNvPr id="86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4019" y="7216216"/>
            <a:ext cx="7145278" cy="76499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