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7" r:id="rId2"/>
    <p:sldId id="286" r:id="rId3"/>
    <p:sldId id="258" r:id="rId4"/>
    <p:sldId id="260" r:id="rId5"/>
    <p:sldId id="261" r:id="rId6"/>
    <p:sldId id="262" r:id="rId7"/>
    <p:sldId id="263" r:id="rId8"/>
    <p:sldId id="264" r:id="rId9"/>
    <p:sldId id="265" r:id="rId10"/>
    <p:sldId id="278" r:id="rId11"/>
    <p:sldId id="285" r:id="rId12"/>
    <p:sldId id="266" r:id="rId13"/>
    <p:sldId id="267" r:id="rId14"/>
    <p:sldId id="268" r:id="rId15"/>
    <p:sldId id="269" r:id="rId16"/>
    <p:sldId id="270" r:id="rId17"/>
    <p:sldId id="271" r:id="rId18"/>
    <p:sldId id="272" r:id="rId19"/>
    <p:sldId id="273" r:id="rId20"/>
    <p:sldId id="274" r:id="rId21"/>
    <p:sldId id="275" r:id="rId22"/>
    <p:sldId id="279" r:id="rId23"/>
    <p:sldId id="276" r:id="rId24"/>
    <p:sldId id="280" r:id="rId25"/>
    <p:sldId id="282" r:id="rId26"/>
    <p:sldId id="283" r:id="rId27"/>
    <p:sldId id="284"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055" autoAdjust="0"/>
  </p:normalViewPr>
  <p:slideViewPr>
    <p:cSldViewPr>
      <p:cViewPr varScale="1">
        <p:scale>
          <a:sx n="88" d="100"/>
          <a:sy n="88" d="100"/>
        </p:scale>
        <p:origin x="-9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21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A4675-C523-485F-8747-BBCF455581BA}" type="datetimeFigureOut">
              <a:rPr lang="en-US" smtClean="0"/>
              <a:pPr/>
              <a:t>3/22/2012</a:t>
            </a:fld>
            <a:endParaRPr lang="en-US"/>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501E9-0D56-48AC-912D-46294ECD75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Na początku XX w.</a:t>
            </a:r>
            <a:r>
              <a:rPr lang="pl-PL" baseline="0" dirty="0" smtClean="0"/>
              <a:t> zatrzymano się na wyobrażeniu, zgodnie z którym nasza galaktyka (Droga Mleczna) była całym światem, a różne „mgławice spiralne” co najwyżej jej odległymi obszarami.</a:t>
            </a:r>
          </a:p>
          <a:p>
            <a:r>
              <a:rPr lang="pl-PL" baseline="0" dirty="0" smtClean="0"/>
              <a:t>Troszkę na uboczu tych badań </a:t>
            </a:r>
            <a:r>
              <a:rPr lang="pl-PL" baseline="0" dirty="0" smtClean="0"/>
              <a:t>zajmowano </a:t>
            </a:r>
            <a:r>
              <a:rPr lang="pl-PL" baseline="0" dirty="0" smtClean="0"/>
              <a:t>się „dumaniem”, którego przykładem jest tzw. paradoks </a:t>
            </a:r>
            <a:r>
              <a:rPr lang="pl-PL" baseline="0" dirty="0" err="1" smtClean="0"/>
              <a:t>Olbersa</a:t>
            </a:r>
            <a:r>
              <a:rPr lang="pl-PL" baseline="0" dirty="0" smtClean="0"/>
              <a:t>.</a:t>
            </a:r>
            <a:endParaRPr lang="en-US"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A czemu nie musiało tak być</a:t>
            </a:r>
            <a:r>
              <a:rPr lang="pl-PL" baseline="0" dirty="0" smtClean="0"/>
              <a:t> tłumaczy teoria stanu stacjonarnego.</a:t>
            </a:r>
          </a:p>
          <a:p>
            <a:endParaRPr lang="pl-PL" baseline="0" dirty="0" smtClean="0"/>
          </a:p>
          <a:p>
            <a:r>
              <a:rPr lang="pl-PL" baseline="0" dirty="0" smtClean="0"/>
              <a:t>Mogło być tak, że cała materia kosmosu oddala się od siebie, ale wcale nigdy nie było „wielkiego wybuchu”, w którym gęstość miałaby być nieskończona – po prostu materia mogła powstawać stopniowo, w niewiarygodnie wolnym tempie (liczonym w atomach na galaktykę na rok) zupełnie tak samo, jak krople deszczu spadając na powierzchnię jeziora powodują powstawanie rozchodzących się kręgów fal, co jednak nie oznacza, że – ekstrapolując wstecz – musiał być taki moment w zamierzchłej historii jeziora, gdy wszystkie kręgi fal się zbiegały, by teraz mogły się rozbiegać.</a:t>
            </a:r>
          </a:p>
          <a:p>
            <a:endParaRPr lang="pl-PL" baseline="0" dirty="0" smtClean="0"/>
          </a:p>
          <a:p>
            <a:r>
              <a:rPr lang="pl-PL" baseline="0" dirty="0" smtClean="0"/>
              <a:t>Teoria stanu stacjonarnego ma swoje własne słabości, a ostatecznie pogrążyło ją odkrycie mikrofalowego kosmicznego promieniowania tła.</a:t>
            </a:r>
          </a:p>
          <a:p>
            <a:endParaRPr lang="pl-PL" baseline="0" dirty="0" smtClean="0"/>
          </a:p>
          <a:p>
            <a:r>
              <a:rPr lang="pl-PL" baseline="0" dirty="0" smtClean="0"/>
              <a:t>Zob.: http://pl.wikipedia.org/wiki/Teoria_stanu_stacjonarnego_(kosmologia)</a:t>
            </a:r>
          </a:p>
          <a:p>
            <a:endParaRPr lang="pl-PL" dirty="0" smtClean="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Typy supernowych odpowiadają ich hipotetycznemu</a:t>
            </a:r>
            <a:r>
              <a:rPr lang="pl-PL" baseline="0" dirty="0" smtClean="0"/>
              <a:t> pochodzeniu. Same supernowe to gwiazdy, których ciężar jest tak wielki, że po (częściowym) ustaniu reakcji termojądrowych zapoczątkowuje się proces niezahamowanego zapadania grawitacyjnego, który uwalnia ogromną energię grawitacyjną całej masy gwiazdy (dla porównania reakcje termojądrowe uwalniają promil tej masy) – energia ta prowadzi do rozerwania gwiazdy w eksplozji zwanej supernową.</a:t>
            </a:r>
          </a:p>
          <a:p>
            <a:endParaRPr lang="pl-PL" baseline="0" dirty="0" smtClean="0"/>
          </a:p>
          <a:p>
            <a:r>
              <a:rPr lang="pl-PL" baseline="0" dirty="0" smtClean="0"/>
              <a:t>Największe gwiazdy (o masie większej niż ok. 9 mas Słońca) dają początek supernowym typu II, w których eksplozja następuje jeszcze zanim całe dostępne gwieździe paliwo wodorowe się zużyje, lecz w ciężkim jądrze gwiazdy już go brak. Po takiej eksplozji może pozostać gwiazda neutronowa lub czarna dziura.</a:t>
            </a:r>
          </a:p>
          <a:p>
            <a:endParaRPr lang="pl-PL" baseline="0" dirty="0" smtClean="0"/>
          </a:p>
          <a:p>
            <a:r>
              <a:rPr lang="pl-PL" baseline="0" dirty="0" smtClean="0"/>
              <a:t>Supernowe typu I powstają, gdy lżejsza gwiazda zdąży wykorzystać cały wodór – w przypadku typu </a:t>
            </a:r>
            <a:r>
              <a:rPr lang="pl-PL" baseline="0" dirty="0" err="1" smtClean="0"/>
              <a:t>Ia</a:t>
            </a:r>
            <a:r>
              <a:rPr lang="pl-PL" baseline="0" dirty="0" smtClean="0"/>
              <a:t> gwiazda jest na tyle lekka, że nawet po całkowitym ustaniu wszystkich reakcji ciśnienie zdegenerowanych elektronów utrzymuje stygnąca gwiazdę, powstrzymując ją przed zapadaniem grawitacyjnym. Jeśli jednak taka gwiazda krąży w parze z inną, może z niej wyssać materię, aż stanie się na tyle ciężka, że wybuchnie, tak jak to opisałem wcześniej.</a:t>
            </a:r>
          </a:p>
          <a:p>
            <a:endParaRPr lang="pl-PL" baseline="0" dirty="0" smtClean="0"/>
          </a:p>
          <a:p>
            <a:r>
              <a:rPr lang="pl-PL" baseline="0" dirty="0" smtClean="0"/>
              <a:t>Ponieważ takie gwiazdy wybuchając mają zawsze prawie taką samą masę, osiągają bardzo podobną jasność, dlatego też są doskonałymi świecami standardowymi.</a:t>
            </a:r>
            <a:endParaRPr lang="pl-PL"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Pomiary przesunięcia ku czerwieni sugerowały, że mgławice spiralne poruszają się nadzwyczaj szybko (kilkaset</a:t>
            </a:r>
            <a:r>
              <a:rPr lang="pl-PL" baseline="0" dirty="0" smtClean="0"/>
              <a:t> km/s).</a:t>
            </a:r>
            <a:endParaRPr lang="pl-PL" dirty="0" smtClean="0"/>
          </a:p>
          <a:p>
            <a:r>
              <a:rPr lang="pl-PL" dirty="0" smtClean="0"/>
              <a:t>Jeszcze pod koniec XIX w.,</a:t>
            </a:r>
            <a:r>
              <a:rPr lang="pl-PL" baseline="0" dirty="0" smtClean="0"/>
              <a:t> gdy zrobiono pierwsze zdjęcie, myślano że pokazuje obszar formowania się nowego układu gwiazdowego.</a:t>
            </a:r>
          </a:p>
          <a:p>
            <a:r>
              <a:rPr lang="pl-PL" baseline="0" dirty="0" smtClean="0"/>
              <a:t>Nawet oszacowania odległości do M31 na podstawie jasności błysków gwiazd nowych (~500 </a:t>
            </a:r>
            <a:r>
              <a:rPr lang="pl-PL" baseline="0" dirty="0" err="1" smtClean="0"/>
              <a:t>kly</a:t>
            </a:r>
            <a:r>
              <a:rPr lang="pl-PL" baseline="0" dirty="0" smtClean="0"/>
              <a:t>) nie wyjaśniły kwestii, doprowadziły natomiast do tzw. Wielkiej Debaty o rozmiarach kosmosu.</a:t>
            </a:r>
          </a:p>
          <a:p>
            <a:r>
              <a:rPr lang="pl-PL" dirty="0" smtClean="0"/>
              <a:t>Dopiero </a:t>
            </a:r>
            <a:r>
              <a:rPr lang="pl-PL" dirty="0" err="1" smtClean="0"/>
              <a:t>Hubble</a:t>
            </a:r>
            <a:r>
              <a:rPr lang="pl-PL" dirty="0" smtClean="0"/>
              <a:t> (1923) wyróżnił na drugim ze zdjęć</a:t>
            </a:r>
            <a:r>
              <a:rPr lang="pl-PL" baseline="0" dirty="0" smtClean="0"/>
              <a:t> gwiazdę zmienną (cefeidę) (to jest wyjątkowo znane zdjęcie!)</a:t>
            </a:r>
          </a:p>
          <a:p>
            <a:endParaRPr lang="en-US"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 1912 r. Henrietta </a:t>
            </a:r>
            <a:r>
              <a:rPr lang="pl-PL" dirty="0" err="1" smtClean="0"/>
              <a:t>Leavitt</a:t>
            </a:r>
            <a:r>
              <a:rPr lang="pl-PL" dirty="0" smtClean="0"/>
              <a:t> odkryła i </a:t>
            </a:r>
            <a:r>
              <a:rPr lang="pl-PL" dirty="0" smtClean="0"/>
              <a:t>skatalogowała </a:t>
            </a:r>
            <a:r>
              <a:rPr lang="pl-PL" dirty="0" smtClean="0"/>
              <a:t>liczne gwiazdy w Wielkim Obłoku Magellana.</a:t>
            </a:r>
          </a:p>
          <a:p>
            <a:r>
              <a:rPr lang="pl-PL" dirty="0" smtClean="0"/>
              <a:t>Na tej podstawie odkryła związek między okresem pulsacji cefeid, a ich jasnością.</a:t>
            </a:r>
          </a:p>
          <a:p>
            <a:r>
              <a:rPr lang="pl-PL" dirty="0" smtClean="0"/>
              <a:t>Po wykalibrowaniu</a:t>
            </a:r>
            <a:r>
              <a:rPr lang="pl-PL" baseline="0" dirty="0" smtClean="0"/>
              <a:t> c</a:t>
            </a:r>
            <a:r>
              <a:rPr lang="pl-PL" dirty="0" smtClean="0"/>
              <a:t>efeidy stały się dobrymi świecami standardowymi</a:t>
            </a:r>
            <a:r>
              <a:rPr lang="pl-PL" baseline="0" dirty="0" smtClean="0"/>
              <a:t> – obecnie pozwalają mierzyć odległości do 10Mpc = 32.6 </a:t>
            </a:r>
            <a:r>
              <a:rPr lang="pl-PL" baseline="0" dirty="0" err="1" smtClean="0"/>
              <a:t>Mly</a:t>
            </a:r>
            <a:endParaRPr lang="pl-PL" baseline="0" dirty="0" smtClean="0"/>
          </a:p>
          <a:p>
            <a:endParaRPr lang="pl-PL" baseline="0" dirty="0" smtClean="0"/>
          </a:p>
          <a:p>
            <a:r>
              <a:rPr lang="pl-PL" baseline="0" dirty="0" smtClean="0"/>
              <a:t>Świecą standardową może być każdy rodzaj obiektów astronomicznych, które potrafimy rozpoznawać i które wykazują identyczne właściwości w całym kosmosie.</a:t>
            </a:r>
            <a:endParaRPr lang="pl-PL" baseline="0" smtClean="0"/>
          </a:p>
          <a:p>
            <a:endParaRPr lang="pl-PL"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 drugim równaniu</a:t>
            </a:r>
            <a:r>
              <a:rPr lang="pl-PL" baseline="0" dirty="0" smtClean="0"/>
              <a:t> widać, że ciśnienie „przyciąga”</a:t>
            </a:r>
            <a:endParaRPr lang="pl-PL" dirty="0"/>
          </a:p>
        </p:txBody>
      </p:sp>
      <p:sp>
        <p:nvSpPr>
          <p:cNvPr id="4" name="Symbol zastępczy numeru slajdu 3"/>
          <p:cNvSpPr>
            <a:spLocks noGrp="1"/>
          </p:cNvSpPr>
          <p:nvPr>
            <p:ph type="sldNum" sz="quarter" idx="10"/>
          </p:nvPr>
        </p:nvSpPr>
        <p:spPr/>
        <p:txBody>
          <a:bodyPr/>
          <a:lstStyle/>
          <a:p>
            <a:fld id="{87C501E9-0D56-48AC-912D-46294ECD75C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2012-03-22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2012-03-22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2012-03-22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2012-03-22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2012-03-22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2012-03-22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2012-03-22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2012-03-22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2012-03-22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2012-03-22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2012-03-22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2012-03-22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D:\Documents%20and%20Settings\Karol\Pulpit\Wieczorek\Spectrum%20of%20the%20Stars.wmv" TargetMode="Externa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file:///D:\Documents%20and%20Settings\Karol\Pulpit\Wieczorek\The%20curvature%20of%20Space-Time.wmv" TargetMode="Externa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D:\Documents%20and%20Settings\Karol\Pulpit\Wieczorek\Supernova.wmv" TargetMode="External"/><Relationship Id="rId6" Type="http://schemas.openxmlformats.org/officeDocument/2006/relationships/image" Target="../media/image6.png"/><Relationship Id="rId5" Type="http://schemas.openxmlformats.org/officeDocument/2006/relationships/image" Target="../media/image52.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3.xml"/><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ideo" Target="file:///D:\Documents%20and%20Settings\Karol\Pulpit\Wieczorek\Supernova%20_%20the%20most%20realistic%20simulation.wmv" TargetMode="Externa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Kosmologia</a:t>
            </a:r>
            <a:endParaRPr lang="en-US" dirty="0"/>
          </a:p>
        </p:txBody>
      </p:sp>
      <p:sp>
        <p:nvSpPr>
          <p:cNvPr id="8" name="Podtytuł 7"/>
          <p:cNvSpPr>
            <a:spLocks noGrp="1"/>
          </p:cNvSpPr>
          <p:nvPr>
            <p:ph type="subTitle" idx="1"/>
          </p:nvPr>
        </p:nvSpPr>
        <p:spPr/>
        <p:txBody>
          <a:bodyPr/>
          <a:lstStyle/>
          <a:p>
            <a:r>
              <a:rPr lang="pl-PL" dirty="0" smtClean="0"/>
              <a:t>Nasz rozszerzający się Wszechświat</a:t>
            </a:r>
            <a:endParaRPr lang="pl-PL"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Odkrycie </a:t>
            </a:r>
            <a:r>
              <a:rPr lang="pl-PL" dirty="0" err="1" smtClean="0"/>
              <a:t>Hubble’a</a:t>
            </a:r>
            <a:r>
              <a:rPr lang="pl-PL" dirty="0" smtClean="0"/>
              <a:t>, cz. 3</a:t>
            </a:r>
            <a:endParaRPr lang="en-US" dirty="0"/>
          </a:p>
        </p:txBody>
      </p:sp>
      <p:sp>
        <p:nvSpPr>
          <p:cNvPr id="3" name="Symbol zastępczy zawartości 2"/>
          <p:cNvSpPr>
            <a:spLocks noGrp="1"/>
          </p:cNvSpPr>
          <p:nvPr>
            <p:ph idx="1"/>
          </p:nvPr>
        </p:nvSpPr>
        <p:spPr>
          <a:xfrm>
            <a:off x="457200" y="1600201"/>
            <a:ext cx="8229600" cy="2332856"/>
          </a:xfrm>
        </p:spPr>
        <p:txBody>
          <a:bodyPr>
            <a:normAutofit/>
          </a:bodyPr>
          <a:lstStyle/>
          <a:p>
            <a:pPr>
              <a:buNone/>
            </a:pPr>
            <a:r>
              <a:rPr lang="pl-PL" dirty="0" smtClean="0"/>
              <a:t>Z powyższego wynika, że oddalające się źródła powinny wykazywać „przesunięcie ku czerwieni”.</a:t>
            </a:r>
            <a:endParaRPr lang="en-US" dirty="0" smtClean="0"/>
          </a:p>
        </p:txBody>
      </p:sp>
      <p:sp>
        <p:nvSpPr>
          <p:cNvPr id="5" name="pole tekstowe 4"/>
          <p:cNvSpPr txBox="1"/>
          <p:nvPr/>
        </p:nvSpPr>
        <p:spPr>
          <a:xfrm>
            <a:off x="5076056" y="2780928"/>
            <a:ext cx="3744416" cy="1200329"/>
          </a:xfrm>
          <a:prstGeom prst="rect">
            <a:avLst/>
          </a:prstGeom>
          <a:noFill/>
        </p:spPr>
        <p:txBody>
          <a:bodyPr wrap="square" rtlCol="0">
            <a:spAutoFit/>
          </a:bodyPr>
          <a:lstStyle/>
          <a:p>
            <a:pPr algn="r"/>
            <a:r>
              <a:rPr lang="pl-PL" sz="3600" dirty="0" smtClean="0"/>
              <a:t>Co tak naprawdę się przesuwa?</a:t>
            </a:r>
            <a:endParaRPr lang="en-US" sz="3600" dirty="0"/>
          </a:p>
        </p:txBody>
      </p:sp>
      <p:pic>
        <p:nvPicPr>
          <p:cNvPr id="7" name="Obraz 6" descr="2.hubblaw-anim.gif"/>
          <p:cNvPicPr>
            <a:picLocks noChangeAspect="1"/>
          </p:cNvPicPr>
          <p:nvPr/>
        </p:nvPicPr>
        <p:blipFill>
          <a:blip r:embed="rId3" cstate="print"/>
          <a:stretch>
            <a:fillRect/>
          </a:stretch>
        </p:blipFill>
        <p:spPr>
          <a:xfrm>
            <a:off x="395536" y="3501008"/>
            <a:ext cx="5040560" cy="310188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Widmo światła i prążki spektralne</a:t>
            </a:r>
            <a:endParaRPr lang="en-US" dirty="0"/>
          </a:p>
        </p:txBody>
      </p:sp>
      <p:pic>
        <p:nvPicPr>
          <p:cNvPr id="6" name="Symbol zastępczy zawartości 3" descr="2.model-bohra.jpg"/>
          <p:cNvPicPr>
            <a:picLocks noGrp="1" noChangeAspect="1"/>
          </p:cNvPicPr>
          <p:nvPr/>
        </p:nvPicPr>
        <p:blipFill>
          <a:blip r:embed="rId4" cstate="print"/>
          <a:stretch>
            <a:fillRect/>
          </a:stretch>
        </p:blipFill>
        <p:spPr>
          <a:xfrm>
            <a:off x="2371036" y="1406219"/>
            <a:ext cx="6772964" cy="5451781"/>
          </a:xfrm>
          <a:prstGeom prst="rect">
            <a:avLst/>
          </a:prstGeom>
        </p:spPr>
      </p:pic>
      <p:pic>
        <p:nvPicPr>
          <p:cNvPr id="9" name="Spectrum of the Stars.wmv">
            <a:hlinkClick r:id="" action="ppaction://media"/>
          </p:cNvPr>
          <p:cNvPicPr>
            <a:picLocks noRot="1" noChangeAspect="1"/>
          </p:cNvPicPr>
          <p:nvPr>
            <a:videoFile r:link="rId1"/>
          </p:nvPr>
        </p:nvPicPr>
        <p:blipFill>
          <a:blip r:embed="rId5" cstate="print"/>
          <a:stretch>
            <a:fillRect/>
          </a:stretch>
        </p:blipFill>
        <p:spPr>
          <a:xfrm>
            <a:off x="251521" y="3827444"/>
            <a:ext cx="3960440" cy="2244249"/>
          </a:xfrm>
          <a:prstGeom prst="rect">
            <a:avLst/>
          </a:prstGeom>
        </p:spPr>
      </p:pic>
      <p:pic>
        <p:nvPicPr>
          <p:cNvPr id="5" name="Picture 2"/>
          <p:cNvPicPr>
            <a:picLocks noChangeAspect="1" noChangeArrowheads="1"/>
          </p:cNvPicPr>
          <p:nvPr/>
        </p:nvPicPr>
        <p:blipFill>
          <a:blip r:embed="rId6" cstate="print"/>
          <a:srcRect/>
          <a:stretch>
            <a:fillRect/>
          </a:stretch>
        </p:blipFill>
        <p:spPr bwMode="auto">
          <a:xfrm>
            <a:off x="467544" y="4941168"/>
            <a:ext cx="952500" cy="952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fullScrn="1">
              <p:cMediaNode mute="1">
                <p:cTn id="7" fill="remove"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6203032" cy="1143000"/>
          </a:xfrm>
        </p:spPr>
        <p:txBody>
          <a:bodyPr>
            <a:normAutofit fontScale="90000"/>
          </a:bodyPr>
          <a:lstStyle/>
          <a:p>
            <a:r>
              <a:rPr lang="pl-PL" dirty="0" smtClean="0"/>
              <a:t>Ogólna Teoria Względności</a:t>
            </a:r>
            <a:endParaRPr lang="en-US" dirty="0"/>
          </a:p>
        </p:txBody>
      </p:sp>
      <p:sp>
        <p:nvSpPr>
          <p:cNvPr id="3" name="Symbol zastępczy zawartości 2"/>
          <p:cNvSpPr>
            <a:spLocks noGrp="1"/>
          </p:cNvSpPr>
          <p:nvPr>
            <p:ph idx="1"/>
          </p:nvPr>
        </p:nvSpPr>
        <p:spPr>
          <a:xfrm>
            <a:off x="395536" y="2132856"/>
            <a:ext cx="6912768" cy="792088"/>
          </a:xfrm>
        </p:spPr>
        <p:txBody>
          <a:bodyPr>
            <a:normAutofit fontScale="85000" lnSpcReduction="10000"/>
          </a:bodyPr>
          <a:lstStyle/>
          <a:p>
            <a:pPr>
              <a:buNone/>
            </a:pPr>
            <a:r>
              <a:rPr lang="pl-PL" dirty="0" smtClean="0"/>
              <a:t>Ogólna Teoria Względności jest teorią grawitacji.</a:t>
            </a:r>
          </a:p>
        </p:txBody>
      </p:sp>
      <p:sp>
        <p:nvSpPr>
          <p:cNvPr id="4" name="Symbol zastępczy zawartości 2"/>
          <p:cNvSpPr txBox="1">
            <a:spLocks/>
          </p:cNvSpPr>
          <p:nvPr/>
        </p:nvSpPr>
        <p:spPr>
          <a:xfrm>
            <a:off x="395536" y="2708920"/>
            <a:ext cx="7262464" cy="676672"/>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Grawitacja jest w niej zjawiskiem geometrycznym!</a:t>
            </a:r>
          </a:p>
        </p:txBody>
      </p:sp>
      <p:pic>
        <p:nvPicPr>
          <p:cNvPr id="5" name="The curvature of Space-Time.wmv">
            <a:hlinkClick r:id="" action="ppaction://media"/>
          </p:cNvPr>
          <p:cNvPicPr>
            <a:picLocks noRot="1" noChangeAspect="1"/>
          </p:cNvPicPr>
          <p:nvPr>
            <a:videoFile r:link="rId1"/>
          </p:nvPr>
        </p:nvPicPr>
        <p:blipFill>
          <a:blip r:embed="rId3" cstate="print"/>
          <a:stretch>
            <a:fillRect/>
          </a:stretch>
        </p:blipFill>
        <p:spPr>
          <a:xfrm>
            <a:off x="1331640" y="3861048"/>
            <a:ext cx="3048000" cy="228600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4644008" y="4653136"/>
            <a:ext cx="4067944" cy="1439891"/>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7524328" y="332656"/>
            <a:ext cx="1409700" cy="2276475"/>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1403648" y="5157192"/>
            <a:ext cx="952500" cy="952500"/>
          </a:xfrm>
          <a:prstGeom prst="rect">
            <a:avLst/>
          </a:prstGeom>
          <a:noFill/>
          <a:ln w="9525">
            <a:noFill/>
            <a:miter lim="800000"/>
            <a:headEnd/>
            <a:tailEnd/>
          </a:ln>
        </p:spPr>
      </p:pic>
      <p:pic>
        <p:nvPicPr>
          <p:cNvPr id="7" name="Obraz 6" descr="1.curved-nasctime.jpg"/>
          <p:cNvPicPr>
            <a:picLocks noChangeAspect="1"/>
          </p:cNvPicPr>
          <p:nvPr/>
        </p:nvPicPr>
        <p:blipFill>
          <a:blip r:embed="rId7" cstate="print"/>
          <a:stretch>
            <a:fillRect/>
          </a:stretch>
        </p:blipFill>
        <p:spPr>
          <a:xfrm>
            <a:off x="971600" y="3717032"/>
            <a:ext cx="3512036" cy="254622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par>
                          <p:cTn id="27" fill="hold">
                            <p:stCondLst>
                              <p:cond delay="0"/>
                            </p:stCondLst>
                            <p:childTnLst>
                              <p:par>
                                <p:cTn id="28" presetID="53" presetClass="entr" presetSubtype="0"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500" fill="hold"/>
                                        <p:tgtEl>
                                          <p:spTgt spid="2050"/>
                                        </p:tgtEl>
                                        <p:attrNameLst>
                                          <p:attrName>ppt_w</p:attrName>
                                        </p:attrNameLst>
                                      </p:cBhvr>
                                      <p:tavLst>
                                        <p:tav tm="0">
                                          <p:val>
                                            <p:fltVal val="0"/>
                                          </p:val>
                                        </p:tav>
                                        <p:tav tm="100000">
                                          <p:val>
                                            <p:strVal val="#ppt_w"/>
                                          </p:val>
                                        </p:tav>
                                      </p:tavLst>
                                    </p:anim>
                                    <p:anim calcmode="lin" valueType="num">
                                      <p:cBhvr>
                                        <p:cTn id="31" dur="500" fill="hold"/>
                                        <p:tgtEl>
                                          <p:spTgt spid="2050"/>
                                        </p:tgtEl>
                                        <p:attrNameLst>
                                          <p:attrName>ppt_h</p:attrName>
                                        </p:attrNameLst>
                                      </p:cBhvr>
                                      <p:tavLst>
                                        <p:tav tm="0">
                                          <p:val>
                                            <p:fltVal val="0"/>
                                          </p:val>
                                        </p:tav>
                                        <p:tav tm="100000">
                                          <p:val>
                                            <p:strVal val="#ppt_h"/>
                                          </p:val>
                                        </p:tav>
                                      </p:tavLst>
                                    </p:anim>
                                    <p:animEffect transition="in" filter="fade">
                                      <p:cBhvr>
                                        <p:cTn id="32" dur="500"/>
                                        <p:tgtEl>
                                          <p:spTgt spid="2050"/>
                                        </p:tgtEl>
                                      </p:cBhvr>
                                    </p:animEffect>
                                  </p:childTnLst>
                                </p:cTn>
                              </p:par>
                              <p:par>
                                <p:cTn id="33" presetID="10" presetClass="exit" presetSubtype="0" fill="hold" nodeType="withEffect">
                                  <p:stCondLst>
                                    <p:cond delay="0"/>
                                  </p:stCondLst>
                                  <p:childTnLst>
                                    <p:animEffect transition="out" filter="fade">
                                      <p:cBhvr>
                                        <p:cTn id="34" dur="2000"/>
                                        <p:tgtEl>
                                          <p:spTgt spid="5"/>
                                        </p:tgtEl>
                                      </p:cBhvr>
                                    </p:animEffect>
                                    <p:set>
                                      <p:cBhvr>
                                        <p:cTn id="35" dur="1" fill="hold">
                                          <p:stCondLst>
                                            <p:cond delay="1999"/>
                                          </p:stCondLst>
                                        </p:cTn>
                                        <p:tgtEl>
                                          <p:spTgt spid="5"/>
                                        </p:tgtEl>
                                        <p:attrNameLst>
                                          <p:attrName>style.visibility</p:attrName>
                                        </p:attrNameLst>
                                      </p:cBhvr>
                                      <p:to>
                                        <p:strVal val="hidden"/>
                                      </p:to>
                                    </p:set>
                                    <p:cmd type="call" cmd="stop">
                                      <p:cBhvr>
                                        <p:cTn id="36" dur="1">
                                          <p:stCondLst>
                                            <p:cond delay="1999"/>
                                          </p:stCondLst>
                                        </p:cTn>
                                        <p:tgtEl>
                                          <p:spTgt spid="5"/>
                                        </p:tgtEl>
                                      </p:cBhvr>
                                    </p:cmd>
                                  </p:childTnLst>
                                </p:cTn>
                              </p:par>
                              <p:par>
                                <p:cTn id="37" presetID="53"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childTnLst>
              </p:cTn>
              <p:nextCondLst>
                <p:cond evt="onClick" delay="0">
                  <p:tgtEl>
                    <p:spTgt spid="5"/>
                  </p:tgtEl>
                </p:cond>
              </p:nextCondLst>
            </p:seq>
            <p:video fullScrn="1">
              <p:cMediaNode mute="1">
                <p:cTn id="42" fill="remove" display="0">
                  <p:stCondLst>
                    <p:cond delay="indefinite"/>
                  </p:stCondLst>
                  <p:endCondLst>
                    <p:cond evt="onNext" delay="0">
                      <p:tgtEl>
                        <p:sldTgt/>
                      </p:tgtEl>
                    </p:cond>
                    <p:cond evt="onPrev" delay="0">
                      <p:tgtEl>
                        <p:sldTgt/>
                      </p:tgtEl>
                    </p:cond>
                  </p:endCondLst>
                </p:cTn>
                <p:tgtEl>
                  <p:spTgt spid="5"/>
                </p:tgtEl>
              </p:cMediaNode>
            </p:video>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Ogólna Teoria Względności, cz. 2</a:t>
            </a:r>
            <a:endParaRPr lang="en-US" dirty="0"/>
          </a:p>
        </p:txBody>
      </p:sp>
      <p:sp>
        <p:nvSpPr>
          <p:cNvPr id="3" name="Symbol zastępczy zawartości 2"/>
          <p:cNvSpPr>
            <a:spLocks noGrp="1"/>
          </p:cNvSpPr>
          <p:nvPr>
            <p:ph idx="1"/>
          </p:nvPr>
        </p:nvSpPr>
        <p:spPr>
          <a:xfrm>
            <a:off x="457200" y="3356993"/>
            <a:ext cx="8229600" cy="1512167"/>
          </a:xfrm>
        </p:spPr>
        <p:txBody>
          <a:bodyPr>
            <a:normAutofit fontScale="85000" lnSpcReduction="20000"/>
          </a:bodyPr>
          <a:lstStyle/>
          <a:p>
            <a:r>
              <a:rPr lang="pl-PL" dirty="0" smtClean="0"/>
              <a:t>Lewa strona opisuje krzywiznę 4-wymiarowej czasoprzestrzeni</a:t>
            </a:r>
          </a:p>
          <a:p>
            <a:r>
              <a:rPr lang="pl-PL" dirty="0" smtClean="0"/>
              <a:t>Prawa, tensor napięć-energii, rozkład materii i ciśnienia w przestrzeni</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635896" y="1628800"/>
            <a:ext cx="4067944" cy="1439891"/>
          </a:xfrm>
          <a:prstGeom prst="rect">
            <a:avLst/>
          </a:prstGeom>
          <a:noFill/>
          <a:ln w="9525">
            <a:noFill/>
            <a:miter lim="800000"/>
            <a:headEnd/>
            <a:tailEnd/>
          </a:ln>
        </p:spPr>
      </p:pic>
      <p:sp>
        <p:nvSpPr>
          <p:cNvPr id="5" name="Symbol zastępczy zawartości 2"/>
          <p:cNvSpPr txBox="1">
            <a:spLocks/>
          </p:cNvSpPr>
          <p:nvPr/>
        </p:nvSpPr>
        <p:spPr>
          <a:xfrm>
            <a:off x="467544" y="5517232"/>
            <a:ext cx="8229600" cy="1008111"/>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pl-PL" sz="3200" dirty="0" smtClean="0"/>
              <a:t>Paradoksalnie, obecność ciśnienia, podobnie jak materii, jest źródłem „przyciągania” grawitacyjnego, mimo, że intuicyjnie powinno ono „rozpychać” przestrzeń.</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Obraz 5" descr="1.curved-spacetime.jpg"/>
          <p:cNvPicPr>
            <a:picLocks noChangeAspect="1"/>
          </p:cNvPicPr>
          <p:nvPr/>
        </p:nvPicPr>
        <p:blipFill>
          <a:blip r:embed="rId4" cstate="print"/>
          <a:stretch>
            <a:fillRect/>
          </a:stretch>
        </p:blipFill>
        <p:spPr>
          <a:xfrm>
            <a:off x="971600" y="1196752"/>
            <a:ext cx="2009198" cy="20162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Obraz 4" descr="0.large-scale-structure.jpg"/>
          <p:cNvPicPr>
            <a:picLocks noChangeAspect="1"/>
          </p:cNvPicPr>
          <p:nvPr/>
        </p:nvPicPr>
        <p:blipFill>
          <a:blip r:embed="rId2" cstate="print"/>
          <a:stretch>
            <a:fillRect/>
          </a:stretch>
        </p:blipFill>
        <p:spPr>
          <a:xfrm>
            <a:off x="-9685584" y="1268760"/>
            <a:ext cx="9865096" cy="7398822"/>
          </a:xfrm>
          <a:prstGeom prst="rect">
            <a:avLst/>
          </a:prstGeom>
        </p:spPr>
      </p:pic>
      <p:sp>
        <p:nvSpPr>
          <p:cNvPr id="2" name="Tytuł 1"/>
          <p:cNvSpPr>
            <a:spLocks noGrp="1"/>
          </p:cNvSpPr>
          <p:nvPr>
            <p:ph type="title"/>
          </p:nvPr>
        </p:nvSpPr>
        <p:spPr/>
        <p:txBody>
          <a:bodyPr/>
          <a:lstStyle/>
          <a:p>
            <a:r>
              <a:rPr lang="pl-PL" dirty="0" smtClean="0"/>
              <a:t>Zasada kosmologiczna</a:t>
            </a:r>
            <a:endParaRPr lang="en-US" dirty="0"/>
          </a:p>
        </p:txBody>
      </p:sp>
      <p:sp>
        <p:nvSpPr>
          <p:cNvPr id="3" name="Symbol zastępczy zawartości 2"/>
          <p:cNvSpPr>
            <a:spLocks noGrp="1"/>
          </p:cNvSpPr>
          <p:nvPr>
            <p:ph idx="1"/>
          </p:nvPr>
        </p:nvSpPr>
        <p:spPr>
          <a:xfrm>
            <a:off x="457200" y="1600201"/>
            <a:ext cx="8229600" cy="2620887"/>
          </a:xfrm>
        </p:spPr>
        <p:txBody>
          <a:bodyPr>
            <a:normAutofit fontScale="85000" lnSpcReduction="10000"/>
          </a:bodyPr>
          <a:lstStyle/>
          <a:p>
            <a:r>
              <a:rPr lang="pl-PL" dirty="0" smtClean="0"/>
              <a:t>Równanie Einsteina można zastosować do całego wszechświata</a:t>
            </a:r>
          </a:p>
          <a:p>
            <a:r>
              <a:rPr lang="pl-PL" dirty="0" smtClean="0"/>
              <a:t>Aby je rozwiązać, trzeba poczynić założenia o jego symetrii</a:t>
            </a:r>
          </a:p>
          <a:p>
            <a:pPr lvl="1"/>
            <a:r>
              <a:rPr lang="pl-PL" dirty="0" smtClean="0"/>
              <a:t>Kosmos w każdym miejscu jest taki sam … (jednorodność)</a:t>
            </a:r>
          </a:p>
          <a:p>
            <a:pPr lvl="1"/>
            <a:r>
              <a:rPr lang="pl-PL" dirty="0" smtClean="0"/>
              <a:t>… i wygląda tak samo w każdym kierunku (izotropowość)</a:t>
            </a:r>
            <a:endParaRPr lang="en-US" dirty="0"/>
          </a:p>
        </p:txBody>
      </p:sp>
      <p:pic>
        <p:nvPicPr>
          <p:cNvPr id="4" name="Obraz 3" descr="2.solar-system-to-local-superclaster.jpeg"/>
          <p:cNvPicPr>
            <a:picLocks noChangeAspect="1"/>
          </p:cNvPicPr>
          <p:nvPr/>
        </p:nvPicPr>
        <p:blipFill>
          <a:blip r:embed="rId3" cstate="print"/>
          <a:stretch>
            <a:fillRect/>
          </a:stretch>
        </p:blipFill>
        <p:spPr>
          <a:xfrm>
            <a:off x="8604448" y="1556792"/>
            <a:ext cx="19082120" cy="47705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3">
                                            <p:txEl>
                                              <p:pRg st="1" end="1"/>
                                            </p:txEl>
                                          </p:spTgt>
                                        </p:tgtEl>
                                      </p:cBhvr>
                                    </p:animEffect>
                                    <p:set>
                                      <p:cBhvr>
                                        <p:cTn id="10" dur="1" fill="hold">
                                          <p:stCondLst>
                                            <p:cond delay="19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3">
                                            <p:txEl>
                                              <p:pRg st="2" end="2"/>
                                            </p:txEl>
                                          </p:spTgt>
                                        </p:tgtEl>
                                      </p:cBhvr>
                                    </p:animEffect>
                                    <p:set>
                                      <p:cBhvr>
                                        <p:cTn id="13" dur="1" fill="hold">
                                          <p:stCondLst>
                                            <p:cond delay="19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3">
                                            <p:txEl>
                                              <p:pRg st="3" end="3"/>
                                            </p:txEl>
                                          </p:spTgt>
                                        </p:tgtEl>
                                      </p:cBhvr>
                                    </p:animEffect>
                                    <p:set>
                                      <p:cBhvr>
                                        <p:cTn id="16" dur="1" fill="hold">
                                          <p:stCondLst>
                                            <p:cond delay="1999"/>
                                          </p:stCondLst>
                                        </p:cTn>
                                        <p:tgtEl>
                                          <p:spTgt spid="3">
                                            <p:txEl>
                                              <p:pRg st="3" end="3"/>
                                            </p:txEl>
                                          </p:spTgt>
                                        </p:tgtEl>
                                        <p:attrNameLst>
                                          <p:attrName>style.visibility</p:attrName>
                                        </p:attrNameLst>
                                      </p:cBhvr>
                                      <p:to>
                                        <p:strVal val="hidden"/>
                                      </p:to>
                                    </p:set>
                                  </p:childTnLst>
                                </p:cTn>
                              </p:par>
                              <p:par>
                                <p:cTn id="17" presetID="35" presetClass="path" presetSubtype="0" accel="50000" decel="50000" fill="hold" nodeType="withEffect">
                                  <p:stCondLst>
                                    <p:cond delay="0"/>
                                  </p:stCondLst>
                                  <p:childTnLst>
                                    <p:animMotion origin="layout" path="M -3.88889E-6 1.48148E-6 L -0.93316 -0.00116 " pathEditMode="relative" rAng="0" ptsTypes="AA">
                                      <p:cBhvr>
                                        <p:cTn id="18" dur="2000" fill="hold"/>
                                        <p:tgtEl>
                                          <p:spTgt spid="4"/>
                                        </p:tgtEl>
                                        <p:attrNameLst>
                                          <p:attrName>ppt_x</p:attrName>
                                          <p:attrName>ppt_y</p:attrName>
                                        </p:attrNameLst>
                                      </p:cBhvr>
                                      <p:rCtr x="-467" y="-1"/>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93316 -0.00116 L -1.8467 -0.00116 " pathEditMode="relative" rAng="0" ptsTypes="AA">
                                      <p:cBhvr>
                                        <p:cTn id="22" dur="2000" fill="hold"/>
                                        <p:tgtEl>
                                          <p:spTgt spid="4"/>
                                        </p:tgtEl>
                                        <p:attrNameLst>
                                          <p:attrName>ppt_x</p:attrName>
                                          <p:attrName>ppt_y</p:attrName>
                                        </p:attrNameLst>
                                      </p:cBhvr>
                                      <p:rCtr x="-457"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1.66667E-6 4.44444E-6 L 1.0276 0.00671 " pathEditMode="relative" rAng="0" ptsTypes="AA">
                                      <p:cBhvr>
                                        <p:cTn id="26" dur="2000" fill="hold"/>
                                        <p:tgtEl>
                                          <p:spTgt spid="5"/>
                                        </p:tgtEl>
                                        <p:attrNameLst>
                                          <p:attrName>ppt_x</p:attrName>
                                          <p:attrName>ppt_y</p:attrName>
                                        </p:attrNameLst>
                                      </p:cBhvr>
                                      <p:rCtr x="514" y="3"/>
                                    </p:animMotion>
                                  </p:childTnLst>
                                </p:cTn>
                              </p:par>
                              <p:par>
                                <p:cTn id="27" presetID="10" presetClass="exit" presetSubtype="0" fill="hold" nodeType="withEffect">
                                  <p:stCondLst>
                                    <p:cond delay="0"/>
                                  </p:stCondLst>
                                  <p:childTnLst>
                                    <p:animEffect transition="out" filter="fade">
                                      <p:cBhvr>
                                        <p:cTn id="28" dur="2000"/>
                                        <p:tgtEl>
                                          <p:spTgt spid="4"/>
                                        </p:tgtEl>
                                      </p:cBhvr>
                                    </p:animEffect>
                                    <p:set>
                                      <p:cBhvr>
                                        <p:cTn id="2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Równania Friedmana</a:t>
            </a:r>
            <a:endParaRPr lang="en-US" dirty="0"/>
          </a:p>
        </p:txBody>
      </p:sp>
      <p:sp>
        <p:nvSpPr>
          <p:cNvPr id="3" name="Symbol zastępczy zawartości 2"/>
          <p:cNvSpPr>
            <a:spLocks noGrp="1"/>
          </p:cNvSpPr>
          <p:nvPr>
            <p:ph idx="1"/>
          </p:nvPr>
        </p:nvSpPr>
        <p:spPr>
          <a:xfrm>
            <a:off x="4283968" y="1600200"/>
            <a:ext cx="4402832" cy="4525963"/>
          </a:xfrm>
        </p:spPr>
        <p:txBody>
          <a:bodyPr>
            <a:normAutofit fontScale="85000" lnSpcReduction="10000"/>
          </a:bodyPr>
          <a:lstStyle/>
          <a:p>
            <a:r>
              <a:rPr lang="pl-PL" dirty="0" smtClean="0"/>
              <a:t>Równania obok tworzą rozwiązanie równania Einsteina dla wszechświata spełniającego Zasadę kosmologiczną</a:t>
            </a:r>
          </a:p>
          <a:p>
            <a:r>
              <a:rPr lang="pl-PL" dirty="0" smtClean="0"/>
              <a:t>Wykluczają one istnienie statycznego wszechświata – grawitacyjne przyciąganie materii doprowadzi do jej całkowitego zapadnięcia</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67544" y="2060848"/>
            <a:ext cx="3249875" cy="94203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39552" y="3284984"/>
            <a:ext cx="3501802" cy="98597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123728" y="4653136"/>
            <a:ext cx="1771650" cy="1971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Stała kosmologiczna Einsteina</a:t>
            </a:r>
            <a:endParaRPr lang="en-US" dirty="0"/>
          </a:p>
        </p:txBody>
      </p:sp>
      <p:sp>
        <p:nvSpPr>
          <p:cNvPr id="3" name="Symbol zastępczy zawartości 2"/>
          <p:cNvSpPr>
            <a:spLocks noGrp="1"/>
          </p:cNvSpPr>
          <p:nvPr>
            <p:ph idx="1"/>
          </p:nvPr>
        </p:nvSpPr>
        <p:spPr>
          <a:xfrm>
            <a:off x="457200" y="1600201"/>
            <a:ext cx="8075240" cy="1252735"/>
          </a:xfrm>
        </p:spPr>
        <p:txBody>
          <a:bodyPr>
            <a:normAutofit fontScale="85000" lnSpcReduction="10000"/>
          </a:bodyPr>
          <a:lstStyle/>
          <a:p>
            <a:pPr>
              <a:buNone/>
            </a:pPr>
            <a:r>
              <a:rPr lang="pl-PL" dirty="0" smtClean="0"/>
              <a:t>Aby zapobiec zapadnięciu się statycznego wszechświata, Einstein wprowadził do swojego równania dodatkowy składnik, tzw. stałą kosmologiczną.</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475656" y="2996952"/>
            <a:ext cx="4644007" cy="1110859"/>
          </a:xfrm>
          <a:prstGeom prst="rect">
            <a:avLst/>
          </a:prstGeom>
          <a:noFill/>
          <a:ln w="9525">
            <a:noFill/>
            <a:miter lim="800000"/>
            <a:headEnd/>
            <a:tailEnd/>
          </a:ln>
        </p:spPr>
      </p:pic>
      <p:sp>
        <p:nvSpPr>
          <p:cNvPr id="5" name="Symbol zastępczy zawartości 2"/>
          <p:cNvSpPr txBox="1">
            <a:spLocks/>
          </p:cNvSpPr>
          <p:nvPr/>
        </p:nvSpPr>
        <p:spPr>
          <a:xfrm>
            <a:off x="611560" y="4509120"/>
            <a:ext cx="8075240" cy="1108719"/>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Stała kosmologiczna zachowuje się w równaniu tak jakby opisywała materię</a:t>
            </a:r>
            <a:r>
              <a:rPr kumimoji="0" lang="pl-PL" sz="3200" b="0" i="0" u="none" strike="noStrike" kern="1200" cap="none" spc="0" normalizeH="0" noProof="0" dirty="0" smtClean="0">
                <a:ln>
                  <a:noFill/>
                </a:ln>
                <a:solidFill>
                  <a:schemeClr val="tx1"/>
                </a:solidFill>
                <a:effectLst/>
                <a:uLnTx/>
                <a:uFillTx/>
                <a:latin typeface="+mn-lt"/>
                <a:ea typeface="+mn-ea"/>
                <a:cs typeface="+mn-cs"/>
              </a:rPr>
              <a:t> wywierającą ujemne ciśnienie! To ono powstrzyma świat Einsteina od zapadnięcia się.</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1691680" y="5733256"/>
            <a:ext cx="2304256" cy="667928"/>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572000" y="5733256"/>
            <a:ext cx="2448272" cy="68933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Największy błąd Einsteina</a:t>
            </a:r>
            <a:endParaRPr lang="en-US" dirty="0"/>
          </a:p>
        </p:txBody>
      </p:sp>
      <p:sp>
        <p:nvSpPr>
          <p:cNvPr id="3" name="Symbol zastępczy zawartości 2"/>
          <p:cNvSpPr>
            <a:spLocks noGrp="1"/>
          </p:cNvSpPr>
          <p:nvPr>
            <p:ph idx="1"/>
          </p:nvPr>
        </p:nvSpPr>
        <p:spPr>
          <a:xfrm>
            <a:off x="457200" y="1600201"/>
            <a:ext cx="8229600" cy="4565103"/>
          </a:xfrm>
        </p:spPr>
        <p:txBody>
          <a:bodyPr>
            <a:normAutofit fontScale="92500" lnSpcReduction="20000"/>
          </a:bodyPr>
          <a:lstStyle/>
          <a:p>
            <a:pPr>
              <a:buNone/>
            </a:pPr>
            <a:r>
              <a:rPr lang="pl-PL" dirty="0" smtClean="0"/>
              <a:t>Jednocześnie kilka wydarzeń zadecydowało o tym, że stała kosmologiczna popadła w zapomnienie:</a:t>
            </a:r>
          </a:p>
          <a:p>
            <a:r>
              <a:rPr lang="pl-PL" dirty="0" smtClean="0"/>
              <a:t>Okazało się, że statyczny wszechświat Einsteina jest niestabilny</a:t>
            </a:r>
          </a:p>
          <a:p>
            <a:r>
              <a:rPr lang="pl-PL" dirty="0" err="1" smtClean="0"/>
              <a:t>Hubble</a:t>
            </a:r>
            <a:r>
              <a:rPr lang="pl-PL" dirty="0" smtClean="0"/>
              <a:t> odkrył, że galaktyki się od siebie oddalają</a:t>
            </a:r>
          </a:p>
          <a:p>
            <a:endParaRPr lang="pl-PL" dirty="0" smtClean="0"/>
          </a:p>
          <a:p>
            <a:endParaRPr lang="pl-PL" dirty="0" smtClean="0"/>
          </a:p>
          <a:p>
            <a:endParaRPr lang="pl-PL" dirty="0" smtClean="0"/>
          </a:p>
          <a:p>
            <a:endParaRPr lang="pl-PL" dirty="0" smtClean="0"/>
          </a:p>
          <a:p>
            <a:pPr>
              <a:buNone/>
            </a:pPr>
            <a:r>
              <a:rPr lang="pl-PL" dirty="0" smtClean="0"/>
              <a:t>Ale to wcale nie musiało tak być!</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6372200" y="4941168"/>
            <a:ext cx="1905000" cy="1428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p:cTn id="2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3">
                                            <p:txEl>
                                              <p:pRg st="7" end="7"/>
                                            </p:txEl>
                                          </p:spTgt>
                                        </p:tgtEl>
                                      </p:cBhvr>
                                    </p:animEffect>
                                  </p:childTnLst>
                                </p:cTn>
                              </p:par>
                              <p:par>
                                <p:cTn id="24" presetID="53" presetClass="entr" presetSubtype="0"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anim calcmode="lin" valueType="num">
                                      <p:cBhvr>
                                        <p:cTn id="26" dur="500" fill="hold"/>
                                        <p:tgtEl>
                                          <p:spTgt spid="4098"/>
                                        </p:tgtEl>
                                        <p:attrNameLst>
                                          <p:attrName>ppt_w</p:attrName>
                                        </p:attrNameLst>
                                      </p:cBhvr>
                                      <p:tavLst>
                                        <p:tav tm="0">
                                          <p:val>
                                            <p:fltVal val="0"/>
                                          </p:val>
                                        </p:tav>
                                        <p:tav tm="100000">
                                          <p:val>
                                            <p:strVal val="#ppt_w"/>
                                          </p:val>
                                        </p:tav>
                                      </p:tavLst>
                                    </p:anim>
                                    <p:anim calcmode="lin" valueType="num">
                                      <p:cBhvr>
                                        <p:cTn id="27" dur="500" fill="hold"/>
                                        <p:tgtEl>
                                          <p:spTgt spid="4098"/>
                                        </p:tgtEl>
                                        <p:attrNameLst>
                                          <p:attrName>ppt_h</p:attrName>
                                        </p:attrNameLst>
                                      </p:cBhvr>
                                      <p:tavLst>
                                        <p:tav tm="0">
                                          <p:val>
                                            <p:fltVal val="0"/>
                                          </p:val>
                                        </p:tav>
                                        <p:tav tm="100000">
                                          <p:val>
                                            <p:strVal val="#ppt_h"/>
                                          </p:val>
                                        </p:tav>
                                      </p:tavLst>
                                    </p:anim>
                                    <p:animEffect transition="in" filter="fade">
                                      <p:cBhvr>
                                        <p:cTn id="2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Rozszerzający się Wszechświat</a:t>
            </a:r>
            <a:endParaRPr lang="en-US" dirty="0"/>
          </a:p>
        </p:txBody>
      </p:sp>
      <p:sp>
        <p:nvSpPr>
          <p:cNvPr id="3" name="Symbol zastępczy zawartości 2"/>
          <p:cNvSpPr>
            <a:spLocks noGrp="1"/>
          </p:cNvSpPr>
          <p:nvPr>
            <p:ph idx="1"/>
          </p:nvPr>
        </p:nvSpPr>
        <p:spPr>
          <a:xfrm>
            <a:off x="467544" y="1844824"/>
            <a:ext cx="3754760" cy="2664296"/>
          </a:xfrm>
        </p:spPr>
        <p:txBody>
          <a:bodyPr>
            <a:normAutofit fontScale="62500" lnSpcReduction="20000"/>
          </a:bodyPr>
          <a:lstStyle/>
          <a:p>
            <a:pPr>
              <a:buNone/>
            </a:pPr>
            <a:r>
              <a:rPr lang="pl-PL" dirty="0" smtClean="0"/>
              <a:t>Jak interpretujemy rozszerzanie się wszechświata w naszym modelu?</a:t>
            </a:r>
          </a:p>
          <a:p>
            <a:pPr>
              <a:buNone/>
            </a:pPr>
            <a:endParaRPr lang="pl-PL" dirty="0" smtClean="0"/>
          </a:p>
          <a:p>
            <a:pPr>
              <a:buNone/>
            </a:pPr>
            <a:r>
              <a:rPr lang="pl-PL" dirty="0" smtClean="0"/>
              <a:t>Parametry kosmologiczne:</a:t>
            </a:r>
          </a:p>
          <a:p>
            <a:r>
              <a:rPr lang="pl-PL" dirty="0" smtClean="0"/>
              <a:t>stała </a:t>
            </a:r>
            <a:r>
              <a:rPr lang="pl-PL" dirty="0" err="1" smtClean="0"/>
              <a:t>Hubble’a</a:t>
            </a:r>
            <a:r>
              <a:rPr lang="pl-PL" dirty="0" smtClean="0"/>
              <a:t> H</a:t>
            </a:r>
          </a:p>
          <a:p>
            <a:r>
              <a:rPr lang="pl-PL" dirty="0" smtClean="0"/>
              <a:t>parametr hamowania q</a:t>
            </a:r>
          </a:p>
          <a:p>
            <a:r>
              <a:rPr lang="pl-PL" dirty="0" smtClean="0"/>
              <a:t>gęstość krytyczna </a:t>
            </a:r>
            <a:r>
              <a:rPr lang="pl-PL" dirty="0" err="1" smtClean="0"/>
              <a:t>ro</a:t>
            </a:r>
            <a:endParaRPr lang="pl-PL" dirty="0" smtClean="0"/>
          </a:p>
          <a:p>
            <a:r>
              <a:rPr lang="pl-PL" dirty="0" smtClean="0"/>
              <a:t>parametr gęstości Omega</a:t>
            </a:r>
          </a:p>
          <a:p>
            <a:endParaRPr lang="en-US" dirty="0"/>
          </a:p>
        </p:txBody>
      </p:sp>
      <p:pic>
        <p:nvPicPr>
          <p:cNvPr id="5122" name="Picture 2" descr="D:\Documents and Settings\Karol\Pulpit\Wieczorek\1.possible-models-of-expansion.jpg"/>
          <p:cNvPicPr>
            <a:picLocks noChangeAspect="1" noChangeArrowheads="1"/>
          </p:cNvPicPr>
          <p:nvPr/>
        </p:nvPicPr>
        <p:blipFill>
          <a:blip r:embed="rId2" cstate="print"/>
          <a:srcRect/>
          <a:stretch>
            <a:fillRect/>
          </a:stretch>
        </p:blipFill>
        <p:spPr bwMode="auto">
          <a:xfrm>
            <a:off x="4499992" y="1700808"/>
            <a:ext cx="4317744" cy="2816622"/>
          </a:xfrm>
          <a:prstGeom prst="rect">
            <a:avLst/>
          </a:prstGeom>
          <a:noFill/>
        </p:spPr>
      </p:pic>
      <p:pic>
        <p:nvPicPr>
          <p:cNvPr id="5128" name="Picture 8"/>
          <p:cNvPicPr>
            <a:picLocks noChangeAspect="1" noChangeArrowheads="1"/>
          </p:cNvPicPr>
          <p:nvPr/>
        </p:nvPicPr>
        <p:blipFill>
          <a:blip r:embed="rId3" cstate="print"/>
          <a:srcRect/>
          <a:stretch>
            <a:fillRect/>
          </a:stretch>
        </p:blipFill>
        <p:spPr bwMode="auto">
          <a:xfrm>
            <a:off x="683568" y="5517232"/>
            <a:ext cx="2305050" cy="733425"/>
          </a:xfrm>
          <a:prstGeom prst="rect">
            <a:avLst/>
          </a:prstGeom>
          <a:noFill/>
          <a:ln w="9525">
            <a:noFill/>
            <a:miter lim="800000"/>
            <a:headEnd/>
            <a:tailEnd/>
          </a:ln>
        </p:spPr>
      </p:pic>
      <p:pic>
        <p:nvPicPr>
          <p:cNvPr id="5130" name="Picture 10"/>
          <p:cNvPicPr>
            <a:picLocks noChangeAspect="1" noChangeArrowheads="1"/>
          </p:cNvPicPr>
          <p:nvPr/>
        </p:nvPicPr>
        <p:blipFill>
          <a:blip r:embed="rId4" cstate="print"/>
          <a:srcRect/>
          <a:stretch>
            <a:fillRect/>
          </a:stretch>
        </p:blipFill>
        <p:spPr bwMode="auto">
          <a:xfrm>
            <a:off x="3419872" y="5229200"/>
            <a:ext cx="5476875" cy="628650"/>
          </a:xfrm>
          <a:prstGeom prst="rect">
            <a:avLst/>
          </a:prstGeom>
          <a:noFill/>
          <a:ln w="9525">
            <a:noFill/>
            <a:miter lim="800000"/>
            <a:headEnd/>
            <a:tailEnd/>
          </a:ln>
        </p:spPr>
      </p:pic>
      <p:pic>
        <p:nvPicPr>
          <p:cNvPr id="5131" name="Picture 11"/>
          <p:cNvPicPr>
            <a:picLocks noChangeAspect="1" noChangeArrowheads="1"/>
          </p:cNvPicPr>
          <p:nvPr/>
        </p:nvPicPr>
        <p:blipFill>
          <a:blip r:embed="rId5" cstate="print"/>
          <a:srcRect/>
          <a:stretch>
            <a:fillRect/>
          </a:stretch>
        </p:blipFill>
        <p:spPr bwMode="auto">
          <a:xfrm>
            <a:off x="3419872" y="6093296"/>
            <a:ext cx="2200275" cy="581025"/>
          </a:xfrm>
          <a:prstGeom prst="rect">
            <a:avLst/>
          </a:prstGeom>
          <a:noFill/>
          <a:ln w="9525">
            <a:noFill/>
            <a:miter lim="800000"/>
            <a:headEnd/>
            <a:tailEnd/>
          </a:ln>
        </p:spPr>
      </p:pic>
      <p:pic>
        <p:nvPicPr>
          <p:cNvPr id="5132" name="Picture 12"/>
          <p:cNvPicPr>
            <a:picLocks noChangeAspect="1" noChangeArrowheads="1"/>
          </p:cNvPicPr>
          <p:nvPr/>
        </p:nvPicPr>
        <p:blipFill>
          <a:blip r:embed="rId6" cstate="print"/>
          <a:srcRect/>
          <a:stretch>
            <a:fillRect/>
          </a:stretch>
        </p:blipFill>
        <p:spPr bwMode="auto">
          <a:xfrm>
            <a:off x="683568" y="4581128"/>
            <a:ext cx="3448050" cy="733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32"/>
                                        </p:tgtEl>
                                        <p:attrNameLst>
                                          <p:attrName>style.visibility</p:attrName>
                                        </p:attrNameLst>
                                      </p:cBhvr>
                                      <p:to>
                                        <p:strVal val="visible"/>
                                      </p:to>
                                    </p:set>
                                    <p:anim calcmode="lin" valueType="num">
                                      <p:cBhvr>
                                        <p:cTn id="7" dur="500" fill="hold"/>
                                        <p:tgtEl>
                                          <p:spTgt spid="5132"/>
                                        </p:tgtEl>
                                        <p:attrNameLst>
                                          <p:attrName>ppt_w</p:attrName>
                                        </p:attrNameLst>
                                      </p:cBhvr>
                                      <p:tavLst>
                                        <p:tav tm="0">
                                          <p:val>
                                            <p:fltVal val="0"/>
                                          </p:val>
                                        </p:tav>
                                        <p:tav tm="100000">
                                          <p:val>
                                            <p:strVal val="#ppt_w"/>
                                          </p:val>
                                        </p:tav>
                                      </p:tavLst>
                                    </p:anim>
                                    <p:anim calcmode="lin" valueType="num">
                                      <p:cBhvr>
                                        <p:cTn id="8" dur="500" fill="hold"/>
                                        <p:tgtEl>
                                          <p:spTgt spid="5132"/>
                                        </p:tgtEl>
                                        <p:attrNameLst>
                                          <p:attrName>ppt_h</p:attrName>
                                        </p:attrNameLst>
                                      </p:cBhvr>
                                      <p:tavLst>
                                        <p:tav tm="0">
                                          <p:val>
                                            <p:fltVal val="0"/>
                                          </p:val>
                                        </p:tav>
                                        <p:tav tm="100000">
                                          <p:val>
                                            <p:strVal val="#ppt_h"/>
                                          </p:val>
                                        </p:tav>
                                      </p:tavLst>
                                    </p:anim>
                                    <p:animEffect transition="in" filter="fade">
                                      <p:cBhvr>
                                        <p:cTn id="9" dur="500"/>
                                        <p:tgtEl>
                                          <p:spTgt spid="51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128"/>
                                        </p:tgtEl>
                                        <p:attrNameLst>
                                          <p:attrName>style.visibility</p:attrName>
                                        </p:attrNameLst>
                                      </p:cBhvr>
                                      <p:to>
                                        <p:strVal val="visible"/>
                                      </p:to>
                                    </p:set>
                                    <p:anim calcmode="lin" valueType="num">
                                      <p:cBhvr>
                                        <p:cTn id="14" dur="500" fill="hold"/>
                                        <p:tgtEl>
                                          <p:spTgt spid="5128"/>
                                        </p:tgtEl>
                                        <p:attrNameLst>
                                          <p:attrName>ppt_w</p:attrName>
                                        </p:attrNameLst>
                                      </p:cBhvr>
                                      <p:tavLst>
                                        <p:tav tm="0">
                                          <p:val>
                                            <p:fltVal val="0"/>
                                          </p:val>
                                        </p:tav>
                                        <p:tav tm="100000">
                                          <p:val>
                                            <p:strVal val="#ppt_w"/>
                                          </p:val>
                                        </p:tav>
                                      </p:tavLst>
                                    </p:anim>
                                    <p:anim calcmode="lin" valueType="num">
                                      <p:cBhvr>
                                        <p:cTn id="15" dur="500" fill="hold"/>
                                        <p:tgtEl>
                                          <p:spTgt spid="5128"/>
                                        </p:tgtEl>
                                        <p:attrNameLst>
                                          <p:attrName>ppt_h</p:attrName>
                                        </p:attrNameLst>
                                      </p:cBhvr>
                                      <p:tavLst>
                                        <p:tav tm="0">
                                          <p:val>
                                            <p:fltVal val="0"/>
                                          </p:val>
                                        </p:tav>
                                        <p:tav tm="100000">
                                          <p:val>
                                            <p:strVal val="#ppt_h"/>
                                          </p:val>
                                        </p:tav>
                                      </p:tavLst>
                                    </p:anim>
                                    <p:animEffect transition="in" filter="fade">
                                      <p:cBhvr>
                                        <p:cTn id="16" dur="500"/>
                                        <p:tgtEl>
                                          <p:spTgt spid="51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130"/>
                                        </p:tgtEl>
                                        <p:attrNameLst>
                                          <p:attrName>style.visibility</p:attrName>
                                        </p:attrNameLst>
                                      </p:cBhvr>
                                      <p:to>
                                        <p:strVal val="visible"/>
                                      </p:to>
                                    </p:set>
                                    <p:anim calcmode="lin" valueType="num">
                                      <p:cBhvr>
                                        <p:cTn id="21" dur="500" fill="hold"/>
                                        <p:tgtEl>
                                          <p:spTgt spid="5130"/>
                                        </p:tgtEl>
                                        <p:attrNameLst>
                                          <p:attrName>ppt_w</p:attrName>
                                        </p:attrNameLst>
                                      </p:cBhvr>
                                      <p:tavLst>
                                        <p:tav tm="0">
                                          <p:val>
                                            <p:fltVal val="0"/>
                                          </p:val>
                                        </p:tav>
                                        <p:tav tm="100000">
                                          <p:val>
                                            <p:strVal val="#ppt_w"/>
                                          </p:val>
                                        </p:tav>
                                      </p:tavLst>
                                    </p:anim>
                                    <p:anim calcmode="lin" valueType="num">
                                      <p:cBhvr>
                                        <p:cTn id="22" dur="500" fill="hold"/>
                                        <p:tgtEl>
                                          <p:spTgt spid="5130"/>
                                        </p:tgtEl>
                                        <p:attrNameLst>
                                          <p:attrName>ppt_h</p:attrName>
                                        </p:attrNameLst>
                                      </p:cBhvr>
                                      <p:tavLst>
                                        <p:tav tm="0">
                                          <p:val>
                                            <p:fltVal val="0"/>
                                          </p:val>
                                        </p:tav>
                                        <p:tav tm="100000">
                                          <p:val>
                                            <p:strVal val="#ppt_h"/>
                                          </p:val>
                                        </p:tav>
                                      </p:tavLst>
                                    </p:anim>
                                    <p:animEffect transition="in" filter="fade">
                                      <p:cBhvr>
                                        <p:cTn id="23" dur="500"/>
                                        <p:tgtEl>
                                          <p:spTgt spid="513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131"/>
                                        </p:tgtEl>
                                        <p:attrNameLst>
                                          <p:attrName>style.visibility</p:attrName>
                                        </p:attrNameLst>
                                      </p:cBhvr>
                                      <p:to>
                                        <p:strVal val="visible"/>
                                      </p:to>
                                    </p:set>
                                    <p:anim calcmode="lin" valueType="num">
                                      <p:cBhvr>
                                        <p:cTn id="28" dur="500" fill="hold"/>
                                        <p:tgtEl>
                                          <p:spTgt spid="5131"/>
                                        </p:tgtEl>
                                        <p:attrNameLst>
                                          <p:attrName>ppt_w</p:attrName>
                                        </p:attrNameLst>
                                      </p:cBhvr>
                                      <p:tavLst>
                                        <p:tav tm="0">
                                          <p:val>
                                            <p:fltVal val="0"/>
                                          </p:val>
                                        </p:tav>
                                        <p:tav tm="100000">
                                          <p:val>
                                            <p:strVal val="#ppt_w"/>
                                          </p:val>
                                        </p:tav>
                                      </p:tavLst>
                                    </p:anim>
                                    <p:anim calcmode="lin" valueType="num">
                                      <p:cBhvr>
                                        <p:cTn id="29" dur="500" fill="hold"/>
                                        <p:tgtEl>
                                          <p:spTgt spid="5131"/>
                                        </p:tgtEl>
                                        <p:attrNameLst>
                                          <p:attrName>ppt_h</p:attrName>
                                        </p:attrNameLst>
                                      </p:cBhvr>
                                      <p:tavLst>
                                        <p:tav tm="0">
                                          <p:val>
                                            <p:fltVal val="0"/>
                                          </p:val>
                                        </p:tav>
                                        <p:tav tm="100000">
                                          <p:val>
                                            <p:strVal val="#ppt_h"/>
                                          </p:val>
                                        </p:tav>
                                      </p:tavLst>
                                    </p:anim>
                                    <p:animEffect transition="in" filter="fade">
                                      <p:cBhvr>
                                        <p:cTn id="30" dur="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Parametr hamowania</a:t>
            </a:r>
            <a:endParaRPr lang="en-US" dirty="0"/>
          </a:p>
        </p:txBody>
      </p:sp>
      <p:sp>
        <p:nvSpPr>
          <p:cNvPr id="3" name="Symbol zastępczy zawartości 2"/>
          <p:cNvSpPr>
            <a:spLocks noGrp="1"/>
          </p:cNvSpPr>
          <p:nvPr>
            <p:ph idx="1"/>
          </p:nvPr>
        </p:nvSpPr>
        <p:spPr>
          <a:xfrm>
            <a:off x="457200" y="1600201"/>
            <a:ext cx="8229600" cy="2116831"/>
          </a:xfrm>
        </p:spPr>
        <p:txBody>
          <a:bodyPr>
            <a:normAutofit fontScale="77500" lnSpcReduction="20000"/>
          </a:bodyPr>
          <a:lstStyle/>
          <a:p>
            <a:pPr>
              <a:buNone/>
            </a:pPr>
            <a:r>
              <a:rPr lang="pl-PL" dirty="0" smtClean="0"/>
              <a:t>Najmniej dokładnie poznaną z powyższych wartości jest parametr hamowania.</a:t>
            </a:r>
          </a:p>
          <a:p>
            <a:pPr>
              <a:buNone/>
            </a:pPr>
            <a:r>
              <a:rPr lang="pl-PL" dirty="0" smtClean="0"/>
              <a:t>Do niedawna nie wiedzieliśmy, że ma on wartość ujemną.</a:t>
            </a:r>
          </a:p>
          <a:p>
            <a:pPr>
              <a:buNone/>
            </a:pPr>
            <a:r>
              <a:rPr lang="pl-PL" dirty="0" smtClean="0"/>
              <a:t>Oznacza to, że ekspansja naszego wszechświata przyspiesza, a on sam wypełniony jest materią o nieznanych właściwościach!</a:t>
            </a:r>
            <a:endParaRPr lang="en-US" dirty="0"/>
          </a:p>
        </p:txBody>
      </p:sp>
      <p:pic>
        <p:nvPicPr>
          <p:cNvPr id="4" name="Picture 8"/>
          <p:cNvPicPr>
            <a:picLocks noChangeAspect="1" noChangeArrowheads="1"/>
          </p:cNvPicPr>
          <p:nvPr/>
        </p:nvPicPr>
        <p:blipFill>
          <a:blip r:embed="rId2" cstate="print"/>
          <a:srcRect/>
          <a:stretch>
            <a:fillRect/>
          </a:stretch>
        </p:blipFill>
        <p:spPr bwMode="auto">
          <a:xfrm>
            <a:off x="2411760" y="4365104"/>
            <a:ext cx="2305050" cy="733425"/>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1475656" y="3717032"/>
            <a:ext cx="5781675" cy="58102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1403648" y="5157192"/>
            <a:ext cx="5019675" cy="695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500" fill="hold"/>
                                        <p:tgtEl>
                                          <p:spTgt spid="6146"/>
                                        </p:tgtEl>
                                        <p:attrNameLst>
                                          <p:attrName>ppt_w</p:attrName>
                                        </p:attrNameLst>
                                      </p:cBhvr>
                                      <p:tavLst>
                                        <p:tav tm="0">
                                          <p:val>
                                            <p:fltVal val="0"/>
                                          </p:val>
                                        </p:tav>
                                        <p:tav tm="100000">
                                          <p:val>
                                            <p:strVal val="#ppt_w"/>
                                          </p:val>
                                        </p:tav>
                                      </p:tavLst>
                                    </p:anim>
                                    <p:anim calcmode="lin" valueType="num">
                                      <p:cBhvr>
                                        <p:cTn id="20" dur="500" fill="hold"/>
                                        <p:tgtEl>
                                          <p:spTgt spid="6146"/>
                                        </p:tgtEl>
                                        <p:attrNameLst>
                                          <p:attrName>ppt_h</p:attrName>
                                        </p:attrNameLst>
                                      </p:cBhvr>
                                      <p:tavLst>
                                        <p:tav tm="0">
                                          <p:val>
                                            <p:fltVal val="0"/>
                                          </p:val>
                                        </p:tav>
                                        <p:tav tm="100000">
                                          <p:val>
                                            <p:strVal val="#ppt_h"/>
                                          </p:val>
                                        </p:tav>
                                      </p:tavLst>
                                    </p:anim>
                                    <p:animEffect transition="in" filter="fade">
                                      <p:cBhvr>
                                        <p:cTn id="21" dur="5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0" fill="hold" nodeType="withEffect">
                                  <p:stCondLst>
                                    <p:cond delay="0"/>
                                  </p:stCondLst>
                                  <p:childTnLst>
                                    <p:set>
                                      <p:cBhvr>
                                        <p:cTn id="30" dur="1" fill="hold">
                                          <p:stCondLst>
                                            <p:cond delay="0"/>
                                          </p:stCondLst>
                                        </p:cTn>
                                        <p:tgtEl>
                                          <p:spTgt spid="6147"/>
                                        </p:tgtEl>
                                        <p:attrNameLst>
                                          <p:attrName>style.visibility</p:attrName>
                                        </p:attrNameLst>
                                      </p:cBhvr>
                                      <p:to>
                                        <p:strVal val="visible"/>
                                      </p:to>
                                    </p:set>
                                    <p:anim calcmode="lin" valueType="num">
                                      <p:cBhvr>
                                        <p:cTn id="31" dur="500" fill="hold"/>
                                        <p:tgtEl>
                                          <p:spTgt spid="6147"/>
                                        </p:tgtEl>
                                        <p:attrNameLst>
                                          <p:attrName>ppt_w</p:attrName>
                                        </p:attrNameLst>
                                      </p:cBhvr>
                                      <p:tavLst>
                                        <p:tav tm="0">
                                          <p:val>
                                            <p:fltVal val="0"/>
                                          </p:val>
                                        </p:tav>
                                        <p:tav tm="100000">
                                          <p:val>
                                            <p:strVal val="#ppt_w"/>
                                          </p:val>
                                        </p:tav>
                                      </p:tavLst>
                                    </p:anim>
                                    <p:anim calcmode="lin" valueType="num">
                                      <p:cBhvr>
                                        <p:cTn id="32" dur="500" fill="hold"/>
                                        <p:tgtEl>
                                          <p:spTgt spid="6147"/>
                                        </p:tgtEl>
                                        <p:attrNameLst>
                                          <p:attrName>ppt_h</p:attrName>
                                        </p:attrNameLst>
                                      </p:cBhvr>
                                      <p:tavLst>
                                        <p:tav tm="0">
                                          <p:val>
                                            <p:fltVal val="0"/>
                                          </p:val>
                                        </p:tav>
                                        <p:tav tm="100000">
                                          <p:val>
                                            <p:strVal val="#ppt_h"/>
                                          </p:val>
                                        </p:tav>
                                      </p:tavLst>
                                    </p:anim>
                                    <p:animEffect transition="in" filter="fade">
                                      <p:cBhvr>
                                        <p:cTn id="33"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Słów kilka o wykładzie</a:t>
            </a:r>
            <a:endParaRPr lang="en-US" dirty="0"/>
          </a:p>
        </p:txBody>
      </p:sp>
      <p:pic>
        <p:nvPicPr>
          <p:cNvPr id="2050" name="Picture 2"/>
          <p:cNvPicPr>
            <a:picLocks noChangeAspect="1" noChangeArrowheads="1"/>
          </p:cNvPicPr>
          <p:nvPr/>
        </p:nvPicPr>
        <p:blipFill>
          <a:blip r:embed="rId2" cstate="print"/>
          <a:stretch>
            <a:fillRect/>
          </a:stretch>
        </p:blipFill>
        <p:spPr bwMode="auto">
          <a:xfrm>
            <a:off x="7092280" y="4581128"/>
            <a:ext cx="1368152" cy="1368152"/>
          </a:xfrm>
          <a:prstGeom prst="rect">
            <a:avLst/>
          </a:prstGeom>
          <a:solidFill>
            <a:schemeClr val="bg1"/>
          </a:solidFill>
          <a:ln w="9525">
            <a:noFill/>
            <a:miter lim="800000"/>
            <a:headEnd/>
            <a:tailEnd/>
          </a:ln>
        </p:spPr>
      </p:pic>
      <p:pic>
        <p:nvPicPr>
          <p:cNvPr id="2052" name="Picture 4"/>
          <p:cNvPicPr>
            <a:picLocks noChangeAspect="1" noChangeArrowheads="1"/>
          </p:cNvPicPr>
          <p:nvPr/>
        </p:nvPicPr>
        <p:blipFill>
          <a:blip r:embed="rId3" cstate="print"/>
          <a:stretch>
            <a:fillRect/>
          </a:stretch>
        </p:blipFill>
        <p:spPr bwMode="auto">
          <a:xfrm>
            <a:off x="7092280" y="2996952"/>
            <a:ext cx="1368152" cy="1368152"/>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tretch>
            <a:fillRect/>
          </a:stretch>
        </p:blipFill>
        <p:spPr bwMode="auto">
          <a:xfrm>
            <a:off x="7092280" y="1340768"/>
            <a:ext cx="1440160" cy="1440160"/>
          </a:xfrm>
          <a:prstGeom prst="rect">
            <a:avLst/>
          </a:prstGeom>
          <a:solidFill>
            <a:schemeClr val="bg1"/>
          </a:solid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467544" y="4797152"/>
            <a:ext cx="1905000" cy="142875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4139952" y="5013176"/>
            <a:ext cx="952500" cy="952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Skąd to wiemy?</a:t>
            </a:r>
            <a:endParaRPr lang="en-US" dirty="0"/>
          </a:p>
        </p:txBody>
      </p:sp>
      <p:sp>
        <p:nvSpPr>
          <p:cNvPr id="3" name="Symbol zastępczy zawartości 2"/>
          <p:cNvSpPr>
            <a:spLocks noGrp="1"/>
          </p:cNvSpPr>
          <p:nvPr>
            <p:ph idx="1"/>
          </p:nvPr>
        </p:nvSpPr>
        <p:spPr/>
        <p:txBody>
          <a:bodyPr/>
          <a:lstStyle/>
          <a:p>
            <a:pPr>
              <a:buNone/>
            </a:pPr>
            <a:r>
              <a:rPr lang="pl-PL" dirty="0" smtClean="0"/>
              <a:t>Ogólna metoda pozostaje taka sama jak to miało miejsce w czasach </a:t>
            </a:r>
            <a:r>
              <a:rPr lang="pl-PL" dirty="0" err="1" smtClean="0"/>
              <a:t>Hubble’a</a:t>
            </a:r>
            <a:r>
              <a:rPr lang="pl-PL" dirty="0" smtClean="0"/>
              <a:t>:</a:t>
            </a:r>
          </a:p>
          <a:p>
            <a:r>
              <a:rPr lang="pl-PL" dirty="0" smtClean="0"/>
              <a:t>szukamy obiektów, których jasność znamy</a:t>
            </a:r>
          </a:p>
          <a:p>
            <a:r>
              <a:rPr lang="pl-PL" dirty="0" smtClean="0"/>
              <a:t>wyznaczamy odległość do nich i odpowiednie przesunięcie ku czerwieni</a:t>
            </a:r>
          </a:p>
          <a:p>
            <a:r>
              <a:rPr lang="pl-PL" dirty="0" smtClean="0"/>
              <a:t>sprawdzamy, który model kosmologiczny najlepiej przewiduje wyniki pomiarów</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Dopasowanie modelu do danych</a:t>
            </a:r>
            <a:endParaRPr lang="en-US" dirty="0"/>
          </a:p>
        </p:txBody>
      </p:sp>
      <p:sp>
        <p:nvSpPr>
          <p:cNvPr id="3" name="Symbol zastępczy zawartości 2"/>
          <p:cNvSpPr>
            <a:spLocks noGrp="1"/>
          </p:cNvSpPr>
          <p:nvPr>
            <p:ph idx="1"/>
          </p:nvPr>
        </p:nvSpPr>
        <p:spPr>
          <a:xfrm>
            <a:off x="457200" y="1600201"/>
            <a:ext cx="4762872" cy="1396752"/>
          </a:xfrm>
        </p:spPr>
        <p:txBody>
          <a:bodyPr>
            <a:normAutofit fontScale="85000" lnSpcReduction="10000"/>
          </a:bodyPr>
          <a:lstStyle/>
          <a:p>
            <a:pPr>
              <a:buNone/>
            </a:pPr>
            <a:r>
              <a:rPr lang="pl-PL" dirty="0" err="1" smtClean="0"/>
              <a:t>Hubble</a:t>
            </a:r>
            <a:r>
              <a:rPr lang="pl-PL" dirty="0" smtClean="0"/>
              <a:t> miał łatwo, bo dane konfrontował z wyobrażeniem statycznego wszechświata</a:t>
            </a:r>
            <a:endParaRPr lang="en-US" dirty="0"/>
          </a:p>
        </p:txBody>
      </p:sp>
      <p:pic>
        <p:nvPicPr>
          <p:cNvPr id="7170" name="Picture 2" descr="D:\Documents and Settings\Karol\Pulpit\Wieczorek\2.hubblaw-anim.gif"/>
          <p:cNvPicPr>
            <a:picLocks noChangeAspect="1" noChangeArrowheads="1" noCrop="1"/>
          </p:cNvPicPr>
          <p:nvPr/>
        </p:nvPicPr>
        <p:blipFill>
          <a:blip r:embed="rId3" cstate="print"/>
          <a:srcRect/>
          <a:stretch>
            <a:fillRect/>
          </a:stretch>
        </p:blipFill>
        <p:spPr bwMode="auto">
          <a:xfrm>
            <a:off x="5220072" y="1484784"/>
            <a:ext cx="3350934" cy="2062113"/>
          </a:xfrm>
          <a:prstGeom prst="rect">
            <a:avLst/>
          </a:prstGeom>
          <a:noFill/>
        </p:spPr>
      </p:pic>
      <p:pic>
        <p:nvPicPr>
          <p:cNvPr id="1026" name="Picture 2" descr="D:\Documents and Settings\Karol\Pulpit\Wieczorek\5.supernovae project part.JPG"/>
          <p:cNvPicPr>
            <a:picLocks noChangeAspect="1" noChangeArrowheads="1"/>
          </p:cNvPicPr>
          <p:nvPr/>
        </p:nvPicPr>
        <p:blipFill>
          <a:blip r:embed="rId4" cstate="print"/>
          <a:srcRect/>
          <a:stretch>
            <a:fillRect/>
          </a:stretch>
        </p:blipFill>
        <p:spPr bwMode="auto">
          <a:xfrm>
            <a:off x="395536" y="3284984"/>
            <a:ext cx="2181225" cy="3429000"/>
          </a:xfrm>
          <a:prstGeom prst="rect">
            <a:avLst/>
          </a:prstGeom>
          <a:noFill/>
        </p:spPr>
      </p:pic>
      <p:sp>
        <p:nvSpPr>
          <p:cNvPr id="8" name="Symbol zastępczy zawartości 2"/>
          <p:cNvSpPr txBox="1">
            <a:spLocks/>
          </p:cNvSpPr>
          <p:nvPr/>
        </p:nvSpPr>
        <p:spPr>
          <a:xfrm>
            <a:off x="4067944" y="4941168"/>
            <a:ext cx="4762872" cy="1396752"/>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Modele,</a:t>
            </a:r>
            <a:r>
              <a:rPr kumimoji="0" lang="pl-PL" sz="3200" b="0" i="0" u="none" strike="noStrike" kern="1200" cap="none" spc="0" normalizeH="0" noProof="0" dirty="0" smtClean="0">
                <a:ln>
                  <a:noFill/>
                </a:ln>
                <a:solidFill>
                  <a:schemeClr val="tx1"/>
                </a:solidFill>
                <a:effectLst/>
                <a:uLnTx/>
                <a:uFillTx/>
                <a:latin typeface="+mn-lt"/>
                <a:ea typeface="+mn-ea"/>
                <a:cs typeface="+mn-cs"/>
              </a:rPr>
              <a:t> które my rozważamy, prawie się nie różnią w zakresie małych przesunięć ku czerwieni!</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Duże przesunięcia ku czerwieni</a:t>
            </a:r>
            <a:endParaRPr lang="en-US" dirty="0"/>
          </a:p>
        </p:txBody>
      </p:sp>
      <p:sp>
        <p:nvSpPr>
          <p:cNvPr id="3" name="Symbol zastępczy zawartości 2"/>
          <p:cNvSpPr>
            <a:spLocks noGrp="1"/>
          </p:cNvSpPr>
          <p:nvPr>
            <p:ph idx="1"/>
          </p:nvPr>
        </p:nvSpPr>
        <p:spPr>
          <a:xfrm>
            <a:off x="457200" y="1600201"/>
            <a:ext cx="4618856" cy="2620887"/>
          </a:xfrm>
        </p:spPr>
        <p:txBody>
          <a:bodyPr>
            <a:normAutofit fontScale="70000" lnSpcReduction="20000"/>
          </a:bodyPr>
          <a:lstStyle/>
          <a:p>
            <a:pPr>
              <a:buNone/>
            </a:pPr>
            <a:r>
              <a:rPr lang="pl-PL" dirty="0" smtClean="0"/>
              <a:t>„Klasycznie” przesunięcie ku czerwieni utożsamialiśmy z ruchem własnym źródła.</a:t>
            </a:r>
          </a:p>
          <a:p>
            <a:pPr>
              <a:buNone/>
            </a:pPr>
            <a:r>
              <a:rPr lang="pl-PL" dirty="0" smtClean="0"/>
              <a:t>W kosmologii rozszerzającego się wszechświata jest to spowodowane jego powiększaniem się.</a:t>
            </a:r>
          </a:p>
          <a:p>
            <a:pPr>
              <a:buNone/>
            </a:pPr>
            <a:r>
              <a:rPr lang="pl-PL" dirty="0" smtClean="0"/>
              <a:t>W obu przypadkach efekt jest ten sam – rośnie długość fali.</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5292080" y="3068960"/>
            <a:ext cx="3200400" cy="923925"/>
          </a:xfrm>
          <a:prstGeom prst="rect">
            <a:avLst/>
          </a:prstGeom>
          <a:noFill/>
          <a:ln w="9525">
            <a:noFill/>
            <a:miter lim="800000"/>
            <a:headEnd/>
            <a:tailEnd/>
          </a:ln>
        </p:spPr>
      </p:pic>
      <p:pic>
        <p:nvPicPr>
          <p:cNvPr id="2052" name="Picture 4" descr="D:\Documents and Settings\Karol\Pulpit\Wieczorek\5.redshift-history.jpg"/>
          <p:cNvPicPr>
            <a:picLocks noChangeAspect="1" noChangeArrowheads="1"/>
          </p:cNvPicPr>
          <p:nvPr/>
        </p:nvPicPr>
        <p:blipFill>
          <a:blip r:embed="rId3" cstate="print"/>
          <a:srcRect/>
          <a:stretch>
            <a:fillRect/>
          </a:stretch>
        </p:blipFill>
        <p:spPr bwMode="auto">
          <a:xfrm>
            <a:off x="340911" y="5589240"/>
            <a:ext cx="8474060" cy="45092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500" fill="hold"/>
                                        <p:tgtEl>
                                          <p:spTgt spid="2051"/>
                                        </p:tgtEl>
                                        <p:attrNameLst>
                                          <p:attrName>ppt_w</p:attrName>
                                        </p:attrNameLst>
                                      </p:cBhvr>
                                      <p:tavLst>
                                        <p:tav tm="0">
                                          <p:val>
                                            <p:fltVal val="0"/>
                                          </p:val>
                                        </p:tav>
                                        <p:tav tm="100000">
                                          <p:val>
                                            <p:strVal val="#ppt_w"/>
                                          </p:val>
                                        </p:tav>
                                      </p:tavLst>
                                    </p:anim>
                                    <p:anim calcmode="lin" valueType="num">
                                      <p:cBhvr>
                                        <p:cTn id="20" dur="500" fill="hold"/>
                                        <p:tgtEl>
                                          <p:spTgt spid="2051"/>
                                        </p:tgtEl>
                                        <p:attrNameLst>
                                          <p:attrName>ppt_h</p:attrName>
                                        </p:attrNameLst>
                                      </p:cBhvr>
                                      <p:tavLst>
                                        <p:tav tm="0">
                                          <p:val>
                                            <p:fltVal val="0"/>
                                          </p:val>
                                        </p:tav>
                                        <p:tav tm="100000">
                                          <p:val>
                                            <p:strVal val="#ppt_h"/>
                                          </p:val>
                                        </p:tav>
                                      </p:tavLst>
                                    </p:anim>
                                    <p:animEffect transition="in" filter="fade">
                                      <p:cBhvr>
                                        <p:cTn id="21" dur="500"/>
                                        <p:tgtEl>
                                          <p:spTgt spid="2051"/>
                                        </p:tgtEl>
                                      </p:cBhvr>
                                    </p:animEffec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4.44444E-6 0 L -0.00069 -0.64375 " pathEditMode="relative" rAng="0" ptsTypes="AA">
                                      <p:cBhvr>
                                        <p:cTn id="25" dur="2000" fill="hold"/>
                                        <p:tgtEl>
                                          <p:spTgt spid="2052"/>
                                        </p:tgtEl>
                                        <p:attrNameLst>
                                          <p:attrName>ppt_x</p:attrName>
                                          <p:attrName>ppt_y</p:attrName>
                                        </p:attrNameLst>
                                      </p:cBhvr>
                                      <p:rCtr x="0" y="-322"/>
                                    </p:animMotion>
                                  </p:childTnLst>
                                </p:cTn>
                              </p:par>
                              <p:par>
                                <p:cTn id="26" presetID="42" presetClass="path" presetSubtype="0" accel="50000" decel="50000" fill="hold" nodeType="withEffect">
                                  <p:stCondLst>
                                    <p:cond delay="0"/>
                                  </p:stCondLst>
                                  <p:childTnLst>
                                    <p:animMotion origin="layout" path="M 5.55556E-7 -4.81481E-6 L -0.00174 0.4051 " pathEditMode="relative" rAng="0" ptsTypes="AA">
                                      <p:cBhvr>
                                        <p:cTn id="27" dur="2000" fill="hold"/>
                                        <p:tgtEl>
                                          <p:spTgt spid="2051"/>
                                        </p:tgtEl>
                                        <p:attrNameLst>
                                          <p:attrName>ppt_x</p:attrName>
                                          <p:attrName>ppt_y</p:attrName>
                                        </p:attrNameLst>
                                      </p:cBhvr>
                                      <p:rCtr x="-1" y="2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Poszukiwanie źródeł</a:t>
            </a:r>
            <a:endParaRPr lang="en-US" dirty="0"/>
          </a:p>
        </p:txBody>
      </p:sp>
      <p:sp>
        <p:nvSpPr>
          <p:cNvPr id="3" name="Symbol zastępczy zawartości 2"/>
          <p:cNvSpPr>
            <a:spLocks noGrp="1"/>
          </p:cNvSpPr>
          <p:nvPr>
            <p:ph idx="1"/>
          </p:nvPr>
        </p:nvSpPr>
        <p:spPr/>
        <p:txBody>
          <a:bodyPr/>
          <a:lstStyle/>
          <a:p>
            <a:pPr>
              <a:buNone/>
            </a:pPr>
            <a:r>
              <a:rPr lang="pl-PL" dirty="0" smtClean="0"/>
              <a:t>Ponieważ interesujące nas źródła muszą wykazywać duże przesunięcie ku czerwieni, muszą być bardzo odległe i bardzo stare.</a:t>
            </a:r>
          </a:p>
          <a:p>
            <a:pPr>
              <a:buNone/>
            </a:pPr>
            <a:r>
              <a:rPr lang="pl-PL" dirty="0" smtClean="0"/>
              <a:t>W związku z tym, muszą być bardzo jasne!</a:t>
            </a:r>
          </a:p>
          <a:p>
            <a:r>
              <a:rPr lang="pl-PL" dirty="0" smtClean="0"/>
              <a:t>Nie mogą to być ani galaktyki, ani kwazary, bo nie znamy reguł rządzących ich ewolucją</a:t>
            </a:r>
          </a:p>
          <a:p>
            <a:r>
              <a:rPr lang="pl-PL" dirty="0" smtClean="0"/>
              <a:t>Ale mogą to być supernowe, przez krótki czas jaśniejsze od całej galaktyki</a:t>
            </a:r>
            <a:endParaRPr lang="en-US" dirty="0"/>
          </a:p>
        </p:txBody>
      </p:sp>
      <p:pic>
        <p:nvPicPr>
          <p:cNvPr id="3074" name="Picture 2" descr="D:\Documents and Settings\Karol\Pulpit\Wieczorek\4.krab.jpg"/>
          <p:cNvPicPr>
            <a:picLocks noChangeAspect="1" noChangeArrowheads="1"/>
          </p:cNvPicPr>
          <p:nvPr/>
        </p:nvPicPr>
        <p:blipFill>
          <a:blip r:embed="rId2" cstate="print"/>
          <a:stretch>
            <a:fillRect/>
          </a:stretch>
        </p:blipFill>
        <p:spPr bwMode="auto">
          <a:xfrm>
            <a:off x="4716016" y="2708920"/>
            <a:ext cx="4248472" cy="3186354"/>
          </a:xfrm>
          <a:prstGeom prst="rect">
            <a:avLst/>
          </a:prstGeom>
          <a:noFill/>
        </p:spPr>
      </p:pic>
      <p:pic>
        <p:nvPicPr>
          <p:cNvPr id="3075" name="Picture 3" descr="D:\Documents and Settings\Karol\Pulpit\Wieczorek\4.krab-X.jpg"/>
          <p:cNvPicPr>
            <a:picLocks noChangeAspect="1" noChangeArrowheads="1"/>
          </p:cNvPicPr>
          <p:nvPr/>
        </p:nvPicPr>
        <p:blipFill>
          <a:blip r:embed="rId3" cstate="print"/>
          <a:srcRect/>
          <a:stretch>
            <a:fillRect/>
          </a:stretch>
        </p:blipFill>
        <p:spPr bwMode="auto">
          <a:xfrm>
            <a:off x="251520" y="1340768"/>
            <a:ext cx="4264884" cy="326216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10" presetClass="exit" presetSubtype="0" fill="hold" nodeType="withEffect">
                                  <p:stCondLst>
                                    <p:cond delay="0"/>
                                  </p:stCondLst>
                                  <p:childTnLst>
                                    <p:animEffect transition="out" filter="fade">
                                      <p:cBhvr>
                                        <p:cTn id="25" dur="2000"/>
                                        <p:tgtEl>
                                          <p:spTgt spid="3">
                                            <p:txEl>
                                              <p:pRg st="0" end="0"/>
                                            </p:txEl>
                                          </p:spTgt>
                                        </p:tgtEl>
                                      </p:cBhvr>
                                    </p:animEffect>
                                    <p:set>
                                      <p:cBhvr>
                                        <p:cTn id="26" dur="1" fill="hold">
                                          <p:stCondLst>
                                            <p:cond delay="1999"/>
                                          </p:stCondLst>
                                        </p:cTn>
                                        <p:tgtEl>
                                          <p:spTgt spid="3">
                                            <p:txEl>
                                              <p:pRg st="0" end="0"/>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3">
                                            <p:txEl>
                                              <p:pRg st="1" end="1"/>
                                            </p:txEl>
                                          </p:spTgt>
                                        </p:tgtEl>
                                      </p:cBhvr>
                                    </p:animEffect>
                                    <p:set>
                                      <p:cBhvr>
                                        <p:cTn id="29" dur="1" fill="hold">
                                          <p:stCondLst>
                                            <p:cond delay="1999"/>
                                          </p:stCondLst>
                                        </p:cTn>
                                        <p:tgtEl>
                                          <p:spTgt spid="3">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3">
                                            <p:txEl>
                                              <p:pRg st="2" end="2"/>
                                            </p:txEl>
                                          </p:spTgt>
                                        </p:tgtEl>
                                      </p:cBhvr>
                                    </p:animEffect>
                                    <p:set>
                                      <p:cBhvr>
                                        <p:cTn id="32" dur="1" fill="hold">
                                          <p:stCondLst>
                                            <p:cond delay="1999"/>
                                          </p:stCondLst>
                                        </p:cTn>
                                        <p:tgtEl>
                                          <p:spTgt spid="3">
                                            <p:txEl>
                                              <p:pRg st="2" end="2"/>
                                            </p:txEl>
                                          </p:spTgt>
                                        </p:tgtEl>
                                        <p:attrNameLst>
                                          <p:attrName>style.visibility</p:attrName>
                                        </p:attrNameLst>
                                      </p:cBhvr>
                                      <p:to>
                                        <p:strVal val="hidden"/>
                                      </p:to>
                                    </p:set>
                                  </p:childTnLst>
                                </p:cTn>
                              </p:par>
                            </p:childTnLst>
                          </p:cTn>
                        </p:par>
                        <p:par>
                          <p:cTn id="33" fill="hold">
                            <p:stCondLst>
                              <p:cond delay="2000"/>
                            </p:stCondLst>
                            <p:childTnLst>
                              <p:par>
                                <p:cTn id="34" presetID="42" presetClass="path" presetSubtype="0" accel="50000" decel="50000" fill="hold" nodeType="afterEffect">
                                  <p:stCondLst>
                                    <p:cond delay="0"/>
                                  </p:stCondLst>
                                  <p:childTnLst>
                                    <p:animMotion origin="layout" path="M 2.77778E-6 3.7037E-7 L 0.00121 0.14653 " pathEditMode="relative" rAng="0" ptsTypes="AA">
                                      <p:cBhvr>
                                        <p:cTn id="35" dur="2000" fill="hold"/>
                                        <p:tgtEl>
                                          <p:spTgt spid="3">
                                            <p:txEl>
                                              <p:pRg st="3" end="3"/>
                                            </p:txEl>
                                          </p:spTgt>
                                        </p:tgtEl>
                                        <p:attrNameLst>
                                          <p:attrName>ppt_x</p:attrName>
                                          <p:attrName>ppt_y</p:attrName>
                                        </p:attrNameLst>
                                      </p:cBhvr>
                                      <p:rCtr x="1" y="73"/>
                                    </p:animMotion>
                                  </p:childTnLst>
                                </p:cTn>
                              </p:par>
                            </p:childTnLst>
                          </p:cTn>
                        </p:par>
                        <p:par>
                          <p:cTn id="36" fill="hold">
                            <p:stCondLst>
                              <p:cond delay="4000"/>
                            </p:stCondLst>
                            <p:childTnLst>
                              <p:par>
                                <p:cTn id="37" presetID="53" presetClass="entr" presetSubtype="0" fill="hold" nodeType="afterEffect">
                                  <p:stCondLst>
                                    <p:cond delay="0"/>
                                  </p:stCondLst>
                                  <p:childTnLst>
                                    <p:set>
                                      <p:cBhvr>
                                        <p:cTn id="38" dur="1" fill="hold">
                                          <p:stCondLst>
                                            <p:cond delay="0"/>
                                          </p:stCondLst>
                                        </p:cTn>
                                        <p:tgtEl>
                                          <p:spTgt spid="3075"/>
                                        </p:tgtEl>
                                        <p:attrNameLst>
                                          <p:attrName>style.visibility</p:attrName>
                                        </p:attrNameLst>
                                      </p:cBhvr>
                                      <p:to>
                                        <p:strVal val="visible"/>
                                      </p:to>
                                    </p:set>
                                    <p:anim calcmode="lin" valueType="num">
                                      <p:cBhvr>
                                        <p:cTn id="39" dur="500" fill="hold"/>
                                        <p:tgtEl>
                                          <p:spTgt spid="3075"/>
                                        </p:tgtEl>
                                        <p:attrNameLst>
                                          <p:attrName>ppt_w</p:attrName>
                                        </p:attrNameLst>
                                      </p:cBhvr>
                                      <p:tavLst>
                                        <p:tav tm="0">
                                          <p:val>
                                            <p:fltVal val="0"/>
                                          </p:val>
                                        </p:tav>
                                        <p:tav tm="100000">
                                          <p:val>
                                            <p:strVal val="#ppt_w"/>
                                          </p:val>
                                        </p:tav>
                                      </p:tavLst>
                                    </p:anim>
                                    <p:anim calcmode="lin" valueType="num">
                                      <p:cBhvr>
                                        <p:cTn id="40" dur="500" fill="hold"/>
                                        <p:tgtEl>
                                          <p:spTgt spid="3075"/>
                                        </p:tgtEl>
                                        <p:attrNameLst>
                                          <p:attrName>ppt_h</p:attrName>
                                        </p:attrNameLst>
                                      </p:cBhvr>
                                      <p:tavLst>
                                        <p:tav tm="0">
                                          <p:val>
                                            <p:fltVal val="0"/>
                                          </p:val>
                                        </p:tav>
                                        <p:tav tm="100000">
                                          <p:val>
                                            <p:strVal val="#ppt_h"/>
                                          </p:val>
                                        </p:tav>
                                      </p:tavLst>
                                    </p:anim>
                                    <p:animEffect transition="in" filter="fade">
                                      <p:cBhvr>
                                        <p:cTn id="41" dur="500"/>
                                        <p:tgtEl>
                                          <p:spTgt spid="3075"/>
                                        </p:tgtEl>
                                      </p:cBhvr>
                                    </p:animEffect>
                                  </p:childTnLst>
                                </p:cTn>
                              </p:par>
                              <p:par>
                                <p:cTn id="42" presetID="53" presetClass="entr" presetSubtype="0" fill="hold" nodeType="withEffect">
                                  <p:stCondLst>
                                    <p:cond delay="0"/>
                                  </p:stCondLst>
                                  <p:childTnLst>
                                    <p:set>
                                      <p:cBhvr>
                                        <p:cTn id="43" dur="1" fill="hold">
                                          <p:stCondLst>
                                            <p:cond delay="0"/>
                                          </p:stCondLst>
                                        </p:cTn>
                                        <p:tgtEl>
                                          <p:spTgt spid="3074"/>
                                        </p:tgtEl>
                                        <p:attrNameLst>
                                          <p:attrName>style.visibility</p:attrName>
                                        </p:attrNameLst>
                                      </p:cBhvr>
                                      <p:to>
                                        <p:strVal val="visible"/>
                                      </p:to>
                                    </p:set>
                                    <p:anim calcmode="lin" valueType="num">
                                      <p:cBhvr>
                                        <p:cTn id="44" dur="500" fill="hold"/>
                                        <p:tgtEl>
                                          <p:spTgt spid="3074"/>
                                        </p:tgtEl>
                                        <p:attrNameLst>
                                          <p:attrName>ppt_w</p:attrName>
                                        </p:attrNameLst>
                                      </p:cBhvr>
                                      <p:tavLst>
                                        <p:tav tm="0">
                                          <p:val>
                                            <p:fltVal val="0"/>
                                          </p:val>
                                        </p:tav>
                                        <p:tav tm="100000">
                                          <p:val>
                                            <p:strVal val="#ppt_w"/>
                                          </p:val>
                                        </p:tav>
                                      </p:tavLst>
                                    </p:anim>
                                    <p:anim calcmode="lin" valueType="num">
                                      <p:cBhvr>
                                        <p:cTn id="45" dur="500" fill="hold"/>
                                        <p:tgtEl>
                                          <p:spTgt spid="3074"/>
                                        </p:tgtEl>
                                        <p:attrNameLst>
                                          <p:attrName>ppt_h</p:attrName>
                                        </p:attrNameLst>
                                      </p:cBhvr>
                                      <p:tavLst>
                                        <p:tav tm="0">
                                          <p:val>
                                            <p:fltVal val="0"/>
                                          </p:val>
                                        </p:tav>
                                        <p:tav tm="100000">
                                          <p:val>
                                            <p:strVal val="#ppt_h"/>
                                          </p:val>
                                        </p:tav>
                                      </p:tavLst>
                                    </p:anim>
                                    <p:animEffect transition="in" filter="fade">
                                      <p:cBhvr>
                                        <p:cTn id="4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Jakie supernowe?</a:t>
            </a:r>
            <a:endParaRPr lang="en-US" dirty="0"/>
          </a:p>
        </p:txBody>
      </p:sp>
      <p:sp>
        <p:nvSpPr>
          <p:cNvPr id="3" name="Symbol zastępczy zawartości 2"/>
          <p:cNvSpPr>
            <a:spLocks noGrp="1"/>
          </p:cNvSpPr>
          <p:nvPr>
            <p:ph idx="1"/>
          </p:nvPr>
        </p:nvSpPr>
        <p:spPr>
          <a:xfrm>
            <a:off x="457200" y="1600201"/>
            <a:ext cx="8229600" cy="1900808"/>
          </a:xfrm>
        </p:spPr>
        <p:txBody>
          <a:bodyPr/>
          <a:lstStyle/>
          <a:p>
            <a:pPr>
              <a:buNone/>
            </a:pPr>
            <a:r>
              <a:rPr lang="pl-PL" dirty="0" smtClean="0"/>
              <a:t>O przesunięciach ku czerwieni między 0,3 a 1.</a:t>
            </a:r>
          </a:p>
          <a:p>
            <a:pPr>
              <a:buNone/>
            </a:pPr>
            <a:r>
              <a:rPr lang="pl-PL" dirty="0" smtClean="0"/>
              <a:t>Typu </a:t>
            </a:r>
            <a:r>
              <a:rPr lang="pl-PL" dirty="0" err="1" smtClean="0"/>
              <a:t>Ia</a:t>
            </a:r>
            <a:r>
              <a:rPr lang="pl-PL" dirty="0" smtClean="0"/>
              <a:t>, powstające w układach podwójnych z udziałem białego karła.</a:t>
            </a:r>
            <a:endParaRPr lang="en-US" dirty="0"/>
          </a:p>
        </p:txBody>
      </p:sp>
      <p:pic>
        <p:nvPicPr>
          <p:cNvPr id="4" name="Picture 2"/>
          <p:cNvPicPr>
            <a:picLocks noChangeAspect="1" noChangeArrowheads="1"/>
          </p:cNvPicPr>
          <p:nvPr/>
        </p:nvPicPr>
        <p:blipFill>
          <a:blip r:embed="rId4" cstate="print"/>
          <a:srcRect/>
          <a:stretch>
            <a:fillRect/>
          </a:stretch>
        </p:blipFill>
        <p:spPr bwMode="auto">
          <a:xfrm>
            <a:off x="6732240" y="2636912"/>
            <a:ext cx="1905000" cy="1428750"/>
          </a:xfrm>
          <a:prstGeom prst="rect">
            <a:avLst/>
          </a:prstGeom>
          <a:noFill/>
          <a:ln w="9525">
            <a:noFill/>
            <a:miter lim="800000"/>
            <a:headEnd/>
            <a:tailEnd/>
          </a:ln>
        </p:spPr>
      </p:pic>
      <p:pic>
        <p:nvPicPr>
          <p:cNvPr id="5" name="Supernova.wmv">
            <a:hlinkClick r:id="" action="ppaction://media"/>
          </p:cNvPr>
          <p:cNvPicPr>
            <a:picLocks noRot="1" noChangeAspect="1"/>
          </p:cNvPicPr>
          <p:nvPr>
            <a:videoFile r:link="rId1"/>
          </p:nvPr>
        </p:nvPicPr>
        <p:blipFill>
          <a:blip r:embed="rId5" cstate="print"/>
          <a:stretch>
            <a:fillRect/>
          </a:stretch>
        </p:blipFill>
        <p:spPr>
          <a:xfrm>
            <a:off x="467544" y="3374613"/>
            <a:ext cx="5616624" cy="3159351"/>
          </a:xfrm>
          <a:prstGeom prst="rect">
            <a:avLst/>
          </a:prstGeom>
        </p:spPr>
      </p:pic>
      <p:pic>
        <p:nvPicPr>
          <p:cNvPr id="6" name="Picture 2"/>
          <p:cNvPicPr>
            <a:picLocks noChangeAspect="1" noChangeArrowheads="1"/>
          </p:cNvPicPr>
          <p:nvPr/>
        </p:nvPicPr>
        <p:blipFill>
          <a:blip r:embed="rId6" cstate="print"/>
          <a:srcRect/>
          <a:stretch>
            <a:fillRect/>
          </a:stretch>
        </p:blipFill>
        <p:spPr bwMode="auto">
          <a:xfrm>
            <a:off x="683568" y="5373216"/>
            <a:ext cx="952500" cy="952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5"/>
                                        </p:tgtEl>
                                      </p:cBhvr>
                                    </p:cmd>
                                  </p:childTnLst>
                                </p:cTn>
                              </p:par>
                            </p:childTnLst>
                          </p:cTn>
                        </p:par>
                      </p:childTnLst>
                    </p:cTn>
                  </p:par>
                </p:childTnLst>
              </p:cTn>
              <p:nextCondLst>
                <p:cond evt="onClick" delay="0">
                  <p:tgtEl>
                    <p:spTgt spid="5"/>
                  </p:tgtEl>
                </p:cond>
              </p:nextCondLst>
            </p:seq>
            <p:video fullScrn="1">
              <p:cMediaNode>
                <p:cTn id="30" fill="remove"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 jeszcze drobna subtelność :-)</a:t>
            </a:r>
            <a:endParaRPr lang="en-US" dirty="0"/>
          </a:p>
        </p:txBody>
      </p:sp>
      <p:sp>
        <p:nvSpPr>
          <p:cNvPr id="3" name="Symbol zastępczy zawartości 2"/>
          <p:cNvSpPr>
            <a:spLocks noGrp="1"/>
          </p:cNvSpPr>
          <p:nvPr>
            <p:ph idx="1"/>
          </p:nvPr>
        </p:nvSpPr>
        <p:spPr>
          <a:xfrm>
            <a:off x="457200" y="1600201"/>
            <a:ext cx="5626968" cy="1828799"/>
          </a:xfrm>
        </p:spPr>
        <p:txBody>
          <a:bodyPr>
            <a:normAutofit fontScale="70000" lnSpcReduction="20000"/>
          </a:bodyPr>
          <a:lstStyle/>
          <a:p>
            <a:pPr>
              <a:buNone/>
            </a:pPr>
            <a:r>
              <a:rPr lang="pl-PL" dirty="0" smtClean="0"/>
              <a:t>W tak wielkiej skali, nie ma jednej „prawdziwej” miary odległości!</a:t>
            </a:r>
          </a:p>
          <a:p>
            <a:pPr>
              <a:buNone/>
            </a:pPr>
            <a:r>
              <a:rPr lang="pl-PL" dirty="0" smtClean="0"/>
              <a:t>Na szczęście, choć możemy nie wiedzieć, czym „jest” poniższa „odległość”, wiąże ze sobą obserwowane przez nas parametry, jasność, przesunięcie ku czerwieni i stałą </a:t>
            </a:r>
            <a:r>
              <a:rPr lang="pl-PL" dirty="0" err="1" smtClean="0"/>
              <a:t>Hubble’a</a:t>
            </a:r>
            <a:r>
              <a:rPr lang="pl-PL" dirty="0" smtClean="0"/>
              <a:t>.</a:t>
            </a:r>
            <a:endParaRPr lang="en-US" dirty="0" smtClean="0"/>
          </a:p>
          <a:p>
            <a:pPr>
              <a:buNone/>
            </a:pPr>
            <a:endParaRPr lang="en-US" dirty="0"/>
          </a:p>
        </p:txBody>
      </p:sp>
      <p:pic>
        <p:nvPicPr>
          <p:cNvPr id="4" name="Picture 3"/>
          <p:cNvPicPr>
            <a:picLocks noChangeAspect="1" noChangeArrowheads="1"/>
          </p:cNvPicPr>
          <p:nvPr/>
        </p:nvPicPr>
        <p:blipFill>
          <a:blip r:embed="rId4" cstate="print"/>
          <a:srcRect/>
          <a:stretch>
            <a:fillRect/>
          </a:stretch>
        </p:blipFill>
        <p:spPr bwMode="auto">
          <a:xfrm>
            <a:off x="323528" y="5013176"/>
            <a:ext cx="5019675" cy="6953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6732240" y="5157192"/>
            <a:ext cx="1590675" cy="361950"/>
          </a:xfrm>
          <a:prstGeom prst="rect">
            <a:avLst/>
          </a:prstGeom>
          <a:noFill/>
          <a:ln w="9525">
            <a:noFill/>
            <a:miter lim="800000"/>
            <a:headEnd/>
            <a:tailEnd/>
          </a:ln>
        </p:spPr>
      </p:pic>
      <p:pic>
        <p:nvPicPr>
          <p:cNvPr id="6" name="Picture 3"/>
          <p:cNvPicPr>
            <a:picLocks noChangeAspect="1" noChangeArrowheads="1"/>
          </p:cNvPicPr>
          <p:nvPr/>
        </p:nvPicPr>
        <p:blipFill>
          <a:blip r:embed="rId6" cstate="print"/>
          <a:srcRect/>
          <a:stretch>
            <a:fillRect/>
          </a:stretch>
        </p:blipFill>
        <p:spPr bwMode="auto">
          <a:xfrm>
            <a:off x="4788024" y="5949280"/>
            <a:ext cx="3686175" cy="628650"/>
          </a:xfrm>
          <a:prstGeom prst="rect">
            <a:avLst/>
          </a:prstGeom>
          <a:noFill/>
          <a:ln w="9525">
            <a:noFill/>
            <a:miter lim="800000"/>
            <a:headEnd/>
            <a:tailEnd/>
          </a:ln>
        </p:spPr>
      </p:pic>
      <p:pic>
        <p:nvPicPr>
          <p:cNvPr id="7" name="Supernova _ the most realistic simulation.wmv">
            <a:hlinkClick r:id="" action="ppaction://media"/>
          </p:cNvPr>
          <p:cNvPicPr>
            <a:picLocks noRot="1" noChangeAspect="1"/>
          </p:cNvPicPr>
          <p:nvPr>
            <a:videoFile r:link="rId1"/>
          </p:nvPr>
        </p:nvPicPr>
        <p:blipFill>
          <a:blip r:embed="rId7" cstate="print"/>
          <a:stretch>
            <a:fillRect/>
          </a:stretch>
        </p:blipFill>
        <p:spPr>
          <a:xfrm>
            <a:off x="1043608" y="1180042"/>
            <a:ext cx="6912768" cy="3899510"/>
          </a:xfrm>
          <a:prstGeom prst="rect">
            <a:avLst/>
          </a:prstGeom>
        </p:spPr>
      </p:pic>
      <p:pic>
        <p:nvPicPr>
          <p:cNvPr id="8" name="Picture 2"/>
          <p:cNvPicPr>
            <a:picLocks noChangeAspect="1" noChangeArrowheads="1"/>
          </p:cNvPicPr>
          <p:nvPr/>
        </p:nvPicPr>
        <p:blipFill>
          <a:blip r:embed="rId8" cstate="print"/>
          <a:srcRect/>
          <a:stretch>
            <a:fillRect/>
          </a:stretch>
        </p:blipFill>
        <p:spPr bwMode="auto">
          <a:xfrm>
            <a:off x="1259632" y="3933056"/>
            <a:ext cx="952500" cy="952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10" presetClass="exit" presetSubtype="0" fill="hold" grpId="0" nodeType="withEffect">
                                  <p:stCondLst>
                                    <p:cond delay="0"/>
                                  </p:stCondLst>
                                  <p:childTnLst>
                                    <p:animEffect transition="out" filter="fade">
                                      <p:cBhvr>
                                        <p:cTn id="23" dur="2000"/>
                                        <p:tgtEl>
                                          <p:spTgt spid="3">
                                            <p:txEl>
                                              <p:pRg st="0" end="0"/>
                                            </p:txEl>
                                          </p:spTgt>
                                        </p:tgtEl>
                                      </p:cBhvr>
                                    </p:animEffect>
                                    <p:set>
                                      <p:cBhvr>
                                        <p:cTn id="24" dur="1" fill="hold">
                                          <p:stCondLst>
                                            <p:cond delay="1999"/>
                                          </p:stCondLst>
                                        </p:cTn>
                                        <p:tgtEl>
                                          <p:spTgt spid="3">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3">
                                            <p:txEl>
                                              <p:pRg st="1" end="1"/>
                                            </p:txEl>
                                          </p:spTgt>
                                        </p:tgtEl>
                                      </p:cBhvr>
                                    </p:animEffect>
                                    <p:set>
                                      <p:cBhvr>
                                        <p:cTn id="2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7"/>
                                        </p:tgtEl>
                                      </p:cBhvr>
                                    </p:cmd>
                                  </p:childTnLst>
                                </p:cTn>
                              </p:par>
                            </p:childTnLst>
                          </p:cTn>
                        </p:par>
                      </p:childTnLst>
                    </p:cTn>
                  </p:par>
                </p:childTnLst>
              </p:cTn>
              <p:nextCondLst>
                <p:cond evt="onClick" delay="0">
                  <p:tgtEl>
                    <p:spTgt spid="7"/>
                  </p:tgtEl>
                </p:cond>
              </p:nextCondLst>
            </p:seq>
            <p:video>
              <p:cMediaNode>
                <p:cTn id="45"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Tak wygląda nasz rozszerzający się Wszechświat</a:t>
            </a:r>
            <a:endParaRPr lang="en-US" dirty="0"/>
          </a:p>
        </p:txBody>
      </p:sp>
      <p:sp>
        <p:nvSpPr>
          <p:cNvPr id="3" name="Symbol zastępczy zawartości 2"/>
          <p:cNvSpPr>
            <a:spLocks noGrp="1"/>
          </p:cNvSpPr>
          <p:nvPr>
            <p:ph idx="1"/>
          </p:nvPr>
        </p:nvSpPr>
        <p:spPr>
          <a:xfrm>
            <a:off x="899592" y="5805264"/>
            <a:ext cx="2386608" cy="676672"/>
          </a:xfrm>
        </p:spPr>
        <p:txBody>
          <a:bodyPr>
            <a:normAutofit fontScale="92500"/>
          </a:bodyPr>
          <a:lstStyle/>
          <a:p>
            <a:pPr>
              <a:buNone/>
            </a:pPr>
            <a:r>
              <a:rPr lang="pl-PL" dirty="0" smtClean="0"/>
              <a:t>Na papierze …</a:t>
            </a:r>
            <a:endParaRPr lang="en-US" dirty="0"/>
          </a:p>
        </p:txBody>
      </p:sp>
      <p:pic>
        <p:nvPicPr>
          <p:cNvPr id="1026" name="Picture 2" descr="D:\Documents and Settings\Karol\Pulpit\Wieczorek\5.supernovae project.JPG"/>
          <p:cNvPicPr>
            <a:picLocks noChangeAspect="1" noChangeArrowheads="1"/>
          </p:cNvPicPr>
          <p:nvPr/>
        </p:nvPicPr>
        <p:blipFill>
          <a:blip r:embed="rId3" cstate="print"/>
          <a:srcRect/>
          <a:stretch>
            <a:fillRect/>
          </a:stretch>
        </p:blipFill>
        <p:spPr bwMode="auto">
          <a:xfrm>
            <a:off x="1403648" y="1628800"/>
            <a:ext cx="5832648" cy="4009945"/>
          </a:xfrm>
          <a:prstGeom prst="rect">
            <a:avLst/>
          </a:prstGeom>
          <a:noFill/>
        </p:spPr>
      </p:pic>
      <p:sp>
        <p:nvSpPr>
          <p:cNvPr id="5" name="Symbol zastępczy zawartości 2"/>
          <p:cNvSpPr txBox="1">
            <a:spLocks/>
          </p:cNvSpPr>
          <p:nvPr/>
        </p:nvSpPr>
        <p:spPr>
          <a:xfrm>
            <a:off x="5220072" y="5805264"/>
            <a:ext cx="3096344" cy="90872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 w rzeczywistości</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descr="D:\Documents and Settings\Karol\Pulpit\Wieczorek\2.night-sky-milky-way.jpg"/>
          <p:cNvPicPr>
            <a:picLocks noChangeAspect="1" noChangeArrowheads="1"/>
          </p:cNvPicPr>
          <p:nvPr/>
        </p:nvPicPr>
        <p:blipFill>
          <a:blip r:embed="rId4" cstate="print"/>
          <a:srcRect/>
          <a:stretch>
            <a:fillRect/>
          </a:stretch>
        </p:blipFill>
        <p:spPr bwMode="auto">
          <a:xfrm>
            <a:off x="1835696" y="1412776"/>
            <a:ext cx="5640313" cy="432048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childTnLst>
                          </p:cTn>
                        </p:par>
                        <p:par>
                          <p:cTn id="11" fill="hold">
                            <p:stCondLst>
                              <p:cond delay="500"/>
                            </p:stCondLst>
                            <p:childTnLst>
                              <p:par>
                                <p:cTn id="12" presetID="53"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Dziękuję!</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Podstawowe fakty z astronomii</a:t>
            </a:r>
            <a:endParaRPr lang="en-US" dirty="0"/>
          </a:p>
        </p:txBody>
      </p:sp>
      <p:sp>
        <p:nvSpPr>
          <p:cNvPr id="3" name="Symbol zastępczy zawartości 2"/>
          <p:cNvSpPr>
            <a:spLocks noGrp="1"/>
          </p:cNvSpPr>
          <p:nvPr>
            <p:ph idx="1"/>
          </p:nvPr>
        </p:nvSpPr>
        <p:spPr/>
        <p:txBody>
          <a:bodyPr>
            <a:normAutofit/>
          </a:bodyPr>
          <a:lstStyle/>
          <a:p>
            <a:r>
              <a:rPr lang="pl-PL" dirty="0" smtClean="0"/>
              <a:t>Światło w próżni porusza się ze stałą, maksymalną prędkością c = 300.000 km/s</a:t>
            </a:r>
          </a:p>
          <a:p>
            <a:r>
              <a:rPr lang="pl-PL" dirty="0" smtClean="0"/>
              <a:t>Rok świetlny (</a:t>
            </a:r>
            <a:r>
              <a:rPr lang="pl-PL" dirty="0" err="1" smtClean="0"/>
              <a:t>ly</a:t>
            </a:r>
            <a:r>
              <a:rPr lang="pl-PL" dirty="0" smtClean="0"/>
              <a:t>) to odległość jaką przebywa światło w ciągu jednego roku</a:t>
            </a:r>
          </a:p>
          <a:p>
            <a:pPr lvl="1"/>
            <a:r>
              <a:rPr lang="pl-PL" sz="2400" dirty="0" smtClean="0"/>
              <a:t>Ziemia – Księżyc : 1 sekunda</a:t>
            </a:r>
          </a:p>
          <a:p>
            <a:pPr lvl="1"/>
            <a:r>
              <a:rPr lang="pl-PL" sz="2400" dirty="0" smtClean="0"/>
              <a:t>Ziemia – Słońce : 500 sekund = 8 min. 20 sek.</a:t>
            </a:r>
          </a:p>
          <a:p>
            <a:pPr lvl="1"/>
            <a:r>
              <a:rPr lang="pl-PL" sz="2400" dirty="0" smtClean="0"/>
              <a:t>Średnica Układu Słonecznego : 4 godziny</a:t>
            </a:r>
          </a:p>
          <a:p>
            <a:pPr lvl="1"/>
            <a:r>
              <a:rPr lang="pl-PL" sz="2400" dirty="0" smtClean="0"/>
              <a:t>Najbliższa gwiazda, Proxima </a:t>
            </a:r>
            <a:r>
              <a:rPr lang="pl-PL" sz="2400" dirty="0" err="1" smtClean="0"/>
              <a:t>Centauri</a:t>
            </a:r>
            <a:r>
              <a:rPr lang="pl-PL" sz="2400" dirty="0" smtClean="0"/>
              <a:t> : 4,22 </a:t>
            </a:r>
            <a:r>
              <a:rPr lang="pl-PL" sz="2400" dirty="0" err="1" smtClean="0"/>
              <a:t>ly</a:t>
            </a:r>
            <a:endParaRPr lang="pl-PL" sz="2400" dirty="0" smtClean="0"/>
          </a:p>
          <a:p>
            <a:pPr lvl="1"/>
            <a:r>
              <a:rPr lang="pl-PL" sz="2400" dirty="0" smtClean="0"/>
              <a:t>Średnica widocznego wszechświata : 93 </a:t>
            </a:r>
            <a:r>
              <a:rPr lang="pl-PL" sz="2400" dirty="0" err="1" smtClean="0"/>
              <a:t>Gly</a:t>
            </a:r>
            <a:endParaRPr lang="pl-PL" sz="2400" dirty="0" smtClean="0"/>
          </a:p>
        </p:txBody>
      </p:sp>
      <p:sp>
        <p:nvSpPr>
          <p:cNvPr id="4" name="Symbol zastępczy zawartości 2"/>
          <p:cNvSpPr txBox="1">
            <a:spLocks/>
          </p:cNvSpPr>
          <p:nvPr/>
        </p:nvSpPr>
        <p:spPr>
          <a:xfrm>
            <a:off x="395536" y="1556792"/>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Światło rozchodzi się pod postacią fotonów - drobinek o naturze falowej, których energia jest proporcjonalna do częstotliwości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Światło widzialne stanowi zaledwie część całego spektrum.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Obraz 4" descr="2.spektrum.jpg"/>
          <p:cNvPicPr>
            <a:picLocks noChangeAspect="1"/>
          </p:cNvPicPr>
          <p:nvPr/>
        </p:nvPicPr>
        <p:blipFill>
          <a:blip r:embed="rId2" cstate="print"/>
          <a:stretch>
            <a:fillRect/>
          </a:stretch>
        </p:blipFill>
        <p:spPr>
          <a:xfrm>
            <a:off x="3635896" y="4207646"/>
            <a:ext cx="4892012" cy="233185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xEl>
                                              <p:pRg st="6" end="6"/>
                                            </p:txEl>
                                          </p:spTgt>
                                        </p:tgtEl>
                                      </p:cBhvr>
                                    </p:animEffect>
                                    <p:set>
                                      <p:cBhvr>
                                        <p:cTn id="25" dur="1" fill="hold">
                                          <p:stCondLst>
                                            <p:cond delay="499"/>
                                          </p:stCondLst>
                                        </p:cTn>
                                        <p:tgtEl>
                                          <p:spTgt spid="3">
                                            <p:txEl>
                                              <p:pRg st="6" end="6"/>
                                            </p:txEl>
                                          </p:spTgt>
                                        </p:tgtEl>
                                        <p:attrNameLst>
                                          <p:attrName>style.visibility</p:attrName>
                                        </p:attrNameLst>
                                      </p:cBhvr>
                                      <p:to>
                                        <p:strVal val="hidden"/>
                                      </p:to>
                                    </p:set>
                                  </p:childTnLst>
                                </p:cTn>
                              </p:par>
                            </p:childTnLst>
                          </p:cTn>
                        </p:par>
                        <p:par>
                          <p:cTn id="26" fill="hold">
                            <p:stCondLst>
                              <p:cond delay="500"/>
                            </p:stCondLst>
                            <p:childTnLst>
                              <p:par>
                                <p:cTn id="27" presetID="53"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53"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Zmieniające się wyobrażenie Wszechświata</a:t>
            </a:r>
            <a:endParaRPr lang="en-US" dirty="0"/>
          </a:p>
        </p:txBody>
      </p:sp>
      <p:pic>
        <p:nvPicPr>
          <p:cNvPr id="4" name="Obraz 3" descr="0.geocentryczny.jpg"/>
          <p:cNvPicPr>
            <a:picLocks noChangeAspect="1"/>
          </p:cNvPicPr>
          <p:nvPr/>
        </p:nvPicPr>
        <p:blipFill>
          <a:blip r:embed="rId3" cstate="print"/>
          <a:stretch>
            <a:fillRect/>
          </a:stretch>
        </p:blipFill>
        <p:spPr>
          <a:xfrm>
            <a:off x="611560" y="1700808"/>
            <a:ext cx="5721122" cy="42240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Obraz 4" descr="0.heliocentryczny.jpg"/>
          <p:cNvPicPr>
            <a:picLocks noChangeAspect="1"/>
          </p:cNvPicPr>
          <p:nvPr/>
        </p:nvPicPr>
        <p:blipFill>
          <a:blip r:embed="rId4" cstate="print"/>
          <a:stretch>
            <a:fillRect/>
          </a:stretch>
        </p:blipFill>
        <p:spPr>
          <a:xfrm>
            <a:off x="4572000" y="1484784"/>
            <a:ext cx="3600400" cy="52557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Obraz 5" descr="0.Milky-Way.jpg"/>
          <p:cNvPicPr>
            <a:picLocks noChangeAspect="1"/>
          </p:cNvPicPr>
          <p:nvPr/>
        </p:nvPicPr>
        <p:blipFill>
          <a:blip r:embed="rId5" cstate="print"/>
          <a:stretch>
            <a:fillRect/>
          </a:stretch>
        </p:blipFill>
        <p:spPr>
          <a:xfrm>
            <a:off x="179512" y="4509120"/>
            <a:ext cx="8604448" cy="18438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Odkrycie </a:t>
            </a:r>
            <a:r>
              <a:rPr lang="pl-PL" dirty="0" err="1" smtClean="0"/>
              <a:t>Hubble’a</a:t>
            </a:r>
            <a:r>
              <a:rPr lang="pl-PL" dirty="0" smtClean="0"/>
              <a:t>, cz. 1</a:t>
            </a:r>
            <a:endParaRPr lang="en-US" dirty="0"/>
          </a:p>
        </p:txBody>
      </p:sp>
      <p:pic>
        <p:nvPicPr>
          <p:cNvPr id="4" name="Symbol zastępczy zawartości 3" descr="0.1.Andromeda.jpg"/>
          <p:cNvPicPr>
            <a:picLocks noGrp="1" noChangeAspect="1"/>
          </p:cNvPicPr>
          <p:nvPr>
            <p:ph idx="1"/>
          </p:nvPr>
        </p:nvPicPr>
        <p:blipFill>
          <a:blip r:embed="rId3" cstate="print"/>
          <a:stretch>
            <a:fillRect/>
          </a:stretch>
        </p:blipFill>
        <p:spPr>
          <a:xfrm>
            <a:off x="683568" y="2204864"/>
            <a:ext cx="5414935" cy="35306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Obraz 4" descr="0.1.Hubbles-Andromeda.gif"/>
          <p:cNvPicPr>
            <a:picLocks noChangeAspect="1"/>
          </p:cNvPicPr>
          <p:nvPr/>
        </p:nvPicPr>
        <p:blipFill>
          <a:blip r:embed="rId4" cstate="print"/>
          <a:stretch>
            <a:fillRect/>
          </a:stretch>
        </p:blipFill>
        <p:spPr>
          <a:xfrm>
            <a:off x="3851920" y="1556792"/>
            <a:ext cx="4032448" cy="50043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Symbol zastępczy zawartości 3" descr="2.cepheid.jpg"/>
          <p:cNvPicPr>
            <a:picLocks noGrp="1" noChangeAspect="1"/>
          </p:cNvPicPr>
          <p:nvPr>
            <p:ph idx="1"/>
          </p:nvPr>
        </p:nvPicPr>
        <p:blipFill>
          <a:blip r:embed="rId3" cstate="print"/>
          <a:stretch>
            <a:fillRect/>
          </a:stretch>
        </p:blipFill>
        <p:spPr>
          <a:xfrm>
            <a:off x="2051720" y="2636912"/>
            <a:ext cx="4248150" cy="2314575"/>
          </a:xfrm>
        </p:spPr>
      </p:pic>
      <p:pic>
        <p:nvPicPr>
          <p:cNvPr id="5" name="Obraz 4" descr="2.cepheid-relation.gif"/>
          <p:cNvPicPr>
            <a:picLocks noChangeAspect="1"/>
          </p:cNvPicPr>
          <p:nvPr/>
        </p:nvPicPr>
        <p:blipFill>
          <a:blip r:embed="rId4" cstate="print"/>
          <a:stretch>
            <a:fillRect/>
          </a:stretch>
        </p:blipFill>
        <p:spPr>
          <a:xfrm>
            <a:off x="1475656" y="1556792"/>
            <a:ext cx="6286500" cy="4724400"/>
          </a:xfrm>
          <a:prstGeom prst="rect">
            <a:avLst/>
          </a:prstGeom>
        </p:spPr>
      </p:pic>
      <p:pic>
        <p:nvPicPr>
          <p:cNvPr id="7" name="Obraz 6" descr="3.light-inverse-squares-law.jpg"/>
          <p:cNvPicPr>
            <a:picLocks noChangeAspect="1"/>
          </p:cNvPicPr>
          <p:nvPr/>
        </p:nvPicPr>
        <p:blipFill>
          <a:blip r:embed="rId5" cstate="print"/>
          <a:stretch>
            <a:fillRect/>
          </a:stretch>
        </p:blipFill>
        <p:spPr>
          <a:xfrm>
            <a:off x="2483768" y="1844824"/>
            <a:ext cx="4330700" cy="3619500"/>
          </a:xfrm>
          <a:prstGeom prst="rect">
            <a:avLst/>
          </a:prstGeom>
        </p:spPr>
      </p:pic>
      <p:sp>
        <p:nvSpPr>
          <p:cNvPr id="2" name="Tytuł 1"/>
          <p:cNvSpPr>
            <a:spLocks noGrp="1"/>
          </p:cNvSpPr>
          <p:nvPr>
            <p:ph type="title"/>
          </p:nvPr>
        </p:nvSpPr>
        <p:spPr/>
        <p:txBody>
          <a:bodyPr/>
          <a:lstStyle/>
          <a:p>
            <a:r>
              <a:rPr lang="pl-PL" dirty="0" smtClean="0"/>
              <a:t>Cefeidy jako świece standardowe</a:t>
            </a:r>
            <a:endParaRPr lang="en-US" dirty="0"/>
          </a:p>
        </p:txBody>
      </p:sp>
      <p:pic>
        <p:nvPicPr>
          <p:cNvPr id="8" name="Obraz 7" descr="3.light-candles.jpg"/>
          <p:cNvPicPr>
            <a:picLocks noChangeAspect="1"/>
          </p:cNvPicPr>
          <p:nvPr/>
        </p:nvPicPr>
        <p:blipFill>
          <a:blip r:embed="rId6" cstate="print"/>
          <a:stretch>
            <a:fillRect/>
          </a:stretch>
        </p:blipFill>
        <p:spPr>
          <a:xfrm>
            <a:off x="3263900" y="2146300"/>
            <a:ext cx="2616200" cy="2565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5" presetClass="path" presetSubtype="0" accel="50000" decel="50000" fill="hold" nodeType="withEffect">
                                  <p:stCondLst>
                                    <p:cond delay="0"/>
                                  </p:stCondLst>
                                  <p:childTnLst>
                                    <p:animMotion origin="layout" path="M 2.77778E-6 -7.40741E-7 L -0.35035 0.29329 " pathEditMode="relative" rAng="0" ptsTypes="AA">
                                      <p:cBhvr>
                                        <p:cTn id="11" dur="2000" fill="hold"/>
                                        <p:tgtEl>
                                          <p:spTgt spid="4"/>
                                        </p:tgtEl>
                                        <p:attrNameLst>
                                          <p:attrName>ppt_x</p:attrName>
                                          <p:attrName>ppt_y</p:attrName>
                                        </p:attrNameLst>
                                      </p:cBhvr>
                                      <p:rCtr x="-175" y="147"/>
                                    </p:animMotion>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63" presetClass="path" presetSubtype="0" accel="50000" decel="50000" fill="hold" nodeType="withEffect">
                                  <p:stCondLst>
                                    <p:cond delay="0"/>
                                  </p:stCondLst>
                                  <p:childTnLst>
                                    <p:animMotion origin="layout" path="M 1.66667E-6 2.22222E-6 L -0.38316 -0.33403 " pathEditMode="relative" rAng="0" ptsTypes="AA">
                                      <p:cBhvr>
                                        <p:cTn id="20" dur="2000" fill="hold"/>
                                        <p:tgtEl>
                                          <p:spTgt spid="5"/>
                                        </p:tgtEl>
                                        <p:attrNameLst>
                                          <p:attrName>ppt_x</p:attrName>
                                          <p:attrName>ppt_y</p:attrName>
                                        </p:attrNameLst>
                                      </p:cBhvr>
                                      <p:rCtr x="-192" y="-167"/>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63" presetClass="path" presetSubtype="0" accel="50000" decel="50000" fill="hold" nodeType="withEffect">
                                  <p:stCondLst>
                                    <p:cond delay="0"/>
                                  </p:stCondLst>
                                  <p:childTnLst>
                                    <p:animMotion origin="layout" path="M 0 0  L 0.25 0  E" pathEditMode="relative" ptsTypes="">
                                      <p:cBhvr>
                                        <p:cTn id="2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Odkrycie </a:t>
            </a:r>
            <a:r>
              <a:rPr lang="pl-PL" dirty="0" err="1" smtClean="0"/>
              <a:t>Hubble’a</a:t>
            </a:r>
            <a:r>
              <a:rPr lang="pl-PL" dirty="0" smtClean="0"/>
              <a:t>, cz. 2</a:t>
            </a:r>
            <a:endParaRPr lang="en-US" dirty="0"/>
          </a:p>
        </p:txBody>
      </p:sp>
      <p:sp>
        <p:nvSpPr>
          <p:cNvPr id="3" name="Symbol zastępczy zawartości 2"/>
          <p:cNvSpPr>
            <a:spLocks noGrp="1"/>
          </p:cNvSpPr>
          <p:nvPr>
            <p:ph idx="1"/>
          </p:nvPr>
        </p:nvSpPr>
        <p:spPr>
          <a:xfrm>
            <a:off x="457200" y="1600201"/>
            <a:ext cx="8229600" cy="2332856"/>
          </a:xfrm>
        </p:spPr>
        <p:txBody>
          <a:bodyPr/>
          <a:lstStyle/>
          <a:p>
            <a:pPr>
              <a:buNone/>
            </a:pPr>
            <a:r>
              <a:rPr lang="pl-PL" dirty="0" smtClean="0"/>
              <a:t>Określenie odległości do gwiazd lub galaktyk to zaledwie część tego, co zrobił </a:t>
            </a:r>
            <a:r>
              <a:rPr lang="pl-PL" dirty="0" err="1" smtClean="0"/>
              <a:t>Hubble</a:t>
            </a:r>
            <a:r>
              <a:rPr lang="pl-PL" dirty="0" smtClean="0"/>
              <a:t>.</a:t>
            </a:r>
            <a:endParaRPr lang="en-US" dirty="0" smtClean="0"/>
          </a:p>
          <a:p>
            <a:pPr>
              <a:buNone/>
            </a:pPr>
            <a:r>
              <a:rPr lang="pl-PL" dirty="0" smtClean="0"/>
              <a:t>Aby uzyskać słynne prawo </a:t>
            </a:r>
            <a:r>
              <a:rPr lang="pl-PL" dirty="0" err="1" smtClean="0"/>
              <a:t>Hubbla</a:t>
            </a:r>
            <a:r>
              <a:rPr lang="pl-PL" dirty="0" smtClean="0"/>
              <a:t> musimy znać prędkości tych źródeł!</a:t>
            </a:r>
            <a:endParaRPr lang="en-US" dirty="0"/>
          </a:p>
        </p:txBody>
      </p:sp>
      <p:sp>
        <p:nvSpPr>
          <p:cNvPr id="5" name="pole tekstowe 4"/>
          <p:cNvSpPr txBox="1"/>
          <p:nvPr/>
        </p:nvSpPr>
        <p:spPr>
          <a:xfrm>
            <a:off x="4499992" y="4581128"/>
            <a:ext cx="3744416" cy="646331"/>
          </a:xfrm>
          <a:prstGeom prst="rect">
            <a:avLst/>
          </a:prstGeom>
          <a:noFill/>
        </p:spPr>
        <p:txBody>
          <a:bodyPr wrap="square" rtlCol="0">
            <a:spAutoFit/>
          </a:bodyPr>
          <a:lstStyle/>
          <a:p>
            <a:r>
              <a:rPr lang="pl-PL" sz="3600" dirty="0" smtClean="0"/>
              <a:t>Jak je wyznaczyć?</a:t>
            </a:r>
            <a:endParaRPr lang="en-US" sz="3600" dirty="0"/>
          </a:p>
        </p:txBody>
      </p:sp>
      <p:pic>
        <p:nvPicPr>
          <p:cNvPr id="7" name="Obraz 6" descr="2.hubblaw-anim.gif"/>
          <p:cNvPicPr>
            <a:picLocks noChangeAspect="1"/>
          </p:cNvPicPr>
          <p:nvPr/>
        </p:nvPicPr>
        <p:blipFill>
          <a:blip r:embed="rId3" cstate="print"/>
          <a:stretch>
            <a:fillRect/>
          </a:stretch>
        </p:blipFill>
        <p:spPr>
          <a:xfrm>
            <a:off x="395536" y="4077072"/>
            <a:ext cx="3960440" cy="24371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Efekt Dopplera</a:t>
            </a:r>
            <a:endParaRPr lang="en-US" dirty="0"/>
          </a:p>
        </p:txBody>
      </p:sp>
      <p:pic>
        <p:nvPicPr>
          <p:cNvPr id="4" name="Obraz 3" descr="doppler.gif"/>
          <p:cNvPicPr>
            <a:picLocks noChangeAspect="1"/>
          </p:cNvPicPr>
          <p:nvPr/>
        </p:nvPicPr>
        <p:blipFill>
          <a:blip r:embed="rId2" cstate="print"/>
          <a:stretch>
            <a:fillRect/>
          </a:stretch>
        </p:blipFill>
        <p:spPr>
          <a:xfrm>
            <a:off x="341807" y="1556791"/>
            <a:ext cx="4158185" cy="7412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Obraz 4" descr="doppler1.5.GIF"/>
          <p:cNvPicPr>
            <a:picLocks noChangeAspect="1"/>
          </p:cNvPicPr>
          <p:nvPr/>
        </p:nvPicPr>
        <p:blipFill>
          <a:blip r:embed="rId3" cstate="print"/>
          <a:stretch>
            <a:fillRect/>
          </a:stretch>
        </p:blipFill>
        <p:spPr>
          <a:xfrm>
            <a:off x="323528" y="2060848"/>
            <a:ext cx="4168063" cy="7430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Obraz 5" descr="doppler.gif"/>
          <p:cNvPicPr>
            <a:picLocks noChangeAspect="1"/>
          </p:cNvPicPr>
          <p:nvPr/>
        </p:nvPicPr>
        <p:blipFill>
          <a:blip r:embed="rId4" cstate="print"/>
          <a:stretch>
            <a:fillRect/>
          </a:stretch>
        </p:blipFill>
        <p:spPr>
          <a:xfrm>
            <a:off x="323528" y="2636912"/>
            <a:ext cx="4176464" cy="744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Obraz 6" descr="doppler1.5.GIF"/>
          <p:cNvPicPr>
            <a:picLocks noChangeAspect="1"/>
          </p:cNvPicPr>
          <p:nvPr/>
        </p:nvPicPr>
        <p:blipFill>
          <a:blip r:embed="rId5" cstate="print"/>
          <a:stretch>
            <a:fillRect/>
          </a:stretch>
        </p:blipFill>
        <p:spPr>
          <a:xfrm>
            <a:off x="323528" y="3212976"/>
            <a:ext cx="4168063" cy="7430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Obraz 7" descr="doppler1.5.GIF"/>
          <p:cNvPicPr>
            <a:picLocks noChangeAspect="1"/>
          </p:cNvPicPr>
          <p:nvPr/>
        </p:nvPicPr>
        <p:blipFill>
          <a:blip r:embed="rId6" cstate="print"/>
          <a:stretch>
            <a:fillRect/>
          </a:stretch>
        </p:blipFill>
        <p:spPr>
          <a:xfrm>
            <a:off x="323528" y="3789040"/>
            <a:ext cx="4176464" cy="7445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Obraz 8" descr="doppler1.5.GIF"/>
          <p:cNvPicPr>
            <a:picLocks noChangeAspect="1"/>
          </p:cNvPicPr>
          <p:nvPr/>
        </p:nvPicPr>
        <p:blipFill>
          <a:blip r:embed="rId7" cstate="print"/>
          <a:stretch>
            <a:fillRect/>
          </a:stretch>
        </p:blipFill>
        <p:spPr>
          <a:xfrm>
            <a:off x="323528" y="5229200"/>
            <a:ext cx="4176464" cy="7378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Symbol zastępczy zawartości 2"/>
          <p:cNvSpPr>
            <a:spLocks noGrp="1"/>
          </p:cNvSpPr>
          <p:nvPr>
            <p:ph idx="1"/>
          </p:nvPr>
        </p:nvSpPr>
        <p:spPr>
          <a:xfrm>
            <a:off x="5076056" y="1268760"/>
            <a:ext cx="3826768" cy="3960440"/>
          </a:xfrm>
        </p:spPr>
        <p:txBody>
          <a:bodyPr>
            <a:normAutofit/>
          </a:bodyPr>
          <a:lstStyle/>
          <a:p>
            <a:pPr>
              <a:buNone/>
            </a:pPr>
            <a:r>
              <a:rPr lang="pl-PL" sz="2400" dirty="0" smtClean="0"/>
              <a:t>Jeśli dyliżans oddala się od obserwatora, to odbiera on wiadomości rzadziej niż są one wysyłane!</a:t>
            </a:r>
          </a:p>
          <a:p>
            <a:pPr>
              <a:buNone/>
            </a:pPr>
            <a:endParaRPr lang="pl-PL" sz="2400" dirty="0" smtClean="0"/>
          </a:p>
          <a:p>
            <a:pPr>
              <a:buNone/>
            </a:pPr>
            <a:r>
              <a:rPr lang="pl-PL" sz="2400" dirty="0" smtClean="0"/>
              <a:t>Wynika to wprost ze zwiększania się odległości między  kolejnymi gołębiami i zależy od prędkości dyliżansu.</a:t>
            </a:r>
            <a:endParaRPr lang="pl-PL" sz="2400" dirty="0"/>
          </a:p>
        </p:txBody>
      </p:sp>
      <p:pic>
        <p:nvPicPr>
          <p:cNvPr id="1026" name="Picture 2"/>
          <p:cNvPicPr>
            <a:picLocks noChangeAspect="1" noChangeArrowheads="1"/>
          </p:cNvPicPr>
          <p:nvPr/>
        </p:nvPicPr>
        <p:blipFill>
          <a:blip r:embed="rId8" cstate="print"/>
          <a:stretch>
            <a:fillRect/>
          </a:stretch>
        </p:blipFill>
        <p:spPr bwMode="auto">
          <a:xfrm>
            <a:off x="5148065" y="5445224"/>
            <a:ext cx="3456384" cy="814119"/>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 calcmode="lin" valueType="num">
                                      <p:cBhvr>
                                        <p:cTn id="40"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1">
                                            <p:txEl>
                                              <p:pRg st="0" end="0"/>
                                            </p:txEl>
                                          </p:spTgt>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1">
                                            <p:txEl>
                                              <p:pRg st="2" end="2"/>
                                            </p:txEl>
                                          </p:spTgt>
                                        </p:tgtEl>
                                        <p:attrNameLst>
                                          <p:attrName>style.visibility</p:attrName>
                                        </p:attrNameLst>
                                      </p:cBhvr>
                                      <p:to>
                                        <p:strVal val="visible"/>
                                      </p:to>
                                    </p:set>
                                    <p:anim calcmode="lin" valueType="num">
                                      <p:cBhvr>
                                        <p:cTn id="45"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 calcmode="lin" valueType="num">
                                      <p:cBhvr>
                                        <p:cTn id="52" dur="500" fill="hold"/>
                                        <p:tgtEl>
                                          <p:spTgt spid="1026"/>
                                        </p:tgtEl>
                                        <p:attrNameLst>
                                          <p:attrName>ppt_w</p:attrName>
                                        </p:attrNameLst>
                                      </p:cBhvr>
                                      <p:tavLst>
                                        <p:tav tm="0">
                                          <p:val>
                                            <p:fltVal val="0"/>
                                          </p:val>
                                        </p:tav>
                                        <p:tav tm="100000">
                                          <p:val>
                                            <p:strVal val="#ppt_w"/>
                                          </p:val>
                                        </p:tav>
                                      </p:tavLst>
                                    </p:anim>
                                    <p:anim calcmode="lin" valueType="num">
                                      <p:cBhvr>
                                        <p:cTn id="53" dur="500" fill="hold"/>
                                        <p:tgtEl>
                                          <p:spTgt spid="1026"/>
                                        </p:tgtEl>
                                        <p:attrNameLst>
                                          <p:attrName>ppt_h</p:attrName>
                                        </p:attrNameLst>
                                      </p:cBhvr>
                                      <p:tavLst>
                                        <p:tav tm="0">
                                          <p:val>
                                            <p:fltVal val="0"/>
                                          </p:val>
                                        </p:tav>
                                        <p:tav tm="100000">
                                          <p:val>
                                            <p:strVal val="#ppt_h"/>
                                          </p:val>
                                        </p:tav>
                                      </p:tavLst>
                                    </p:anim>
                                    <p:animEffect transition="in" filter="fade">
                                      <p:cBhvr>
                                        <p:cTn id="5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Przesunięcie ku czerwieni</a:t>
            </a:r>
            <a:endParaRPr lang="en-US" dirty="0"/>
          </a:p>
        </p:txBody>
      </p:sp>
      <p:sp>
        <p:nvSpPr>
          <p:cNvPr id="3" name="Symbol zastępczy zawartości 2"/>
          <p:cNvSpPr>
            <a:spLocks noGrp="1"/>
          </p:cNvSpPr>
          <p:nvPr>
            <p:ph idx="1"/>
          </p:nvPr>
        </p:nvSpPr>
        <p:spPr>
          <a:xfrm>
            <a:off x="457200" y="1600201"/>
            <a:ext cx="7859216" cy="604663"/>
          </a:xfrm>
        </p:spPr>
        <p:txBody>
          <a:bodyPr>
            <a:normAutofit fontScale="62500" lnSpcReduction="20000"/>
          </a:bodyPr>
          <a:lstStyle/>
          <a:p>
            <a:pPr>
              <a:buNone/>
            </a:pPr>
            <a:r>
              <a:rPr lang="pl-PL" dirty="0" smtClean="0"/>
              <a:t>To samo zjawisko dotyczy wszystkich rodzajów fal, w szczególności światła i jego cząsteczek (fotonów)</a:t>
            </a:r>
          </a:p>
          <a:p>
            <a:endParaRPr lang="en-US" dirty="0"/>
          </a:p>
        </p:txBody>
      </p:sp>
      <p:sp>
        <p:nvSpPr>
          <p:cNvPr id="5" name="Symbol zastępczy zawartości 2"/>
          <p:cNvSpPr txBox="1">
            <a:spLocks/>
          </p:cNvSpPr>
          <p:nvPr/>
        </p:nvSpPr>
        <p:spPr>
          <a:xfrm>
            <a:off x="0" y="6182544"/>
            <a:ext cx="6876256" cy="675456"/>
          </a:xfrm>
          <a:prstGeom prst="rect">
            <a:avLst/>
          </a:prstGeom>
        </p:spPr>
        <p:txBody>
          <a:bodyPr vert="horz" lIns="91440" tIns="45720" rIns="91440" bIns="45720" rtlCol="0">
            <a:normAutofit fontScale="62500" lnSpcReduction="20000"/>
          </a:bodyPr>
          <a:lstStyle/>
          <a:p>
            <a:pPr marL="742950" marR="0" lvl="1" indent="-285750" algn="l" defTabSz="914400" rtl="0" eaLnBrk="1" fontAlgn="auto" latinLnBrk="0" hangingPunct="1">
              <a:lnSpc>
                <a:spcPct val="100000"/>
              </a:lnSpc>
              <a:spcBef>
                <a:spcPct val="20000"/>
              </a:spcBef>
              <a:spcAft>
                <a:spcPts val="0"/>
              </a:spcAft>
              <a:buClrTx/>
              <a:buSzTx/>
              <a:tabLst/>
              <a:defRPr/>
            </a:pPr>
            <a:r>
              <a:rPr kumimoji="0" lang="pl-PL" sz="2800" b="0" i="0" u="none" strike="noStrike" kern="1200" cap="none" spc="0" normalizeH="0" baseline="0" noProof="0" dirty="0" smtClean="0">
                <a:ln>
                  <a:noFill/>
                </a:ln>
                <a:solidFill>
                  <a:schemeClr val="tx1"/>
                </a:solidFill>
                <a:effectLst/>
                <a:uLnTx/>
                <a:uFillTx/>
                <a:latin typeface="+mn-lt"/>
                <a:ea typeface="+mn-ea"/>
                <a:cs typeface="+mn-cs"/>
              </a:rPr>
              <a:t>Fotony o różnej długości fali mają różne kolory: najdłuższe fale odpowiadają barwie czerwonej, a najkrótsze – niebieskiej.</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Obraz 5" descr="2.spektrum.jpg"/>
          <p:cNvPicPr>
            <a:picLocks noChangeAspect="1"/>
          </p:cNvPicPr>
          <p:nvPr/>
        </p:nvPicPr>
        <p:blipFill>
          <a:blip r:embed="rId3" cstate="print"/>
          <a:stretch>
            <a:fillRect/>
          </a:stretch>
        </p:blipFill>
        <p:spPr>
          <a:xfrm>
            <a:off x="467544" y="2276872"/>
            <a:ext cx="7992888" cy="3809943"/>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791</TotalTime>
  <Words>1407</Words>
  <Application>Microsoft Office PowerPoint</Application>
  <PresentationFormat>Pokaz na ekranie (4:3)</PresentationFormat>
  <Paragraphs>137</Paragraphs>
  <Slides>27</Slides>
  <Notes>14</Notes>
  <HiddenSlides>27</HiddenSlides>
  <MMClips>4</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Motyw pakietu Office</vt:lpstr>
      <vt:lpstr>Kosmologia</vt:lpstr>
      <vt:lpstr>Słów kilka o wykładzie</vt:lpstr>
      <vt:lpstr>Podstawowe fakty z astronomii</vt:lpstr>
      <vt:lpstr>Zmieniające się wyobrażenie Wszechświata</vt:lpstr>
      <vt:lpstr>Odkrycie Hubble’a, cz. 1</vt:lpstr>
      <vt:lpstr>Cefeidy jako świece standardowe</vt:lpstr>
      <vt:lpstr>Odkrycie Hubble’a, cz. 2</vt:lpstr>
      <vt:lpstr>Efekt Dopplera</vt:lpstr>
      <vt:lpstr>Przesunięcie ku czerwieni</vt:lpstr>
      <vt:lpstr>Odkrycie Hubble’a, cz. 3</vt:lpstr>
      <vt:lpstr>Widmo światła i prążki spektralne</vt:lpstr>
      <vt:lpstr>Ogólna Teoria Względności</vt:lpstr>
      <vt:lpstr>Ogólna Teoria Względności, cz. 2</vt:lpstr>
      <vt:lpstr>Zasada kosmologiczna</vt:lpstr>
      <vt:lpstr>Równania Friedmana</vt:lpstr>
      <vt:lpstr>Stała kosmologiczna Einsteina</vt:lpstr>
      <vt:lpstr>Największy błąd Einsteina</vt:lpstr>
      <vt:lpstr>Rozszerzający się Wszechświat</vt:lpstr>
      <vt:lpstr>Parametr hamowania</vt:lpstr>
      <vt:lpstr>Skąd to wiemy?</vt:lpstr>
      <vt:lpstr>Dopasowanie modelu do danych</vt:lpstr>
      <vt:lpstr>Duże przesunięcia ku czerwieni</vt:lpstr>
      <vt:lpstr>Poszukiwanie źródeł</vt:lpstr>
      <vt:lpstr>Jakie supernowe?</vt:lpstr>
      <vt:lpstr>I jeszcze drobna subtelność :-)</vt:lpstr>
      <vt:lpstr>Tak wygląda nasz rozszerzający się Wszechświat</vt:lpstr>
      <vt:lpstr>Dziękuję!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Kosmologia</dc:title>
  <cp:lastModifiedBy>Karol Cwalina</cp:lastModifiedBy>
  <cp:revision>101</cp:revision>
  <dcterms:modified xsi:type="dcterms:W3CDTF">2012-03-22T13:19:23Z</dcterms:modified>
</cp:coreProperties>
</file>