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09" r:id="rId3"/>
    <p:sldId id="314" r:id="rId4"/>
    <p:sldId id="311" r:id="rId5"/>
    <p:sldId id="312" r:id="rId6"/>
    <p:sldId id="313" r:id="rId7"/>
    <p:sldId id="315" r:id="rId8"/>
    <p:sldId id="352" r:id="rId9"/>
    <p:sldId id="316" r:id="rId10"/>
    <p:sldId id="319" r:id="rId11"/>
    <p:sldId id="320" r:id="rId12"/>
    <p:sldId id="321" r:id="rId13"/>
    <p:sldId id="318" r:id="rId14"/>
    <p:sldId id="289" r:id="rId15"/>
    <p:sldId id="339" r:id="rId16"/>
    <p:sldId id="340" r:id="rId17"/>
    <p:sldId id="341" r:id="rId18"/>
    <p:sldId id="276" r:id="rId19"/>
    <p:sldId id="353" r:id="rId20"/>
    <p:sldId id="291" r:id="rId21"/>
    <p:sldId id="342" r:id="rId22"/>
    <p:sldId id="304" r:id="rId23"/>
    <p:sldId id="343" r:id="rId24"/>
    <p:sldId id="357" r:id="rId25"/>
    <p:sldId id="344" r:id="rId26"/>
    <p:sldId id="346" r:id="rId27"/>
    <p:sldId id="348" r:id="rId28"/>
    <p:sldId id="32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B9B"/>
    <a:srgbClr val="FFE1E1"/>
    <a:srgbClr val="FFCCCC"/>
    <a:srgbClr val="FFC1C1"/>
    <a:srgbClr val="A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73" autoAdjust="0"/>
    <p:restoredTop sz="71256" autoAdjust="0"/>
  </p:normalViewPr>
  <p:slideViewPr>
    <p:cSldViewPr snapToGrid="0">
      <p:cViewPr varScale="1">
        <p:scale>
          <a:sx n="83" d="100"/>
          <a:sy n="83" d="100"/>
        </p:scale>
        <p:origin x="10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Sheet1!$B$40</c:f>
              <c:strCache>
                <c:ptCount val="1"/>
                <c:pt idx="0">
                  <c:v>x86_64</c:v>
                </c:pt>
              </c:strCache>
            </c:strRef>
          </c:tx>
          <c:spPr>
            <a:solidFill>
              <a:schemeClr val="accent2"/>
            </a:solidFill>
            <a:ln>
              <a:noFill/>
            </a:ln>
            <a:effectLst/>
          </c:spPr>
          <c:invertIfNegative val="0"/>
          <c:cat>
            <c:numRef>
              <c:f>Sheet1!$A$41:$A$46</c:f>
              <c:numCache>
                <c:formatCode>General</c:formatCode>
                <c:ptCount val="6"/>
                <c:pt idx="0">
                  <c:v>1</c:v>
                </c:pt>
                <c:pt idx="1">
                  <c:v>10</c:v>
                </c:pt>
                <c:pt idx="2">
                  <c:v>100</c:v>
                </c:pt>
                <c:pt idx="3">
                  <c:v>1000</c:v>
                </c:pt>
                <c:pt idx="4">
                  <c:v>10000</c:v>
                </c:pt>
                <c:pt idx="5">
                  <c:v>100000</c:v>
                </c:pt>
              </c:numCache>
            </c:numRef>
          </c:cat>
          <c:val>
            <c:numRef>
              <c:f>Sheet1!$B$41:$B$46</c:f>
              <c:numCache>
                <c:formatCode>General</c:formatCode>
                <c:ptCount val="6"/>
                <c:pt idx="0">
                  <c:v>1.4265402843601895</c:v>
                </c:pt>
                <c:pt idx="1">
                  <c:v>2.6312056737588652</c:v>
                </c:pt>
                <c:pt idx="2">
                  <c:v>3.1764705882352939</c:v>
                </c:pt>
                <c:pt idx="3">
                  <c:v>3.3367346938775508</c:v>
                </c:pt>
                <c:pt idx="4">
                  <c:v>3.3163265306122449</c:v>
                </c:pt>
                <c:pt idx="5">
                  <c:v>3.2857142857142856</c:v>
                </c:pt>
              </c:numCache>
            </c:numRef>
          </c:val>
        </c:ser>
        <c:ser>
          <c:idx val="2"/>
          <c:order val="1"/>
          <c:tx>
            <c:strRef>
              <c:f>Sheet1!$C$40</c:f>
              <c:strCache>
                <c:ptCount val="1"/>
                <c:pt idx="0">
                  <c:v>PowerPC</c:v>
                </c:pt>
              </c:strCache>
            </c:strRef>
          </c:tx>
          <c:spPr>
            <a:solidFill>
              <a:schemeClr val="accent3"/>
            </a:solidFill>
            <a:ln>
              <a:noFill/>
            </a:ln>
            <a:effectLst/>
          </c:spPr>
          <c:invertIfNegative val="0"/>
          <c:cat>
            <c:numRef>
              <c:f>Sheet1!$A$41:$A$46</c:f>
              <c:numCache>
                <c:formatCode>General</c:formatCode>
                <c:ptCount val="6"/>
                <c:pt idx="0">
                  <c:v>1</c:v>
                </c:pt>
                <c:pt idx="1">
                  <c:v>10</c:v>
                </c:pt>
                <c:pt idx="2">
                  <c:v>100</c:v>
                </c:pt>
                <c:pt idx="3">
                  <c:v>1000</c:v>
                </c:pt>
                <c:pt idx="4">
                  <c:v>10000</c:v>
                </c:pt>
                <c:pt idx="5">
                  <c:v>100000</c:v>
                </c:pt>
              </c:numCache>
            </c:numRef>
          </c:cat>
          <c:val>
            <c:numRef>
              <c:f>Sheet1!$C$41:$C$46</c:f>
              <c:numCache>
                <c:formatCode>General</c:formatCode>
                <c:ptCount val="6"/>
                <c:pt idx="0">
                  <c:v>1.0658307210031348</c:v>
                </c:pt>
                <c:pt idx="1">
                  <c:v>3.2888888888888888</c:v>
                </c:pt>
                <c:pt idx="2">
                  <c:v>5.5</c:v>
                </c:pt>
                <c:pt idx="3">
                  <c:v>6.195402298850575</c:v>
                </c:pt>
                <c:pt idx="4">
                  <c:v>5.9545454545454541</c:v>
                </c:pt>
                <c:pt idx="5">
                  <c:v>0.73109243697478987</c:v>
                </c:pt>
              </c:numCache>
            </c:numRef>
          </c:val>
        </c:ser>
        <c:dLbls>
          <c:showLegendKey val="0"/>
          <c:showVal val="0"/>
          <c:showCatName val="0"/>
          <c:showSerName val="0"/>
          <c:showPercent val="0"/>
          <c:showBubbleSize val="0"/>
        </c:dLbls>
        <c:gapWidth val="219"/>
        <c:overlap val="-27"/>
        <c:axId val="405282416"/>
        <c:axId val="407364360"/>
      </c:barChart>
      <c:catAx>
        <c:axId val="405282416"/>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pl-PL"/>
                  <a:t>Array size of x</a:t>
                </a:r>
                <a:endParaRPr lang="en-US"/>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07364360"/>
        <c:crosses val="autoZero"/>
        <c:auto val="1"/>
        <c:lblAlgn val="ctr"/>
        <c:lblOffset val="100"/>
        <c:noMultiLvlLbl val="0"/>
      </c:catAx>
      <c:valAx>
        <c:axId val="407364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pl-PL"/>
                  <a:t>Best speedup (more is better)</a:t>
                </a:r>
                <a:endParaRPr lang="en-US"/>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05282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baseline="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Sheet1!$B$51</c:f>
              <c:strCache>
                <c:ptCount val="1"/>
                <c:pt idx="0">
                  <c:v>x86_64</c:v>
                </c:pt>
              </c:strCache>
            </c:strRef>
          </c:tx>
          <c:spPr>
            <a:solidFill>
              <a:schemeClr val="accent2"/>
            </a:solidFill>
            <a:ln>
              <a:noFill/>
            </a:ln>
            <a:effectLst/>
          </c:spPr>
          <c:invertIfNegative val="0"/>
          <c:cat>
            <c:numRef>
              <c:f>Sheet1!$A$52:$A$57</c:f>
              <c:numCache>
                <c:formatCode>General</c:formatCode>
                <c:ptCount val="6"/>
                <c:pt idx="0">
                  <c:v>1</c:v>
                </c:pt>
                <c:pt idx="1">
                  <c:v>10</c:v>
                </c:pt>
                <c:pt idx="2">
                  <c:v>100</c:v>
                </c:pt>
                <c:pt idx="3">
                  <c:v>1000</c:v>
                </c:pt>
                <c:pt idx="4">
                  <c:v>10000</c:v>
                </c:pt>
                <c:pt idx="5">
                  <c:v>100000</c:v>
                </c:pt>
              </c:numCache>
            </c:numRef>
          </c:cat>
          <c:val>
            <c:numRef>
              <c:f>Sheet1!$B$52:$B$57</c:f>
              <c:numCache>
                <c:formatCode>General</c:formatCode>
                <c:ptCount val="6"/>
                <c:pt idx="0">
                  <c:v>1.5585210577864839</c:v>
                </c:pt>
                <c:pt idx="1">
                  <c:v>1.7288528389339513</c:v>
                </c:pt>
                <c:pt idx="2">
                  <c:v>2.254335260115607</c:v>
                </c:pt>
                <c:pt idx="3">
                  <c:v>2.3256059009483665</c:v>
                </c:pt>
                <c:pt idx="4">
                  <c:v>2.427652733118971</c:v>
                </c:pt>
                <c:pt idx="5">
                  <c:v>2.9253539253539254</c:v>
                </c:pt>
              </c:numCache>
            </c:numRef>
          </c:val>
        </c:ser>
        <c:ser>
          <c:idx val="2"/>
          <c:order val="1"/>
          <c:tx>
            <c:strRef>
              <c:f>Sheet1!$C$51</c:f>
              <c:strCache>
                <c:ptCount val="1"/>
                <c:pt idx="0">
                  <c:v>PowerPC</c:v>
                </c:pt>
              </c:strCache>
            </c:strRef>
          </c:tx>
          <c:spPr>
            <a:solidFill>
              <a:schemeClr val="accent3"/>
            </a:solidFill>
            <a:ln>
              <a:noFill/>
            </a:ln>
            <a:effectLst/>
          </c:spPr>
          <c:invertIfNegative val="0"/>
          <c:cat>
            <c:numRef>
              <c:f>Sheet1!$A$52:$A$57</c:f>
              <c:numCache>
                <c:formatCode>General</c:formatCode>
                <c:ptCount val="6"/>
                <c:pt idx="0">
                  <c:v>1</c:v>
                </c:pt>
                <c:pt idx="1">
                  <c:v>10</c:v>
                </c:pt>
                <c:pt idx="2">
                  <c:v>100</c:v>
                </c:pt>
                <c:pt idx="3">
                  <c:v>1000</c:v>
                </c:pt>
                <c:pt idx="4">
                  <c:v>10000</c:v>
                </c:pt>
                <c:pt idx="5">
                  <c:v>100000</c:v>
                </c:pt>
              </c:numCache>
            </c:numRef>
          </c:cat>
          <c:val>
            <c:numRef>
              <c:f>Sheet1!$C$52:$C$57</c:f>
              <c:numCache>
                <c:formatCode>General</c:formatCode>
                <c:ptCount val="6"/>
                <c:pt idx="0">
                  <c:v>1.0090390681873331</c:v>
                </c:pt>
                <c:pt idx="1">
                  <c:v>1.534274193548387</c:v>
                </c:pt>
                <c:pt idx="2">
                  <c:v>2.3040650406504066</c:v>
                </c:pt>
                <c:pt idx="3">
                  <c:v>2.5328947368421053</c:v>
                </c:pt>
                <c:pt idx="4">
                  <c:v>2.6906403940886698</c:v>
                </c:pt>
                <c:pt idx="5">
                  <c:v>2.3744607420189818</c:v>
                </c:pt>
              </c:numCache>
            </c:numRef>
          </c:val>
        </c:ser>
        <c:dLbls>
          <c:showLegendKey val="0"/>
          <c:showVal val="0"/>
          <c:showCatName val="0"/>
          <c:showSerName val="0"/>
          <c:showPercent val="0"/>
          <c:showBubbleSize val="0"/>
        </c:dLbls>
        <c:gapWidth val="219"/>
        <c:overlap val="-27"/>
        <c:axId val="444642816"/>
        <c:axId val="444643208"/>
      </c:barChart>
      <c:catAx>
        <c:axId val="444642816"/>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pl-PL"/>
                  <a:t>Array size of x</a:t>
                </a:r>
                <a:endParaRPr lang="en-US"/>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44643208"/>
        <c:crosses val="autoZero"/>
        <c:auto val="1"/>
        <c:lblAlgn val="ctr"/>
        <c:lblOffset val="100"/>
        <c:noMultiLvlLbl val="0"/>
      </c:catAx>
      <c:valAx>
        <c:axId val="444643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pl-PL" dirty="0"/>
                  <a:t>Best </a:t>
                </a:r>
                <a:r>
                  <a:rPr lang="pl-PL" dirty="0" smtClean="0"/>
                  <a:t>speedup (more </a:t>
                </a:r>
                <a:r>
                  <a:rPr lang="pl-PL" dirty="0"/>
                  <a:t>is better)</a:t>
                </a:r>
                <a:endParaRPr lang="en-US" dirty="0"/>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44642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baseline="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1E4D5E-6BEB-4407-9E26-4693D99938E9}" type="datetimeFigureOut">
              <a:rPr lang="en-US" smtClean="0"/>
              <a:t>2017-05-31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A471E-4273-4350-8048-405B7C3F2FD3}" type="slidenum">
              <a:rPr lang="en-US" smtClean="0"/>
              <a:t>‹#›</a:t>
            </a:fld>
            <a:endParaRPr lang="en-US"/>
          </a:p>
        </p:txBody>
      </p:sp>
    </p:spTree>
    <p:extLst>
      <p:ext uri="{BB962C8B-B14F-4D97-AF65-F5344CB8AC3E}">
        <p14:creationId xmlns:p14="http://schemas.microsoft.com/office/powerpoint/2010/main" val="2153234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Hello. I am Jan Wróblewski from University of Warsaw. I would like to present the results of research</a:t>
            </a:r>
            <a:r>
              <a:rPr lang="pl-PL" baseline="0" dirty="0" smtClean="0"/>
              <a:t> I performed together with scientists from IBM Research Tokyo. We worked on </a:t>
            </a:r>
            <a:r>
              <a:rPr lang="pl-PL" dirty="0" smtClean="0"/>
              <a:t>accelerating Apache Spark as an </a:t>
            </a:r>
            <a:r>
              <a:rPr lang="pl-PL" baseline="0" dirty="0" smtClean="0"/>
              <a:t>in-memory computing framework by optimizing out deserialization.</a:t>
            </a:r>
          </a:p>
        </p:txBody>
      </p:sp>
      <p:sp>
        <p:nvSpPr>
          <p:cNvPr id="4" name="Slide Number Placeholder 3"/>
          <p:cNvSpPr>
            <a:spLocks noGrp="1"/>
          </p:cNvSpPr>
          <p:nvPr>
            <p:ph type="sldNum" sz="quarter" idx="10"/>
          </p:nvPr>
        </p:nvSpPr>
        <p:spPr/>
        <p:txBody>
          <a:bodyPr/>
          <a:lstStyle/>
          <a:p>
            <a:fld id="{71DA471E-4273-4350-8048-405B7C3F2FD3}" type="slidenum">
              <a:rPr lang="en-US" smtClean="0"/>
              <a:t>1</a:t>
            </a:fld>
            <a:endParaRPr lang="en-US"/>
          </a:p>
        </p:txBody>
      </p:sp>
    </p:spTree>
    <p:extLst>
      <p:ext uri="{BB962C8B-B14F-4D97-AF65-F5344CB8AC3E}">
        <p14:creationId xmlns:p14="http://schemas.microsoft.com/office/powerpoint/2010/main" val="2354127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Lets</a:t>
            </a:r>
            <a:r>
              <a:rPr lang="pl-PL" baseline="0" dirty="0" smtClean="0"/>
              <a:t> put it in a context. This Scala pseudocode represents the diagram from before. Originally, the primitives that compose the object are read from the serialized data, and appropriate constructor is called. The constructed object is then supplied to the function provided by the user. In the transformed version, we skip the the object construction and pass the primitive variables directly to the mapped function. The main contribution of our paper is removal of constructor calls along with the transformation of map function to make it compatible with the new arguments.</a:t>
            </a:r>
          </a:p>
        </p:txBody>
      </p:sp>
      <p:sp>
        <p:nvSpPr>
          <p:cNvPr id="4" name="Slide Number Placeholder 3"/>
          <p:cNvSpPr>
            <a:spLocks noGrp="1"/>
          </p:cNvSpPr>
          <p:nvPr>
            <p:ph type="sldNum" sz="quarter" idx="10"/>
          </p:nvPr>
        </p:nvSpPr>
        <p:spPr/>
        <p:txBody>
          <a:bodyPr/>
          <a:lstStyle/>
          <a:p>
            <a:fld id="{71DA471E-4273-4350-8048-405B7C3F2FD3}" type="slidenum">
              <a:rPr lang="en-US" smtClean="0"/>
              <a:t>10</a:t>
            </a:fld>
            <a:endParaRPr lang="en-US"/>
          </a:p>
        </p:txBody>
      </p:sp>
    </p:spTree>
    <p:extLst>
      <p:ext uri="{BB962C8B-B14F-4D97-AF65-F5344CB8AC3E}">
        <p14:creationId xmlns:p14="http://schemas.microsoft.com/office/powerpoint/2010/main" val="1325672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Originally, after the call to the map function,</a:t>
            </a:r>
            <a:r>
              <a:rPr lang="pl-PL" baseline="0" dirty="0" smtClean="0"/>
              <a:t> the result is returned in the form of an object. It would be possible to prevent the call to the constructor of the result object and change the function to write directly to the serialized storage. However, our paper covers the simplified case where we do not remove this construction, and just return this object.</a:t>
            </a:r>
          </a:p>
        </p:txBody>
      </p:sp>
      <p:sp>
        <p:nvSpPr>
          <p:cNvPr id="4" name="Slide Number Placeholder 3"/>
          <p:cNvSpPr>
            <a:spLocks noGrp="1"/>
          </p:cNvSpPr>
          <p:nvPr>
            <p:ph type="sldNum" sz="quarter" idx="10"/>
          </p:nvPr>
        </p:nvSpPr>
        <p:spPr/>
        <p:txBody>
          <a:bodyPr/>
          <a:lstStyle/>
          <a:p>
            <a:fld id="{71DA471E-4273-4350-8048-405B7C3F2FD3}" type="slidenum">
              <a:rPr lang="en-US" smtClean="0"/>
              <a:t>11</a:t>
            </a:fld>
            <a:endParaRPr lang="en-US"/>
          </a:p>
        </p:txBody>
      </p:sp>
    </p:spTree>
    <p:extLst>
      <p:ext uri="{BB962C8B-B14F-4D97-AF65-F5344CB8AC3E}">
        <p14:creationId xmlns:p14="http://schemas.microsoft.com/office/powerpoint/2010/main" val="2312676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aseline="0" dirty="0" smtClean="0"/>
              <a:t>The complex part of this optimization lies in changing the mapped function. The reason is that – unlike serialization and deserialization – we have no control over its contents. It is a piece of code written by the user. We have to analyze it and rewrite it to be compatible with the new, primitive arguments. In Apache Spark, this piece of code is given in the form of Java bytecode. We use ASM library to perform static analysis and bytecode transformation.</a:t>
            </a:r>
          </a:p>
        </p:txBody>
      </p:sp>
      <p:sp>
        <p:nvSpPr>
          <p:cNvPr id="4" name="Slide Number Placeholder 3"/>
          <p:cNvSpPr>
            <a:spLocks noGrp="1"/>
          </p:cNvSpPr>
          <p:nvPr>
            <p:ph type="sldNum" sz="quarter" idx="10"/>
          </p:nvPr>
        </p:nvSpPr>
        <p:spPr/>
        <p:txBody>
          <a:bodyPr/>
          <a:lstStyle/>
          <a:p>
            <a:fld id="{71DA471E-4273-4350-8048-405B7C3F2FD3}" type="slidenum">
              <a:rPr lang="en-US" smtClean="0"/>
              <a:t>12</a:t>
            </a:fld>
            <a:endParaRPr lang="en-US"/>
          </a:p>
        </p:txBody>
      </p:sp>
    </p:spTree>
    <p:extLst>
      <p:ext uri="{BB962C8B-B14F-4D97-AF65-F5344CB8AC3E}">
        <p14:creationId xmlns:p14="http://schemas.microsoft.com/office/powerpoint/2010/main" val="3159699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To understand how</a:t>
            </a:r>
            <a:r>
              <a:rPr lang="pl-PL" baseline="0" dirty="0" smtClean="0"/>
              <a:t> this transformation works, l</a:t>
            </a:r>
            <a:r>
              <a:rPr lang="pl-PL" dirty="0" smtClean="0"/>
              <a:t>ets take a look at the Java</a:t>
            </a:r>
            <a:r>
              <a:rPr lang="pl-PL" baseline="0" dirty="0" smtClean="0"/>
              <a:t> bytecode. The original scaleByTwo bytecode is present on the left, transformed bytecode is present on the right, and changes are highlighted in red. In the original code, aload_1 puts the Point object on the top of the stack, and getfield Point x replaces that object with its x property. The Point object does not exist in the transformed version, so static analysis finds where it was used, removes the instructions that used the Point object, and replaces getfield instructions with appropriate primitive arguments. In our case, aload_1 instructions were removed and getfield instructions were replaced with iload_1 and iload_2. These new instructions put the new x and y integer arguments on the stack. One could say that the core part of the optimization is just to find all appropriate getfields.</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13</a:t>
            </a:fld>
            <a:endParaRPr lang="en-US"/>
          </a:p>
        </p:txBody>
      </p:sp>
    </p:spTree>
    <p:extLst>
      <p:ext uri="{BB962C8B-B14F-4D97-AF65-F5344CB8AC3E}">
        <p14:creationId xmlns:p14="http://schemas.microsoft.com/office/powerpoint/2010/main" val="3026122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I</a:t>
            </a:r>
            <a:r>
              <a:rPr lang="pl-PL" baseline="0" dirty="0" smtClean="0"/>
              <a:t> would like to present the challenges connected with finding appropriate instructions to replace or remove. Originally, an object is passed to the map function. I will call it the input object. Input object does not exist in the transformed version, because there is no deserialization to create it. The whole analysis of the map function revolves around finding all instructions where the input object, or any non-primitive part of it are used. Actually, this analysis is an instance of escape analysis, which has been proven to be undecidable in general. However, since programs are written in an organized way, such as not reusing variables for different kinds of things, our simplified implementation should be able to handle most practical small programs. One of the main limitations of our version is the inability to put the input object into any kind of container, making it impossible to use it as a key or value in any sort of cache. However, one of the fundamental rules of Spark is that the computations for data records should be independent of each other, which makes this limitation not as important as it seems. And in case the analysis fails, we can just fall back to the original behavior, keeping the transformation transparent to the user.</a:t>
            </a:r>
          </a:p>
        </p:txBody>
      </p:sp>
      <p:sp>
        <p:nvSpPr>
          <p:cNvPr id="4" name="Slide Number Placeholder 3"/>
          <p:cNvSpPr>
            <a:spLocks noGrp="1"/>
          </p:cNvSpPr>
          <p:nvPr>
            <p:ph type="sldNum" sz="quarter" idx="10"/>
          </p:nvPr>
        </p:nvSpPr>
        <p:spPr/>
        <p:txBody>
          <a:bodyPr/>
          <a:lstStyle/>
          <a:p>
            <a:fld id="{71DA471E-4273-4350-8048-405B7C3F2FD3}" type="slidenum">
              <a:rPr lang="en-US" smtClean="0"/>
              <a:t>14</a:t>
            </a:fld>
            <a:endParaRPr lang="en-US"/>
          </a:p>
        </p:txBody>
      </p:sp>
    </p:spTree>
    <p:extLst>
      <p:ext uri="{BB962C8B-B14F-4D97-AF65-F5344CB8AC3E}">
        <p14:creationId xmlns:p14="http://schemas.microsoft.com/office/powerpoint/2010/main" val="1880313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aseline="0" dirty="0" smtClean="0"/>
              <a:t>Another challenge is that the analysis should allow passing the input object into other functions. This is a problem, because the same function can be used more than once, sometimes taking the input object, and sometimes taking an unrelated object. In the first case, the function that takes the input object would have to be transformed too. If the function takes many arguments, there could theoretically be exponentially many functions to generate, one for each combination where each argument can be the input object or not. However, our simplified analysis only handles cases where we know for sure whether a variable is the input object or not, so the amount of generated versions is at most linear with respect the number of function calls.</a:t>
            </a:r>
          </a:p>
        </p:txBody>
      </p:sp>
      <p:sp>
        <p:nvSpPr>
          <p:cNvPr id="4" name="Slide Number Placeholder 3"/>
          <p:cNvSpPr>
            <a:spLocks noGrp="1"/>
          </p:cNvSpPr>
          <p:nvPr>
            <p:ph type="sldNum" sz="quarter" idx="10"/>
          </p:nvPr>
        </p:nvSpPr>
        <p:spPr/>
        <p:txBody>
          <a:bodyPr/>
          <a:lstStyle/>
          <a:p>
            <a:fld id="{71DA471E-4273-4350-8048-405B7C3F2FD3}" type="slidenum">
              <a:rPr lang="en-US" smtClean="0"/>
              <a:t>15</a:t>
            </a:fld>
            <a:endParaRPr lang="en-US"/>
          </a:p>
        </p:txBody>
      </p:sp>
    </p:spTree>
    <p:extLst>
      <p:ext uri="{BB962C8B-B14F-4D97-AF65-F5344CB8AC3E}">
        <p14:creationId xmlns:p14="http://schemas.microsoft.com/office/powerpoint/2010/main" val="1854561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aseline="0" dirty="0" smtClean="0"/>
              <a:t>The transformed map function should be functionally equivalent to the original one, so side effects and order of all instructions have to be preserved. Fortunately, this is not a problem, because all modifications are very local. This includes both modifications to the instructions and to the effective types of values on the stack at runtime. Note that removing appropriate instructions effectively removes the input object from the stack without making any change in the order of values on it. The one exception to this is array dereference, and that is handled with a single swap instruction.</a:t>
            </a:r>
          </a:p>
        </p:txBody>
      </p:sp>
      <p:sp>
        <p:nvSpPr>
          <p:cNvPr id="4" name="Slide Number Placeholder 3"/>
          <p:cNvSpPr>
            <a:spLocks noGrp="1"/>
          </p:cNvSpPr>
          <p:nvPr>
            <p:ph type="sldNum" sz="quarter" idx="10"/>
          </p:nvPr>
        </p:nvSpPr>
        <p:spPr/>
        <p:txBody>
          <a:bodyPr/>
          <a:lstStyle/>
          <a:p>
            <a:fld id="{71DA471E-4273-4350-8048-405B7C3F2FD3}" type="slidenum">
              <a:rPr lang="en-US" smtClean="0"/>
              <a:t>16</a:t>
            </a:fld>
            <a:endParaRPr lang="en-US"/>
          </a:p>
        </p:txBody>
      </p:sp>
    </p:spTree>
    <p:extLst>
      <p:ext uri="{BB962C8B-B14F-4D97-AF65-F5344CB8AC3E}">
        <p14:creationId xmlns:p14="http://schemas.microsoft.com/office/powerpoint/2010/main" val="3945665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aseline="0" dirty="0" smtClean="0"/>
              <a:t>Arrays contained in the input object can also pose a problem. From the static analysis point of view, primitive arrays are easy to handle, because the moment we get a primitive from them, it becomes a value on the stack completely unrelated to the input object. The difficulty lies in arrays containing objects. Since these objects do not exist due to lack of deserialization, we would have to remember their indices until they are used. This would make the transformation much more complex when combined with the ability to pass that object to other functions. We partially solved that by restricting ourselves to primitive arrays in our implementation. Another technical problem is lack of primitive value that could represent a serialized array in the transformed code. We solved this by using lightweight array wrapper objects. The downside of this approach is that while we save the time needed to allocate and fill the array, we can lose some time on each array element dereference, since it is now a function call.</a:t>
            </a:r>
          </a:p>
        </p:txBody>
      </p:sp>
      <p:sp>
        <p:nvSpPr>
          <p:cNvPr id="4" name="Slide Number Placeholder 3"/>
          <p:cNvSpPr>
            <a:spLocks noGrp="1"/>
          </p:cNvSpPr>
          <p:nvPr>
            <p:ph type="sldNum" sz="quarter" idx="10"/>
          </p:nvPr>
        </p:nvSpPr>
        <p:spPr/>
        <p:txBody>
          <a:bodyPr/>
          <a:lstStyle/>
          <a:p>
            <a:fld id="{71DA471E-4273-4350-8048-405B7C3F2FD3}" type="slidenum">
              <a:rPr lang="en-US" smtClean="0"/>
              <a:t>17</a:t>
            </a:fld>
            <a:endParaRPr lang="en-US"/>
          </a:p>
        </p:txBody>
      </p:sp>
    </p:spTree>
    <p:extLst>
      <p:ext uri="{BB962C8B-B14F-4D97-AF65-F5344CB8AC3E}">
        <p14:creationId xmlns:p14="http://schemas.microsoft.com/office/powerpoint/2010/main" val="3133563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Now that I have explained how does the deserialization inlining work, I</a:t>
            </a:r>
            <a:r>
              <a:rPr lang="pl-PL" baseline="0" dirty="0" smtClean="0"/>
              <a:t> would like to present how effective it is. </a:t>
            </a:r>
            <a:r>
              <a:rPr lang="pl-PL" dirty="0" smtClean="0"/>
              <a:t>We performed main benchmarks on a single, but representative code sample of the map operation of a Logistic</a:t>
            </a:r>
            <a:r>
              <a:rPr lang="pl-PL" baseline="0" dirty="0" smtClean="0"/>
              <a:t> Regression algorithm</a:t>
            </a:r>
            <a:r>
              <a:rPr lang="pl-PL" dirty="0" smtClean="0"/>
              <a:t>.</a:t>
            </a:r>
            <a:r>
              <a:rPr lang="pl-PL" baseline="0" dirty="0" smtClean="0"/>
              <a:t> Logistic Regression is a simple, but practical machine learning algorithm that can be implemented using Map-Reduce programming model. </a:t>
            </a:r>
            <a:r>
              <a:rPr lang="pl-PL" dirty="0" smtClean="0"/>
              <a:t>Our </a:t>
            </a:r>
            <a:r>
              <a:rPr lang="pl-PL" baseline="0" dirty="0" smtClean="0"/>
              <a:t>research has shown that the reduce task takes a small amount of computation time, so we skipped that part of the implementation. The Scala code of Logistic Regression map function covers a wide variety of language features, showing that our static analysis is powerful enough for most small practical programs. Our test program consists of two loops over an array of doubles, and filling a new array with the result of a mathematical expression. The input object has an array, where each element is accessed two times. It also has a single double value that is accessed many times. It might not be visible at a glance, but the code contains lots of getter method calls, a call to a library function, dereference of an array that is nested in the input object, construction of an array, usage of values from the function’s closure, and two lambda functions being the bodies of while loops, along with their own closures. In other words, our analysis can handle pretty complex programs.</a:t>
            </a:r>
          </a:p>
        </p:txBody>
      </p:sp>
      <p:sp>
        <p:nvSpPr>
          <p:cNvPr id="4" name="Slide Number Placeholder 3"/>
          <p:cNvSpPr>
            <a:spLocks noGrp="1"/>
          </p:cNvSpPr>
          <p:nvPr>
            <p:ph type="sldNum" sz="quarter" idx="10"/>
          </p:nvPr>
        </p:nvSpPr>
        <p:spPr/>
        <p:txBody>
          <a:bodyPr/>
          <a:lstStyle/>
          <a:p>
            <a:fld id="{71DA471E-4273-4350-8048-405B7C3F2FD3}" type="slidenum">
              <a:rPr lang="en-US" smtClean="0"/>
              <a:t>18</a:t>
            </a:fld>
            <a:endParaRPr lang="en-US"/>
          </a:p>
        </p:txBody>
      </p:sp>
    </p:spTree>
    <p:extLst>
      <p:ext uri="{BB962C8B-B14F-4D97-AF65-F5344CB8AC3E}">
        <p14:creationId xmlns:p14="http://schemas.microsoft.com/office/powerpoint/2010/main" val="807691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We performed the benchmarks on two machines. The first machine had</a:t>
            </a:r>
            <a:r>
              <a:rPr lang="pl-PL" baseline="0" dirty="0" smtClean="0"/>
              <a:t> CPU</a:t>
            </a:r>
            <a:r>
              <a:rPr lang="pl-PL" dirty="0" smtClean="0"/>
              <a:t> </a:t>
            </a:r>
            <a:r>
              <a:rPr lang="pl-PL" baseline="0" dirty="0" smtClean="0"/>
              <a:t>Intel Xeon E3 and the second one had IBM POWER8. Since our optimization does not involve multithreading, we performed the benchmarks on a single computational thread. We ran the benchmarks on IBM Java SDK 8, with 64 gigabytes of memory available for Java Virtual Machine. </a:t>
            </a:r>
            <a:r>
              <a:rPr lang="pl-PL" dirty="0" smtClean="0"/>
              <a:t>The first kind of benchmark</a:t>
            </a:r>
            <a:r>
              <a:rPr lang="pl-PL" baseline="0" dirty="0" smtClean="0"/>
              <a:t> we performed was micro-benchmark, which measured the speed of a loop with deserialization, map function, and serialization. JVM Just-In-Time compiler gradually improved the performance of each iteration, which made aggregating the measurements difficult. To solve this, we decided to compare the best iteration times, instead of average ones. We wanted to focus on medium-sized problems, so we ran the loop for 5 minutes as a warm-up, and then for 10 minutes while taking measurements. Each iteration processed around 10 millions of doubles split into equally sized arrays.</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19</a:t>
            </a:fld>
            <a:endParaRPr lang="en-US"/>
          </a:p>
        </p:txBody>
      </p:sp>
    </p:spTree>
    <p:extLst>
      <p:ext uri="{BB962C8B-B14F-4D97-AF65-F5344CB8AC3E}">
        <p14:creationId xmlns:p14="http://schemas.microsoft.com/office/powerpoint/2010/main" val="584396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Our research was about accelerating Map-Reduce</a:t>
            </a:r>
            <a:r>
              <a:rPr lang="pl-PL" baseline="0" dirty="0" smtClean="0"/>
              <a:t> in Apache Spark, when storing the data in a serialized form. Our technique is generic and should bring substantial speedup on most similar distributed computing platforms. I will describe it in a nutshell first. This diagram represents the data flow during a map or reduce task. The blue part represents serialized data, and the orange part represents deserialized data in the form of objects. </a:t>
            </a:r>
            <a:r>
              <a:rPr lang="pl-PL" dirty="0" smtClean="0"/>
              <a:t>In these circumstaces, a natural data flow</a:t>
            </a:r>
            <a:r>
              <a:rPr lang="pl-PL" baseline="0" dirty="0" smtClean="0"/>
              <a:t> during a map or reduce task is as follows. We iterate over the data present in the serialized input, deserializing each record to an object, applying it to the map function, serializing the result, and putting it into the serialized output. The map function is given by the user in a compiled form, and the rest of the code is controlled by the framework. Note that the map works on objects to hide internals of the framework from the user.</a:t>
            </a:r>
            <a:endParaRPr lang="pl-PL" b="1" baseline="0" dirty="0" smtClean="0"/>
          </a:p>
        </p:txBody>
      </p:sp>
      <p:sp>
        <p:nvSpPr>
          <p:cNvPr id="4" name="Slide Number Placeholder 3"/>
          <p:cNvSpPr>
            <a:spLocks noGrp="1"/>
          </p:cNvSpPr>
          <p:nvPr>
            <p:ph type="sldNum" sz="quarter" idx="10"/>
          </p:nvPr>
        </p:nvSpPr>
        <p:spPr/>
        <p:txBody>
          <a:bodyPr/>
          <a:lstStyle/>
          <a:p>
            <a:fld id="{71DA471E-4273-4350-8048-405B7C3F2FD3}" type="slidenum">
              <a:rPr lang="en-US" smtClean="0"/>
              <a:t>2</a:t>
            </a:fld>
            <a:endParaRPr lang="en-US"/>
          </a:p>
        </p:txBody>
      </p:sp>
    </p:spTree>
    <p:extLst>
      <p:ext uri="{BB962C8B-B14F-4D97-AF65-F5344CB8AC3E}">
        <p14:creationId xmlns:p14="http://schemas.microsoft.com/office/powerpoint/2010/main" val="3189706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This graph represents the results of micro-benchmark </a:t>
            </a:r>
            <a:r>
              <a:rPr lang="pl-PL" baseline="0" dirty="0" smtClean="0"/>
              <a:t>when sizes of the arrays in a single data record varied from one to one hundred thousand. At best, we achieved over three times speedup on a single thread of a Intel Xeon E3 machine, and over six times speedup on an IBM Power 8 machine. We consistently got good results on Xeon machine with a downward trend for large arrays over ten thousand elements. On Power machine the results varied greatly with very small speedup for arrays of size one, largest speedup for arrays of size one thousand, and even a drop in performance for arrays with around one hundred thousand elements. It must be said that the deserialization inlining optimization is not absolutely universal and can cause performance drops in some cases. However, in majority of our benchmarks we observed substantial speedups.</a:t>
            </a:r>
          </a:p>
        </p:txBody>
      </p:sp>
      <p:sp>
        <p:nvSpPr>
          <p:cNvPr id="4" name="Slide Number Placeholder 3"/>
          <p:cNvSpPr>
            <a:spLocks noGrp="1"/>
          </p:cNvSpPr>
          <p:nvPr>
            <p:ph type="sldNum" sz="quarter" idx="10"/>
          </p:nvPr>
        </p:nvSpPr>
        <p:spPr/>
        <p:txBody>
          <a:bodyPr/>
          <a:lstStyle/>
          <a:p>
            <a:fld id="{71DA471E-4273-4350-8048-405B7C3F2FD3}" type="slidenum">
              <a:rPr lang="en-US" smtClean="0"/>
              <a:t>20</a:t>
            </a:fld>
            <a:endParaRPr lang="en-US"/>
          </a:p>
        </p:txBody>
      </p:sp>
    </p:spTree>
    <p:extLst>
      <p:ext uri="{BB962C8B-B14F-4D97-AF65-F5344CB8AC3E}">
        <p14:creationId xmlns:p14="http://schemas.microsoft.com/office/powerpoint/2010/main" val="32182291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We integrated deserialization</a:t>
            </a:r>
            <a:r>
              <a:rPr lang="pl-PL" baseline="0" dirty="0" smtClean="0"/>
              <a:t> inlining with a widely used distributed computing framework, Apache Spark. It runs on Java virtual machine. Map-Reduce on Datasets from its SQL module satisfy all requirements of our optimization. Datasets are distributed collections of Java objects stored in a serialized form in raw chunks of memory, together with a schema. Schema contains information about types and positions of primitive properties of an object in the raw memory. Originally, Datasets supported Map-Reduce by wrapping the map function in deserialization and serialization. We decided to improve that with deserialization inlining. However, Apache Spark contains two other notable distributed collections. One is DataFrame, which is Dataset specialized for SQL-like operations that directly work on the serialized data. DataFrame is usually the fastest way to perform SQL-like operations in Apache Spark, but it is much less expressive than a generic Map-Reduce. Another distrubuted collection in Apache Spark is Resilient Distributed Dataset, RDD in short. The data in RDD are internally stored as actual Java objects in Java arrays. While this approach has considerable memory overhead, it does not have the deserialization and serialization overhead, and allows virtually any kind of computation expressible in Java bytecode. One could ask what is so good about Datasets to even consider them instead of DataFrames and RDDs.</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21</a:t>
            </a:fld>
            <a:endParaRPr lang="en-US"/>
          </a:p>
        </p:txBody>
      </p:sp>
    </p:spTree>
    <p:extLst>
      <p:ext uri="{BB962C8B-B14F-4D97-AF65-F5344CB8AC3E}">
        <p14:creationId xmlns:p14="http://schemas.microsoft.com/office/powerpoint/2010/main" val="32831354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RDDs do not have the serialization cost around map functions that Datasets have, which</a:t>
            </a:r>
            <a:r>
              <a:rPr lang="pl-PL" baseline="0" dirty="0" smtClean="0"/>
              <a:t> initially makes them faster. However, in a distributed system the data have to be serialized to be sent to different nodes. This makes RDDs more costly when considerable amount of data is transferred. Also, Java objects naturally use much more memory than efficiently packed data. However, experiments have shown that in practice in vast majority of benchmarks RDDs were faster than Datasets performing the same operations. Additionally, Datasets support efficiently only a limited number of data structures as data records. It is enough to perform most operations, but still not enough to support some specialized structures, limiting the expressivity of Datasets by a bit.</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22</a:t>
            </a:fld>
            <a:endParaRPr lang="en-US"/>
          </a:p>
        </p:txBody>
      </p:sp>
    </p:spTree>
    <p:extLst>
      <p:ext uri="{BB962C8B-B14F-4D97-AF65-F5344CB8AC3E}">
        <p14:creationId xmlns:p14="http://schemas.microsoft.com/office/powerpoint/2010/main" val="18476047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aseline="0" dirty="0" smtClean="0"/>
              <a:t>RDDs were better under most circumstances. Now, this is the part which might pique the interest of some Apache Spark enthusiasts. </a:t>
            </a:r>
            <a:r>
              <a:rPr lang="pl-PL" dirty="0" smtClean="0"/>
              <a:t>What happens now that we remove most</a:t>
            </a:r>
            <a:r>
              <a:rPr lang="pl-PL" baseline="0" dirty="0" smtClean="0"/>
              <a:t> of the deserialization cost in Map-Reduce?</a:t>
            </a:r>
          </a:p>
        </p:txBody>
      </p:sp>
      <p:sp>
        <p:nvSpPr>
          <p:cNvPr id="4" name="Slide Number Placeholder 3"/>
          <p:cNvSpPr>
            <a:spLocks noGrp="1"/>
          </p:cNvSpPr>
          <p:nvPr>
            <p:ph type="sldNum" sz="quarter" idx="10"/>
          </p:nvPr>
        </p:nvSpPr>
        <p:spPr/>
        <p:txBody>
          <a:bodyPr/>
          <a:lstStyle/>
          <a:p>
            <a:fld id="{71DA471E-4273-4350-8048-405B7C3F2FD3}" type="slidenum">
              <a:rPr lang="en-US" smtClean="0"/>
              <a:t>23</a:t>
            </a:fld>
            <a:endParaRPr lang="en-US"/>
          </a:p>
        </p:txBody>
      </p:sp>
    </p:spTree>
    <p:extLst>
      <p:ext uri="{BB962C8B-B14F-4D97-AF65-F5344CB8AC3E}">
        <p14:creationId xmlns:p14="http://schemas.microsoft.com/office/powerpoint/2010/main" val="1730634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t>This</a:t>
            </a:r>
            <a:r>
              <a:rPr lang="pl-PL" baseline="0" dirty="0" smtClean="0"/>
              <a:t> graph represents the results of benchmarks we performed on ten minute Apache Spark runs on a single machine, with a single computational thread. We consistently got good results of over two times speedup on both Intel Xeon E3 and IBM Power 8 for arrays with over one hundred elements and up to one hundred thousand elements. For arrays of size one, we got over fifty percent speedup on Xeon machine and no speedup on Power machine. This benchmark was performed in the same way as micro-benchmarks, selecting the best iteration time in a 10-minute loop after 5 minutes of warm-up. The amount of data per iteration was around 100 million doubles split into 10 partitions, into equally sized arrays for each data record.</a:t>
            </a:r>
          </a:p>
        </p:txBody>
      </p:sp>
      <p:sp>
        <p:nvSpPr>
          <p:cNvPr id="4" name="Slide Number Placeholder 3"/>
          <p:cNvSpPr>
            <a:spLocks noGrp="1"/>
          </p:cNvSpPr>
          <p:nvPr>
            <p:ph type="sldNum" sz="quarter" idx="10"/>
          </p:nvPr>
        </p:nvSpPr>
        <p:spPr/>
        <p:txBody>
          <a:bodyPr/>
          <a:lstStyle/>
          <a:p>
            <a:fld id="{71DA471E-4273-4350-8048-405B7C3F2FD3}" type="slidenum">
              <a:rPr lang="en-US" smtClean="0"/>
              <a:t>24</a:t>
            </a:fld>
            <a:endParaRPr lang="en-US"/>
          </a:p>
        </p:txBody>
      </p:sp>
    </p:spTree>
    <p:extLst>
      <p:ext uri="{BB962C8B-B14F-4D97-AF65-F5344CB8AC3E}">
        <p14:creationId xmlns:p14="http://schemas.microsoft.com/office/powerpoint/2010/main" val="871795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baseline="0" dirty="0" smtClean="0"/>
              <a:t>While it is not easy to compare these two distributed collections in a fair way, some of our benchmarks have shown that Datasets with deserialization inlining </a:t>
            </a:r>
            <a:r>
              <a:rPr lang="pl-PL" b="0" baseline="0" dirty="0" smtClean="0"/>
              <a:t>can be sixty to almost one hundred fifty percent faster than RDDs. Before our modificaitons, Datasets were around five percent slower at best. </a:t>
            </a:r>
            <a:r>
              <a:rPr lang="pl-PL" baseline="0" dirty="0" smtClean="0"/>
              <a:t>We believe that this is an important result, as it creates a new fastest way to solve the problems of medium complexity in Apache Spark. Of course there are additonal downsides, and these are the limitations of the static analysis needed to perform deserialization inlining.</a:t>
            </a:r>
          </a:p>
        </p:txBody>
      </p:sp>
      <p:sp>
        <p:nvSpPr>
          <p:cNvPr id="4" name="Slide Number Placeholder 3"/>
          <p:cNvSpPr>
            <a:spLocks noGrp="1"/>
          </p:cNvSpPr>
          <p:nvPr>
            <p:ph type="sldNum" sz="quarter" idx="10"/>
          </p:nvPr>
        </p:nvSpPr>
        <p:spPr/>
        <p:txBody>
          <a:bodyPr/>
          <a:lstStyle/>
          <a:p>
            <a:fld id="{71DA471E-4273-4350-8048-405B7C3F2FD3}" type="slidenum">
              <a:rPr lang="en-US" smtClean="0"/>
              <a:t>25</a:t>
            </a:fld>
            <a:endParaRPr lang="en-US"/>
          </a:p>
        </p:txBody>
      </p:sp>
    </p:spTree>
    <p:extLst>
      <p:ext uri="{BB962C8B-B14F-4D97-AF65-F5344CB8AC3E}">
        <p14:creationId xmlns:p14="http://schemas.microsoft.com/office/powerpoint/2010/main" val="40512464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aseline="0" dirty="0" smtClean="0"/>
              <a:t>Let me explain what I mean by problems of medium complexity. I mean the problems that are too complex to express in SQL-like queries in DataFrame, but are written in a way that our simple static analysis can handle. Such programs may be handled more efficiently by new Datasets with deserialization inlining than by RDDs. This niche is perfect for programs which operate mostly on primitives and primitive arrays, and include loops, complex mathematical expressions, and such, but do not use specialized low-level algebraic libraries.</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26</a:t>
            </a:fld>
            <a:endParaRPr lang="en-US"/>
          </a:p>
        </p:txBody>
      </p:sp>
    </p:spTree>
    <p:extLst>
      <p:ext uri="{BB962C8B-B14F-4D97-AF65-F5344CB8AC3E}">
        <p14:creationId xmlns:p14="http://schemas.microsoft.com/office/powerpoint/2010/main" val="847898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aseline="0" dirty="0" smtClean="0"/>
              <a:t>I invite you to take a look at our paper</a:t>
            </a:r>
            <a:r>
              <a:rPr lang="pl-PL" b="0" baseline="0" dirty="0" smtClean="0"/>
              <a:t>.</a:t>
            </a:r>
            <a:r>
              <a:rPr lang="pl-PL" baseline="0" dirty="0" smtClean="0"/>
              <a:t> Thank you for listening.</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27</a:t>
            </a:fld>
            <a:endParaRPr lang="en-US"/>
          </a:p>
        </p:txBody>
      </p:sp>
    </p:spTree>
    <p:extLst>
      <p:ext uri="{BB962C8B-B14F-4D97-AF65-F5344CB8AC3E}">
        <p14:creationId xmlns:p14="http://schemas.microsoft.com/office/powerpoint/2010/main" val="16063472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Effectively</a:t>
            </a:r>
            <a:r>
              <a:rPr lang="pl-PL" baseline="0" dirty="0" smtClean="0"/>
              <a:t> our optimization is an elaborate escape analysis with constant folding and inlining optimizations. This is why we called it deserialization inlining. All of these optimizations can be performed by recent implementations of Just-In-Time compiler of Java Virtual Machine, under the right circumstances. However, according to our research, in practice Java Virtual Machine is not able to handle escape analysis of such complexity. This is because it does not know that the map function is special in that the input objects passed to it are supposed to be independent, and furthermore its invocations are also supposed to be independent.</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28</a:t>
            </a:fld>
            <a:endParaRPr lang="en-US"/>
          </a:p>
        </p:txBody>
      </p:sp>
    </p:spTree>
    <p:extLst>
      <p:ext uri="{BB962C8B-B14F-4D97-AF65-F5344CB8AC3E}">
        <p14:creationId xmlns:p14="http://schemas.microsoft.com/office/powerpoint/2010/main" val="172637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aseline="0" dirty="0" smtClean="0"/>
              <a:t>Depending on the platform and the data, deserialization and serialization can take a considerable amount of time. Especially deserialization, which involves allocating a new object, filling it with actual data, and with some overhead such as class pointers, flags, and locks.</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3</a:t>
            </a:fld>
            <a:endParaRPr lang="en-US"/>
          </a:p>
        </p:txBody>
      </p:sp>
    </p:spTree>
    <p:extLst>
      <p:ext uri="{BB962C8B-B14F-4D97-AF65-F5344CB8AC3E}">
        <p14:creationId xmlns:p14="http://schemas.microsoft.com/office/powerpoint/2010/main" val="4189546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aseline="0" dirty="0" smtClean="0"/>
              <a:t>There are three requirements to use our optimization. First, the data have to be stored in memory, in a structured, serialized form. In Apache Spark, Datasets have such a format, because each primitive field of the serialized object can be easily accessed with a single memory load instruction.</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4</a:t>
            </a:fld>
            <a:endParaRPr lang="en-US"/>
          </a:p>
        </p:txBody>
      </p:sp>
    </p:spTree>
    <p:extLst>
      <p:ext uri="{BB962C8B-B14F-4D97-AF65-F5344CB8AC3E}">
        <p14:creationId xmlns:p14="http://schemas.microsoft.com/office/powerpoint/2010/main" val="1459220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aseline="0" dirty="0" smtClean="0"/>
              <a:t>Second, the map or reduce function has to work on virtual machine’s objects. Java Virtual Machine works on such objects.</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5</a:t>
            </a:fld>
            <a:endParaRPr lang="en-US"/>
          </a:p>
        </p:txBody>
      </p:sp>
    </p:spTree>
    <p:extLst>
      <p:ext uri="{BB962C8B-B14F-4D97-AF65-F5344CB8AC3E}">
        <p14:creationId xmlns:p14="http://schemas.microsoft.com/office/powerpoint/2010/main" val="130545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Third, the language must</a:t>
            </a:r>
            <a:r>
              <a:rPr lang="pl-PL" baseline="0" dirty="0" smtClean="0"/>
              <a:t> support reading the code of the map function that user provides. It must also allow for creation of a new function at runtime from code. In case of Java Virtual Machine, we can do both of these things by reading and loading bytecode.</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6</a:t>
            </a:fld>
            <a:endParaRPr lang="en-US"/>
          </a:p>
        </p:txBody>
      </p:sp>
    </p:spTree>
    <p:extLst>
      <p:ext uri="{BB962C8B-B14F-4D97-AF65-F5344CB8AC3E}">
        <p14:creationId xmlns:p14="http://schemas.microsoft.com/office/powerpoint/2010/main" val="2897787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We propose the following optimization. Let’s just get rid of the deserialization and serialization at initialization phase of the computations.</a:t>
            </a:r>
            <a:r>
              <a:rPr lang="pl-PL" baseline="0" dirty="0" smtClean="0"/>
              <a:t> This will require changes to the map function itself. &lt;click and wait&gt;</a:t>
            </a:r>
            <a:br>
              <a:rPr lang="pl-PL" baseline="0" dirty="0" smtClean="0"/>
            </a:br>
            <a:r>
              <a:rPr lang="pl-PL" baseline="0" dirty="0" smtClean="0"/>
              <a:t>An object is, somewhere in the end of its recursive structure, composed of a number of primitive properties. These properties can be read directly from the serialized data. If we can pinpoint the places where the original map function reads them, we can just replace them with primitive variables.</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7</a:t>
            </a:fld>
            <a:endParaRPr lang="en-US"/>
          </a:p>
        </p:txBody>
      </p:sp>
    </p:spTree>
    <p:extLst>
      <p:ext uri="{BB962C8B-B14F-4D97-AF65-F5344CB8AC3E}">
        <p14:creationId xmlns:p14="http://schemas.microsoft.com/office/powerpoint/2010/main" val="3951171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t>To recap, our optimization can be applied on</a:t>
            </a:r>
            <a:r>
              <a:rPr lang="pl-PL" baseline="0" dirty="0" smtClean="0"/>
              <a:t> frameworks that implement Map-Reduce algorithm, store the data in a serialized format, have map or reduce functions working on deserialized objects, and are able to transform the code of map or reduce function. We will show a technique that removes the need to deserialize and serialize the data. We will do it by transforming the map or reduce function provided by the user to work directly on serialized data. Now I will explain how this transformation works on a concrete example.</a:t>
            </a:r>
          </a:p>
        </p:txBody>
      </p:sp>
      <p:sp>
        <p:nvSpPr>
          <p:cNvPr id="4" name="Slide Number Placeholder 3"/>
          <p:cNvSpPr>
            <a:spLocks noGrp="1"/>
          </p:cNvSpPr>
          <p:nvPr>
            <p:ph type="sldNum" sz="quarter" idx="10"/>
          </p:nvPr>
        </p:nvSpPr>
        <p:spPr/>
        <p:txBody>
          <a:bodyPr/>
          <a:lstStyle/>
          <a:p>
            <a:fld id="{71DA471E-4273-4350-8048-405B7C3F2FD3}" type="slidenum">
              <a:rPr lang="en-US" smtClean="0"/>
              <a:t>8</a:t>
            </a:fld>
            <a:endParaRPr lang="en-US"/>
          </a:p>
        </p:txBody>
      </p:sp>
    </p:spTree>
    <p:extLst>
      <p:ext uri="{BB962C8B-B14F-4D97-AF65-F5344CB8AC3E}">
        <p14:creationId xmlns:p14="http://schemas.microsoft.com/office/powerpoint/2010/main" val="3425769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We </a:t>
            </a:r>
            <a:r>
              <a:rPr lang="pl-PL" baseline="0" dirty="0" smtClean="0"/>
              <a:t>will analyze a map function that takes a two dimensional point and scales it up by a factor of two. The transformed version has to work directly on serialized data, which is just a collection of primitives that compose the original object. In this case, these are the two integers that compose a Point – x and y. There are two changes to make. First is to replace the list of arguments with a list of primitives to be directly read from the serialized data. In this case, we have to replace Point p with integers x and y. The second change is replacing all property reads with corresponding primitive variables. In other words, to replace p.x with x, and p.y with y.</a:t>
            </a:r>
            <a:endParaRPr lang="en-US" dirty="0"/>
          </a:p>
        </p:txBody>
      </p:sp>
      <p:sp>
        <p:nvSpPr>
          <p:cNvPr id="4" name="Slide Number Placeholder 3"/>
          <p:cNvSpPr>
            <a:spLocks noGrp="1"/>
          </p:cNvSpPr>
          <p:nvPr>
            <p:ph type="sldNum" sz="quarter" idx="10"/>
          </p:nvPr>
        </p:nvSpPr>
        <p:spPr/>
        <p:txBody>
          <a:bodyPr/>
          <a:lstStyle/>
          <a:p>
            <a:fld id="{71DA471E-4273-4350-8048-405B7C3F2FD3}" type="slidenum">
              <a:rPr lang="en-US" smtClean="0"/>
              <a:t>9</a:t>
            </a:fld>
            <a:endParaRPr lang="en-US"/>
          </a:p>
        </p:txBody>
      </p:sp>
    </p:spTree>
    <p:extLst>
      <p:ext uri="{BB962C8B-B14F-4D97-AF65-F5344CB8AC3E}">
        <p14:creationId xmlns:p14="http://schemas.microsoft.com/office/powerpoint/2010/main" val="726894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6E732-B36B-4B58-B696-6C8A0463CBF1}" type="datetimeFigureOut">
              <a:rPr lang="en-US" smtClean="0"/>
              <a:t>2017-05-31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1918869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6E732-B36B-4B58-B696-6C8A0463CBF1}" type="datetimeFigureOut">
              <a:rPr lang="en-US" smtClean="0"/>
              <a:t>2017-05-31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4169277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6E732-B36B-4B58-B696-6C8A0463CBF1}" type="datetimeFigureOut">
              <a:rPr lang="en-US" smtClean="0"/>
              <a:t>2017-05-31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89489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6E732-B36B-4B58-B696-6C8A0463CBF1}" type="datetimeFigureOut">
              <a:rPr lang="en-US" smtClean="0"/>
              <a:t>2017-05-31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56544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6E732-B36B-4B58-B696-6C8A0463CBF1}" type="datetimeFigureOut">
              <a:rPr lang="en-US" smtClean="0"/>
              <a:t>2017-05-31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421084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6E732-B36B-4B58-B696-6C8A0463CBF1}" type="datetimeFigureOut">
              <a:rPr lang="en-US" smtClean="0"/>
              <a:t>2017-05-31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3363528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6E732-B36B-4B58-B696-6C8A0463CBF1}" type="datetimeFigureOut">
              <a:rPr lang="en-US" smtClean="0"/>
              <a:t>2017-05-31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48778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6E732-B36B-4B58-B696-6C8A0463CBF1}" type="datetimeFigureOut">
              <a:rPr lang="en-US" smtClean="0"/>
              <a:t>2017-05-31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8640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6E732-B36B-4B58-B696-6C8A0463CBF1}" type="datetimeFigureOut">
              <a:rPr lang="en-US" smtClean="0"/>
              <a:t>2017-05-31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98098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6E732-B36B-4B58-B696-6C8A0463CBF1}" type="datetimeFigureOut">
              <a:rPr lang="en-US" smtClean="0"/>
              <a:t>2017-05-31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5126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6E732-B36B-4B58-B696-6C8A0463CBF1}" type="datetimeFigureOut">
              <a:rPr lang="en-US" smtClean="0"/>
              <a:t>2017-05-31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3D8E-11C4-433D-A408-1EE468788B09}" type="slidenum">
              <a:rPr lang="en-US" smtClean="0"/>
              <a:t>‹#›</a:t>
            </a:fld>
            <a:endParaRPr lang="en-US"/>
          </a:p>
        </p:txBody>
      </p:sp>
    </p:spTree>
    <p:extLst>
      <p:ext uri="{BB962C8B-B14F-4D97-AF65-F5344CB8AC3E}">
        <p14:creationId xmlns:p14="http://schemas.microsoft.com/office/powerpoint/2010/main" val="1239389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6E732-B36B-4B58-B696-6C8A0463CBF1}" type="datetimeFigureOut">
              <a:rPr lang="en-US" smtClean="0"/>
              <a:t>2017-05-31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83D8E-11C4-433D-A408-1EE468788B09}" type="slidenum">
              <a:rPr lang="en-US" smtClean="0"/>
              <a:t>‹#›</a:t>
            </a:fld>
            <a:endParaRPr lang="en-US"/>
          </a:p>
        </p:txBody>
      </p:sp>
    </p:spTree>
    <p:extLst>
      <p:ext uri="{BB962C8B-B14F-4D97-AF65-F5344CB8AC3E}">
        <p14:creationId xmlns:p14="http://schemas.microsoft.com/office/powerpoint/2010/main" val="22822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Accelerating Spark Datasets by Inlining Deserialization</a:t>
            </a:r>
            <a:endParaRPr lang="en-US" dirty="0"/>
          </a:p>
        </p:txBody>
      </p:sp>
      <p:sp>
        <p:nvSpPr>
          <p:cNvPr id="3" name="Subtitle 2"/>
          <p:cNvSpPr>
            <a:spLocks noGrp="1"/>
          </p:cNvSpPr>
          <p:nvPr>
            <p:ph type="subTitle" idx="1"/>
          </p:nvPr>
        </p:nvSpPr>
        <p:spPr>
          <a:xfrm>
            <a:off x="955590" y="3602038"/>
            <a:ext cx="3369275" cy="1655762"/>
          </a:xfrm>
        </p:spPr>
        <p:txBody>
          <a:bodyPr/>
          <a:lstStyle/>
          <a:p>
            <a:r>
              <a:rPr lang="pl-PL" sz="2800" dirty="0" smtClean="0"/>
              <a:t>Jan Wróblewski,</a:t>
            </a:r>
          </a:p>
          <a:p>
            <a:r>
              <a:rPr lang="pl-PL" dirty="0" smtClean="0"/>
              <a:t>University of Warsaw</a:t>
            </a:r>
            <a:endParaRPr lang="en-US" dirty="0"/>
          </a:p>
        </p:txBody>
      </p:sp>
      <p:sp>
        <p:nvSpPr>
          <p:cNvPr id="4" name="Subtitle 2"/>
          <p:cNvSpPr txBox="1">
            <a:spLocks/>
          </p:cNvSpPr>
          <p:nvPr/>
        </p:nvSpPr>
        <p:spPr>
          <a:xfrm>
            <a:off x="3599936" y="3602038"/>
            <a:ext cx="7418174"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pl-PL" sz="2800" dirty="0" smtClean="0"/>
              <a:t>Kazuaki Ishizaki, Hiroshi Inoue, Moriyoshi Ohara</a:t>
            </a:r>
          </a:p>
          <a:p>
            <a:r>
              <a:rPr lang="pl-PL" dirty="0" smtClean="0"/>
              <a:t>IBM Research – Tokyo</a:t>
            </a:r>
            <a:endParaRPr lang="en-US" dirty="0"/>
          </a:p>
        </p:txBody>
      </p:sp>
    </p:spTree>
    <p:extLst>
      <p:ext uri="{BB962C8B-B14F-4D97-AF65-F5344CB8AC3E}">
        <p14:creationId xmlns:p14="http://schemas.microsoft.com/office/powerpoint/2010/main" val="2942980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Transformation in a nutshell</a:t>
            </a:r>
            <a:endParaRPr lang="en-US" dirty="0"/>
          </a:p>
        </p:txBody>
      </p:sp>
      <p:sp>
        <p:nvSpPr>
          <p:cNvPr id="3" name="Text Placeholder 2"/>
          <p:cNvSpPr>
            <a:spLocks noGrp="1"/>
          </p:cNvSpPr>
          <p:nvPr>
            <p:ph type="body" idx="1"/>
          </p:nvPr>
        </p:nvSpPr>
        <p:spPr/>
        <p:txBody>
          <a:bodyPr/>
          <a:lstStyle/>
          <a:p>
            <a:r>
              <a:rPr lang="pl-PL" dirty="0" smtClean="0"/>
              <a:t>Original</a:t>
            </a:r>
          </a:p>
          <a:p>
            <a:endParaRPr lang="en-US" dirty="0"/>
          </a:p>
        </p:txBody>
      </p:sp>
      <p:sp>
        <p:nvSpPr>
          <p:cNvPr id="4" name="Content Placeholder 3"/>
          <p:cNvSpPr>
            <a:spLocks noGrp="1"/>
          </p:cNvSpPr>
          <p:nvPr>
            <p:ph sz="half" idx="2"/>
          </p:nvPr>
        </p:nvSpPr>
        <p:spPr/>
        <p:txBody>
          <a:bodyPr>
            <a:normAutofit/>
          </a:bodyPr>
          <a:lstStyle/>
          <a:p>
            <a:pPr marL="0" indent="0">
              <a:buNone/>
            </a:pPr>
            <a:r>
              <a:rPr lang="en-US" b="1" dirty="0" err="1" smtClean="0"/>
              <a:t>val</a:t>
            </a:r>
            <a:r>
              <a:rPr lang="en-US" dirty="0" smtClean="0"/>
              <a:t> </a:t>
            </a:r>
            <a:r>
              <a:rPr lang="pl-PL" dirty="0"/>
              <a:t>scaleByTwo </a:t>
            </a:r>
            <a:r>
              <a:rPr lang="en-US" dirty="0" smtClean="0"/>
              <a:t>=</a:t>
            </a:r>
            <a:endParaRPr lang="pl-PL" dirty="0" smtClean="0"/>
          </a:p>
          <a:p>
            <a:pPr marL="0" indent="0">
              <a:buNone/>
            </a:pPr>
            <a:r>
              <a:rPr lang="pl-PL" dirty="0" smtClean="0"/>
              <a:t>  </a:t>
            </a:r>
            <a:r>
              <a:rPr lang="en-US" dirty="0" smtClean="0"/>
              <a:t>(</a:t>
            </a:r>
            <a:r>
              <a:rPr lang="en-US" b="1" dirty="0" smtClean="0">
                <a:solidFill>
                  <a:srgbClr val="FF0000"/>
                </a:solidFill>
              </a:rPr>
              <a:t>p</a:t>
            </a:r>
            <a:r>
              <a:rPr lang="en-US" dirty="0" smtClean="0"/>
              <a:t>: </a:t>
            </a:r>
            <a:r>
              <a:rPr lang="en-US" dirty="0" smtClean="0">
                <a:solidFill>
                  <a:schemeClr val="accent6">
                    <a:lumMod val="75000"/>
                  </a:schemeClr>
                </a:solidFill>
              </a:rPr>
              <a:t>Point</a:t>
            </a:r>
            <a:r>
              <a:rPr lang="en-US" dirty="0" smtClean="0"/>
              <a:t>) =&gt;</a:t>
            </a:r>
          </a:p>
          <a:p>
            <a:pPr marL="0" indent="0">
              <a:buNone/>
            </a:pPr>
            <a:r>
              <a:rPr lang="pl-PL" dirty="0" smtClean="0"/>
              <a:t>    </a:t>
            </a:r>
            <a:r>
              <a:rPr lang="en-US" dirty="0" smtClean="0"/>
              <a:t>Point(</a:t>
            </a:r>
            <a:r>
              <a:rPr lang="en-US" b="1" dirty="0" err="1" smtClean="0">
                <a:solidFill>
                  <a:srgbClr val="FF0000"/>
                </a:solidFill>
              </a:rPr>
              <a:t>p.x</a:t>
            </a:r>
            <a:r>
              <a:rPr lang="en-US" dirty="0" smtClean="0"/>
              <a:t> * 2, </a:t>
            </a:r>
            <a:r>
              <a:rPr lang="en-US" b="1" dirty="0" err="1" smtClean="0">
                <a:solidFill>
                  <a:srgbClr val="FF0000"/>
                </a:solidFill>
              </a:rPr>
              <a:t>p.y</a:t>
            </a:r>
            <a:r>
              <a:rPr lang="en-US" dirty="0" smtClean="0"/>
              <a:t> * 2)</a:t>
            </a:r>
            <a:endParaRPr lang="pl-PL" dirty="0" smtClean="0"/>
          </a:p>
          <a:p>
            <a:pPr marL="0" indent="0">
              <a:buNone/>
            </a:pPr>
            <a:r>
              <a:rPr lang="pl-PL" b="1" dirty="0" smtClean="0"/>
              <a:t>val </a:t>
            </a:r>
            <a:r>
              <a:rPr lang="pl-PL" dirty="0" smtClean="0"/>
              <a:t>(</a:t>
            </a:r>
            <a:r>
              <a:rPr lang="pl-PL" dirty="0" smtClean="0">
                <a:solidFill>
                  <a:srgbClr val="FF0000"/>
                </a:solidFill>
              </a:rPr>
              <a:t>x1</a:t>
            </a:r>
            <a:r>
              <a:rPr lang="pl-PL" dirty="0" smtClean="0"/>
              <a:t>, </a:t>
            </a:r>
            <a:r>
              <a:rPr lang="pl-PL" dirty="0" smtClean="0">
                <a:solidFill>
                  <a:srgbClr val="FF0000"/>
                </a:solidFill>
              </a:rPr>
              <a:t>y1</a:t>
            </a:r>
            <a:r>
              <a:rPr lang="pl-PL" dirty="0" smtClean="0"/>
              <a:t>) </a:t>
            </a:r>
            <a:r>
              <a:rPr lang="pl-PL" dirty="0"/>
              <a:t>= </a:t>
            </a:r>
            <a:r>
              <a:rPr lang="pl-PL" dirty="0" smtClean="0"/>
              <a:t>deserializer.read();</a:t>
            </a:r>
            <a:endParaRPr lang="pl-PL" dirty="0"/>
          </a:p>
          <a:p>
            <a:pPr marL="0" indent="0">
              <a:buNone/>
            </a:pPr>
            <a:r>
              <a:rPr lang="pl-PL" b="1" dirty="0" smtClean="0">
                <a:solidFill>
                  <a:srgbClr val="FF0000"/>
                </a:solidFill>
              </a:rPr>
              <a:t>val </a:t>
            </a:r>
            <a:r>
              <a:rPr lang="pl-PL" dirty="0" smtClean="0">
                <a:solidFill>
                  <a:srgbClr val="FF0000"/>
                </a:solidFill>
              </a:rPr>
              <a:t>p1 = Point(x1, y1);</a:t>
            </a:r>
          </a:p>
          <a:p>
            <a:pPr marL="0" indent="0">
              <a:buNone/>
            </a:pPr>
            <a:r>
              <a:rPr lang="pl-PL" b="1" dirty="0" smtClean="0"/>
              <a:t>val</a:t>
            </a:r>
            <a:r>
              <a:rPr lang="pl-PL" dirty="0" smtClean="0"/>
              <a:t> p2 = scaleByTwo(p1);</a:t>
            </a:r>
          </a:p>
          <a:p>
            <a:pPr marL="0" indent="0">
              <a:buNone/>
            </a:pPr>
            <a:r>
              <a:rPr lang="pl-PL" dirty="0" smtClean="0"/>
              <a:t>serializer.write(p2.x, p2.y);</a:t>
            </a:r>
            <a:endParaRPr lang="pl-PL" dirty="0"/>
          </a:p>
        </p:txBody>
      </p:sp>
      <p:sp>
        <p:nvSpPr>
          <p:cNvPr id="5" name="Text Placeholder 4"/>
          <p:cNvSpPr>
            <a:spLocks noGrp="1"/>
          </p:cNvSpPr>
          <p:nvPr>
            <p:ph type="body" sz="quarter" idx="3"/>
          </p:nvPr>
        </p:nvSpPr>
        <p:spPr/>
        <p:txBody>
          <a:bodyPr>
            <a:normAutofit/>
          </a:bodyPr>
          <a:lstStyle/>
          <a:p>
            <a:r>
              <a:rPr lang="pl-PL" dirty="0" smtClean="0"/>
              <a:t>After inlining</a:t>
            </a:r>
            <a:r>
              <a:rPr lang="pl-PL" dirty="0"/>
              <a:t> </a:t>
            </a:r>
            <a:r>
              <a:rPr lang="pl-PL" dirty="0" smtClean="0"/>
              <a:t>deserialization</a:t>
            </a:r>
          </a:p>
          <a:p>
            <a:endParaRPr lang="en-US" dirty="0"/>
          </a:p>
        </p:txBody>
      </p:sp>
      <p:sp>
        <p:nvSpPr>
          <p:cNvPr id="6" name="Content Placeholder 5"/>
          <p:cNvSpPr>
            <a:spLocks noGrp="1"/>
          </p:cNvSpPr>
          <p:nvPr>
            <p:ph sz="quarter" idx="4"/>
          </p:nvPr>
        </p:nvSpPr>
        <p:spPr/>
        <p:txBody>
          <a:bodyPr/>
          <a:lstStyle/>
          <a:p>
            <a:pPr marL="0" indent="0">
              <a:buNone/>
            </a:pPr>
            <a:r>
              <a:rPr lang="en-US" b="1" dirty="0" err="1" smtClean="0"/>
              <a:t>val</a:t>
            </a:r>
            <a:r>
              <a:rPr lang="en-US" dirty="0" smtClean="0"/>
              <a:t> </a:t>
            </a:r>
            <a:r>
              <a:rPr lang="pl-PL" dirty="0"/>
              <a:t>scaleByTwo </a:t>
            </a:r>
            <a:r>
              <a:rPr lang="en-US" dirty="0" smtClean="0"/>
              <a:t>=</a:t>
            </a:r>
            <a:endParaRPr lang="pl-PL" dirty="0" smtClean="0"/>
          </a:p>
          <a:p>
            <a:pPr marL="0" indent="0">
              <a:buNone/>
            </a:pPr>
            <a:r>
              <a:rPr lang="pl-PL" dirty="0" smtClean="0"/>
              <a:t>  </a:t>
            </a:r>
            <a:r>
              <a:rPr lang="en-US" dirty="0" smtClean="0"/>
              <a:t>(</a:t>
            </a:r>
            <a:r>
              <a:rPr lang="pl-PL" b="1" dirty="0" smtClean="0">
                <a:solidFill>
                  <a:srgbClr val="FF0000"/>
                </a:solidFill>
              </a:rPr>
              <a:t>x</a:t>
            </a:r>
            <a:r>
              <a:rPr lang="pl-PL" dirty="0" smtClean="0"/>
              <a:t>: </a:t>
            </a:r>
            <a:r>
              <a:rPr lang="pl-PL" dirty="0" smtClean="0">
                <a:solidFill>
                  <a:schemeClr val="accent6">
                    <a:lumMod val="75000"/>
                  </a:schemeClr>
                </a:solidFill>
              </a:rPr>
              <a:t>Int</a:t>
            </a:r>
            <a:r>
              <a:rPr lang="pl-PL" dirty="0" smtClean="0"/>
              <a:t>, </a:t>
            </a:r>
            <a:r>
              <a:rPr lang="pl-PL" b="1" dirty="0" smtClean="0">
                <a:solidFill>
                  <a:srgbClr val="FF0000"/>
                </a:solidFill>
              </a:rPr>
              <a:t>y</a:t>
            </a:r>
            <a:r>
              <a:rPr lang="pl-PL" dirty="0" smtClean="0"/>
              <a:t>: </a:t>
            </a:r>
            <a:r>
              <a:rPr lang="pl-PL" dirty="0" smtClean="0">
                <a:solidFill>
                  <a:schemeClr val="accent6">
                    <a:lumMod val="75000"/>
                  </a:schemeClr>
                </a:solidFill>
              </a:rPr>
              <a:t>Int</a:t>
            </a:r>
            <a:r>
              <a:rPr lang="en-US" dirty="0" smtClean="0"/>
              <a:t>) =&gt;</a:t>
            </a:r>
          </a:p>
          <a:p>
            <a:pPr marL="0" indent="0">
              <a:buNone/>
            </a:pPr>
            <a:r>
              <a:rPr lang="pl-PL" dirty="0" smtClean="0"/>
              <a:t>    Point</a:t>
            </a:r>
            <a:r>
              <a:rPr lang="en-US" dirty="0" smtClean="0"/>
              <a:t>(</a:t>
            </a:r>
            <a:r>
              <a:rPr lang="pl-PL" b="1" dirty="0" smtClean="0">
                <a:solidFill>
                  <a:srgbClr val="FF0000"/>
                </a:solidFill>
              </a:rPr>
              <a:t>x</a:t>
            </a:r>
            <a:r>
              <a:rPr lang="en-US" dirty="0" smtClean="0"/>
              <a:t> * 2, </a:t>
            </a:r>
            <a:r>
              <a:rPr lang="pl-PL" b="1" dirty="0" smtClean="0">
                <a:solidFill>
                  <a:srgbClr val="FF0000"/>
                </a:solidFill>
              </a:rPr>
              <a:t>y</a:t>
            </a:r>
            <a:r>
              <a:rPr lang="en-US" dirty="0" smtClean="0"/>
              <a:t> * 2)</a:t>
            </a:r>
            <a:endParaRPr lang="pl-PL" dirty="0" smtClean="0"/>
          </a:p>
          <a:p>
            <a:pPr marL="0" indent="0">
              <a:buNone/>
            </a:pPr>
            <a:r>
              <a:rPr lang="pl-PL" b="1" dirty="0"/>
              <a:t>val </a:t>
            </a:r>
            <a:r>
              <a:rPr lang="pl-PL" dirty="0"/>
              <a:t>(</a:t>
            </a:r>
            <a:r>
              <a:rPr lang="pl-PL" dirty="0" smtClean="0">
                <a:solidFill>
                  <a:srgbClr val="FF0000"/>
                </a:solidFill>
              </a:rPr>
              <a:t>x1</a:t>
            </a:r>
            <a:r>
              <a:rPr lang="pl-PL" dirty="0" smtClean="0"/>
              <a:t>, </a:t>
            </a:r>
            <a:r>
              <a:rPr lang="pl-PL" dirty="0" smtClean="0">
                <a:solidFill>
                  <a:srgbClr val="FF0000"/>
                </a:solidFill>
              </a:rPr>
              <a:t>y1</a:t>
            </a:r>
            <a:r>
              <a:rPr lang="pl-PL" dirty="0" smtClean="0"/>
              <a:t>) </a:t>
            </a:r>
            <a:r>
              <a:rPr lang="pl-PL" dirty="0"/>
              <a:t>= </a:t>
            </a:r>
            <a:r>
              <a:rPr lang="pl-PL" dirty="0" smtClean="0"/>
              <a:t>deserializer.read();</a:t>
            </a:r>
          </a:p>
          <a:p>
            <a:pPr marL="0" indent="0">
              <a:buNone/>
            </a:pPr>
            <a:endParaRPr lang="pl-PL" dirty="0" smtClean="0"/>
          </a:p>
          <a:p>
            <a:pPr marL="0" indent="0">
              <a:buNone/>
            </a:pPr>
            <a:r>
              <a:rPr lang="pl-PL" b="1" dirty="0" smtClean="0"/>
              <a:t>val</a:t>
            </a:r>
            <a:r>
              <a:rPr lang="pl-PL" dirty="0" smtClean="0"/>
              <a:t> p2 = scaleByTwo(</a:t>
            </a:r>
            <a:r>
              <a:rPr lang="pl-PL" dirty="0" smtClean="0">
                <a:solidFill>
                  <a:srgbClr val="FF0000"/>
                </a:solidFill>
              </a:rPr>
              <a:t>x1</a:t>
            </a:r>
            <a:r>
              <a:rPr lang="pl-PL" dirty="0" smtClean="0"/>
              <a:t>, </a:t>
            </a:r>
            <a:r>
              <a:rPr lang="pl-PL" dirty="0" smtClean="0">
                <a:solidFill>
                  <a:srgbClr val="FF0000"/>
                </a:solidFill>
              </a:rPr>
              <a:t>x2</a:t>
            </a:r>
            <a:r>
              <a:rPr lang="pl-PL" dirty="0" smtClean="0"/>
              <a:t>);</a:t>
            </a:r>
            <a:endParaRPr lang="pl-PL" dirty="0"/>
          </a:p>
          <a:p>
            <a:pPr marL="0" indent="0">
              <a:buNone/>
            </a:pPr>
            <a:r>
              <a:rPr lang="pl-PL" dirty="0" smtClean="0"/>
              <a:t>serializer.write(p2.x, p2.y);</a:t>
            </a:r>
            <a:endParaRPr lang="pl-PL" dirty="0"/>
          </a:p>
        </p:txBody>
      </p:sp>
      <p:sp>
        <p:nvSpPr>
          <p:cNvPr id="7" name="Right Arrow 6"/>
          <p:cNvSpPr/>
          <p:nvPr/>
        </p:nvSpPr>
        <p:spPr>
          <a:xfrm>
            <a:off x="268382" y="4061012"/>
            <a:ext cx="484094" cy="4123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268382" y="4572000"/>
            <a:ext cx="484094" cy="4123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5852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Transformation in a nutshell</a:t>
            </a:r>
            <a:endParaRPr lang="en-US" dirty="0"/>
          </a:p>
        </p:txBody>
      </p:sp>
      <p:sp>
        <p:nvSpPr>
          <p:cNvPr id="3" name="Text Placeholder 2"/>
          <p:cNvSpPr>
            <a:spLocks noGrp="1"/>
          </p:cNvSpPr>
          <p:nvPr>
            <p:ph type="body" idx="1"/>
          </p:nvPr>
        </p:nvSpPr>
        <p:spPr/>
        <p:txBody>
          <a:bodyPr/>
          <a:lstStyle/>
          <a:p>
            <a:r>
              <a:rPr lang="pl-PL" dirty="0" smtClean="0"/>
              <a:t>Original</a:t>
            </a:r>
          </a:p>
          <a:p>
            <a:endParaRPr lang="en-US" dirty="0"/>
          </a:p>
        </p:txBody>
      </p:sp>
      <p:sp>
        <p:nvSpPr>
          <p:cNvPr id="4" name="Content Placeholder 3"/>
          <p:cNvSpPr>
            <a:spLocks noGrp="1"/>
          </p:cNvSpPr>
          <p:nvPr>
            <p:ph sz="half" idx="2"/>
          </p:nvPr>
        </p:nvSpPr>
        <p:spPr/>
        <p:txBody>
          <a:bodyPr>
            <a:normAutofit/>
          </a:bodyPr>
          <a:lstStyle/>
          <a:p>
            <a:pPr marL="0" indent="0">
              <a:buNone/>
            </a:pPr>
            <a:r>
              <a:rPr lang="en-US" b="1" dirty="0" err="1" smtClean="0"/>
              <a:t>val</a:t>
            </a:r>
            <a:r>
              <a:rPr lang="en-US" dirty="0" smtClean="0"/>
              <a:t> </a:t>
            </a:r>
            <a:r>
              <a:rPr lang="pl-PL" dirty="0"/>
              <a:t>scaleByTwo </a:t>
            </a:r>
            <a:r>
              <a:rPr lang="en-US" dirty="0" smtClean="0"/>
              <a:t>=</a:t>
            </a:r>
            <a:endParaRPr lang="pl-PL" dirty="0" smtClean="0"/>
          </a:p>
          <a:p>
            <a:pPr marL="0" indent="0">
              <a:buNone/>
            </a:pPr>
            <a:r>
              <a:rPr lang="pl-PL" dirty="0" smtClean="0"/>
              <a:t>  </a:t>
            </a:r>
            <a:r>
              <a:rPr lang="en-US" dirty="0" smtClean="0"/>
              <a:t>(</a:t>
            </a:r>
            <a:r>
              <a:rPr lang="en-US" b="1" dirty="0" smtClean="0">
                <a:solidFill>
                  <a:srgbClr val="FF0000"/>
                </a:solidFill>
              </a:rPr>
              <a:t>p</a:t>
            </a:r>
            <a:r>
              <a:rPr lang="en-US" dirty="0" smtClean="0"/>
              <a:t>: </a:t>
            </a:r>
            <a:r>
              <a:rPr lang="en-US" dirty="0" smtClean="0">
                <a:solidFill>
                  <a:schemeClr val="accent6">
                    <a:lumMod val="75000"/>
                  </a:schemeClr>
                </a:solidFill>
              </a:rPr>
              <a:t>Point</a:t>
            </a:r>
            <a:r>
              <a:rPr lang="en-US" dirty="0" smtClean="0"/>
              <a:t>) =&gt;</a:t>
            </a:r>
          </a:p>
          <a:p>
            <a:pPr marL="0" indent="0">
              <a:buNone/>
            </a:pPr>
            <a:r>
              <a:rPr lang="pl-PL" dirty="0" smtClean="0"/>
              <a:t>    </a:t>
            </a:r>
            <a:r>
              <a:rPr lang="en-US" dirty="0" smtClean="0"/>
              <a:t>Point(</a:t>
            </a:r>
            <a:r>
              <a:rPr lang="en-US" b="1" dirty="0" err="1" smtClean="0">
                <a:solidFill>
                  <a:srgbClr val="FF0000"/>
                </a:solidFill>
              </a:rPr>
              <a:t>p.x</a:t>
            </a:r>
            <a:r>
              <a:rPr lang="en-US" dirty="0" smtClean="0"/>
              <a:t> * 2, </a:t>
            </a:r>
            <a:r>
              <a:rPr lang="en-US" b="1" dirty="0" err="1" smtClean="0">
                <a:solidFill>
                  <a:srgbClr val="FF0000"/>
                </a:solidFill>
              </a:rPr>
              <a:t>p.y</a:t>
            </a:r>
            <a:r>
              <a:rPr lang="en-US" dirty="0" smtClean="0"/>
              <a:t> * 2)</a:t>
            </a:r>
            <a:endParaRPr lang="pl-PL" dirty="0" smtClean="0"/>
          </a:p>
          <a:p>
            <a:pPr marL="0" indent="0">
              <a:buNone/>
            </a:pPr>
            <a:r>
              <a:rPr lang="pl-PL" b="1" dirty="0" smtClean="0"/>
              <a:t>val </a:t>
            </a:r>
            <a:r>
              <a:rPr lang="pl-PL" dirty="0" smtClean="0"/>
              <a:t>(</a:t>
            </a:r>
            <a:r>
              <a:rPr lang="pl-PL" dirty="0" smtClean="0">
                <a:solidFill>
                  <a:srgbClr val="FF0000"/>
                </a:solidFill>
              </a:rPr>
              <a:t>x1</a:t>
            </a:r>
            <a:r>
              <a:rPr lang="pl-PL" dirty="0" smtClean="0"/>
              <a:t>, </a:t>
            </a:r>
            <a:r>
              <a:rPr lang="pl-PL" dirty="0" smtClean="0">
                <a:solidFill>
                  <a:srgbClr val="FF0000"/>
                </a:solidFill>
              </a:rPr>
              <a:t>y1</a:t>
            </a:r>
            <a:r>
              <a:rPr lang="pl-PL" dirty="0" smtClean="0"/>
              <a:t>) </a:t>
            </a:r>
            <a:r>
              <a:rPr lang="pl-PL" dirty="0"/>
              <a:t>= </a:t>
            </a:r>
            <a:r>
              <a:rPr lang="pl-PL" dirty="0" smtClean="0"/>
              <a:t>deserializer.read();</a:t>
            </a:r>
            <a:endParaRPr lang="pl-PL" dirty="0"/>
          </a:p>
          <a:p>
            <a:pPr marL="0" indent="0">
              <a:buNone/>
            </a:pPr>
            <a:r>
              <a:rPr lang="pl-PL" b="1" dirty="0" smtClean="0">
                <a:solidFill>
                  <a:srgbClr val="FF0000"/>
                </a:solidFill>
              </a:rPr>
              <a:t>val </a:t>
            </a:r>
            <a:r>
              <a:rPr lang="pl-PL" dirty="0" smtClean="0">
                <a:solidFill>
                  <a:srgbClr val="FF0000"/>
                </a:solidFill>
              </a:rPr>
              <a:t>p1 = Point(x1, y1);</a:t>
            </a:r>
          </a:p>
          <a:p>
            <a:pPr marL="0" indent="0">
              <a:buNone/>
            </a:pPr>
            <a:r>
              <a:rPr lang="pl-PL" b="1" dirty="0" smtClean="0"/>
              <a:t>val</a:t>
            </a:r>
            <a:r>
              <a:rPr lang="pl-PL" dirty="0" smtClean="0"/>
              <a:t> p2 = scaleByTwo(p1);</a:t>
            </a:r>
          </a:p>
          <a:p>
            <a:pPr marL="0" indent="0">
              <a:buNone/>
            </a:pPr>
            <a:r>
              <a:rPr lang="pl-PL" dirty="0" smtClean="0"/>
              <a:t>serializer.write(p2.x, p2.y);</a:t>
            </a:r>
            <a:endParaRPr lang="pl-PL" dirty="0"/>
          </a:p>
        </p:txBody>
      </p:sp>
      <p:sp>
        <p:nvSpPr>
          <p:cNvPr id="5" name="Text Placeholder 4"/>
          <p:cNvSpPr>
            <a:spLocks noGrp="1"/>
          </p:cNvSpPr>
          <p:nvPr>
            <p:ph type="body" sz="quarter" idx="3"/>
          </p:nvPr>
        </p:nvSpPr>
        <p:spPr/>
        <p:txBody>
          <a:bodyPr>
            <a:normAutofit/>
          </a:bodyPr>
          <a:lstStyle/>
          <a:p>
            <a:r>
              <a:rPr lang="pl-PL" dirty="0" smtClean="0"/>
              <a:t>After inlining</a:t>
            </a:r>
            <a:r>
              <a:rPr lang="pl-PL" dirty="0"/>
              <a:t> </a:t>
            </a:r>
            <a:r>
              <a:rPr lang="pl-PL" dirty="0" smtClean="0"/>
              <a:t>deserialization</a:t>
            </a:r>
          </a:p>
          <a:p>
            <a:endParaRPr lang="en-US" dirty="0"/>
          </a:p>
        </p:txBody>
      </p:sp>
      <p:sp>
        <p:nvSpPr>
          <p:cNvPr id="6" name="Content Placeholder 5"/>
          <p:cNvSpPr>
            <a:spLocks noGrp="1"/>
          </p:cNvSpPr>
          <p:nvPr>
            <p:ph sz="quarter" idx="4"/>
          </p:nvPr>
        </p:nvSpPr>
        <p:spPr/>
        <p:txBody>
          <a:bodyPr/>
          <a:lstStyle/>
          <a:p>
            <a:pPr marL="0" indent="0">
              <a:buNone/>
            </a:pPr>
            <a:r>
              <a:rPr lang="en-US" b="1" dirty="0" err="1" smtClean="0"/>
              <a:t>val</a:t>
            </a:r>
            <a:r>
              <a:rPr lang="en-US" dirty="0" smtClean="0"/>
              <a:t> </a:t>
            </a:r>
            <a:r>
              <a:rPr lang="pl-PL" dirty="0"/>
              <a:t>scaleByTwo </a:t>
            </a:r>
            <a:r>
              <a:rPr lang="en-US" dirty="0" smtClean="0"/>
              <a:t>=</a:t>
            </a:r>
            <a:endParaRPr lang="pl-PL" dirty="0" smtClean="0"/>
          </a:p>
          <a:p>
            <a:pPr marL="0" indent="0">
              <a:buNone/>
            </a:pPr>
            <a:r>
              <a:rPr lang="pl-PL" dirty="0" smtClean="0"/>
              <a:t>  </a:t>
            </a:r>
            <a:r>
              <a:rPr lang="en-US" dirty="0" smtClean="0"/>
              <a:t>(</a:t>
            </a:r>
            <a:r>
              <a:rPr lang="pl-PL" b="1" dirty="0" smtClean="0">
                <a:solidFill>
                  <a:srgbClr val="FF0000"/>
                </a:solidFill>
              </a:rPr>
              <a:t>x</a:t>
            </a:r>
            <a:r>
              <a:rPr lang="pl-PL" dirty="0" smtClean="0"/>
              <a:t>: </a:t>
            </a:r>
            <a:r>
              <a:rPr lang="pl-PL" dirty="0" smtClean="0">
                <a:solidFill>
                  <a:schemeClr val="accent6">
                    <a:lumMod val="75000"/>
                  </a:schemeClr>
                </a:solidFill>
              </a:rPr>
              <a:t>Int</a:t>
            </a:r>
            <a:r>
              <a:rPr lang="pl-PL" dirty="0" smtClean="0"/>
              <a:t>, </a:t>
            </a:r>
            <a:r>
              <a:rPr lang="pl-PL" b="1" dirty="0" smtClean="0">
                <a:solidFill>
                  <a:srgbClr val="FF0000"/>
                </a:solidFill>
              </a:rPr>
              <a:t>y</a:t>
            </a:r>
            <a:r>
              <a:rPr lang="pl-PL" dirty="0" smtClean="0"/>
              <a:t>: </a:t>
            </a:r>
            <a:r>
              <a:rPr lang="pl-PL" dirty="0" smtClean="0">
                <a:solidFill>
                  <a:schemeClr val="accent6">
                    <a:lumMod val="75000"/>
                  </a:schemeClr>
                </a:solidFill>
              </a:rPr>
              <a:t>Int</a:t>
            </a:r>
            <a:r>
              <a:rPr lang="en-US" dirty="0" smtClean="0"/>
              <a:t>) =&gt;</a:t>
            </a:r>
          </a:p>
          <a:p>
            <a:pPr marL="0" indent="0">
              <a:buNone/>
            </a:pPr>
            <a:r>
              <a:rPr lang="pl-PL" dirty="0" smtClean="0"/>
              <a:t>    </a:t>
            </a:r>
            <a:r>
              <a:rPr lang="en-US" dirty="0" smtClean="0"/>
              <a:t>Point(</a:t>
            </a:r>
            <a:r>
              <a:rPr lang="pl-PL" b="1" dirty="0" smtClean="0">
                <a:solidFill>
                  <a:srgbClr val="FF0000"/>
                </a:solidFill>
              </a:rPr>
              <a:t>x</a:t>
            </a:r>
            <a:r>
              <a:rPr lang="en-US" dirty="0" smtClean="0"/>
              <a:t> * 2, </a:t>
            </a:r>
            <a:r>
              <a:rPr lang="pl-PL" b="1" dirty="0" smtClean="0">
                <a:solidFill>
                  <a:srgbClr val="FF0000"/>
                </a:solidFill>
              </a:rPr>
              <a:t>y</a:t>
            </a:r>
            <a:r>
              <a:rPr lang="en-US" dirty="0" smtClean="0"/>
              <a:t> * 2)</a:t>
            </a:r>
            <a:endParaRPr lang="pl-PL" dirty="0" smtClean="0"/>
          </a:p>
          <a:p>
            <a:pPr marL="0" indent="0">
              <a:buNone/>
            </a:pPr>
            <a:r>
              <a:rPr lang="pl-PL" b="1" dirty="0"/>
              <a:t>val </a:t>
            </a:r>
            <a:r>
              <a:rPr lang="pl-PL" dirty="0"/>
              <a:t>(</a:t>
            </a:r>
            <a:r>
              <a:rPr lang="pl-PL" dirty="0">
                <a:solidFill>
                  <a:srgbClr val="FF0000"/>
                </a:solidFill>
              </a:rPr>
              <a:t>x1</a:t>
            </a:r>
            <a:r>
              <a:rPr lang="pl-PL" dirty="0"/>
              <a:t>, </a:t>
            </a:r>
            <a:r>
              <a:rPr lang="pl-PL" dirty="0">
                <a:solidFill>
                  <a:srgbClr val="FF0000"/>
                </a:solidFill>
              </a:rPr>
              <a:t>y1</a:t>
            </a:r>
            <a:r>
              <a:rPr lang="pl-PL" dirty="0"/>
              <a:t>) = </a:t>
            </a:r>
            <a:r>
              <a:rPr lang="pl-PL" dirty="0" smtClean="0"/>
              <a:t>deserializer.read();</a:t>
            </a:r>
            <a:endParaRPr lang="pl-PL" dirty="0"/>
          </a:p>
          <a:p>
            <a:pPr marL="0" indent="0">
              <a:buNone/>
            </a:pPr>
            <a:endParaRPr lang="pl-PL" dirty="0"/>
          </a:p>
          <a:p>
            <a:pPr marL="0" indent="0">
              <a:buNone/>
            </a:pPr>
            <a:r>
              <a:rPr lang="pl-PL" b="1" dirty="0"/>
              <a:t>val</a:t>
            </a:r>
            <a:r>
              <a:rPr lang="pl-PL" dirty="0"/>
              <a:t> p2 = </a:t>
            </a:r>
            <a:r>
              <a:rPr lang="pl-PL" dirty="0" smtClean="0"/>
              <a:t>scaleByTwo(</a:t>
            </a:r>
            <a:r>
              <a:rPr lang="pl-PL" dirty="0" smtClean="0">
                <a:solidFill>
                  <a:srgbClr val="FF0000"/>
                </a:solidFill>
              </a:rPr>
              <a:t>x1</a:t>
            </a:r>
            <a:r>
              <a:rPr lang="pl-PL" dirty="0"/>
              <a:t>, </a:t>
            </a:r>
            <a:r>
              <a:rPr lang="pl-PL" dirty="0">
                <a:solidFill>
                  <a:srgbClr val="FF0000"/>
                </a:solidFill>
              </a:rPr>
              <a:t>x2</a:t>
            </a:r>
            <a:r>
              <a:rPr lang="pl-PL" dirty="0"/>
              <a:t>);</a:t>
            </a:r>
          </a:p>
          <a:p>
            <a:pPr marL="0" indent="0">
              <a:buNone/>
            </a:pPr>
            <a:r>
              <a:rPr lang="pl-PL" dirty="0"/>
              <a:t>serializer.write(p2.x, p2.y);</a:t>
            </a:r>
          </a:p>
        </p:txBody>
      </p:sp>
      <p:sp>
        <p:nvSpPr>
          <p:cNvPr id="8" name="Right Arrow 7"/>
          <p:cNvSpPr/>
          <p:nvPr/>
        </p:nvSpPr>
        <p:spPr>
          <a:xfrm>
            <a:off x="268382" y="5611906"/>
            <a:ext cx="484094" cy="4123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3315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Transformation in a nutshell</a:t>
            </a:r>
            <a:endParaRPr lang="en-US" dirty="0"/>
          </a:p>
        </p:txBody>
      </p:sp>
      <p:sp>
        <p:nvSpPr>
          <p:cNvPr id="3" name="Text Placeholder 2"/>
          <p:cNvSpPr>
            <a:spLocks noGrp="1"/>
          </p:cNvSpPr>
          <p:nvPr>
            <p:ph type="body" idx="1"/>
          </p:nvPr>
        </p:nvSpPr>
        <p:spPr/>
        <p:txBody>
          <a:bodyPr/>
          <a:lstStyle/>
          <a:p>
            <a:r>
              <a:rPr lang="pl-PL" dirty="0" smtClean="0"/>
              <a:t>Original</a:t>
            </a:r>
          </a:p>
          <a:p>
            <a:endParaRPr lang="en-US" dirty="0"/>
          </a:p>
        </p:txBody>
      </p:sp>
      <p:sp>
        <p:nvSpPr>
          <p:cNvPr id="4" name="Content Placeholder 3"/>
          <p:cNvSpPr>
            <a:spLocks noGrp="1"/>
          </p:cNvSpPr>
          <p:nvPr>
            <p:ph sz="half" idx="2"/>
          </p:nvPr>
        </p:nvSpPr>
        <p:spPr/>
        <p:txBody>
          <a:bodyPr>
            <a:normAutofit/>
          </a:bodyPr>
          <a:lstStyle/>
          <a:p>
            <a:pPr marL="0" indent="0">
              <a:buNone/>
            </a:pPr>
            <a:r>
              <a:rPr lang="en-US" b="1" dirty="0" err="1" smtClean="0"/>
              <a:t>val</a:t>
            </a:r>
            <a:r>
              <a:rPr lang="en-US" dirty="0" smtClean="0"/>
              <a:t> </a:t>
            </a:r>
            <a:r>
              <a:rPr lang="pl-PL" dirty="0"/>
              <a:t>scaleByTwo </a:t>
            </a:r>
            <a:r>
              <a:rPr lang="en-US" dirty="0" smtClean="0"/>
              <a:t>=</a:t>
            </a:r>
            <a:endParaRPr lang="pl-PL" dirty="0" smtClean="0"/>
          </a:p>
          <a:p>
            <a:pPr marL="0" indent="0">
              <a:buNone/>
            </a:pPr>
            <a:r>
              <a:rPr lang="pl-PL" dirty="0" smtClean="0"/>
              <a:t>  </a:t>
            </a:r>
            <a:r>
              <a:rPr lang="en-US" dirty="0" smtClean="0"/>
              <a:t>(</a:t>
            </a:r>
            <a:r>
              <a:rPr lang="en-US" b="1" dirty="0" smtClean="0">
                <a:solidFill>
                  <a:srgbClr val="FF0000"/>
                </a:solidFill>
              </a:rPr>
              <a:t>p</a:t>
            </a:r>
            <a:r>
              <a:rPr lang="en-US" dirty="0" smtClean="0"/>
              <a:t>: </a:t>
            </a:r>
            <a:r>
              <a:rPr lang="en-US" dirty="0" smtClean="0">
                <a:solidFill>
                  <a:schemeClr val="accent6">
                    <a:lumMod val="75000"/>
                  </a:schemeClr>
                </a:solidFill>
              </a:rPr>
              <a:t>Point</a:t>
            </a:r>
            <a:r>
              <a:rPr lang="en-US" dirty="0" smtClean="0"/>
              <a:t>) =&gt;</a:t>
            </a:r>
          </a:p>
          <a:p>
            <a:pPr marL="0" indent="0">
              <a:buNone/>
            </a:pPr>
            <a:r>
              <a:rPr lang="pl-PL" dirty="0" smtClean="0"/>
              <a:t>    </a:t>
            </a:r>
            <a:r>
              <a:rPr lang="en-US" dirty="0" smtClean="0"/>
              <a:t>Point(</a:t>
            </a:r>
            <a:r>
              <a:rPr lang="en-US" b="1" dirty="0" err="1" smtClean="0">
                <a:solidFill>
                  <a:srgbClr val="FF0000"/>
                </a:solidFill>
              </a:rPr>
              <a:t>p.x</a:t>
            </a:r>
            <a:r>
              <a:rPr lang="en-US" dirty="0" smtClean="0"/>
              <a:t> * 2, </a:t>
            </a:r>
            <a:r>
              <a:rPr lang="en-US" b="1" dirty="0" err="1" smtClean="0">
                <a:solidFill>
                  <a:srgbClr val="FF0000"/>
                </a:solidFill>
              </a:rPr>
              <a:t>p.y</a:t>
            </a:r>
            <a:r>
              <a:rPr lang="en-US" dirty="0" smtClean="0"/>
              <a:t> * 2)</a:t>
            </a:r>
            <a:endParaRPr lang="pl-PL" dirty="0" smtClean="0"/>
          </a:p>
          <a:p>
            <a:pPr marL="0" indent="0">
              <a:buNone/>
            </a:pPr>
            <a:r>
              <a:rPr lang="pl-PL" b="1" dirty="0" smtClean="0"/>
              <a:t>val </a:t>
            </a:r>
            <a:r>
              <a:rPr lang="pl-PL" dirty="0" smtClean="0"/>
              <a:t>(</a:t>
            </a:r>
            <a:r>
              <a:rPr lang="pl-PL" dirty="0" smtClean="0">
                <a:solidFill>
                  <a:srgbClr val="FF0000"/>
                </a:solidFill>
              </a:rPr>
              <a:t>x1</a:t>
            </a:r>
            <a:r>
              <a:rPr lang="pl-PL" dirty="0" smtClean="0"/>
              <a:t>, </a:t>
            </a:r>
            <a:r>
              <a:rPr lang="pl-PL" dirty="0" smtClean="0">
                <a:solidFill>
                  <a:srgbClr val="FF0000"/>
                </a:solidFill>
              </a:rPr>
              <a:t>y1</a:t>
            </a:r>
            <a:r>
              <a:rPr lang="pl-PL" dirty="0" smtClean="0"/>
              <a:t>) </a:t>
            </a:r>
            <a:r>
              <a:rPr lang="pl-PL" dirty="0"/>
              <a:t>= </a:t>
            </a:r>
            <a:r>
              <a:rPr lang="pl-PL" dirty="0" smtClean="0"/>
              <a:t>deserializer.read();</a:t>
            </a:r>
            <a:endParaRPr lang="pl-PL" dirty="0"/>
          </a:p>
          <a:p>
            <a:pPr marL="0" indent="0">
              <a:buNone/>
            </a:pPr>
            <a:r>
              <a:rPr lang="pl-PL" b="1" dirty="0" smtClean="0">
                <a:solidFill>
                  <a:srgbClr val="FF0000"/>
                </a:solidFill>
              </a:rPr>
              <a:t>val </a:t>
            </a:r>
            <a:r>
              <a:rPr lang="pl-PL" dirty="0" smtClean="0">
                <a:solidFill>
                  <a:srgbClr val="FF0000"/>
                </a:solidFill>
              </a:rPr>
              <a:t>p1 = Point(x1, y1);</a:t>
            </a:r>
          </a:p>
          <a:p>
            <a:pPr marL="0" indent="0">
              <a:buNone/>
            </a:pPr>
            <a:r>
              <a:rPr lang="pl-PL" b="1" dirty="0" smtClean="0"/>
              <a:t>val</a:t>
            </a:r>
            <a:r>
              <a:rPr lang="pl-PL" dirty="0" smtClean="0"/>
              <a:t> p2 = scaleByTwo(p1);</a:t>
            </a:r>
          </a:p>
          <a:p>
            <a:pPr marL="0" indent="0">
              <a:buNone/>
            </a:pPr>
            <a:r>
              <a:rPr lang="pl-PL" dirty="0" smtClean="0"/>
              <a:t>serializer.write(p2.x, p2.y);</a:t>
            </a:r>
            <a:endParaRPr lang="pl-PL" dirty="0"/>
          </a:p>
        </p:txBody>
      </p:sp>
      <p:sp>
        <p:nvSpPr>
          <p:cNvPr id="5" name="Text Placeholder 4"/>
          <p:cNvSpPr>
            <a:spLocks noGrp="1"/>
          </p:cNvSpPr>
          <p:nvPr>
            <p:ph type="body" sz="quarter" idx="3"/>
          </p:nvPr>
        </p:nvSpPr>
        <p:spPr/>
        <p:txBody>
          <a:bodyPr>
            <a:normAutofit/>
          </a:bodyPr>
          <a:lstStyle/>
          <a:p>
            <a:r>
              <a:rPr lang="pl-PL" dirty="0" smtClean="0"/>
              <a:t>After inlining</a:t>
            </a:r>
            <a:r>
              <a:rPr lang="pl-PL" dirty="0"/>
              <a:t> </a:t>
            </a:r>
            <a:r>
              <a:rPr lang="pl-PL" dirty="0" smtClean="0"/>
              <a:t>deserialization</a:t>
            </a:r>
          </a:p>
          <a:p>
            <a:endParaRPr lang="en-US" dirty="0"/>
          </a:p>
        </p:txBody>
      </p:sp>
      <p:sp>
        <p:nvSpPr>
          <p:cNvPr id="6" name="Content Placeholder 5"/>
          <p:cNvSpPr>
            <a:spLocks noGrp="1"/>
          </p:cNvSpPr>
          <p:nvPr>
            <p:ph sz="quarter" idx="4"/>
          </p:nvPr>
        </p:nvSpPr>
        <p:spPr/>
        <p:txBody>
          <a:bodyPr/>
          <a:lstStyle/>
          <a:p>
            <a:pPr marL="0" indent="0">
              <a:buNone/>
            </a:pPr>
            <a:r>
              <a:rPr lang="en-US" b="1" dirty="0" err="1" smtClean="0"/>
              <a:t>val</a:t>
            </a:r>
            <a:r>
              <a:rPr lang="en-US" dirty="0" smtClean="0"/>
              <a:t> </a:t>
            </a:r>
            <a:r>
              <a:rPr lang="pl-PL" dirty="0"/>
              <a:t>scaleByTwo </a:t>
            </a:r>
            <a:r>
              <a:rPr lang="en-US" dirty="0" smtClean="0"/>
              <a:t>=</a:t>
            </a:r>
            <a:endParaRPr lang="pl-PL" dirty="0" smtClean="0"/>
          </a:p>
          <a:p>
            <a:pPr marL="0" indent="0">
              <a:buNone/>
            </a:pPr>
            <a:r>
              <a:rPr lang="pl-PL" dirty="0" smtClean="0"/>
              <a:t>  </a:t>
            </a:r>
            <a:r>
              <a:rPr lang="en-US" dirty="0" smtClean="0"/>
              <a:t>(</a:t>
            </a:r>
            <a:r>
              <a:rPr lang="pl-PL" b="1" dirty="0" smtClean="0">
                <a:solidFill>
                  <a:srgbClr val="FF0000"/>
                </a:solidFill>
              </a:rPr>
              <a:t>x</a:t>
            </a:r>
            <a:r>
              <a:rPr lang="pl-PL" dirty="0" smtClean="0"/>
              <a:t>: </a:t>
            </a:r>
            <a:r>
              <a:rPr lang="pl-PL" dirty="0" smtClean="0">
                <a:solidFill>
                  <a:schemeClr val="accent6">
                    <a:lumMod val="75000"/>
                  </a:schemeClr>
                </a:solidFill>
              </a:rPr>
              <a:t>Int</a:t>
            </a:r>
            <a:r>
              <a:rPr lang="pl-PL" dirty="0" smtClean="0"/>
              <a:t>, </a:t>
            </a:r>
            <a:r>
              <a:rPr lang="pl-PL" b="1" dirty="0" smtClean="0">
                <a:solidFill>
                  <a:srgbClr val="FF0000"/>
                </a:solidFill>
              </a:rPr>
              <a:t>y</a:t>
            </a:r>
            <a:r>
              <a:rPr lang="pl-PL" dirty="0" smtClean="0"/>
              <a:t>: </a:t>
            </a:r>
            <a:r>
              <a:rPr lang="pl-PL" dirty="0" smtClean="0">
                <a:solidFill>
                  <a:schemeClr val="accent6">
                    <a:lumMod val="75000"/>
                  </a:schemeClr>
                </a:solidFill>
              </a:rPr>
              <a:t>Int</a:t>
            </a:r>
            <a:r>
              <a:rPr lang="en-US" dirty="0" smtClean="0"/>
              <a:t>) =&gt;</a:t>
            </a:r>
          </a:p>
          <a:p>
            <a:pPr marL="0" indent="0">
              <a:buNone/>
            </a:pPr>
            <a:r>
              <a:rPr lang="pl-PL" dirty="0" smtClean="0"/>
              <a:t>    </a:t>
            </a:r>
            <a:r>
              <a:rPr lang="en-US" dirty="0" smtClean="0"/>
              <a:t>Point(</a:t>
            </a:r>
            <a:r>
              <a:rPr lang="pl-PL" b="1" dirty="0" smtClean="0">
                <a:solidFill>
                  <a:srgbClr val="FF0000"/>
                </a:solidFill>
              </a:rPr>
              <a:t>x</a:t>
            </a:r>
            <a:r>
              <a:rPr lang="en-US" dirty="0" smtClean="0"/>
              <a:t> * 2, </a:t>
            </a:r>
            <a:r>
              <a:rPr lang="pl-PL" b="1" dirty="0" smtClean="0">
                <a:solidFill>
                  <a:srgbClr val="FF0000"/>
                </a:solidFill>
              </a:rPr>
              <a:t>y</a:t>
            </a:r>
            <a:r>
              <a:rPr lang="en-US" dirty="0" smtClean="0"/>
              <a:t> * 2)</a:t>
            </a:r>
            <a:endParaRPr lang="pl-PL" dirty="0" smtClean="0"/>
          </a:p>
          <a:p>
            <a:pPr marL="0" indent="0">
              <a:buNone/>
            </a:pPr>
            <a:r>
              <a:rPr lang="pl-PL" b="1" dirty="0"/>
              <a:t>val </a:t>
            </a:r>
            <a:r>
              <a:rPr lang="pl-PL" dirty="0"/>
              <a:t>(</a:t>
            </a:r>
            <a:r>
              <a:rPr lang="pl-PL" dirty="0">
                <a:solidFill>
                  <a:srgbClr val="FF0000"/>
                </a:solidFill>
              </a:rPr>
              <a:t>x1</a:t>
            </a:r>
            <a:r>
              <a:rPr lang="pl-PL" dirty="0"/>
              <a:t>, </a:t>
            </a:r>
            <a:r>
              <a:rPr lang="pl-PL" dirty="0">
                <a:solidFill>
                  <a:srgbClr val="FF0000"/>
                </a:solidFill>
              </a:rPr>
              <a:t>y1</a:t>
            </a:r>
            <a:r>
              <a:rPr lang="pl-PL" dirty="0"/>
              <a:t>) = </a:t>
            </a:r>
            <a:r>
              <a:rPr lang="pl-PL" dirty="0" smtClean="0"/>
              <a:t>deserializer.read();</a:t>
            </a:r>
            <a:endParaRPr lang="pl-PL" dirty="0"/>
          </a:p>
          <a:p>
            <a:pPr marL="0" indent="0">
              <a:buNone/>
            </a:pPr>
            <a:endParaRPr lang="pl-PL" dirty="0"/>
          </a:p>
          <a:p>
            <a:pPr marL="0" indent="0">
              <a:buNone/>
            </a:pPr>
            <a:r>
              <a:rPr lang="pl-PL" b="1" dirty="0"/>
              <a:t>val</a:t>
            </a:r>
            <a:r>
              <a:rPr lang="pl-PL" dirty="0"/>
              <a:t> p2 = </a:t>
            </a:r>
            <a:r>
              <a:rPr lang="pl-PL" dirty="0" smtClean="0"/>
              <a:t>scaleByTwo(</a:t>
            </a:r>
            <a:r>
              <a:rPr lang="pl-PL" dirty="0" smtClean="0">
                <a:solidFill>
                  <a:srgbClr val="FF0000"/>
                </a:solidFill>
              </a:rPr>
              <a:t>x1</a:t>
            </a:r>
            <a:r>
              <a:rPr lang="pl-PL" dirty="0"/>
              <a:t>, </a:t>
            </a:r>
            <a:r>
              <a:rPr lang="pl-PL" dirty="0">
                <a:solidFill>
                  <a:srgbClr val="FF0000"/>
                </a:solidFill>
              </a:rPr>
              <a:t>x2</a:t>
            </a:r>
            <a:r>
              <a:rPr lang="pl-PL" dirty="0"/>
              <a:t>);</a:t>
            </a:r>
          </a:p>
          <a:p>
            <a:pPr marL="0" indent="0">
              <a:buNone/>
            </a:pPr>
            <a:r>
              <a:rPr lang="pl-PL" dirty="0"/>
              <a:t>serializer.write(p2.x, p2.y);</a:t>
            </a:r>
          </a:p>
        </p:txBody>
      </p:sp>
      <p:sp>
        <p:nvSpPr>
          <p:cNvPr id="9" name="Frame 8"/>
          <p:cNvSpPr/>
          <p:nvPr/>
        </p:nvSpPr>
        <p:spPr>
          <a:xfrm>
            <a:off x="699248" y="2011680"/>
            <a:ext cx="9502587" cy="2067261"/>
          </a:xfrm>
          <a:prstGeom prst="frame">
            <a:avLst>
              <a:gd name="adj1" fmla="val 3545"/>
            </a:avLst>
          </a:prstGeom>
          <a:solidFill>
            <a:srgbClr val="0070C0"/>
          </a:solidFill>
          <a:ln>
            <a:solidFill>
              <a:srgbClr val="0070C0"/>
            </a:solidFill>
          </a:ln>
        </p:spPr>
        <p:style>
          <a:lnRef idx="2">
            <a:schemeClr val="dk1">
              <a:shade val="50000"/>
            </a:schemeClr>
          </a:lnRef>
          <a:fillRef idx="1">
            <a:schemeClr val="dk1"/>
          </a:fillRef>
          <a:effectRef idx="0">
            <a:schemeClr val="dk1"/>
          </a:effectRef>
          <a:fontRef idx="minor">
            <a:schemeClr val="lt1"/>
          </a:fontRef>
        </p:style>
        <p:txBody>
          <a:bodyPr rtlCol="0" anchor="t" anchorCtr="0"/>
          <a:lstStyle/>
          <a:p>
            <a:pPr algn="ctr"/>
            <a:r>
              <a:rPr lang="pl-PL" sz="3200" dirty="0" smtClean="0">
                <a:solidFill>
                  <a:srgbClr val="0070C0"/>
                </a:solidFill>
              </a:rPr>
              <a:t>Static analysis and transformation</a:t>
            </a:r>
            <a:endParaRPr lang="en-US" sz="3200" dirty="0">
              <a:solidFill>
                <a:srgbClr val="0070C0"/>
              </a:solidFill>
            </a:endParaRPr>
          </a:p>
        </p:txBody>
      </p:sp>
    </p:spTree>
    <p:extLst>
      <p:ext uri="{BB962C8B-B14F-4D97-AF65-F5344CB8AC3E}">
        <p14:creationId xmlns:p14="http://schemas.microsoft.com/office/powerpoint/2010/main" val="3724568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Under the hood – getfield </a:t>
            </a:r>
            <a:r>
              <a:rPr lang="pl-PL" dirty="0" smtClean="0">
                <a:sym typeface="Wingdings" panose="05000000000000000000" pitchFamily="2" charset="2"/>
              </a:rPr>
              <a:t> </a:t>
            </a:r>
            <a:r>
              <a:rPr lang="pl-PL" dirty="0" smtClean="0"/>
              <a:t>iload</a:t>
            </a:r>
            <a:endParaRPr lang="en-US" dirty="0"/>
          </a:p>
        </p:txBody>
      </p:sp>
      <p:sp>
        <p:nvSpPr>
          <p:cNvPr id="3" name="Text Placeholder 2"/>
          <p:cNvSpPr>
            <a:spLocks noGrp="1"/>
          </p:cNvSpPr>
          <p:nvPr>
            <p:ph type="body" idx="1"/>
          </p:nvPr>
        </p:nvSpPr>
        <p:spPr>
          <a:xfrm>
            <a:off x="839788" y="1681163"/>
            <a:ext cx="5157787" cy="408894"/>
          </a:xfrm>
        </p:spPr>
        <p:txBody>
          <a:bodyPr>
            <a:normAutofit lnSpcReduction="10000"/>
          </a:bodyPr>
          <a:lstStyle/>
          <a:p>
            <a:r>
              <a:rPr lang="pl-PL" dirty="0" smtClean="0"/>
              <a:t>Original</a:t>
            </a:r>
            <a:endParaRPr lang="en-US" dirty="0"/>
          </a:p>
        </p:txBody>
      </p:sp>
      <p:sp>
        <p:nvSpPr>
          <p:cNvPr id="4" name="Content Placeholder 3"/>
          <p:cNvSpPr>
            <a:spLocks noGrp="1"/>
          </p:cNvSpPr>
          <p:nvPr>
            <p:ph sz="half" idx="2"/>
          </p:nvPr>
        </p:nvSpPr>
        <p:spPr>
          <a:xfrm>
            <a:off x="839788" y="2164702"/>
            <a:ext cx="5157787" cy="4024961"/>
          </a:xfrm>
        </p:spPr>
        <p:txBody>
          <a:bodyPr>
            <a:normAutofit fontScale="62500" lnSpcReduction="20000"/>
          </a:bodyPr>
          <a:lstStyle/>
          <a:p>
            <a:pPr marL="0" indent="0">
              <a:buNone/>
            </a:pPr>
            <a:r>
              <a:rPr lang="en-US" dirty="0" smtClean="0"/>
              <a:t>new</a:t>
            </a:r>
            <a:r>
              <a:rPr lang="pl-PL" dirty="0" smtClean="0"/>
              <a:t> Point</a:t>
            </a:r>
            <a:endParaRPr lang="en-US" dirty="0" smtClean="0"/>
          </a:p>
          <a:p>
            <a:pPr marL="0" indent="0">
              <a:buNone/>
            </a:pPr>
            <a:r>
              <a:rPr lang="en-US" dirty="0" smtClean="0"/>
              <a:t>dup</a:t>
            </a:r>
          </a:p>
          <a:p>
            <a:pPr marL="0" indent="0">
              <a:buNone/>
            </a:pPr>
            <a:r>
              <a:rPr lang="en-US" b="1" dirty="0" smtClean="0">
                <a:solidFill>
                  <a:srgbClr val="FF0000"/>
                </a:solidFill>
              </a:rPr>
              <a:t>aload_1</a:t>
            </a:r>
          </a:p>
          <a:p>
            <a:pPr marL="0" indent="0">
              <a:buNone/>
            </a:pPr>
            <a:r>
              <a:rPr lang="en-US" b="1" dirty="0" err="1" smtClean="0">
                <a:solidFill>
                  <a:srgbClr val="FF0000"/>
                </a:solidFill>
              </a:rPr>
              <a:t>getfield</a:t>
            </a:r>
            <a:r>
              <a:rPr lang="en-US" b="1" dirty="0" smtClean="0">
                <a:solidFill>
                  <a:srgbClr val="FF0000"/>
                </a:solidFill>
              </a:rPr>
              <a:t> </a:t>
            </a:r>
            <a:r>
              <a:rPr lang="pl-PL" b="1" dirty="0" smtClean="0">
                <a:solidFill>
                  <a:srgbClr val="FF0000"/>
                </a:solidFill>
              </a:rPr>
              <a:t>Point.x</a:t>
            </a:r>
            <a:endParaRPr lang="en-US" b="1" dirty="0" smtClean="0">
              <a:solidFill>
                <a:srgbClr val="FF0000"/>
              </a:solidFill>
            </a:endParaRPr>
          </a:p>
          <a:p>
            <a:pPr marL="0" indent="0">
              <a:buNone/>
            </a:pPr>
            <a:r>
              <a:rPr lang="en-US" dirty="0" smtClean="0"/>
              <a:t>iconst_2</a:t>
            </a:r>
          </a:p>
          <a:p>
            <a:pPr marL="0" indent="0">
              <a:buNone/>
            </a:pPr>
            <a:r>
              <a:rPr lang="en-US" dirty="0" err="1" smtClean="0"/>
              <a:t>imul</a:t>
            </a:r>
            <a:endParaRPr lang="en-US" dirty="0" smtClean="0"/>
          </a:p>
          <a:p>
            <a:pPr marL="0" indent="0">
              <a:buNone/>
            </a:pPr>
            <a:r>
              <a:rPr lang="en-US" b="1" dirty="0" smtClean="0">
                <a:solidFill>
                  <a:srgbClr val="FF0000"/>
                </a:solidFill>
              </a:rPr>
              <a:t>aload_1</a:t>
            </a:r>
          </a:p>
          <a:p>
            <a:pPr marL="0" indent="0">
              <a:buNone/>
            </a:pPr>
            <a:r>
              <a:rPr lang="en-US" b="1" dirty="0" err="1" smtClean="0">
                <a:solidFill>
                  <a:srgbClr val="FF0000"/>
                </a:solidFill>
              </a:rPr>
              <a:t>getfield</a:t>
            </a:r>
            <a:r>
              <a:rPr lang="en-US" b="1" dirty="0" smtClean="0">
                <a:solidFill>
                  <a:srgbClr val="FF0000"/>
                </a:solidFill>
              </a:rPr>
              <a:t> </a:t>
            </a:r>
            <a:r>
              <a:rPr lang="pl-PL" b="1" dirty="0" smtClean="0">
                <a:solidFill>
                  <a:srgbClr val="FF0000"/>
                </a:solidFill>
              </a:rPr>
              <a:t>Point.y</a:t>
            </a:r>
            <a:endParaRPr lang="en-US" b="1" dirty="0" smtClean="0">
              <a:solidFill>
                <a:srgbClr val="FF0000"/>
              </a:solidFill>
            </a:endParaRPr>
          </a:p>
          <a:p>
            <a:pPr marL="0" indent="0">
              <a:buNone/>
            </a:pPr>
            <a:r>
              <a:rPr lang="en-US" dirty="0" smtClean="0"/>
              <a:t>iconst_2</a:t>
            </a:r>
          </a:p>
          <a:p>
            <a:pPr marL="0" indent="0">
              <a:buNone/>
            </a:pPr>
            <a:r>
              <a:rPr lang="en-US" dirty="0" err="1" smtClean="0"/>
              <a:t>imul</a:t>
            </a:r>
            <a:endParaRPr lang="en-US" dirty="0" smtClean="0"/>
          </a:p>
          <a:p>
            <a:pPr marL="0" indent="0">
              <a:buNone/>
            </a:pPr>
            <a:r>
              <a:rPr lang="en-US" dirty="0" err="1" smtClean="0"/>
              <a:t>invokespecial</a:t>
            </a:r>
            <a:r>
              <a:rPr lang="en-US" dirty="0" smtClean="0"/>
              <a:t> </a:t>
            </a:r>
            <a:r>
              <a:rPr lang="pl-PL" dirty="0" smtClean="0"/>
              <a:t>Point.&lt;init&gt;</a:t>
            </a:r>
            <a:endParaRPr lang="en-US" dirty="0" smtClean="0"/>
          </a:p>
          <a:p>
            <a:pPr marL="0" indent="0">
              <a:buNone/>
            </a:pPr>
            <a:r>
              <a:rPr lang="en-US" dirty="0" err="1" smtClean="0"/>
              <a:t>areturn</a:t>
            </a:r>
            <a:endParaRPr lang="en-US" dirty="0" smtClean="0"/>
          </a:p>
        </p:txBody>
      </p:sp>
      <p:sp>
        <p:nvSpPr>
          <p:cNvPr id="5" name="Text Placeholder 4"/>
          <p:cNvSpPr>
            <a:spLocks noGrp="1"/>
          </p:cNvSpPr>
          <p:nvPr>
            <p:ph type="body" sz="quarter" idx="3"/>
          </p:nvPr>
        </p:nvSpPr>
        <p:spPr>
          <a:xfrm>
            <a:off x="6172200" y="1681163"/>
            <a:ext cx="5183188" cy="408894"/>
          </a:xfrm>
        </p:spPr>
        <p:txBody>
          <a:bodyPr>
            <a:normAutofit lnSpcReduction="10000"/>
          </a:bodyPr>
          <a:lstStyle/>
          <a:p>
            <a:r>
              <a:rPr lang="pl-PL" dirty="0" smtClean="0"/>
              <a:t>After inlining</a:t>
            </a:r>
            <a:r>
              <a:rPr lang="pl-PL" dirty="0"/>
              <a:t> </a:t>
            </a:r>
            <a:r>
              <a:rPr lang="pl-PL" dirty="0" smtClean="0"/>
              <a:t>deserialization</a:t>
            </a:r>
            <a:endParaRPr lang="en-US" dirty="0"/>
          </a:p>
        </p:txBody>
      </p:sp>
      <p:sp>
        <p:nvSpPr>
          <p:cNvPr id="6" name="Content Placeholder 5"/>
          <p:cNvSpPr>
            <a:spLocks noGrp="1"/>
          </p:cNvSpPr>
          <p:nvPr>
            <p:ph sz="quarter" idx="4"/>
          </p:nvPr>
        </p:nvSpPr>
        <p:spPr>
          <a:xfrm>
            <a:off x="6172200" y="2164702"/>
            <a:ext cx="5183188" cy="4024961"/>
          </a:xfrm>
        </p:spPr>
        <p:txBody>
          <a:bodyPr>
            <a:normAutofit fontScale="62500" lnSpcReduction="20000"/>
          </a:bodyPr>
          <a:lstStyle/>
          <a:p>
            <a:pPr marL="0" indent="0">
              <a:buNone/>
            </a:pPr>
            <a:r>
              <a:rPr lang="en-US" dirty="0" smtClean="0"/>
              <a:t>new</a:t>
            </a:r>
            <a:r>
              <a:rPr lang="pl-PL" dirty="0" smtClean="0"/>
              <a:t> Point</a:t>
            </a:r>
            <a:endParaRPr lang="en-US" dirty="0" smtClean="0"/>
          </a:p>
          <a:p>
            <a:pPr marL="0" indent="0">
              <a:buNone/>
            </a:pPr>
            <a:r>
              <a:rPr lang="en-US" dirty="0" smtClean="0"/>
              <a:t>dup</a:t>
            </a:r>
          </a:p>
          <a:p>
            <a:pPr marL="0" indent="0">
              <a:buNone/>
            </a:pPr>
            <a:r>
              <a:rPr lang="pl-PL" b="1" dirty="0" smtClean="0">
                <a:solidFill>
                  <a:srgbClr val="FF0000"/>
                </a:solidFill>
              </a:rPr>
              <a:t>iload_1</a:t>
            </a:r>
          </a:p>
          <a:p>
            <a:pPr marL="0" indent="0">
              <a:buNone/>
            </a:pPr>
            <a:endParaRPr lang="pl-PL" dirty="0" smtClean="0"/>
          </a:p>
          <a:p>
            <a:pPr marL="0" indent="0">
              <a:buNone/>
            </a:pPr>
            <a:r>
              <a:rPr lang="en-US" dirty="0" smtClean="0"/>
              <a:t>iconst_2</a:t>
            </a:r>
          </a:p>
          <a:p>
            <a:pPr marL="0" indent="0">
              <a:buNone/>
            </a:pPr>
            <a:r>
              <a:rPr lang="en-US" dirty="0" err="1" smtClean="0"/>
              <a:t>imul</a:t>
            </a:r>
            <a:endParaRPr lang="en-US" dirty="0" smtClean="0"/>
          </a:p>
          <a:p>
            <a:pPr marL="0" indent="0">
              <a:buNone/>
            </a:pPr>
            <a:r>
              <a:rPr lang="pl-PL" b="1" dirty="0" smtClean="0">
                <a:solidFill>
                  <a:srgbClr val="FF0000"/>
                </a:solidFill>
              </a:rPr>
              <a:t>iload_2</a:t>
            </a:r>
          </a:p>
          <a:p>
            <a:pPr marL="0" indent="0">
              <a:buNone/>
            </a:pPr>
            <a:endParaRPr lang="en-US" dirty="0" smtClean="0"/>
          </a:p>
          <a:p>
            <a:pPr marL="0" indent="0">
              <a:buNone/>
            </a:pPr>
            <a:r>
              <a:rPr lang="en-US" dirty="0" smtClean="0"/>
              <a:t>iconst_2</a:t>
            </a:r>
          </a:p>
          <a:p>
            <a:pPr marL="0" indent="0">
              <a:buNone/>
            </a:pPr>
            <a:r>
              <a:rPr lang="en-US" dirty="0" err="1" smtClean="0"/>
              <a:t>imul</a:t>
            </a:r>
            <a:endParaRPr lang="en-US" dirty="0" smtClean="0"/>
          </a:p>
          <a:p>
            <a:pPr marL="0" indent="0">
              <a:buNone/>
            </a:pPr>
            <a:r>
              <a:rPr lang="en-US" dirty="0" err="1" smtClean="0"/>
              <a:t>invokespecial</a:t>
            </a:r>
            <a:r>
              <a:rPr lang="en-US" dirty="0" smtClean="0"/>
              <a:t> </a:t>
            </a:r>
            <a:r>
              <a:rPr lang="pl-PL" dirty="0" smtClean="0"/>
              <a:t>Point.&lt;init&gt;</a:t>
            </a:r>
            <a:endParaRPr lang="en-US" dirty="0" smtClean="0"/>
          </a:p>
          <a:p>
            <a:pPr marL="0" indent="0">
              <a:buNone/>
            </a:pPr>
            <a:r>
              <a:rPr lang="en-US" dirty="0" err="1" smtClean="0"/>
              <a:t>areturn</a:t>
            </a:r>
            <a:endParaRPr lang="en-US" dirty="0" smtClean="0"/>
          </a:p>
        </p:txBody>
      </p:sp>
    </p:spTree>
    <p:extLst>
      <p:ext uri="{BB962C8B-B14F-4D97-AF65-F5344CB8AC3E}">
        <p14:creationId xmlns:p14="http://schemas.microsoft.com/office/powerpoint/2010/main" val="1941664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„Just find all appropriate getfields”</a:t>
            </a:r>
            <a:endParaRPr lang="en-US" dirty="0"/>
          </a:p>
        </p:txBody>
      </p:sp>
      <p:sp>
        <p:nvSpPr>
          <p:cNvPr id="3" name="Content Placeholder 2"/>
          <p:cNvSpPr>
            <a:spLocks noGrp="1"/>
          </p:cNvSpPr>
          <p:nvPr>
            <p:ph idx="1"/>
          </p:nvPr>
        </p:nvSpPr>
        <p:spPr/>
        <p:txBody>
          <a:bodyPr>
            <a:normAutofit lnSpcReduction="10000"/>
          </a:bodyPr>
          <a:lstStyle/>
          <a:p>
            <a:r>
              <a:rPr lang="pl-PL" dirty="0"/>
              <a:t>It is a kind of escape analysis, which is undecidable in general</a:t>
            </a:r>
          </a:p>
          <a:p>
            <a:pPr lvl="1"/>
            <a:r>
              <a:rPr lang="pl-PL" dirty="0"/>
              <a:t>However, we can handle most real-life programs.</a:t>
            </a:r>
          </a:p>
          <a:p>
            <a:pPr lvl="1"/>
            <a:endParaRPr lang="pl-PL" dirty="0"/>
          </a:p>
          <a:p>
            <a:r>
              <a:rPr lang="pl-PL" dirty="0">
                <a:solidFill>
                  <a:schemeClr val="tx1">
                    <a:lumMod val="75000"/>
                    <a:lumOff val="25000"/>
                  </a:schemeClr>
                </a:solidFill>
              </a:rPr>
              <a:t>Must work when passing the input object to other functions</a:t>
            </a:r>
          </a:p>
          <a:p>
            <a:pPr lvl="1"/>
            <a:r>
              <a:rPr lang="pl-PL" dirty="0">
                <a:solidFill>
                  <a:schemeClr val="tx1">
                    <a:lumMod val="75000"/>
                    <a:lumOff val="25000"/>
                  </a:schemeClr>
                </a:solidFill>
              </a:rPr>
              <a:t>Fortunately, recursive approach works in practice</a:t>
            </a:r>
          </a:p>
          <a:p>
            <a:pPr lvl="1"/>
            <a:endParaRPr lang="pl-PL" dirty="0"/>
          </a:p>
          <a:p>
            <a:r>
              <a:rPr lang="pl-PL" dirty="0">
                <a:solidFill>
                  <a:schemeClr val="tx1">
                    <a:lumMod val="75000"/>
                    <a:lumOff val="25000"/>
                  </a:schemeClr>
                </a:solidFill>
              </a:rPr>
              <a:t>Must preserve all side effects</a:t>
            </a:r>
          </a:p>
          <a:p>
            <a:pPr lvl="1"/>
            <a:r>
              <a:rPr lang="pl-PL" dirty="0">
                <a:solidFill>
                  <a:schemeClr val="tx1">
                    <a:lumMod val="75000"/>
                    <a:lumOff val="25000"/>
                  </a:schemeClr>
                </a:solidFill>
              </a:rPr>
              <a:t>This is easy thanks to the locality of the transformation</a:t>
            </a:r>
          </a:p>
          <a:p>
            <a:pPr lvl="1"/>
            <a:endParaRPr lang="pl-PL" dirty="0">
              <a:solidFill>
                <a:schemeClr val="tx1">
                  <a:lumMod val="75000"/>
                  <a:lumOff val="25000"/>
                </a:schemeClr>
              </a:solidFill>
            </a:endParaRPr>
          </a:p>
          <a:p>
            <a:r>
              <a:rPr lang="pl-PL" dirty="0">
                <a:solidFill>
                  <a:schemeClr val="tx1">
                    <a:lumMod val="75000"/>
                    <a:lumOff val="25000"/>
                  </a:schemeClr>
                </a:solidFill>
              </a:rPr>
              <a:t>Primitive arrays are more complex, and object arrays even more</a:t>
            </a:r>
          </a:p>
          <a:p>
            <a:pPr lvl="1"/>
            <a:r>
              <a:rPr lang="pl-PL" dirty="0">
                <a:solidFill>
                  <a:schemeClr val="tx1">
                    <a:lumMod val="75000"/>
                    <a:lumOff val="25000"/>
                  </a:schemeClr>
                </a:solidFill>
              </a:rPr>
              <a:t>We handle only primitive arrays through lightweight wrapper </a:t>
            </a:r>
            <a:r>
              <a:rPr lang="pl-PL" dirty="0" smtClean="0">
                <a:solidFill>
                  <a:schemeClr val="tx1">
                    <a:lumMod val="75000"/>
                    <a:lumOff val="25000"/>
                  </a:schemeClr>
                </a:solidFill>
              </a:rPr>
              <a:t>objects</a:t>
            </a:r>
            <a:endParaRPr lang="en-US" dirty="0">
              <a:solidFill>
                <a:schemeClr val="tx1">
                  <a:lumMod val="75000"/>
                  <a:lumOff val="25000"/>
                </a:schemeClr>
              </a:solidFill>
            </a:endParaRPr>
          </a:p>
        </p:txBody>
      </p:sp>
    </p:spTree>
    <p:extLst>
      <p:ext uri="{BB962C8B-B14F-4D97-AF65-F5344CB8AC3E}">
        <p14:creationId xmlns:p14="http://schemas.microsoft.com/office/powerpoint/2010/main" val="3455791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„Just find all appropriate getfields”</a:t>
            </a:r>
            <a:endParaRPr lang="en-US" dirty="0"/>
          </a:p>
        </p:txBody>
      </p:sp>
      <p:sp>
        <p:nvSpPr>
          <p:cNvPr id="3" name="Content Placeholder 2"/>
          <p:cNvSpPr>
            <a:spLocks noGrp="1"/>
          </p:cNvSpPr>
          <p:nvPr>
            <p:ph idx="1"/>
          </p:nvPr>
        </p:nvSpPr>
        <p:spPr/>
        <p:txBody>
          <a:bodyPr>
            <a:normAutofit lnSpcReduction="10000"/>
          </a:bodyPr>
          <a:lstStyle/>
          <a:p>
            <a:r>
              <a:rPr lang="pl-PL" dirty="0">
                <a:solidFill>
                  <a:schemeClr val="tx1">
                    <a:lumMod val="75000"/>
                    <a:lumOff val="25000"/>
                  </a:schemeClr>
                </a:solidFill>
              </a:rPr>
              <a:t>It is a kind of escape analysis, which is undecidable in general</a:t>
            </a:r>
          </a:p>
          <a:p>
            <a:pPr lvl="1"/>
            <a:r>
              <a:rPr lang="pl-PL" dirty="0" smtClean="0">
                <a:solidFill>
                  <a:schemeClr val="tx1">
                    <a:lumMod val="75000"/>
                    <a:lumOff val="25000"/>
                  </a:schemeClr>
                </a:solidFill>
              </a:rPr>
              <a:t>However, we can handle most real-life programs.</a:t>
            </a:r>
            <a:endParaRPr lang="pl-PL" dirty="0">
              <a:solidFill>
                <a:schemeClr val="tx1">
                  <a:lumMod val="75000"/>
                  <a:lumOff val="25000"/>
                </a:schemeClr>
              </a:solidFill>
            </a:endParaRPr>
          </a:p>
          <a:p>
            <a:pPr lvl="1"/>
            <a:endParaRPr lang="pl-PL" dirty="0"/>
          </a:p>
          <a:p>
            <a:r>
              <a:rPr lang="pl-PL" dirty="0" smtClean="0"/>
              <a:t>Must work when passing the input object to other functions</a:t>
            </a:r>
          </a:p>
          <a:p>
            <a:pPr lvl="1"/>
            <a:r>
              <a:rPr lang="pl-PL" dirty="0" smtClean="0"/>
              <a:t>Fortunately, recursive approach works in practice</a:t>
            </a:r>
          </a:p>
          <a:p>
            <a:pPr lvl="1"/>
            <a:endParaRPr lang="pl-PL" dirty="0" smtClean="0"/>
          </a:p>
          <a:p>
            <a:r>
              <a:rPr lang="pl-PL" dirty="0" smtClean="0">
                <a:solidFill>
                  <a:schemeClr val="tx1">
                    <a:lumMod val="75000"/>
                    <a:lumOff val="25000"/>
                  </a:schemeClr>
                </a:solidFill>
              </a:rPr>
              <a:t>Must preserve all side effects</a:t>
            </a:r>
          </a:p>
          <a:p>
            <a:pPr lvl="1"/>
            <a:r>
              <a:rPr lang="pl-PL" dirty="0" smtClean="0">
                <a:solidFill>
                  <a:schemeClr val="tx1">
                    <a:lumMod val="75000"/>
                    <a:lumOff val="25000"/>
                  </a:schemeClr>
                </a:solidFill>
              </a:rPr>
              <a:t>This is easy thanks to the locality of the transformation</a:t>
            </a:r>
            <a:endParaRPr lang="pl-PL" dirty="0">
              <a:solidFill>
                <a:schemeClr val="tx1">
                  <a:lumMod val="75000"/>
                  <a:lumOff val="25000"/>
                </a:schemeClr>
              </a:solidFill>
            </a:endParaRPr>
          </a:p>
          <a:p>
            <a:pPr lvl="1"/>
            <a:endParaRPr lang="pl-PL" dirty="0" smtClean="0">
              <a:solidFill>
                <a:schemeClr val="tx1">
                  <a:lumMod val="75000"/>
                  <a:lumOff val="25000"/>
                </a:schemeClr>
              </a:solidFill>
            </a:endParaRPr>
          </a:p>
          <a:p>
            <a:r>
              <a:rPr lang="pl-PL" dirty="0" smtClean="0">
                <a:solidFill>
                  <a:schemeClr val="tx1">
                    <a:lumMod val="75000"/>
                    <a:lumOff val="25000"/>
                  </a:schemeClr>
                </a:solidFill>
              </a:rPr>
              <a:t>Primitive arrays are more complex, and object arrays even more</a:t>
            </a:r>
          </a:p>
          <a:p>
            <a:pPr lvl="1"/>
            <a:r>
              <a:rPr lang="pl-PL" dirty="0" smtClean="0">
                <a:solidFill>
                  <a:schemeClr val="tx1">
                    <a:lumMod val="75000"/>
                    <a:lumOff val="25000"/>
                  </a:schemeClr>
                </a:solidFill>
              </a:rPr>
              <a:t>We handle only primitive arrays through lightweight wrapper objects</a:t>
            </a:r>
            <a:endParaRPr lang="en-US" dirty="0">
              <a:solidFill>
                <a:schemeClr val="tx1">
                  <a:lumMod val="75000"/>
                  <a:lumOff val="25000"/>
                </a:schemeClr>
              </a:solidFill>
            </a:endParaRPr>
          </a:p>
        </p:txBody>
      </p:sp>
    </p:spTree>
    <p:extLst>
      <p:ext uri="{BB962C8B-B14F-4D97-AF65-F5344CB8AC3E}">
        <p14:creationId xmlns:p14="http://schemas.microsoft.com/office/powerpoint/2010/main" val="3380660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„Just find all appropriate getfields”</a:t>
            </a:r>
            <a:endParaRPr lang="en-US" dirty="0"/>
          </a:p>
        </p:txBody>
      </p:sp>
      <p:sp>
        <p:nvSpPr>
          <p:cNvPr id="3" name="Content Placeholder 2"/>
          <p:cNvSpPr>
            <a:spLocks noGrp="1"/>
          </p:cNvSpPr>
          <p:nvPr>
            <p:ph idx="1"/>
          </p:nvPr>
        </p:nvSpPr>
        <p:spPr/>
        <p:txBody>
          <a:bodyPr>
            <a:normAutofit lnSpcReduction="10000"/>
          </a:bodyPr>
          <a:lstStyle/>
          <a:p>
            <a:r>
              <a:rPr lang="pl-PL" dirty="0">
                <a:solidFill>
                  <a:schemeClr val="tx1">
                    <a:lumMod val="75000"/>
                    <a:lumOff val="25000"/>
                  </a:schemeClr>
                </a:solidFill>
              </a:rPr>
              <a:t>It is a kind of escape analysis, which is undecidable in general</a:t>
            </a:r>
          </a:p>
          <a:p>
            <a:pPr lvl="1"/>
            <a:r>
              <a:rPr lang="pl-PL" dirty="0" smtClean="0">
                <a:solidFill>
                  <a:schemeClr val="tx1">
                    <a:lumMod val="75000"/>
                    <a:lumOff val="25000"/>
                  </a:schemeClr>
                </a:solidFill>
              </a:rPr>
              <a:t>However, we can handle most real-life programs.</a:t>
            </a:r>
            <a:endParaRPr lang="pl-PL" dirty="0">
              <a:solidFill>
                <a:schemeClr val="tx1">
                  <a:lumMod val="75000"/>
                  <a:lumOff val="25000"/>
                </a:schemeClr>
              </a:solidFill>
            </a:endParaRPr>
          </a:p>
          <a:p>
            <a:pPr lvl="1"/>
            <a:endParaRPr lang="pl-PL" dirty="0">
              <a:solidFill>
                <a:schemeClr val="tx1">
                  <a:lumMod val="75000"/>
                  <a:lumOff val="25000"/>
                </a:schemeClr>
              </a:solidFill>
            </a:endParaRPr>
          </a:p>
          <a:p>
            <a:r>
              <a:rPr lang="pl-PL" dirty="0" smtClean="0">
                <a:solidFill>
                  <a:schemeClr val="tx1">
                    <a:lumMod val="75000"/>
                    <a:lumOff val="25000"/>
                  </a:schemeClr>
                </a:solidFill>
              </a:rPr>
              <a:t>Must work when passing the input object to other functions</a:t>
            </a:r>
          </a:p>
          <a:p>
            <a:pPr lvl="1"/>
            <a:r>
              <a:rPr lang="pl-PL" dirty="0" smtClean="0">
                <a:solidFill>
                  <a:schemeClr val="tx1">
                    <a:lumMod val="75000"/>
                    <a:lumOff val="25000"/>
                  </a:schemeClr>
                </a:solidFill>
              </a:rPr>
              <a:t>Fortunately, recursive approach works in practice</a:t>
            </a:r>
          </a:p>
          <a:p>
            <a:pPr lvl="1"/>
            <a:endParaRPr lang="pl-PL" dirty="0" smtClean="0"/>
          </a:p>
          <a:p>
            <a:r>
              <a:rPr lang="pl-PL" dirty="0" smtClean="0"/>
              <a:t>Must preserve all side effects</a:t>
            </a:r>
          </a:p>
          <a:p>
            <a:pPr lvl="1"/>
            <a:r>
              <a:rPr lang="pl-PL" dirty="0" smtClean="0"/>
              <a:t>This is easy thanks to the locality of the transformation</a:t>
            </a:r>
            <a:endParaRPr lang="pl-PL" dirty="0"/>
          </a:p>
          <a:p>
            <a:pPr lvl="1"/>
            <a:endParaRPr lang="pl-PL" dirty="0" smtClean="0"/>
          </a:p>
          <a:p>
            <a:r>
              <a:rPr lang="pl-PL" dirty="0" smtClean="0">
                <a:solidFill>
                  <a:schemeClr val="tx1">
                    <a:lumMod val="75000"/>
                    <a:lumOff val="25000"/>
                  </a:schemeClr>
                </a:solidFill>
              </a:rPr>
              <a:t>Primitive arrays are more complex, and object arrays even more</a:t>
            </a:r>
          </a:p>
          <a:p>
            <a:pPr lvl="1"/>
            <a:r>
              <a:rPr lang="pl-PL" dirty="0" smtClean="0">
                <a:solidFill>
                  <a:schemeClr val="tx1">
                    <a:lumMod val="75000"/>
                    <a:lumOff val="25000"/>
                  </a:schemeClr>
                </a:solidFill>
              </a:rPr>
              <a:t>We handle only primitive arrays through lightweight wrapper objects</a:t>
            </a:r>
            <a:endParaRPr lang="en-US" dirty="0">
              <a:solidFill>
                <a:schemeClr val="tx1">
                  <a:lumMod val="75000"/>
                  <a:lumOff val="25000"/>
                </a:schemeClr>
              </a:solidFill>
            </a:endParaRPr>
          </a:p>
        </p:txBody>
      </p:sp>
    </p:spTree>
    <p:extLst>
      <p:ext uri="{BB962C8B-B14F-4D97-AF65-F5344CB8AC3E}">
        <p14:creationId xmlns:p14="http://schemas.microsoft.com/office/powerpoint/2010/main" val="66813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„Just find all appropriate getfields”</a:t>
            </a:r>
            <a:endParaRPr lang="en-US" dirty="0"/>
          </a:p>
        </p:txBody>
      </p:sp>
      <p:sp>
        <p:nvSpPr>
          <p:cNvPr id="3" name="Content Placeholder 2"/>
          <p:cNvSpPr>
            <a:spLocks noGrp="1"/>
          </p:cNvSpPr>
          <p:nvPr>
            <p:ph idx="1"/>
          </p:nvPr>
        </p:nvSpPr>
        <p:spPr/>
        <p:txBody>
          <a:bodyPr>
            <a:normAutofit lnSpcReduction="10000"/>
          </a:bodyPr>
          <a:lstStyle/>
          <a:p>
            <a:r>
              <a:rPr lang="pl-PL" dirty="0">
                <a:solidFill>
                  <a:schemeClr val="tx1">
                    <a:lumMod val="75000"/>
                    <a:lumOff val="25000"/>
                  </a:schemeClr>
                </a:solidFill>
              </a:rPr>
              <a:t>It is a kind of escape analysis, which is undecidable in general</a:t>
            </a:r>
          </a:p>
          <a:p>
            <a:pPr lvl="1"/>
            <a:r>
              <a:rPr lang="pl-PL" dirty="0" smtClean="0">
                <a:solidFill>
                  <a:schemeClr val="tx1">
                    <a:lumMod val="75000"/>
                    <a:lumOff val="25000"/>
                  </a:schemeClr>
                </a:solidFill>
              </a:rPr>
              <a:t>However, we can handle most real-life programs.</a:t>
            </a:r>
            <a:endParaRPr lang="pl-PL" dirty="0">
              <a:solidFill>
                <a:schemeClr val="tx1">
                  <a:lumMod val="75000"/>
                  <a:lumOff val="25000"/>
                </a:schemeClr>
              </a:solidFill>
            </a:endParaRPr>
          </a:p>
          <a:p>
            <a:pPr lvl="1"/>
            <a:endParaRPr lang="pl-PL" dirty="0">
              <a:solidFill>
                <a:schemeClr val="tx1">
                  <a:lumMod val="75000"/>
                  <a:lumOff val="25000"/>
                </a:schemeClr>
              </a:solidFill>
            </a:endParaRPr>
          </a:p>
          <a:p>
            <a:r>
              <a:rPr lang="pl-PL" dirty="0" smtClean="0">
                <a:solidFill>
                  <a:schemeClr val="tx1">
                    <a:lumMod val="75000"/>
                    <a:lumOff val="25000"/>
                  </a:schemeClr>
                </a:solidFill>
              </a:rPr>
              <a:t>Must work when passing the input object to other functions</a:t>
            </a:r>
          </a:p>
          <a:p>
            <a:pPr lvl="1"/>
            <a:r>
              <a:rPr lang="pl-PL" dirty="0" smtClean="0">
                <a:solidFill>
                  <a:schemeClr val="tx1">
                    <a:lumMod val="75000"/>
                    <a:lumOff val="25000"/>
                  </a:schemeClr>
                </a:solidFill>
              </a:rPr>
              <a:t>Fortunately, recursive approach works in practice</a:t>
            </a:r>
          </a:p>
          <a:p>
            <a:pPr lvl="1"/>
            <a:endParaRPr lang="pl-PL" dirty="0" smtClean="0">
              <a:solidFill>
                <a:schemeClr val="tx1">
                  <a:lumMod val="75000"/>
                  <a:lumOff val="25000"/>
                </a:schemeClr>
              </a:solidFill>
            </a:endParaRPr>
          </a:p>
          <a:p>
            <a:r>
              <a:rPr lang="pl-PL" dirty="0" smtClean="0">
                <a:solidFill>
                  <a:schemeClr val="tx1">
                    <a:lumMod val="75000"/>
                    <a:lumOff val="25000"/>
                  </a:schemeClr>
                </a:solidFill>
              </a:rPr>
              <a:t>Must preserve all side effects</a:t>
            </a:r>
          </a:p>
          <a:p>
            <a:pPr lvl="1"/>
            <a:r>
              <a:rPr lang="pl-PL" dirty="0" smtClean="0">
                <a:solidFill>
                  <a:schemeClr val="tx1">
                    <a:lumMod val="75000"/>
                    <a:lumOff val="25000"/>
                  </a:schemeClr>
                </a:solidFill>
              </a:rPr>
              <a:t>This is easy thanks to the locality of the transformation</a:t>
            </a:r>
            <a:endParaRPr lang="pl-PL" dirty="0">
              <a:solidFill>
                <a:schemeClr val="tx1">
                  <a:lumMod val="75000"/>
                  <a:lumOff val="25000"/>
                </a:schemeClr>
              </a:solidFill>
            </a:endParaRPr>
          </a:p>
          <a:p>
            <a:pPr lvl="1"/>
            <a:endParaRPr lang="pl-PL" dirty="0" smtClean="0"/>
          </a:p>
          <a:p>
            <a:r>
              <a:rPr lang="pl-PL" dirty="0" smtClean="0"/>
              <a:t>Primitive arrays are more complex, and object arrays even more</a:t>
            </a:r>
          </a:p>
          <a:p>
            <a:pPr lvl="1"/>
            <a:r>
              <a:rPr lang="pl-PL" dirty="0" smtClean="0"/>
              <a:t>We handle only primitive arrays through lightweight wrapper objects</a:t>
            </a:r>
            <a:endParaRPr lang="en-US" dirty="0"/>
          </a:p>
        </p:txBody>
      </p:sp>
    </p:spTree>
    <p:extLst>
      <p:ext uri="{BB962C8B-B14F-4D97-AF65-F5344CB8AC3E}">
        <p14:creationId xmlns:p14="http://schemas.microsoft.com/office/powerpoint/2010/main" val="2589396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4548"/>
          </a:xfrm>
        </p:spPr>
        <p:txBody>
          <a:bodyPr/>
          <a:lstStyle/>
          <a:p>
            <a:r>
              <a:rPr lang="pl-PL" dirty="0" smtClean="0"/>
              <a:t>Benchmarked code</a:t>
            </a:r>
            <a:endParaRPr lang="en-US" dirty="0"/>
          </a:p>
        </p:txBody>
      </p:sp>
      <p:sp>
        <p:nvSpPr>
          <p:cNvPr id="3" name="Content Placeholder 2"/>
          <p:cNvSpPr>
            <a:spLocks noGrp="1"/>
          </p:cNvSpPr>
          <p:nvPr>
            <p:ph idx="1"/>
          </p:nvPr>
        </p:nvSpPr>
        <p:spPr>
          <a:xfrm>
            <a:off x="838200" y="1119674"/>
            <a:ext cx="10515600" cy="5225142"/>
          </a:xfrm>
        </p:spPr>
        <p:txBody>
          <a:bodyPr>
            <a:normAutofit fontScale="62500" lnSpcReduction="20000"/>
          </a:bodyPr>
          <a:lstStyle/>
          <a:p>
            <a:pPr marL="0" indent="0">
              <a:buNone/>
            </a:pPr>
            <a:r>
              <a:rPr lang="en-US" sz="3800" b="1" i="0" dirty="0" smtClean="0">
                <a:effectLst/>
                <a:latin typeface="Consolas" panose="020B0609020204030204" pitchFamily="49" charset="0"/>
                <a:cs typeface="Consolas" panose="020B0609020204030204" pitchFamily="49" charset="0"/>
              </a:rPr>
              <a:t>case class </a:t>
            </a:r>
            <a:r>
              <a:rPr lang="en-US" sz="3800" b="1" i="0" dirty="0" err="1" smtClean="0">
                <a:effectLst/>
                <a:latin typeface="Consolas" panose="020B0609020204030204" pitchFamily="49" charset="0"/>
                <a:cs typeface="Consolas" panose="020B0609020204030204" pitchFamily="49" charset="0"/>
              </a:rPr>
              <a:t>DataPointArray</a:t>
            </a:r>
            <a:r>
              <a:rPr lang="en-US" sz="3800" b="1" i="0" dirty="0" smtClean="0">
                <a:effectLst/>
                <a:latin typeface="Consolas" panose="020B0609020204030204" pitchFamily="49" charset="0"/>
                <a:cs typeface="Consolas" panose="020B0609020204030204" pitchFamily="49" charset="0"/>
              </a:rPr>
              <a:t>(x: Array[Double], y: Double)</a:t>
            </a:r>
          </a:p>
          <a:p>
            <a:pPr marL="0" indent="0">
              <a:buNone/>
            </a:pPr>
            <a:r>
              <a:rPr lang="en-US" b="0" i="0" dirty="0" smtClean="0">
                <a:effectLst/>
                <a:latin typeface="Consolas" panose="020B0609020204030204" pitchFamily="49" charset="0"/>
                <a:cs typeface="Consolas" panose="020B0609020204030204" pitchFamily="49" charset="0"/>
              </a:rPr>
              <a:t>p =&gt; {</a:t>
            </a:r>
          </a:p>
          <a:p>
            <a:pPr marL="0" indent="0">
              <a:buNone/>
            </a:pPr>
            <a:r>
              <a:rPr lang="en-US" b="0" i="0" dirty="0" smtClean="0">
                <a:effectLst/>
                <a:latin typeface="Consolas" panose="020B0609020204030204" pitchFamily="49" charset="0"/>
                <a:cs typeface="Consolas" panose="020B0609020204030204" pitchFamily="49" charset="0"/>
              </a:rPr>
              <a:t>  </a:t>
            </a:r>
            <a:r>
              <a:rPr lang="en-US" b="0" i="0" dirty="0" err="1" smtClean="0">
                <a:effectLst/>
                <a:latin typeface="Consolas" panose="020B0609020204030204" pitchFamily="49" charset="0"/>
                <a:cs typeface="Consolas" panose="020B0609020204030204" pitchFamily="49" charset="0"/>
              </a:rPr>
              <a:t>var</a:t>
            </a:r>
            <a:r>
              <a:rPr lang="en-US" b="0" i="0" dirty="0" smtClean="0">
                <a:effectLst/>
                <a:latin typeface="Consolas" panose="020B0609020204030204" pitchFamily="49" charset="0"/>
                <a:cs typeface="Consolas" panose="020B0609020204030204" pitchFamily="49" charset="0"/>
              </a:rPr>
              <a:t> </a:t>
            </a:r>
            <a:r>
              <a:rPr lang="en-US" b="0" i="0" dirty="0" err="1" smtClean="0">
                <a:effectLst/>
                <a:latin typeface="Consolas" panose="020B0609020204030204" pitchFamily="49" charset="0"/>
                <a:cs typeface="Consolas" panose="020B0609020204030204" pitchFamily="49" charset="0"/>
              </a:rPr>
              <a:t>i</a:t>
            </a:r>
            <a:r>
              <a:rPr lang="en-US" b="0" i="0" dirty="0" smtClean="0">
                <a:effectLst/>
                <a:latin typeface="Consolas" panose="020B0609020204030204" pitchFamily="49" charset="0"/>
                <a:cs typeface="Consolas" panose="020B0609020204030204" pitchFamily="49" charset="0"/>
              </a:rPr>
              <a:t> = 0</a:t>
            </a:r>
          </a:p>
          <a:p>
            <a:pPr marL="0" indent="0">
              <a:buNone/>
            </a:pPr>
            <a:r>
              <a:rPr lang="en-US" b="0" i="0" dirty="0" smtClean="0">
                <a:effectLst/>
                <a:latin typeface="Consolas" panose="020B0609020204030204" pitchFamily="49" charset="0"/>
                <a:cs typeface="Consolas" panose="020B0609020204030204" pitchFamily="49" charset="0"/>
              </a:rPr>
              <a:t>  </a:t>
            </a:r>
            <a:r>
              <a:rPr lang="en-US" b="0" i="0" dirty="0" err="1" smtClean="0">
                <a:effectLst/>
                <a:latin typeface="Consolas" panose="020B0609020204030204" pitchFamily="49" charset="0"/>
                <a:cs typeface="Consolas" panose="020B0609020204030204" pitchFamily="49" charset="0"/>
              </a:rPr>
              <a:t>var</a:t>
            </a:r>
            <a:r>
              <a:rPr lang="en-US" b="0" i="0" dirty="0" smtClean="0">
                <a:effectLst/>
                <a:latin typeface="Consolas" panose="020B0609020204030204" pitchFamily="49" charset="0"/>
                <a:cs typeface="Consolas" panose="020B0609020204030204" pitchFamily="49" charset="0"/>
              </a:rPr>
              <a:t> </a:t>
            </a:r>
            <a:r>
              <a:rPr lang="en-US" b="0" i="0" dirty="0" err="1" smtClean="0">
                <a:effectLst/>
                <a:latin typeface="Consolas" panose="020B0609020204030204" pitchFamily="49" charset="0"/>
                <a:cs typeface="Consolas" panose="020B0609020204030204" pitchFamily="49" charset="0"/>
              </a:rPr>
              <a:t>dotp</a:t>
            </a:r>
            <a:r>
              <a:rPr lang="en-US" b="0" i="0" dirty="0" smtClean="0">
                <a:effectLst/>
                <a:latin typeface="Consolas" panose="020B0609020204030204" pitchFamily="49" charset="0"/>
                <a:cs typeface="Consolas" panose="020B0609020204030204" pitchFamily="49" charset="0"/>
              </a:rPr>
              <a:t>: Double = 0.0</a:t>
            </a:r>
          </a:p>
          <a:p>
            <a:pPr marL="0" indent="0">
              <a:buNone/>
            </a:pPr>
            <a:r>
              <a:rPr lang="en-US" b="0" i="0" dirty="0" smtClean="0">
                <a:effectLst/>
                <a:latin typeface="Consolas" panose="020B0609020204030204" pitchFamily="49" charset="0"/>
                <a:cs typeface="Consolas" panose="020B0609020204030204" pitchFamily="49" charset="0"/>
              </a:rPr>
              <a:t>  </a:t>
            </a:r>
            <a:r>
              <a:rPr lang="en-US" b="1" i="0" dirty="0" smtClean="0">
                <a:solidFill>
                  <a:srgbClr val="FF0000"/>
                </a:solidFill>
                <a:effectLst/>
                <a:latin typeface="Consolas" panose="020B0609020204030204" pitchFamily="49" charset="0"/>
                <a:cs typeface="Consolas" panose="020B0609020204030204" pitchFamily="49" charset="0"/>
              </a:rPr>
              <a:t>while</a:t>
            </a:r>
            <a:r>
              <a:rPr lang="en-US" b="0" i="0" dirty="0" smtClean="0">
                <a:solidFill>
                  <a:srgbClr val="FF0000"/>
                </a:solidFill>
                <a:effectLst/>
                <a:latin typeface="Consolas" panose="020B0609020204030204" pitchFamily="49" charset="0"/>
                <a:cs typeface="Consolas" panose="020B0609020204030204" pitchFamily="49" charset="0"/>
              </a:rPr>
              <a:t> </a:t>
            </a:r>
            <a:r>
              <a:rPr lang="en-US" b="0" i="0" dirty="0" smtClean="0">
                <a:effectLst/>
                <a:latin typeface="Consolas" panose="020B0609020204030204" pitchFamily="49" charset="0"/>
                <a:cs typeface="Consolas" panose="020B0609020204030204" pitchFamily="49" charset="0"/>
              </a:rPr>
              <a:t>(</a:t>
            </a:r>
            <a:r>
              <a:rPr lang="en-US" b="0" i="0" dirty="0" err="1" smtClean="0">
                <a:effectLst/>
                <a:latin typeface="Consolas" panose="020B0609020204030204" pitchFamily="49" charset="0"/>
                <a:cs typeface="Consolas" panose="020B0609020204030204" pitchFamily="49" charset="0"/>
              </a:rPr>
              <a:t>i</a:t>
            </a:r>
            <a:r>
              <a:rPr lang="en-US" b="0" i="0" dirty="0" smtClean="0">
                <a:effectLst/>
                <a:latin typeface="Consolas" panose="020B0609020204030204" pitchFamily="49" charset="0"/>
                <a:cs typeface="Consolas" panose="020B0609020204030204" pitchFamily="49" charset="0"/>
              </a:rPr>
              <a:t> &lt; D) {</a:t>
            </a:r>
          </a:p>
          <a:p>
            <a:pPr marL="0" indent="0">
              <a:buNone/>
            </a:pPr>
            <a:r>
              <a:rPr lang="en-US" b="0" i="0" dirty="0" smtClean="0">
                <a:effectLst/>
                <a:latin typeface="Consolas" panose="020B0609020204030204" pitchFamily="49" charset="0"/>
                <a:cs typeface="Consolas" panose="020B0609020204030204" pitchFamily="49" charset="0"/>
              </a:rPr>
              <a:t>    </a:t>
            </a:r>
            <a:r>
              <a:rPr lang="en-US" b="0" i="0" dirty="0" err="1" smtClean="0">
                <a:effectLst/>
                <a:latin typeface="Consolas" panose="020B0609020204030204" pitchFamily="49" charset="0"/>
                <a:cs typeface="Consolas" panose="020B0609020204030204" pitchFamily="49" charset="0"/>
              </a:rPr>
              <a:t>dotp</a:t>
            </a:r>
            <a:r>
              <a:rPr lang="en-US" b="0" i="0" dirty="0" smtClean="0">
                <a:effectLst/>
                <a:latin typeface="Consolas" panose="020B0609020204030204" pitchFamily="49" charset="0"/>
                <a:cs typeface="Consolas" panose="020B0609020204030204" pitchFamily="49" charset="0"/>
              </a:rPr>
              <a:t> += w(</a:t>
            </a:r>
            <a:r>
              <a:rPr lang="en-US" b="0" i="0" dirty="0" err="1" smtClean="0">
                <a:effectLst/>
                <a:latin typeface="Consolas" panose="020B0609020204030204" pitchFamily="49" charset="0"/>
                <a:cs typeface="Consolas" panose="020B0609020204030204" pitchFamily="49" charset="0"/>
              </a:rPr>
              <a:t>i</a:t>
            </a:r>
            <a:r>
              <a:rPr lang="en-US" b="0" i="0" dirty="0" smtClean="0">
                <a:effectLst/>
                <a:latin typeface="Consolas" panose="020B0609020204030204" pitchFamily="49" charset="0"/>
                <a:cs typeface="Consolas" panose="020B0609020204030204" pitchFamily="49" charset="0"/>
              </a:rPr>
              <a:t>) * </a:t>
            </a:r>
            <a:r>
              <a:rPr lang="en-US" b="1" i="0" dirty="0" err="1" smtClean="0">
                <a:solidFill>
                  <a:srgbClr val="FF0000"/>
                </a:solidFill>
                <a:effectLst/>
                <a:latin typeface="Consolas" panose="020B0609020204030204" pitchFamily="49" charset="0"/>
                <a:cs typeface="Consolas" panose="020B0609020204030204" pitchFamily="49" charset="0"/>
              </a:rPr>
              <a:t>p.x</a:t>
            </a:r>
            <a:r>
              <a:rPr lang="en-US" b="1" i="0" dirty="0" smtClean="0">
                <a:solidFill>
                  <a:srgbClr val="FF0000"/>
                </a:solidFill>
                <a:effectLst/>
                <a:latin typeface="Consolas" panose="020B0609020204030204" pitchFamily="49" charset="0"/>
                <a:cs typeface="Consolas" panose="020B0609020204030204" pitchFamily="49" charset="0"/>
              </a:rPr>
              <a:t>(</a:t>
            </a:r>
            <a:r>
              <a:rPr lang="en-US" b="1" i="0" dirty="0" err="1" smtClean="0">
                <a:solidFill>
                  <a:srgbClr val="FF0000"/>
                </a:solidFill>
                <a:effectLst/>
                <a:latin typeface="Consolas" panose="020B0609020204030204" pitchFamily="49" charset="0"/>
                <a:cs typeface="Consolas" panose="020B0609020204030204" pitchFamily="49" charset="0"/>
              </a:rPr>
              <a:t>i</a:t>
            </a:r>
            <a:r>
              <a:rPr lang="en-US" b="1" i="0" dirty="0" smtClean="0">
                <a:solidFill>
                  <a:srgbClr val="FF0000"/>
                </a:solidFill>
                <a:effectLst/>
                <a:latin typeface="Consolas" panose="020B0609020204030204" pitchFamily="49" charset="0"/>
                <a:cs typeface="Consolas" panose="020B0609020204030204" pitchFamily="49" charset="0"/>
              </a:rPr>
              <a:t>)</a:t>
            </a:r>
          </a:p>
          <a:p>
            <a:pPr marL="0" indent="0">
              <a:buNone/>
            </a:pPr>
            <a:r>
              <a:rPr lang="en-US" b="0" i="0" dirty="0" smtClean="0">
                <a:effectLst/>
                <a:latin typeface="Consolas" panose="020B0609020204030204" pitchFamily="49" charset="0"/>
                <a:cs typeface="Consolas" panose="020B0609020204030204" pitchFamily="49" charset="0"/>
              </a:rPr>
              <a:t>    </a:t>
            </a:r>
            <a:r>
              <a:rPr lang="en-US" b="0" i="0" dirty="0" err="1" smtClean="0">
                <a:effectLst/>
                <a:latin typeface="Consolas" panose="020B0609020204030204" pitchFamily="49" charset="0"/>
                <a:cs typeface="Consolas" panose="020B0609020204030204" pitchFamily="49" charset="0"/>
              </a:rPr>
              <a:t>i</a:t>
            </a:r>
            <a:r>
              <a:rPr lang="en-US" b="0" i="0" dirty="0" smtClean="0">
                <a:effectLst/>
                <a:latin typeface="Consolas" panose="020B0609020204030204" pitchFamily="49" charset="0"/>
                <a:cs typeface="Consolas" panose="020B0609020204030204" pitchFamily="49" charset="0"/>
              </a:rPr>
              <a:t> = </a:t>
            </a:r>
            <a:r>
              <a:rPr lang="en-US" b="0" i="0" dirty="0" err="1" smtClean="0">
                <a:effectLst/>
                <a:latin typeface="Consolas" panose="020B0609020204030204" pitchFamily="49" charset="0"/>
                <a:cs typeface="Consolas" panose="020B0609020204030204" pitchFamily="49" charset="0"/>
              </a:rPr>
              <a:t>i</a:t>
            </a:r>
            <a:r>
              <a:rPr lang="en-US" b="0" i="0" dirty="0" smtClean="0">
                <a:effectLst/>
                <a:latin typeface="Consolas" panose="020B0609020204030204" pitchFamily="49" charset="0"/>
                <a:cs typeface="Consolas" panose="020B0609020204030204" pitchFamily="49" charset="0"/>
              </a:rPr>
              <a:t> + 1</a:t>
            </a:r>
          </a:p>
          <a:p>
            <a:pPr marL="0" indent="0">
              <a:buNone/>
            </a:pPr>
            <a:r>
              <a:rPr lang="en-US" b="0" i="0" dirty="0" smtClean="0">
                <a:effectLst/>
                <a:latin typeface="Consolas" panose="020B0609020204030204" pitchFamily="49" charset="0"/>
                <a:cs typeface="Consolas" panose="020B0609020204030204" pitchFamily="49" charset="0"/>
              </a:rPr>
              <a:t>  }</a:t>
            </a:r>
          </a:p>
          <a:p>
            <a:pPr marL="0" indent="0">
              <a:buNone/>
            </a:pPr>
            <a:r>
              <a:rPr lang="en-US" b="0" i="0" dirty="0" smtClean="0">
                <a:effectLst/>
                <a:latin typeface="Consolas" panose="020B0609020204030204" pitchFamily="49" charset="0"/>
                <a:cs typeface="Consolas" panose="020B0609020204030204" pitchFamily="49" charset="0"/>
              </a:rPr>
              <a:t>  </a:t>
            </a:r>
            <a:r>
              <a:rPr lang="en-US" b="0" i="0" dirty="0" err="1" smtClean="0">
                <a:effectLst/>
                <a:latin typeface="Consolas" panose="020B0609020204030204" pitchFamily="49" charset="0"/>
                <a:cs typeface="Consolas" panose="020B0609020204030204" pitchFamily="49" charset="0"/>
              </a:rPr>
              <a:t>val</a:t>
            </a:r>
            <a:r>
              <a:rPr lang="en-US" b="0" i="0" dirty="0" smtClean="0">
                <a:effectLst/>
                <a:latin typeface="Consolas" panose="020B0609020204030204" pitchFamily="49" charset="0"/>
                <a:cs typeface="Consolas" panose="020B0609020204030204" pitchFamily="49" charset="0"/>
              </a:rPr>
              <a:t> a = new Array[Double](D)</a:t>
            </a:r>
          </a:p>
          <a:p>
            <a:pPr marL="0" indent="0">
              <a:buNone/>
            </a:pPr>
            <a:r>
              <a:rPr lang="en-US" b="0" i="0" dirty="0" smtClean="0">
                <a:effectLst/>
                <a:latin typeface="Consolas" panose="020B0609020204030204" pitchFamily="49" charset="0"/>
                <a:cs typeface="Consolas" panose="020B0609020204030204" pitchFamily="49" charset="0"/>
              </a:rPr>
              <a:t>  </a:t>
            </a:r>
            <a:r>
              <a:rPr lang="en-US" b="0" i="0" dirty="0" err="1" smtClean="0">
                <a:effectLst/>
                <a:latin typeface="Consolas" panose="020B0609020204030204" pitchFamily="49" charset="0"/>
                <a:cs typeface="Consolas" panose="020B0609020204030204" pitchFamily="49" charset="0"/>
              </a:rPr>
              <a:t>i</a:t>
            </a:r>
            <a:r>
              <a:rPr lang="en-US" b="0" i="0" dirty="0" smtClean="0">
                <a:effectLst/>
                <a:latin typeface="Consolas" panose="020B0609020204030204" pitchFamily="49" charset="0"/>
                <a:cs typeface="Consolas" panose="020B0609020204030204" pitchFamily="49" charset="0"/>
              </a:rPr>
              <a:t> = 0</a:t>
            </a:r>
          </a:p>
          <a:p>
            <a:pPr marL="0" indent="0">
              <a:buNone/>
            </a:pPr>
            <a:r>
              <a:rPr lang="en-US" b="0" i="0" dirty="0" smtClean="0">
                <a:effectLst/>
                <a:latin typeface="Consolas" panose="020B0609020204030204" pitchFamily="49" charset="0"/>
                <a:cs typeface="Consolas" panose="020B0609020204030204" pitchFamily="49" charset="0"/>
              </a:rPr>
              <a:t>  </a:t>
            </a:r>
            <a:r>
              <a:rPr lang="en-US" b="1" i="0" dirty="0" smtClean="0">
                <a:solidFill>
                  <a:srgbClr val="FF0000"/>
                </a:solidFill>
                <a:effectLst/>
                <a:latin typeface="Consolas" panose="020B0609020204030204" pitchFamily="49" charset="0"/>
                <a:cs typeface="Consolas" panose="020B0609020204030204" pitchFamily="49" charset="0"/>
              </a:rPr>
              <a:t>while</a:t>
            </a:r>
            <a:r>
              <a:rPr lang="en-US" b="0" i="0" dirty="0" smtClean="0">
                <a:effectLst/>
                <a:latin typeface="Consolas" panose="020B0609020204030204" pitchFamily="49" charset="0"/>
                <a:cs typeface="Consolas" panose="020B0609020204030204" pitchFamily="49" charset="0"/>
              </a:rPr>
              <a:t> (</a:t>
            </a:r>
            <a:r>
              <a:rPr lang="en-US" b="0" i="0" dirty="0" err="1" smtClean="0">
                <a:effectLst/>
                <a:latin typeface="Consolas" panose="020B0609020204030204" pitchFamily="49" charset="0"/>
                <a:cs typeface="Consolas" panose="020B0609020204030204" pitchFamily="49" charset="0"/>
              </a:rPr>
              <a:t>i</a:t>
            </a:r>
            <a:r>
              <a:rPr lang="en-US" b="0" i="0" dirty="0" smtClean="0">
                <a:effectLst/>
                <a:latin typeface="Consolas" panose="020B0609020204030204" pitchFamily="49" charset="0"/>
                <a:cs typeface="Consolas" panose="020B0609020204030204" pitchFamily="49" charset="0"/>
              </a:rPr>
              <a:t> &lt; D) {</a:t>
            </a:r>
          </a:p>
          <a:p>
            <a:pPr marL="0" indent="0">
              <a:buNone/>
            </a:pPr>
            <a:r>
              <a:rPr lang="en-US" b="0" i="0" dirty="0" smtClean="0">
                <a:effectLst/>
                <a:latin typeface="Consolas" panose="020B0609020204030204" pitchFamily="49" charset="0"/>
                <a:cs typeface="Consolas" panose="020B0609020204030204" pitchFamily="49" charset="0"/>
              </a:rPr>
              <a:t>    a(</a:t>
            </a:r>
            <a:r>
              <a:rPr lang="en-US" b="0" i="0" dirty="0" err="1" smtClean="0">
                <a:effectLst/>
                <a:latin typeface="Consolas" panose="020B0609020204030204" pitchFamily="49" charset="0"/>
                <a:cs typeface="Consolas" panose="020B0609020204030204" pitchFamily="49" charset="0"/>
              </a:rPr>
              <a:t>i</a:t>
            </a:r>
            <a:r>
              <a:rPr lang="en-US" b="0" i="0" dirty="0" smtClean="0">
                <a:effectLst/>
                <a:latin typeface="Consolas" panose="020B0609020204030204" pitchFamily="49" charset="0"/>
                <a:cs typeface="Consolas" panose="020B0609020204030204" pitchFamily="49" charset="0"/>
              </a:rPr>
              <a:t>) = </a:t>
            </a:r>
            <a:r>
              <a:rPr lang="en-US" b="1" i="0" dirty="0" err="1" smtClean="0">
                <a:solidFill>
                  <a:srgbClr val="FF0000"/>
                </a:solidFill>
                <a:effectLst/>
                <a:latin typeface="Consolas" panose="020B0609020204030204" pitchFamily="49" charset="0"/>
                <a:cs typeface="Consolas" panose="020B0609020204030204" pitchFamily="49" charset="0"/>
              </a:rPr>
              <a:t>p.x</a:t>
            </a:r>
            <a:r>
              <a:rPr lang="en-US" b="1" i="0" dirty="0" smtClean="0">
                <a:solidFill>
                  <a:srgbClr val="FF0000"/>
                </a:solidFill>
                <a:effectLst/>
                <a:latin typeface="Consolas" panose="020B0609020204030204" pitchFamily="49" charset="0"/>
                <a:cs typeface="Consolas" panose="020B0609020204030204" pitchFamily="49" charset="0"/>
              </a:rPr>
              <a:t>(</a:t>
            </a:r>
            <a:r>
              <a:rPr lang="en-US" b="1" i="0" dirty="0" err="1" smtClean="0">
                <a:solidFill>
                  <a:srgbClr val="FF0000"/>
                </a:solidFill>
                <a:effectLst/>
                <a:latin typeface="Consolas" panose="020B0609020204030204" pitchFamily="49" charset="0"/>
                <a:cs typeface="Consolas" panose="020B0609020204030204" pitchFamily="49" charset="0"/>
              </a:rPr>
              <a:t>i</a:t>
            </a:r>
            <a:r>
              <a:rPr lang="en-US" b="1" i="0" dirty="0" smtClean="0">
                <a:solidFill>
                  <a:srgbClr val="FF0000"/>
                </a:solidFill>
                <a:effectLst/>
                <a:latin typeface="Consolas" panose="020B0609020204030204" pitchFamily="49" charset="0"/>
                <a:cs typeface="Consolas" panose="020B0609020204030204" pitchFamily="49" charset="0"/>
              </a:rPr>
              <a:t>) </a:t>
            </a:r>
            <a:r>
              <a:rPr lang="en-US" b="0" i="0" dirty="0" smtClean="0">
                <a:effectLst/>
                <a:latin typeface="Consolas" panose="020B0609020204030204" pitchFamily="49" charset="0"/>
                <a:cs typeface="Consolas" panose="020B0609020204030204" pitchFamily="49" charset="0"/>
              </a:rPr>
              <a:t>* (1 / (1 + </a:t>
            </a:r>
            <a:r>
              <a:rPr lang="en-US" b="1" i="0" dirty="0" err="1" smtClean="0">
                <a:solidFill>
                  <a:srgbClr val="FF0000"/>
                </a:solidFill>
                <a:effectLst/>
                <a:latin typeface="Consolas" panose="020B0609020204030204" pitchFamily="49" charset="0"/>
                <a:cs typeface="Consolas" panose="020B0609020204030204" pitchFamily="49" charset="0"/>
              </a:rPr>
              <a:t>scala.math.exp</a:t>
            </a:r>
            <a:r>
              <a:rPr lang="en-US" b="0" i="0" dirty="0" smtClean="0">
                <a:effectLst/>
                <a:latin typeface="Consolas" panose="020B0609020204030204" pitchFamily="49" charset="0"/>
                <a:cs typeface="Consolas" panose="020B0609020204030204" pitchFamily="49" charset="0"/>
              </a:rPr>
              <a:t>(-</a:t>
            </a:r>
            <a:r>
              <a:rPr lang="en-US" b="1" i="0" dirty="0" err="1" smtClean="0">
                <a:solidFill>
                  <a:srgbClr val="FF0000"/>
                </a:solidFill>
                <a:effectLst/>
                <a:latin typeface="Consolas" panose="020B0609020204030204" pitchFamily="49" charset="0"/>
                <a:cs typeface="Consolas" panose="020B0609020204030204" pitchFamily="49" charset="0"/>
              </a:rPr>
              <a:t>p.y</a:t>
            </a:r>
            <a:r>
              <a:rPr lang="en-US" b="0" i="0" dirty="0" smtClean="0">
                <a:effectLst/>
                <a:latin typeface="Consolas" panose="020B0609020204030204" pitchFamily="49" charset="0"/>
                <a:cs typeface="Consolas" panose="020B0609020204030204" pitchFamily="49" charset="0"/>
              </a:rPr>
              <a:t> * </a:t>
            </a:r>
            <a:r>
              <a:rPr lang="en-US" b="0" i="0" dirty="0" err="1" smtClean="0">
                <a:effectLst/>
                <a:latin typeface="Consolas" panose="020B0609020204030204" pitchFamily="49" charset="0"/>
                <a:cs typeface="Consolas" panose="020B0609020204030204" pitchFamily="49" charset="0"/>
              </a:rPr>
              <a:t>dotp</a:t>
            </a:r>
            <a:r>
              <a:rPr lang="en-US" b="0" i="0" dirty="0" smtClean="0">
                <a:effectLst/>
                <a:latin typeface="Consolas" panose="020B0609020204030204" pitchFamily="49" charset="0"/>
                <a:cs typeface="Consolas" panose="020B0609020204030204" pitchFamily="49" charset="0"/>
              </a:rPr>
              <a:t>)) - 1) * </a:t>
            </a:r>
            <a:r>
              <a:rPr lang="en-US" b="1" i="0" dirty="0" err="1" smtClean="0">
                <a:solidFill>
                  <a:srgbClr val="FF0000"/>
                </a:solidFill>
                <a:effectLst/>
                <a:latin typeface="Consolas" panose="020B0609020204030204" pitchFamily="49" charset="0"/>
                <a:cs typeface="Consolas" panose="020B0609020204030204" pitchFamily="49" charset="0"/>
              </a:rPr>
              <a:t>p.y</a:t>
            </a:r>
            <a:endParaRPr lang="en-US" b="1" i="0" dirty="0" smtClean="0">
              <a:solidFill>
                <a:srgbClr val="FF0000"/>
              </a:solidFill>
              <a:effectLst/>
              <a:latin typeface="Consolas" panose="020B0609020204030204" pitchFamily="49" charset="0"/>
              <a:cs typeface="Consolas" panose="020B0609020204030204" pitchFamily="49" charset="0"/>
            </a:endParaRPr>
          </a:p>
          <a:p>
            <a:pPr marL="0" indent="0">
              <a:buNone/>
            </a:pPr>
            <a:r>
              <a:rPr lang="en-US" b="0" i="0" dirty="0" smtClean="0">
                <a:effectLst/>
                <a:latin typeface="Consolas" panose="020B0609020204030204" pitchFamily="49" charset="0"/>
                <a:cs typeface="Consolas" panose="020B0609020204030204" pitchFamily="49" charset="0"/>
              </a:rPr>
              <a:t>    </a:t>
            </a:r>
            <a:r>
              <a:rPr lang="en-US" b="0" i="0" dirty="0" err="1" smtClean="0">
                <a:effectLst/>
                <a:latin typeface="Consolas" panose="020B0609020204030204" pitchFamily="49" charset="0"/>
                <a:cs typeface="Consolas" panose="020B0609020204030204" pitchFamily="49" charset="0"/>
              </a:rPr>
              <a:t>i</a:t>
            </a:r>
            <a:r>
              <a:rPr lang="en-US" b="0" i="0" dirty="0" smtClean="0">
                <a:effectLst/>
                <a:latin typeface="Consolas" panose="020B0609020204030204" pitchFamily="49" charset="0"/>
                <a:cs typeface="Consolas" panose="020B0609020204030204" pitchFamily="49" charset="0"/>
              </a:rPr>
              <a:t> = </a:t>
            </a:r>
            <a:r>
              <a:rPr lang="en-US" b="0" i="0" dirty="0" err="1" smtClean="0">
                <a:effectLst/>
                <a:latin typeface="Consolas" panose="020B0609020204030204" pitchFamily="49" charset="0"/>
                <a:cs typeface="Consolas" panose="020B0609020204030204" pitchFamily="49" charset="0"/>
              </a:rPr>
              <a:t>i</a:t>
            </a:r>
            <a:r>
              <a:rPr lang="en-US" b="0" i="0" dirty="0" smtClean="0">
                <a:effectLst/>
                <a:latin typeface="Consolas" panose="020B0609020204030204" pitchFamily="49" charset="0"/>
                <a:cs typeface="Consolas" panose="020B0609020204030204" pitchFamily="49" charset="0"/>
              </a:rPr>
              <a:t> + 1</a:t>
            </a:r>
          </a:p>
          <a:p>
            <a:pPr marL="0" indent="0">
              <a:buNone/>
            </a:pPr>
            <a:r>
              <a:rPr lang="en-US" b="0" i="0" dirty="0" smtClean="0">
                <a:effectLst/>
                <a:latin typeface="Consolas" panose="020B0609020204030204" pitchFamily="49" charset="0"/>
                <a:cs typeface="Consolas" panose="020B0609020204030204" pitchFamily="49" charset="0"/>
              </a:rPr>
              <a:t>  }</a:t>
            </a:r>
          </a:p>
          <a:p>
            <a:pPr marL="0" indent="0">
              <a:buNone/>
            </a:pPr>
            <a:r>
              <a:rPr lang="en-US" b="0" i="0" dirty="0" smtClean="0">
                <a:effectLst/>
                <a:latin typeface="Consolas" panose="020B0609020204030204" pitchFamily="49" charset="0"/>
                <a:cs typeface="Consolas" panose="020B0609020204030204" pitchFamily="49" charset="0"/>
              </a:rPr>
              <a:t>  a</a:t>
            </a:r>
          </a:p>
          <a:p>
            <a:pPr marL="0" indent="0">
              <a:buNone/>
            </a:pPr>
            <a:r>
              <a:rPr lang="en-US" b="0" i="0" dirty="0" smtClean="0">
                <a:effectLst/>
                <a:latin typeface="Consolas" panose="020B0609020204030204" pitchFamily="49" charset="0"/>
                <a:cs typeface="Consolas" panose="020B0609020204030204" pitchFamily="49" charset="0"/>
              </a:rPr>
              <a:t>}</a:t>
            </a:r>
            <a:endParaRPr lang="pl-PL"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717362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Benchmark environment</a:t>
            </a:r>
            <a:endParaRPr lang="en-US" dirty="0"/>
          </a:p>
        </p:txBody>
      </p:sp>
      <p:sp>
        <p:nvSpPr>
          <p:cNvPr id="3" name="Content Placeholder 2"/>
          <p:cNvSpPr>
            <a:spLocks noGrp="1"/>
          </p:cNvSpPr>
          <p:nvPr>
            <p:ph idx="1"/>
          </p:nvPr>
        </p:nvSpPr>
        <p:spPr/>
        <p:txBody>
          <a:bodyPr/>
          <a:lstStyle/>
          <a:p>
            <a:r>
              <a:rPr lang="pl-PL" dirty="0" smtClean="0"/>
              <a:t>Intel Xeon E3 1270v2 and IBM POWER8</a:t>
            </a:r>
          </a:p>
          <a:p>
            <a:endParaRPr lang="pl-PL" dirty="0"/>
          </a:p>
          <a:p>
            <a:r>
              <a:rPr lang="pl-PL" dirty="0" smtClean="0"/>
              <a:t>IBM Java SDK 8 SR3</a:t>
            </a:r>
          </a:p>
          <a:p>
            <a:endParaRPr lang="pl-PL" dirty="0"/>
          </a:p>
          <a:p>
            <a:r>
              <a:rPr lang="pl-PL" dirty="0" smtClean="0"/>
              <a:t>64GB memory limit</a:t>
            </a:r>
          </a:p>
          <a:p>
            <a:endParaRPr lang="pl-PL" dirty="0"/>
          </a:p>
          <a:p>
            <a:r>
              <a:rPr lang="pl-PL" dirty="0" smtClean="0"/>
              <a:t>Measured best times, since it was more stable with how JVM JIT compiler works</a:t>
            </a:r>
            <a:endParaRPr lang="en-US" dirty="0"/>
          </a:p>
        </p:txBody>
      </p:sp>
    </p:spTree>
    <p:extLst>
      <p:ext uri="{BB962C8B-B14F-4D97-AF65-F5344CB8AC3E}">
        <p14:creationId xmlns:p14="http://schemas.microsoft.com/office/powerpoint/2010/main" val="1163749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Map-Reduce with serialization</a:t>
            </a:r>
            <a:endParaRPr lang="en-US" dirty="0"/>
          </a:p>
        </p:txBody>
      </p:sp>
      <p:grpSp>
        <p:nvGrpSpPr>
          <p:cNvPr id="124" name="Group 123"/>
          <p:cNvGrpSpPr/>
          <p:nvPr/>
        </p:nvGrpSpPr>
        <p:grpSpPr>
          <a:xfrm>
            <a:off x="527062" y="2303831"/>
            <a:ext cx="2015028" cy="3384206"/>
            <a:chOff x="838200" y="2426226"/>
            <a:chExt cx="2015028" cy="3384206"/>
          </a:xfrm>
        </p:grpSpPr>
        <p:sp>
          <p:nvSpPr>
            <p:cNvPr id="5" name="Rectangle 4"/>
            <p:cNvSpPr/>
            <p:nvPr/>
          </p:nvSpPr>
          <p:spPr>
            <a:xfrm>
              <a:off x="838200" y="2426226"/>
              <a:ext cx="2015028" cy="3384206"/>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INPUT</a:t>
              </a:r>
              <a:endParaRPr lang="en-US" sz="2400" dirty="0"/>
            </a:p>
          </p:txBody>
        </p:sp>
        <p:grpSp>
          <p:nvGrpSpPr>
            <p:cNvPr id="15" name="Group 14"/>
            <p:cNvGrpSpPr/>
            <p:nvPr/>
          </p:nvGrpSpPr>
          <p:grpSpPr>
            <a:xfrm>
              <a:off x="952115" y="3278611"/>
              <a:ext cx="1787198" cy="737118"/>
              <a:chOff x="975827" y="3303036"/>
              <a:chExt cx="2049625" cy="737118"/>
            </a:xfrm>
          </p:grpSpPr>
          <p:sp>
            <p:nvSpPr>
              <p:cNvPr id="3" name="Rectangle 2"/>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4" name="Rectangle 13"/>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6" name="Group 15"/>
            <p:cNvGrpSpPr/>
            <p:nvPr/>
          </p:nvGrpSpPr>
          <p:grpSpPr>
            <a:xfrm>
              <a:off x="952114" y="4118367"/>
              <a:ext cx="1787199" cy="737118"/>
              <a:chOff x="975827" y="3303036"/>
              <a:chExt cx="2049625" cy="737118"/>
            </a:xfrm>
          </p:grpSpPr>
          <p:sp>
            <p:nvSpPr>
              <p:cNvPr id="17" name="Rectangle 16"/>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9" name="Rectangle 18"/>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20" name="Group 19"/>
            <p:cNvGrpSpPr/>
            <p:nvPr/>
          </p:nvGrpSpPr>
          <p:grpSpPr>
            <a:xfrm>
              <a:off x="955416" y="4948790"/>
              <a:ext cx="1787199" cy="737118"/>
              <a:chOff x="975827" y="3303036"/>
              <a:chExt cx="2049625" cy="737118"/>
            </a:xfrm>
          </p:grpSpPr>
          <p:sp>
            <p:nvSpPr>
              <p:cNvPr id="21" name="Rectangle 2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23" name="Rectangle 2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grpSp>
        <p:nvGrpSpPr>
          <p:cNvPr id="123" name="Group 122"/>
          <p:cNvGrpSpPr/>
          <p:nvPr/>
        </p:nvGrpSpPr>
        <p:grpSpPr>
          <a:xfrm>
            <a:off x="9625353" y="2303831"/>
            <a:ext cx="2015028" cy="3384206"/>
            <a:chOff x="9336156" y="2426223"/>
            <a:chExt cx="2015028" cy="3384206"/>
          </a:xfrm>
        </p:grpSpPr>
        <p:sp>
          <p:nvSpPr>
            <p:cNvPr id="109" name="Rectangle 108"/>
            <p:cNvSpPr/>
            <p:nvPr/>
          </p:nvSpPr>
          <p:spPr>
            <a:xfrm>
              <a:off x="9336156" y="2426223"/>
              <a:ext cx="2015028" cy="3384206"/>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OUTPUT</a:t>
              </a:r>
              <a:endParaRPr lang="en-US" sz="2400" dirty="0"/>
            </a:p>
          </p:txBody>
        </p:sp>
        <p:grpSp>
          <p:nvGrpSpPr>
            <p:cNvPr id="110" name="Group 109"/>
            <p:cNvGrpSpPr/>
            <p:nvPr/>
          </p:nvGrpSpPr>
          <p:grpSpPr>
            <a:xfrm>
              <a:off x="9450071" y="3278608"/>
              <a:ext cx="1787198" cy="737118"/>
              <a:chOff x="975827" y="3303036"/>
              <a:chExt cx="2049625" cy="737118"/>
            </a:xfrm>
          </p:grpSpPr>
          <p:sp>
            <p:nvSpPr>
              <p:cNvPr id="111" name="Rectangle 11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3" name="Rectangle 11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4" name="Group 113"/>
            <p:cNvGrpSpPr/>
            <p:nvPr/>
          </p:nvGrpSpPr>
          <p:grpSpPr>
            <a:xfrm>
              <a:off x="9450070" y="4118364"/>
              <a:ext cx="1787199" cy="737118"/>
              <a:chOff x="975827" y="3303036"/>
              <a:chExt cx="2049625" cy="737118"/>
            </a:xfrm>
          </p:grpSpPr>
          <p:sp>
            <p:nvSpPr>
              <p:cNvPr id="115" name="Rectangle 114"/>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7" name="Rectangle 116"/>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8" name="Group 117"/>
            <p:cNvGrpSpPr/>
            <p:nvPr/>
          </p:nvGrpSpPr>
          <p:grpSpPr>
            <a:xfrm>
              <a:off x="9453372" y="4948787"/>
              <a:ext cx="1787199" cy="737118"/>
              <a:chOff x="975827" y="3303036"/>
              <a:chExt cx="2049625" cy="737118"/>
            </a:xfrm>
          </p:grpSpPr>
          <p:sp>
            <p:nvSpPr>
              <p:cNvPr id="119" name="Rectangle 118"/>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21" name="Rectangle 120"/>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grpSp>
        <p:nvGrpSpPr>
          <p:cNvPr id="189" name="Group 188"/>
          <p:cNvGrpSpPr/>
          <p:nvPr/>
        </p:nvGrpSpPr>
        <p:grpSpPr>
          <a:xfrm>
            <a:off x="2652067" y="1470213"/>
            <a:ext cx="5266205" cy="1463231"/>
            <a:chOff x="3462897" y="1430030"/>
            <a:chExt cx="5266205" cy="1463231"/>
          </a:xfrm>
        </p:grpSpPr>
        <p:sp>
          <p:nvSpPr>
            <p:cNvPr id="88" name="Rounded Rectangle 87"/>
            <p:cNvSpPr/>
            <p:nvPr/>
          </p:nvSpPr>
          <p:spPr>
            <a:xfrm>
              <a:off x="3462897" y="1430030"/>
              <a:ext cx="5266205" cy="1463231"/>
            </a:xfrm>
            <a:prstGeom prst="roundRect">
              <a:avLst/>
            </a:prstGeom>
            <a:solidFill>
              <a:srgbClr val="FF9B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DESERIALIZATION</a:t>
              </a:r>
              <a:endParaRPr lang="en-US" dirty="0">
                <a:solidFill>
                  <a:schemeClr val="tx1"/>
                </a:solidFill>
              </a:endParaRPr>
            </a:p>
          </p:txBody>
        </p:sp>
        <p:grpSp>
          <p:nvGrpSpPr>
            <p:cNvPr id="90" name="Group 89"/>
            <p:cNvGrpSpPr/>
            <p:nvPr/>
          </p:nvGrpSpPr>
          <p:grpSpPr>
            <a:xfrm>
              <a:off x="3746413" y="1957441"/>
              <a:ext cx="1787198" cy="742241"/>
              <a:chOff x="975827" y="3303036"/>
              <a:chExt cx="2049625" cy="737118"/>
            </a:xfrm>
          </p:grpSpPr>
          <p:sp>
            <p:nvSpPr>
              <p:cNvPr id="91" name="Rectangle 9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93" name="Rectangle 9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84" name="Group 83"/>
            <p:cNvGrpSpPr/>
            <p:nvPr/>
          </p:nvGrpSpPr>
          <p:grpSpPr>
            <a:xfrm>
              <a:off x="6693587" y="1835041"/>
              <a:ext cx="1787198" cy="986642"/>
              <a:chOff x="5071188" y="2967135"/>
              <a:chExt cx="2049625" cy="986642"/>
            </a:xfrm>
          </p:grpSpPr>
          <p:sp>
            <p:nvSpPr>
              <p:cNvPr id="85" name="Rectangle 84"/>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86" name="Rectangle 85"/>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87" name="Rectangle 86"/>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sp>
          <p:nvSpPr>
            <p:cNvPr id="168" name="Right Arrow 167"/>
            <p:cNvSpPr/>
            <p:nvPr/>
          </p:nvSpPr>
          <p:spPr>
            <a:xfrm>
              <a:off x="5781326" y="1994260"/>
              <a:ext cx="629346" cy="659204"/>
            </a:xfrm>
            <a:prstGeom prst="rightArrow">
              <a:avLst/>
            </a:prstGeom>
            <a:gradFill>
              <a:gsLst>
                <a:gs pos="0">
                  <a:schemeClr val="accent1"/>
                </a:gs>
                <a:gs pos="100000">
                  <a:schemeClr val="accent2"/>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8" name="Group 187"/>
          <p:cNvGrpSpPr/>
          <p:nvPr/>
        </p:nvGrpSpPr>
        <p:grpSpPr>
          <a:xfrm>
            <a:off x="3462897" y="3059631"/>
            <a:ext cx="5266205" cy="1885303"/>
            <a:chOff x="3462897" y="3116307"/>
            <a:chExt cx="5266205" cy="1885303"/>
          </a:xfrm>
        </p:grpSpPr>
        <p:sp>
          <p:nvSpPr>
            <p:cNvPr id="4" name="Rounded Rectangle 3"/>
            <p:cNvSpPr/>
            <p:nvPr/>
          </p:nvSpPr>
          <p:spPr>
            <a:xfrm>
              <a:off x="3462897" y="3116307"/>
              <a:ext cx="5266205" cy="1885303"/>
            </a:xfrm>
            <a:prstGeom prst="round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sz="2200" dirty="0" smtClean="0">
                  <a:solidFill>
                    <a:schemeClr val="tx1"/>
                  </a:solidFill>
                </a:rPr>
                <a:t>MAP FUNCTION</a:t>
              </a:r>
            </a:p>
            <a:p>
              <a:pPr algn="ctr"/>
              <a:r>
                <a:rPr lang="pl-PL" dirty="0" smtClean="0">
                  <a:solidFill>
                    <a:schemeClr val="tx1"/>
                  </a:solidFill>
                </a:rPr>
                <a:t>(scale Point by 2)</a:t>
              </a:r>
              <a:endParaRPr lang="en-US" dirty="0">
                <a:solidFill>
                  <a:schemeClr val="tx1"/>
                </a:solidFill>
              </a:endParaRPr>
            </a:p>
          </p:txBody>
        </p:sp>
        <p:grpSp>
          <p:nvGrpSpPr>
            <p:cNvPr id="170" name="Group 169"/>
            <p:cNvGrpSpPr/>
            <p:nvPr/>
          </p:nvGrpSpPr>
          <p:grpSpPr>
            <a:xfrm>
              <a:off x="3746413" y="3893150"/>
              <a:ext cx="1787198" cy="986642"/>
              <a:chOff x="5071188" y="2967135"/>
              <a:chExt cx="2049625" cy="986642"/>
            </a:xfrm>
          </p:grpSpPr>
          <p:sp>
            <p:nvSpPr>
              <p:cNvPr id="171" name="Rectangle 170"/>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72" name="Rectangle 171"/>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73" name="Rectangle 172"/>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78" name="Group 177"/>
            <p:cNvGrpSpPr/>
            <p:nvPr/>
          </p:nvGrpSpPr>
          <p:grpSpPr>
            <a:xfrm>
              <a:off x="6693587" y="3897746"/>
              <a:ext cx="1787198" cy="986642"/>
              <a:chOff x="5071188" y="2967135"/>
              <a:chExt cx="2049625" cy="986642"/>
            </a:xfrm>
          </p:grpSpPr>
          <p:sp>
            <p:nvSpPr>
              <p:cNvPr id="179" name="Rectangle 178"/>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80" name="Rectangle 179"/>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81" name="Rectangle 180"/>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82" name="Right Arrow 181"/>
            <p:cNvSpPr/>
            <p:nvPr/>
          </p:nvSpPr>
          <p:spPr>
            <a:xfrm>
              <a:off x="5775226" y="4056869"/>
              <a:ext cx="629346" cy="659204"/>
            </a:xfrm>
            <a:prstGeom prst="rightArrow">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7" name="Group 186"/>
          <p:cNvGrpSpPr/>
          <p:nvPr/>
        </p:nvGrpSpPr>
        <p:grpSpPr>
          <a:xfrm>
            <a:off x="4214759" y="5063307"/>
            <a:ext cx="5289815" cy="1464742"/>
            <a:chOff x="3439287" y="5119983"/>
            <a:chExt cx="5289815" cy="1464742"/>
          </a:xfrm>
        </p:grpSpPr>
        <p:sp>
          <p:nvSpPr>
            <p:cNvPr id="99" name="Rounded Rectangle 98"/>
            <p:cNvSpPr/>
            <p:nvPr/>
          </p:nvSpPr>
          <p:spPr>
            <a:xfrm>
              <a:off x="3439287" y="5119983"/>
              <a:ext cx="5289815" cy="1464742"/>
            </a:xfrm>
            <a:prstGeom prst="roundRect">
              <a:avLst/>
            </a:prstGeom>
            <a:solidFill>
              <a:srgbClr val="FF9B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SERIALIZATION</a:t>
              </a:r>
              <a:endParaRPr lang="en-US" dirty="0">
                <a:solidFill>
                  <a:schemeClr val="tx1"/>
                </a:solidFill>
              </a:endParaRPr>
            </a:p>
          </p:txBody>
        </p:sp>
        <p:grpSp>
          <p:nvGrpSpPr>
            <p:cNvPr id="100" name="Group 99"/>
            <p:cNvGrpSpPr/>
            <p:nvPr/>
          </p:nvGrpSpPr>
          <p:grpSpPr>
            <a:xfrm>
              <a:off x="6693588" y="5648350"/>
              <a:ext cx="1787198" cy="742241"/>
              <a:chOff x="975827" y="3303036"/>
              <a:chExt cx="2049625" cy="737118"/>
            </a:xfrm>
          </p:grpSpPr>
          <p:sp>
            <p:nvSpPr>
              <p:cNvPr id="106" name="Rectangle 105"/>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8" name="Rectangle 107"/>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02" name="Group 101"/>
            <p:cNvGrpSpPr/>
            <p:nvPr/>
          </p:nvGrpSpPr>
          <p:grpSpPr>
            <a:xfrm>
              <a:off x="3746414" y="5526150"/>
              <a:ext cx="1787198" cy="986642"/>
              <a:chOff x="5071188" y="2967135"/>
              <a:chExt cx="2049625" cy="986642"/>
            </a:xfrm>
          </p:grpSpPr>
          <p:sp>
            <p:nvSpPr>
              <p:cNvPr id="103" name="Rectangle 102"/>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04" name="Rectangle 103"/>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5" name="Rectangle 104"/>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85" name="Right Arrow 184"/>
            <p:cNvSpPr/>
            <p:nvPr/>
          </p:nvSpPr>
          <p:spPr>
            <a:xfrm>
              <a:off x="5781327" y="5685169"/>
              <a:ext cx="629346" cy="659204"/>
            </a:xfrm>
            <a:prstGeom prst="rightArrow">
              <a:avLst/>
            </a:prstGeom>
            <a:gradFill>
              <a:gsLst>
                <a:gs pos="0">
                  <a:schemeClr val="accent2"/>
                </a:gs>
                <a:gs pos="100000">
                  <a:schemeClr val="accent1"/>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Arrow Connector 65"/>
          <p:cNvCxnSpPr>
            <a:stCxn id="5" idx="3"/>
          </p:cNvCxnSpPr>
          <p:nvPr/>
        </p:nvCxnSpPr>
        <p:spPr>
          <a:xfrm flipV="1">
            <a:off x="2542090" y="2933444"/>
            <a:ext cx="568452" cy="1062490"/>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98" name="Straight Arrow Connector 197"/>
          <p:cNvCxnSpPr>
            <a:endCxn id="109" idx="1"/>
          </p:cNvCxnSpPr>
          <p:nvPr/>
        </p:nvCxnSpPr>
        <p:spPr>
          <a:xfrm flipV="1">
            <a:off x="9077924" y="3995934"/>
            <a:ext cx="547429" cy="1091207"/>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1" name="Down Arrow 210"/>
          <p:cNvSpPr/>
          <p:nvPr/>
        </p:nvSpPr>
        <p:spPr>
          <a:xfrm>
            <a:off x="5775226" y="29124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Down Arrow 211"/>
          <p:cNvSpPr/>
          <p:nvPr/>
        </p:nvSpPr>
        <p:spPr>
          <a:xfrm>
            <a:off x="6609650" y="48675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2634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Micro-benchmark</a:t>
            </a:r>
            <a:endParaRPr lang="en-US" dirty="0"/>
          </a:p>
        </p:txBody>
      </p:sp>
      <p:graphicFrame>
        <p:nvGraphicFramePr>
          <p:cNvPr id="6" name="Content Placeholder 15"/>
          <p:cNvGraphicFramePr>
            <a:graphicFrameLocks noGrp="1"/>
          </p:cNvGraphicFramePr>
          <p:nvPr>
            <p:ph idx="1"/>
            <p:extLst>
              <p:ext uri="{D42A27DB-BD31-4B8C-83A1-F6EECF244321}">
                <p14:modId xmlns:p14="http://schemas.microsoft.com/office/powerpoint/2010/main" val="299106098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1813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Apache Spark</a:t>
            </a:r>
            <a:endParaRPr lang="en-US" dirty="0"/>
          </a:p>
        </p:txBody>
      </p:sp>
      <p:sp>
        <p:nvSpPr>
          <p:cNvPr id="3" name="Content Placeholder 2"/>
          <p:cNvSpPr>
            <a:spLocks noGrp="1"/>
          </p:cNvSpPr>
          <p:nvPr>
            <p:ph idx="1"/>
          </p:nvPr>
        </p:nvSpPr>
        <p:spPr/>
        <p:txBody>
          <a:bodyPr/>
          <a:lstStyle/>
          <a:p>
            <a:r>
              <a:rPr lang="pl-PL" dirty="0" smtClean="0"/>
              <a:t>Implementation in Apache Spark SQL module Datasets</a:t>
            </a:r>
          </a:p>
          <a:p>
            <a:endParaRPr lang="pl-PL" dirty="0" smtClean="0"/>
          </a:p>
          <a:p>
            <a:r>
              <a:rPr lang="pl-PL" dirty="0" smtClean="0"/>
              <a:t>Fast SQL operations in DataFrame (specialized Datasets)</a:t>
            </a:r>
          </a:p>
          <a:p>
            <a:endParaRPr lang="pl-PL" dirty="0"/>
          </a:p>
          <a:p>
            <a:r>
              <a:rPr lang="pl-PL" dirty="0" smtClean="0"/>
              <a:t>Flexible Map-Reduce on Java-like collections in Spark RDDs</a:t>
            </a:r>
          </a:p>
          <a:p>
            <a:endParaRPr lang="pl-PL" dirty="0"/>
          </a:p>
          <a:p>
            <a:r>
              <a:rPr lang="pl-PL" dirty="0" smtClean="0"/>
              <a:t>Non-specialized Datasets that </a:t>
            </a:r>
            <a:r>
              <a:rPr lang="pl-PL" b="1" dirty="0" smtClean="0"/>
              <a:t>were</a:t>
            </a:r>
            <a:r>
              <a:rPr lang="pl-PL" dirty="0" smtClean="0"/>
              <a:t> slower than RDDs</a:t>
            </a:r>
          </a:p>
        </p:txBody>
      </p:sp>
    </p:spTree>
    <p:extLst>
      <p:ext uri="{BB962C8B-B14F-4D97-AF65-F5344CB8AC3E}">
        <p14:creationId xmlns:p14="http://schemas.microsoft.com/office/powerpoint/2010/main" val="459491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RDD vs Dataset</a:t>
            </a:r>
            <a:endParaRPr lang="en-US" dirty="0"/>
          </a:p>
        </p:txBody>
      </p:sp>
      <p:sp>
        <p:nvSpPr>
          <p:cNvPr id="3" name="Text Placeholder 2"/>
          <p:cNvSpPr>
            <a:spLocks noGrp="1"/>
          </p:cNvSpPr>
          <p:nvPr>
            <p:ph type="body" idx="1"/>
          </p:nvPr>
        </p:nvSpPr>
        <p:spPr/>
        <p:txBody>
          <a:bodyPr/>
          <a:lstStyle/>
          <a:p>
            <a:r>
              <a:rPr lang="pl-PL" dirty="0" smtClean="0"/>
              <a:t>RDD</a:t>
            </a:r>
          </a:p>
          <a:p>
            <a:endParaRPr lang="en-US" dirty="0"/>
          </a:p>
        </p:txBody>
      </p:sp>
      <p:sp>
        <p:nvSpPr>
          <p:cNvPr id="4" name="Content Placeholder 3"/>
          <p:cNvSpPr>
            <a:spLocks noGrp="1"/>
          </p:cNvSpPr>
          <p:nvPr>
            <p:ph sz="half" idx="2"/>
          </p:nvPr>
        </p:nvSpPr>
        <p:spPr/>
        <p:txBody>
          <a:bodyPr>
            <a:normAutofit/>
          </a:bodyPr>
          <a:lstStyle/>
          <a:p>
            <a:r>
              <a:rPr lang="pl-PL" dirty="0" smtClean="0">
                <a:solidFill>
                  <a:schemeClr val="accent6"/>
                </a:solidFill>
              </a:rPr>
              <a:t>No deserialization/serialization around map task</a:t>
            </a:r>
          </a:p>
          <a:p>
            <a:r>
              <a:rPr lang="pl-PL" dirty="0" smtClean="0">
                <a:solidFill>
                  <a:srgbClr val="FF0000"/>
                </a:solidFill>
              </a:rPr>
              <a:t>Java object memory overhead</a:t>
            </a:r>
          </a:p>
          <a:p>
            <a:r>
              <a:rPr lang="pl-PL" dirty="0" smtClean="0">
                <a:solidFill>
                  <a:srgbClr val="FF0000"/>
                </a:solidFill>
              </a:rPr>
              <a:t>Costly serialization for communication</a:t>
            </a:r>
          </a:p>
          <a:p>
            <a:r>
              <a:rPr lang="pl-PL" dirty="0" smtClean="0">
                <a:solidFill>
                  <a:schemeClr val="accent6"/>
                </a:solidFill>
              </a:rPr>
              <a:t>In practice faster</a:t>
            </a:r>
          </a:p>
          <a:p>
            <a:r>
              <a:rPr lang="pl-PL" dirty="0" smtClean="0">
                <a:solidFill>
                  <a:schemeClr val="accent6"/>
                </a:solidFill>
              </a:rPr>
              <a:t>Allows any serializable object as data record</a:t>
            </a:r>
            <a:endParaRPr lang="en-US" dirty="0">
              <a:solidFill>
                <a:schemeClr val="accent6"/>
              </a:solidFill>
            </a:endParaRPr>
          </a:p>
        </p:txBody>
      </p:sp>
      <p:sp>
        <p:nvSpPr>
          <p:cNvPr id="5" name="Text Placeholder 4"/>
          <p:cNvSpPr>
            <a:spLocks noGrp="1"/>
          </p:cNvSpPr>
          <p:nvPr>
            <p:ph type="body" sz="quarter" idx="3"/>
          </p:nvPr>
        </p:nvSpPr>
        <p:spPr/>
        <p:txBody>
          <a:bodyPr/>
          <a:lstStyle/>
          <a:p>
            <a:r>
              <a:rPr lang="pl-PL" dirty="0" smtClean="0"/>
              <a:t>Dataset</a:t>
            </a:r>
          </a:p>
          <a:p>
            <a:endParaRPr lang="en-US" dirty="0"/>
          </a:p>
        </p:txBody>
      </p:sp>
      <p:sp>
        <p:nvSpPr>
          <p:cNvPr id="6" name="Content Placeholder 5"/>
          <p:cNvSpPr>
            <a:spLocks noGrp="1"/>
          </p:cNvSpPr>
          <p:nvPr>
            <p:ph sz="quarter" idx="4"/>
          </p:nvPr>
        </p:nvSpPr>
        <p:spPr/>
        <p:txBody>
          <a:bodyPr>
            <a:noAutofit/>
          </a:bodyPr>
          <a:lstStyle/>
          <a:p>
            <a:r>
              <a:rPr lang="pl-PL" dirty="0" smtClean="0">
                <a:solidFill>
                  <a:srgbClr val="FF0000"/>
                </a:solidFill>
              </a:rPr>
              <a:t>Has deserialization/serialization around map task</a:t>
            </a:r>
          </a:p>
          <a:p>
            <a:r>
              <a:rPr lang="pl-PL" dirty="0" smtClean="0">
                <a:solidFill>
                  <a:schemeClr val="accent6"/>
                </a:solidFill>
              </a:rPr>
              <a:t>Uses less memory</a:t>
            </a:r>
          </a:p>
          <a:p>
            <a:r>
              <a:rPr lang="pl-PL" dirty="0" smtClean="0">
                <a:solidFill>
                  <a:schemeClr val="accent6"/>
                </a:solidFill>
              </a:rPr>
              <a:t>Cheap serialization for communication</a:t>
            </a:r>
          </a:p>
          <a:p>
            <a:r>
              <a:rPr lang="pl-PL" dirty="0" smtClean="0">
                <a:solidFill>
                  <a:srgbClr val="FF0000"/>
                </a:solidFill>
              </a:rPr>
              <a:t>In practice slower</a:t>
            </a:r>
          </a:p>
          <a:p>
            <a:r>
              <a:rPr lang="pl-PL" dirty="0" smtClean="0">
                <a:solidFill>
                  <a:srgbClr val="FF0000"/>
                </a:solidFill>
              </a:rPr>
              <a:t>Efficiently supports a limited set of data structures</a:t>
            </a:r>
            <a:endParaRPr lang="en-US" dirty="0">
              <a:solidFill>
                <a:srgbClr val="FF0000"/>
              </a:solidFill>
            </a:endParaRPr>
          </a:p>
        </p:txBody>
      </p:sp>
    </p:spTree>
    <p:extLst>
      <p:ext uri="{BB962C8B-B14F-4D97-AF65-F5344CB8AC3E}">
        <p14:creationId xmlns:p14="http://schemas.microsoft.com/office/powerpoint/2010/main" val="3044896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RDD vs Dataset</a:t>
            </a:r>
            <a:endParaRPr lang="en-US" dirty="0"/>
          </a:p>
        </p:txBody>
      </p:sp>
      <p:sp>
        <p:nvSpPr>
          <p:cNvPr id="3" name="Text Placeholder 2"/>
          <p:cNvSpPr>
            <a:spLocks noGrp="1"/>
          </p:cNvSpPr>
          <p:nvPr>
            <p:ph type="body" idx="1"/>
          </p:nvPr>
        </p:nvSpPr>
        <p:spPr/>
        <p:txBody>
          <a:bodyPr/>
          <a:lstStyle/>
          <a:p>
            <a:r>
              <a:rPr lang="pl-PL" dirty="0" smtClean="0"/>
              <a:t>RDD</a:t>
            </a:r>
          </a:p>
          <a:p>
            <a:endParaRPr lang="en-US" dirty="0"/>
          </a:p>
        </p:txBody>
      </p:sp>
      <p:sp>
        <p:nvSpPr>
          <p:cNvPr id="4" name="Content Placeholder 3"/>
          <p:cNvSpPr>
            <a:spLocks noGrp="1"/>
          </p:cNvSpPr>
          <p:nvPr>
            <p:ph sz="half" idx="2"/>
          </p:nvPr>
        </p:nvSpPr>
        <p:spPr/>
        <p:txBody>
          <a:bodyPr>
            <a:normAutofit/>
          </a:bodyPr>
          <a:lstStyle/>
          <a:p>
            <a:r>
              <a:rPr lang="pl-PL" dirty="0" smtClean="0">
                <a:solidFill>
                  <a:schemeClr val="accent6"/>
                </a:solidFill>
              </a:rPr>
              <a:t>No deserialization/serialization around map task</a:t>
            </a:r>
          </a:p>
          <a:p>
            <a:r>
              <a:rPr lang="pl-PL" dirty="0" smtClean="0">
                <a:solidFill>
                  <a:srgbClr val="FF0000"/>
                </a:solidFill>
              </a:rPr>
              <a:t>Java object memory overhead</a:t>
            </a:r>
          </a:p>
          <a:p>
            <a:r>
              <a:rPr lang="pl-PL" dirty="0" smtClean="0">
                <a:solidFill>
                  <a:srgbClr val="FF0000"/>
                </a:solidFill>
              </a:rPr>
              <a:t>Costly serialization for communication</a:t>
            </a:r>
          </a:p>
          <a:p>
            <a:r>
              <a:rPr lang="pl-PL" dirty="0" smtClean="0">
                <a:solidFill>
                  <a:schemeClr val="accent6"/>
                </a:solidFill>
              </a:rPr>
              <a:t>In practice faster</a:t>
            </a:r>
          </a:p>
          <a:p>
            <a:r>
              <a:rPr lang="pl-PL" dirty="0" smtClean="0">
                <a:solidFill>
                  <a:schemeClr val="accent6"/>
                </a:solidFill>
              </a:rPr>
              <a:t>Allows any serializable object as data record</a:t>
            </a:r>
            <a:endParaRPr lang="en-US" dirty="0">
              <a:solidFill>
                <a:schemeClr val="accent6"/>
              </a:solidFill>
            </a:endParaRPr>
          </a:p>
        </p:txBody>
      </p:sp>
      <p:sp>
        <p:nvSpPr>
          <p:cNvPr id="5" name="Text Placeholder 4"/>
          <p:cNvSpPr>
            <a:spLocks noGrp="1"/>
          </p:cNvSpPr>
          <p:nvPr>
            <p:ph type="body" sz="quarter" idx="3"/>
          </p:nvPr>
        </p:nvSpPr>
        <p:spPr/>
        <p:txBody>
          <a:bodyPr/>
          <a:lstStyle/>
          <a:p>
            <a:r>
              <a:rPr lang="pl-PL" dirty="0" smtClean="0"/>
              <a:t>Dataset</a:t>
            </a:r>
          </a:p>
          <a:p>
            <a:endParaRPr lang="en-US" dirty="0"/>
          </a:p>
        </p:txBody>
      </p:sp>
      <p:sp>
        <p:nvSpPr>
          <p:cNvPr id="6" name="Content Placeholder 5"/>
          <p:cNvSpPr>
            <a:spLocks noGrp="1"/>
          </p:cNvSpPr>
          <p:nvPr>
            <p:ph sz="quarter" idx="4"/>
          </p:nvPr>
        </p:nvSpPr>
        <p:spPr/>
        <p:txBody>
          <a:bodyPr>
            <a:noAutofit/>
          </a:bodyPr>
          <a:lstStyle/>
          <a:p>
            <a:r>
              <a:rPr lang="pl-PL" dirty="0" smtClean="0">
                <a:solidFill>
                  <a:srgbClr val="FF0000"/>
                </a:solidFill>
              </a:rPr>
              <a:t>Has deserialization/serialization around map task</a:t>
            </a:r>
          </a:p>
          <a:p>
            <a:r>
              <a:rPr lang="pl-PL" dirty="0" smtClean="0">
                <a:solidFill>
                  <a:schemeClr val="accent6"/>
                </a:solidFill>
              </a:rPr>
              <a:t>Uses less memory</a:t>
            </a:r>
          </a:p>
          <a:p>
            <a:r>
              <a:rPr lang="pl-PL" dirty="0" smtClean="0">
                <a:solidFill>
                  <a:schemeClr val="accent6"/>
                </a:solidFill>
              </a:rPr>
              <a:t>Cheap serialization for communication</a:t>
            </a:r>
          </a:p>
          <a:p>
            <a:r>
              <a:rPr lang="pl-PL" dirty="0" smtClean="0">
                <a:solidFill>
                  <a:srgbClr val="FF0000"/>
                </a:solidFill>
              </a:rPr>
              <a:t>In practice slower</a:t>
            </a:r>
          </a:p>
          <a:p>
            <a:r>
              <a:rPr lang="pl-PL" dirty="0" smtClean="0">
                <a:solidFill>
                  <a:srgbClr val="FF0000"/>
                </a:solidFill>
              </a:rPr>
              <a:t>Efficiently supports a limited set of data structures</a:t>
            </a:r>
            <a:endParaRPr lang="en-US" dirty="0">
              <a:solidFill>
                <a:srgbClr val="FF0000"/>
              </a:solidFill>
            </a:endParaRPr>
          </a:p>
        </p:txBody>
      </p:sp>
      <p:sp>
        <p:nvSpPr>
          <p:cNvPr id="7" name="Half Frame 6"/>
          <p:cNvSpPr/>
          <p:nvPr/>
        </p:nvSpPr>
        <p:spPr>
          <a:xfrm rot="8171421">
            <a:off x="3368939" y="2586060"/>
            <a:ext cx="3033656" cy="3108960"/>
          </a:xfrm>
          <a:prstGeom prst="halfFrame">
            <a:avLst>
              <a:gd name="adj1" fmla="val 18085"/>
              <a:gd name="adj2" fmla="val 1950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85980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Spark benchmark results</a:t>
            </a:r>
            <a:endParaRPr lang="en-US" dirty="0"/>
          </a:p>
        </p:txBody>
      </p:sp>
      <p:graphicFrame>
        <p:nvGraphicFramePr>
          <p:cNvPr id="4" name="Content Placeholder 20"/>
          <p:cNvGraphicFramePr>
            <a:graphicFrameLocks noGrp="1"/>
          </p:cNvGraphicFramePr>
          <p:nvPr>
            <p:ph idx="1"/>
            <p:extLst>
              <p:ext uri="{D42A27DB-BD31-4B8C-83A1-F6EECF244321}">
                <p14:modId xmlns:p14="http://schemas.microsoft.com/office/powerpoint/2010/main" val="171768555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6627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RDD vs Dataset with deserialization inlining</a:t>
            </a:r>
            <a:endParaRPr lang="en-US" dirty="0"/>
          </a:p>
        </p:txBody>
      </p:sp>
      <p:sp>
        <p:nvSpPr>
          <p:cNvPr id="3" name="Text Placeholder 2"/>
          <p:cNvSpPr>
            <a:spLocks noGrp="1"/>
          </p:cNvSpPr>
          <p:nvPr>
            <p:ph type="body" idx="1"/>
          </p:nvPr>
        </p:nvSpPr>
        <p:spPr/>
        <p:txBody>
          <a:bodyPr/>
          <a:lstStyle/>
          <a:p>
            <a:r>
              <a:rPr lang="pl-PL" dirty="0" smtClean="0"/>
              <a:t>RDD</a:t>
            </a:r>
          </a:p>
          <a:p>
            <a:endParaRPr lang="en-US" dirty="0"/>
          </a:p>
        </p:txBody>
      </p:sp>
      <p:sp>
        <p:nvSpPr>
          <p:cNvPr id="4" name="Content Placeholder 3"/>
          <p:cNvSpPr>
            <a:spLocks noGrp="1"/>
          </p:cNvSpPr>
          <p:nvPr>
            <p:ph sz="half" idx="2"/>
          </p:nvPr>
        </p:nvSpPr>
        <p:spPr/>
        <p:txBody>
          <a:bodyPr>
            <a:normAutofit/>
          </a:bodyPr>
          <a:lstStyle/>
          <a:p>
            <a:r>
              <a:rPr lang="pl-PL" dirty="0" smtClean="0">
                <a:solidFill>
                  <a:schemeClr val="accent6"/>
                </a:solidFill>
              </a:rPr>
              <a:t>No deserialization/serialization around map task</a:t>
            </a:r>
          </a:p>
          <a:p>
            <a:r>
              <a:rPr lang="pl-PL" dirty="0" smtClean="0">
                <a:solidFill>
                  <a:srgbClr val="FF0000"/>
                </a:solidFill>
              </a:rPr>
              <a:t>Java object memory overhead</a:t>
            </a:r>
          </a:p>
          <a:p>
            <a:r>
              <a:rPr lang="pl-PL" dirty="0" smtClean="0">
                <a:solidFill>
                  <a:srgbClr val="FF0000"/>
                </a:solidFill>
              </a:rPr>
              <a:t>Costly serialization for communication</a:t>
            </a:r>
          </a:p>
          <a:p>
            <a:r>
              <a:rPr lang="pl-PL" dirty="0" smtClean="0">
                <a:solidFill>
                  <a:srgbClr val="FF0000"/>
                </a:solidFill>
              </a:rPr>
              <a:t>In practice often slower</a:t>
            </a:r>
          </a:p>
          <a:p>
            <a:r>
              <a:rPr lang="pl-PL" dirty="0" smtClean="0">
                <a:solidFill>
                  <a:schemeClr val="accent6"/>
                </a:solidFill>
              </a:rPr>
              <a:t>Allows any serializable object as data record</a:t>
            </a:r>
            <a:endParaRPr lang="en-US" dirty="0">
              <a:solidFill>
                <a:schemeClr val="accent6"/>
              </a:solidFill>
            </a:endParaRPr>
          </a:p>
        </p:txBody>
      </p:sp>
      <p:sp>
        <p:nvSpPr>
          <p:cNvPr id="5" name="Text Placeholder 4"/>
          <p:cNvSpPr>
            <a:spLocks noGrp="1"/>
          </p:cNvSpPr>
          <p:nvPr>
            <p:ph type="body" sz="quarter" idx="3"/>
          </p:nvPr>
        </p:nvSpPr>
        <p:spPr/>
        <p:txBody>
          <a:bodyPr/>
          <a:lstStyle/>
          <a:p>
            <a:r>
              <a:rPr lang="pl-PL" dirty="0" smtClean="0"/>
              <a:t>Dataset with deserialization inlining</a:t>
            </a:r>
          </a:p>
          <a:p>
            <a:endParaRPr lang="en-US" dirty="0"/>
          </a:p>
        </p:txBody>
      </p:sp>
      <p:sp>
        <p:nvSpPr>
          <p:cNvPr id="6" name="Content Placeholder 5"/>
          <p:cNvSpPr>
            <a:spLocks noGrp="1"/>
          </p:cNvSpPr>
          <p:nvPr>
            <p:ph sz="quarter" idx="4"/>
          </p:nvPr>
        </p:nvSpPr>
        <p:spPr/>
        <p:txBody>
          <a:bodyPr>
            <a:noAutofit/>
          </a:bodyPr>
          <a:lstStyle/>
          <a:p>
            <a:r>
              <a:rPr lang="pl-PL" dirty="0" smtClean="0">
                <a:solidFill>
                  <a:schemeClr val="accent6"/>
                </a:solidFill>
              </a:rPr>
              <a:t>Little deserialization/serialization around map task</a:t>
            </a:r>
          </a:p>
          <a:p>
            <a:r>
              <a:rPr lang="pl-PL" dirty="0" smtClean="0">
                <a:solidFill>
                  <a:schemeClr val="accent6"/>
                </a:solidFill>
              </a:rPr>
              <a:t>Uses less memory</a:t>
            </a:r>
          </a:p>
          <a:p>
            <a:r>
              <a:rPr lang="pl-PL" dirty="0" smtClean="0">
                <a:solidFill>
                  <a:schemeClr val="accent6"/>
                </a:solidFill>
              </a:rPr>
              <a:t>Cheap serialization for communication</a:t>
            </a:r>
          </a:p>
          <a:p>
            <a:r>
              <a:rPr lang="pl-PL" dirty="0" smtClean="0">
                <a:solidFill>
                  <a:schemeClr val="accent6"/>
                </a:solidFill>
              </a:rPr>
              <a:t>In practice often faster</a:t>
            </a:r>
          </a:p>
          <a:p>
            <a:r>
              <a:rPr lang="pl-PL" dirty="0" smtClean="0">
                <a:solidFill>
                  <a:srgbClr val="FF0000"/>
                </a:solidFill>
              </a:rPr>
              <a:t>Supports a limited set of data structures and language constructs</a:t>
            </a:r>
            <a:endParaRPr lang="en-US" dirty="0">
              <a:solidFill>
                <a:srgbClr val="FF0000"/>
              </a:solidFill>
            </a:endParaRPr>
          </a:p>
        </p:txBody>
      </p:sp>
      <p:sp>
        <p:nvSpPr>
          <p:cNvPr id="8" name="Frame 7"/>
          <p:cNvSpPr/>
          <p:nvPr/>
        </p:nvSpPr>
        <p:spPr>
          <a:xfrm>
            <a:off x="5997575" y="2382370"/>
            <a:ext cx="5470077" cy="1070835"/>
          </a:xfrm>
          <a:prstGeom prst="fram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Frame 8"/>
          <p:cNvSpPr/>
          <p:nvPr/>
        </p:nvSpPr>
        <p:spPr>
          <a:xfrm>
            <a:off x="5997575" y="4606725"/>
            <a:ext cx="5470077" cy="2119432"/>
          </a:xfrm>
          <a:prstGeom prst="frame">
            <a:avLst>
              <a:gd name="adj1" fmla="val 678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Half Frame 6"/>
          <p:cNvSpPr/>
          <p:nvPr/>
        </p:nvSpPr>
        <p:spPr>
          <a:xfrm rot="18930250">
            <a:off x="4762949" y="2635176"/>
            <a:ext cx="3033656" cy="3108960"/>
          </a:xfrm>
          <a:prstGeom prst="halfFrame">
            <a:avLst>
              <a:gd name="adj1" fmla="val 18085"/>
              <a:gd name="adj2" fmla="val 19503"/>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70898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New niche of Apache Spark problems</a:t>
            </a:r>
            <a:endParaRPr lang="en-US" dirty="0"/>
          </a:p>
        </p:txBody>
      </p:sp>
      <p:grpSp>
        <p:nvGrpSpPr>
          <p:cNvPr id="20" name="Group 19"/>
          <p:cNvGrpSpPr/>
          <p:nvPr/>
        </p:nvGrpSpPr>
        <p:grpSpPr>
          <a:xfrm>
            <a:off x="1376976" y="1690687"/>
            <a:ext cx="9316125" cy="4322836"/>
            <a:chOff x="1376976" y="1690687"/>
            <a:chExt cx="9316125" cy="4322836"/>
          </a:xfrm>
        </p:grpSpPr>
        <p:sp>
          <p:nvSpPr>
            <p:cNvPr id="8" name="Isosceles Triangle 7"/>
            <p:cNvSpPr/>
            <p:nvPr/>
          </p:nvSpPr>
          <p:spPr>
            <a:xfrm>
              <a:off x="4762052" y="1690688"/>
              <a:ext cx="2538804" cy="1741001"/>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smtClean="0">
                  <a:solidFill>
                    <a:schemeClr val="tx1"/>
                  </a:solidFill>
                </a:rPr>
                <a:t>RDD</a:t>
              </a:r>
              <a:endParaRPr lang="en-US" sz="4000" dirty="0">
                <a:solidFill>
                  <a:schemeClr val="tx1"/>
                </a:solidFill>
              </a:endParaRPr>
            </a:p>
          </p:txBody>
        </p:sp>
        <p:sp>
          <p:nvSpPr>
            <p:cNvPr id="15" name="Trapezoid 14"/>
            <p:cNvSpPr/>
            <p:nvPr/>
          </p:nvSpPr>
          <p:spPr>
            <a:xfrm>
              <a:off x="3001383" y="4722606"/>
              <a:ext cx="6067313" cy="1290917"/>
            </a:xfrm>
            <a:prstGeom prst="trapezoid">
              <a:avLst>
                <a:gd name="adj" fmla="val 68334"/>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smtClean="0">
                  <a:solidFill>
                    <a:schemeClr val="tx1"/>
                  </a:solidFill>
                </a:rPr>
                <a:t>DataFrame</a:t>
              </a:r>
              <a:endParaRPr lang="en-US" sz="4000" dirty="0">
                <a:solidFill>
                  <a:schemeClr val="tx1"/>
                </a:solidFill>
              </a:endParaRPr>
            </a:p>
          </p:txBody>
        </p:sp>
        <p:sp>
          <p:nvSpPr>
            <p:cNvPr id="16" name="Up Arrow 15"/>
            <p:cNvSpPr/>
            <p:nvPr/>
          </p:nvSpPr>
          <p:spPr>
            <a:xfrm>
              <a:off x="9294607" y="1690688"/>
              <a:ext cx="1398494" cy="43228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l-PL" sz="4400" dirty="0" smtClean="0"/>
                <a:t>Expressivity</a:t>
              </a:r>
              <a:endParaRPr lang="en-US" sz="4400" dirty="0"/>
            </a:p>
          </p:txBody>
        </p:sp>
        <p:sp>
          <p:nvSpPr>
            <p:cNvPr id="18" name="Up Arrow 17"/>
            <p:cNvSpPr/>
            <p:nvPr/>
          </p:nvSpPr>
          <p:spPr>
            <a:xfrm flipV="1">
              <a:off x="1376976" y="1690687"/>
              <a:ext cx="1398494" cy="43228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l-PL" sz="4400" dirty="0" smtClean="0"/>
                <a:t>Speed</a:t>
              </a:r>
              <a:endParaRPr lang="en-US" sz="4400" dirty="0"/>
            </a:p>
          </p:txBody>
        </p:sp>
        <p:sp>
          <p:nvSpPr>
            <p:cNvPr id="14" name="Trapezoid 13"/>
            <p:cNvSpPr/>
            <p:nvPr/>
          </p:nvSpPr>
          <p:spPr>
            <a:xfrm>
              <a:off x="3883509" y="3431689"/>
              <a:ext cx="4303059" cy="1290917"/>
            </a:xfrm>
            <a:prstGeom prst="trapezoid">
              <a:avLst>
                <a:gd name="adj" fmla="val 68334"/>
              </a:avLst>
            </a:prstGeom>
            <a:solidFill>
              <a:schemeClr val="accent6"/>
            </a:solid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pl-PL" sz="4000" dirty="0" smtClean="0">
                  <a:solidFill>
                    <a:schemeClr val="tx1"/>
                  </a:solidFill>
                </a:rPr>
                <a:t>Dataset</a:t>
              </a:r>
            </a:p>
            <a:p>
              <a:pPr algn="ctr"/>
              <a:r>
                <a:rPr lang="pl-PL" sz="2400" dirty="0" smtClean="0">
                  <a:solidFill>
                    <a:schemeClr val="tx1"/>
                  </a:solidFill>
                </a:rPr>
                <a:t>+ deserialization inlining</a:t>
              </a:r>
              <a:endParaRPr lang="en-US" sz="2400" dirty="0">
                <a:solidFill>
                  <a:schemeClr val="tx1"/>
                </a:solidFill>
              </a:endParaRPr>
            </a:p>
          </p:txBody>
        </p:sp>
      </p:grpSp>
    </p:spTree>
    <p:extLst>
      <p:ext uri="{BB962C8B-B14F-4D97-AF65-F5344CB8AC3E}">
        <p14:creationId xmlns:p14="http://schemas.microsoft.com/office/powerpoint/2010/main" val="299623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5910" y="4970033"/>
            <a:ext cx="11844169" cy="1446550"/>
          </a:xfrm>
          <a:prstGeom prst="rect">
            <a:avLst/>
          </a:prstGeom>
          <a:noFill/>
        </p:spPr>
        <p:txBody>
          <a:bodyPr wrap="square" rtlCol="0">
            <a:spAutoFit/>
          </a:bodyPr>
          <a:lstStyle/>
          <a:p>
            <a:pPr algn="ctr"/>
            <a:r>
              <a:rPr lang="pl-PL" sz="8800" dirty="0" smtClean="0"/>
              <a:t>Thank you for listening!</a:t>
            </a:r>
            <a:endParaRPr lang="en-US" sz="8800" dirty="0"/>
          </a:p>
        </p:txBody>
      </p:sp>
      <p:grpSp>
        <p:nvGrpSpPr>
          <p:cNvPr id="9" name="Group 8"/>
          <p:cNvGrpSpPr/>
          <p:nvPr/>
        </p:nvGrpSpPr>
        <p:grpSpPr>
          <a:xfrm>
            <a:off x="1890019" y="518104"/>
            <a:ext cx="8411961" cy="3903289"/>
            <a:chOff x="1376976" y="1690687"/>
            <a:chExt cx="9316125" cy="4322836"/>
          </a:xfrm>
        </p:grpSpPr>
        <p:sp>
          <p:nvSpPr>
            <p:cNvPr id="10" name="Isosceles Triangle 9"/>
            <p:cNvSpPr/>
            <p:nvPr/>
          </p:nvSpPr>
          <p:spPr>
            <a:xfrm>
              <a:off x="4762052" y="1690688"/>
              <a:ext cx="2538804" cy="1741001"/>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smtClean="0">
                  <a:solidFill>
                    <a:schemeClr val="tx1"/>
                  </a:solidFill>
                </a:rPr>
                <a:t>RDD</a:t>
              </a:r>
              <a:endParaRPr lang="en-US" sz="4000" dirty="0">
                <a:solidFill>
                  <a:schemeClr val="tx1"/>
                </a:solidFill>
              </a:endParaRPr>
            </a:p>
          </p:txBody>
        </p:sp>
        <p:sp>
          <p:nvSpPr>
            <p:cNvPr id="11" name="Trapezoid 10"/>
            <p:cNvSpPr/>
            <p:nvPr/>
          </p:nvSpPr>
          <p:spPr>
            <a:xfrm>
              <a:off x="3001383" y="4722606"/>
              <a:ext cx="6067313" cy="1290917"/>
            </a:xfrm>
            <a:prstGeom prst="trapezoid">
              <a:avLst>
                <a:gd name="adj" fmla="val 68334"/>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smtClean="0">
                  <a:solidFill>
                    <a:schemeClr val="tx1"/>
                  </a:solidFill>
                </a:rPr>
                <a:t>DataFrame</a:t>
              </a:r>
              <a:endParaRPr lang="en-US" sz="4000" dirty="0">
                <a:solidFill>
                  <a:schemeClr val="tx1"/>
                </a:solidFill>
              </a:endParaRPr>
            </a:p>
          </p:txBody>
        </p:sp>
        <p:sp>
          <p:nvSpPr>
            <p:cNvPr id="12" name="Up Arrow 11"/>
            <p:cNvSpPr/>
            <p:nvPr/>
          </p:nvSpPr>
          <p:spPr>
            <a:xfrm>
              <a:off x="9294607" y="1690688"/>
              <a:ext cx="1398494" cy="43228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l-PL" sz="4400" dirty="0" smtClean="0"/>
                <a:t>Expressivity</a:t>
              </a:r>
              <a:endParaRPr lang="en-US" sz="4400" dirty="0"/>
            </a:p>
          </p:txBody>
        </p:sp>
        <p:sp>
          <p:nvSpPr>
            <p:cNvPr id="13" name="Up Arrow 12"/>
            <p:cNvSpPr/>
            <p:nvPr/>
          </p:nvSpPr>
          <p:spPr>
            <a:xfrm flipV="1">
              <a:off x="1376976" y="1690687"/>
              <a:ext cx="1398494" cy="432283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pl-PL" sz="4400" dirty="0" smtClean="0"/>
                <a:t>Speed</a:t>
              </a:r>
              <a:endParaRPr lang="en-US" sz="4400" dirty="0"/>
            </a:p>
          </p:txBody>
        </p:sp>
        <p:sp>
          <p:nvSpPr>
            <p:cNvPr id="14" name="Trapezoid 13"/>
            <p:cNvSpPr/>
            <p:nvPr/>
          </p:nvSpPr>
          <p:spPr>
            <a:xfrm>
              <a:off x="3883509" y="3431689"/>
              <a:ext cx="4303059" cy="1290917"/>
            </a:xfrm>
            <a:prstGeom prst="trapezoid">
              <a:avLst>
                <a:gd name="adj" fmla="val 68334"/>
              </a:avLst>
            </a:prstGeom>
            <a:solidFill>
              <a:schemeClr val="accent6"/>
            </a:solid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pl-PL" sz="4000" dirty="0" smtClean="0">
                  <a:solidFill>
                    <a:schemeClr val="tx1"/>
                  </a:solidFill>
                </a:rPr>
                <a:t>Dataset</a:t>
              </a:r>
            </a:p>
            <a:p>
              <a:pPr algn="ctr"/>
              <a:r>
                <a:rPr lang="pl-PL" sz="2000" dirty="0" smtClean="0">
                  <a:solidFill>
                    <a:schemeClr val="tx1"/>
                  </a:solidFill>
                </a:rPr>
                <a:t>+ deserialization inlining</a:t>
              </a:r>
              <a:endParaRPr lang="en-US" sz="2000" dirty="0">
                <a:solidFill>
                  <a:schemeClr val="tx1"/>
                </a:solidFill>
              </a:endParaRPr>
            </a:p>
          </p:txBody>
        </p:sp>
      </p:grpSp>
    </p:spTree>
    <p:extLst>
      <p:ext uri="{BB962C8B-B14F-4D97-AF65-F5344CB8AC3E}">
        <p14:creationId xmlns:p14="http://schemas.microsoft.com/office/powerpoint/2010/main" val="2070561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JVM and </a:t>
            </a:r>
            <a:r>
              <a:rPr lang="pl-PL" smtClean="0"/>
              <a:t>escape </a:t>
            </a:r>
            <a:r>
              <a:rPr lang="pl-PL" smtClean="0"/>
              <a:t>analysis (backup slide)</a:t>
            </a:r>
            <a:endParaRPr lang="en-US" dirty="0"/>
          </a:p>
        </p:txBody>
      </p:sp>
      <p:sp>
        <p:nvSpPr>
          <p:cNvPr id="3" name="Content Placeholder 2"/>
          <p:cNvSpPr>
            <a:spLocks noGrp="1"/>
          </p:cNvSpPr>
          <p:nvPr>
            <p:ph idx="1"/>
          </p:nvPr>
        </p:nvSpPr>
        <p:spPr/>
        <p:txBody>
          <a:bodyPr>
            <a:normAutofit/>
          </a:bodyPr>
          <a:lstStyle/>
          <a:p>
            <a:pPr marL="0" indent="0" algn="ctr">
              <a:buNone/>
            </a:pPr>
            <a:endParaRPr lang="pl-PL" sz="3200" dirty="0" smtClean="0"/>
          </a:p>
          <a:p>
            <a:pPr marL="0" indent="0" algn="ctr">
              <a:buNone/>
            </a:pPr>
            <a:r>
              <a:rPr lang="pl-PL" sz="3200" dirty="0" smtClean="0"/>
              <a:t>JVM JIT compiler could handle this whole optimization, but</a:t>
            </a:r>
          </a:p>
          <a:p>
            <a:pPr marL="0" indent="0" algn="ctr">
              <a:buNone/>
            </a:pPr>
            <a:endParaRPr lang="pl-PL" sz="3200" dirty="0"/>
          </a:p>
          <a:p>
            <a:pPr marL="0" indent="0" algn="ctr">
              <a:buNone/>
            </a:pPr>
            <a:r>
              <a:rPr lang="pl-PL" sz="3200" dirty="0" smtClean="0"/>
              <a:t>it does not have the extra knowledge we have:</a:t>
            </a:r>
          </a:p>
          <a:p>
            <a:pPr marL="0" indent="0" algn="ctr">
              <a:buNone/>
            </a:pPr>
            <a:endParaRPr lang="pl-PL" sz="3200" dirty="0"/>
          </a:p>
          <a:p>
            <a:pPr marL="0" indent="0" algn="ctr">
              <a:buNone/>
            </a:pPr>
            <a:r>
              <a:rPr lang="pl-PL" sz="3200" dirty="0" smtClean="0">
                <a:solidFill>
                  <a:srgbClr val="FF0000"/>
                </a:solidFill>
              </a:rPr>
              <a:t>data records and their processing are (usually) independent</a:t>
            </a:r>
          </a:p>
        </p:txBody>
      </p:sp>
    </p:spTree>
    <p:extLst>
      <p:ext uri="{BB962C8B-B14F-4D97-AF65-F5344CB8AC3E}">
        <p14:creationId xmlns:p14="http://schemas.microsoft.com/office/powerpoint/2010/main" val="2465720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Map-Reduce with serialization</a:t>
            </a:r>
            <a:endParaRPr lang="en-US" dirty="0"/>
          </a:p>
        </p:txBody>
      </p:sp>
      <p:grpSp>
        <p:nvGrpSpPr>
          <p:cNvPr id="124" name="Group 123"/>
          <p:cNvGrpSpPr/>
          <p:nvPr/>
        </p:nvGrpSpPr>
        <p:grpSpPr>
          <a:xfrm>
            <a:off x="527062" y="2303831"/>
            <a:ext cx="2015028" cy="3384206"/>
            <a:chOff x="838200" y="2426226"/>
            <a:chExt cx="2015028" cy="3384206"/>
          </a:xfrm>
        </p:grpSpPr>
        <p:sp>
          <p:nvSpPr>
            <p:cNvPr id="5" name="Rectangle 4"/>
            <p:cNvSpPr/>
            <p:nvPr/>
          </p:nvSpPr>
          <p:spPr>
            <a:xfrm>
              <a:off x="838200" y="2426226"/>
              <a:ext cx="2015028" cy="3384206"/>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INPUT</a:t>
              </a:r>
              <a:endParaRPr lang="en-US" sz="2400" dirty="0"/>
            </a:p>
          </p:txBody>
        </p:sp>
        <p:grpSp>
          <p:nvGrpSpPr>
            <p:cNvPr id="15" name="Group 14"/>
            <p:cNvGrpSpPr/>
            <p:nvPr/>
          </p:nvGrpSpPr>
          <p:grpSpPr>
            <a:xfrm>
              <a:off x="952115" y="3278611"/>
              <a:ext cx="1787198" cy="737118"/>
              <a:chOff x="975827" y="3303036"/>
              <a:chExt cx="2049625" cy="737118"/>
            </a:xfrm>
          </p:grpSpPr>
          <p:sp>
            <p:nvSpPr>
              <p:cNvPr id="3" name="Rectangle 2"/>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4" name="Rectangle 13"/>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6" name="Group 15"/>
            <p:cNvGrpSpPr/>
            <p:nvPr/>
          </p:nvGrpSpPr>
          <p:grpSpPr>
            <a:xfrm>
              <a:off x="952114" y="4118367"/>
              <a:ext cx="1787199" cy="737118"/>
              <a:chOff x="975827" y="3303036"/>
              <a:chExt cx="2049625" cy="737118"/>
            </a:xfrm>
          </p:grpSpPr>
          <p:sp>
            <p:nvSpPr>
              <p:cNvPr id="17" name="Rectangle 16"/>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9" name="Rectangle 18"/>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20" name="Group 19"/>
            <p:cNvGrpSpPr/>
            <p:nvPr/>
          </p:nvGrpSpPr>
          <p:grpSpPr>
            <a:xfrm>
              <a:off x="955416" y="4948790"/>
              <a:ext cx="1787199" cy="737118"/>
              <a:chOff x="975827" y="3303036"/>
              <a:chExt cx="2049625" cy="737118"/>
            </a:xfrm>
          </p:grpSpPr>
          <p:sp>
            <p:nvSpPr>
              <p:cNvPr id="21" name="Rectangle 2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23" name="Rectangle 2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grpSp>
        <p:nvGrpSpPr>
          <p:cNvPr id="123" name="Group 122"/>
          <p:cNvGrpSpPr/>
          <p:nvPr/>
        </p:nvGrpSpPr>
        <p:grpSpPr>
          <a:xfrm>
            <a:off x="9625353" y="2303831"/>
            <a:ext cx="2015028" cy="3384206"/>
            <a:chOff x="9336156" y="2426223"/>
            <a:chExt cx="2015028" cy="3384206"/>
          </a:xfrm>
        </p:grpSpPr>
        <p:sp>
          <p:nvSpPr>
            <p:cNvPr id="109" name="Rectangle 108"/>
            <p:cNvSpPr/>
            <p:nvPr/>
          </p:nvSpPr>
          <p:spPr>
            <a:xfrm>
              <a:off x="9336156" y="2426223"/>
              <a:ext cx="2015028" cy="3384206"/>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OUTPUT</a:t>
              </a:r>
              <a:endParaRPr lang="en-US" sz="2400" dirty="0"/>
            </a:p>
          </p:txBody>
        </p:sp>
        <p:grpSp>
          <p:nvGrpSpPr>
            <p:cNvPr id="110" name="Group 109"/>
            <p:cNvGrpSpPr/>
            <p:nvPr/>
          </p:nvGrpSpPr>
          <p:grpSpPr>
            <a:xfrm>
              <a:off x="9450071" y="3278608"/>
              <a:ext cx="1787198" cy="737118"/>
              <a:chOff x="975827" y="3303036"/>
              <a:chExt cx="2049625" cy="737118"/>
            </a:xfrm>
          </p:grpSpPr>
          <p:sp>
            <p:nvSpPr>
              <p:cNvPr id="111" name="Rectangle 11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3" name="Rectangle 11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4" name="Group 113"/>
            <p:cNvGrpSpPr/>
            <p:nvPr/>
          </p:nvGrpSpPr>
          <p:grpSpPr>
            <a:xfrm>
              <a:off x="9450070" y="4118364"/>
              <a:ext cx="1787199" cy="737118"/>
              <a:chOff x="975827" y="3303036"/>
              <a:chExt cx="2049625" cy="737118"/>
            </a:xfrm>
          </p:grpSpPr>
          <p:sp>
            <p:nvSpPr>
              <p:cNvPr id="115" name="Rectangle 114"/>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7" name="Rectangle 116"/>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8" name="Group 117"/>
            <p:cNvGrpSpPr/>
            <p:nvPr/>
          </p:nvGrpSpPr>
          <p:grpSpPr>
            <a:xfrm>
              <a:off x="9453372" y="4948787"/>
              <a:ext cx="1787199" cy="737118"/>
              <a:chOff x="975827" y="3303036"/>
              <a:chExt cx="2049625" cy="737118"/>
            </a:xfrm>
          </p:grpSpPr>
          <p:sp>
            <p:nvSpPr>
              <p:cNvPr id="119" name="Rectangle 118"/>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21" name="Rectangle 120"/>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sp>
        <p:nvSpPr>
          <p:cNvPr id="88" name="Rounded Rectangle 87"/>
          <p:cNvSpPr/>
          <p:nvPr/>
        </p:nvSpPr>
        <p:spPr>
          <a:xfrm>
            <a:off x="2652067" y="1470213"/>
            <a:ext cx="5266205" cy="1463231"/>
          </a:xfrm>
          <a:prstGeom prst="roundRect">
            <a:avLst/>
          </a:prstGeom>
          <a:solidFill>
            <a:srgbClr val="FF9B9B"/>
          </a:solidFill>
          <a:ln w="1270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DESERIALIZATION</a:t>
            </a:r>
            <a:endParaRPr lang="en-US" dirty="0">
              <a:solidFill>
                <a:schemeClr val="tx1"/>
              </a:solidFill>
            </a:endParaRPr>
          </a:p>
        </p:txBody>
      </p:sp>
      <p:grpSp>
        <p:nvGrpSpPr>
          <p:cNvPr id="90" name="Group 89"/>
          <p:cNvGrpSpPr/>
          <p:nvPr/>
        </p:nvGrpSpPr>
        <p:grpSpPr>
          <a:xfrm>
            <a:off x="2935583" y="1997624"/>
            <a:ext cx="1787198" cy="742241"/>
            <a:chOff x="975827" y="3303036"/>
            <a:chExt cx="2049625" cy="737118"/>
          </a:xfrm>
        </p:grpSpPr>
        <p:sp>
          <p:nvSpPr>
            <p:cNvPr id="91" name="Rectangle 9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93" name="Rectangle 9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84" name="Group 83"/>
          <p:cNvGrpSpPr/>
          <p:nvPr/>
        </p:nvGrpSpPr>
        <p:grpSpPr>
          <a:xfrm>
            <a:off x="5882757" y="1875224"/>
            <a:ext cx="1787198" cy="986642"/>
            <a:chOff x="5071188" y="2967135"/>
            <a:chExt cx="2049625" cy="986642"/>
          </a:xfrm>
        </p:grpSpPr>
        <p:sp>
          <p:nvSpPr>
            <p:cNvPr id="85" name="Rectangle 84"/>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86" name="Rectangle 85"/>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87" name="Rectangle 86"/>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sp>
        <p:nvSpPr>
          <p:cNvPr id="168" name="Right Arrow 167"/>
          <p:cNvSpPr/>
          <p:nvPr/>
        </p:nvSpPr>
        <p:spPr>
          <a:xfrm>
            <a:off x="4970496" y="2034443"/>
            <a:ext cx="629346" cy="659204"/>
          </a:xfrm>
          <a:prstGeom prst="rightArrow">
            <a:avLst/>
          </a:prstGeom>
          <a:gradFill>
            <a:gsLst>
              <a:gs pos="0">
                <a:schemeClr val="accent1"/>
              </a:gs>
              <a:gs pos="100000">
                <a:schemeClr val="accent2"/>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8" name="Group 187"/>
          <p:cNvGrpSpPr/>
          <p:nvPr/>
        </p:nvGrpSpPr>
        <p:grpSpPr>
          <a:xfrm>
            <a:off x="3462897" y="3059631"/>
            <a:ext cx="5266205" cy="1885303"/>
            <a:chOff x="3462897" y="3116307"/>
            <a:chExt cx="5266205" cy="1885303"/>
          </a:xfrm>
        </p:grpSpPr>
        <p:sp>
          <p:nvSpPr>
            <p:cNvPr id="4" name="Rounded Rectangle 3"/>
            <p:cNvSpPr/>
            <p:nvPr/>
          </p:nvSpPr>
          <p:spPr>
            <a:xfrm>
              <a:off x="3462897" y="3116307"/>
              <a:ext cx="5266205" cy="1885303"/>
            </a:xfrm>
            <a:prstGeom prst="round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sz="2200" dirty="0" smtClean="0">
                  <a:solidFill>
                    <a:schemeClr val="tx1"/>
                  </a:solidFill>
                </a:rPr>
                <a:t>MAP FUNCTION</a:t>
              </a:r>
            </a:p>
            <a:p>
              <a:pPr algn="ctr"/>
              <a:r>
                <a:rPr lang="pl-PL" dirty="0" smtClean="0">
                  <a:solidFill>
                    <a:schemeClr val="tx1"/>
                  </a:solidFill>
                </a:rPr>
                <a:t>(scale Point by 2)</a:t>
              </a:r>
              <a:endParaRPr lang="en-US" dirty="0">
                <a:solidFill>
                  <a:schemeClr val="tx1"/>
                </a:solidFill>
              </a:endParaRPr>
            </a:p>
          </p:txBody>
        </p:sp>
        <p:grpSp>
          <p:nvGrpSpPr>
            <p:cNvPr id="170" name="Group 169"/>
            <p:cNvGrpSpPr/>
            <p:nvPr/>
          </p:nvGrpSpPr>
          <p:grpSpPr>
            <a:xfrm>
              <a:off x="3746413" y="3893150"/>
              <a:ext cx="1787198" cy="986642"/>
              <a:chOff x="5071188" y="2967135"/>
              <a:chExt cx="2049625" cy="986642"/>
            </a:xfrm>
          </p:grpSpPr>
          <p:sp>
            <p:nvSpPr>
              <p:cNvPr id="171" name="Rectangle 170"/>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72" name="Rectangle 171"/>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73" name="Rectangle 172"/>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78" name="Group 177"/>
            <p:cNvGrpSpPr/>
            <p:nvPr/>
          </p:nvGrpSpPr>
          <p:grpSpPr>
            <a:xfrm>
              <a:off x="6693587" y="3897746"/>
              <a:ext cx="1787198" cy="986642"/>
              <a:chOff x="5071188" y="2967135"/>
              <a:chExt cx="2049625" cy="986642"/>
            </a:xfrm>
          </p:grpSpPr>
          <p:sp>
            <p:nvSpPr>
              <p:cNvPr id="179" name="Rectangle 178"/>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80" name="Rectangle 179"/>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81" name="Rectangle 180"/>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82" name="Right Arrow 181"/>
            <p:cNvSpPr/>
            <p:nvPr/>
          </p:nvSpPr>
          <p:spPr>
            <a:xfrm>
              <a:off x="5775226" y="4056869"/>
              <a:ext cx="629346" cy="659204"/>
            </a:xfrm>
            <a:prstGeom prst="rightArrow">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9" name="Rounded Rectangle 98"/>
          <p:cNvSpPr/>
          <p:nvPr/>
        </p:nvSpPr>
        <p:spPr>
          <a:xfrm>
            <a:off x="4214759" y="5063307"/>
            <a:ext cx="5289815" cy="1464742"/>
          </a:xfrm>
          <a:prstGeom prst="roundRect">
            <a:avLst/>
          </a:prstGeom>
          <a:solidFill>
            <a:srgbClr val="FF9B9B"/>
          </a:solidFill>
          <a:ln w="1270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SERIALIZATION</a:t>
            </a:r>
            <a:endParaRPr lang="en-US" dirty="0">
              <a:solidFill>
                <a:schemeClr val="tx1"/>
              </a:solidFill>
            </a:endParaRPr>
          </a:p>
        </p:txBody>
      </p:sp>
      <p:grpSp>
        <p:nvGrpSpPr>
          <p:cNvPr id="100" name="Group 99"/>
          <p:cNvGrpSpPr/>
          <p:nvPr/>
        </p:nvGrpSpPr>
        <p:grpSpPr>
          <a:xfrm>
            <a:off x="7469060" y="5591674"/>
            <a:ext cx="1787198" cy="742241"/>
            <a:chOff x="975827" y="3303036"/>
            <a:chExt cx="2049625" cy="737118"/>
          </a:xfrm>
        </p:grpSpPr>
        <p:sp>
          <p:nvSpPr>
            <p:cNvPr id="106" name="Rectangle 105"/>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8" name="Rectangle 107"/>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02" name="Group 101"/>
          <p:cNvGrpSpPr/>
          <p:nvPr/>
        </p:nvGrpSpPr>
        <p:grpSpPr>
          <a:xfrm>
            <a:off x="4521886" y="5469474"/>
            <a:ext cx="1787198" cy="986642"/>
            <a:chOff x="5071188" y="2967135"/>
            <a:chExt cx="2049625" cy="986642"/>
          </a:xfrm>
        </p:grpSpPr>
        <p:sp>
          <p:nvSpPr>
            <p:cNvPr id="103" name="Rectangle 102"/>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04" name="Rectangle 103"/>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5" name="Rectangle 104"/>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85" name="Right Arrow 184"/>
          <p:cNvSpPr/>
          <p:nvPr/>
        </p:nvSpPr>
        <p:spPr>
          <a:xfrm>
            <a:off x="6556799" y="5628493"/>
            <a:ext cx="629346" cy="659204"/>
          </a:xfrm>
          <a:prstGeom prst="rightArrow">
            <a:avLst/>
          </a:prstGeom>
          <a:gradFill>
            <a:gsLst>
              <a:gs pos="0">
                <a:schemeClr val="accent2"/>
              </a:gs>
              <a:gs pos="100000">
                <a:schemeClr val="accent1"/>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a:stCxn id="5" idx="3"/>
          </p:cNvCxnSpPr>
          <p:nvPr/>
        </p:nvCxnSpPr>
        <p:spPr>
          <a:xfrm flipV="1">
            <a:off x="2542090" y="2933444"/>
            <a:ext cx="568452" cy="1062490"/>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98" name="Straight Arrow Connector 197"/>
          <p:cNvCxnSpPr>
            <a:endCxn id="109" idx="1"/>
          </p:cNvCxnSpPr>
          <p:nvPr/>
        </p:nvCxnSpPr>
        <p:spPr>
          <a:xfrm flipV="1">
            <a:off x="9077924" y="3995934"/>
            <a:ext cx="547429" cy="1091207"/>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1" name="Down Arrow 210"/>
          <p:cNvSpPr/>
          <p:nvPr/>
        </p:nvSpPr>
        <p:spPr>
          <a:xfrm>
            <a:off x="5775226" y="29124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Down Arrow 211"/>
          <p:cNvSpPr/>
          <p:nvPr/>
        </p:nvSpPr>
        <p:spPr>
          <a:xfrm>
            <a:off x="6609650" y="48675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3263438" y="1293900"/>
            <a:ext cx="4160282" cy="2062103"/>
          </a:xfrm>
          <a:prstGeom prst="rect">
            <a:avLst/>
          </a:prstGeom>
          <a:noFill/>
          <a:ln>
            <a:noFill/>
          </a:ln>
        </p:spPr>
        <p:txBody>
          <a:bodyPr wrap="square" rtlCol="0">
            <a:spAutoFit/>
          </a:bodyPr>
          <a:lstStyle/>
          <a:p>
            <a:r>
              <a:rPr lang="pl-PL" sz="12800" dirty="0" smtClean="0">
                <a:ln w="50800">
                  <a:solidFill>
                    <a:schemeClr val="tx1"/>
                  </a:solidFill>
                </a:ln>
                <a:solidFill>
                  <a:srgbClr val="FF0000"/>
                </a:solidFill>
              </a:rPr>
              <a:t>SLOW</a:t>
            </a:r>
            <a:endParaRPr lang="en-US" sz="12800" dirty="0">
              <a:ln w="50800">
                <a:solidFill>
                  <a:schemeClr val="tx1"/>
                </a:solidFill>
              </a:ln>
              <a:solidFill>
                <a:srgbClr val="FF0000"/>
              </a:solidFill>
            </a:endParaRPr>
          </a:p>
        </p:txBody>
      </p:sp>
      <p:sp>
        <p:nvSpPr>
          <p:cNvPr id="69" name="TextBox 68"/>
          <p:cNvSpPr txBox="1"/>
          <p:nvPr/>
        </p:nvSpPr>
        <p:spPr>
          <a:xfrm>
            <a:off x="4808931" y="4898179"/>
            <a:ext cx="4160282" cy="2062103"/>
          </a:xfrm>
          <a:prstGeom prst="rect">
            <a:avLst/>
          </a:prstGeom>
          <a:noFill/>
          <a:ln>
            <a:noFill/>
          </a:ln>
        </p:spPr>
        <p:txBody>
          <a:bodyPr wrap="square" rtlCol="0">
            <a:spAutoFit/>
          </a:bodyPr>
          <a:lstStyle/>
          <a:p>
            <a:r>
              <a:rPr lang="pl-PL" sz="12800" dirty="0" smtClean="0">
                <a:ln w="50800">
                  <a:solidFill>
                    <a:schemeClr val="tx1"/>
                  </a:solidFill>
                </a:ln>
                <a:solidFill>
                  <a:srgbClr val="FF0000"/>
                </a:solidFill>
              </a:rPr>
              <a:t>SLOW</a:t>
            </a:r>
            <a:endParaRPr lang="en-US" sz="12800" dirty="0">
              <a:ln w="50800">
                <a:solidFill>
                  <a:schemeClr val="tx1"/>
                </a:solidFill>
              </a:ln>
              <a:solidFill>
                <a:srgbClr val="FF0000"/>
              </a:solidFill>
            </a:endParaRPr>
          </a:p>
        </p:txBody>
      </p:sp>
    </p:spTree>
    <p:extLst>
      <p:ext uri="{BB962C8B-B14F-4D97-AF65-F5344CB8AC3E}">
        <p14:creationId xmlns:p14="http://schemas.microsoft.com/office/powerpoint/2010/main" val="1627156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Map-Reduce with serialization</a:t>
            </a:r>
            <a:endParaRPr lang="en-US" dirty="0"/>
          </a:p>
        </p:txBody>
      </p:sp>
      <p:sp>
        <p:nvSpPr>
          <p:cNvPr id="5" name="Rectangle 4"/>
          <p:cNvSpPr/>
          <p:nvPr/>
        </p:nvSpPr>
        <p:spPr>
          <a:xfrm>
            <a:off x="527062" y="2303831"/>
            <a:ext cx="2015028" cy="3384206"/>
          </a:xfrm>
          <a:prstGeom prst="rect">
            <a:avLst/>
          </a:prstGeom>
          <a:solidFill>
            <a:schemeClr val="accent1">
              <a:lumMod val="20000"/>
              <a:lumOff val="80000"/>
            </a:schemeClr>
          </a:solidFill>
          <a:ln w="127000" cmpd="sng">
            <a:solidFill>
              <a:srgbClr val="FF0000"/>
            </a:solidFill>
            <a:prstDash val="sysDash"/>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INPUT</a:t>
            </a:r>
            <a:endParaRPr lang="en-US" sz="2400" dirty="0"/>
          </a:p>
        </p:txBody>
      </p:sp>
      <p:grpSp>
        <p:nvGrpSpPr>
          <p:cNvPr id="15" name="Group 14"/>
          <p:cNvGrpSpPr/>
          <p:nvPr/>
        </p:nvGrpSpPr>
        <p:grpSpPr>
          <a:xfrm>
            <a:off x="640977" y="3156216"/>
            <a:ext cx="1787198" cy="737118"/>
            <a:chOff x="975827" y="3303036"/>
            <a:chExt cx="2049625" cy="737118"/>
          </a:xfrm>
        </p:grpSpPr>
        <p:sp>
          <p:nvSpPr>
            <p:cNvPr id="3" name="Rectangle 2"/>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4" name="Rectangle 13"/>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6" name="Group 15"/>
          <p:cNvGrpSpPr/>
          <p:nvPr/>
        </p:nvGrpSpPr>
        <p:grpSpPr>
          <a:xfrm>
            <a:off x="640976" y="3995972"/>
            <a:ext cx="1787199" cy="737118"/>
            <a:chOff x="975827" y="3303036"/>
            <a:chExt cx="2049625" cy="737118"/>
          </a:xfrm>
        </p:grpSpPr>
        <p:sp>
          <p:nvSpPr>
            <p:cNvPr id="17" name="Rectangle 16"/>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9" name="Rectangle 18"/>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20" name="Group 19"/>
          <p:cNvGrpSpPr/>
          <p:nvPr/>
        </p:nvGrpSpPr>
        <p:grpSpPr>
          <a:xfrm>
            <a:off x="644278" y="4826395"/>
            <a:ext cx="1787199" cy="737118"/>
            <a:chOff x="975827" y="3303036"/>
            <a:chExt cx="2049625" cy="737118"/>
          </a:xfrm>
        </p:grpSpPr>
        <p:sp>
          <p:nvSpPr>
            <p:cNvPr id="21" name="Rectangle 2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23" name="Rectangle 2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sp>
        <p:nvSpPr>
          <p:cNvPr id="109" name="Rectangle 108"/>
          <p:cNvSpPr/>
          <p:nvPr/>
        </p:nvSpPr>
        <p:spPr>
          <a:xfrm>
            <a:off x="9625353" y="2303831"/>
            <a:ext cx="2015028" cy="3384206"/>
          </a:xfrm>
          <a:prstGeom prst="rect">
            <a:avLst/>
          </a:prstGeom>
          <a:solidFill>
            <a:schemeClr val="accent1">
              <a:lumMod val="20000"/>
              <a:lumOff val="80000"/>
            </a:schemeClr>
          </a:solidFill>
          <a:ln w="127000" cmpd="sng">
            <a:solidFill>
              <a:srgbClr val="FF0000"/>
            </a:solidFill>
            <a:prstDash val="sysDash"/>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OUTPUT</a:t>
            </a:r>
            <a:endParaRPr lang="en-US" sz="2400" dirty="0"/>
          </a:p>
        </p:txBody>
      </p:sp>
      <p:grpSp>
        <p:nvGrpSpPr>
          <p:cNvPr id="110" name="Group 109"/>
          <p:cNvGrpSpPr/>
          <p:nvPr/>
        </p:nvGrpSpPr>
        <p:grpSpPr>
          <a:xfrm>
            <a:off x="9739268" y="3156216"/>
            <a:ext cx="1787198" cy="737118"/>
            <a:chOff x="975827" y="3303036"/>
            <a:chExt cx="2049625" cy="737118"/>
          </a:xfrm>
        </p:grpSpPr>
        <p:sp>
          <p:nvSpPr>
            <p:cNvPr id="111" name="Rectangle 11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3" name="Rectangle 11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4" name="Group 113"/>
          <p:cNvGrpSpPr/>
          <p:nvPr/>
        </p:nvGrpSpPr>
        <p:grpSpPr>
          <a:xfrm>
            <a:off x="9739267" y="3995972"/>
            <a:ext cx="1787199" cy="737118"/>
            <a:chOff x="975827" y="3303036"/>
            <a:chExt cx="2049625" cy="737118"/>
          </a:xfrm>
        </p:grpSpPr>
        <p:sp>
          <p:nvSpPr>
            <p:cNvPr id="115" name="Rectangle 114"/>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7" name="Rectangle 116"/>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8" name="Group 117"/>
          <p:cNvGrpSpPr/>
          <p:nvPr/>
        </p:nvGrpSpPr>
        <p:grpSpPr>
          <a:xfrm>
            <a:off x="9742569" y="4826395"/>
            <a:ext cx="1787199" cy="737118"/>
            <a:chOff x="975827" y="3303036"/>
            <a:chExt cx="2049625" cy="737118"/>
          </a:xfrm>
        </p:grpSpPr>
        <p:sp>
          <p:nvSpPr>
            <p:cNvPr id="119" name="Rectangle 118"/>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21" name="Rectangle 120"/>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89" name="Group 188"/>
          <p:cNvGrpSpPr/>
          <p:nvPr/>
        </p:nvGrpSpPr>
        <p:grpSpPr>
          <a:xfrm>
            <a:off x="2652067" y="1470213"/>
            <a:ext cx="5266205" cy="1463231"/>
            <a:chOff x="3462897" y="1430030"/>
            <a:chExt cx="5266205" cy="1463231"/>
          </a:xfrm>
        </p:grpSpPr>
        <p:sp>
          <p:nvSpPr>
            <p:cNvPr id="88" name="Rounded Rectangle 87"/>
            <p:cNvSpPr/>
            <p:nvPr/>
          </p:nvSpPr>
          <p:spPr>
            <a:xfrm>
              <a:off x="3462897" y="1430030"/>
              <a:ext cx="5266205" cy="1463231"/>
            </a:xfrm>
            <a:prstGeom prst="roundRect">
              <a:avLst/>
            </a:prstGeom>
            <a:solidFill>
              <a:srgbClr val="FF9B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DESERIALIZATION</a:t>
              </a:r>
              <a:endParaRPr lang="en-US" dirty="0">
                <a:solidFill>
                  <a:schemeClr val="tx1"/>
                </a:solidFill>
              </a:endParaRPr>
            </a:p>
          </p:txBody>
        </p:sp>
        <p:grpSp>
          <p:nvGrpSpPr>
            <p:cNvPr id="90" name="Group 89"/>
            <p:cNvGrpSpPr/>
            <p:nvPr/>
          </p:nvGrpSpPr>
          <p:grpSpPr>
            <a:xfrm>
              <a:off x="3746413" y="1957441"/>
              <a:ext cx="1787198" cy="742241"/>
              <a:chOff x="975827" y="3303036"/>
              <a:chExt cx="2049625" cy="737118"/>
            </a:xfrm>
          </p:grpSpPr>
          <p:sp>
            <p:nvSpPr>
              <p:cNvPr id="91" name="Rectangle 9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93" name="Rectangle 9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84" name="Group 83"/>
            <p:cNvGrpSpPr/>
            <p:nvPr/>
          </p:nvGrpSpPr>
          <p:grpSpPr>
            <a:xfrm>
              <a:off x="6693587" y="1835041"/>
              <a:ext cx="1787198" cy="986642"/>
              <a:chOff x="5071188" y="2967135"/>
              <a:chExt cx="2049625" cy="986642"/>
            </a:xfrm>
          </p:grpSpPr>
          <p:sp>
            <p:nvSpPr>
              <p:cNvPr id="85" name="Rectangle 84"/>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86" name="Rectangle 85"/>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87" name="Rectangle 86"/>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sp>
          <p:nvSpPr>
            <p:cNvPr id="168" name="Right Arrow 167"/>
            <p:cNvSpPr/>
            <p:nvPr/>
          </p:nvSpPr>
          <p:spPr>
            <a:xfrm>
              <a:off x="5781326" y="1994260"/>
              <a:ext cx="629346" cy="659204"/>
            </a:xfrm>
            <a:prstGeom prst="rightArrow">
              <a:avLst/>
            </a:prstGeom>
            <a:gradFill>
              <a:gsLst>
                <a:gs pos="0">
                  <a:schemeClr val="accent1"/>
                </a:gs>
                <a:gs pos="100000">
                  <a:schemeClr val="accent2"/>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8" name="Group 187"/>
          <p:cNvGrpSpPr/>
          <p:nvPr/>
        </p:nvGrpSpPr>
        <p:grpSpPr>
          <a:xfrm>
            <a:off x="3462897" y="3059631"/>
            <a:ext cx="5266205" cy="1885303"/>
            <a:chOff x="3462897" y="3116307"/>
            <a:chExt cx="5266205" cy="1885303"/>
          </a:xfrm>
        </p:grpSpPr>
        <p:sp>
          <p:nvSpPr>
            <p:cNvPr id="4" name="Rounded Rectangle 3"/>
            <p:cNvSpPr/>
            <p:nvPr/>
          </p:nvSpPr>
          <p:spPr>
            <a:xfrm>
              <a:off x="3462897" y="3116307"/>
              <a:ext cx="5266205" cy="1885303"/>
            </a:xfrm>
            <a:prstGeom prst="round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sz="2200" dirty="0" smtClean="0">
                  <a:solidFill>
                    <a:schemeClr val="tx1"/>
                  </a:solidFill>
                </a:rPr>
                <a:t>MAP FUNCTION</a:t>
              </a:r>
            </a:p>
            <a:p>
              <a:pPr algn="ctr"/>
              <a:r>
                <a:rPr lang="pl-PL" dirty="0" smtClean="0">
                  <a:solidFill>
                    <a:schemeClr val="tx1"/>
                  </a:solidFill>
                </a:rPr>
                <a:t>(scale Point by 2)</a:t>
              </a:r>
              <a:endParaRPr lang="en-US" dirty="0">
                <a:solidFill>
                  <a:schemeClr val="tx1"/>
                </a:solidFill>
              </a:endParaRPr>
            </a:p>
          </p:txBody>
        </p:sp>
        <p:grpSp>
          <p:nvGrpSpPr>
            <p:cNvPr id="170" name="Group 169"/>
            <p:cNvGrpSpPr/>
            <p:nvPr/>
          </p:nvGrpSpPr>
          <p:grpSpPr>
            <a:xfrm>
              <a:off x="3746413" y="3893150"/>
              <a:ext cx="1787198" cy="986642"/>
              <a:chOff x="5071188" y="2967135"/>
              <a:chExt cx="2049625" cy="986642"/>
            </a:xfrm>
          </p:grpSpPr>
          <p:sp>
            <p:nvSpPr>
              <p:cNvPr id="171" name="Rectangle 170"/>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72" name="Rectangle 171"/>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73" name="Rectangle 172"/>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78" name="Group 177"/>
            <p:cNvGrpSpPr/>
            <p:nvPr/>
          </p:nvGrpSpPr>
          <p:grpSpPr>
            <a:xfrm>
              <a:off x="6693587" y="3897746"/>
              <a:ext cx="1787198" cy="986642"/>
              <a:chOff x="5071188" y="2967135"/>
              <a:chExt cx="2049625" cy="986642"/>
            </a:xfrm>
          </p:grpSpPr>
          <p:sp>
            <p:nvSpPr>
              <p:cNvPr id="179" name="Rectangle 178"/>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80" name="Rectangle 179"/>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81" name="Rectangle 180"/>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82" name="Right Arrow 181"/>
            <p:cNvSpPr/>
            <p:nvPr/>
          </p:nvSpPr>
          <p:spPr>
            <a:xfrm>
              <a:off x="5775226" y="4056869"/>
              <a:ext cx="629346" cy="659204"/>
            </a:xfrm>
            <a:prstGeom prst="rightArrow">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7" name="Group 186"/>
          <p:cNvGrpSpPr/>
          <p:nvPr/>
        </p:nvGrpSpPr>
        <p:grpSpPr>
          <a:xfrm>
            <a:off x="4214759" y="5063307"/>
            <a:ext cx="5289815" cy="1464742"/>
            <a:chOff x="3439287" y="5119983"/>
            <a:chExt cx="5289815" cy="1464742"/>
          </a:xfrm>
        </p:grpSpPr>
        <p:sp>
          <p:nvSpPr>
            <p:cNvPr id="99" name="Rounded Rectangle 98"/>
            <p:cNvSpPr/>
            <p:nvPr/>
          </p:nvSpPr>
          <p:spPr>
            <a:xfrm>
              <a:off x="3439287" y="5119983"/>
              <a:ext cx="5289815" cy="1464742"/>
            </a:xfrm>
            <a:prstGeom prst="roundRect">
              <a:avLst/>
            </a:prstGeom>
            <a:solidFill>
              <a:srgbClr val="FF9B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SERIALIZATION</a:t>
              </a:r>
              <a:endParaRPr lang="en-US" dirty="0">
                <a:solidFill>
                  <a:schemeClr val="tx1"/>
                </a:solidFill>
              </a:endParaRPr>
            </a:p>
          </p:txBody>
        </p:sp>
        <p:grpSp>
          <p:nvGrpSpPr>
            <p:cNvPr id="100" name="Group 99"/>
            <p:cNvGrpSpPr/>
            <p:nvPr/>
          </p:nvGrpSpPr>
          <p:grpSpPr>
            <a:xfrm>
              <a:off x="6693588" y="5648350"/>
              <a:ext cx="1787198" cy="742241"/>
              <a:chOff x="975827" y="3303036"/>
              <a:chExt cx="2049625" cy="737118"/>
            </a:xfrm>
          </p:grpSpPr>
          <p:sp>
            <p:nvSpPr>
              <p:cNvPr id="106" name="Rectangle 105"/>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8" name="Rectangle 107"/>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02" name="Group 101"/>
            <p:cNvGrpSpPr/>
            <p:nvPr/>
          </p:nvGrpSpPr>
          <p:grpSpPr>
            <a:xfrm>
              <a:off x="3746414" y="5526150"/>
              <a:ext cx="1787198" cy="986642"/>
              <a:chOff x="5071188" y="2967135"/>
              <a:chExt cx="2049625" cy="986642"/>
            </a:xfrm>
          </p:grpSpPr>
          <p:sp>
            <p:nvSpPr>
              <p:cNvPr id="103" name="Rectangle 102"/>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04" name="Rectangle 103"/>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5" name="Rectangle 104"/>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85" name="Right Arrow 184"/>
            <p:cNvSpPr/>
            <p:nvPr/>
          </p:nvSpPr>
          <p:spPr>
            <a:xfrm>
              <a:off x="5781327" y="5685169"/>
              <a:ext cx="629346" cy="659204"/>
            </a:xfrm>
            <a:prstGeom prst="rightArrow">
              <a:avLst/>
            </a:prstGeom>
            <a:gradFill>
              <a:gsLst>
                <a:gs pos="0">
                  <a:schemeClr val="accent2"/>
                </a:gs>
                <a:gs pos="100000">
                  <a:schemeClr val="accent1"/>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Arrow Connector 65"/>
          <p:cNvCxnSpPr>
            <a:stCxn id="5" idx="3"/>
          </p:cNvCxnSpPr>
          <p:nvPr/>
        </p:nvCxnSpPr>
        <p:spPr>
          <a:xfrm flipV="1">
            <a:off x="2542090" y="2933444"/>
            <a:ext cx="568452" cy="1062490"/>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98" name="Straight Arrow Connector 197"/>
          <p:cNvCxnSpPr>
            <a:endCxn id="109" idx="1"/>
          </p:cNvCxnSpPr>
          <p:nvPr/>
        </p:nvCxnSpPr>
        <p:spPr>
          <a:xfrm flipV="1">
            <a:off x="9077924" y="3995934"/>
            <a:ext cx="547429" cy="1091207"/>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1" name="Down Arrow 210"/>
          <p:cNvSpPr/>
          <p:nvPr/>
        </p:nvSpPr>
        <p:spPr>
          <a:xfrm>
            <a:off x="5775226" y="29124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Down Arrow 211"/>
          <p:cNvSpPr/>
          <p:nvPr/>
        </p:nvSpPr>
        <p:spPr>
          <a:xfrm>
            <a:off x="6609650" y="48675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8516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Map-Reduce with serialization</a:t>
            </a:r>
            <a:endParaRPr lang="en-US" dirty="0"/>
          </a:p>
        </p:txBody>
      </p:sp>
      <p:grpSp>
        <p:nvGrpSpPr>
          <p:cNvPr id="124" name="Group 123"/>
          <p:cNvGrpSpPr/>
          <p:nvPr/>
        </p:nvGrpSpPr>
        <p:grpSpPr>
          <a:xfrm>
            <a:off x="527062" y="2303831"/>
            <a:ext cx="2015028" cy="3384206"/>
            <a:chOff x="838200" y="2426226"/>
            <a:chExt cx="2015028" cy="3384206"/>
          </a:xfrm>
        </p:grpSpPr>
        <p:sp>
          <p:nvSpPr>
            <p:cNvPr id="5" name="Rectangle 4"/>
            <p:cNvSpPr/>
            <p:nvPr/>
          </p:nvSpPr>
          <p:spPr>
            <a:xfrm>
              <a:off x="838200" y="2426226"/>
              <a:ext cx="2015028" cy="3384206"/>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INPUT</a:t>
              </a:r>
              <a:endParaRPr lang="en-US" sz="2400" dirty="0"/>
            </a:p>
          </p:txBody>
        </p:sp>
        <p:grpSp>
          <p:nvGrpSpPr>
            <p:cNvPr id="15" name="Group 14"/>
            <p:cNvGrpSpPr/>
            <p:nvPr/>
          </p:nvGrpSpPr>
          <p:grpSpPr>
            <a:xfrm>
              <a:off x="952115" y="3278611"/>
              <a:ext cx="1787198" cy="737118"/>
              <a:chOff x="975827" y="3303036"/>
              <a:chExt cx="2049625" cy="737118"/>
            </a:xfrm>
          </p:grpSpPr>
          <p:sp>
            <p:nvSpPr>
              <p:cNvPr id="3" name="Rectangle 2"/>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4" name="Rectangle 13"/>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6" name="Group 15"/>
            <p:cNvGrpSpPr/>
            <p:nvPr/>
          </p:nvGrpSpPr>
          <p:grpSpPr>
            <a:xfrm>
              <a:off x="952114" y="4118367"/>
              <a:ext cx="1787199" cy="737118"/>
              <a:chOff x="975827" y="3303036"/>
              <a:chExt cx="2049625" cy="737118"/>
            </a:xfrm>
          </p:grpSpPr>
          <p:sp>
            <p:nvSpPr>
              <p:cNvPr id="17" name="Rectangle 16"/>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9" name="Rectangle 18"/>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20" name="Group 19"/>
            <p:cNvGrpSpPr/>
            <p:nvPr/>
          </p:nvGrpSpPr>
          <p:grpSpPr>
            <a:xfrm>
              <a:off x="955416" y="4948790"/>
              <a:ext cx="1787199" cy="737118"/>
              <a:chOff x="975827" y="3303036"/>
              <a:chExt cx="2049625" cy="737118"/>
            </a:xfrm>
          </p:grpSpPr>
          <p:sp>
            <p:nvSpPr>
              <p:cNvPr id="21" name="Rectangle 2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23" name="Rectangle 2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grpSp>
        <p:nvGrpSpPr>
          <p:cNvPr id="123" name="Group 122"/>
          <p:cNvGrpSpPr/>
          <p:nvPr/>
        </p:nvGrpSpPr>
        <p:grpSpPr>
          <a:xfrm>
            <a:off x="9625353" y="2303831"/>
            <a:ext cx="2015028" cy="3384206"/>
            <a:chOff x="9336156" y="2426223"/>
            <a:chExt cx="2015028" cy="3384206"/>
          </a:xfrm>
        </p:grpSpPr>
        <p:sp>
          <p:nvSpPr>
            <p:cNvPr id="109" name="Rectangle 108"/>
            <p:cNvSpPr/>
            <p:nvPr/>
          </p:nvSpPr>
          <p:spPr>
            <a:xfrm>
              <a:off x="9336156" y="2426223"/>
              <a:ext cx="2015028" cy="3384206"/>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OUTPUT</a:t>
              </a:r>
              <a:endParaRPr lang="en-US" sz="2400" dirty="0"/>
            </a:p>
          </p:txBody>
        </p:sp>
        <p:grpSp>
          <p:nvGrpSpPr>
            <p:cNvPr id="110" name="Group 109"/>
            <p:cNvGrpSpPr/>
            <p:nvPr/>
          </p:nvGrpSpPr>
          <p:grpSpPr>
            <a:xfrm>
              <a:off x="9450071" y="3278608"/>
              <a:ext cx="1787198" cy="737118"/>
              <a:chOff x="975827" y="3303036"/>
              <a:chExt cx="2049625" cy="737118"/>
            </a:xfrm>
          </p:grpSpPr>
          <p:sp>
            <p:nvSpPr>
              <p:cNvPr id="111" name="Rectangle 11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3" name="Rectangle 11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4" name="Group 113"/>
            <p:cNvGrpSpPr/>
            <p:nvPr/>
          </p:nvGrpSpPr>
          <p:grpSpPr>
            <a:xfrm>
              <a:off x="9450070" y="4118364"/>
              <a:ext cx="1787199" cy="737118"/>
              <a:chOff x="975827" y="3303036"/>
              <a:chExt cx="2049625" cy="737118"/>
            </a:xfrm>
          </p:grpSpPr>
          <p:sp>
            <p:nvSpPr>
              <p:cNvPr id="115" name="Rectangle 114"/>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7" name="Rectangle 116"/>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8" name="Group 117"/>
            <p:cNvGrpSpPr/>
            <p:nvPr/>
          </p:nvGrpSpPr>
          <p:grpSpPr>
            <a:xfrm>
              <a:off x="9453372" y="4948787"/>
              <a:ext cx="1787199" cy="737118"/>
              <a:chOff x="975827" y="3303036"/>
              <a:chExt cx="2049625" cy="737118"/>
            </a:xfrm>
          </p:grpSpPr>
          <p:sp>
            <p:nvSpPr>
              <p:cNvPr id="119" name="Rectangle 118"/>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21" name="Rectangle 120"/>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sp>
        <p:nvSpPr>
          <p:cNvPr id="88" name="Rounded Rectangle 87"/>
          <p:cNvSpPr/>
          <p:nvPr/>
        </p:nvSpPr>
        <p:spPr>
          <a:xfrm>
            <a:off x="2652067" y="1470213"/>
            <a:ext cx="5266205" cy="1463231"/>
          </a:xfrm>
          <a:prstGeom prst="roundRect">
            <a:avLst/>
          </a:prstGeom>
          <a:solidFill>
            <a:srgbClr val="FF9B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DESERIALIZATION</a:t>
            </a:r>
            <a:endParaRPr lang="en-US" dirty="0">
              <a:solidFill>
                <a:schemeClr val="tx1"/>
              </a:solidFill>
            </a:endParaRPr>
          </a:p>
        </p:txBody>
      </p:sp>
      <p:grpSp>
        <p:nvGrpSpPr>
          <p:cNvPr id="90" name="Group 89"/>
          <p:cNvGrpSpPr/>
          <p:nvPr/>
        </p:nvGrpSpPr>
        <p:grpSpPr>
          <a:xfrm>
            <a:off x="2935583" y="1997624"/>
            <a:ext cx="1787198" cy="742241"/>
            <a:chOff x="975827" y="3303036"/>
            <a:chExt cx="2049625" cy="737118"/>
          </a:xfrm>
        </p:grpSpPr>
        <p:sp>
          <p:nvSpPr>
            <p:cNvPr id="91" name="Rectangle 9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93" name="Rectangle 9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sp>
        <p:nvSpPr>
          <p:cNvPr id="85" name="Rectangle 84"/>
          <p:cNvSpPr/>
          <p:nvPr/>
        </p:nvSpPr>
        <p:spPr>
          <a:xfrm>
            <a:off x="5882757" y="1875224"/>
            <a:ext cx="1787198" cy="986642"/>
          </a:xfrm>
          <a:prstGeom prst="rect">
            <a:avLst/>
          </a:prstGeom>
          <a:ln w="127000">
            <a:solidFill>
              <a:srgbClr val="FF0000"/>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86" name="Rectangle 85"/>
          <p:cNvSpPr/>
          <p:nvPr/>
        </p:nvSpPr>
        <p:spPr>
          <a:xfrm>
            <a:off x="6816726" y="2218053"/>
            <a:ext cx="773935"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87" name="Rectangle 86"/>
          <p:cNvSpPr/>
          <p:nvPr/>
        </p:nvSpPr>
        <p:spPr>
          <a:xfrm>
            <a:off x="5964136" y="2218053"/>
            <a:ext cx="773935"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sp>
        <p:nvSpPr>
          <p:cNvPr id="168" name="Right Arrow 167"/>
          <p:cNvSpPr/>
          <p:nvPr/>
        </p:nvSpPr>
        <p:spPr>
          <a:xfrm>
            <a:off x="4970496" y="2034443"/>
            <a:ext cx="629346" cy="659204"/>
          </a:xfrm>
          <a:prstGeom prst="rightArrow">
            <a:avLst/>
          </a:prstGeom>
          <a:gradFill>
            <a:gsLst>
              <a:gs pos="0">
                <a:schemeClr val="accent1"/>
              </a:gs>
              <a:gs pos="100000">
                <a:schemeClr val="accent2"/>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3462897" y="3059631"/>
            <a:ext cx="5266205" cy="1885303"/>
          </a:xfrm>
          <a:prstGeom prst="round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sz="2200" dirty="0" smtClean="0">
                <a:solidFill>
                  <a:schemeClr val="tx1"/>
                </a:solidFill>
              </a:rPr>
              <a:t>MAP FUNCTION</a:t>
            </a:r>
          </a:p>
          <a:p>
            <a:pPr algn="ctr"/>
            <a:r>
              <a:rPr lang="pl-PL" dirty="0" smtClean="0">
                <a:solidFill>
                  <a:schemeClr val="tx1"/>
                </a:solidFill>
              </a:rPr>
              <a:t>(scale Point by 2)</a:t>
            </a:r>
            <a:endParaRPr lang="en-US" dirty="0">
              <a:solidFill>
                <a:schemeClr val="tx1"/>
              </a:solidFill>
            </a:endParaRPr>
          </a:p>
        </p:txBody>
      </p:sp>
      <p:sp>
        <p:nvSpPr>
          <p:cNvPr id="171" name="Rectangle 170"/>
          <p:cNvSpPr/>
          <p:nvPr/>
        </p:nvSpPr>
        <p:spPr>
          <a:xfrm>
            <a:off x="3746413" y="3836474"/>
            <a:ext cx="1787198" cy="986642"/>
          </a:xfrm>
          <a:prstGeom prst="rect">
            <a:avLst/>
          </a:prstGeom>
          <a:ln w="127000">
            <a:solidFill>
              <a:srgbClr val="FF0000"/>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72" name="Rectangle 171"/>
          <p:cNvSpPr/>
          <p:nvPr/>
        </p:nvSpPr>
        <p:spPr>
          <a:xfrm>
            <a:off x="4680382" y="4179303"/>
            <a:ext cx="773935"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73" name="Rectangle 172"/>
          <p:cNvSpPr/>
          <p:nvPr/>
        </p:nvSpPr>
        <p:spPr>
          <a:xfrm>
            <a:off x="3827792" y="4179303"/>
            <a:ext cx="773935"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sp>
        <p:nvSpPr>
          <p:cNvPr id="179" name="Rectangle 178"/>
          <p:cNvSpPr/>
          <p:nvPr/>
        </p:nvSpPr>
        <p:spPr>
          <a:xfrm>
            <a:off x="6693587" y="3841070"/>
            <a:ext cx="1787198" cy="986642"/>
          </a:xfrm>
          <a:prstGeom prst="rect">
            <a:avLst/>
          </a:prstGeom>
          <a:ln w="127000">
            <a:solidFill>
              <a:srgbClr val="FF0000"/>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80" name="Rectangle 179"/>
          <p:cNvSpPr/>
          <p:nvPr/>
        </p:nvSpPr>
        <p:spPr>
          <a:xfrm>
            <a:off x="7627556" y="4183899"/>
            <a:ext cx="773935"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81" name="Rectangle 180"/>
          <p:cNvSpPr/>
          <p:nvPr/>
        </p:nvSpPr>
        <p:spPr>
          <a:xfrm>
            <a:off x="6774966" y="4183899"/>
            <a:ext cx="773935"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sp>
        <p:nvSpPr>
          <p:cNvPr id="182" name="Right Arrow 181"/>
          <p:cNvSpPr/>
          <p:nvPr/>
        </p:nvSpPr>
        <p:spPr>
          <a:xfrm>
            <a:off x="5775226" y="4000193"/>
            <a:ext cx="629346" cy="659204"/>
          </a:xfrm>
          <a:prstGeom prst="rightArrow">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4214759" y="5063307"/>
            <a:ext cx="5289815" cy="1464742"/>
          </a:xfrm>
          <a:prstGeom prst="roundRect">
            <a:avLst/>
          </a:prstGeom>
          <a:solidFill>
            <a:srgbClr val="FF9B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SERIALIZATION</a:t>
            </a:r>
            <a:endParaRPr lang="en-US" dirty="0">
              <a:solidFill>
                <a:schemeClr val="tx1"/>
              </a:solidFill>
            </a:endParaRPr>
          </a:p>
        </p:txBody>
      </p:sp>
      <p:grpSp>
        <p:nvGrpSpPr>
          <p:cNvPr id="100" name="Group 99"/>
          <p:cNvGrpSpPr/>
          <p:nvPr/>
        </p:nvGrpSpPr>
        <p:grpSpPr>
          <a:xfrm>
            <a:off x="7469060" y="5591674"/>
            <a:ext cx="1787198" cy="742241"/>
            <a:chOff x="975827" y="3303036"/>
            <a:chExt cx="2049625" cy="737118"/>
          </a:xfrm>
        </p:grpSpPr>
        <p:sp>
          <p:nvSpPr>
            <p:cNvPr id="106" name="Rectangle 105"/>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8" name="Rectangle 107"/>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03" name="Rectangle 102"/>
          <p:cNvSpPr/>
          <p:nvPr/>
        </p:nvSpPr>
        <p:spPr>
          <a:xfrm>
            <a:off x="4521886" y="5469474"/>
            <a:ext cx="1787198" cy="986642"/>
          </a:xfrm>
          <a:prstGeom prst="rect">
            <a:avLst/>
          </a:prstGeom>
          <a:ln w="127000">
            <a:solidFill>
              <a:srgbClr val="FF0000"/>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04" name="Rectangle 103"/>
          <p:cNvSpPr/>
          <p:nvPr/>
        </p:nvSpPr>
        <p:spPr>
          <a:xfrm>
            <a:off x="5455855" y="5812303"/>
            <a:ext cx="773935"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5" name="Rectangle 104"/>
          <p:cNvSpPr/>
          <p:nvPr/>
        </p:nvSpPr>
        <p:spPr>
          <a:xfrm>
            <a:off x="4603265" y="5812303"/>
            <a:ext cx="773935"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sp>
        <p:nvSpPr>
          <p:cNvPr id="185" name="Right Arrow 184"/>
          <p:cNvSpPr/>
          <p:nvPr/>
        </p:nvSpPr>
        <p:spPr>
          <a:xfrm>
            <a:off x="6556799" y="5628493"/>
            <a:ext cx="629346" cy="659204"/>
          </a:xfrm>
          <a:prstGeom prst="rightArrow">
            <a:avLst/>
          </a:prstGeom>
          <a:gradFill>
            <a:gsLst>
              <a:gs pos="0">
                <a:schemeClr val="accent2"/>
              </a:gs>
              <a:gs pos="100000">
                <a:schemeClr val="accent1"/>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a:stCxn id="5" idx="3"/>
          </p:cNvCxnSpPr>
          <p:nvPr/>
        </p:nvCxnSpPr>
        <p:spPr>
          <a:xfrm flipV="1">
            <a:off x="2542090" y="2933444"/>
            <a:ext cx="568452" cy="1062490"/>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98" name="Straight Arrow Connector 197"/>
          <p:cNvCxnSpPr>
            <a:endCxn id="109" idx="1"/>
          </p:cNvCxnSpPr>
          <p:nvPr/>
        </p:nvCxnSpPr>
        <p:spPr>
          <a:xfrm flipV="1">
            <a:off x="9077924" y="3995934"/>
            <a:ext cx="547429" cy="1091207"/>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1" name="Down Arrow 210"/>
          <p:cNvSpPr/>
          <p:nvPr/>
        </p:nvSpPr>
        <p:spPr>
          <a:xfrm>
            <a:off x="5775226" y="29124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Down Arrow 211"/>
          <p:cNvSpPr/>
          <p:nvPr/>
        </p:nvSpPr>
        <p:spPr>
          <a:xfrm>
            <a:off x="6609650" y="48675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5809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Map-Reduce with serialization</a:t>
            </a:r>
            <a:endParaRPr lang="en-US" dirty="0"/>
          </a:p>
        </p:txBody>
      </p:sp>
      <p:grpSp>
        <p:nvGrpSpPr>
          <p:cNvPr id="124" name="Group 123"/>
          <p:cNvGrpSpPr/>
          <p:nvPr/>
        </p:nvGrpSpPr>
        <p:grpSpPr>
          <a:xfrm>
            <a:off x="527062" y="2303831"/>
            <a:ext cx="2015028" cy="3384206"/>
            <a:chOff x="838200" y="2426226"/>
            <a:chExt cx="2015028" cy="3384206"/>
          </a:xfrm>
        </p:grpSpPr>
        <p:sp>
          <p:nvSpPr>
            <p:cNvPr id="5" name="Rectangle 4"/>
            <p:cNvSpPr/>
            <p:nvPr/>
          </p:nvSpPr>
          <p:spPr>
            <a:xfrm>
              <a:off x="838200" y="2426226"/>
              <a:ext cx="2015028" cy="3384206"/>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INPUT</a:t>
              </a:r>
              <a:endParaRPr lang="en-US" sz="2400" dirty="0"/>
            </a:p>
          </p:txBody>
        </p:sp>
        <p:grpSp>
          <p:nvGrpSpPr>
            <p:cNvPr id="15" name="Group 14"/>
            <p:cNvGrpSpPr/>
            <p:nvPr/>
          </p:nvGrpSpPr>
          <p:grpSpPr>
            <a:xfrm>
              <a:off x="952115" y="3278611"/>
              <a:ext cx="1787198" cy="737118"/>
              <a:chOff x="975827" y="3303036"/>
              <a:chExt cx="2049625" cy="737118"/>
            </a:xfrm>
          </p:grpSpPr>
          <p:sp>
            <p:nvSpPr>
              <p:cNvPr id="3" name="Rectangle 2"/>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4" name="Rectangle 13"/>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6" name="Group 15"/>
            <p:cNvGrpSpPr/>
            <p:nvPr/>
          </p:nvGrpSpPr>
          <p:grpSpPr>
            <a:xfrm>
              <a:off x="952114" y="4118367"/>
              <a:ext cx="1787199" cy="737118"/>
              <a:chOff x="975827" y="3303036"/>
              <a:chExt cx="2049625" cy="737118"/>
            </a:xfrm>
          </p:grpSpPr>
          <p:sp>
            <p:nvSpPr>
              <p:cNvPr id="17" name="Rectangle 16"/>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9" name="Rectangle 18"/>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20" name="Group 19"/>
            <p:cNvGrpSpPr/>
            <p:nvPr/>
          </p:nvGrpSpPr>
          <p:grpSpPr>
            <a:xfrm>
              <a:off x="955416" y="4948790"/>
              <a:ext cx="1787199" cy="737118"/>
              <a:chOff x="975827" y="3303036"/>
              <a:chExt cx="2049625" cy="737118"/>
            </a:xfrm>
          </p:grpSpPr>
          <p:sp>
            <p:nvSpPr>
              <p:cNvPr id="21" name="Rectangle 2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23" name="Rectangle 2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grpSp>
        <p:nvGrpSpPr>
          <p:cNvPr id="123" name="Group 122"/>
          <p:cNvGrpSpPr/>
          <p:nvPr/>
        </p:nvGrpSpPr>
        <p:grpSpPr>
          <a:xfrm>
            <a:off x="9625353" y="2303831"/>
            <a:ext cx="2015028" cy="3384206"/>
            <a:chOff x="9336156" y="2426223"/>
            <a:chExt cx="2015028" cy="3384206"/>
          </a:xfrm>
        </p:grpSpPr>
        <p:sp>
          <p:nvSpPr>
            <p:cNvPr id="109" name="Rectangle 108"/>
            <p:cNvSpPr/>
            <p:nvPr/>
          </p:nvSpPr>
          <p:spPr>
            <a:xfrm>
              <a:off x="9336156" y="2426223"/>
              <a:ext cx="2015028" cy="3384206"/>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OUTPUT</a:t>
              </a:r>
              <a:endParaRPr lang="en-US" sz="2400" dirty="0"/>
            </a:p>
          </p:txBody>
        </p:sp>
        <p:grpSp>
          <p:nvGrpSpPr>
            <p:cNvPr id="110" name="Group 109"/>
            <p:cNvGrpSpPr/>
            <p:nvPr/>
          </p:nvGrpSpPr>
          <p:grpSpPr>
            <a:xfrm>
              <a:off x="9450071" y="3278608"/>
              <a:ext cx="1787198" cy="737118"/>
              <a:chOff x="975827" y="3303036"/>
              <a:chExt cx="2049625" cy="737118"/>
            </a:xfrm>
          </p:grpSpPr>
          <p:sp>
            <p:nvSpPr>
              <p:cNvPr id="111" name="Rectangle 11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3" name="Rectangle 11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4" name="Group 113"/>
            <p:cNvGrpSpPr/>
            <p:nvPr/>
          </p:nvGrpSpPr>
          <p:grpSpPr>
            <a:xfrm>
              <a:off x="9450070" y="4118364"/>
              <a:ext cx="1787199" cy="737118"/>
              <a:chOff x="975827" y="3303036"/>
              <a:chExt cx="2049625" cy="737118"/>
            </a:xfrm>
          </p:grpSpPr>
          <p:sp>
            <p:nvSpPr>
              <p:cNvPr id="115" name="Rectangle 114"/>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7" name="Rectangle 116"/>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8" name="Group 117"/>
            <p:cNvGrpSpPr/>
            <p:nvPr/>
          </p:nvGrpSpPr>
          <p:grpSpPr>
            <a:xfrm>
              <a:off x="9453372" y="4948787"/>
              <a:ext cx="1787199" cy="737118"/>
              <a:chOff x="975827" y="3303036"/>
              <a:chExt cx="2049625" cy="737118"/>
            </a:xfrm>
          </p:grpSpPr>
          <p:sp>
            <p:nvSpPr>
              <p:cNvPr id="119" name="Rectangle 118"/>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21" name="Rectangle 120"/>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grpSp>
        <p:nvGrpSpPr>
          <p:cNvPr id="189" name="Group 188"/>
          <p:cNvGrpSpPr/>
          <p:nvPr/>
        </p:nvGrpSpPr>
        <p:grpSpPr>
          <a:xfrm>
            <a:off x="2652067" y="1470213"/>
            <a:ext cx="5266205" cy="1463231"/>
            <a:chOff x="3462897" y="1430030"/>
            <a:chExt cx="5266205" cy="1463231"/>
          </a:xfrm>
        </p:grpSpPr>
        <p:sp>
          <p:nvSpPr>
            <p:cNvPr id="88" name="Rounded Rectangle 87"/>
            <p:cNvSpPr/>
            <p:nvPr/>
          </p:nvSpPr>
          <p:spPr>
            <a:xfrm>
              <a:off x="3462897" y="1430030"/>
              <a:ext cx="5266205" cy="1463231"/>
            </a:xfrm>
            <a:prstGeom prst="roundRect">
              <a:avLst/>
            </a:prstGeom>
            <a:solidFill>
              <a:srgbClr val="FF9B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DESERIALIZATION</a:t>
              </a:r>
              <a:endParaRPr lang="en-US" dirty="0">
                <a:solidFill>
                  <a:schemeClr val="tx1"/>
                </a:solidFill>
              </a:endParaRPr>
            </a:p>
          </p:txBody>
        </p:sp>
        <p:grpSp>
          <p:nvGrpSpPr>
            <p:cNvPr id="90" name="Group 89"/>
            <p:cNvGrpSpPr/>
            <p:nvPr/>
          </p:nvGrpSpPr>
          <p:grpSpPr>
            <a:xfrm>
              <a:off x="3746413" y="1957441"/>
              <a:ext cx="1787198" cy="742241"/>
              <a:chOff x="975827" y="3303036"/>
              <a:chExt cx="2049625" cy="737118"/>
            </a:xfrm>
          </p:grpSpPr>
          <p:sp>
            <p:nvSpPr>
              <p:cNvPr id="91" name="Rectangle 9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93" name="Rectangle 9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84" name="Group 83"/>
            <p:cNvGrpSpPr/>
            <p:nvPr/>
          </p:nvGrpSpPr>
          <p:grpSpPr>
            <a:xfrm>
              <a:off x="6693587" y="1835041"/>
              <a:ext cx="1787198" cy="986642"/>
              <a:chOff x="5071188" y="2967135"/>
              <a:chExt cx="2049625" cy="986642"/>
            </a:xfrm>
          </p:grpSpPr>
          <p:sp>
            <p:nvSpPr>
              <p:cNvPr id="85" name="Rectangle 84"/>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86" name="Rectangle 85"/>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87" name="Rectangle 86"/>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sp>
          <p:nvSpPr>
            <p:cNvPr id="168" name="Right Arrow 167"/>
            <p:cNvSpPr/>
            <p:nvPr/>
          </p:nvSpPr>
          <p:spPr>
            <a:xfrm>
              <a:off x="5781326" y="1994260"/>
              <a:ext cx="629346" cy="659204"/>
            </a:xfrm>
            <a:prstGeom prst="rightArrow">
              <a:avLst/>
            </a:prstGeom>
            <a:gradFill>
              <a:gsLst>
                <a:gs pos="0">
                  <a:schemeClr val="accent1"/>
                </a:gs>
                <a:gs pos="100000">
                  <a:schemeClr val="accent2"/>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ounded Rectangle 3"/>
          <p:cNvSpPr/>
          <p:nvPr/>
        </p:nvSpPr>
        <p:spPr>
          <a:xfrm>
            <a:off x="3462897" y="3059631"/>
            <a:ext cx="5266205" cy="1885303"/>
          </a:xfrm>
          <a:prstGeom prst="roundRect">
            <a:avLst/>
          </a:prstGeom>
          <a:solidFill>
            <a:schemeClr val="accent2">
              <a:lumMod val="20000"/>
              <a:lumOff val="80000"/>
            </a:schemeClr>
          </a:solidFill>
          <a:ln w="1270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sz="2200" dirty="0" smtClean="0">
                <a:solidFill>
                  <a:schemeClr val="tx1"/>
                </a:solidFill>
              </a:rPr>
              <a:t>MAP FUNCTION</a:t>
            </a:r>
          </a:p>
          <a:p>
            <a:pPr algn="ctr"/>
            <a:r>
              <a:rPr lang="pl-PL" dirty="0" smtClean="0">
                <a:solidFill>
                  <a:schemeClr val="tx1"/>
                </a:solidFill>
              </a:rPr>
              <a:t>(scale Point by 2)</a:t>
            </a:r>
            <a:endParaRPr lang="en-US" dirty="0">
              <a:solidFill>
                <a:schemeClr val="tx1"/>
              </a:solidFill>
            </a:endParaRPr>
          </a:p>
        </p:txBody>
      </p:sp>
      <p:grpSp>
        <p:nvGrpSpPr>
          <p:cNvPr id="170" name="Group 169"/>
          <p:cNvGrpSpPr/>
          <p:nvPr/>
        </p:nvGrpSpPr>
        <p:grpSpPr>
          <a:xfrm>
            <a:off x="3746413" y="3836474"/>
            <a:ext cx="1787198" cy="986642"/>
            <a:chOff x="5071188" y="2967135"/>
            <a:chExt cx="2049625" cy="986642"/>
          </a:xfrm>
        </p:grpSpPr>
        <p:sp>
          <p:nvSpPr>
            <p:cNvPr id="171" name="Rectangle 170"/>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72" name="Rectangle 171"/>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73" name="Rectangle 172"/>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78" name="Group 177"/>
          <p:cNvGrpSpPr/>
          <p:nvPr/>
        </p:nvGrpSpPr>
        <p:grpSpPr>
          <a:xfrm>
            <a:off x="6693587" y="3841070"/>
            <a:ext cx="1787198" cy="986642"/>
            <a:chOff x="5071188" y="2967135"/>
            <a:chExt cx="2049625" cy="986642"/>
          </a:xfrm>
        </p:grpSpPr>
        <p:sp>
          <p:nvSpPr>
            <p:cNvPr id="179" name="Rectangle 178"/>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80" name="Rectangle 179"/>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81" name="Rectangle 180"/>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82" name="Right Arrow 181"/>
          <p:cNvSpPr/>
          <p:nvPr/>
        </p:nvSpPr>
        <p:spPr>
          <a:xfrm>
            <a:off x="5775226" y="4000193"/>
            <a:ext cx="629346" cy="659204"/>
          </a:xfrm>
          <a:prstGeom prst="rightArrow">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7" name="Group 186"/>
          <p:cNvGrpSpPr/>
          <p:nvPr/>
        </p:nvGrpSpPr>
        <p:grpSpPr>
          <a:xfrm>
            <a:off x="4214759" y="5063307"/>
            <a:ext cx="5289815" cy="1464742"/>
            <a:chOff x="3439287" y="5119983"/>
            <a:chExt cx="5289815" cy="1464742"/>
          </a:xfrm>
        </p:grpSpPr>
        <p:sp>
          <p:nvSpPr>
            <p:cNvPr id="99" name="Rounded Rectangle 98"/>
            <p:cNvSpPr/>
            <p:nvPr/>
          </p:nvSpPr>
          <p:spPr>
            <a:xfrm>
              <a:off x="3439287" y="5119983"/>
              <a:ext cx="5289815" cy="1464742"/>
            </a:xfrm>
            <a:prstGeom prst="roundRect">
              <a:avLst/>
            </a:prstGeom>
            <a:solidFill>
              <a:srgbClr val="FF9B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SERIALIZATION</a:t>
              </a:r>
              <a:endParaRPr lang="en-US" dirty="0">
                <a:solidFill>
                  <a:schemeClr val="tx1"/>
                </a:solidFill>
              </a:endParaRPr>
            </a:p>
          </p:txBody>
        </p:sp>
        <p:grpSp>
          <p:nvGrpSpPr>
            <p:cNvPr id="100" name="Group 99"/>
            <p:cNvGrpSpPr/>
            <p:nvPr/>
          </p:nvGrpSpPr>
          <p:grpSpPr>
            <a:xfrm>
              <a:off x="6693588" y="5648350"/>
              <a:ext cx="1787198" cy="742241"/>
              <a:chOff x="975827" y="3303036"/>
              <a:chExt cx="2049625" cy="737118"/>
            </a:xfrm>
          </p:grpSpPr>
          <p:sp>
            <p:nvSpPr>
              <p:cNvPr id="106" name="Rectangle 105"/>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8" name="Rectangle 107"/>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02" name="Group 101"/>
            <p:cNvGrpSpPr/>
            <p:nvPr/>
          </p:nvGrpSpPr>
          <p:grpSpPr>
            <a:xfrm>
              <a:off x="3746414" y="5526150"/>
              <a:ext cx="1787198" cy="986642"/>
              <a:chOff x="5071188" y="2967135"/>
              <a:chExt cx="2049625" cy="986642"/>
            </a:xfrm>
          </p:grpSpPr>
          <p:sp>
            <p:nvSpPr>
              <p:cNvPr id="103" name="Rectangle 102"/>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04" name="Rectangle 103"/>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5" name="Rectangle 104"/>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85" name="Right Arrow 184"/>
            <p:cNvSpPr/>
            <p:nvPr/>
          </p:nvSpPr>
          <p:spPr>
            <a:xfrm>
              <a:off x="5781327" y="5685169"/>
              <a:ext cx="629346" cy="659204"/>
            </a:xfrm>
            <a:prstGeom prst="rightArrow">
              <a:avLst/>
            </a:prstGeom>
            <a:gradFill>
              <a:gsLst>
                <a:gs pos="0">
                  <a:schemeClr val="accent2"/>
                </a:gs>
                <a:gs pos="100000">
                  <a:schemeClr val="accent1"/>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6" name="Straight Arrow Connector 65"/>
          <p:cNvCxnSpPr>
            <a:stCxn id="5" idx="3"/>
          </p:cNvCxnSpPr>
          <p:nvPr/>
        </p:nvCxnSpPr>
        <p:spPr>
          <a:xfrm flipV="1">
            <a:off x="2542090" y="2933444"/>
            <a:ext cx="568452" cy="1062490"/>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98" name="Straight Arrow Connector 197"/>
          <p:cNvCxnSpPr>
            <a:endCxn id="109" idx="1"/>
          </p:cNvCxnSpPr>
          <p:nvPr/>
        </p:nvCxnSpPr>
        <p:spPr>
          <a:xfrm flipV="1">
            <a:off x="9077924" y="3995934"/>
            <a:ext cx="547429" cy="1091207"/>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1" name="Down Arrow 210"/>
          <p:cNvSpPr/>
          <p:nvPr/>
        </p:nvSpPr>
        <p:spPr>
          <a:xfrm>
            <a:off x="5775226" y="29124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Down Arrow 211"/>
          <p:cNvSpPr/>
          <p:nvPr/>
        </p:nvSpPr>
        <p:spPr>
          <a:xfrm>
            <a:off x="6609650" y="48675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3301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62897" y="3059631"/>
            <a:ext cx="5266205" cy="1885303"/>
          </a:xfrm>
          <a:prstGeom prst="round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sz="2200" dirty="0" smtClean="0">
                <a:solidFill>
                  <a:schemeClr val="tx1"/>
                </a:solidFill>
              </a:rPr>
              <a:t>MAP FUNCTION</a:t>
            </a:r>
          </a:p>
          <a:p>
            <a:pPr algn="ctr"/>
            <a:r>
              <a:rPr lang="pl-PL" dirty="0" smtClean="0">
                <a:solidFill>
                  <a:schemeClr val="tx1"/>
                </a:solidFill>
              </a:rPr>
              <a:t>(scale Point by 2)</a:t>
            </a:r>
            <a:endParaRPr lang="en-US" dirty="0">
              <a:solidFill>
                <a:schemeClr val="tx1"/>
              </a:solidFill>
            </a:endParaRPr>
          </a:p>
        </p:txBody>
      </p:sp>
      <p:sp>
        <p:nvSpPr>
          <p:cNvPr id="2" name="Title 1"/>
          <p:cNvSpPr>
            <a:spLocks noGrp="1"/>
          </p:cNvSpPr>
          <p:nvPr>
            <p:ph type="title"/>
          </p:nvPr>
        </p:nvSpPr>
        <p:spPr/>
        <p:txBody>
          <a:bodyPr/>
          <a:lstStyle/>
          <a:p>
            <a:r>
              <a:rPr lang="pl-PL" dirty="0" smtClean="0"/>
              <a:t>Map-Reduce with serialization</a:t>
            </a:r>
            <a:endParaRPr lang="en-US" dirty="0"/>
          </a:p>
        </p:txBody>
      </p:sp>
      <p:grpSp>
        <p:nvGrpSpPr>
          <p:cNvPr id="124" name="Group 123"/>
          <p:cNvGrpSpPr/>
          <p:nvPr/>
        </p:nvGrpSpPr>
        <p:grpSpPr>
          <a:xfrm>
            <a:off x="527062" y="2303831"/>
            <a:ext cx="2015028" cy="3384206"/>
            <a:chOff x="838200" y="2426226"/>
            <a:chExt cx="2015028" cy="3384206"/>
          </a:xfrm>
        </p:grpSpPr>
        <p:sp>
          <p:nvSpPr>
            <p:cNvPr id="5" name="Rectangle 4"/>
            <p:cNvSpPr/>
            <p:nvPr/>
          </p:nvSpPr>
          <p:spPr>
            <a:xfrm>
              <a:off x="838200" y="2426226"/>
              <a:ext cx="2015028" cy="3384206"/>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INPUT</a:t>
              </a:r>
              <a:endParaRPr lang="en-US" sz="2400" dirty="0"/>
            </a:p>
          </p:txBody>
        </p:sp>
        <p:grpSp>
          <p:nvGrpSpPr>
            <p:cNvPr id="15" name="Group 14"/>
            <p:cNvGrpSpPr/>
            <p:nvPr/>
          </p:nvGrpSpPr>
          <p:grpSpPr>
            <a:xfrm>
              <a:off x="952115" y="3278611"/>
              <a:ext cx="1787198" cy="737118"/>
              <a:chOff x="975827" y="3303036"/>
              <a:chExt cx="2049625" cy="737118"/>
            </a:xfrm>
          </p:grpSpPr>
          <p:sp>
            <p:nvSpPr>
              <p:cNvPr id="3" name="Rectangle 2"/>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4" name="Rectangle 13"/>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6" name="Group 15"/>
            <p:cNvGrpSpPr/>
            <p:nvPr/>
          </p:nvGrpSpPr>
          <p:grpSpPr>
            <a:xfrm>
              <a:off x="952114" y="4118367"/>
              <a:ext cx="1787199" cy="737118"/>
              <a:chOff x="975827" y="3303036"/>
              <a:chExt cx="2049625" cy="737118"/>
            </a:xfrm>
          </p:grpSpPr>
          <p:sp>
            <p:nvSpPr>
              <p:cNvPr id="17" name="Rectangle 16"/>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9" name="Rectangle 18"/>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20" name="Group 19"/>
            <p:cNvGrpSpPr/>
            <p:nvPr/>
          </p:nvGrpSpPr>
          <p:grpSpPr>
            <a:xfrm>
              <a:off x="955416" y="4948790"/>
              <a:ext cx="1787199" cy="737118"/>
              <a:chOff x="975827" y="3303036"/>
              <a:chExt cx="2049625" cy="737118"/>
            </a:xfrm>
          </p:grpSpPr>
          <p:sp>
            <p:nvSpPr>
              <p:cNvPr id="21" name="Rectangle 2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23" name="Rectangle 2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grpSp>
        <p:nvGrpSpPr>
          <p:cNvPr id="123" name="Group 122"/>
          <p:cNvGrpSpPr/>
          <p:nvPr/>
        </p:nvGrpSpPr>
        <p:grpSpPr>
          <a:xfrm>
            <a:off x="9625353" y="2303831"/>
            <a:ext cx="2015028" cy="3384206"/>
            <a:chOff x="9336156" y="2426223"/>
            <a:chExt cx="2015028" cy="3384206"/>
          </a:xfrm>
        </p:grpSpPr>
        <p:sp>
          <p:nvSpPr>
            <p:cNvPr id="109" name="Rectangle 108"/>
            <p:cNvSpPr/>
            <p:nvPr/>
          </p:nvSpPr>
          <p:spPr>
            <a:xfrm>
              <a:off x="9336156" y="2426223"/>
              <a:ext cx="2015028" cy="3384206"/>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pPr algn="ctr"/>
              <a:r>
                <a:rPr lang="pl-PL" sz="2400" dirty="0" smtClean="0"/>
                <a:t>SERIALIZED</a:t>
              </a:r>
            </a:p>
            <a:p>
              <a:pPr algn="ctr"/>
              <a:r>
                <a:rPr lang="pl-PL" sz="2400" dirty="0" smtClean="0"/>
                <a:t>OUTPUT</a:t>
              </a:r>
              <a:endParaRPr lang="en-US" sz="2400" dirty="0"/>
            </a:p>
          </p:txBody>
        </p:sp>
        <p:grpSp>
          <p:nvGrpSpPr>
            <p:cNvPr id="110" name="Group 109"/>
            <p:cNvGrpSpPr/>
            <p:nvPr/>
          </p:nvGrpSpPr>
          <p:grpSpPr>
            <a:xfrm>
              <a:off x="9450071" y="3278608"/>
              <a:ext cx="1787198" cy="737118"/>
              <a:chOff x="975827" y="3303036"/>
              <a:chExt cx="2049625" cy="737118"/>
            </a:xfrm>
          </p:grpSpPr>
          <p:sp>
            <p:nvSpPr>
              <p:cNvPr id="111" name="Rectangle 110"/>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3" name="Rectangle 112"/>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4" name="Group 113"/>
            <p:cNvGrpSpPr/>
            <p:nvPr/>
          </p:nvGrpSpPr>
          <p:grpSpPr>
            <a:xfrm>
              <a:off x="9450070" y="4118364"/>
              <a:ext cx="1787199" cy="737118"/>
              <a:chOff x="975827" y="3303036"/>
              <a:chExt cx="2049625" cy="737118"/>
            </a:xfrm>
          </p:grpSpPr>
          <p:sp>
            <p:nvSpPr>
              <p:cNvPr id="115" name="Rectangle 114"/>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17" name="Rectangle 116"/>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18" name="Group 117"/>
            <p:cNvGrpSpPr/>
            <p:nvPr/>
          </p:nvGrpSpPr>
          <p:grpSpPr>
            <a:xfrm>
              <a:off x="9453372" y="4948787"/>
              <a:ext cx="1787199" cy="737118"/>
              <a:chOff x="975827" y="3303036"/>
              <a:chExt cx="2049625" cy="737118"/>
            </a:xfrm>
          </p:grpSpPr>
          <p:sp>
            <p:nvSpPr>
              <p:cNvPr id="119" name="Rectangle 118"/>
              <p:cNvSpPr/>
              <p:nvPr/>
            </p:nvSpPr>
            <p:spPr>
              <a:xfrm>
                <a:off x="975827" y="3303036"/>
                <a:ext cx="2049625"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2046937" y="3396341"/>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21" name="Rectangle 120"/>
              <p:cNvSpPr/>
              <p:nvPr/>
            </p:nvSpPr>
            <p:spPr>
              <a:xfrm>
                <a:off x="1069156"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sp>
        <p:nvSpPr>
          <p:cNvPr id="88" name="Rounded Rectangle 87"/>
          <p:cNvSpPr/>
          <p:nvPr/>
        </p:nvSpPr>
        <p:spPr>
          <a:xfrm>
            <a:off x="2652067" y="1470213"/>
            <a:ext cx="5266205" cy="1463231"/>
          </a:xfrm>
          <a:prstGeom prst="roundRect">
            <a:avLst/>
          </a:prstGeom>
          <a:solidFill>
            <a:srgbClr val="FF9B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DESERIALIZATION</a:t>
            </a:r>
            <a:endParaRPr lang="en-US" dirty="0">
              <a:solidFill>
                <a:schemeClr val="tx1"/>
              </a:solidFill>
            </a:endParaRPr>
          </a:p>
        </p:txBody>
      </p:sp>
      <p:grpSp>
        <p:nvGrpSpPr>
          <p:cNvPr id="90" name="Group 89"/>
          <p:cNvGrpSpPr/>
          <p:nvPr/>
        </p:nvGrpSpPr>
        <p:grpSpPr>
          <a:xfrm>
            <a:off x="2935583" y="1997625"/>
            <a:ext cx="1787198" cy="742241"/>
            <a:chOff x="975827" y="3303037"/>
            <a:chExt cx="2049624" cy="737118"/>
          </a:xfrm>
        </p:grpSpPr>
        <p:sp>
          <p:nvSpPr>
            <p:cNvPr id="91" name="Rectangle 90"/>
            <p:cNvSpPr/>
            <p:nvPr/>
          </p:nvSpPr>
          <p:spPr>
            <a:xfrm>
              <a:off x="975827" y="3303037"/>
              <a:ext cx="2049624"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046936" y="3396342"/>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93" name="Rectangle 92"/>
            <p:cNvSpPr/>
            <p:nvPr/>
          </p:nvSpPr>
          <p:spPr>
            <a:xfrm>
              <a:off x="1069155"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84" name="Group 83"/>
          <p:cNvGrpSpPr/>
          <p:nvPr/>
        </p:nvGrpSpPr>
        <p:grpSpPr>
          <a:xfrm>
            <a:off x="5882757" y="1875224"/>
            <a:ext cx="1787198" cy="986642"/>
            <a:chOff x="5071188" y="2967135"/>
            <a:chExt cx="2049625" cy="986642"/>
          </a:xfrm>
        </p:grpSpPr>
        <p:sp>
          <p:nvSpPr>
            <p:cNvPr id="85" name="Rectangle 84"/>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86" name="Rectangle 85"/>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87" name="Rectangle 86"/>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sp>
        <p:nvSpPr>
          <p:cNvPr id="168" name="Right Arrow 167"/>
          <p:cNvSpPr/>
          <p:nvPr/>
        </p:nvSpPr>
        <p:spPr>
          <a:xfrm>
            <a:off x="4970496" y="2034443"/>
            <a:ext cx="629346" cy="659204"/>
          </a:xfrm>
          <a:prstGeom prst="rightArrow">
            <a:avLst/>
          </a:prstGeom>
          <a:gradFill>
            <a:gsLst>
              <a:gs pos="0">
                <a:schemeClr val="accent1"/>
              </a:gs>
              <a:gs pos="100000">
                <a:schemeClr val="accent2"/>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0" name="Group 169"/>
          <p:cNvGrpSpPr/>
          <p:nvPr/>
        </p:nvGrpSpPr>
        <p:grpSpPr>
          <a:xfrm>
            <a:off x="3746413" y="3836474"/>
            <a:ext cx="1787198" cy="986642"/>
            <a:chOff x="5071188" y="2967135"/>
            <a:chExt cx="2049625" cy="986642"/>
          </a:xfrm>
        </p:grpSpPr>
        <p:sp>
          <p:nvSpPr>
            <p:cNvPr id="171" name="Rectangle 170"/>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72" name="Rectangle 171"/>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y</a:t>
              </a:r>
              <a:endParaRPr lang="en-US" dirty="0">
                <a:solidFill>
                  <a:schemeClr val="tx1"/>
                </a:solidFill>
              </a:endParaRPr>
            </a:p>
          </p:txBody>
        </p:sp>
        <p:sp>
          <p:nvSpPr>
            <p:cNvPr id="173" name="Rectangle 172"/>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x</a:t>
              </a:r>
              <a:endParaRPr lang="en-US" dirty="0">
                <a:solidFill>
                  <a:schemeClr val="tx1"/>
                </a:solidFill>
              </a:endParaRPr>
            </a:p>
          </p:txBody>
        </p:sp>
      </p:grpSp>
      <p:grpSp>
        <p:nvGrpSpPr>
          <p:cNvPr id="178" name="Group 177"/>
          <p:cNvGrpSpPr/>
          <p:nvPr/>
        </p:nvGrpSpPr>
        <p:grpSpPr>
          <a:xfrm>
            <a:off x="6693587" y="3841070"/>
            <a:ext cx="1787198" cy="986642"/>
            <a:chOff x="5071188" y="2967135"/>
            <a:chExt cx="2049625" cy="986642"/>
          </a:xfrm>
        </p:grpSpPr>
        <p:sp>
          <p:nvSpPr>
            <p:cNvPr id="179" name="Rectangle 178"/>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80" name="Rectangle 179"/>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81" name="Rectangle 180"/>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82" name="Right Arrow 181"/>
          <p:cNvSpPr/>
          <p:nvPr/>
        </p:nvSpPr>
        <p:spPr>
          <a:xfrm>
            <a:off x="5775226" y="4000193"/>
            <a:ext cx="629346" cy="659204"/>
          </a:xfrm>
          <a:prstGeom prst="rightArrow">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4214759" y="5063307"/>
            <a:ext cx="5289815" cy="1464742"/>
          </a:xfrm>
          <a:prstGeom prst="roundRect">
            <a:avLst/>
          </a:prstGeom>
          <a:solidFill>
            <a:srgbClr val="FF9B9B"/>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pl-PL" dirty="0" smtClean="0">
                <a:solidFill>
                  <a:schemeClr val="tx1"/>
                </a:solidFill>
              </a:rPr>
              <a:t>SERIALIZATION</a:t>
            </a:r>
            <a:endParaRPr lang="en-US" dirty="0">
              <a:solidFill>
                <a:schemeClr val="tx1"/>
              </a:solidFill>
            </a:endParaRPr>
          </a:p>
        </p:txBody>
      </p:sp>
      <p:grpSp>
        <p:nvGrpSpPr>
          <p:cNvPr id="100" name="Group 99"/>
          <p:cNvGrpSpPr/>
          <p:nvPr/>
        </p:nvGrpSpPr>
        <p:grpSpPr>
          <a:xfrm>
            <a:off x="7469060" y="5591675"/>
            <a:ext cx="1787198" cy="742241"/>
            <a:chOff x="975827" y="3303037"/>
            <a:chExt cx="2049624" cy="737118"/>
          </a:xfrm>
        </p:grpSpPr>
        <p:sp>
          <p:nvSpPr>
            <p:cNvPr id="106" name="Rectangle 105"/>
            <p:cNvSpPr/>
            <p:nvPr/>
          </p:nvSpPr>
          <p:spPr>
            <a:xfrm>
              <a:off x="975827" y="3303037"/>
              <a:ext cx="2049624" cy="737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2046936" y="3396342"/>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8" name="Rectangle 107"/>
            <p:cNvSpPr/>
            <p:nvPr/>
          </p:nvSpPr>
          <p:spPr>
            <a:xfrm>
              <a:off x="1069155" y="3396341"/>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grpSp>
        <p:nvGrpSpPr>
          <p:cNvPr id="102" name="Group 101"/>
          <p:cNvGrpSpPr/>
          <p:nvPr/>
        </p:nvGrpSpPr>
        <p:grpSpPr>
          <a:xfrm>
            <a:off x="4521886" y="5469474"/>
            <a:ext cx="1787198" cy="986642"/>
            <a:chOff x="5071188" y="2967135"/>
            <a:chExt cx="2049625" cy="986642"/>
          </a:xfrm>
        </p:grpSpPr>
        <p:sp>
          <p:nvSpPr>
            <p:cNvPr id="103" name="Rectangle 102"/>
            <p:cNvSpPr/>
            <p:nvPr/>
          </p:nvSpPr>
          <p:spPr>
            <a:xfrm>
              <a:off x="5071188" y="2967135"/>
              <a:ext cx="2049625" cy="98664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r>
                <a:rPr lang="pl-PL" dirty="0" smtClean="0"/>
                <a:t>Object</a:t>
              </a:r>
              <a:endParaRPr lang="en-US" dirty="0"/>
            </a:p>
          </p:txBody>
        </p:sp>
        <p:sp>
          <p:nvSpPr>
            <p:cNvPr id="104" name="Rectangle 103"/>
            <p:cNvSpPr/>
            <p:nvPr/>
          </p:nvSpPr>
          <p:spPr>
            <a:xfrm>
              <a:off x="6142298" y="3309964"/>
              <a:ext cx="887577" cy="5411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y</a:t>
              </a:r>
              <a:endParaRPr lang="en-US" dirty="0">
                <a:solidFill>
                  <a:schemeClr val="tx1"/>
                </a:solidFill>
              </a:endParaRPr>
            </a:p>
          </p:txBody>
        </p:sp>
        <p:sp>
          <p:nvSpPr>
            <p:cNvPr id="105" name="Rectangle 104"/>
            <p:cNvSpPr/>
            <p:nvPr/>
          </p:nvSpPr>
          <p:spPr>
            <a:xfrm>
              <a:off x="5164517" y="3309964"/>
              <a:ext cx="887577" cy="54117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2 * x</a:t>
              </a:r>
              <a:endParaRPr lang="en-US" dirty="0">
                <a:solidFill>
                  <a:schemeClr val="tx1"/>
                </a:solidFill>
              </a:endParaRPr>
            </a:p>
          </p:txBody>
        </p:sp>
      </p:grpSp>
      <p:sp>
        <p:nvSpPr>
          <p:cNvPr id="185" name="Right Arrow 184"/>
          <p:cNvSpPr/>
          <p:nvPr/>
        </p:nvSpPr>
        <p:spPr>
          <a:xfrm>
            <a:off x="6556799" y="5628493"/>
            <a:ext cx="629346" cy="659204"/>
          </a:xfrm>
          <a:prstGeom prst="rightArrow">
            <a:avLst/>
          </a:prstGeom>
          <a:gradFill>
            <a:gsLst>
              <a:gs pos="0">
                <a:schemeClr val="accent2"/>
              </a:gs>
              <a:gs pos="100000">
                <a:schemeClr val="accent1"/>
              </a:gs>
            </a:gsLst>
            <a:lin ang="0" scaled="0"/>
          </a:gra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a:stCxn id="5" idx="3"/>
            <a:endCxn id="4" idx="1"/>
          </p:cNvCxnSpPr>
          <p:nvPr/>
        </p:nvCxnSpPr>
        <p:spPr>
          <a:xfrm>
            <a:off x="2542090" y="3995934"/>
            <a:ext cx="920807" cy="6349"/>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98" name="Straight Arrow Connector 197"/>
          <p:cNvCxnSpPr>
            <a:stCxn id="4" idx="3"/>
            <a:endCxn id="109" idx="1"/>
          </p:cNvCxnSpPr>
          <p:nvPr/>
        </p:nvCxnSpPr>
        <p:spPr>
          <a:xfrm flipV="1">
            <a:off x="8729102" y="3995934"/>
            <a:ext cx="896251" cy="6349"/>
          </a:xfrm>
          <a:prstGeom prst="straightConnector1">
            <a:avLst/>
          </a:prstGeom>
          <a:ln w="889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1" name="Down Arrow 210"/>
          <p:cNvSpPr/>
          <p:nvPr/>
        </p:nvSpPr>
        <p:spPr>
          <a:xfrm>
            <a:off x="5775226" y="29124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Down Arrow 211"/>
          <p:cNvSpPr/>
          <p:nvPr/>
        </p:nvSpPr>
        <p:spPr>
          <a:xfrm>
            <a:off x="6609650" y="4867556"/>
            <a:ext cx="1955072" cy="29435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673759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70"/>
                                        </p:tgtEl>
                                      </p:cBhvr>
                                    </p:animEffect>
                                    <p:set>
                                      <p:cBhvr>
                                        <p:cTn id="7" dur="1" fill="hold">
                                          <p:stCondLst>
                                            <p:cond delay="499"/>
                                          </p:stCondLst>
                                        </p:cTn>
                                        <p:tgtEl>
                                          <p:spTgt spid="170"/>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78"/>
                                        </p:tgtEl>
                                      </p:cBhvr>
                                    </p:animEffect>
                                    <p:set>
                                      <p:cBhvr>
                                        <p:cTn id="10" dur="1" fill="hold">
                                          <p:stCondLst>
                                            <p:cond delay="499"/>
                                          </p:stCondLst>
                                        </p:cTn>
                                        <p:tgtEl>
                                          <p:spTgt spid="178"/>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88"/>
                                        </p:tgtEl>
                                      </p:cBhvr>
                                    </p:animEffect>
                                    <p:set>
                                      <p:cBhvr>
                                        <p:cTn id="13" dur="1" fill="hold">
                                          <p:stCondLst>
                                            <p:cond delay="499"/>
                                          </p:stCondLst>
                                        </p:cTn>
                                        <p:tgtEl>
                                          <p:spTgt spid="88"/>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84"/>
                                        </p:tgtEl>
                                      </p:cBhvr>
                                    </p:animEffect>
                                    <p:set>
                                      <p:cBhvr>
                                        <p:cTn id="16" dur="1" fill="hold">
                                          <p:stCondLst>
                                            <p:cond delay="499"/>
                                          </p:stCondLst>
                                        </p:cTn>
                                        <p:tgtEl>
                                          <p:spTgt spid="84"/>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168"/>
                                        </p:tgtEl>
                                      </p:cBhvr>
                                    </p:animEffect>
                                    <p:set>
                                      <p:cBhvr>
                                        <p:cTn id="19" dur="1" fill="hold">
                                          <p:stCondLst>
                                            <p:cond delay="499"/>
                                          </p:stCondLst>
                                        </p:cTn>
                                        <p:tgtEl>
                                          <p:spTgt spid="168"/>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102"/>
                                        </p:tgtEl>
                                      </p:cBhvr>
                                    </p:animEffect>
                                    <p:set>
                                      <p:cBhvr>
                                        <p:cTn id="22" dur="1" fill="hold">
                                          <p:stCondLst>
                                            <p:cond delay="499"/>
                                          </p:stCondLst>
                                        </p:cTn>
                                        <p:tgtEl>
                                          <p:spTgt spid="102"/>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185"/>
                                        </p:tgtEl>
                                      </p:cBhvr>
                                    </p:animEffect>
                                    <p:set>
                                      <p:cBhvr>
                                        <p:cTn id="25" dur="1" fill="hold">
                                          <p:stCondLst>
                                            <p:cond delay="499"/>
                                          </p:stCondLst>
                                        </p:cTn>
                                        <p:tgtEl>
                                          <p:spTgt spid="185"/>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212"/>
                                        </p:tgtEl>
                                      </p:cBhvr>
                                    </p:animEffect>
                                    <p:set>
                                      <p:cBhvr>
                                        <p:cTn id="28" dur="1" fill="hold">
                                          <p:stCondLst>
                                            <p:cond delay="499"/>
                                          </p:stCondLst>
                                        </p:cTn>
                                        <p:tgtEl>
                                          <p:spTgt spid="212"/>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211"/>
                                        </p:tgtEl>
                                      </p:cBhvr>
                                    </p:animEffect>
                                    <p:set>
                                      <p:cBhvr>
                                        <p:cTn id="31" dur="1" fill="hold">
                                          <p:stCondLst>
                                            <p:cond delay="499"/>
                                          </p:stCondLst>
                                        </p:cTn>
                                        <p:tgtEl>
                                          <p:spTgt spid="211"/>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99"/>
                                        </p:tgtEl>
                                      </p:cBhvr>
                                    </p:animEffect>
                                    <p:set>
                                      <p:cBhvr>
                                        <p:cTn id="34" dur="1" fill="hold">
                                          <p:stCondLst>
                                            <p:cond delay="499"/>
                                          </p:stCondLst>
                                        </p:cTn>
                                        <p:tgtEl>
                                          <p:spTgt spid="99"/>
                                        </p:tgtEl>
                                        <p:attrNameLst>
                                          <p:attrName>style.visibility</p:attrName>
                                        </p:attrNameLst>
                                      </p:cBhvr>
                                      <p:to>
                                        <p:strVal val="hidden"/>
                                      </p:to>
                                    </p:set>
                                  </p:childTnLst>
                                </p:cTn>
                              </p:par>
                            </p:childTnLst>
                          </p:cTn>
                        </p:par>
                        <p:par>
                          <p:cTn id="35" fill="hold">
                            <p:stCondLst>
                              <p:cond delay="500"/>
                            </p:stCondLst>
                            <p:childTnLst>
                              <p:par>
                                <p:cTn id="36" presetID="42" presetClass="path" presetSubtype="0" accel="50000" decel="50000" fill="hold" nodeType="afterEffect">
                                  <p:stCondLst>
                                    <p:cond delay="0"/>
                                  </p:stCondLst>
                                  <p:childTnLst>
                                    <p:animMotion origin="layout" path="M -2.5E-6 -3.7037E-7 L 0.06823 0.28194 " pathEditMode="relative" rAng="0" ptsTypes="AA">
                                      <p:cBhvr>
                                        <p:cTn id="37" dur="2000" fill="hold"/>
                                        <p:tgtEl>
                                          <p:spTgt spid="90"/>
                                        </p:tgtEl>
                                        <p:attrNameLst>
                                          <p:attrName>ppt_x</p:attrName>
                                          <p:attrName>ppt_y</p:attrName>
                                        </p:attrNameLst>
                                      </p:cBhvr>
                                      <p:rCtr x="3411" y="14097"/>
                                    </p:animMotion>
                                  </p:childTnLst>
                                </p:cTn>
                              </p:par>
                            </p:childTnLst>
                          </p:cTn>
                        </p:par>
                        <p:par>
                          <p:cTn id="38" fill="hold">
                            <p:stCondLst>
                              <p:cond delay="2500"/>
                            </p:stCondLst>
                            <p:childTnLst>
                              <p:par>
                                <p:cTn id="39" presetID="42" presetClass="path" presetSubtype="0" accel="50000" decel="50000" fill="hold" nodeType="afterEffect">
                                  <p:stCondLst>
                                    <p:cond delay="0"/>
                                  </p:stCondLst>
                                  <p:childTnLst>
                                    <p:animMotion origin="layout" path="M 2.5E-6 -4.44444E-6 L -0.06328 -0.24213 " pathEditMode="relative" rAng="0" ptsTypes="AA">
                                      <p:cBhvr>
                                        <p:cTn id="40" dur="2000" fill="hold"/>
                                        <p:tgtEl>
                                          <p:spTgt spid="100"/>
                                        </p:tgtEl>
                                        <p:attrNameLst>
                                          <p:attrName>ppt_x</p:attrName>
                                          <p:attrName>ppt_y</p:attrName>
                                        </p:attrNameLst>
                                      </p:cBhvr>
                                      <p:rCtr x="-3164" y="-12106"/>
                                    </p:animMotion>
                                  </p:childTnLst>
                                </p:cTn>
                              </p:par>
                              <p:par>
                                <p:cTn id="41" presetID="1" presetClass="emph" presetSubtype="2" fill="hold" nodeType="withEffect">
                                  <p:stCondLst>
                                    <p:cond delay="0"/>
                                  </p:stCondLst>
                                  <p:childTnLst>
                                    <p:animClr clrSpc="rgb" dir="cw">
                                      <p:cBhvr>
                                        <p:cTn id="42" dur="2000" fill="hold"/>
                                        <p:tgtEl>
                                          <p:spTgt spid="182"/>
                                        </p:tgtEl>
                                        <p:attrNameLst>
                                          <p:attrName>fillcolor</p:attrName>
                                        </p:attrNameLst>
                                      </p:cBhvr>
                                      <p:to>
                                        <a:schemeClr val="accent1"/>
                                      </p:to>
                                    </p:animClr>
                                    <p:set>
                                      <p:cBhvr>
                                        <p:cTn id="43" dur="2000" fill="hold"/>
                                        <p:tgtEl>
                                          <p:spTgt spid="182"/>
                                        </p:tgtEl>
                                        <p:attrNameLst>
                                          <p:attrName>fill.type</p:attrName>
                                        </p:attrNameLst>
                                      </p:cBhvr>
                                      <p:to>
                                        <p:strVal val="solid"/>
                                      </p:to>
                                    </p:set>
                                    <p:set>
                                      <p:cBhvr>
                                        <p:cTn id="44" dur="2000" fill="hold"/>
                                        <p:tgtEl>
                                          <p:spTgt spid="18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168" grpId="0" animBg="1"/>
      <p:bldP spid="99" grpId="0" animBg="1"/>
      <p:bldP spid="185" grpId="0" animBg="1"/>
      <p:bldP spid="211" grpId="0" animBg="1"/>
      <p:bldP spid="2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Summary</a:t>
            </a:r>
            <a:endParaRPr lang="en-US" dirty="0"/>
          </a:p>
        </p:txBody>
      </p:sp>
      <p:sp>
        <p:nvSpPr>
          <p:cNvPr id="3" name="Text Placeholder 2"/>
          <p:cNvSpPr>
            <a:spLocks noGrp="1"/>
          </p:cNvSpPr>
          <p:nvPr>
            <p:ph type="body" idx="1"/>
          </p:nvPr>
        </p:nvSpPr>
        <p:spPr/>
        <p:txBody>
          <a:bodyPr/>
          <a:lstStyle/>
          <a:p>
            <a:r>
              <a:rPr lang="pl-PL" dirty="0" smtClean="0"/>
              <a:t>Requirements</a:t>
            </a:r>
          </a:p>
          <a:p>
            <a:endParaRPr lang="en-US" dirty="0"/>
          </a:p>
        </p:txBody>
      </p:sp>
      <p:sp>
        <p:nvSpPr>
          <p:cNvPr id="4" name="Content Placeholder 3"/>
          <p:cNvSpPr>
            <a:spLocks noGrp="1"/>
          </p:cNvSpPr>
          <p:nvPr>
            <p:ph sz="half" idx="2"/>
          </p:nvPr>
        </p:nvSpPr>
        <p:spPr/>
        <p:txBody>
          <a:bodyPr/>
          <a:lstStyle/>
          <a:p>
            <a:r>
              <a:rPr lang="pl-PL" dirty="0" smtClean="0"/>
              <a:t>Map-Reduce</a:t>
            </a:r>
          </a:p>
          <a:p>
            <a:r>
              <a:rPr lang="pl-PL" dirty="0" smtClean="0"/>
              <a:t>Serialized storage format</a:t>
            </a:r>
          </a:p>
          <a:p>
            <a:r>
              <a:rPr lang="pl-PL" dirty="0" smtClean="0"/>
              <a:t>Map/Reduce working on objects</a:t>
            </a:r>
          </a:p>
          <a:p>
            <a:r>
              <a:rPr lang="pl-PL" dirty="0" smtClean="0"/>
              <a:t>Ability to transform code of the Map/Reduce function</a:t>
            </a:r>
          </a:p>
          <a:p>
            <a:endParaRPr lang="en-US" dirty="0"/>
          </a:p>
        </p:txBody>
      </p:sp>
      <p:sp>
        <p:nvSpPr>
          <p:cNvPr id="5" name="Text Placeholder 4"/>
          <p:cNvSpPr>
            <a:spLocks noGrp="1"/>
          </p:cNvSpPr>
          <p:nvPr>
            <p:ph type="body" sz="quarter" idx="3"/>
          </p:nvPr>
        </p:nvSpPr>
        <p:spPr/>
        <p:txBody>
          <a:bodyPr/>
          <a:lstStyle/>
          <a:p>
            <a:r>
              <a:rPr lang="pl-PL" dirty="0" smtClean="0"/>
              <a:t>Contribution</a:t>
            </a:r>
          </a:p>
          <a:p>
            <a:endParaRPr lang="en-US" dirty="0"/>
          </a:p>
        </p:txBody>
      </p:sp>
      <p:sp>
        <p:nvSpPr>
          <p:cNvPr id="6" name="Content Placeholder 5"/>
          <p:cNvSpPr>
            <a:spLocks noGrp="1"/>
          </p:cNvSpPr>
          <p:nvPr>
            <p:ph sz="quarter" idx="4"/>
          </p:nvPr>
        </p:nvSpPr>
        <p:spPr/>
        <p:txBody>
          <a:bodyPr/>
          <a:lstStyle/>
          <a:p>
            <a:r>
              <a:rPr lang="pl-PL" dirty="0" smtClean="0"/>
              <a:t>Removing deserialization/serialization by transforming the Map/Reduce function to work on serialized data</a:t>
            </a:r>
            <a:endParaRPr lang="en-US" dirty="0"/>
          </a:p>
        </p:txBody>
      </p:sp>
    </p:spTree>
    <p:extLst>
      <p:ext uri="{BB962C8B-B14F-4D97-AF65-F5344CB8AC3E}">
        <p14:creationId xmlns:p14="http://schemas.microsoft.com/office/powerpoint/2010/main" val="510284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Transformation in a nutshell</a:t>
            </a:r>
            <a:endParaRPr lang="en-US" dirty="0"/>
          </a:p>
        </p:txBody>
      </p:sp>
      <p:sp>
        <p:nvSpPr>
          <p:cNvPr id="3" name="Text Placeholder 2"/>
          <p:cNvSpPr>
            <a:spLocks noGrp="1"/>
          </p:cNvSpPr>
          <p:nvPr>
            <p:ph type="body" idx="1"/>
          </p:nvPr>
        </p:nvSpPr>
        <p:spPr/>
        <p:txBody>
          <a:bodyPr/>
          <a:lstStyle/>
          <a:p>
            <a:r>
              <a:rPr lang="pl-PL" dirty="0" smtClean="0"/>
              <a:t>Original</a:t>
            </a:r>
          </a:p>
          <a:p>
            <a:endParaRPr lang="en-US" dirty="0"/>
          </a:p>
        </p:txBody>
      </p:sp>
      <p:sp>
        <p:nvSpPr>
          <p:cNvPr id="4" name="Content Placeholder 3"/>
          <p:cNvSpPr>
            <a:spLocks noGrp="1"/>
          </p:cNvSpPr>
          <p:nvPr>
            <p:ph sz="half" idx="2"/>
          </p:nvPr>
        </p:nvSpPr>
        <p:spPr/>
        <p:txBody>
          <a:bodyPr>
            <a:normAutofit/>
          </a:bodyPr>
          <a:lstStyle/>
          <a:p>
            <a:pPr marL="0" indent="0">
              <a:buNone/>
            </a:pPr>
            <a:r>
              <a:rPr lang="en-US" b="1" dirty="0" err="1" smtClean="0"/>
              <a:t>val</a:t>
            </a:r>
            <a:r>
              <a:rPr lang="en-US" dirty="0" smtClean="0"/>
              <a:t> </a:t>
            </a:r>
            <a:r>
              <a:rPr lang="pl-PL" dirty="0" smtClean="0"/>
              <a:t>scaleByTwo </a:t>
            </a:r>
            <a:r>
              <a:rPr lang="en-US" dirty="0" smtClean="0"/>
              <a:t>=</a:t>
            </a:r>
            <a:endParaRPr lang="pl-PL" dirty="0" smtClean="0"/>
          </a:p>
          <a:p>
            <a:pPr marL="0" indent="0">
              <a:buNone/>
            </a:pPr>
            <a:r>
              <a:rPr lang="pl-PL" dirty="0" smtClean="0"/>
              <a:t>  </a:t>
            </a:r>
            <a:r>
              <a:rPr lang="en-US" dirty="0" smtClean="0"/>
              <a:t>(</a:t>
            </a:r>
            <a:r>
              <a:rPr lang="en-US" b="1" dirty="0" smtClean="0">
                <a:solidFill>
                  <a:srgbClr val="FF0000"/>
                </a:solidFill>
              </a:rPr>
              <a:t>p</a:t>
            </a:r>
            <a:r>
              <a:rPr lang="en-US" dirty="0" smtClean="0"/>
              <a:t>: </a:t>
            </a:r>
            <a:r>
              <a:rPr lang="en-US" dirty="0" smtClean="0">
                <a:solidFill>
                  <a:schemeClr val="accent6">
                    <a:lumMod val="75000"/>
                  </a:schemeClr>
                </a:solidFill>
              </a:rPr>
              <a:t>Point</a:t>
            </a:r>
            <a:r>
              <a:rPr lang="en-US" dirty="0" smtClean="0"/>
              <a:t>) =&gt;</a:t>
            </a:r>
          </a:p>
          <a:p>
            <a:pPr marL="0" indent="0">
              <a:buNone/>
            </a:pPr>
            <a:r>
              <a:rPr lang="pl-PL" dirty="0" smtClean="0"/>
              <a:t>    </a:t>
            </a:r>
            <a:r>
              <a:rPr lang="en-US" dirty="0" smtClean="0"/>
              <a:t>Point(</a:t>
            </a:r>
            <a:r>
              <a:rPr lang="en-US" b="1" dirty="0" err="1" smtClean="0">
                <a:solidFill>
                  <a:srgbClr val="FF0000"/>
                </a:solidFill>
              </a:rPr>
              <a:t>p.x</a:t>
            </a:r>
            <a:r>
              <a:rPr lang="en-US" dirty="0" smtClean="0"/>
              <a:t> * 2, </a:t>
            </a:r>
            <a:r>
              <a:rPr lang="en-US" b="1" dirty="0" err="1" smtClean="0">
                <a:solidFill>
                  <a:srgbClr val="FF0000"/>
                </a:solidFill>
              </a:rPr>
              <a:t>p.y</a:t>
            </a:r>
            <a:r>
              <a:rPr lang="en-US" dirty="0" smtClean="0"/>
              <a:t> * 2)</a:t>
            </a:r>
            <a:endParaRPr lang="pl-PL" dirty="0"/>
          </a:p>
        </p:txBody>
      </p:sp>
      <p:sp>
        <p:nvSpPr>
          <p:cNvPr id="5" name="Text Placeholder 4"/>
          <p:cNvSpPr>
            <a:spLocks noGrp="1"/>
          </p:cNvSpPr>
          <p:nvPr>
            <p:ph type="body" sz="quarter" idx="3"/>
          </p:nvPr>
        </p:nvSpPr>
        <p:spPr/>
        <p:txBody>
          <a:bodyPr>
            <a:normAutofit/>
          </a:bodyPr>
          <a:lstStyle/>
          <a:p>
            <a:r>
              <a:rPr lang="pl-PL" dirty="0" smtClean="0"/>
              <a:t>After inlining</a:t>
            </a:r>
            <a:r>
              <a:rPr lang="pl-PL" dirty="0"/>
              <a:t> </a:t>
            </a:r>
            <a:r>
              <a:rPr lang="pl-PL" dirty="0" smtClean="0"/>
              <a:t>deserialization</a:t>
            </a:r>
          </a:p>
          <a:p>
            <a:endParaRPr lang="en-US" dirty="0"/>
          </a:p>
        </p:txBody>
      </p:sp>
      <p:sp>
        <p:nvSpPr>
          <p:cNvPr id="6" name="Content Placeholder 5"/>
          <p:cNvSpPr>
            <a:spLocks noGrp="1"/>
          </p:cNvSpPr>
          <p:nvPr>
            <p:ph sz="quarter" idx="4"/>
          </p:nvPr>
        </p:nvSpPr>
        <p:spPr/>
        <p:txBody>
          <a:bodyPr/>
          <a:lstStyle/>
          <a:p>
            <a:pPr marL="0" indent="0">
              <a:buNone/>
            </a:pPr>
            <a:r>
              <a:rPr lang="en-US" b="1" dirty="0" err="1" smtClean="0"/>
              <a:t>val</a:t>
            </a:r>
            <a:r>
              <a:rPr lang="en-US" dirty="0" smtClean="0"/>
              <a:t> </a:t>
            </a:r>
            <a:r>
              <a:rPr lang="pl-PL" dirty="0"/>
              <a:t>scaleByTwo </a:t>
            </a:r>
            <a:r>
              <a:rPr lang="en-US" dirty="0" smtClean="0"/>
              <a:t>=</a:t>
            </a:r>
            <a:endParaRPr lang="pl-PL" dirty="0" smtClean="0"/>
          </a:p>
          <a:p>
            <a:pPr marL="0" indent="0">
              <a:buNone/>
            </a:pPr>
            <a:r>
              <a:rPr lang="pl-PL" dirty="0" smtClean="0"/>
              <a:t>  </a:t>
            </a:r>
            <a:r>
              <a:rPr lang="en-US" dirty="0" smtClean="0"/>
              <a:t>(</a:t>
            </a:r>
            <a:r>
              <a:rPr lang="pl-PL" b="1" dirty="0" smtClean="0">
                <a:solidFill>
                  <a:srgbClr val="FF0000"/>
                </a:solidFill>
              </a:rPr>
              <a:t>x</a:t>
            </a:r>
            <a:r>
              <a:rPr lang="pl-PL" dirty="0" smtClean="0"/>
              <a:t>: </a:t>
            </a:r>
            <a:r>
              <a:rPr lang="pl-PL" dirty="0" smtClean="0">
                <a:solidFill>
                  <a:schemeClr val="accent6">
                    <a:lumMod val="75000"/>
                  </a:schemeClr>
                </a:solidFill>
              </a:rPr>
              <a:t>Int</a:t>
            </a:r>
            <a:r>
              <a:rPr lang="pl-PL" dirty="0" smtClean="0"/>
              <a:t>, </a:t>
            </a:r>
            <a:r>
              <a:rPr lang="pl-PL" b="1" dirty="0" smtClean="0">
                <a:solidFill>
                  <a:srgbClr val="FF0000"/>
                </a:solidFill>
              </a:rPr>
              <a:t>y</a:t>
            </a:r>
            <a:r>
              <a:rPr lang="pl-PL" dirty="0" smtClean="0"/>
              <a:t>: </a:t>
            </a:r>
            <a:r>
              <a:rPr lang="pl-PL" dirty="0" smtClean="0">
                <a:solidFill>
                  <a:schemeClr val="accent6">
                    <a:lumMod val="75000"/>
                  </a:schemeClr>
                </a:solidFill>
              </a:rPr>
              <a:t>Int</a:t>
            </a:r>
            <a:r>
              <a:rPr lang="en-US" dirty="0" smtClean="0"/>
              <a:t>) =&gt;</a:t>
            </a:r>
          </a:p>
          <a:p>
            <a:pPr marL="0" indent="0">
              <a:buNone/>
            </a:pPr>
            <a:r>
              <a:rPr lang="pl-PL" dirty="0" smtClean="0"/>
              <a:t>    Point</a:t>
            </a:r>
            <a:r>
              <a:rPr lang="en-US" dirty="0" smtClean="0"/>
              <a:t>(</a:t>
            </a:r>
            <a:r>
              <a:rPr lang="pl-PL" b="1" dirty="0" smtClean="0">
                <a:solidFill>
                  <a:srgbClr val="FF0000"/>
                </a:solidFill>
              </a:rPr>
              <a:t>x</a:t>
            </a:r>
            <a:r>
              <a:rPr lang="en-US" dirty="0" smtClean="0"/>
              <a:t> * 2, </a:t>
            </a:r>
            <a:r>
              <a:rPr lang="pl-PL" b="1" dirty="0" smtClean="0">
                <a:solidFill>
                  <a:srgbClr val="FF0000"/>
                </a:solidFill>
              </a:rPr>
              <a:t>y</a:t>
            </a:r>
            <a:r>
              <a:rPr lang="en-US" dirty="0" smtClean="0"/>
              <a:t> * 2)</a:t>
            </a:r>
            <a:endParaRPr lang="pl-PL" dirty="0" smtClean="0"/>
          </a:p>
        </p:txBody>
      </p:sp>
    </p:spTree>
    <p:extLst>
      <p:ext uri="{BB962C8B-B14F-4D97-AF65-F5344CB8AC3E}">
        <p14:creationId xmlns:p14="http://schemas.microsoft.com/office/powerpoint/2010/main" val="3621944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17612</TotalTime>
  <Words>4822</Words>
  <Application>Microsoft Office PowerPoint</Application>
  <PresentationFormat>Widescreen</PresentationFormat>
  <Paragraphs>528</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Consolas</vt:lpstr>
      <vt:lpstr>Wingdings</vt:lpstr>
      <vt:lpstr>Office Theme</vt:lpstr>
      <vt:lpstr>Accelerating Spark Datasets by Inlining Deserialization</vt:lpstr>
      <vt:lpstr>Map-Reduce with serialization</vt:lpstr>
      <vt:lpstr>Map-Reduce with serialization</vt:lpstr>
      <vt:lpstr>Map-Reduce with serialization</vt:lpstr>
      <vt:lpstr>Map-Reduce with serialization</vt:lpstr>
      <vt:lpstr>Map-Reduce with serialization</vt:lpstr>
      <vt:lpstr>Map-Reduce with serialization</vt:lpstr>
      <vt:lpstr>Summary</vt:lpstr>
      <vt:lpstr>Transformation in a nutshell</vt:lpstr>
      <vt:lpstr>Transformation in a nutshell</vt:lpstr>
      <vt:lpstr>Transformation in a nutshell</vt:lpstr>
      <vt:lpstr>Transformation in a nutshell</vt:lpstr>
      <vt:lpstr>Under the hood – getfield  iload</vt:lpstr>
      <vt:lpstr>„Just find all appropriate getfields”</vt:lpstr>
      <vt:lpstr>„Just find all appropriate getfields”</vt:lpstr>
      <vt:lpstr>„Just find all appropriate getfields”</vt:lpstr>
      <vt:lpstr>„Just find all appropriate getfields”</vt:lpstr>
      <vt:lpstr>Benchmarked code</vt:lpstr>
      <vt:lpstr>Benchmark environment</vt:lpstr>
      <vt:lpstr>Micro-benchmark</vt:lpstr>
      <vt:lpstr>Apache Spark</vt:lpstr>
      <vt:lpstr>RDD vs Dataset</vt:lpstr>
      <vt:lpstr>RDD vs Dataset</vt:lpstr>
      <vt:lpstr>Spark benchmark results</vt:lpstr>
      <vt:lpstr>RDD vs Dataset with deserialization inlining</vt:lpstr>
      <vt:lpstr>New niche of Apache Spark problems</vt:lpstr>
      <vt:lpstr>PowerPoint Presentation</vt:lpstr>
      <vt:lpstr>JVM and escape analysis (backup slide)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Accelerating Spark Datasets by Inlining Deserialization</dc:title>
  <dc:creator>Jan Wróblewski</dc:creator>
  <cp:lastModifiedBy>Jan Wróblewski</cp:lastModifiedBy>
  <cp:revision>270</cp:revision>
  <dcterms:created xsi:type="dcterms:W3CDTF">2017-04-16T19:39:18Z</dcterms:created>
  <dcterms:modified xsi:type="dcterms:W3CDTF">2017-05-31T23:07:27Z</dcterms:modified>
</cp:coreProperties>
</file>