
<file path=[Content_Types].xml><?xml version="1.0" encoding="utf-8"?>
<Types xmlns="http://schemas.openxmlformats.org/package/2006/content-types"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50.xml" ContentType="application/vnd.openxmlformats-officedocument.presentationml.slide+xml"/>
  <Override PartName="/ppt/slides/slide18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60.xml" ContentType="application/vnd.openxmlformats-officedocument.presentationml.slide+xml"/>
  <Override PartName="/ppt/slides/slide28.xml" ContentType="application/vnd.openxmlformats-officedocument.presentationml.slide+xml"/>
  <Override PartName="/ppt/slides/slide37.xml" ContentType="application/vnd.openxmlformats-officedocument.presentationml.slide+xml"/>
  <Override PartName="/ppt/slides/slide70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9.xml" ContentType="application/vnd.openxmlformats-officedocument.presentationml.slide+xml"/>
  <Override PartName="/ppt/slides/slide47.xml" ContentType="application/vnd.openxmlformats-officedocument.presentationml.slide+xml"/>
  <Override PartName="/ppt/notesSlides/notesSlide55.xml" ContentType="application/vnd.openxmlformats-officedocument.presentationml.notes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64.xml" ContentType="application/vnd.openxmlformats-officedocument.presentationml.notesSlide+xml"/>
  <Override PartName="/ppt/slides/slide66.xml" ContentType="application/vnd.openxmlformats-officedocument.presentationml.slide+xml"/>
  <Override PartName="/ppt/theme/theme1.xml" ContentType="application/vnd.openxmlformats-officedocument.theme+xml"/>
  <Override PartName="/ppt/notesSlides/notesSlide74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75.xml" ContentType="application/vnd.openxmlformats-officedocument.presentationml.slide+xml"/>
  <Default Extension="jpeg" ContentType="image/jpeg"/>
  <Override PartName="/ppt/notesSlides/notesSlide11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notesSlides/notesSlide40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42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51.xml" ContentType="application/vnd.openxmlformats-officedocument.presentationml.slide+xml"/>
  <Override PartName="/ppt/slides/slide19.xml" ContentType="application/vnd.openxmlformats-officedocument.presentationml.slide+xml"/>
  <Override PartName="/ppt/notesSlides/notesSlide27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61.xml" ContentType="application/vnd.openxmlformats-officedocument.presentationml.slide+xml"/>
  <Override PartName="/ppt/slides/slide29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38.xml" ContentType="application/vnd.openxmlformats-officedocument.presentationml.slide+xml"/>
  <Override PartName="/ppt/slides/slide71.xml" ContentType="application/vnd.openxmlformats-officedocument.presentationml.slide+xml"/>
  <Override PartName="/ppt/notesSlides/notesSlide46.xml" ContentType="application/vnd.openxmlformats-officedocument.presentationml.notesSlide+xml"/>
  <Override PartName="/ppt/slides/slide48.xml" ContentType="application/vnd.openxmlformats-officedocument.presentationml.slide+xml"/>
  <Override PartName="/ppt/notesSlides/notesSlide56.xml" ContentType="application/vnd.openxmlformats-officedocument.presentationml.notesSlide+xml"/>
  <Override PartName="/ppt/slides/slide57.xml" ContentType="application/vnd.openxmlformats-officedocument.presentationml.slide+xml"/>
  <Override PartName="/ppt/notesSlides/notesSlide65.xml" ContentType="application/vnd.openxmlformats-officedocument.presentationml.notesSlide+xml"/>
  <Override PartName="/ppt/slides/slide67.xml" ContentType="application/vnd.openxmlformats-officedocument.presentationml.slide+xml"/>
  <Override PartName="/ppt/theme/theme2.xml" ContentType="application/vnd.openxmlformats-officedocument.theme+xml"/>
  <Override PartName="/ppt/notesSlides/notesSlide3.xml" ContentType="application/vnd.openxmlformats-officedocument.presentationml.notesSlide+xml"/>
  <Override PartName="/ppt/slides/slide76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4.xml" ContentType="application/vnd.openxmlformats-officedocument.presentationml.slide+xml"/>
  <Default Extension="bin" ContentType="application/vnd.openxmlformats-officedocument.presentationml.printerSettings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slides/slide5.xml" ContentType="application/vnd.openxmlformats-officedocument.presentationml.slide+xml"/>
  <Override PartName="/ppt/notesSlides/notesSlide41.xml" ContentType="application/vnd.openxmlformats-officedocument.presentationml.notesSlide+xml"/>
  <Override PartName="/ppt/slideLayouts/slideLayout6.xml" ContentType="application/vnd.openxmlformats-officedocument.presentationml.slideLayout+xml"/>
  <Default Extension="xml" ContentType="application/xml"/>
  <Override PartName="/ppt/slides/slide43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8.xml" ContentType="application/vnd.openxmlformats-officedocument.presentationml.notesSlide+xml"/>
  <Override PartName="/ppt/notesSlides/notesSlide51.xml" ContentType="application/vnd.openxmlformats-officedocument.presentationml.notesSlide+xml"/>
  <Override PartName="/ppt/slides/slide52.xml" ContentType="application/vnd.openxmlformats-officedocument.presentationml.slide+xml"/>
  <Override PartName="/ppt/notesSlides/notesSlide60.xml" ContentType="application/vnd.openxmlformats-officedocument.presentationml.notesSlide+xml"/>
  <Override PartName="/ppt/notesSlides/notesSlide28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s/slide62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70.xml" ContentType="application/vnd.openxmlformats-officedocument.presentationml.notesSlide+xml"/>
  <Override PartName="/docProps/app.xml" ContentType="application/vnd.openxmlformats-officedocument.extended-properties+xml"/>
  <Override PartName="/ppt/slides/slide39.xml" ContentType="application/vnd.openxmlformats-officedocument.presentationml.slide+xml"/>
  <Override PartName="/ppt/notesSlides/notesSlide47.xml" ContentType="application/vnd.openxmlformats-officedocument.presentationml.notesSlide+xml"/>
  <Override PartName="/ppt/slides/slide49.xml" ContentType="application/vnd.openxmlformats-officedocument.presentationml.slide+xml"/>
  <Override PartName="/ppt/notesSlides/notesSlide57.xml" ContentType="application/vnd.openxmlformats-officedocument.presentationml.notesSlide+xml"/>
  <Override PartName="/ppt/slides/slide58.xml" ContentType="application/vnd.openxmlformats-officedocument.presentationml.slide+xml"/>
  <Override PartName="/docProps/core.xml" ContentType="application/vnd.openxmlformats-package.core-properties+xml"/>
  <Override PartName="/ppt/notesSlides/notesSlide66.xml" ContentType="application/vnd.openxmlformats-officedocument.presentationml.notesSlide+xml"/>
  <Override PartName="/ppt/slides/slide6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77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3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slides/slide6.xml" ContentType="application/vnd.openxmlformats-officedocument.presentationml.slide+xml"/>
  <Override PartName="/ppt/notesSlides/notesSlide42.xml" ContentType="application/vnd.openxmlformats-officedocument.presentationml.notesSlide+xml"/>
  <Override PartName="/ppt/slideLayouts/slideLayout7.xml" ContentType="application/vnd.openxmlformats-officedocument.presentationml.slideLayout+xml"/>
  <Default Extension="png" ContentType="image/png"/>
  <Override PartName="/ppt/slides/slide44.xml" ContentType="application/vnd.openxmlformats-officedocument.presentationml.slide+xml"/>
  <Override PartName="/ppt/notesSlides/notesSlide19.xml" ContentType="application/vnd.openxmlformats-officedocument.presentationml.notesSlide+xml"/>
  <Override PartName="/ppt/notesSlides/notesSlide52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61.xml" ContentType="application/vnd.openxmlformats-officedocument.presentationml.notesSlide+xml"/>
  <Override PartName="/ppt/notesSlides/notesSlide29.xml" ContentType="application/vnd.openxmlformats-officedocument.presentationml.notesSlide+xml"/>
  <Override PartName="/ppt/slides/slide6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71.xml" ContentType="application/vnd.openxmlformats-officedocument.presentationml.notesSlide+xml"/>
  <Override PartName="/ppt/slides/slide72.xml" ContentType="application/vnd.openxmlformats-officedocument.presentationml.slide+xml"/>
  <Override PartName="/ppt/notesSlides/notesSlide48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59.xml" ContentType="application/vnd.openxmlformats-officedocument.presentationml.slide+xml"/>
  <Override PartName="/ppt/notesSlides/notesSlide67.xml" ContentType="application/vnd.openxmlformats-officedocument.presentationml.notesSlide+xml"/>
  <Override PartName="/ppt/slides/slide69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10.xml" ContentType="application/vnd.openxmlformats-officedocument.presentationml.slide+xml"/>
  <Override PartName="/ppt/slides/slide20.xml" ContentType="application/vnd.openxmlformats-officedocument.presentationml.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4.xml" ContentType="application/vnd.openxmlformats-officedocument.presentationml.notesSlide+xml"/>
  <Override PartName="/ppt/viewProps.xml" ContentType="application/vnd.openxmlformats-officedocument.presentationml.viewProps+xml"/>
  <Default Extension="rels" ContentType="application/vnd.openxmlformats-package.relationships+xml"/>
  <Override PartName="/ppt/slides/slide26.xml" ContentType="application/vnd.openxmlformats-officedocument.presentationml.slide+xml"/>
  <Override PartName="/ppt/notesSlides/notesSlide34.xml" ContentType="application/vnd.openxmlformats-officedocument.presentationml.notesSlide+xml"/>
  <Default Extension="wmf" ContentType="image/x-wmf"/>
  <Override PartName="/ppt/slides/slide7.xml" ContentType="application/vnd.openxmlformats-officedocument.presentationml.slide+xml"/>
  <Override PartName="/ppt/slides/slide35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43.xml" ContentType="application/vnd.openxmlformats-officedocument.presentationml.notesSlide+xml"/>
  <Override PartName="/ppt/slides/slide45.xml" ContentType="application/vnd.openxmlformats-officedocument.presentationml.slide+xml"/>
  <Override PartName="/ppt/notesSlides/notesSlide53.xml" ContentType="application/vnd.openxmlformats-officedocument.presentationml.notesSlide+xml"/>
  <Override PartName="/ppt/slides/slide54.xml" ContentType="application/vnd.openxmlformats-officedocument.presentationml.slide+xml"/>
  <Override PartName="/ppt/notesSlides/notesSlide62.xml" ContentType="application/vnd.openxmlformats-officedocument.presentationml.notes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73.xml" ContentType="application/vnd.openxmlformats-officedocument.presentationml.slide+xml"/>
  <Override PartName="/ppt/notesSlides/notesSlide49.xml" ContentType="application/vnd.openxmlformats-officedocument.presentationml.notesSlide+xml"/>
  <Override PartName="/ppt/presentation.xml" ContentType="application/vnd.openxmlformats-officedocument.presentationml.presentation.main+xml"/>
  <Override PartName="/ppt/notesSlides/notesSlide59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slides/slide8.xml" ContentType="application/vnd.openxmlformats-officedocument.presentationml.slide+xml"/>
  <Override PartName="/ppt/notesSlides/notesSlide4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46.xml" ContentType="application/vnd.openxmlformats-officedocument.presentationml.slide+xml"/>
  <Override PartName="/ppt/notesSlides/notesSlide54.xml" ContentType="application/vnd.openxmlformats-officedocument.presentationml.notesSlide+xml"/>
  <Override PartName="/ppt/slides/slide55.xml" ContentType="application/vnd.openxmlformats-officedocument.presentationml.slide+xml"/>
  <Override PartName="/ppt/notesSlides/notesSlide63.xml" ContentType="application/vnd.openxmlformats-officedocument.presentationml.notesSlide+xml"/>
  <Override PartName="/ppt/slides/slide65.xml" ContentType="application/vnd.openxmlformats-officedocument.presentationml.slide+xml"/>
  <Override PartName="/ppt/notesSlides/notesSlide73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74.xml" ContentType="application/vnd.openxmlformats-officedocument.presentationml.slide+xml"/>
  <Override PartName="/ppt/notesSlides/notesSlide69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notesMasterIdLst>
    <p:notesMasterId r:id="rId79"/>
  </p:notesMasterIdLst>
  <p:sldIdLst>
    <p:sldId id="417" r:id="rId2"/>
    <p:sldId id="309" r:id="rId3"/>
    <p:sldId id="343" r:id="rId4"/>
    <p:sldId id="321" r:id="rId5"/>
    <p:sldId id="405" r:id="rId6"/>
    <p:sldId id="406" r:id="rId7"/>
    <p:sldId id="347" r:id="rId8"/>
    <p:sldId id="346" r:id="rId9"/>
    <p:sldId id="369" r:id="rId10"/>
    <p:sldId id="407" r:id="rId11"/>
    <p:sldId id="370" r:id="rId12"/>
    <p:sldId id="408" r:id="rId13"/>
    <p:sldId id="371" r:id="rId14"/>
    <p:sldId id="335" r:id="rId15"/>
    <p:sldId id="259" r:id="rId16"/>
    <p:sldId id="390" r:id="rId17"/>
    <p:sldId id="260" r:id="rId18"/>
    <p:sldId id="409" r:id="rId19"/>
    <p:sldId id="410" r:id="rId20"/>
    <p:sldId id="411" r:id="rId21"/>
    <p:sldId id="412" r:id="rId22"/>
    <p:sldId id="413" r:id="rId23"/>
    <p:sldId id="414" r:id="rId24"/>
    <p:sldId id="264" r:id="rId25"/>
    <p:sldId id="353" r:id="rId26"/>
    <p:sldId id="265" r:id="rId27"/>
    <p:sldId id="391" r:id="rId28"/>
    <p:sldId id="266" r:id="rId29"/>
    <p:sldId id="267" r:id="rId30"/>
    <p:sldId id="268" r:id="rId31"/>
    <p:sldId id="269" r:id="rId32"/>
    <p:sldId id="270" r:id="rId33"/>
    <p:sldId id="275" r:id="rId34"/>
    <p:sldId id="392" r:id="rId35"/>
    <p:sldId id="276" r:id="rId36"/>
    <p:sldId id="277" r:id="rId37"/>
    <p:sldId id="403" r:id="rId38"/>
    <p:sldId id="404" r:id="rId39"/>
    <p:sldId id="389" r:id="rId40"/>
    <p:sldId id="278" r:id="rId41"/>
    <p:sldId id="354" r:id="rId42"/>
    <p:sldId id="393" r:id="rId43"/>
    <p:sldId id="382" r:id="rId44"/>
    <p:sldId id="399" r:id="rId45"/>
    <p:sldId id="351" r:id="rId46"/>
    <p:sldId id="355" r:id="rId47"/>
    <p:sldId id="356" r:id="rId48"/>
    <p:sldId id="360" r:id="rId49"/>
    <p:sldId id="357" r:id="rId50"/>
    <p:sldId id="359" r:id="rId51"/>
    <p:sldId id="361" r:id="rId52"/>
    <p:sldId id="340" r:id="rId53"/>
    <p:sldId id="341" r:id="rId54"/>
    <p:sldId id="342" r:id="rId55"/>
    <p:sldId id="362" r:id="rId56"/>
    <p:sldId id="363" r:id="rId57"/>
    <p:sldId id="364" r:id="rId58"/>
    <p:sldId id="365" r:id="rId59"/>
    <p:sldId id="394" r:id="rId60"/>
    <p:sldId id="383" r:id="rId61"/>
    <p:sldId id="397" r:id="rId62"/>
    <p:sldId id="373" r:id="rId63"/>
    <p:sldId id="374" r:id="rId64"/>
    <p:sldId id="375" r:id="rId65"/>
    <p:sldId id="376" r:id="rId66"/>
    <p:sldId id="377" r:id="rId67"/>
    <p:sldId id="378" r:id="rId68"/>
    <p:sldId id="379" r:id="rId69"/>
    <p:sldId id="416" r:id="rId70"/>
    <p:sldId id="381" r:id="rId71"/>
    <p:sldId id="395" r:id="rId72"/>
    <p:sldId id="401" r:id="rId73"/>
    <p:sldId id="402" r:id="rId74"/>
    <p:sldId id="384" r:id="rId75"/>
    <p:sldId id="400" r:id="rId76"/>
    <p:sldId id="386" r:id="rId77"/>
    <p:sldId id="318" r:id="rId78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CECFF"/>
    <a:srgbClr val="FFFFDD"/>
  </p:clrMru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20564" autoAdjust="0"/>
    <p:restoredTop sz="93143" autoAdjust="0"/>
  </p:normalViewPr>
  <p:slideViewPr>
    <p:cSldViewPr>
      <p:cViewPr>
        <p:scale>
          <a:sx n="100" d="100"/>
          <a:sy n="100" d="100"/>
        </p:scale>
        <p:origin x="-376" y="-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51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printerSettings" Target="printerSettings/printerSettings1.bin"/><Relationship Id="rId81" Type="http://schemas.openxmlformats.org/officeDocument/2006/relationships/presProps" Target="presProps.xml"/><Relationship Id="rId82" Type="http://schemas.openxmlformats.org/officeDocument/2006/relationships/viewProps" Target="viewProps.xml"/><Relationship Id="rId83" Type="http://schemas.openxmlformats.org/officeDocument/2006/relationships/theme" Target="theme/theme1.xml"/><Relationship Id="rId84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notesMaster" Target="notesMasters/notesMaster1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BB0D238-6425-4747-AEB0-CC51746771C7}" type="datetimeFigureOut">
              <a:rPr lang="en-US" smtClean="0"/>
              <a:pPr/>
              <a:t>12/7/12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4341499-5498-497B-829C-C3B04AFB97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0628D-FC70-41A5-B047-F51AE3E8BD4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1A5FB-7BE6-4996-B005-71C3A9AA5F9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0628D-FC70-41A5-B047-F51AE3E8BD4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1A5FB-7BE6-4996-B005-71C3A9AA5F9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F78A8-523F-4BFC-80CC-40890F21BE7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0628D-FC70-41A5-B047-F51AE3E8BD4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1A5FB-7BE6-4996-B005-71C3A9AA5F9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1A5FB-7BE6-4996-B005-71C3A9AA5F9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0628D-FC70-41A5-B047-F51AE3E8BD4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CE7D7-F023-47E2-B9C1-6CF3ED08BE2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1A5FB-7BE6-4996-B005-71C3A9AA5F92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1A5FB-7BE6-4996-B005-71C3A9AA5F92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1A5FB-7BE6-4996-B005-71C3A9AA5F92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537116-5B44-4F07-99AC-7D809BCE14D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1A5FB-7BE6-4996-B005-71C3A9AA5F92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1A5FB-7BE6-4996-B005-71C3A9AA5F92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0628D-FC70-41A5-B047-F51AE3E8BD4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1A5FB-7BE6-4996-B005-71C3A9AA5F92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1A5FB-7BE6-4996-B005-71C3A9AA5F92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1A5FB-7BE6-4996-B005-71C3A9AA5F92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0628D-FC70-41A5-B047-F51AE3E8BD40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537116-5B44-4F07-99AC-7D809BCE14D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0628D-FC70-41A5-B047-F51AE3E8BD40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6243B-458B-423D-8E58-69E166CB38A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3E5448-E0B6-4C44-907F-D2B09D236B92}" type="slidenum">
              <a:rPr lang="en-US"/>
              <a:pPr/>
              <a:t>63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0628D-FC70-41A5-B047-F51AE3E8BD40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76</a:t>
            </a:fld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0628D-FC70-41A5-B047-F51AE3E8BD40}" type="slidenum">
              <a:rPr lang="en-US" smtClean="0"/>
              <a:pPr/>
              <a:t>77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1499-5498-497B-829C-C3B04AFB971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88DF-89A8-4974-9F17-905E6D736DD9}" type="datetimeFigureOut">
              <a:rPr lang="en-US" smtClean="0"/>
              <a:pPr/>
              <a:t>12/7/12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4E50-987F-44B6-BC0A-C8C96B6EC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88DF-89A8-4974-9F17-905E6D736DD9}" type="datetimeFigureOut">
              <a:rPr lang="en-US" smtClean="0"/>
              <a:pPr/>
              <a:t>12/7/12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4E50-987F-44B6-BC0A-C8C96B6EC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88DF-89A8-4974-9F17-905E6D736DD9}" type="datetimeFigureOut">
              <a:rPr lang="en-US" smtClean="0"/>
              <a:pPr/>
              <a:t>12/7/12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4E50-987F-44B6-BC0A-C8C96B6EC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88DF-89A8-4974-9F17-905E6D736DD9}" type="datetimeFigureOut">
              <a:rPr lang="en-US" smtClean="0"/>
              <a:pPr/>
              <a:t>12/7/12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4E50-987F-44B6-BC0A-C8C96B6EC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88DF-89A8-4974-9F17-905E6D736DD9}" type="datetimeFigureOut">
              <a:rPr lang="en-US" smtClean="0"/>
              <a:pPr/>
              <a:t>12/7/12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4E50-987F-44B6-BC0A-C8C96B6EC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88DF-89A8-4974-9F17-905E6D736DD9}" type="datetimeFigureOut">
              <a:rPr lang="en-US" smtClean="0"/>
              <a:pPr/>
              <a:t>12/7/12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4E50-987F-44B6-BC0A-C8C96B6EC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88DF-89A8-4974-9F17-905E6D736DD9}" type="datetimeFigureOut">
              <a:rPr lang="en-US" smtClean="0"/>
              <a:pPr/>
              <a:t>12/7/12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4E50-987F-44B6-BC0A-C8C96B6EC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88DF-89A8-4974-9F17-905E6D736DD9}" type="datetimeFigureOut">
              <a:rPr lang="en-US" smtClean="0"/>
              <a:pPr/>
              <a:t>12/7/12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4E50-987F-44B6-BC0A-C8C96B6EC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88DF-89A8-4974-9F17-905E6D736DD9}" type="datetimeFigureOut">
              <a:rPr lang="en-US" smtClean="0"/>
              <a:pPr/>
              <a:t>12/7/12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4E50-987F-44B6-BC0A-C8C96B6EC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88DF-89A8-4974-9F17-905E6D736DD9}" type="datetimeFigureOut">
              <a:rPr lang="en-US" smtClean="0"/>
              <a:pPr/>
              <a:t>12/7/12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4E50-987F-44B6-BC0A-C8C96B6EC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88DF-89A8-4974-9F17-905E6D736DD9}" type="datetimeFigureOut">
              <a:rPr lang="en-US" smtClean="0"/>
              <a:pPr/>
              <a:t>12/7/12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4E50-987F-44B6-BC0A-C8C96B6EC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188DF-89A8-4974-9F17-905E6D736DD9}" type="datetimeFigureOut">
              <a:rPr lang="en-US" smtClean="0"/>
              <a:pPr/>
              <a:t>12/7/12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04E50-987F-44B6-BC0A-C8C96B6EC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Relationship Id="rId3" Type="http://schemas.openxmlformats.org/officeDocument/2006/relationships/hyperlink" Target="http://www.wisdom.weizmann.ac.il/~oded/p_acgs.html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Relationship Id="rId3" Type="http://schemas.openxmlformats.org/officeDocument/2006/relationships/image" Target="../media/image6.w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8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Relationship Id="rId3" Type="http://schemas.openxmlformats.org/officeDocument/2006/relationships/image" Target="../media/image7.pn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9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0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2398719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GB" dirty="0" smtClean="0"/>
              <a:t>Lecture 8</a:t>
            </a:r>
            <a:br>
              <a:rPr lang="en-GB" dirty="0" smtClean="0"/>
            </a:br>
            <a:r>
              <a:rPr lang="en-US" b="1" dirty="0" smtClean="0"/>
              <a:t> Public-Key Encryption I</a:t>
            </a:r>
            <a:endParaRPr lang="en-US" b="1" dirty="0"/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1285852" y="2872238"/>
            <a:ext cx="3643338" cy="1199704"/>
          </a:xfrm>
          <a:prstGeom prst="rect">
            <a:avLst/>
          </a:prstGeom>
        </p:spPr>
        <p:txBody>
          <a:bodyPr tIns="0">
            <a:noAutofit/>
          </a:bodyPr>
          <a:lstStyle/>
          <a:p>
            <a:pPr marL="27432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Stefan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Dziembowski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www.dziembowski.net</a:t>
            </a:r>
            <a:br>
              <a:rPr kumimoji="0" lang="it-I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it-I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</a:t>
            </a:r>
            <a:r>
              <a:rPr lang="it-IT" baseline="0" dirty="0" err="1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M</a:t>
            </a:r>
            <a:r>
              <a:rPr lang="it-IT" dirty="0" err="1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 UW</a:t>
            </a:r>
            <a:endParaRPr kumimoji="0" lang="it-IT" b="0" i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6286520"/>
            <a:ext cx="842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23.11</a:t>
            </a:r>
            <a:r>
              <a:rPr lang="en-GB" b="1" dirty="0" smtClean="0"/>
              <a:t>.12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001024" y="628652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ver</a:t>
            </a:r>
            <a:r>
              <a:rPr lang="en-US" b="1" smtClean="0"/>
              <a:t> 1.0</a:t>
            </a:r>
          </a:p>
          <a:p>
            <a:endParaRPr lang="it-IT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2895600"/>
            <a:ext cx="2743200" cy="17698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Remember the Chinese Reminder Theorem?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54291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Example </a:t>
            </a:r>
            <a:r>
              <a:rPr lang="en-US" b="1" dirty="0" err="1" smtClean="0">
                <a:solidFill>
                  <a:srgbClr val="C00000"/>
                </a:solidFill>
              </a:rPr>
              <a:t>Z</a:t>
            </a:r>
            <a:r>
              <a:rPr lang="en-US" b="1" baseline="-25000" dirty="0" err="1" smtClean="0">
                <a:solidFill>
                  <a:srgbClr val="C00000"/>
                </a:solidFill>
              </a:rPr>
              <a:t>pq</a:t>
            </a:r>
            <a:r>
              <a:rPr lang="en-US" dirty="0" smtClean="0"/>
              <a:t> where </a:t>
            </a:r>
            <a:r>
              <a:rPr lang="en-US" b="1" dirty="0" smtClean="0">
                <a:solidFill>
                  <a:srgbClr val="C00000"/>
                </a:solidFill>
              </a:rPr>
              <a:t>p=5, q = 7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928926" y="3214686"/>
          <a:ext cx="4357720" cy="200787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44715"/>
                <a:gridCol w="544715"/>
                <a:gridCol w="544715"/>
                <a:gridCol w="544715"/>
                <a:gridCol w="544715"/>
                <a:gridCol w="544715"/>
                <a:gridCol w="544715"/>
                <a:gridCol w="544715"/>
              </a:tblGrid>
              <a:tr h="333377"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0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0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16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31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11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26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22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17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32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12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27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23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18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33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13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29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24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19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34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ular Callout 5"/>
          <p:cNvSpPr/>
          <p:nvPr/>
        </p:nvSpPr>
        <p:spPr>
          <a:xfrm>
            <a:off x="3500430" y="3571876"/>
            <a:ext cx="3786214" cy="1643074"/>
          </a:xfrm>
          <a:prstGeom prst="wedgeRectCallout">
            <a:avLst>
              <a:gd name="adj1" fmla="val -40915"/>
              <a:gd name="adj2" fmla="val 95833"/>
            </a:avLst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ular Callout 6"/>
          <p:cNvSpPr/>
          <p:nvPr/>
        </p:nvSpPr>
        <p:spPr>
          <a:xfrm>
            <a:off x="4000496" y="3929066"/>
            <a:ext cx="3295672" cy="1295408"/>
          </a:xfrm>
          <a:prstGeom prst="wedgeRectCallout">
            <a:avLst>
              <a:gd name="adj1" fmla="val 51263"/>
              <a:gd name="adj2" fmla="val 100186"/>
            </a:avLst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86116" y="6000768"/>
            <a:ext cx="5405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Z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35</a:t>
            </a:r>
            <a:endParaRPr lang="en-US" b="1" baseline="-250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00958" y="6000768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Z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35</a:t>
            </a:r>
            <a:r>
              <a:rPr lang="en-US" sz="2400" b="1" dirty="0" smtClean="0">
                <a:solidFill>
                  <a:srgbClr val="C00000"/>
                </a:solidFill>
              </a:rPr>
              <a:t>*</a:t>
            </a:r>
            <a:endParaRPr lang="en-US" b="1" baseline="-250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43042" y="4143380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x mod 5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57752" y="2571744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x mod 7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 is hard to find an element in </a:t>
            </a:r>
            <a:r>
              <a:rPr lang="en-US" b="1" dirty="0" smtClean="0">
                <a:solidFill>
                  <a:srgbClr val="C00000"/>
                </a:solidFill>
              </a:rPr>
              <a:t>Z</a:t>
            </a:r>
            <a:r>
              <a:rPr lang="en-US" b="1" baseline="-25000" dirty="0" smtClean="0">
                <a:solidFill>
                  <a:srgbClr val="C00000"/>
                </a:solidFill>
              </a:rPr>
              <a:t>N</a:t>
            </a:r>
            <a:r>
              <a:rPr lang="en-US" b="1" dirty="0" smtClean="0">
                <a:solidFill>
                  <a:srgbClr val="C00000"/>
                </a:solidFill>
              </a:rPr>
              <a:t> \ Z</a:t>
            </a:r>
            <a:r>
              <a:rPr lang="en-US" b="1" baseline="-25000" dirty="0" smtClean="0">
                <a:solidFill>
                  <a:srgbClr val="C00000"/>
                </a:solidFill>
              </a:rPr>
              <a:t>N</a:t>
            </a:r>
            <a:r>
              <a:rPr lang="en-US" b="1" dirty="0" smtClean="0">
                <a:solidFill>
                  <a:srgbClr val="C00000"/>
                </a:solidFill>
              </a:rPr>
              <a:t>* </a:t>
            </a:r>
            <a:r>
              <a:rPr lang="en-US" dirty="0" smtClean="0"/>
              <a:t>(other than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147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Why?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08271" y="3432164"/>
            <a:ext cx="2863729" cy="242889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86557" y="2789222"/>
            <a:ext cx="55976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GB" sz="3200" b="1" i="0" dirty="0" smtClean="0">
                <a:solidFill>
                  <a:srgbClr val="993300"/>
                </a:solidFill>
              </a:rPr>
              <a:t>Z</a:t>
            </a:r>
            <a:r>
              <a:rPr lang="en-GB" sz="3200" b="1" i="0" baseline="-25000" dirty="0" smtClean="0">
                <a:solidFill>
                  <a:srgbClr val="993300"/>
                </a:solidFill>
              </a:rPr>
              <a:t>N</a:t>
            </a:r>
            <a:endParaRPr lang="en-US" sz="3200" b="1" i="0" baseline="-25000" dirty="0">
              <a:solidFill>
                <a:srgbClr val="993300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714612" y="4286256"/>
            <a:ext cx="764953" cy="5847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GB" sz="3200" b="1" i="0" dirty="0" smtClean="0">
                <a:solidFill>
                  <a:srgbClr val="993300"/>
                </a:solidFill>
              </a:rPr>
              <a:t>Z</a:t>
            </a:r>
            <a:r>
              <a:rPr lang="en-GB" sz="3200" b="1" i="0" baseline="-25000" dirty="0" smtClean="0">
                <a:solidFill>
                  <a:srgbClr val="993300"/>
                </a:solidFill>
              </a:rPr>
              <a:t>N</a:t>
            </a:r>
            <a:r>
              <a:rPr lang="en-GB" sz="3200" b="1" i="0" dirty="0" smtClean="0">
                <a:solidFill>
                  <a:srgbClr val="993300"/>
                </a:solidFill>
              </a:rPr>
              <a:t>*</a:t>
            </a:r>
            <a:endParaRPr lang="en-US" sz="3200" b="1" i="0" dirty="0">
              <a:solidFill>
                <a:srgbClr val="993300"/>
              </a:solidFill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357422" y="2571744"/>
            <a:ext cx="11352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GB" sz="2800" b="1" i="0" dirty="0">
                <a:solidFill>
                  <a:srgbClr val="993300"/>
                </a:solidFill>
              </a:rPr>
              <a:t>mod p</a:t>
            </a:r>
            <a:endParaRPr lang="en-US" sz="2800" b="1" i="0" baseline="-25000" dirty="0">
              <a:solidFill>
                <a:srgbClr val="993300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85720" y="4357694"/>
            <a:ext cx="11352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GB" sz="2800" b="1" i="0" dirty="0">
                <a:solidFill>
                  <a:srgbClr val="993300"/>
                </a:solidFill>
              </a:rPr>
              <a:t>mod q</a:t>
            </a:r>
            <a:endParaRPr lang="en-US" sz="2800" b="1" i="0" baseline="-25000" dirty="0">
              <a:solidFill>
                <a:srgbClr val="993300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41617" y="3286124"/>
            <a:ext cx="3030383" cy="25749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29256" y="2285992"/>
            <a:ext cx="342902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Suppose we have found a non-zero element 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/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x </a:t>
            </a:r>
            <a:r>
              <a:rPr lang="en-US" sz="2400" b="1" dirty="0" smtClean="0">
                <a:solidFill>
                  <a:srgbClr val="C00000"/>
                </a:solidFill>
                <a:sym typeface="Symbol"/>
              </a:rPr>
              <a:t> </a:t>
            </a:r>
            <a:r>
              <a:rPr lang="en-US" sz="2400" b="1" dirty="0" smtClean="0">
                <a:solidFill>
                  <a:srgbClr val="C00000"/>
                </a:solidFill>
              </a:rPr>
              <a:t>Z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N</a:t>
            </a:r>
            <a:r>
              <a:rPr lang="en-US" sz="2400" b="1" dirty="0" smtClean="0">
                <a:solidFill>
                  <a:srgbClr val="C00000"/>
                </a:solidFill>
              </a:rPr>
              <a:t> \ Z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N</a:t>
            </a:r>
            <a:r>
              <a:rPr lang="en-US" sz="2400" b="1" dirty="0" smtClean="0">
                <a:solidFill>
                  <a:srgbClr val="C00000"/>
                </a:solidFill>
              </a:rPr>
              <a:t>*</a:t>
            </a:r>
          </a:p>
          <a:p>
            <a:endParaRPr lang="en-US" sz="2400" dirty="0" smtClean="0"/>
          </a:p>
          <a:p>
            <a:r>
              <a:rPr lang="en-US" sz="2400" dirty="0" smtClean="0"/>
              <a:t>For example: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x mod q = 0 </a:t>
            </a:r>
            <a:r>
              <a:rPr lang="en-US" sz="2400" dirty="0" smtClean="0"/>
              <a:t>and </a:t>
            </a:r>
            <a:r>
              <a:rPr lang="en-US" sz="2400" b="1" dirty="0" smtClean="0">
                <a:solidFill>
                  <a:srgbClr val="C00000"/>
                </a:solidFill>
              </a:rPr>
              <a:t>x ≠ 0</a:t>
            </a: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r>
              <a:rPr lang="en-US" sz="2400" dirty="0" smtClean="0"/>
              <a:t>Hence </a:t>
            </a:r>
            <a:r>
              <a:rPr lang="en-US" sz="2400" b="1" dirty="0" err="1" smtClean="0">
                <a:solidFill>
                  <a:srgbClr val="C00000"/>
                </a:solidFill>
              </a:rPr>
              <a:t>gcd</a:t>
            </a:r>
            <a:r>
              <a:rPr lang="en-US" sz="2400" b="1" dirty="0" smtClean="0">
                <a:solidFill>
                  <a:srgbClr val="C00000"/>
                </a:solidFill>
              </a:rPr>
              <a:t>(</a:t>
            </a:r>
            <a:r>
              <a:rPr lang="en-US" sz="2400" b="1" dirty="0" err="1" smtClean="0">
                <a:solidFill>
                  <a:srgbClr val="C00000"/>
                </a:solidFill>
              </a:rPr>
              <a:t>x,N</a:t>
            </a:r>
            <a:r>
              <a:rPr lang="en-US" sz="2400" b="1" dirty="0" smtClean="0">
                <a:solidFill>
                  <a:srgbClr val="C00000"/>
                </a:solidFill>
              </a:rPr>
              <a:t>) = q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So we can factor </a:t>
            </a:r>
            <a:r>
              <a:rPr lang="en-US" sz="2400" b="1" dirty="0" smtClean="0">
                <a:solidFill>
                  <a:srgbClr val="C00000"/>
                </a:solidFill>
              </a:rPr>
              <a:t>N</a:t>
            </a:r>
            <a:r>
              <a:rPr lang="en-US" sz="2400" dirty="0" smtClean="0"/>
              <a:t>. </a:t>
            </a:r>
          </a:p>
        </p:txBody>
      </p:sp>
      <p:sp>
        <p:nvSpPr>
          <p:cNvPr id="15" name="Oval 14"/>
          <p:cNvSpPr/>
          <p:nvPr/>
        </p:nvSpPr>
        <p:spPr>
          <a:xfrm>
            <a:off x="3500430" y="3214686"/>
            <a:ext cx="285752" cy="28575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rot="10800000">
            <a:off x="3643306" y="3357562"/>
            <a:ext cx="2571768" cy="214314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91563" y="2928934"/>
          <a:ext cx="4357720" cy="200787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44715"/>
                <a:gridCol w="544715"/>
                <a:gridCol w="544715"/>
                <a:gridCol w="544715"/>
                <a:gridCol w="544715"/>
                <a:gridCol w="544715"/>
                <a:gridCol w="544715"/>
                <a:gridCol w="544715"/>
              </a:tblGrid>
              <a:tr h="333377"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0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0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16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31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11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26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22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17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32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12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27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23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18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33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13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29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24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19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/>
                        <a:t>34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ular Callout 5"/>
          <p:cNvSpPr/>
          <p:nvPr/>
        </p:nvSpPr>
        <p:spPr>
          <a:xfrm>
            <a:off x="2163067" y="3286124"/>
            <a:ext cx="3786214" cy="1643074"/>
          </a:xfrm>
          <a:prstGeom prst="wedgeRectCallout">
            <a:avLst>
              <a:gd name="adj1" fmla="val -40915"/>
              <a:gd name="adj2" fmla="val 95833"/>
            </a:avLst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ular Callout 6"/>
          <p:cNvSpPr/>
          <p:nvPr/>
        </p:nvSpPr>
        <p:spPr>
          <a:xfrm>
            <a:off x="2663133" y="3643314"/>
            <a:ext cx="3295672" cy="1295408"/>
          </a:xfrm>
          <a:prstGeom prst="wedgeRectCallout">
            <a:avLst>
              <a:gd name="adj1" fmla="val 51263"/>
              <a:gd name="adj2" fmla="val 100186"/>
            </a:avLst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48753" y="5715016"/>
            <a:ext cx="5405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Z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35</a:t>
            </a:r>
            <a:endParaRPr lang="en-US" b="1" baseline="-250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63595" y="5715016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Z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35</a:t>
            </a:r>
            <a:r>
              <a:rPr lang="en-US" sz="2400" b="1" dirty="0" smtClean="0">
                <a:solidFill>
                  <a:srgbClr val="C00000"/>
                </a:solidFill>
              </a:rPr>
              <a:t>*</a:t>
            </a:r>
            <a:endParaRPr lang="en-US" b="1" baseline="-250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5679" y="3857628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x mod 5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20389" y="2285992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x mod 7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00826" y="1928802"/>
            <a:ext cx="1668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C00000"/>
                </a:solidFill>
              </a:rPr>
              <a:t>gcd</a:t>
            </a:r>
            <a:r>
              <a:rPr lang="en-US" sz="2000" b="1" dirty="0" smtClean="0">
                <a:solidFill>
                  <a:srgbClr val="C00000"/>
                </a:solidFill>
              </a:rPr>
              <a:t>(15,35) = 5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0800000" flipV="1">
            <a:off x="4071934" y="2285992"/>
            <a:ext cx="2214578" cy="107157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RSA works also over </a:t>
            </a:r>
            <a:r>
              <a:rPr lang="en-US" b="1" dirty="0" smtClean="0">
                <a:solidFill>
                  <a:srgbClr val="C00000"/>
                </a:solidFill>
              </a:rPr>
              <a:t>Z</a:t>
            </a:r>
            <a:r>
              <a:rPr lang="en-US" b="1" baseline="-25000" dirty="0" smtClean="0">
                <a:solidFill>
                  <a:srgbClr val="C00000"/>
                </a:solidFill>
              </a:rPr>
              <a:t>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7187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Suppose </a:t>
            </a:r>
            <a:r>
              <a:rPr lang="en-US" b="1" dirty="0" smtClean="0">
                <a:solidFill>
                  <a:srgbClr val="C00000"/>
                </a:solidFill>
              </a:rPr>
              <a:t>x</a:t>
            </a:r>
            <a:r>
              <a:rPr lang="en-US" dirty="0" smtClean="0"/>
              <a:t> is such that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x mod q = 0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C00000"/>
                </a:solidFill>
              </a:rPr>
              <a:t>x mod p ≠ 0</a:t>
            </a:r>
          </a:p>
          <a:p>
            <a:pPr>
              <a:buNone/>
            </a:pPr>
            <a:r>
              <a:rPr lang="en-US" dirty="0" smtClean="0"/>
              <a:t>We show that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RSA</a:t>
            </a:r>
            <a:r>
              <a:rPr lang="en-US" b="1" baseline="-25000" dirty="0" smtClean="0">
                <a:solidFill>
                  <a:srgbClr val="C00000"/>
                </a:solidFill>
              </a:rPr>
              <a:t>(</a:t>
            </a:r>
            <a:r>
              <a:rPr lang="en-US" b="1" baseline="-25000" dirty="0" err="1" smtClean="0">
                <a:solidFill>
                  <a:srgbClr val="C00000"/>
                </a:solidFill>
              </a:rPr>
              <a:t>N,d</a:t>
            </a:r>
            <a:r>
              <a:rPr lang="en-US" b="1" baseline="-25000" dirty="0" smtClean="0">
                <a:solidFill>
                  <a:srgbClr val="C00000"/>
                </a:solidFill>
              </a:rPr>
              <a:t>)</a:t>
            </a:r>
            <a:r>
              <a:rPr lang="en-US" b="1" dirty="0" smtClean="0">
                <a:solidFill>
                  <a:srgbClr val="C00000"/>
                </a:solidFill>
              </a:rPr>
              <a:t>(RSA</a:t>
            </a:r>
            <a:r>
              <a:rPr lang="en-US" b="1" baseline="-25000" dirty="0" smtClean="0">
                <a:solidFill>
                  <a:srgbClr val="C00000"/>
                </a:solidFill>
              </a:rPr>
              <a:t>(</a:t>
            </a:r>
            <a:r>
              <a:rPr lang="en-US" b="1" baseline="-25000" dirty="0" err="1" smtClean="0">
                <a:solidFill>
                  <a:srgbClr val="C00000"/>
                </a:solidFill>
              </a:rPr>
              <a:t>N,e</a:t>
            </a:r>
            <a:r>
              <a:rPr lang="en-US" b="1" baseline="-25000" dirty="0" smtClean="0">
                <a:solidFill>
                  <a:srgbClr val="C00000"/>
                </a:solidFill>
              </a:rPr>
              <a:t>)</a:t>
            </a:r>
            <a:r>
              <a:rPr lang="en-US" b="1" dirty="0" smtClean="0">
                <a:solidFill>
                  <a:srgbClr val="C00000"/>
                </a:solidFill>
              </a:rPr>
              <a:t>(x)) = x mod N</a:t>
            </a:r>
          </a:p>
          <a:p>
            <a:pPr>
              <a:buNone/>
            </a:pPr>
            <a:r>
              <a:rPr lang="en-US" dirty="0" smtClean="0"/>
              <a:t>By </a:t>
            </a:r>
            <a:r>
              <a:rPr lang="en-US" b="1" dirty="0" smtClean="0"/>
              <a:t>CRT</a:t>
            </a:r>
            <a:r>
              <a:rPr lang="en-US" dirty="0" smtClean="0"/>
              <a:t> it is enough to show that: 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x</a:t>
            </a:r>
            <a:r>
              <a:rPr lang="en-US" b="1" baseline="30000" dirty="0" err="1" smtClean="0">
                <a:solidFill>
                  <a:srgbClr val="C00000"/>
                </a:solidFill>
              </a:rPr>
              <a:t>ed</a:t>
            </a:r>
            <a:r>
              <a:rPr lang="en-US" b="1" dirty="0" smtClean="0">
                <a:solidFill>
                  <a:srgbClr val="C00000"/>
                </a:solidFill>
              </a:rPr>
              <a:t> = x mod q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x</a:t>
            </a:r>
            <a:r>
              <a:rPr lang="en-US" b="1" baseline="30000" dirty="0" err="1" smtClean="0">
                <a:solidFill>
                  <a:srgbClr val="C00000"/>
                </a:solidFill>
              </a:rPr>
              <a:t>ed</a:t>
            </a:r>
            <a:r>
              <a:rPr lang="en-US" b="1" dirty="0" smtClean="0">
                <a:solidFill>
                  <a:srgbClr val="C00000"/>
                </a:solidFill>
              </a:rPr>
              <a:t> = x mod 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5000628" y="2500306"/>
            <a:ext cx="1214446" cy="428628"/>
          </a:xfrm>
          <a:prstGeom prst="wedgeRectCallout">
            <a:avLst>
              <a:gd name="adj1" fmla="val -79096"/>
              <a:gd name="adj2" fmla="val 58690"/>
            </a:avLst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= </a:t>
            </a:r>
            <a:r>
              <a:rPr lang="en-US" sz="3200" b="1" dirty="0" err="1" smtClean="0">
                <a:solidFill>
                  <a:srgbClr val="C00000"/>
                </a:solidFill>
              </a:rPr>
              <a:t>x</a:t>
            </a:r>
            <a:r>
              <a:rPr lang="en-US" sz="3200" b="1" baseline="30000" dirty="0" err="1" smtClean="0">
                <a:solidFill>
                  <a:srgbClr val="C00000"/>
                </a:solidFill>
              </a:rPr>
              <a:t>ed</a:t>
            </a:r>
            <a:endParaRPr lang="en-US" sz="3200" b="1" baseline="30000" dirty="0">
              <a:solidFill>
                <a:srgbClr val="C00000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3286116" y="3857628"/>
            <a:ext cx="5286412" cy="500066"/>
          </a:xfrm>
          <a:prstGeom prst="wedgeRectCallout">
            <a:avLst>
              <a:gd name="adj1" fmla="val -60984"/>
              <a:gd name="adj2" fmla="val 691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this holds because both sides are divisible by </a:t>
            </a:r>
            <a:r>
              <a:rPr lang="en-US" sz="2000" b="1" dirty="0" smtClean="0">
                <a:solidFill>
                  <a:srgbClr val="C00000"/>
                </a:solidFill>
              </a:rPr>
              <a:t>q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3286116" y="4500570"/>
            <a:ext cx="5286412" cy="2143140"/>
          </a:xfrm>
          <a:prstGeom prst="wedgeRectCallout">
            <a:avLst>
              <a:gd name="adj1" fmla="val -59336"/>
              <a:gd name="adj2" fmla="val -4399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Recall that: </a:t>
            </a:r>
            <a:r>
              <a:rPr lang="en-US" sz="2400" b="1" dirty="0" smtClean="0">
                <a:solidFill>
                  <a:srgbClr val="C00000"/>
                </a:solidFill>
              </a:rPr>
              <a:t>(p-1)(q-1) | </a:t>
            </a:r>
            <a:r>
              <a:rPr lang="en-US" sz="2400" b="1" dirty="0" err="1" smtClean="0">
                <a:solidFill>
                  <a:srgbClr val="C00000"/>
                </a:solidFill>
              </a:rPr>
              <a:t>ed</a:t>
            </a:r>
            <a:r>
              <a:rPr lang="en-US" sz="2400" b="1" dirty="0" smtClean="0">
                <a:solidFill>
                  <a:srgbClr val="C00000"/>
                </a:solidFill>
              </a:rPr>
              <a:t> - 1</a:t>
            </a:r>
          </a:p>
          <a:p>
            <a:pPr algn="ctr"/>
            <a:r>
              <a:rPr lang="it-IT" sz="2400" dirty="0" err="1" smtClean="0">
                <a:solidFill>
                  <a:schemeClr val="tx1"/>
                </a:solidFill>
              </a:rPr>
              <a:t>Hence</a:t>
            </a:r>
            <a:r>
              <a:rPr lang="it-IT" sz="2400" dirty="0" smtClean="0">
                <a:solidFill>
                  <a:schemeClr val="tx1"/>
                </a:solidFill>
              </a:rPr>
              <a:t>: </a:t>
            </a:r>
            <a:r>
              <a:rPr lang="en-US" sz="2400" b="1" dirty="0" smtClean="0">
                <a:solidFill>
                  <a:srgbClr val="C00000"/>
                </a:solidFill>
              </a:rPr>
              <a:t>(p-1) | </a:t>
            </a:r>
            <a:r>
              <a:rPr lang="en-US" sz="2400" b="1" dirty="0" err="1" smtClean="0">
                <a:solidFill>
                  <a:srgbClr val="C00000"/>
                </a:solidFill>
              </a:rPr>
              <a:t>ed</a:t>
            </a:r>
            <a:r>
              <a:rPr lang="en-US" sz="2400" b="1" dirty="0" smtClean="0">
                <a:solidFill>
                  <a:srgbClr val="C00000"/>
                </a:solidFill>
              </a:rPr>
              <a:t> - 1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Therefore:  </a:t>
            </a:r>
            <a:r>
              <a:rPr lang="en-US" sz="2400" b="1" dirty="0" smtClean="0">
                <a:solidFill>
                  <a:srgbClr val="C00000"/>
                </a:solidFill>
              </a:rPr>
              <a:t>x</a:t>
            </a:r>
            <a:r>
              <a:rPr lang="en-US" sz="2400" b="1" baseline="30000" dirty="0" smtClean="0">
                <a:solidFill>
                  <a:srgbClr val="C00000"/>
                </a:solidFill>
              </a:rPr>
              <a:t>ed-1</a:t>
            </a:r>
            <a:r>
              <a:rPr lang="en-US" sz="2400" b="1" dirty="0" smtClean="0">
                <a:solidFill>
                  <a:srgbClr val="C00000"/>
                </a:solidFill>
              </a:rPr>
              <a:t> = 1 mod p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This implies that </a:t>
            </a:r>
            <a:r>
              <a:rPr lang="en-US" sz="2400" b="1" dirty="0" err="1" smtClean="0">
                <a:solidFill>
                  <a:srgbClr val="C00000"/>
                </a:solidFill>
              </a:rPr>
              <a:t>x</a:t>
            </a:r>
            <a:r>
              <a:rPr lang="en-US" sz="2400" b="1" baseline="30000" dirty="0" err="1" smtClean="0">
                <a:solidFill>
                  <a:srgbClr val="C00000"/>
                </a:solidFill>
              </a:rPr>
              <a:t>ed</a:t>
            </a:r>
            <a:r>
              <a:rPr lang="en-US" sz="2400" b="1" dirty="0" smtClean="0">
                <a:solidFill>
                  <a:srgbClr val="C00000"/>
                </a:solidFill>
              </a:rPr>
              <a:t> = x mod 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Can we use this permutation for encryption?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Answer:</a:t>
            </a:r>
          </a:p>
          <a:p>
            <a:r>
              <a:rPr lang="en-US" dirty="0" smtClean="0"/>
              <a:t>yes, </a:t>
            </a:r>
          </a:p>
          <a:p>
            <a:r>
              <a:rPr lang="en-US" dirty="0" smtClean="0"/>
              <a:t>but not directly...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5929330"/>
            <a:ext cx="7715304" cy="411147"/>
          </a:xfrm>
          <a:solidFill>
            <a:schemeClr val="bg1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 fontScale="92500" lnSpcReduction="10000"/>
          </a:bodyPr>
          <a:lstStyle/>
          <a:p>
            <a:pPr marL="533400" indent="-533400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chemeClr val="accent2"/>
                </a:solidFill>
                <a:cs typeface="Arial" pitchFamily="34" charset="0"/>
              </a:rPr>
              <a:t>RSA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>
                <a:cs typeface="Arial" pitchFamily="34" charset="0"/>
              </a:rPr>
              <a:t>has some “algebraic properties”.</a:t>
            </a:r>
            <a:endParaRPr lang="ru-RU" sz="2800" dirty="0"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500034" y="1500174"/>
            <a:ext cx="7715304" cy="3970318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marL="533400" indent="-533400">
              <a:lnSpc>
                <a:spcPct val="90000"/>
              </a:lnSpc>
            </a:pPr>
            <a:r>
              <a:rPr lang="en-GB" sz="2800" b="1" dirty="0" err="1" smtClean="0">
                <a:solidFill>
                  <a:srgbClr val="993300"/>
                </a:solidFill>
              </a:rPr>
              <a:t>RSA</a:t>
            </a:r>
            <a:r>
              <a:rPr lang="en-GB" sz="2800" b="1" baseline="-25000" dirty="0" err="1" smtClean="0">
                <a:solidFill>
                  <a:srgbClr val="993300"/>
                </a:solidFill>
              </a:rPr>
              <a:t>pk</a:t>
            </a:r>
            <a:r>
              <a:rPr lang="en-GB" sz="2800" b="1" dirty="0" smtClean="0"/>
              <a:t> </a:t>
            </a:r>
            <a:r>
              <a:rPr lang="en-GB" sz="2800" dirty="0" smtClean="0"/>
              <a:t>is deterministic, so:</a:t>
            </a:r>
          </a:p>
          <a:p>
            <a:pPr marL="914400" lvl="1" indent="-457200" algn="ctr">
              <a:lnSpc>
                <a:spcPct val="90000"/>
              </a:lnSpc>
            </a:pPr>
            <a:r>
              <a:rPr lang="en-US" sz="2400" b="1" dirty="0" smtClean="0"/>
              <a:t>if one encrypts twice the same message then the </a:t>
            </a:r>
            <a:r>
              <a:rPr lang="en-US" sz="2400" b="1" dirty="0" err="1" smtClean="0"/>
              <a:t>ciphertexts</a:t>
            </a:r>
            <a:r>
              <a:rPr lang="en-US" sz="2400" b="1" dirty="0" smtClean="0"/>
              <a:t> are the same</a:t>
            </a:r>
          </a:p>
          <a:p>
            <a:pPr marL="914400" lvl="1" indent="-457200">
              <a:lnSpc>
                <a:spcPct val="90000"/>
              </a:lnSpc>
            </a:pPr>
            <a:endParaRPr lang="en-US" sz="2400" dirty="0" smtClean="0"/>
          </a:p>
          <a:p>
            <a:pPr marL="457200" indent="-457200">
              <a:lnSpc>
                <a:spcPct val="90000"/>
              </a:lnSpc>
            </a:pPr>
            <a:r>
              <a:rPr lang="en-US" sz="2400" dirty="0"/>
              <a:t>T</a:t>
            </a:r>
            <a:r>
              <a:rPr lang="en-US" sz="2400" dirty="0" smtClean="0"/>
              <a:t>herefore if the message space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990000"/>
                </a:solidFill>
              </a:rPr>
              <a:t>M</a:t>
            </a:r>
            <a:r>
              <a:rPr lang="en-US" sz="2400" dirty="0" smtClean="0"/>
              <a:t> is small, the adversary can check all possible messages:</a:t>
            </a:r>
          </a:p>
          <a:p>
            <a:pPr marL="457200" indent="-457200">
              <a:lnSpc>
                <a:spcPct val="90000"/>
              </a:lnSpc>
            </a:pPr>
            <a:endParaRPr lang="en-US" sz="2400" dirty="0" smtClean="0"/>
          </a:p>
          <a:p>
            <a:pPr marL="1752600" lvl="3" indent="-381000">
              <a:lnSpc>
                <a:spcPct val="90000"/>
              </a:lnSpc>
            </a:pPr>
            <a:r>
              <a:rPr lang="en-US" sz="2000" dirty="0" smtClean="0"/>
              <a:t>given a </a:t>
            </a:r>
            <a:r>
              <a:rPr lang="en-US" sz="2000" dirty="0" err="1" smtClean="0"/>
              <a:t>ciphertext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c</a:t>
            </a:r>
            <a:r>
              <a:rPr lang="en-US" sz="2000" dirty="0" smtClean="0"/>
              <a:t> do:</a:t>
            </a:r>
          </a:p>
          <a:p>
            <a:pPr marL="1752600" lvl="3" indent="-381000">
              <a:lnSpc>
                <a:spcPct val="90000"/>
              </a:lnSpc>
            </a:pPr>
            <a:r>
              <a:rPr lang="en-US" sz="2000" dirty="0" smtClean="0"/>
              <a:t>	for every </a:t>
            </a:r>
            <a:r>
              <a:rPr lang="en-US" sz="2000" b="1" dirty="0" smtClean="0">
                <a:solidFill>
                  <a:srgbClr val="990000"/>
                </a:solidFill>
              </a:rPr>
              <a:t>m </a:t>
            </a:r>
            <a:r>
              <a:rPr lang="ru-RU" sz="2000" b="1" dirty="0" smtClean="0">
                <a:solidFill>
                  <a:srgbClr val="990000"/>
                </a:solidFill>
                <a:cs typeface="Arial" pitchFamily="34" charset="0"/>
              </a:rPr>
              <a:t>є</a:t>
            </a:r>
            <a:r>
              <a:rPr lang="en-US" sz="2000" b="1" dirty="0" smtClean="0">
                <a:solidFill>
                  <a:srgbClr val="990000"/>
                </a:solidFill>
                <a:cs typeface="Arial" pitchFamily="34" charset="0"/>
              </a:rPr>
              <a:t> M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dirty="0" smtClean="0">
                <a:cs typeface="Arial" pitchFamily="34" charset="0"/>
              </a:rPr>
              <a:t>check if </a:t>
            </a:r>
            <a:r>
              <a:rPr lang="en-GB" sz="2000" b="1" dirty="0" err="1" smtClean="0">
                <a:solidFill>
                  <a:srgbClr val="993300"/>
                </a:solidFill>
              </a:rPr>
              <a:t>RSA</a:t>
            </a:r>
            <a:r>
              <a:rPr lang="en-GB" sz="2000" b="1" baseline="-25000" dirty="0" err="1" smtClean="0">
                <a:solidFill>
                  <a:srgbClr val="993300"/>
                </a:solidFill>
              </a:rPr>
              <a:t>pk</a:t>
            </a:r>
            <a:r>
              <a:rPr lang="en-GB" sz="2000" b="1" dirty="0" smtClean="0">
                <a:solidFill>
                  <a:srgbClr val="993300"/>
                </a:solidFill>
              </a:rPr>
              <a:t>(m) = c</a:t>
            </a:r>
          </a:p>
          <a:p>
            <a:pPr marL="1295400" lvl="2" indent="-381000">
              <a:lnSpc>
                <a:spcPct val="90000"/>
              </a:lnSpc>
              <a:buFontTx/>
              <a:buNone/>
            </a:pPr>
            <a:endParaRPr lang="en-GB" sz="2000" b="1" dirty="0" smtClean="0">
              <a:solidFill>
                <a:srgbClr val="993300"/>
              </a:solidFill>
            </a:endParaRPr>
          </a:p>
          <a:p>
            <a:pPr marL="457200" indent="-457200">
              <a:lnSpc>
                <a:spcPct val="90000"/>
              </a:lnSpc>
            </a:pPr>
            <a:r>
              <a:rPr lang="en-US" sz="2400" dirty="0" smtClean="0">
                <a:cs typeface="Arial" pitchFamily="34" charset="0"/>
              </a:rPr>
              <a:t>for example if </a:t>
            </a:r>
            <a:r>
              <a:rPr lang="en-US" sz="2400" b="1" dirty="0" smtClean="0">
                <a:solidFill>
                  <a:srgbClr val="990000"/>
                </a:solidFill>
                <a:cs typeface="Arial" pitchFamily="34" charset="0"/>
              </a:rPr>
              <a:t>M={</a:t>
            </a:r>
            <a:r>
              <a:rPr lang="en-US" sz="2400" b="1" dirty="0" err="1" smtClean="0">
                <a:solidFill>
                  <a:srgbClr val="990000"/>
                </a:solidFill>
                <a:cs typeface="Arial" pitchFamily="34" charset="0"/>
              </a:rPr>
              <a:t>yes,no</a:t>
            </a:r>
            <a:r>
              <a:rPr lang="en-US" sz="2400" b="1" dirty="0" smtClean="0">
                <a:solidFill>
                  <a:srgbClr val="990000"/>
                </a:solidFill>
                <a:cs typeface="Arial" pitchFamily="34" charset="0"/>
              </a:rPr>
              <a:t>}</a:t>
            </a:r>
            <a:r>
              <a:rPr lang="en-US" sz="2400" dirty="0" smtClean="0">
                <a:cs typeface="Arial" pitchFamily="34" charset="0"/>
              </a:rPr>
              <a:t>, then the adversary can decrypt the message.</a:t>
            </a:r>
            <a:endParaRPr lang="en-US" sz="24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GB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8794" y="1428736"/>
            <a:ext cx="6929486" cy="457203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Handbook RSA and its insecurity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introduction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algebraic properties of RSA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Security definitions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to encrypt with RSA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a practical construction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a theoretical construction based on hard-core bits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Rabin encryption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Theoretical constructions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Left Arrow 3"/>
          <p:cNvSpPr/>
          <p:nvPr/>
        </p:nvSpPr>
        <p:spPr>
          <a:xfrm flipH="1">
            <a:off x="571472" y="2214554"/>
            <a:ext cx="1214446" cy="500066"/>
          </a:xfrm>
          <a:prstGeom prst="lef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Algebraic properties of RSA</a:t>
            </a:r>
          </a:p>
        </p:txBody>
      </p:sp>
      <p:sp>
        <p:nvSpPr>
          <p:cNvPr id="4" name="Rectangle 3"/>
          <p:cNvSpPr/>
          <p:nvPr/>
        </p:nvSpPr>
        <p:spPr>
          <a:xfrm>
            <a:off x="714348" y="1428736"/>
            <a:ext cx="8001056" cy="3884140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sz="2800" b="1" dirty="0" smtClean="0"/>
              <a:t>RSA</a:t>
            </a:r>
            <a:r>
              <a:rPr lang="en-US" sz="2800" dirty="0" smtClean="0"/>
              <a:t> is </a:t>
            </a:r>
            <a:r>
              <a:rPr lang="en-US" sz="2800" dirty="0" err="1" smtClean="0"/>
              <a:t>homomorphic</a:t>
            </a:r>
            <a:r>
              <a:rPr lang="en-US" sz="2800" dirty="0" smtClean="0"/>
              <a:t>:</a:t>
            </a:r>
          </a:p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en-GB" sz="2800" b="1" dirty="0" smtClean="0">
                <a:solidFill>
                  <a:srgbClr val="993300"/>
                </a:solidFill>
              </a:rPr>
              <a:t>RSA</a:t>
            </a:r>
            <a:r>
              <a:rPr lang="en-GB" sz="2800" b="1" baseline="-25000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en-GB" sz="2800" b="1" baseline="-25000" dirty="0" err="1" smtClean="0">
                <a:solidFill>
                  <a:schemeClr val="accent3">
                    <a:lumMod val="50000"/>
                  </a:schemeClr>
                </a:solidFill>
              </a:rPr>
              <a:t>e,N</a:t>
            </a:r>
            <a:r>
              <a:rPr lang="en-GB" sz="2800" b="1" baseline="-250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en-GB" sz="2800" b="1" dirty="0" smtClean="0">
                <a:solidFill>
                  <a:srgbClr val="993300"/>
                </a:solidFill>
              </a:rPr>
              <a:t>(m</a:t>
            </a:r>
            <a:r>
              <a:rPr lang="en-GB" sz="2800" b="1" baseline="-25000" dirty="0" smtClean="0">
                <a:solidFill>
                  <a:srgbClr val="993300"/>
                </a:solidFill>
              </a:rPr>
              <a:t>0</a:t>
            </a:r>
            <a:r>
              <a:rPr lang="en-GB" sz="2800" b="1" dirty="0" smtClean="0">
                <a:solidFill>
                  <a:srgbClr val="993300"/>
                </a:solidFill>
              </a:rPr>
              <a:t> </a:t>
            </a:r>
            <a:r>
              <a:rPr lang="en-US" sz="2800" b="1" dirty="0" smtClean="0">
                <a:solidFill>
                  <a:srgbClr val="993300"/>
                </a:solidFill>
                <a:cs typeface="Arial" pitchFamily="34" charset="0"/>
              </a:rPr>
              <a:t>· </a:t>
            </a:r>
            <a:r>
              <a:rPr lang="en-GB" sz="2800" b="1" dirty="0" smtClean="0">
                <a:solidFill>
                  <a:srgbClr val="993300"/>
                </a:solidFill>
              </a:rPr>
              <a:t>m</a:t>
            </a:r>
            <a:r>
              <a:rPr lang="en-GB" sz="2800" b="1" baseline="-25000" dirty="0" smtClean="0">
                <a:solidFill>
                  <a:srgbClr val="993300"/>
                </a:solidFill>
              </a:rPr>
              <a:t>1</a:t>
            </a:r>
            <a:r>
              <a:rPr lang="en-GB" sz="2800" b="1" dirty="0" smtClean="0">
                <a:solidFill>
                  <a:srgbClr val="993300"/>
                </a:solidFill>
              </a:rPr>
              <a:t>) = (m</a:t>
            </a:r>
            <a:r>
              <a:rPr lang="en-GB" sz="2800" b="1" baseline="-25000" dirty="0" smtClean="0">
                <a:solidFill>
                  <a:srgbClr val="993300"/>
                </a:solidFill>
              </a:rPr>
              <a:t>0</a:t>
            </a:r>
            <a:r>
              <a:rPr lang="en-GB" sz="2800" b="1" dirty="0" smtClean="0">
                <a:solidFill>
                  <a:srgbClr val="993300"/>
                </a:solidFill>
              </a:rPr>
              <a:t> </a:t>
            </a:r>
            <a:r>
              <a:rPr lang="en-US" sz="2800" b="1" dirty="0" smtClean="0">
                <a:solidFill>
                  <a:srgbClr val="993300"/>
                </a:solidFill>
                <a:cs typeface="Arial" pitchFamily="34" charset="0"/>
              </a:rPr>
              <a:t>· </a:t>
            </a:r>
            <a:r>
              <a:rPr lang="en-GB" sz="2800" b="1" dirty="0" smtClean="0">
                <a:solidFill>
                  <a:srgbClr val="993300"/>
                </a:solidFill>
              </a:rPr>
              <a:t>m</a:t>
            </a:r>
            <a:r>
              <a:rPr lang="en-GB" sz="2800" b="1" baseline="-25000" dirty="0" smtClean="0">
                <a:solidFill>
                  <a:srgbClr val="993300"/>
                </a:solidFill>
              </a:rPr>
              <a:t>1</a:t>
            </a:r>
            <a:r>
              <a:rPr lang="en-GB" sz="2800" b="1" dirty="0" smtClean="0">
                <a:solidFill>
                  <a:srgbClr val="993300"/>
                </a:solidFill>
              </a:rPr>
              <a:t>)</a:t>
            </a:r>
            <a:r>
              <a:rPr lang="en-GB" sz="2800" b="1" baseline="30000" dirty="0" smtClean="0">
                <a:solidFill>
                  <a:srgbClr val="993300"/>
                </a:solidFill>
              </a:rPr>
              <a:t>e</a:t>
            </a:r>
            <a:r>
              <a:rPr lang="en-GB" sz="2800" b="1" dirty="0" smtClean="0">
                <a:solidFill>
                  <a:srgbClr val="993300"/>
                </a:solidFill>
              </a:rPr>
              <a:t>  </a:t>
            </a:r>
          </a:p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en-GB" sz="2800" b="1" dirty="0" smtClean="0">
                <a:solidFill>
                  <a:srgbClr val="993300"/>
                </a:solidFill>
              </a:rPr>
              <a:t>                   = m</a:t>
            </a:r>
            <a:r>
              <a:rPr lang="en-GB" sz="2800" b="1" baseline="-25000" dirty="0" smtClean="0">
                <a:solidFill>
                  <a:srgbClr val="993300"/>
                </a:solidFill>
              </a:rPr>
              <a:t>0</a:t>
            </a:r>
            <a:r>
              <a:rPr lang="en-GB" sz="2800" b="1" baseline="30000" dirty="0" smtClean="0">
                <a:solidFill>
                  <a:srgbClr val="993300"/>
                </a:solidFill>
              </a:rPr>
              <a:t>e</a:t>
            </a:r>
            <a:r>
              <a:rPr lang="en-GB" sz="2800" b="1" dirty="0" smtClean="0">
                <a:solidFill>
                  <a:srgbClr val="993300"/>
                </a:solidFill>
              </a:rPr>
              <a:t> </a:t>
            </a:r>
            <a:r>
              <a:rPr lang="en-US" sz="2800" b="1" dirty="0" smtClean="0">
                <a:solidFill>
                  <a:srgbClr val="993300"/>
                </a:solidFill>
                <a:cs typeface="Arial" pitchFamily="34" charset="0"/>
              </a:rPr>
              <a:t>· </a:t>
            </a:r>
            <a:r>
              <a:rPr lang="en-GB" sz="2800" b="1" dirty="0" smtClean="0">
                <a:solidFill>
                  <a:srgbClr val="993300"/>
                </a:solidFill>
              </a:rPr>
              <a:t>m</a:t>
            </a:r>
            <a:r>
              <a:rPr lang="en-GB" sz="2800" b="1" baseline="-25000" dirty="0" smtClean="0">
                <a:solidFill>
                  <a:srgbClr val="993300"/>
                </a:solidFill>
              </a:rPr>
              <a:t>1</a:t>
            </a:r>
            <a:r>
              <a:rPr lang="en-GB" sz="2800" b="1" baseline="30000" dirty="0" smtClean="0">
                <a:solidFill>
                  <a:srgbClr val="993300"/>
                </a:solidFill>
              </a:rPr>
              <a:t>e</a:t>
            </a:r>
            <a:endParaRPr lang="en-GB" sz="2800" b="1" dirty="0" smtClean="0">
              <a:solidFill>
                <a:srgbClr val="993300"/>
              </a:solidFill>
            </a:endParaRPr>
          </a:p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en-GB" sz="2800" b="1" dirty="0" smtClean="0">
                <a:solidFill>
                  <a:srgbClr val="993300"/>
                </a:solidFill>
              </a:rPr>
              <a:t>                            = RSA</a:t>
            </a:r>
            <a:r>
              <a:rPr lang="en-GB" sz="2800" b="1" baseline="-25000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en-GB" sz="2800" b="1" baseline="-25000" dirty="0" err="1" smtClean="0">
                <a:solidFill>
                  <a:schemeClr val="accent3">
                    <a:lumMod val="50000"/>
                  </a:schemeClr>
                </a:solidFill>
              </a:rPr>
              <a:t>e,N</a:t>
            </a:r>
            <a:r>
              <a:rPr lang="en-GB" sz="2800" b="1" baseline="-25000" dirty="0" smtClean="0">
                <a:solidFill>
                  <a:schemeClr val="accent3">
                    <a:lumMod val="50000"/>
                  </a:schemeClr>
                </a:solidFill>
              </a:rPr>
              <a:t> )</a:t>
            </a:r>
            <a:r>
              <a:rPr lang="en-GB" sz="2800" b="1" dirty="0" smtClean="0">
                <a:solidFill>
                  <a:srgbClr val="993300"/>
                </a:solidFill>
              </a:rPr>
              <a:t>(m</a:t>
            </a:r>
            <a:r>
              <a:rPr lang="en-GB" sz="2800" b="1" baseline="-25000" dirty="0" smtClean="0">
                <a:solidFill>
                  <a:srgbClr val="993300"/>
                </a:solidFill>
              </a:rPr>
              <a:t>0</a:t>
            </a:r>
            <a:r>
              <a:rPr lang="en-GB" sz="2800" b="1" dirty="0" smtClean="0">
                <a:solidFill>
                  <a:srgbClr val="993300"/>
                </a:solidFill>
              </a:rPr>
              <a:t>) </a:t>
            </a:r>
            <a:r>
              <a:rPr lang="en-US" sz="2800" b="1" dirty="0" smtClean="0">
                <a:solidFill>
                  <a:srgbClr val="993300"/>
                </a:solidFill>
                <a:cs typeface="Arial" pitchFamily="34" charset="0"/>
              </a:rPr>
              <a:t>· RSA</a:t>
            </a:r>
            <a:r>
              <a:rPr lang="en-GB" sz="2800" b="1" baseline="-25000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en-GB" sz="2800" b="1" baseline="-25000" dirty="0" err="1" smtClean="0">
                <a:solidFill>
                  <a:schemeClr val="accent3">
                    <a:lumMod val="50000"/>
                  </a:schemeClr>
                </a:solidFill>
              </a:rPr>
              <a:t>e,N</a:t>
            </a:r>
            <a:r>
              <a:rPr lang="en-GB" sz="2800" b="1" baseline="-25000" dirty="0" smtClean="0">
                <a:solidFill>
                  <a:schemeClr val="accent3">
                    <a:lumMod val="50000"/>
                  </a:schemeClr>
                </a:solidFill>
              </a:rPr>
              <a:t> )</a:t>
            </a:r>
            <a:r>
              <a:rPr lang="en-US" sz="2800" b="1" dirty="0" smtClean="0">
                <a:solidFill>
                  <a:srgbClr val="993300"/>
                </a:solidFill>
                <a:cs typeface="Arial" pitchFamily="34" charset="0"/>
              </a:rPr>
              <a:t>(</a:t>
            </a:r>
            <a:r>
              <a:rPr lang="en-GB" sz="2800" b="1" dirty="0" smtClean="0">
                <a:solidFill>
                  <a:srgbClr val="993300"/>
                </a:solidFill>
              </a:rPr>
              <a:t>m</a:t>
            </a:r>
            <a:r>
              <a:rPr lang="en-GB" sz="2800" b="1" baseline="-25000" dirty="0" smtClean="0">
                <a:solidFill>
                  <a:srgbClr val="993300"/>
                </a:solidFill>
              </a:rPr>
              <a:t>1</a:t>
            </a:r>
            <a:r>
              <a:rPr lang="en-GB" sz="2800" b="1" dirty="0" smtClean="0">
                <a:solidFill>
                  <a:srgbClr val="993300"/>
                </a:solidFill>
              </a:rPr>
              <a:t>)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2800" dirty="0" smtClean="0"/>
              <a:t>	why is it bad?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By checking if</a:t>
            </a:r>
          </a:p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rgbClr val="990000"/>
                </a:solidFill>
              </a:rPr>
              <a:t>c</a:t>
            </a:r>
            <a:r>
              <a:rPr lang="en-GB" sz="2800" b="1" baseline="-25000" dirty="0" smtClean="0">
                <a:solidFill>
                  <a:srgbClr val="993300"/>
                </a:solidFill>
              </a:rPr>
              <a:t>0</a:t>
            </a:r>
            <a:r>
              <a:rPr lang="en-GB" sz="2800" b="1" dirty="0" smtClean="0">
                <a:solidFill>
                  <a:srgbClr val="993300"/>
                </a:solidFill>
              </a:rPr>
              <a:t> </a:t>
            </a:r>
            <a:r>
              <a:rPr lang="en-US" sz="2800" b="1" dirty="0" smtClean="0">
                <a:solidFill>
                  <a:srgbClr val="993300"/>
                </a:solidFill>
                <a:cs typeface="Arial" pitchFamily="34" charset="0"/>
              </a:rPr>
              <a:t>· c</a:t>
            </a:r>
            <a:r>
              <a:rPr lang="en-GB" sz="2800" b="1" baseline="-25000" dirty="0" smtClean="0">
                <a:solidFill>
                  <a:srgbClr val="993300"/>
                </a:solidFill>
              </a:rPr>
              <a:t>1</a:t>
            </a:r>
            <a:r>
              <a:rPr lang="en-GB" sz="2800" b="1" dirty="0" smtClean="0">
                <a:solidFill>
                  <a:srgbClr val="993300"/>
                </a:solidFill>
              </a:rPr>
              <a:t> =</a:t>
            </a:r>
            <a:r>
              <a:rPr lang="en-GB" sz="2800" b="1" baseline="-25000" dirty="0" smtClean="0">
                <a:solidFill>
                  <a:srgbClr val="993300"/>
                </a:solidFill>
              </a:rPr>
              <a:t>  </a:t>
            </a:r>
            <a:r>
              <a:rPr lang="en-GB" sz="2800" b="1" dirty="0" smtClean="0">
                <a:solidFill>
                  <a:srgbClr val="993300"/>
                </a:solidFill>
              </a:rPr>
              <a:t>c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GB" sz="2800" dirty="0" smtClean="0"/>
              <a:t>	the adversary can detect if</a:t>
            </a:r>
          </a:p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rgbClr val="990000"/>
                </a:solidFill>
              </a:rPr>
              <a:t>RSA</a:t>
            </a:r>
            <a:r>
              <a:rPr lang="en-GB" sz="2800" b="1" baseline="-25000" dirty="0" smtClean="0">
                <a:solidFill>
                  <a:srgbClr val="C00000"/>
                </a:solidFill>
              </a:rPr>
              <a:t>(</a:t>
            </a:r>
            <a:r>
              <a:rPr lang="en-GB" sz="2800" b="1" baseline="-25000" dirty="0" err="1" smtClean="0">
                <a:solidFill>
                  <a:srgbClr val="C00000"/>
                </a:solidFill>
              </a:rPr>
              <a:t>d,N</a:t>
            </a:r>
            <a:r>
              <a:rPr lang="en-GB" sz="2800" b="1" baseline="-25000" dirty="0" smtClean="0">
                <a:solidFill>
                  <a:srgbClr val="C00000"/>
                </a:solidFill>
              </a:rPr>
              <a:t>)</a:t>
            </a:r>
            <a:r>
              <a:rPr lang="en-GB" sz="2800" b="1" baseline="-25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rgbClr val="990000"/>
                </a:solidFill>
              </a:rPr>
              <a:t>(c</a:t>
            </a:r>
            <a:r>
              <a:rPr lang="en-US" sz="2800" b="1" baseline="-25000" dirty="0" smtClean="0">
                <a:solidFill>
                  <a:srgbClr val="990000"/>
                </a:solidFill>
              </a:rPr>
              <a:t>0</a:t>
            </a:r>
            <a:r>
              <a:rPr lang="en-US" sz="2800" b="1" dirty="0" smtClean="0">
                <a:solidFill>
                  <a:srgbClr val="990000"/>
                </a:solidFill>
              </a:rPr>
              <a:t>) </a:t>
            </a:r>
            <a:r>
              <a:rPr lang="en-US" sz="2800" b="1" dirty="0" smtClean="0">
                <a:solidFill>
                  <a:srgbClr val="993300"/>
                </a:solidFill>
                <a:cs typeface="Arial" pitchFamily="34" charset="0"/>
              </a:rPr>
              <a:t>·</a:t>
            </a:r>
            <a:r>
              <a:rPr lang="en-US" sz="2800" b="1" dirty="0" smtClean="0">
                <a:solidFill>
                  <a:srgbClr val="990000"/>
                </a:solidFill>
              </a:rPr>
              <a:t> RSA</a:t>
            </a:r>
            <a:r>
              <a:rPr lang="en-GB" sz="2800" b="1" baseline="-25000" dirty="0" smtClean="0">
                <a:solidFill>
                  <a:srgbClr val="C00000"/>
                </a:solidFill>
              </a:rPr>
              <a:t>(</a:t>
            </a:r>
            <a:r>
              <a:rPr lang="en-GB" sz="2800" b="1" baseline="-25000" dirty="0" err="1" smtClean="0">
                <a:solidFill>
                  <a:srgbClr val="C00000"/>
                </a:solidFill>
              </a:rPr>
              <a:t>d,N</a:t>
            </a:r>
            <a:r>
              <a:rPr lang="en-GB" sz="2800" b="1" baseline="-25000" dirty="0" smtClean="0">
                <a:solidFill>
                  <a:srgbClr val="C00000"/>
                </a:solidFill>
              </a:rPr>
              <a:t>)</a:t>
            </a:r>
            <a:r>
              <a:rPr lang="en-US" sz="2800" b="1" dirty="0" smtClean="0">
                <a:solidFill>
                  <a:srgbClr val="990000"/>
                </a:solidFill>
              </a:rPr>
              <a:t>(c</a:t>
            </a:r>
            <a:r>
              <a:rPr lang="en-US" sz="2800" b="1" baseline="-25000" dirty="0" smtClean="0">
                <a:solidFill>
                  <a:srgbClr val="990000"/>
                </a:solidFill>
              </a:rPr>
              <a:t>1</a:t>
            </a:r>
            <a:r>
              <a:rPr lang="en-US" sz="2800" b="1" dirty="0" smtClean="0">
                <a:solidFill>
                  <a:srgbClr val="990000"/>
                </a:solidFill>
              </a:rPr>
              <a:t>) = RSA</a:t>
            </a:r>
            <a:r>
              <a:rPr lang="en-GB" sz="2800" b="1" baseline="-25000" dirty="0" smtClean="0">
                <a:solidFill>
                  <a:srgbClr val="C00000"/>
                </a:solidFill>
              </a:rPr>
              <a:t> (</a:t>
            </a:r>
            <a:r>
              <a:rPr lang="en-GB" sz="2800" b="1" baseline="-25000" dirty="0" err="1" smtClean="0">
                <a:solidFill>
                  <a:srgbClr val="C00000"/>
                </a:solidFill>
              </a:rPr>
              <a:t>d,N</a:t>
            </a:r>
            <a:r>
              <a:rPr lang="en-GB" sz="2800" b="1" baseline="-25000" dirty="0" smtClean="0">
                <a:solidFill>
                  <a:srgbClr val="C00000"/>
                </a:solidFill>
              </a:rPr>
              <a:t>) </a:t>
            </a:r>
            <a:r>
              <a:rPr lang="en-US" sz="2800" b="1" dirty="0" smtClean="0">
                <a:solidFill>
                  <a:srgbClr val="990000"/>
                </a:solidFill>
              </a:rPr>
              <a:t>(c)</a:t>
            </a:r>
          </a:p>
          <a:p>
            <a:pPr marL="533400" indent="-533400" algn="ctr">
              <a:lnSpc>
                <a:spcPct val="80000"/>
              </a:lnSpc>
              <a:buFontTx/>
              <a:buNone/>
            </a:pP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714348" y="6000768"/>
            <a:ext cx="8001056" cy="445635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marL="533400" indent="-533400">
              <a:lnSpc>
                <a:spcPct val="80000"/>
              </a:lnSpc>
              <a:buFontTx/>
              <a:buAutoNum type="arabicPeriod" startAt="2"/>
            </a:pPr>
            <a:r>
              <a:rPr lang="en-US" sz="2800" dirty="0" smtClean="0"/>
              <a:t>The </a:t>
            </a:r>
            <a:r>
              <a:rPr lang="en-US" sz="2800" b="1" dirty="0" smtClean="0"/>
              <a:t>Jacobi symbol </a:t>
            </a:r>
            <a:r>
              <a:rPr lang="en-US" sz="2800" dirty="0" smtClean="0"/>
              <a:t>leaks.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1142984"/>
            <a:ext cx="9144000" cy="16430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357818" y="3419460"/>
            <a:ext cx="1571636" cy="7858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929454" y="4133840"/>
            <a:ext cx="1571636" cy="7858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it-IT" dirty="0" err="1" smtClean="0"/>
              <a:t>Jacobi</a:t>
            </a:r>
            <a:r>
              <a:rPr lang="it-IT" dirty="0" smtClean="0"/>
              <a:t> </a:t>
            </a:r>
            <a:r>
              <a:rPr lang="it-IT" dirty="0" err="1" smtClean="0"/>
              <a:t>Symbol</a:t>
            </a:r>
            <a:endParaRPr lang="en-US" dirty="0"/>
          </a:p>
        </p:txBody>
      </p:sp>
      <p:sp>
        <p:nvSpPr>
          <p:cNvPr id="3" name="Rectangle 2" descr="Light vertical"/>
          <p:cNvSpPr>
            <a:spLocks noChangeArrowheads="1"/>
          </p:cNvSpPr>
          <p:nvPr/>
        </p:nvSpPr>
        <p:spPr bwMode="auto">
          <a:xfrm>
            <a:off x="1338528" y="3395658"/>
            <a:ext cx="1576136" cy="762000"/>
          </a:xfrm>
          <a:prstGeom prst="rect">
            <a:avLst/>
          </a:prstGeom>
          <a:pattFill prst="ltVert">
            <a:fgClr>
              <a:schemeClr val="tx1"/>
            </a:fgClr>
            <a:bgClr>
              <a:schemeClr val="bg1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" name="Group 5"/>
          <p:cNvGraphicFramePr>
            <a:graphicFrameLocks/>
          </p:cNvGraphicFramePr>
          <p:nvPr/>
        </p:nvGraphicFramePr>
        <p:xfrm>
          <a:off x="1376616" y="3395658"/>
          <a:ext cx="3119446" cy="1524000"/>
        </p:xfrm>
        <a:graphic>
          <a:graphicData uri="http://schemas.openxmlformats.org/drawingml/2006/table">
            <a:tbl>
              <a:tblPr/>
              <a:tblGrid>
                <a:gridCol w="1551599"/>
                <a:gridCol w="1567847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871928" y="2862258"/>
            <a:ext cx="81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dirty="0">
                <a:solidFill>
                  <a:srgbClr val="990000"/>
                </a:solidFill>
              </a:rPr>
              <a:t>QR(p)</a:t>
            </a: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500328" y="3548058"/>
            <a:ext cx="81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rgbClr val="990000"/>
                </a:solidFill>
              </a:rPr>
              <a:t>QR(q)</a:t>
            </a:r>
          </a:p>
        </p:txBody>
      </p:sp>
      <p:sp>
        <p:nvSpPr>
          <p:cNvPr id="7" name="Rectangle 18" descr="Light horizontal"/>
          <p:cNvSpPr>
            <a:spLocks noChangeArrowheads="1"/>
          </p:cNvSpPr>
          <p:nvPr/>
        </p:nvSpPr>
        <p:spPr bwMode="auto">
          <a:xfrm>
            <a:off x="2924426" y="3419460"/>
            <a:ext cx="1576136" cy="762000"/>
          </a:xfrm>
          <a:prstGeom prst="rect">
            <a:avLst/>
          </a:prstGeom>
          <a:pattFill prst="ltHorz">
            <a:fgClr>
              <a:schemeClr val="tx1"/>
            </a:fgClr>
            <a:bgClr>
              <a:schemeClr val="bg1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285720" y="3990964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/>
              <a:t>mod q</a:t>
            </a: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2710128" y="2786058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b="1" dirty="0"/>
              <a:t>mod p</a:t>
            </a:r>
          </a:p>
        </p:txBody>
      </p:sp>
      <p:sp>
        <p:nvSpPr>
          <p:cNvPr id="11" name="Rectangle 23" descr="Light vertical"/>
          <p:cNvSpPr>
            <a:spLocks noChangeArrowheads="1"/>
          </p:cNvSpPr>
          <p:nvPr/>
        </p:nvSpPr>
        <p:spPr bwMode="auto">
          <a:xfrm>
            <a:off x="1371854" y="3371856"/>
            <a:ext cx="1543310" cy="1547802"/>
          </a:xfrm>
          <a:prstGeom prst="rect">
            <a:avLst/>
          </a:prstGeom>
          <a:pattFill prst="ltVert">
            <a:fgClr>
              <a:schemeClr val="tx1"/>
            </a:fgClr>
            <a:bgClr>
              <a:schemeClr val="bg1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22" descr="Small grid"/>
          <p:cNvSpPr>
            <a:spLocks noChangeArrowheads="1"/>
          </p:cNvSpPr>
          <p:nvPr/>
        </p:nvSpPr>
        <p:spPr bwMode="auto">
          <a:xfrm>
            <a:off x="1376616" y="3371856"/>
            <a:ext cx="1539206" cy="785818"/>
          </a:xfrm>
          <a:prstGeom prst="rect">
            <a:avLst/>
          </a:prstGeom>
          <a:pattFill prst="smGrid">
            <a:fgClr>
              <a:schemeClr val="tx1"/>
            </a:fgClr>
            <a:bgClr>
              <a:schemeClr val="bg1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1690964" y="3548058"/>
            <a:ext cx="89515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/>
            <a:r>
              <a:rPr lang="en-GB" b="1" dirty="0">
                <a:solidFill>
                  <a:srgbClr val="990000"/>
                </a:solidFill>
              </a:rPr>
              <a:t>QR(n)</a:t>
            </a:r>
            <a:endParaRPr lang="en-US" b="1" dirty="0">
              <a:solidFill>
                <a:srgbClr val="99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472" y="2143116"/>
            <a:ext cx="52089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err="1" smtClean="0"/>
              <a:t>for</a:t>
            </a:r>
            <a:r>
              <a:rPr lang="it-IT" sz="2800" b="1" dirty="0" smtClean="0">
                <a:solidFill>
                  <a:srgbClr val="C00000"/>
                </a:solidFill>
              </a:rPr>
              <a:t> </a:t>
            </a:r>
            <a:r>
              <a:rPr lang="it-IT" sz="2800" b="1" dirty="0" err="1" smtClean="0">
                <a:solidFill>
                  <a:srgbClr val="C00000"/>
                </a:solidFill>
              </a:rPr>
              <a:t>N=pq</a:t>
            </a:r>
            <a:r>
              <a:rPr lang="it-IT" sz="2800" b="1" dirty="0" smtClean="0">
                <a:solidFill>
                  <a:srgbClr val="C00000"/>
                </a:solidFill>
              </a:rPr>
              <a:t> </a:t>
            </a:r>
            <a:r>
              <a:rPr lang="it-IT" sz="2800" dirty="0" err="1" smtClean="0"/>
              <a:t>define</a:t>
            </a:r>
            <a:r>
              <a:rPr lang="it-IT" sz="2800" b="1" dirty="0" smtClean="0">
                <a:solidFill>
                  <a:srgbClr val="C00000"/>
                </a:solidFill>
              </a:rPr>
              <a:t> J</a:t>
            </a:r>
            <a:r>
              <a:rPr lang="it-IT" sz="2800" b="1" baseline="-25000" dirty="0" smtClean="0">
                <a:solidFill>
                  <a:srgbClr val="C00000"/>
                </a:solidFill>
              </a:rPr>
              <a:t>N</a:t>
            </a:r>
            <a:r>
              <a:rPr lang="it-IT" sz="2800" b="1" dirty="0" smtClean="0">
                <a:solidFill>
                  <a:srgbClr val="C00000"/>
                </a:solidFill>
              </a:rPr>
              <a:t>(x) := </a:t>
            </a:r>
            <a:r>
              <a:rPr lang="it-IT" sz="2800" b="1" dirty="0" err="1" smtClean="0">
                <a:solidFill>
                  <a:srgbClr val="C00000"/>
                </a:solidFill>
              </a:rPr>
              <a:t>J</a:t>
            </a:r>
            <a:r>
              <a:rPr lang="it-IT" sz="2800" b="1" baseline="-25000" dirty="0" err="1" smtClean="0">
                <a:solidFill>
                  <a:srgbClr val="C00000"/>
                </a:solidFill>
              </a:rPr>
              <a:t>p</a:t>
            </a:r>
            <a:r>
              <a:rPr lang="it-IT" sz="2800" b="1" dirty="0" smtClean="0">
                <a:solidFill>
                  <a:srgbClr val="C00000"/>
                </a:solidFill>
              </a:rPr>
              <a:t>(x) ·</a:t>
            </a:r>
            <a:r>
              <a:rPr lang="it-IT" sz="2800" b="1" dirty="0">
                <a:solidFill>
                  <a:srgbClr val="C00000"/>
                </a:solidFill>
              </a:rPr>
              <a:t> </a:t>
            </a:r>
            <a:r>
              <a:rPr lang="it-IT" sz="2800" b="1" dirty="0" err="1" smtClean="0">
                <a:solidFill>
                  <a:srgbClr val="C00000"/>
                </a:solidFill>
              </a:rPr>
              <a:t>J</a:t>
            </a:r>
            <a:r>
              <a:rPr lang="it-IT" sz="2800" b="1" baseline="-25000" dirty="0" err="1" smtClean="0">
                <a:solidFill>
                  <a:srgbClr val="C00000"/>
                </a:solidFill>
              </a:rPr>
              <a:t>q</a:t>
            </a:r>
            <a:r>
              <a:rPr lang="it-IT" sz="2800" b="1" dirty="0" smtClean="0">
                <a:solidFill>
                  <a:srgbClr val="C00000"/>
                </a:solidFill>
              </a:rPr>
              <a:t>(x)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55136" y="1262706"/>
            <a:ext cx="2585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rgbClr val="C00000"/>
                </a:solidFill>
              </a:rPr>
              <a:t>+ 1      </a:t>
            </a:r>
            <a:r>
              <a:rPr lang="it-IT" sz="2800" dirty="0" err="1" smtClean="0"/>
              <a:t>if</a:t>
            </a:r>
            <a:r>
              <a:rPr lang="it-IT" sz="2800" dirty="0" smtClean="0"/>
              <a:t> </a:t>
            </a:r>
            <a:r>
              <a:rPr lang="it-IT" sz="2800" b="1" dirty="0" smtClean="0">
                <a:solidFill>
                  <a:srgbClr val="C00000"/>
                </a:solidFill>
              </a:rPr>
              <a:t>x </a:t>
            </a:r>
            <a:r>
              <a:rPr lang="az-Cyrl-AZ" sz="2000" b="1" dirty="0" smtClean="0">
                <a:solidFill>
                  <a:srgbClr val="C00000"/>
                </a:solidFill>
                <a:latin typeface="Arial"/>
                <a:cs typeface="Arial"/>
              </a:rPr>
              <a:t>Є</a:t>
            </a:r>
            <a:r>
              <a:rPr lang="it-IT" sz="2000" b="1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it-IT" sz="2800" b="1" dirty="0" err="1" smtClean="0">
                <a:solidFill>
                  <a:srgbClr val="C00000"/>
                </a:solidFill>
              </a:rPr>
              <a:t>QR</a:t>
            </a:r>
            <a:r>
              <a:rPr lang="it-IT" sz="2800" b="1" baseline="-25000" dirty="0" err="1" smtClean="0">
                <a:solidFill>
                  <a:srgbClr val="C00000"/>
                </a:solidFill>
              </a:rPr>
              <a:t>p</a:t>
            </a:r>
            <a:r>
              <a:rPr lang="it-IT" sz="2000" b="1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it-IT" sz="2000" b="1" dirty="0" smtClean="0">
                <a:solidFill>
                  <a:srgbClr val="C00000"/>
                </a:solidFill>
              </a:rPr>
              <a:t> 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472" y="1405582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/>
              <a:t>for</a:t>
            </a:r>
            <a:r>
              <a:rPr lang="it-IT" sz="2800" dirty="0" smtClean="0"/>
              <a:t> </a:t>
            </a:r>
            <a:r>
              <a:rPr lang="it-IT" sz="2800" dirty="0" err="1" smtClean="0"/>
              <a:t>any</a:t>
            </a:r>
            <a:r>
              <a:rPr lang="it-IT" sz="2800" dirty="0" smtClean="0"/>
              <a:t> prime </a:t>
            </a:r>
            <a:r>
              <a:rPr lang="it-IT" sz="2800" b="1" dirty="0" smtClean="0">
                <a:solidFill>
                  <a:srgbClr val="C00000"/>
                </a:solidFill>
              </a:rPr>
              <a:t>p </a:t>
            </a:r>
            <a:r>
              <a:rPr lang="it-IT" sz="2800" dirty="0" err="1" smtClean="0"/>
              <a:t>define</a:t>
            </a:r>
            <a:r>
              <a:rPr lang="it-IT" sz="2800" dirty="0" smtClean="0"/>
              <a:t> </a:t>
            </a:r>
            <a:r>
              <a:rPr lang="it-IT" sz="2800" b="1" dirty="0" err="1" smtClean="0">
                <a:solidFill>
                  <a:srgbClr val="C00000"/>
                </a:solidFill>
              </a:rPr>
              <a:t>J</a:t>
            </a:r>
            <a:r>
              <a:rPr lang="it-IT" sz="2800" b="1" baseline="-25000" dirty="0" err="1" smtClean="0">
                <a:solidFill>
                  <a:srgbClr val="C00000"/>
                </a:solidFill>
              </a:rPr>
              <a:t>p</a:t>
            </a:r>
            <a:r>
              <a:rPr lang="it-IT" sz="2800" b="1" dirty="0" smtClean="0">
                <a:solidFill>
                  <a:srgbClr val="C00000"/>
                </a:solidFill>
              </a:rPr>
              <a:t>(x) := 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83698" y="1619896"/>
            <a:ext cx="26744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rgbClr val="C00000"/>
                </a:solidFill>
              </a:rPr>
              <a:t> -  1      </a:t>
            </a:r>
            <a:r>
              <a:rPr lang="it-IT" sz="2800" dirty="0" err="1" smtClean="0"/>
              <a:t>otherwise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8" name="Left Brace 17"/>
          <p:cNvSpPr/>
          <p:nvPr/>
        </p:nvSpPr>
        <p:spPr>
          <a:xfrm>
            <a:off x="4969384" y="1334144"/>
            <a:ext cx="285752" cy="642942"/>
          </a:xfrm>
          <a:prstGeom prst="leftBrace">
            <a:avLst>
              <a:gd name="adj1" fmla="val 43261"/>
              <a:gd name="adj2" fmla="val 5000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graphicFrame>
        <p:nvGraphicFramePr>
          <p:cNvPr id="19" name="Group 5"/>
          <p:cNvGraphicFramePr>
            <a:graphicFrameLocks/>
          </p:cNvGraphicFramePr>
          <p:nvPr/>
        </p:nvGraphicFramePr>
        <p:xfrm>
          <a:off x="5357818" y="3419460"/>
          <a:ext cx="3119446" cy="1524000"/>
        </p:xfrm>
        <a:graphic>
          <a:graphicData uri="http://schemas.openxmlformats.org/drawingml/2006/table">
            <a:tbl>
              <a:tblPr/>
              <a:tblGrid>
                <a:gridCol w="1551599"/>
                <a:gridCol w="1567847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+1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-1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-1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+1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4929190" y="2847956"/>
            <a:ext cx="1132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 smtClean="0">
                <a:solidFill>
                  <a:srgbClr val="C00000"/>
                </a:solidFill>
              </a:rPr>
              <a:t>J</a:t>
            </a:r>
            <a:r>
              <a:rPr lang="it-IT" sz="2400" b="1" baseline="-25000" dirty="0" smtClean="0">
                <a:solidFill>
                  <a:srgbClr val="C00000"/>
                </a:solidFill>
              </a:rPr>
              <a:t>N</a:t>
            </a:r>
            <a:r>
              <a:rPr lang="it-IT" sz="2400" b="1" dirty="0" smtClean="0">
                <a:solidFill>
                  <a:srgbClr val="C00000"/>
                </a:solidFill>
              </a:rPr>
              <a:t>(x) := 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214282" y="5643578"/>
            <a:ext cx="8858312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b="1" dirty="0" err="1" smtClean="0"/>
              <a:t>Jacobi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symbol</a:t>
            </a:r>
            <a:r>
              <a:rPr lang="it-IT" sz="2400" b="1" dirty="0" smtClean="0"/>
              <a:t> can </a:t>
            </a:r>
            <a:r>
              <a:rPr lang="it-IT" sz="2400" b="1" dirty="0" err="1" smtClean="0"/>
              <a:t>be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computed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efficiently</a:t>
            </a:r>
            <a:r>
              <a:rPr lang="it-IT" sz="2400" b="1" dirty="0" smtClean="0"/>
              <a:t>! </a:t>
            </a:r>
            <a:r>
              <a:rPr lang="it-IT" sz="2000" dirty="0" smtClean="0"/>
              <a:t>(</a:t>
            </a:r>
            <a:r>
              <a:rPr lang="it-IT" sz="2000" dirty="0" err="1" smtClean="0"/>
              <a:t>even</a:t>
            </a:r>
            <a:r>
              <a:rPr lang="it-IT" sz="2000" dirty="0" smtClean="0"/>
              <a:t> if </a:t>
            </a:r>
            <a:r>
              <a:rPr lang="it-IT" sz="2000" b="1" dirty="0" smtClean="0">
                <a:solidFill>
                  <a:srgbClr val="C00000"/>
                </a:solidFill>
              </a:rPr>
              <a:t>p</a:t>
            </a:r>
            <a:r>
              <a:rPr lang="it-IT" sz="2000" dirty="0" smtClean="0"/>
              <a:t> and </a:t>
            </a:r>
            <a:r>
              <a:rPr lang="it-IT" sz="2000" b="1" dirty="0" smtClean="0">
                <a:solidFill>
                  <a:srgbClr val="C00000"/>
                </a:solidFill>
              </a:rPr>
              <a:t>q </a:t>
            </a:r>
            <a:r>
              <a:rPr lang="it-IT" sz="2000" dirty="0" smtClean="0"/>
              <a:t>are </a:t>
            </a:r>
            <a:r>
              <a:rPr lang="it-IT" sz="2000" dirty="0" err="1" smtClean="0"/>
              <a:t>unknown</a:t>
            </a:r>
            <a:r>
              <a:rPr lang="it-IT" sz="2000" dirty="0" smtClean="0"/>
              <a:t>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3" grpId="0" animBg="1"/>
      <p:bldP spid="3" grpId="0" animBg="1"/>
      <p:bldP spid="5" grpId="0"/>
      <p:bldP spid="6" grpId="0"/>
      <p:bldP spid="7" grpId="0" animBg="1"/>
      <p:bldP spid="9" grpId="0"/>
      <p:bldP spid="10" grpId="0"/>
      <p:bldP spid="11" grpId="0" animBg="1"/>
      <p:bldP spid="12" grpId="0" animBg="1"/>
      <p:bldP spid="13" grpId="0" animBg="1"/>
      <p:bldP spid="14" grpId="0"/>
      <p:bldP spid="20" grpId="0"/>
      <p:bldP spid="2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Fact: the RSA function “preserves” the Jacobi symbol</a:t>
            </a:r>
            <a:br>
              <a:rPr lang="en-US"/>
            </a:b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057400" y="4267200"/>
            <a:ext cx="5307701" cy="8617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5000" b="1">
                <a:solidFill>
                  <a:srgbClr val="FF0000"/>
                </a:solidFill>
              </a:rPr>
              <a:t>J</a:t>
            </a:r>
            <a:r>
              <a:rPr lang="en-US" sz="5000" b="1" baseline="-25000">
                <a:solidFill>
                  <a:srgbClr val="FF0000"/>
                </a:solidFill>
              </a:rPr>
              <a:t>N</a:t>
            </a:r>
            <a:r>
              <a:rPr lang="en-US" sz="5000" b="1">
                <a:solidFill>
                  <a:srgbClr val="FF0000"/>
                </a:solidFill>
              </a:rPr>
              <a:t>(x) = J</a:t>
            </a:r>
            <a:r>
              <a:rPr lang="en-US" sz="5000" b="1" baseline="-25000">
                <a:solidFill>
                  <a:srgbClr val="FF0000"/>
                </a:solidFill>
              </a:rPr>
              <a:t>N</a:t>
            </a:r>
            <a:r>
              <a:rPr lang="en-US" sz="5000" b="1">
                <a:solidFill>
                  <a:srgbClr val="FF0000"/>
                </a:solidFill>
              </a:rPr>
              <a:t>(x</a:t>
            </a:r>
            <a:r>
              <a:rPr lang="en-US" sz="5000" b="1" baseline="30000">
                <a:solidFill>
                  <a:srgbClr val="FF0000"/>
                </a:solidFill>
              </a:rPr>
              <a:t>e</a:t>
            </a:r>
            <a:r>
              <a:rPr lang="en-US" sz="5000" b="1">
                <a:solidFill>
                  <a:srgbClr val="FF0000"/>
                </a:solidFill>
              </a:rPr>
              <a:t> mod N)</a:t>
            </a:r>
          </a:p>
        </p:txBody>
      </p:sp>
      <p:sp>
        <p:nvSpPr>
          <p:cNvPr id="4" name="Rectangle 3"/>
          <p:cNvSpPr/>
          <p:nvPr/>
        </p:nvSpPr>
        <p:spPr>
          <a:xfrm>
            <a:off x="4495800" y="1981200"/>
            <a:ext cx="4267200" cy="148204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sz="2600" b="1" dirty="0" smtClean="0">
                <a:solidFill>
                  <a:srgbClr val="993300"/>
                </a:solidFill>
              </a:rPr>
              <a:t>N = </a:t>
            </a:r>
            <a:r>
              <a:rPr lang="en-GB" sz="2600" b="1" dirty="0" err="1" smtClean="0">
                <a:solidFill>
                  <a:srgbClr val="993300"/>
                </a:solidFill>
              </a:rPr>
              <a:t>pq</a:t>
            </a:r>
            <a:r>
              <a:rPr lang="pl-PL" sz="2600" b="1" dirty="0" smtClean="0">
                <a:solidFill>
                  <a:srgbClr val="993300"/>
                </a:solidFill>
              </a:rPr>
              <a:t> </a:t>
            </a:r>
            <a:r>
              <a:rPr lang="it-IT" sz="2600" dirty="0" smtClean="0"/>
              <a:t>- </a:t>
            </a:r>
            <a:r>
              <a:rPr lang="it-IT" sz="2600" b="1" dirty="0" smtClean="0"/>
              <a:t>RSA</a:t>
            </a:r>
            <a:r>
              <a:rPr lang="it-IT" sz="2600" dirty="0" smtClean="0"/>
              <a:t> </a:t>
            </a:r>
            <a:r>
              <a:rPr lang="it-IT" sz="2600" dirty="0" err="1" smtClean="0"/>
              <a:t>modulus</a:t>
            </a:r>
            <a:endParaRPr lang="it-IT" sz="2600" dirty="0" smtClean="0"/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it-IT" sz="2600" dirty="0" smtClean="0"/>
          </a:p>
          <a:p>
            <a:pPr lvl="0">
              <a:lnSpc>
                <a:spcPct val="80000"/>
              </a:lnSpc>
              <a:buNone/>
              <a:defRPr/>
            </a:pPr>
            <a:r>
              <a:rPr lang="en-GB" sz="2600" b="1" dirty="0" smtClean="0">
                <a:solidFill>
                  <a:srgbClr val="993300"/>
                </a:solidFill>
              </a:rPr>
              <a:t>e</a:t>
            </a:r>
            <a:r>
              <a:rPr lang="en-GB" sz="2600" dirty="0" smtClean="0">
                <a:solidFill>
                  <a:srgbClr val="993300"/>
                </a:solidFill>
              </a:rPr>
              <a:t> </a:t>
            </a:r>
            <a:r>
              <a:rPr lang="en-GB" sz="2600" dirty="0" smtClean="0"/>
              <a:t>is such that</a:t>
            </a:r>
            <a:r>
              <a:rPr lang="en-GB" sz="2600" dirty="0" smtClean="0">
                <a:solidFill>
                  <a:srgbClr val="993300"/>
                </a:solidFill>
              </a:rPr>
              <a:t> </a:t>
            </a:r>
            <a:r>
              <a:rPr lang="en-GB" sz="2600" b="1" dirty="0" err="1" smtClean="0">
                <a:solidFill>
                  <a:srgbClr val="993300"/>
                </a:solidFill>
              </a:rPr>
              <a:t>gcd</a:t>
            </a:r>
            <a:r>
              <a:rPr lang="en-GB" sz="2600" b="1" dirty="0" smtClean="0">
                <a:solidFill>
                  <a:srgbClr val="993300"/>
                </a:solidFill>
              </a:rPr>
              <a:t>(e, φ(N)) = 1</a:t>
            </a:r>
          </a:p>
          <a:p>
            <a:pPr lvl="0">
              <a:lnSpc>
                <a:spcPct val="80000"/>
              </a:lnSpc>
              <a:buNone/>
              <a:defRPr/>
            </a:pPr>
            <a:r>
              <a:rPr lang="en-GB" sz="2600" b="1" dirty="0" smtClean="0">
                <a:solidFill>
                  <a:srgbClr val="9933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GB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8794" y="1428736"/>
            <a:ext cx="6929486" cy="457203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Handbook RSA and its insecurity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introduction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algebraic properties of RSA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Security definitions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to encrypt with RSA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a practical construction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a theoretical construction based on hard-core bits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Rabin encryption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Theoretical constructions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Left Arrow 3"/>
          <p:cNvSpPr/>
          <p:nvPr/>
        </p:nvSpPr>
        <p:spPr>
          <a:xfrm flipH="1">
            <a:off x="571472" y="1428736"/>
            <a:ext cx="1214446" cy="500066"/>
          </a:xfrm>
          <a:prstGeom prst="lef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Actually, something even stronger holds:</a:t>
            </a:r>
            <a:endParaRPr lang="en-US" sz="3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057276" y="2714620"/>
          <a:ext cx="3443286" cy="2000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1643"/>
                <a:gridCol w="1721643"/>
              </a:tblGrid>
              <a:tr h="10001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001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5414994" y="2714620"/>
          <a:ext cx="3443286" cy="2000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1643"/>
                <a:gridCol w="1721643"/>
              </a:tblGrid>
              <a:tr h="10001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001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3" name="Group 18"/>
          <p:cNvGrpSpPr/>
          <p:nvPr/>
        </p:nvGrpSpPr>
        <p:grpSpPr>
          <a:xfrm>
            <a:off x="1343028" y="3000372"/>
            <a:ext cx="5572164" cy="571504"/>
            <a:chOff x="1214414" y="3143248"/>
            <a:chExt cx="5572164" cy="571504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1285852" y="3143248"/>
              <a:ext cx="4429156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214414" y="3357562"/>
              <a:ext cx="5572164" cy="35719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643042" y="3214686"/>
              <a:ext cx="4857784" cy="7143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2214546" y="3429000"/>
              <a:ext cx="4286280" cy="214314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1428728" y="3214686"/>
              <a:ext cx="5286412" cy="35719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9"/>
          <p:cNvGrpSpPr/>
          <p:nvPr/>
        </p:nvGrpSpPr>
        <p:grpSpPr>
          <a:xfrm>
            <a:off x="3128978" y="2928934"/>
            <a:ext cx="5500726" cy="500066"/>
            <a:chOff x="1214414" y="3143248"/>
            <a:chExt cx="5500726" cy="500066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1285852" y="3143248"/>
              <a:ext cx="4429156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1214414" y="3357562"/>
              <a:ext cx="4786346" cy="285752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1643042" y="3214686"/>
              <a:ext cx="5072098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2214546" y="3429000"/>
              <a:ext cx="3857652" cy="214314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1428728" y="3571876"/>
              <a:ext cx="5214974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36"/>
          <p:cNvGrpSpPr/>
          <p:nvPr/>
        </p:nvGrpSpPr>
        <p:grpSpPr>
          <a:xfrm>
            <a:off x="1271590" y="3929066"/>
            <a:ext cx="5572164" cy="571504"/>
            <a:chOff x="1214414" y="3071810"/>
            <a:chExt cx="5572164" cy="571504"/>
          </a:xfrm>
        </p:grpSpPr>
        <p:cxnSp>
          <p:nvCxnSpPr>
            <p:cNvPr id="38" name="Straight Arrow Connector 37"/>
            <p:cNvCxnSpPr/>
            <p:nvPr/>
          </p:nvCxnSpPr>
          <p:spPr>
            <a:xfrm flipV="1">
              <a:off x="1285852" y="3071810"/>
              <a:ext cx="5500726" cy="142876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V="1">
              <a:off x="1214414" y="3214686"/>
              <a:ext cx="5143536" cy="142876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1643042" y="3214686"/>
              <a:ext cx="4929222" cy="142876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2214546" y="3429000"/>
              <a:ext cx="3500462" cy="214314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1428728" y="3571876"/>
              <a:ext cx="5214974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46"/>
          <p:cNvGrpSpPr/>
          <p:nvPr/>
        </p:nvGrpSpPr>
        <p:grpSpPr>
          <a:xfrm>
            <a:off x="3057540" y="3929066"/>
            <a:ext cx="5572164" cy="571504"/>
            <a:chOff x="1214414" y="3143248"/>
            <a:chExt cx="5572164" cy="571504"/>
          </a:xfrm>
        </p:grpSpPr>
        <p:cxnSp>
          <p:nvCxnSpPr>
            <p:cNvPr id="48" name="Straight Arrow Connector 47"/>
            <p:cNvCxnSpPr/>
            <p:nvPr/>
          </p:nvCxnSpPr>
          <p:spPr>
            <a:xfrm>
              <a:off x="1285852" y="3143248"/>
              <a:ext cx="4429156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1214414" y="3357562"/>
              <a:ext cx="5572164" cy="35719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1643042" y="3214686"/>
              <a:ext cx="4857784" cy="7143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flipV="1">
              <a:off x="2214546" y="3429000"/>
              <a:ext cx="4286280" cy="214314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V="1">
              <a:off x="1428728" y="3214686"/>
              <a:ext cx="5286412" cy="35719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571472" y="1214422"/>
            <a:ext cx="6366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RSA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(</a:t>
            </a:r>
            <a:r>
              <a:rPr lang="en-US" sz="2400" b="1" baseline="-25000" dirty="0" err="1" smtClean="0">
                <a:solidFill>
                  <a:srgbClr val="C00000"/>
                </a:solidFill>
              </a:rPr>
              <a:t>N,e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)</a:t>
            </a:r>
            <a:r>
              <a:rPr lang="en-US" sz="2400" dirty="0" smtClean="0"/>
              <a:t> is a permutation on each “quarter” of </a:t>
            </a:r>
            <a:r>
              <a:rPr lang="en-US" sz="2400" b="1" dirty="0" smtClean="0">
                <a:solidFill>
                  <a:srgbClr val="C00000"/>
                </a:solidFill>
              </a:rPr>
              <a:t>Z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N</a:t>
            </a:r>
            <a:r>
              <a:rPr lang="en-US" sz="2400" b="1" dirty="0" smtClean="0">
                <a:solidFill>
                  <a:srgbClr val="C00000"/>
                </a:solidFill>
              </a:rPr>
              <a:t>*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14348" y="5286388"/>
            <a:ext cx="49936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 other words: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C00000"/>
                </a:solidFill>
              </a:rPr>
              <a:t>m mod p </a:t>
            </a:r>
            <a:r>
              <a:rPr lang="en-US" sz="2400" b="1" dirty="0" smtClean="0">
                <a:solidFill>
                  <a:srgbClr val="C00000"/>
                </a:solidFill>
                <a:sym typeface="Symbol"/>
              </a:rPr>
              <a:t> </a:t>
            </a:r>
            <a:r>
              <a:rPr lang="en-US" sz="2400" b="1" dirty="0" err="1" smtClean="0">
                <a:solidFill>
                  <a:srgbClr val="C00000"/>
                </a:solidFill>
                <a:sym typeface="Symbol"/>
              </a:rPr>
              <a:t>QR</a:t>
            </a:r>
            <a:r>
              <a:rPr lang="en-US" sz="2400" b="1" baseline="-25000" dirty="0" err="1" smtClean="0">
                <a:solidFill>
                  <a:srgbClr val="C00000"/>
                </a:solidFill>
                <a:sym typeface="Symbol"/>
              </a:rPr>
              <a:t>p</a:t>
            </a:r>
            <a:r>
              <a:rPr lang="en-US" sz="2400" b="1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iff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m</a:t>
            </a:r>
            <a:r>
              <a:rPr lang="en-US" sz="2400" b="1" baseline="30000" dirty="0" err="1" smtClean="0">
                <a:solidFill>
                  <a:srgbClr val="C00000"/>
                </a:solidFill>
              </a:rPr>
              <a:t>e</a:t>
            </a:r>
            <a:r>
              <a:rPr lang="en-US" sz="2400" b="1" dirty="0" smtClean="0">
                <a:solidFill>
                  <a:srgbClr val="C00000"/>
                </a:solidFill>
              </a:rPr>
              <a:t> mod p </a:t>
            </a:r>
            <a:r>
              <a:rPr lang="en-US" sz="2400" b="1" dirty="0" smtClean="0">
                <a:solidFill>
                  <a:srgbClr val="C00000"/>
                </a:solidFill>
                <a:sym typeface="Symbol"/>
              </a:rPr>
              <a:t> </a:t>
            </a:r>
            <a:r>
              <a:rPr lang="en-US" sz="2400" b="1" dirty="0" err="1" smtClean="0">
                <a:solidFill>
                  <a:srgbClr val="C00000"/>
                </a:solidFill>
                <a:sym typeface="Symbol"/>
              </a:rPr>
              <a:t>QR</a:t>
            </a:r>
            <a:r>
              <a:rPr lang="en-US" sz="2400" b="1" baseline="-25000" dirty="0" err="1" smtClean="0">
                <a:solidFill>
                  <a:srgbClr val="C00000"/>
                </a:solidFill>
                <a:sym typeface="Symbol"/>
              </a:rPr>
              <a:t>p</a:t>
            </a:r>
            <a:r>
              <a:rPr lang="en-US" sz="2400" b="1" dirty="0" smtClean="0">
                <a:solidFill>
                  <a:srgbClr val="C00000"/>
                </a:solidFill>
                <a:sym typeface="Symbol"/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C00000"/>
                </a:solidFill>
              </a:rPr>
              <a:t>m mod p </a:t>
            </a:r>
            <a:r>
              <a:rPr lang="en-US" sz="2400" b="1" dirty="0" smtClean="0">
                <a:solidFill>
                  <a:srgbClr val="C00000"/>
                </a:solidFill>
                <a:sym typeface="Symbol"/>
              </a:rPr>
              <a:t> </a:t>
            </a:r>
            <a:r>
              <a:rPr lang="en-US" sz="2400" b="1" dirty="0" err="1" smtClean="0">
                <a:solidFill>
                  <a:srgbClr val="C00000"/>
                </a:solidFill>
                <a:sym typeface="Symbol"/>
              </a:rPr>
              <a:t>QR</a:t>
            </a:r>
            <a:r>
              <a:rPr lang="en-US" sz="2400" b="1" baseline="-25000" dirty="0" err="1" smtClean="0">
                <a:solidFill>
                  <a:srgbClr val="C00000"/>
                </a:solidFill>
                <a:sym typeface="Symbol"/>
              </a:rPr>
              <a:t>q</a:t>
            </a:r>
            <a:r>
              <a:rPr lang="en-US" sz="2400" b="1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iff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m</a:t>
            </a:r>
            <a:r>
              <a:rPr lang="en-US" sz="2400" b="1" baseline="30000" dirty="0" err="1" smtClean="0">
                <a:solidFill>
                  <a:srgbClr val="C00000"/>
                </a:solidFill>
              </a:rPr>
              <a:t>e</a:t>
            </a:r>
            <a:r>
              <a:rPr lang="en-US" sz="2400" b="1" dirty="0" smtClean="0">
                <a:solidFill>
                  <a:srgbClr val="C00000"/>
                </a:solidFill>
              </a:rPr>
              <a:t> mod q </a:t>
            </a:r>
            <a:r>
              <a:rPr lang="en-US" sz="2400" b="1" dirty="0" smtClean="0">
                <a:solidFill>
                  <a:srgbClr val="C00000"/>
                </a:solidFill>
                <a:sym typeface="Symbol"/>
              </a:rPr>
              <a:t> </a:t>
            </a:r>
            <a:r>
              <a:rPr lang="en-US" sz="2400" b="1" dirty="0" err="1" smtClean="0">
                <a:solidFill>
                  <a:srgbClr val="C00000"/>
                </a:solidFill>
                <a:sym typeface="Symbol"/>
              </a:rPr>
              <a:t>QR</a:t>
            </a:r>
            <a:r>
              <a:rPr lang="en-US" sz="2400" b="1" baseline="-25000" dirty="0" err="1" smtClean="0">
                <a:solidFill>
                  <a:srgbClr val="C00000"/>
                </a:solidFill>
                <a:sym typeface="Symbol"/>
              </a:rPr>
              <a:t>q</a:t>
            </a:r>
            <a:r>
              <a:rPr lang="en-US" sz="2400" b="1" dirty="0" smtClean="0">
                <a:solidFill>
                  <a:srgbClr val="C00000"/>
                </a:solidFill>
                <a:sym typeface="Symbol"/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55" name="Left Brace 54"/>
          <p:cNvSpPr/>
          <p:nvPr/>
        </p:nvSpPr>
        <p:spPr>
          <a:xfrm rot="5400000">
            <a:off x="1700216" y="1571612"/>
            <a:ext cx="428628" cy="1714512"/>
          </a:xfrm>
          <a:prstGeom prst="leftBrace">
            <a:avLst>
              <a:gd name="adj1" fmla="val 38809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 flipH="1">
            <a:off x="1643042" y="1857364"/>
            <a:ext cx="802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QR</a:t>
            </a:r>
            <a:r>
              <a:rPr lang="en-US" b="1" baseline="-25000" dirty="0" err="1" smtClean="0">
                <a:solidFill>
                  <a:srgbClr val="C00000"/>
                </a:solidFill>
              </a:rPr>
              <a:t>p</a:t>
            </a:r>
            <a:endParaRPr lang="en-US" b="1" baseline="-25000" dirty="0">
              <a:solidFill>
                <a:srgbClr val="C00000"/>
              </a:solidFill>
            </a:endParaRPr>
          </a:p>
        </p:txBody>
      </p:sp>
      <p:sp>
        <p:nvSpPr>
          <p:cNvPr id="57" name="Left Brace 56"/>
          <p:cNvSpPr/>
          <p:nvPr/>
        </p:nvSpPr>
        <p:spPr>
          <a:xfrm rot="5400000">
            <a:off x="6057936" y="1571612"/>
            <a:ext cx="428628" cy="1714512"/>
          </a:xfrm>
          <a:prstGeom prst="leftBrace">
            <a:avLst>
              <a:gd name="adj1" fmla="val 38809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 flipH="1">
            <a:off x="6000762" y="1857364"/>
            <a:ext cx="802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QR</a:t>
            </a:r>
            <a:r>
              <a:rPr lang="en-US" b="1" baseline="-25000" dirty="0" err="1" smtClean="0">
                <a:solidFill>
                  <a:srgbClr val="C00000"/>
                </a:solidFill>
              </a:rPr>
              <a:t>p</a:t>
            </a:r>
            <a:endParaRPr lang="en-US" b="1" baseline="-25000" dirty="0">
              <a:solidFill>
                <a:srgbClr val="C00000"/>
              </a:solidFill>
            </a:endParaRPr>
          </a:p>
        </p:txBody>
      </p:sp>
      <p:sp>
        <p:nvSpPr>
          <p:cNvPr id="59" name="Left Brace 58"/>
          <p:cNvSpPr/>
          <p:nvPr/>
        </p:nvSpPr>
        <p:spPr>
          <a:xfrm>
            <a:off x="628648" y="2714620"/>
            <a:ext cx="428628" cy="1000132"/>
          </a:xfrm>
          <a:prstGeom prst="leftBrace">
            <a:avLst>
              <a:gd name="adj1" fmla="val 38809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 flipH="1">
            <a:off x="142844" y="3000372"/>
            <a:ext cx="668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QR</a:t>
            </a:r>
            <a:r>
              <a:rPr lang="en-US" b="1" baseline="-25000" dirty="0" err="1" smtClean="0">
                <a:solidFill>
                  <a:srgbClr val="C00000"/>
                </a:solidFill>
              </a:rPr>
              <a:t>q</a:t>
            </a:r>
            <a:endParaRPr lang="en-US" b="1" baseline="-25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</a:t>
            </a:r>
            <a:r>
              <a:rPr lang="en-US" b="1" dirty="0" smtClean="0">
                <a:solidFill>
                  <a:srgbClr val="C00000"/>
                </a:solidFill>
              </a:rPr>
              <a:t>Z</a:t>
            </a:r>
            <a:r>
              <a:rPr lang="en-US" b="1" baseline="-25000" dirty="0" smtClean="0">
                <a:solidFill>
                  <a:srgbClr val="C00000"/>
                </a:solidFill>
              </a:rPr>
              <a:t>35</a:t>
            </a:r>
            <a:r>
              <a:rPr lang="en-US" b="1" dirty="0" smtClean="0">
                <a:solidFill>
                  <a:srgbClr val="C00000"/>
                </a:solidFill>
              </a:rPr>
              <a:t>*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38175" y="3324230"/>
          <a:ext cx="3786216" cy="145732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40888"/>
                <a:gridCol w="540888"/>
                <a:gridCol w="540888"/>
                <a:gridCol w="540888"/>
                <a:gridCol w="540888"/>
                <a:gridCol w="540888"/>
                <a:gridCol w="540888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16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11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31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26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29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24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19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34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22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32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17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27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23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18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33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13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Left Brace 5"/>
          <p:cNvSpPr/>
          <p:nvPr/>
        </p:nvSpPr>
        <p:spPr>
          <a:xfrm rot="5400000">
            <a:off x="1852626" y="2395536"/>
            <a:ext cx="285752" cy="1571636"/>
          </a:xfrm>
          <a:prstGeom prst="leftBrace">
            <a:avLst>
              <a:gd name="adj1" fmla="val 38809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flipH="1">
            <a:off x="1693538" y="2602468"/>
            <a:ext cx="668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QR</a:t>
            </a:r>
            <a:r>
              <a:rPr lang="en-US" b="1" baseline="-25000" dirty="0" smtClean="0">
                <a:solidFill>
                  <a:srgbClr val="C00000"/>
                </a:solidFill>
              </a:rPr>
              <a:t>7</a:t>
            </a:r>
            <a:endParaRPr lang="en-US" b="1" baseline="-25000" dirty="0">
              <a:solidFill>
                <a:srgbClr val="C00000"/>
              </a:solidFill>
            </a:endParaRPr>
          </a:p>
        </p:txBody>
      </p:sp>
      <p:sp>
        <p:nvSpPr>
          <p:cNvPr id="8" name="Left Brace 7"/>
          <p:cNvSpPr/>
          <p:nvPr/>
        </p:nvSpPr>
        <p:spPr>
          <a:xfrm>
            <a:off x="209552" y="3609982"/>
            <a:ext cx="428628" cy="473871"/>
          </a:xfrm>
          <a:prstGeom prst="leftBrace">
            <a:avLst>
              <a:gd name="adj1" fmla="val 38809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flipH="1">
            <a:off x="-76200" y="3233733"/>
            <a:ext cx="668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QR</a:t>
            </a:r>
            <a:r>
              <a:rPr lang="en-US" b="1" baseline="-25000" dirty="0" smtClean="0">
                <a:solidFill>
                  <a:srgbClr val="C00000"/>
                </a:solidFill>
              </a:rPr>
              <a:t>5</a:t>
            </a:r>
            <a:endParaRPr lang="en-US" b="1" baseline="-25000" dirty="0">
              <a:solidFill>
                <a:srgbClr val="C0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068542" y="4016381"/>
            <a:ext cx="1500198" cy="15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09635" y="4181475"/>
            <a:ext cx="3809967" cy="95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129218" y="3343275"/>
          <a:ext cx="3786216" cy="145732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40888"/>
                <a:gridCol w="540888"/>
                <a:gridCol w="540888"/>
                <a:gridCol w="540888"/>
                <a:gridCol w="540888"/>
                <a:gridCol w="540888"/>
                <a:gridCol w="540888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31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29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34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27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4" name="Rectangle 63"/>
          <p:cNvSpPr/>
          <p:nvPr/>
        </p:nvSpPr>
        <p:spPr>
          <a:xfrm>
            <a:off x="428596" y="1428736"/>
            <a:ext cx="41371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Calculate  </a:t>
            </a:r>
            <a:r>
              <a:rPr lang="en-US" sz="2000" b="1" dirty="0" smtClean="0">
                <a:solidFill>
                  <a:srgbClr val="C00000"/>
                </a:solidFill>
              </a:rPr>
              <a:t>RSA</a:t>
            </a:r>
            <a:r>
              <a:rPr lang="en-US" sz="2000" b="1" baseline="-25000" dirty="0" smtClean="0">
                <a:solidFill>
                  <a:srgbClr val="C00000"/>
                </a:solidFill>
              </a:rPr>
              <a:t>(23,35)</a:t>
            </a:r>
            <a:r>
              <a:rPr lang="en-US" sz="2000" b="1" dirty="0" smtClean="0">
                <a:solidFill>
                  <a:srgbClr val="C00000"/>
                </a:solidFill>
              </a:rPr>
              <a:t>(m) = m</a:t>
            </a:r>
            <a:r>
              <a:rPr lang="en-US" sz="2000" b="1" baseline="30000" dirty="0" smtClean="0">
                <a:solidFill>
                  <a:srgbClr val="C00000"/>
                </a:solidFill>
              </a:rPr>
              <a:t>23</a:t>
            </a:r>
            <a:r>
              <a:rPr lang="en-US" sz="2000" b="1" dirty="0" smtClean="0">
                <a:solidFill>
                  <a:srgbClr val="C00000"/>
                </a:solidFill>
              </a:rPr>
              <a:t> mod 35</a:t>
            </a:r>
            <a:endParaRPr lang="en-US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2495570" y="2733667"/>
            <a:ext cx="7232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mod 7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 rot="16200000">
            <a:off x="-54243" y="4140473"/>
            <a:ext cx="7232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mod 5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9" name="Right Arrow 38"/>
          <p:cNvSpPr/>
          <p:nvPr/>
        </p:nvSpPr>
        <p:spPr>
          <a:xfrm>
            <a:off x="4495834" y="3800475"/>
            <a:ext cx="533400" cy="762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64" grpId="0"/>
      <p:bldP spid="6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prove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/>
              <a:t>By the </a:t>
            </a:r>
            <a:r>
              <a:rPr lang="en-US" b="1"/>
              <a:t>CRT </a:t>
            </a:r>
            <a:r>
              <a:rPr lang="en-US"/>
              <a:t>and by the fact that </a:t>
            </a:r>
            <a:r>
              <a:rPr lang="en-US" b="1">
                <a:solidFill>
                  <a:srgbClr val="FF0000"/>
                </a:solidFill>
              </a:rPr>
              <a:t>p</a:t>
            </a:r>
            <a:r>
              <a:rPr lang="en-US"/>
              <a:t> and </a:t>
            </a:r>
            <a:r>
              <a:rPr lang="en-US" b="1">
                <a:solidFill>
                  <a:srgbClr val="FF0000"/>
                </a:solidFill>
              </a:rPr>
              <a:t>q</a:t>
            </a:r>
            <a:r>
              <a:rPr lang="en-US"/>
              <a:t> are symmetric it is enough to show that</a:t>
            </a:r>
          </a:p>
          <a:p>
            <a:pPr>
              <a:buNone/>
            </a:pPr>
            <a:endParaRPr lang="en-US"/>
          </a:p>
          <a:p>
            <a:pPr algn="ctr">
              <a:buNone/>
            </a:pPr>
            <a:r>
              <a:rPr lang="en-US" b="1">
                <a:solidFill>
                  <a:srgbClr val="FF0000"/>
                </a:solidFill>
              </a:rPr>
              <a:t>m</a:t>
            </a:r>
            <a:r>
              <a:rPr lang="en-US"/>
              <a:t> is a </a:t>
            </a:r>
            <a:r>
              <a:rPr lang="en-US" b="1">
                <a:solidFill>
                  <a:srgbClr val="FF0000"/>
                </a:solidFill>
              </a:rPr>
              <a:t>QR</a:t>
            </a:r>
            <a:r>
              <a:rPr lang="en-US" b="1" baseline="-25000">
                <a:solidFill>
                  <a:srgbClr val="FF0000"/>
                </a:solidFill>
              </a:rPr>
              <a:t>p</a:t>
            </a:r>
          </a:p>
          <a:p>
            <a:pPr algn="ctr">
              <a:buNone/>
            </a:pPr>
            <a:r>
              <a:rPr lang="en-US"/>
              <a:t>iff</a:t>
            </a:r>
          </a:p>
          <a:p>
            <a:pPr algn="ctr">
              <a:buNone/>
            </a:pPr>
            <a:r>
              <a:rPr lang="en-US" b="1">
                <a:solidFill>
                  <a:srgbClr val="FF0000"/>
                </a:solidFill>
              </a:rPr>
              <a:t>m</a:t>
            </a:r>
            <a:r>
              <a:rPr lang="en-US" b="1" baseline="30000">
                <a:solidFill>
                  <a:srgbClr val="FF0000"/>
                </a:solidFill>
              </a:rPr>
              <a:t>e</a:t>
            </a:r>
            <a:r>
              <a:rPr lang="en-US"/>
              <a:t> is a </a:t>
            </a:r>
            <a:r>
              <a:rPr lang="en-US" b="1">
                <a:solidFill>
                  <a:srgbClr val="FF0000"/>
                </a:solidFill>
              </a:rPr>
              <a:t>QR</a:t>
            </a:r>
            <a:r>
              <a:rPr lang="en-US" b="1" baseline="-25000">
                <a:solidFill>
                  <a:srgbClr val="FF0000"/>
                </a:solidFill>
              </a:rPr>
              <a:t>p</a:t>
            </a:r>
            <a:endParaRPr lang="en-US" b="1" baseline="30000"/>
          </a:p>
          <a:p>
            <a:pPr>
              <a:buNone/>
            </a:pPr>
            <a:endParaRPr lang="en-US"/>
          </a:p>
          <a:p>
            <a:pPr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260599"/>
            <a:ext cx="8358246" cy="3597293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endParaRPr lang="en-GB" sz="2400" b="1" baseline="-25000" dirty="0" smtClean="0">
              <a:solidFill>
                <a:srgbClr val="99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b="1" u="sng" dirty="0" smtClean="0"/>
              <a:t>Proof</a:t>
            </a:r>
            <a:r>
              <a:rPr lang="en-GB" sz="2400" dirty="0" smtClean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dirty="0" smtClean="0"/>
              <a:t>Let </a:t>
            </a:r>
            <a:r>
              <a:rPr lang="en-GB" sz="2400" b="1" dirty="0" smtClean="0">
                <a:solidFill>
                  <a:srgbClr val="990000"/>
                </a:solidFill>
              </a:rPr>
              <a:t>g</a:t>
            </a:r>
            <a:r>
              <a:rPr lang="en-GB" sz="2400" dirty="0" smtClean="0"/>
              <a:t> be the generator of </a:t>
            </a:r>
            <a:r>
              <a:rPr lang="en-GB" sz="2400" b="1" dirty="0" err="1" smtClean="0">
                <a:solidFill>
                  <a:srgbClr val="990000"/>
                </a:solidFill>
              </a:rPr>
              <a:t>Z</a:t>
            </a:r>
            <a:r>
              <a:rPr lang="en-GB" sz="2400" b="1" baseline="-25000" dirty="0" err="1" smtClean="0">
                <a:solidFill>
                  <a:srgbClr val="990000"/>
                </a:solidFill>
              </a:rPr>
              <a:t>p</a:t>
            </a:r>
            <a:r>
              <a:rPr lang="en-GB" sz="2400" b="1" dirty="0" smtClean="0">
                <a:solidFill>
                  <a:srgbClr val="990000"/>
                </a:solidFill>
              </a:rPr>
              <a:t>*.    </a:t>
            </a:r>
            <a:r>
              <a:rPr lang="en-GB" sz="2400" dirty="0" smtClean="0"/>
              <a:t>Let </a:t>
            </a:r>
            <a:r>
              <a:rPr lang="en-GB" sz="2400" b="1" dirty="0" smtClean="0">
                <a:solidFill>
                  <a:srgbClr val="C00000"/>
                </a:solidFill>
              </a:rPr>
              <a:t>y</a:t>
            </a:r>
            <a:r>
              <a:rPr lang="en-GB" sz="2400" dirty="0" smtClean="0"/>
              <a:t> be such that </a:t>
            </a:r>
            <a:r>
              <a:rPr lang="en-GB" sz="2400" b="1" dirty="0" smtClean="0">
                <a:solidFill>
                  <a:srgbClr val="C00000"/>
                </a:solidFill>
              </a:rPr>
              <a:t>m=</a:t>
            </a:r>
            <a:r>
              <a:rPr lang="en-GB" sz="2400" b="1" dirty="0" err="1" smtClean="0">
                <a:solidFill>
                  <a:srgbClr val="C00000"/>
                </a:solidFill>
              </a:rPr>
              <a:t>g</a:t>
            </a:r>
            <a:r>
              <a:rPr lang="en-GB" sz="2400" b="1" baseline="30000" dirty="0" err="1" smtClean="0">
                <a:solidFill>
                  <a:srgbClr val="C00000"/>
                </a:solidFill>
              </a:rPr>
              <a:t>y</a:t>
            </a:r>
            <a:r>
              <a:rPr lang="en-GB" sz="2400" dirty="0" smtClean="0"/>
              <a:t>. 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dirty="0" smtClean="0"/>
              <a:t>Recall that </a:t>
            </a:r>
            <a:r>
              <a:rPr lang="en-GB" sz="2400" b="1" dirty="0" smtClean="0">
                <a:solidFill>
                  <a:srgbClr val="990000"/>
                </a:solidFill>
              </a:rPr>
              <a:t>x</a:t>
            </a:r>
            <a:r>
              <a:rPr lang="en-GB" sz="2400" dirty="0" smtClean="0"/>
              <a:t> is a </a:t>
            </a:r>
            <a:r>
              <a:rPr lang="en-GB" sz="2400" b="1" dirty="0" err="1" smtClean="0">
                <a:solidFill>
                  <a:srgbClr val="993300"/>
                </a:solidFill>
              </a:rPr>
              <a:t>QR</a:t>
            </a:r>
            <a:r>
              <a:rPr lang="en-GB" sz="2400" b="1" baseline="-25000" dirty="0" err="1" smtClean="0">
                <a:solidFill>
                  <a:srgbClr val="993300"/>
                </a:solidFill>
              </a:rPr>
              <a:t>p</a:t>
            </a:r>
            <a:r>
              <a:rPr lang="en-GB" sz="2400" b="1" dirty="0" smtClean="0">
                <a:solidFill>
                  <a:srgbClr val="993300"/>
                </a:solidFill>
              </a:rPr>
              <a:t> </a:t>
            </a:r>
            <a:r>
              <a:rPr lang="en-GB" sz="2400" dirty="0" err="1" smtClean="0"/>
              <a:t>iff</a:t>
            </a:r>
            <a:r>
              <a:rPr lang="en-GB" sz="2400" dirty="0" smtClean="0"/>
              <a:t> </a:t>
            </a:r>
            <a:r>
              <a:rPr lang="en-GB" sz="2400" b="1" dirty="0" smtClean="0">
                <a:solidFill>
                  <a:srgbClr val="C00000"/>
                </a:solidFill>
              </a:rPr>
              <a:t>x</a:t>
            </a:r>
            <a:r>
              <a:rPr lang="en-GB" sz="2400" dirty="0" smtClean="0"/>
              <a:t> is an even power of </a:t>
            </a:r>
            <a:r>
              <a:rPr lang="en-GB" sz="2400" b="1" dirty="0" smtClean="0">
                <a:solidFill>
                  <a:srgbClr val="990000"/>
                </a:solidFill>
              </a:rPr>
              <a:t>g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400" dirty="0" smtClean="0">
              <a:cs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dirty="0" smtClean="0">
                <a:cs typeface="Arial" charset="0"/>
              </a:rPr>
              <a:t>It is easy to see that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dirty="0" smtClean="0">
                <a:cs typeface="Arial" charset="0"/>
              </a:rPr>
              <a:t>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GB" sz="2400" b="1" dirty="0" smtClean="0">
                <a:solidFill>
                  <a:srgbClr val="993300"/>
                </a:solidFill>
              </a:rPr>
              <a:t>(</a:t>
            </a:r>
            <a:r>
              <a:rPr lang="en-GB" sz="2400" b="1" dirty="0" err="1" smtClean="0">
                <a:solidFill>
                  <a:srgbClr val="993300"/>
                </a:solidFill>
              </a:rPr>
              <a:t>g</a:t>
            </a:r>
            <a:r>
              <a:rPr lang="en-GB" sz="2400" b="1" baseline="30000" dirty="0" err="1" smtClean="0">
                <a:solidFill>
                  <a:srgbClr val="993300"/>
                </a:solidFill>
              </a:rPr>
              <a:t>y</a:t>
            </a:r>
            <a:r>
              <a:rPr lang="en-GB" sz="2400" b="1" dirty="0" smtClean="0">
                <a:solidFill>
                  <a:srgbClr val="993300"/>
                </a:solidFill>
              </a:rPr>
              <a:t>)</a:t>
            </a:r>
            <a:r>
              <a:rPr lang="en-GB" sz="2400" b="1" baseline="30000" dirty="0" smtClean="0">
                <a:solidFill>
                  <a:srgbClr val="993300"/>
                </a:solidFill>
              </a:rPr>
              <a:t>e</a:t>
            </a:r>
            <a:r>
              <a:rPr lang="en-GB" sz="2400" b="1" dirty="0" smtClean="0">
                <a:solidFill>
                  <a:srgbClr val="993300"/>
                </a:solidFill>
              </a:rPr>
              <a:t> mod p </a:t>
            </a:r>
            <a:r>
              <a:rPr lang="en-GB" sz="2400" dirty="0" smtClean="0"/>
              <a:t>is an even power of</a:t>
            </a:r>
            <a:r>
              <a:rPr lang="en-GB" sz="2400" b="1" dirty="0" smtClean="0">
                <a:solidFill>
                  <a:srgbClr val="990000"/>
                </a:solidFill>
              </a:rPr>
              <a:t> g</a:t>
            </a:r>
            <a:r>
              <a:rPr lang="en-GB" sz="2400" b="1" dirty="0" smtClean="0">
                <a:solidFill>
                  <a:srgbClr val="993300"/>
                </a:solidFill>
              </a:rPr>
              <a:t> </a:t>
            </a:r>
            <a:br>
              <a:rPr lang="en-GB" sz="2400" b="1" dirty="0" smtClean="0">
                <a:solidFill>
                  <a:srgbClr val="993300"/>
                </a:solidFill>
              </a:rPr>
            </a:br>
            <a:r>
              <a:rPr lang="en-GB" sz="2400" dirty="0" err="1" smtClean="0"/>
              <a:t>iff</a:t>
            </a:r>
            <a:r>
              <a:rPr lang="en-GB" sz="2400" b="1" dirty="0" smtClean="0">
                <a:solidFill>
                  <a:srgbClr val="993300"/>
                </a:solidFill>
              </a:rPr>
              <a:t> </a:t>
            </a:r>
            <a:br>
              <a:rPr lang="en-GB" sz="2400" b="1" dirty="0" smtClean="0">
                <a:solidFill>
                  <a:srgbClr val="993300"/>
                </a:solidFill>
              </a:rPr>
            </a:br>
            <a:r>
              <a:rPr lang="en-GB" sz="2400" b="1" dirty="0" err="1" smtClean="0">
                <a:solidFill>
                  <a:srgbClr val="993300"/>
                </a:solidFill>
              </a:rPr>
              <a:t>g</a:t>
            </a:r>
            <a:r>
              <a:rPr lang="en-GB" sz="2400" b="1" baseline="30000" dirty="0" err="1" smtClean="0">
                <a:solidFill>
                  <a:srgbClr val="993300"/>
                </a:solidFill>
              </a:rPr>
              <a:t>y</a:t>
            </a:r>
            <a:r>
              <a:rPr lang="en-GB" sz="2400" b="1" dirty="0" smtClean="0">
                <a:solidFill>
                  <a:srgbClr val="993300"/>
                </a:solidFill>
              </a:rPr>
              <a:t> mod p </a:t>
            </a:r>
            <a:r>
              <a:rPr lang="en-GB" sz="2400" dirty="0" smtClean="0"/>
              <a:t>is an even power of </a:t>
            </a:r>
            <a:r>
              <a:rPr lang="en-GB" sz="2400" b="1" dirty="0" smtClean="0">
                <a:solidFill>
                  <a:srgbClr val="990000"/>
                </a:solidFill>
              </a:rPr>
              <a:t>g</a:t>
            </a:r>
            <a:r>
              <a:rPr lang="en-GB" sz="2400" dirty="0" smtClean="0"/>
              <a:t>.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GB" sz="2400" b="1" baseline="-25000" dirty="0" smtClean="0">
              <a:solidFill>
                <a:srgbClr val="99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Hence we are done.</a:t>
            </a:r>
            <a:endParaRPr lang="en-US" sz="2400" dirty="0"/>
          </a:p>
        </p:txBody>
      </p:sp>
      <p:sp>
        <p:nvSpPr>
          <p:cNvPr id="4" name="Rectangular Callout 3"/>
          <p:cNvSpPr/>
          <p:nvPr/>
        </p:nvSpPr>
        <p:spPr>
          <a:xfrm>
            <a:off x="3071802" y="4286256"/>
            <a:ext cx="5786478" cy="500066"/>
          </a:xfrm>
          <a:prstGeom prst="wedgeRectCallout">
            <a:avLst>
              <a:gd name="adj1" fmla="val -39905"/>
              <a:gd name="adj2" fmla="val 94327"/>
            </a:avLst>
          </a:prstGeom>
          <a:solidFill>
            <a:schemeClr val="bg1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C00000"/>
                </a:solidFill>
              </a:rPr>
              <a:t>g</a:t>
            </a:r>
            <a:r>
              <a:rPr lang="en-US" sz="2400" b="1" baseline="30000" dirty="0" err="1" smtClean="0">
                <a:solidFill>
                  <a:srgbClr val="C00000"/>
                </a:solidFill>
              </a:rPr>
              <a:t>ye</a:t>
            </a:r>
            <a:r>
              <a:rPr lang="en-US" sz="2400" b="1" dirty="0" smtClean="0">
                <a:solidFill>
                  <a:srgbClr val="C00000"/>
                </a:solidFill>
              </a:rPr>
              <a:t> = </a:t>
            </a:r>
            <a:r>
              <a:rPr lang="en-US" sz="2400" b="1" dirty="0" err="1" smtClean="0">
                <a:solidFill>
                  <a:srgbClr val="C00000"/>
                </a:solidFill>
              </a:rPr>
              <a:t>g</a:t>
            </a:r>
            <a:r>
              <a:rPr lang="en-US" sz="2400" b="1" baseline="30000" dirty="0" err="1" smtClean="0">
                <a:solidFill>
                  <a:srgbClr val="C00000"/>
                </a:solidFill>
              </a:rPr>
              <a:t>ye</a:t>
            </a:r>
            <a:r>
              <a:rPr lang="en-US" sz="2400" b="1" baseline="30000" dirty="0" smtClean="0">
                <a:solidFill>
                  <a:srgbClr val="C00000"/>
                </a:solidFill>
              </a:rPr>
              <a:t> mod (p-1)  </a:t>
            </a:r>
            <a:r>
              <a:rPr lang="en-US" sz="2000" dirty="0" smtClean="0">
                <a:solidFill>
                  <a:schemeClr val="tx1"/>
                </a:solidFill>
              </a:rPr>
              <a:t>(remember that </a:t>
            </a:r>
            <a:r>
              <a:rPr lang="en-US" sz="2000" b="1" dirty="0" smtClean="0">
                <a:solidFill>
                  <a:srgbClr val="C00000"/>
                </a:solidFill>
              </a:rPr>
              <a:t>p </a:t>
            </a:r>
            <a:r>
              <a:rPr lang="en-US" sz="2000" dirty="0" smtClean="0">
                <a:solidFill>
                  <a:schemeClr val="tx1"/>
                </a:solidFill>
              </a:rPr>
              <a:t>and</a:t>
            </a:r>
            <a:r>
              <a:rPr lang="en-US" sz="2000" b="1" dirty="0" smtClean="0">
                <a:solidFill>
                  <a:srgbClr val="C00000"/>
                </a:solidFill>
              </a:rPr>
              <a:t> e </a:t>
            </a:r>
            <a:r>
              <a:rPr lang="en-US" sz="2000" dirty="0" smtClean="0">
                <a:solidFill>
                  <a:schemeClr val="tx1"/>
                </a:solidFill>
              </a:rPr>
              <a:t>are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odd)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158" y="831839"/>
            <a:ext cx="8215370" cy="12815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2400" dirty="0" smtClean="0"/>
              <a:t>For an odd </a:t>
            </a:r>
            <a:r>
              <a:rPr lang="en-GB" sz="2400" b="1" dirty="0" smtClean="0">
                <a:solidFill>
                  <a:srgbClr val="990000"/>
                </a:solidFill>
              </a:rPr>
              <a:t>e</a:t>
            </a:r>
            <a:r>
              <a:rPr lang="en-GB" sz="2400" dirty="0" smtClean="0"/>
              <a:t>: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GB" sz="2400" b="1" dirty="0" smtClean="0">
                <a:solidFill>
                  <a:srgbClr val="993300"/>
                </a:solidFill>
              </a:rPr>
              <a:t>m</a:t>
            </a:r>
            <a:r>
              <a:rPr lang="en-GB" sz="2400" b="1" baseline="30000" dirty="0" smtClean="0">
                <a:solidFill>
                  <a:srgbClr val="993300"/>
                </a:solidFill>
              </a:rPr>
              <a:t>e</a:t>
            </a:r>
            <a:r>
              <a:rPr lang="en-GB" sz="2400" b="1" dirty="0" smtClean="0">
                <a:solidFill>
                  <a:srgbClr val="993300"/>
                </a:solidFill>
              </a:rPr>
              <a:t> mod p </a:t>
            </a:r>
            <a:r>
              <a:rPr lang="en-GB" sz="2400" dirty="0" smtClean="0"/>
              <a:t>is a</a:t>
            </a:r>
            <a:r>
              <a:rPr lang="en-GB" sz="2400" b="1" dirty="0" smtClean="0">
                <a:solidFill>
                  <a:srgbClr val="993300"/>
                </a:solidFill>
              </a:rPr>
              <a:t> </a:t>
            </a:r>
            <a:r>
              <a:rPr lang="en-GB" sz="2400" b="1" dirty="0" err="1" smtClean="0">
                <a:solidFill>
                  <a:srgbClr val="993300"/>
                </a:solidFill>
              </a:rPr>
              <a:t>QR</a:t>
            </a:r>
            <a:r>
              <a:rPr lang="en-GB" sz="2400" b="1" baseline="-25000" dirty="0" err="1" smtClean="0">
                <a:solidFill>
                  <a:srgbClr val="993300"/>
                </a:solidFill>
              </a:rPr>
              <a:t>p</a:t>
            </a:r>
            <a:r>
              <a:rPr lang="en-GB" sz="2400" b="1" dirty="0" smtClean="0">
                <a:solidFill>
                  <a:srgbClr val="993300"/>
                </a:solidFill>
              </a:rPr>
              <a:t> </a:t>
            </a:r>
            <a:br>
              <a:rPr lang="en-GB" sz="2400" b="1" dirty="0" smtClean="0">
                <a:solidFill>
                  <a:srgbClr val="993300"/>
                </a:solidFill>
              </a:rPr>
            </a:br>
            <a:r>
              <a:rPr lang="en-GB" sz="2400" dirty="0" err="1" smtClean="0"/>
              <a:t>iff</a:t>
            </a:r>
            <a:r>
              <a:rPr lang="en-GB" sz="2400" b="1" dirty="0" smtClean="0">
                <a:solidFill>
                  <a:srgbClr val="993300"/>
                </a:solidFill>
              </a:rPr>
              <a:t> </a:t>
            </a:r>
            <a:br>
              <a:rPr lang="en-GB" sz="2400" b="1" dirty="0" smtClean="0">
                <a:solidFill>
                  <a:srgbClr val="993300"/>
                </a:solidFill>
              </a:rPr>
            </a:br>
            <a:r>
              <a:rPr lang="en-GB" sz="2400" b="1" dirty="0" smtClean="0">
                <a:solidFill>
                  <a:srgbClr val="993300"/>
                </a:solidFill>
              </a:rPr>
              <a:t>m mod p </a:t>
            </a:r>
            <a:r>
              <a:rPr lang="en-GB" sz="2400" dirty="0" smtClean="0"/>
              <a:t>is a</a:t>
            </a:r>
            <a:r>
              <a:rPr lang="en-GB" sz="2400" b="1" dirty="0" smtClean="0">
                <a:solidFill>
                  <a:srgbClr val="993300"/>
                </a:solidFill>
              </a:rPr>
              <a:t> </a:t>
            </a:r>
            <a:r>
              <a:rPr lang="en-GB" sz="2400" b="1" dirty="0" err="1" smtClean="0">
                <a:solidFill>
                  <a:srgbClr val="993300"/>
                </a:solidFill>
              </a:rPr>
              <a:t>QR</a:t>
            </a:r>
            <a:r>
              <a:rPr lang="en-GB" sz="2400" b="1" baseline="-25000" dirty="0" err="1" smtClean="0">
                <a:solidFill>
                  <a:srgbClr val="993300"/>
                </a:solidFill>
              </a:rPr>
              <a:t>p</a:t>
            </a:r>
            <a:endParaRPr lang="en-GB" sz="2400" b="1" baseline="-25000" dirty="0" smtClean="0">
              <a:solidFill>
                <a:srgbClr val="99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401080" cy="227647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The </a:t>
            </a:r>
            <a:r>
              <a:rPr lang="en-US" b="1" dirty="0" smtClean="0"/>
              <a:t>Jacobi </a:t>
            </a:r>
            <a:r>
              <a:rPr lang="en-US" b="1" dirty="0"/>
              <a:t>symbol “leaks”</a:t>
            </a:r>
            <a:r>
              <a:rPr lang="en-US" dirty="0"/>
              <a:t>, i.e.: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dirty="0"/>
              <a:t>from</a:t>
            </a:r>
            <a:r>
              <a:rPr lang="en-US" b="1" dirty="0">
                <a:solidFill>
                  <a:srgbClr val="99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c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dirty="0"/>
              <a:t>one can compute </a:t>
            </a:r>
            <a:r>
              <a:rPr lang="en-US" b="1" dirty="0" smtClean="0">
                <a:solidFill>
                  <a:srgbClr val="C00000"/>
                </a:solidFill>
              </a:rPr>
              <a:t>J</a:t>
            </a:r>
            <a:r>
              <a:rPr lang="en-US" b="1" baseline="-25000" dirty="0" smtClean="0">
                <a:solidFill>
                  <a:srgbClr val="C00000"/>
                </a:solidFill>
              </a:rPr>
              <a:t>N</a:t>
            </a:r>
            <a:r>
              <a:rPr lang="en-US" b="1" dirty="0" smtClean="0">
                <a:solidFill>
                  <a:srgbClr val="C00000"/>
                </a:solidFill>
              </a:rPr>
              <a:t>(Dec</a:t>
            </a:r>
            <a:r>
              <a:rPr lang="en-GB" b="1" baseline="-25000" dirty="0" smtClean="0">
                <a:solidFill>
                  <a:srgbClr val="C00000"/>
                </a:solidFill>
              </a:rPr>
              <a:t>(</a:t>
            </a:r>
            <a:r>
              <a:rPr lang="en-GB" b="1" baseline="-25000" dirty="0" err="1" smtClean="0">
                <a:solidFill>
                  <a:srgbClr val="C00000"/>
                </a:solidFill>
              </a:rPr>
              <a:t>N,d</a:t>
            </a:r>
            <a:r>
              <a:rPr lang="en-GB" b="1" baseline="-25000" dirty="0" smtClean="0">
                <a:solidFill>
                  <a:srgbClr val="C00000"/>
                </a:solidFill>
              </a:rPr>
              <a:t>)</a:t>
            </a:r>
            <a:r>
              <a:rPr lang="en-US" b="1" dirty="0" smtClean="0">
                <a:solidFill>
                  <a:srgbClr val="C00000"/>
                </a:solidFill>
              </a:rPr>
              <a:t>(c</a:t>
            </a:r>
            <a:r>
              <a:rPr lang="en-US" b="1" dirty="0">
                <a:solidFill>
                  <a:srgbClr val="C00000"/>
                </a:solidFill>
              </a:rPr>
              <a:t>))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dirty="0"/>
              <a:t>(without knowing the factorization of </a:t>
            </a:r>
            <a:r>
              <a:rPr lang="en-US" b="1" dirty="0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)</a:t>
            </a:r>
            <a:endParaRPr lang="en-US" dirty="0"/>
          </a:p>
          <a:p>
            <a:pPr algn="r">
              <a:lnSpc>
                <a:spcPct val="90000"/>
              </a:lnSpc>
              <a:buFontTx/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85786" y="4857760"/>
            <a:ext cx="8072494" cy="12557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/>
              <a:t>Is it a big problem?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algn="r">
              <a:lnSpc>
                <a:spcPct val="90000"/>
              </a:lnSpc>
              <a:buFontTx/>
              <a:buNone/>
            </a:pPr>
            <a:r>
              <a:rPr lang="en-US" sz="2800" dirty="0" smtClean="0"/>
              <a:t>Depends on the application...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0010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The fact that the Jacobi symbol leaks </a:t>
            </a:r>
            <a:r>
              <a:rPr lang="en-US" b="1" dirty="0" smtClean="0"/>
              <a:t>does not contradict</a:t>
            </a:r>
            <a:r>
              <a:rPr lang="en-US" dirty="0" smtClean="0"/>
              <a:t> the </a:t>
            </a:r>
            <a:r>
              <a:rPr lang="en-US" b="1" dirty="0" smtClean="0"/>
              <a:t>RSA assumption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5" descr="MCj043594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6774" y="4198951"/>
            <a:ext cx="1676400" cy="1158875"/>
          </a:xfrm>
          <a:prstGeom prst="rect">
            <a:avLst/>
          </a:prstGeom>
          <a:noFill/>
        </p:spPr>
      </p:pic>
      <p:pic>
        <p:nvPicPr>
          <p:cNvPr id="5" name="Picture 2" descr="C:\Users\Stefan\AppData\Local\Microsoft\Windows\Temporary Internet Files\Content.IE5\QMMGVNV4\MCBD19647_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2643182"/>
            <a:ext cx="2002325" cy="1837853"/>
          </a:xfrm>
          <a:prstGeom prst="rect">
            <a:avLst/>
          </a:prstGeom>
          <a:noFill/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929454" y="2500306"/>
            <a:ext cx="758605" cy="3693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l-PL" dirty="0"/>
              <a:t>oracle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214810" y="3714752"/>
            <a:ext cx="4572000" cy="1631216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r>
              <a:rPr lang="en-US" sz="2000" dirty="0" smtClean="0"/>
              <a:t>choose: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C00000"/>
                </a:solidFill>
              </a:rPr>
              <a:t>N = </a:t>
            </a:r>
            <a:r>
              <a:rPr lang="en-US" sz="2000" b="1" dirty="0" err="1" smtClean="0">
                <a:solidFill>
                  <a:srgbClr val="C00000"/>
                </a:solidFill>
              </a:rPr>
              <a:t>pq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/>
              <a:t>where </a:t>
            </a:r>
            <a:r>
              <a:rPr lang="en-US" sz="2000" b="1" dirty="0" smtClean="0">
                <a:solidFill>
                  <a:srgbClr val="C00000"/>
                </a:solidFill>
              </a:rPr>
              <a:t>p</a:t>
            </a:r>
            <a:r>
              <a:rPr lang="en-US" sz="2000" dirty="0" smtClean="0"/>
              <a:t> and </a:t>
            </a:r>
            <a:r>
              <a:rPr lang="en-US" sz="2000" b="1" dirty="0" smtClean="0">
                <a:solidFill>
                  <a:srgbClr val="C00000"/>
                </a:solidFill>
              </a:rPr>
              <a:t>q</a:t>
            </a:r>
            <a:r>
              <a:rPr lang="en-US" sz="2000" dirty="0" smtClean="0"/>
              <a:t> are random primes such that  </a:t>
            </a:r>
            <a:r>
              <a:rPr lang="en-US" sz="2000" b="1" dirty="0" smtClean="0">
                <a:solidFill>
                  <a:srgbClr val="C00000"/>
                </a:solidFill>
              </a:rPr>
              <a:t>|p| = |q| = k</a:t>
            </a:r>
            <a:endParaRPr lang="en-US" sz="2000" baseline="30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C00000"/>
                </a:solidFill>
              </a:rPr>
              <a:t>x </a:t>
            </a:r>
            <a:r>
              <a:rPr lang="en-US" sz="2000" dirty="0" smtClean="0">
                <a:solidFill>
                  <a:srgbClr val="C00000"/>
                </a:solidFill>
              </a:rPr>
              <a:t>–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a random element of </a:t>
            </a:r>
            <a:r>
              <a:rPr lang="en-GB" sz="2000" b="1" dirty="0" smtClean="0">
                <a:solidFill>
                  <a:srgbClr val="C00000"/>
                </a:solidFill>
                <a:cs typeface="Arial" pitchFamily="34" charset="0"/>
              </a:rPr>
              <a:t>Z</a:t>
            </a:r>
            <a:r>
              <a:rPr lang="en-GB" sz="2000" b="1" baseline="-25000" dirty="0" smtClean="0">
                <a:solidFill>
                  <a:srgbClr val="C00000"/>
                </a:solidFill>
                <a:cs typeface="Arial" pitchFamily="34" charset="0"/>
              </a:rPr>
              <a:t>N</a:t>
            </a:r>
            <a:r>
              <a:rPr lang="en-GB" sz="2000" b="1" dirty="0" smtClean="0">
                <a:solidFill>
                  <a:srgbClr val="C00000"/>
                </a:solidFill>
              </a:rPr>
              <a:t>*</a:t>
            </a:r>
            <a:r>
              <a:rPr lang="it-IT" sz="2000" dirty="0" smtClean="0">
                <a:solidFill>
                  <a:srgbClr val="C00000"/>
                </a:solidFill>
                <a:cs typeface="Arial"/>
              </a:rPr>
              <a:t> 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C00000"/>
                </a:solidFill>
                <a:cs typeface="Arial"/>
              </a:rPr>
              <a:t>e </a:t>
            </a:r>
            <a:r>
              <a:rPr lang="en-US" sz="2000" dirty="0" smtClean="0">
                <a:solidFill>
                  <a:srgbClr val="C00000"/>
                </a:solidFill>
              </a:rPr>
              <a:t>– </a:t>
            </a:r>
            <a:r>
              <a:rPr lang="it-IT" sz="2000" dirty="0" err="1" smtClean="0">
                <a:cs typeface="Arial"/>
              </a:rPr>
              <a:t>is</a:t>
            </a:r>
            <a:r>
              <a:rPr lang="it-IT" sz="2000" dirty="0" smtClean="0">
                <a:cs typeface="Arial"/>
              </a:rPr>
              <a:t> </a:t>
            </a:r>
            <a:r>
              <a:rPr lang="it-IT" sz="2000" dirty="0" err="1" smtClean="0">
                <a:cs typeface="Arial"/>
              </a:rPr>
              <a:t>random</a:t>
            </a:r>
            <a:r>
              <a:rPr lang="it-IT" sz="2000" dirty="0" smtClean="0">
                <a:cs typeface="Arial"/>
              </a:rPr>
              <a:t> </a:t>
            </a:r>
            <a:r>
              <a:rPr lang="it-IT" sz="2000" dirty="0" err="1" smtClean="0">
                <a:cs typeface="Arial"/>
              </a:rPr>
              <a:t>element</a:t>
            </a:r>
            <a:r>
              <a:rPr lang="it-IT" sz="2000" dirty="0" smtClean="0">
                <a:cs typeface="Arial"/>
              </a:rPr>
              <a:t> </a:t>
            </a:r>
            <a:r>
              <a:rPr lang="it-IT" sz="2000" dirty="0" err="1" smtClean="0">
                <a:cs typeface="Arial"/>
              </a:rPr>
              <a:t>of</a:t>
            </a:r>
            <a:r>
              <a:rPr lang="it-IT" sz="2000" dirty="0" smtClean="0">
                <a:cs typeface="Arial"/>
              </a:rPr>
              <a:t> </a:t>
            </a:r>
            <a:r>
              <a:rPr lang="it-IT" sz="2000" b="1" dirty="0" smtClean="0">
                <a:solidFill>
                  <a:srgbClr val="C00000"/>
                </a:solidFill>
              </a:rPr>
              <a:t>Z</a:t>
            </a:r>
            <a:r>
              <a:rPr lang="el-GR" sz="2000" b="1" baseline="-25000" dirty="0" smtClean="0">
                <a:solidFill>
                  <a:srgbClr val="C00000"/>
                </a:solidFill>
                <a:cs typeface="Arial" pitchFamily="34" charset="0"/>
              </a:rPr>
              <a:t>φ</a:t>
            </a:r>
            <a:r>
              <a:rPr lang="it-IT" sz="2000" b="1" baseline="-25000" dirty="0" smtClean="0">
                <a:solidFill>
                  <a:srgbClr val="C00000"/>
                </a:solidFill>
                <a:cs typeface="Arial" pitchFamily="34" charset="0"/>
              </a:rPr>
              <a:t>(N)</a:t>
            </a:r>
            <a:r>
              <a:rPr lang="it-IT" sz="2000" b="1" dirty="0" smtClean="0">
                <a:solidFill>
                  <a:srgbClr val="C00000"/>
                </a:solidFill>
                <a:cs typeface="Arial" pitchFamily="34" charset="0"/>
              </a:rPr>
              <a:t>*</a:t>
            </a:r>
            <a:endParaRPr lang="en-US" sz="2000" b="1" dirty="0" smtClean="0">
              <a:solidFill>
                <a:srgbClr val="C00000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038212" y="4000504"/>
            <a:ext cx="1096518" cy="3693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dirty="0" err="1" smtClean="0"/>
              <a:t>adversary</a:t>
            </a:r>
            <a:endParaRPr lang="en-US" dirty="0"/>
          </a:p>
        </p:txBody>
      </p:sp>
      <p:sp>
        <p:nvSpPr>
          <p:cNvPr id="9" name="Left Arrow 8"/>
          <p:cNvSpPr/>
          <p:nvPr/>
        </p:nvSpPr>
        <p:spPr>
          <a:xfrm>
            <a:off x="2571736" y="4357694"/>
            <a:ext cx="1357322" cy="1285884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(</a:t>
            </a:r>
            <a:r>
              <a:rPr lang="en-US" sz="2000" b="1" dirty="0" err="1" smtClean="0">
                <a:solidFill>
                  <a:srgbClr val="C00000"/>
                </a:solidFill>
              </a:rPr>
              <a:t>x,e,N</a:t>
            </a:r>
            <a:r>
              <a:rPr lang="en-US" sz="2000" b="1" dirty="0" smtClean="0">
                <a:solidFill>
                  <a:srgbClr val="C00000"/>
                </a:solidFill>
              </a:rPr>
              <a:t>)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596" y="5786454"/>
            <a:ext cx="4929222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cannot</a:t>
            </a:r>
            <a:r>
              <a:rPr lang="en-US" sz="2000" dirty="0" smtClean="0"/>
              <a:t> compute </a:t>
            </a:r>
            <a:r>
              <a:rPr lang="en-GB" sz="2000" b="1" dirty="0" smtClean="0">
                <a:solidFill>
                  <a:srgbClr val="C00000"/>
                </a:solidFill>
              </a:rPr>
              <a:t>RSA</a:t>
            </a:r>
            <a:r>
              <a:rPr lang="en-GB" sz="2000" b="1" baseline="30000" dirty="0" smtClean="0">
                <a:solidFill>
                  <a:srgbClr val="C00000"/>
                </a:solidFill>
              </a:rPr>
              <a:t>-1</a:t>
            </a:r>
            <a:r>
              <a:rPr lang="en-GB" sz="2000" b="1" baseline="-25000" dirty="0" smtClean="0">
                <a:solidFill>
                  <a:srgbClr val="C00000"/>
                </a:solidFill>
              </a:rPr>
              <a:t>(</a:t>
            </a:r>
            <a:r>
              <a:rPr lang="en-GB" sz="2000" b="1" baseline="-25000" dirty="0" err="1" smtClean="0">
                <a:solidFill>
                  <a:srgbClr val="C00000"/>
                </a:solidFill>
              </a:rPr>
              <a:t>e,N</a:t>
            </a:r>
            <a:r>
              <a:rPr lang="en-GB" sz="2000" b="1" baseline="-25000" dirty="0" smtClean="0">
                <a:solidFill>
                  <a:srgbClr val="C00000"/>
                </a:solidFill>
              </a:rPr>
              <a:t>)</a:t>
            </a:r>
            <a:r>
              <a:rPr lang="en-US" sz="2000" b="1" dirty="0" smtClean="0">
                <a:solidFill>
                  <a:srgbClr val="C00000"/>
                </a:solidFill>
              </a:rPr>
              <a:t> (x) mod N</a:t>
            </a:r>
          </a:p>
          <a:p>
            <a:r>
              <a:rPr lang="en-US" sz="2000" dirty="0" smtClean="0"/>
              <a:t>but </a:t>
            </a:r>
            <a:r>
              <a:rPr lang="en-US" sz="2000" b="1" dirty="0" smtClean="0"/>
              <a:t>can</a:t>
            </a:r>
            <a:r>
              <a:rPr lang="en-US" sz="2000" dirty="0" smtClean="0"/>
              <a:t> compute </a:t>
            </a:r>
            <a:r>
              <a:rPr lang="en-US" sz="2000" b="1" dirty="0" smtClean="0">
                <a:solidFill>
                  <a:srgbClr val="C00000"/>
                </a:solidFill>
              </a:rPr>
              <a:t>J</a:t>
            </a:r>
            <a:r>
              <a:rPr lang="en-US" sz="2000" b="1" baseline="-25000" dirty="0" smtClean="0">
                <a:solidFill>
                  <a:srgbClr val="C00000"/>
                </a:solidFill>
              </a:rPr>
              <a:t>N</a:t>
            </a:r>
            <a:r>
              <a:rPr lang="en-US" sz="2000" b="1" dirty="0" smtClean="0">
                <a:solidFill>
                  <a:srgbClr val="C00000"/>
                </a:solidFill>
              </a:rPr>
              <a:t>(</a:t>
            </a:r>
            <a:r>
              <a:rPr lang="en-GB" sz="2000" b="1" dirty="0" smtClean="0">
                <a:solidFill>
                  <a:srgbClr val="C00000"/>
                </a:solidFill>
              </a:rPr>
              <a:t>RSA</a:t>
            </a:r>
            <a:r>
              <a:rPr lang="en-GB" sz="2000" b="1" baseline="30000" dirty="0" smtClean="0">
                <a:solidFill>
                  <a:srgbClr val="C00000"/>
                </a:solidFill>
              </a:rPr>
              <a:t>-1</a:t>
            </a:r>
            <a:r>
              <a:rPr lang="en-GB" sz="2000" b="1" baseline="-25000" dirty="0" smtClean="0">
                <a:solidFill>
                  <a:srgbClr val="C00000"/>
                </a:solidFill>
              </a:rPr>
              <a:t>(</a:t>
            </a:r>
            <a:r>
              <a:rPr lang="en-GB" sz="2000" b="1" baseline="-25000" dirty="0" err="1" smtClean="0">
                <a:solidFill>
                  <a:srgbClr val="C00000"/>
                </a:solidFill>
              </a:rPr>
              <a:t>e,N</a:t>
            </a:r>
            <a:r>
              <a:rPr lang="en-GB" sz="2000" b="1" baseline="-25000" dirty="0" smtClean="0">
                <a:solidFill>
                  <a:srgbClr val="C00000"/>
                </a:solidFill>
              </a:rPr>
              <a:t>)</a:t>
            </a:r>
            <a:r>
              <a:rPr lang="en-US" sz="2000" b="1" dirty="0" smtClean="0">
                <a:solidFill>
                  <a:srgbClr val="C00000"/>
                </a:solidFill>
              </a:rPr>
              <a:t> (x) mod N)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0" y="2590800"/>
            <a:ext cx="9144000" cy="2667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Question: Is RSA secure?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 dirty="0"/>
              <a:t>Looks like it has some weaknesses...</a:t>
            </a:r>
          </a:p>
          <a:p>
            <a:pPr marL="609600" indent="-609600">
              <a:buFontTx/>
              <a:buNone/>
            </a:pPr>
            <a:endParaRPr lang="en-US" dirty="0"/>
          </a:p>
          <a:p>
            <a:pPr marL="609600" indent="-609600">
              <a:buFontTx/>
              <a:buNone/>
            </a:pPr>
            <a:r>
              <a:rPr lang="en-US" dirty="0"/>
              <a:t>Plan: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Provide a formal security definition.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Modify </a:t>
            </a:r>
            <a:r>
              <a:rPr lang="en-US" b="1" dirty="0"/>
              <a:t>RSA</a:t>
            </a:r>
            <a:r>
              <a:rPr lang="en-US" dirty="0"/>
              <a:t> so that it is secure according to this definition.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GB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8794" y="1428736"/>
            <a:ext cx="6929486" cy="457203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Handbook RSA and its insecurity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introduction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algebraic properties of RSA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Security definitions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to encrypt with RSA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a practical construction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a theoretical construction based on hard-core bits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Rabin encryption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Theoretical constructions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Left Arrow 3"/>
          <p:cNvSpPr/>
          <p:nvPr/>
        </p:nvSpPr>
        <p:spPr>
          <a:xfrm flipH="1">
            <a:off x="571472" y="2714620"/>
            <a:ext cx="1214446" cy="500066"/>
          </a:xfrm>
          <a:prstGeom prst="lef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433654" cy="1143000"/>
          </a:xfrm>
        </p:spPr>
        <p:txBody>
          <a:bodyPr/>
          <a:lstStyle/>
          <a:p>
            <a:r>
              <a:rPr lang="en-GB" dirty="0" smtClean="0"/>
              <a:t>A mathematical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127452"/>
            <a:ext cx="8429684" cy="3015927"/>
          </a:xfrm>
          <a:solidFill>
            <a:schemeClr val="bg1"/>
          </a:solidFill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A </a:t>
            </a:r>
            <a:r>
              <a:rPr lang="en-US" sz="2400" b="1" dirty="0" smtClean="0">
                <a:solidFill>
                  <a:srgbClr val="0070C0"/>
                </a:solidFill>
              </a:rPr>
              <a:t>public-key encryption (PKE) </a:t>
            </a:r>
            <a:r>
              <a:rPr lang="en-US" sz="2400" dirty="0" smtClean="0">
                <a:solidFill>
                  <a:schemeClr val="tx1"/>
                </a:solidFill>
              </a:rPr>
              <a:t>scheme is a triple </a:t>
            </a:r>
            <a:r>
              <a:rPr lang="en-US" sz="2400" b="1" dirty="0" smtClean="0">
                <a:solidFill>
                  <a:srgbClr val="C00000"/>
                </a:solidFill>
              </a:rPr>
              <a:t>(Gen, Enc, Dec)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of poly-time algorithms,  where</a:t>
            </a: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it-IT" sz="2400" b="1" dirty="0" err="1" smtClean="0">
                <a:solidFill>
                  <a:srgbClr val="C00000"/>
                </a:solidFill>
              </a:rPr>
              <a:t>Gen</a:t>
            </a:r>
            <a:r>
              <a:rPr lang="it-IT" sz="2400" b="1" dirty="0" smtClean="0">
                <a:solidFill>
                  <a:srgbClr val="C00000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is</a:t>
            </a:r>
            <a:r>
              <a:rPr lang="it-IT" sz="2400" dirty="0" smtClean="0">
                <a:solidFill>
                  <a:schemeClr val="tx1"/>
                </a:solidFill>
              </a:rPr>
              <a:t> a </a:t>
            </a:r>
            <a:r>
              <a:rPr lang="it-IT" sz="2400" b="1" dirty="0" smtClean="0">
                <a:solidFill>
                  <a:srgbClr val="002060"/>
                </a:solidFill>
              </a:rPr>
              <a:t>key-generation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randomized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algorithm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that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takes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as</a:t>
            </a:r>
            <a:r>
              <a:rPr lang="it-IT" sz="2400" dirty="0" smtClean="0">
                <a:solidFill>
                  <a:schemeClr val="tx1"/>
                </a:solidFill>
              </a:rPr>
              <a:t> input a security </a:t>
            </a:r>
            <a:r>
              <a:rPr lang="it-IT" sz="2400" dirty="0" err="1" smtClean="0">
                <a:solidFill>
                  <a:schemeClr val="tx1"/>
                </a:solidFill>
              </a:rPr>
              <a:t>parameter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b="1" dirty="0" smtClean="0">
                <a:solidFill>
                  <a:srgbClr val="C00000"/>
                </a:solidFill>
              </a:rPr>
              <a:t>1</a:t>
            </a:r>
            <a:r>
              <a:rPr lang="it-IT" sz="2400" b="1" baseline="30000" dirty="0" smtClean="0">
                <a:solidFill>
                  <a:srgbClr val="C00000"/>
                </a:solidFill>
              </a:rPr>
              <a:t>n</a:t>
            </a:r>
            <a:r>
              <a:rPr lang="it-IT" sz="2400" dirty="0" smtClean="0">
                <a:solidFill>
                  <a:schemeClr val="tx1"/>
                </a:solidFill>
              </a:rPr>
              <a:t> and </a:t>
            </a:r>
            <a:r>
              <a:rPr lang="it-IT" sz="2400" dirty="0" err="1" smtClean="0">
                <a:solidFill>
                  <a:schemeClr val="tx1"/>
                </a:solidFill>
              </a:rPr>
              <a:t>outputs</a:t>
            </a:r>
            <a:r>
              <a:rPr lang="it-IT" sz="2400" dirty="0" smtClean="0">
                <a:solidFill>
                  <a:schemeClr val="tx1"/>
                </a:solidFill>
              </a:rPr>
              <a:t> a key </a:t>
            </a:r>
            <a:r>
              <a:rPr lang="it-IT" sz="2400" dirty="0" err="1" smtClean="0">
                <a:solidFill>
                  <a:schemeClr val="tx1"/>
                </a:solidFill>
              </a:rPr>
              <a:t>pair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b="1" dirty="0" smtClean="0">
                <a:solidFill>
                  <a:srgbClr val="C00000"/>
                </a:solidFill>
              </a:rPr>
              <a:t>(</a:t>
            </a:r>
            <a:r>
              <a:rPr lang="it-IT" sz="2400" b="1" dirty="0" err="1" smtClean="0">
                <a:solidFill>
                  <a:srgbClr val="C00000"/>
                </a:solidFill>
              </a:rPr>
              <a:t>pk</a:t>
            </a:r>
            <a:r>
              <a:rPr lang="it-IT" sz="2400" b="1" dirty="0" smtClean="0">
                <a:solidFill>
                  <a:srgbClr val="C00000"/>
                </a:solidFill>
              </a:rPr>
              <a:t>,</a:t>
            </a:r>
            <a:r>
              <a:rPr lang="it-IT" sz="2400" b="1" dirty="0" err="1" smtClean="0">
                <a:solidFill>
                  <a:srgbClr val="C00000"/>
                </a:solidFill>
              </a:rPr>
              <a:t>sk</a:t>
            </a:r>
            <a:r>
              <a:rPr lang="it-IT" sz="2400" b="1" dirty="0" smtClean="0">
                <a:solidFill>
                  <a:srgbClr val="C00000"/>
                </a:solidFill>
              </a:rPr>
              <a:t>)</a:t>
            </a:r>
            <a:r>
              <a:rPr lang="it-IT" sz="2400" dirty="0" smtClean="0">
                <a:solidFill>
                  <a:schemeClr val="tx1"/>
                </a:solidFill>
              </a:rPr>
              <a:t>.</a:t>
            </a:r>
            <a:endParaRPr lang="it-IT" sz="2400" b="1" dirty="0" smtClean="0">
              <a:solidFill>
                <a:srgbClr val="C00000"/>
              </a:solidFill>
            </a:endParaRP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pl-PL" sz="2400" b="1" dirty="0" smtClean="0">
                <a:solidFill>
                  <a:srgbClr val="C00000"/>
                </a:solidFill>
              </a:rPr>
              <a:t>Enc </a:t>
            </a:r>
            <a:r>
              <a:rPr lang="it-IT" sz="2400" b="1" dirty="0" smtClean="0">
                <a:solidFill>
                  <a:srgbClr val="C00000"/>
                </a:solidFill>
              </a:rPr>
              <a:t> </a:t>
            </a:r>
            <a:r>
              <a:rPr lang="pl-PL" sz="2400" dirty="0" smtClean="0"/>
              <a:t>is </a:t>
            </a:r>
            <a:r>
              <a:rPr lang="pl-PL" sz="2400" dirty="0"/>
              <a:t>an </a:t>
            </a:r>
            <a:r>
              <a:rPr lang="pl-PL" sz="2400" b="1" dirty="0">
                <a:solidFill>
                  <a:srgbClr val="002060"/>
                </a:solidFill>
              </a:rPr>
              <a:t>encryption</a:t>
            </a:r>
            <a:r>
              <a:rPr lang="pl-PL" sz="2400" b="1" dirty="0"/>
              <a:t> </a:t>
            </a:r>
            <a:r>
              <a:rPr lang="pl-PL" sz="2400" dirty="0" smtClean="0"/>
              <a:t>algorithm</a:t>
            </a:r>
            <a:r>
              <a:rPr lang="it-IT" sz="2400" dirty="0" smtClean="0"/>
              <a:t> </a:t>
            </a:r>
            <a:r>
              <a:rPr lang="it-IT" sz="2400" dirty="0" err="1" smtClean="0"/>
              <a:t>that</a:t>
            </a:r>
            <a:r>
              <a:rPr lang="it-IT" sz="2400" dirty="0" smtClean="0"/>
              <a:t> </a:t>
            </a:r>
            <a:r>
              <a:rPr lang="it-IT" sz="2400" dirty="0" err="1" smtClean="0"/>
              <a:t>takes</a:t>
            </a:r>
            <a:r>
              <a:rPr lang="it-IT" sz="2400" dirty="0" smtClean="0"/>
              <a:t> </a:t>
            </a:r>
            <a:r>
              <a:rPr lang="it-IT" sz="2400" dirty="0" err="1" smtClean="0"/>
              <a:t>as</a:t>
            </a:r>
            <a:r>
              <a:rPr lang="it-IT" sz="2400" dirty="0" smtClean="0"/>
              <a:t> input the </a:t>
            </a:r>
            <a:r>
              <a:rPr lang="it-IT" sz="2400" b="1" dirty="0" smtClean="0"/>
              <a:t>public key</a:t>
            </a:r>
            <a:r>
              <a:rPr lang="it-IT" sz="2400" dirty="0" smtClean="0"/>
              <a:t> </a:t>
            </a:r>
            <a:r>
              <a:rPr lang="it-IT" sz="2400" b="1" dirty="0" err="1" smtClean="0">
                <a:solidFill>
                  <a:srgbClr val="C00000"/>
                </a:solidFill>
              </a:rPr>
              <a:t>pk</a:t>
            </a:r>
            <a:r>
              <a:rPr lang="it-IT" sz="2400" b="1" dirty="0" smtClean="0"/>
              <a:t> </a:t>
            </a:r>
            <a:r>
              <a:rPr lang="it-IT" sz="2400" dirty="0" smtClean="0"/>
              <a:t>and a </a:t>
            </a:r>
            <a:r>
              <a:rPr lang="it-IT" sz="2400" b="1" dirty="0" err="1" smtClean="0"/>
              <a:t>message</a:t>
            </a:r>
            <a:r>
              <a:rPr lang="it-IT" sz="2400" dirty="0" smtClean="0"/>
              <a:t> </a:t>
            </a:r>
            <a:r>
              <a:rPr lang="it-IT" sz="2400" b="1" dirty="0" smtClean="0">
                <a:solidFill>
                  <a:srgbClr val="C00000"/>
                </a:solidFill>
              </a:rPr>
              <a:t>m</a:t>
            </a:r>
            <a:r>
              <a:rPr lang="pl-PL" sz="2400" dirty="0" smtClean="0"/>
              <a:t>,</a:t>
            </a:r>
            <a:r>
              <a:rPr lang="it-IT" sz="2400" dirty="0" smtClean="0"/>
              <a:t> and </a:t>
            </a:r>
            <a:r>
              <a:rPr lang="it-IT" sz="2400" dirty="0" err="1" smtClean="0"/>
              <a:t>outputs</a:t>
            </a:r>
            <a:r>
              <a:rPr lang="it-IT" sz="2400" dirty="0" smtClean="0"/>
              <a:t> a </a:t>
            </a:r>
            <a:r>
              <a:rPr lang="it-IT" sz="2400" b="1" dirty="0" err="1" smtClean="0"/>
              <a:t>ciphertext</a:t>
            </a:r>
            <a:r>
              <a:rPr lang="it-IT" sz="2400" dirty="0" smtClean="0"/>
              <a:t> </a:t>
            </a:r>
            <a:r>
              <a:rPr lang="it-IT" sz="2400" b="1" dirty="0" smtClean="0">
                <a:solidFill>
                  <a:srgbClr val="C00000"/>
                </a:solidFill>
              </a:rPr>
              <a:t>c</a:t>
            </a:r>
            <a:r>
              <a:rPr lang="it-IT" sz="2400" dirty="0"/>
              <a:t>,</a:t>
            </a:r>
            <a:endParaRPr lang="pl-PL" sz="2400" b="1" dirty="0"/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pl-PL" sz="2400" b="1" dirty="0">
                <a:solidFill>
                  <a:srgbClr val="C00000"/>
                </a:solidFill>
              </a:rPr>
              <a:t>Dec</a:t>
            </a:r>
            <a:r>
              <a:rPr lang="pl-PL" sz="2400" b="1" dirty="0">
                <a:solidFill>
                  <a:srgbClr val="C00000"/>
                </a:solidFill>
                <a:latin typeface="Gill Sans MT" pitchFamily="34" charset="0"/>
              </a:rPr>
              <a:t> </a:t>
            </a:r>
            <a:r>
              <a:rPr lang="pl-PL" sz="2400" dirty="0"/>
              <a:t>is an </a:t>
            </a:r>
            <a:r>
              <a:rPr lang="it-IT" sz="2400" b="1" dirty="0" smtClean="0">
                <a:solidFill>
                  <a:srgbClr val="002060"/>
                </a:solidFill>
              </a:rPr>
              <a:t>de</a:t>
            </a:r>
            <a:r>
              <a:rPr lang="pl-PL" sz="2400" b="1" dirty="0" smtClean="0">
                <a:solidFill>
                  <a:srgbClr val="002060"/>
                </a:solidFill>
              </a:rPr>
              <a:t>cryption</a:t>
            </a:r>
            <a:r>
              <a:rPr lang="pl-PL" sz="2400" b="1" dirty="0" smtClean="0"/>
              <a:t> </a:t>
            </a:r>
            <a:r>
              <a:rPr lang="pl-PL" sz="2400" dirty="0"/>
              <a:t>algorithm</a:t>
            </a:r>
            <a:r>
              <a:rPr lang="it-IT" sz="2400" dirty="0"/>
              <a:t> </a:t>
            </a:r>
            <a:r>
              <a:rPr lang="it-IT" sz="2400" dirty="0" err="1"/>
              <a:t>that</a:t>
            </a:r>
            <a:r>
              <a:rPr lang="it-IT" sz="2400" dirty="0"/>
              <a:t> </a:t>
            </a:r>
            <a:r>
              <a:rPr lang="it-IT" sz="2400" dirty="0" err="1"/>
              <a:t>takes</a:t>
            </a:r>
            <a:r>
              <a:rPr lang="it-IT" sz="2400" dirty="0"/>
              <a:t> </a:t>
            </a:r>
            <a:r>
              <a:rPr lang="it-IT" sz="2400" dirty="0" err="1"/>
              <a:t>as</a:t>
            </a:r>
            <a:r>
              <a:rPr lang="it-IT" sz="2400" dirty="0"/>
              <a:t> input the </a:t>
            </a:r>
            <a:r>
              <a:rPr lang="it-IT" sz="2400" b="1" dirty="0" smtClean="0"/>
              <a:t>private key </a:t>
            </a:r>
            <a:r>
              <a:rPr lang="it-IT" sz="2400" b="1" dirty="0" err="1">
                <a:solidFill>
                  <a:srgbClr val="C00000"/>
                </a:solidFill>
              </a:rPr>
              <a:t>s</a:t>
            </a:r>
            <a:r>
              <a:rPr lang="it-IT" sz="2400" b="1" dirty="0" err="1" smtClean="0">
                <a:solidFill>
                  <a:srgbClr val="C00000"/>
                </a:solidFill>
              </a:rPr>
              <a:t>k</a:t>
            </a:r>
            <a:r>
              <a:rPr lang="it-IT" sz="2400" b="1" dirty="0" smtClean="0"/>
              <a:t> </a:t>
            </a:r>
            <a:r>
              <a:rPr lang="it-IT" sz="2400" dirty="0"/>
              <a:t>and </a:t>
            </a:r>
            <a:r>
              <a:rPr lang="it-IT" sz="2400" dirty="0" smtClean="0"/>
              <a:t>the </a:t>
            </a:r>
            <a:r>
              <a:rPr lang="it-IT" sz="2400" b="1" dirty="0" err="1" smtClean="0"/>
              <a:t>ciphertext</a:t>
            </a:r>
            <a:r>
              <a:rPr lang="it-IT" sz="2400" dirty="0" smtClean="0"/>
              <a:t> </a:t>
            </a:r>
            <a:r>
              <a:rPr lang="it-IT" sz="2400" b="1" dirty="0" smtClean="0">
                <a:solidFill>
                  <a:srgbClr val="C00000"/>
                </a:solidFill>
              </a:rPr>
              <a:t>c</a:t>
            </a:r>
            <a:r>
              <a:rPr lang="pl-PL" sz="2400" dirty="0" smtClean="0"/>
              <a:t>,</a:t>
            </a:r>
            <a:r>
              <a:rPr lang="it-IT" sz="2400" dirty="0" smtClean="0"/>
              <a:t> </a:t>
            </a:r>
            <a:r>
              <a:rPr lang="it-IT" sz="2400" dirty="0"/>
              <a:t>and </a:t>
            </a:r>
            <a:r>
              <a:rPr lang="it-IT" sz="2400" dirty="0" err="1"/>
              <a:t>outputs</a:t>
            </a:r>
            <a:r>
              <a:rPr lang="it-IT" sz="2400" dirty="0"/>
              <a:t> a </a:t>
            </a:r>
            <a:r>
              <a:rPr lang="it-IT" sz="2400" b="1" dirty="0" err="1" smtClean="0"/>
              <a:t>message</a:t>
            </a:r>
            <a:r>
              <a:rPr lang="it-IT" sz="2400" dirty="0" smtClean="0"/>
              <a:t> </a:t>
            </a:r>
            <a:r>
              <a:rPr lang="it-IT" sz="2400" b="1" dirty="0" smtClean="0">
                <a:solidFill>
                  <a:srgbClr val="C00000"/>
                </a:solidFill>
              </a:rPr>
              <a:t>m’</a:t>
            </a:r>
            <a:r>
              <a:rPr lang="it-IT" sz="2400" dirty="0" smtClean="0"/>
              <a:t>.</a:t>
            </a:r>
            <a:endParaRPr lang="en-US" sz="2400" b="1" dirty="0" smtClean="0">
              <a:solidFill>
                <a:srgbClr val="C0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57158" y="4357694"/>
            <a:ext cx="8433654" cy="8572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t>We will sometimes write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Enc</a:t>
            </a:r>
            <a:r>
              <a:rPr kumimoji="0" lang="it-IT" sz="24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pk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(m)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t>and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Dec</a:t>
            </a:r>
            <a:r>
              <a:rPr lang="it-IT" sz="2400" b="1" baseline="-25000" dirty="0">
                <a:solidFill>
                  <a:srgbClr val="C00000"/>
                </a:solidFill>
              </a:rPr>
              <a:t>s</a:t>
            </a:r>
            <a:r>
              <a:rPr kumimoji="0" lang="it-IT" sz="24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k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(</a:t>
            </a: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c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)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t>instead of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Enc(</a:t>
            </a:r>
            <a:r>
              <a:rPr kumimoji="0" lang="it-IT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pk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,m)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t> and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Dec(</a:t>
            </a: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s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k,</a:t>
            </a: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c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)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034" y="5500702"/>
            <a:ext cx="8358246" cy="1061829"/>
          </a:xfrm>
          <a:prstGeom prst="rect">
            <a:avLst/>
          </a:prstGeom>
          <a:solidFill>
            <a:schemeClr val="bg1"/>
          </a:solidFill>
          <a:effectLst>
            <a:glow rad="139700">
              <a:schemeClr val="accent3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2400" b="1" u="sng" dirty="0" smtClean="0">
                <a:solidFill>
                  <a:srgbClr val="002060"/>
                </a:solidFill>
              </a:rPr>
              <a:t>Correctness</a:t>
            </a:r>
          </a:p>
          <a:p>
            <a:pPr algn="ctr"/>
            <a:endParaRPr lang="pl-PL" sz="1100" u="sng" dirty="0" smtClean="0">
              <a:solidFill>
                <a:srgbClr val="002060"/>
              </a:solidFill>
            </a:endParaRPr>
          </a:p>
          <a:p>
            <a:pPr algn="ctr"/>
            <a:r>
              <a:rPr lang="it-IT" sz="2400" b="1" dirty="0" smtClean="0">
                <a:solidFill>
                  <a:srgbClr val="C00000"/>
                </a:solidFill>
              </a:rPr>
              <a:t>P</a:t>
            </a:r>
            <a:r>
              <a:rPr lang="it-IT" sz="2800" b="1" dirty="0" smtClean="0">
                <a:solidFill>
                  <a:srgbClr val="C00000"/>
                </a:solidFill>
              </a:rPr>
              <a:t>(</a:t>
            </a:r>
            <a:r>
              <a:rPr lang="it-IT" sz="2400" b="1" dirty="0" smtClean="0">
                <a:solidFill>
                  <a:srgbClr val="C00000"/>
                </a:solidFill>
              </a:rPr>
              <a:t>D</a:t>
            </a:r>
            <a:r>
              <a:rPr lang="pl-PL" sz="2400" b="1" dirty="0" smtClean="0">
                <a:solidFill>
                  <a:srgbClr val="C00000"/>
                </a:solidFill>
              </a:rPr>
              <a:t>ec</a:t>
            </a:r>
            <a:r>
              <a:rPr lang="it-IT" sz="2400" b="1" baseline="-25000" dirty="0" err="1" smtClean="0">
                <a:solidFill>
                  <a:srgbClr val="C00000"/>
                </a:solidFill>
              </a:rPr>
              <a:t>sk</a:t>
            </a:r>
            <a:r>
              <a:rPr lang="pl-PL" sz="2400" b="1" dirty="0" smtClean="0">
                <a:solidFill>
                  <a:srgbClr val="C00000"/>
                </a:solidFill>
              </a:rPr>
              <a:t>(Enc</a:t>
            </a:r>
            <a:r>
              <a:rPr lang="it-IT" sz="2400" b="1" baseline="-25000" dirty="0" err="1" smtClean="0">
                <a:solidFill>
                  <a:srgbClr val="C00000"/>
                </a:solidFill>
              </a:rPr>
              <a:t>pk</a:t>
            </a:r>
            <a:r>
              <a:rPr lang="pl-PL" sz="2400" b="1" dirty="0" smtClean="0">
                <a:solidFill>
                  <a:srgbClr val="C00000"/>
                </a:solidFill>
              </a:rPr>
              <a:t>(m)) ≠ m</a:t>
            </a:r>
            <a:r>
              <a:rPr lang="it-IT" sz="2800" b="1" dirty="0" smtClean="0">
                <a:solidFill>
                  <a:srgbClr val="C00000"/>
                </a:solidFill>
              </a:rPr>
              <a:t>)</a:t>
            </a:r>
            <a:r>
              <a:rPr lang="it-IT" sz="2400" dirty="0">
                <a:solidFill>
                  <a:schemeClr val="tx1"/>
                </a:solidFill>
                <a:latin typeface="Gill Sans MT" pitchFamily="34" charset="0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latin typeface="Gill Sans MT" pitchFamily="34" charset="0"/>
              </a:rPr>
              <a:t>is</a:t>
            </a:r>
            <a:r>
              <a:rPr lang="it-IT" sz="2400" dirty="0" smtClean="0">
                <a:solidFill>
                  <a:schemeClr val="tx1"/>
                </a:solidFill>
                <a:latin typeface="Gill Sans MT" pitchFamily="34" charset="0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latin typeface="Gill Sans MT" pitchFamily="34" charset="0"/>
              </a:rPr>
              <a:t>negligible</a:t>
            </a:r>
            <a:r>
              <a:rPr lang="it-IT" sz="2400" dirty="0" smtClean="0">
                <a:solidFill>
                  <a:schemeClr val="tx1"/>
                </a:solidFill>
                <a:latin typeface="Gill Sans MT" pitchFamily="34" charset="0"/>
              </a:rPr>
              <a:t> in </a:t>
            </a:r>
            <a:r>
              <a:rPr lang="it-IT" sz="2400" b="1" dirty="0" smtClean="0">
                <a:solidFill>
                  <a:srgbClr val="C00000"/>
                </a:solidFill>
              </a:rPr>
              <a:t>n</a:t>
            </a:r>
            <a:r>
              <a:rPr lang="it-IT" sz="2400" dirty="0" smtClean="0">
                <a:solidFill>
                  <a:schemeClr val="tx1"/>
                </a:solidFill>
                <a:latin typeface="Gill Sans MT" pitchFamily="34" charset="0"/>
              </a:rPr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security definition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Remember the symmetric-key case?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We considered a </a:t>
            </a:r>
            <a:r>
              <a:rPr lang="en-US" b="1" dirty="0">
                <a:solidFill>
                  <a:srgbClr val="0070C0"/>
                </a:solidFill>
              </a:rPr>
              <a:t>chosen-plaintext attack</a:t>
            </a:r>
            <a:r>
              <a:rPr lang="en-US" dirty="0"/>
              <a:t>.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How would it look in the case of the </a:t>
            </a:r>
            <a:r>
              <a:rPr lang="en-US" b="1" dirty="0">
                <a:solidFill>
                  <a:srgbClr val="0070C0"/>
                </a:solidFill>
              </a:rPr>
              <a:t>public-key encryption</a:t>
            </a:r>
            <a:r>
              <a:rPr lang="en-US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/>
          <p:cNvCxnSpPr/>
          <p:nvPr/>
        </p:nvCxnSpPr>
        <p:spPr>
          <a:xfrm flipV="1">
            <a:off x="428596" y="4352936"/>
            <a:ext cx="1047779" cy="47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Public-Key Encryption</a:t>
            </a:r>
            <a:endParaRPr lang="en-US" dirty="0"/>
          </a:p>
        </p:txBody>
      </p:sp>
      <p:pic>
        <p:nvPicPr>
          <p:cNvPr id="4" name="Picture 4" descr="MCj041146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13378" y="3643314"/>
            <a:ext cx="1401762" cy="1457325"/>
          </a:xfrm>
          <a:prstGeom prst="rect">
            <a:avLst/>
          </a:prstGeom>
          <a:noFill/>
        </p:spPr>
      </p:pic>
      <p:pic>
        <p:nvPicPr>
          <p:cNvPr id="5" name="Picture 5" descr="MCj0415808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6375" y="3633798"/>
            <a:ext cx="1368425" cy="1438275"/>
          </a:xfrm>
          <a:prstGeom prst="rect">
            <a:avLst/>
          </a:prstGeom>
          <a:noFill/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704975" y="4624398"/>
            <a:ext cx="733425" cy="3698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>
                <a:solidFill>
                  <a:srgbClr val="993300"/>
                </a:solidFill>
              </a:rPr>
              <a:t>Alice</a:t>
            </a:r>
            <a:endParaRPr lang="en-US" sz="1800" b="1">
              <a:solidFill>
                <a:srgbClr val="993300"/>
              </a:solidFill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715008" y="4643446"/>
            <a:ext cx="631825" cy="3698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800" b="1" dirty="0">
                <a:solidFill>
                  <a:srgbClr val="993300"/>
                </a:solidFill>
              </a:rPr>
              <a:t>Bob</a:t>
            </a:r>
            <a:endParaRPr lang="en-US" sz="1800" b="1" dirty="0">
              <a:solidFill>
                <a:srgbClr val="993300"/>
              </a:solidFill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861981" y="4131238"/>
            <a:ext cx="372218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993300"/>
                </a:solidFill>
              </a:rPr>
              <a:t>m</a:t>
            </a:r>
            <a:endParaRPr lang="en-US" sz="1800" b="1" dirty="0">
              <a:solidFill>
                <a:srgbClr val="99330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857488" y="4352936"/>
            <a:ext cx="2468578" cy="1904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3298804" y="4143380"/>
            <a:ext cx="1523174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993300"/>
                </a:solidFill>
              </a:rPr>
              <a:t>c := Enc(</a:t>
            </a:r>
            <a:r>
              <a:rPr lang="en-US" sz="1800" b="1" dirty="0" err="1" smtClean="0">
                <a:solidFill>
                  <a:schemeClr val="accent3">
                    <a:lumMod val="50000"/>
                  </a:schemeClr>
                </a:solidFill>
              </a:rPr>
              <a:t>pk</a:t>
            </a:r>
            <a:r>
              <a:rPr lang="en-US" sz="1800" b="1" dirty="0" err="1" smtClean="0">
                <a:solidFill>
                  <a:srgbClr val="993300"/>
                </a:solidFill>
              </a:rPr>
              <a:t>,m</a:t>
            </a:r>
            <a:r>
              <a:rPr lang="en-US" sz="1800" b="1" dirty="0" smtClean="0">
                <a:solidFill>
                  <a:srgbClr val="993300"/>
                </a:solidFill>
              </a:rPr>
              <a:t>)</a:t>
            </a:r>
            <a:endParaRPr lang="en-US" sz="1800" b="1" dirty="0">
              <a:solidFill>
                <a:srgbClr val="99330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6715140" y="4429131"/>
            <a:ext cx="2039982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7183486" y="4214818"/>
            <a:ext cx="1043876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993300"/>
                </a:solidFill>
              </a:rPr>
              <a:t>Dec(</a:t>
            </a:r>
            <a:r>
              <a:rPr lang="en-US" sz="1800" b="1" dirty="0" err="1" smtClean="0">
                <a:solidFill>
                  <a:srgbClr val="993300"/>
                </a:solidFill>
              </a:rPr>
              <a:t>sk,c</a:t>
            </a:r>
            <a:r>
              <a:rPr lang="en-US" sz="1800" b="1" dirty="0" smtClean="0">
                <a:solidFill>
                  <a:srgbClr val="993300"/>
                </a:solidFill>
              </a:rPr>
              <a:t>)</a:t>
            </a:r>
            <a:endParaRPr lang="en-US" sz="1800" b="1" dirty="0">
              <a:solidFill>
                <a:srgbClr val="993300"/>
              </a:solidFill>
            </a:endParaRPr>
          </a:p>
        </p:txBody>
      </p:sp>
      <p:sp>
        <p:nvSpPr>
          <p:cNvPr id="37" name="Text Box 10"/>
          <p:cNvSpPr txBox="1">
            <a:spLocks noChangeArrowheads="1"/>
          </p:cNvSpPr>
          <p:nvPr/>
        </p:nvSpPr>
        <p:spPr bwMode="auto">
          <a:xfrm>
            <a:off x="1928794" y="5529274"/>
            <a:ext cx="418704" cy="3693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dirty="0" err="1" smtClean="0">
                <a:solidFill>
                  <a:schemeClr val="accent3">
                    <a:lumMod val="50000"/>
                  </a:schemeClr>
                </a:solidFill>
              </a:rPr>
              <a:t>pk</a:t>
            </a:r>
            <a:endParaRPr lang="en-US" sz="1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 flipV="1">
            <a:off x="2081194" y="5072074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Text Box 10"/>
          <p:cNvSpPr txBox="1">
            <a:spLocks noChangeArrowheads="1"/>
          </p:cNvSpPr>
          <p:nvPr/>
        </p:nvSpPr>
        <p:spPr bwMode="auto">
          <a:xfrm>
            <a:off x="5857884" y="5600712"/>
            <a:ext cx="386644" cy="3693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dirty="0" err="1" smtClean="0">
                <a:solidFill>
                  <a:srgbClr val="993300"/>
                </a:solidFill>
              </a:rPr>
              <a:t>sk</a:t>
            </a:r>
            <a:endParaRPr lang="en-US" sz="1800" b="1" dirty="0">
              <a:solidFill>
                <a:srgbClr val="993300"/>
              </a:solidFill>
            </a:endParaRPr>
          </a:p>
        </p:txBody>
      </p:sp>
      <p:sp>
        <p:nvSpPr>
          <p:cNvPr id="41" name="Line 13"/>
          <p:cNvSpPr>
            <a:spLocks noChangeShapeType="1"/>
          </p:cNvSpPr>
          <p:nvPr/>
        </p:nvSpPr>
        <p:spPr bwMode="auto">
          <a:xfrm flipV="1">
            <a:off x="6010284" y="514351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28596" y="1428736"/>
            <a:ext cx="800105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Use </a:t>
            </a:r>
            <a:r>
              <a:rPr lang="en-US" sz="2800" b="1" dirty="0" smtClean="0">
                <a:solidFill>
                  <a:srgbClr val="990000"/>
                </a:solidFill>
              </a:rPr>
              <a:t>2</a:t>
            </a:r>
            <a:r>
              <a:rPr lang="en-US" sz="2800" dirty="0" smtClean="0"/>
              <a:t> keys </a:t>
            </a:r>
            <a:r>
              <a:rPr lang="en-US" sz="2800" b="1" dirty="0" smtClean="0">
                <a:solidFill>
                  <a:srgbClr val="990000"/>
                </a:solidFill>
              </a:rPr>
              <a:t>(</a:t>
            </a:r>
            <a:r>
              <a:rPr lang="en-US" sz="2800" b="1" dirty="0" err="1" smtClean="0">
                <a:solidFill>
                  <a:srgbClr val="336600"/>
                </a:solidFill>
              </a:rPr>
              <a:t>pk</a:t>
            </a:r>
            <a:r>
              <a:rPr lang="en-US" sz="2800" b="1" dirty="0" err="1" smtClean="0">
                <a:solidFill>
                  <a:srgbClr val="990000"/>
                </a:solidFill>
              </a:rPr>
              <a:t>,sk</a:t>
            </a:r>
            <a:r>
              <a:rPr lang="en-US" sz="2800" b="1" dirty="0" smtClean="0">
                <a:solidFill>
                  <a:srgbClr val="990000"/>
                </a:solidFill>
              </a:rPr>
              <a:t>)</a:t>
            </a:r>
            <a:r>
              <a:rPr lang="en-US" sz="2800" b="1" dirty="0" smtClean="0"/>
              <a:t>,</a:t>
            </a:r>
            <a:r>
              <a:rPr lang="en-US" sz="2800" dirty="0" smtClean="0"/>
              <a:t> where</a:t>
            </a:r>
          </a:p>
          <a:p>
            <a:pPr lvl="1"/>
            <a:r>
              <a:rPr lang="en-US" sz="2400" b="1" dirty="0" err="1" smtClean="0">
                <a:solidFill>
                  <a:srgbClr val="336600"/>
                </a:solidFill>
              </a:rPr>
              <a:t>pk</a:t>
            </a:r>
            <a:r>
              <a:rPr lang="en-US" sz="2400" b="1" dirty="0" smtClean="0">
                <a:solidFill>
                  <a:srgbClr val="990000"/>
                </a:solidFill>
              </a:rPr>
              <a:t> </a:t>
            </a:r>
            <a:r>
              <a:rPr lang="en-US" sz="2400" dirty="0" smtClean="0"/>
              <a:t>is used for </a:t>
            </a:r>
            <a:r>
              <a:rPr lang="en-US" sz="2400" b="1" dirty="0" smtClean="0">
                <a:solidFill>
                  <a:srgbClr val="336600"/>
                </a:solidFill>
              </a:rPr>
              <a:t>encryption</a:t>
            </a:r>
            <a:r>
              <a:rPr lang="en-US" sz="2400" dirty="0" smtClean="0"/>
              <a:t>,</a:t>
            </a:r>
          </a:p>
          <a:p>
            <a:pPr lvl="1"/>
            <a:r>
              <a:rPr lang="en-US" sz="2400" b="1" dirty="0" err="1" smtClean="0">
                <a:solidFill>
                  <a:srgbClr val="990000"/>
                </a:solidFill>
              </a:rPr>
              <a:t>sk</a:t>
            </a:r>
            <a:r>
              <a:rPr lang="en-US" sz="2400" dirty="0" smtClean="0"/>
              <a:t> is used for </a:t>
            </a:r>
            <a:r>
              <a:rPr lang="en-US" sz="2400" b="1" dirty="0" smtClean="0">
                <a:solidFill>
                  <a:srgbClr val="990000"/>
                </a:solidFill>
              </a:rPr>
              <a:t>decryption</a:t>
            </a:r>
            <a:r>
              <a:rPr lang="en-US" sz="2400" dirty="0"/>
              <a:t>.</a:t>
            </a:r>
            <a:r>
              <a:rPr lang="en-US" sz="2400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5" grpId="0" animBg="1"/>
      <p:bldP spid="32" grpId="0" animBg="1"/>
      <p:bldP spid="35" grpId="0" animBg="1"/>
      <p:bldP spid="37" grpId="0" animBg="1"/>
      <p:bldP spid="38" grpId="0" animBg="1"/>
      <p:bldP spid="40" grpId="0" animBg="1"/>
      <p:bldP spid="4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 descr="C:\Users\Stefan\AppData\Local\Microsoft\Windows\Temporary Internet Files\Content.IE5\QMMGVNV4\MCBD19647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1142984"/>
            <a:ext cx="2002325" cy="1837853"/>
          </a:xfrm>
          <a:prstGeom prst="rect">
            <a:avLst/>
          </a:prstGeom>
          <a:noFill/>
        </p:spPr>
      </p:pic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4824413"/>
            <a:ext cx="9144000" cy="1066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r>
              <a:rPr lang="pl-PL"/>
              <a:t>A chosen-</a:t>
            </a:r>
            <a:r>
              <a:rPr lang="en-US"/>
              <a:t>plaintext</a:t>
            </a:r>
            <a:r>
              <a:rPr lang="pl-PL"/>
              <a:t> attack (CPA)</a:t>
            </a:r>
            <a:endParaRPr lang="en-US"/>
          </a:p>
        </p:txBody>
      </p:sp>
      <p:pic>
        <p:nvPicPr>
          <p:cNvPr id="67588" name="Picture 4" descr="MCj0435941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066800"/>
            <a:ext cx="1676400" cy="1158875"/>
          </a:xfrm>
          <a:prstGeom prst="rect">
            <a:avLst/>
          </a:prstGeom>
          <a:noFill/>
        </p:spPr>
      </p:pic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7391400" y="2754313"/>
            <a:ext cx="809625" cy="3698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/>
              <a:t>oracle</a:t>
            </a:r>
            <a:endParaRPr lang="en-US"/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838200" y="2297113"/>
            <a:ext cx="1600200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pl-PL" dirty="0"/>
              <a:t>chooses</a:t>
            </a:r>
            <a:r>
              <a:rPr lang="pl-PL" b="1" dirty="0">
                <a:solidFill>
                  <a:srgbClr val="990000"/>
                </a:solidFill>
              </a:rPr>
              <a:t> </a:t>
            </a:r>
            <a:r>
              <a:rPr lang="en-GB" b="1" dirty="0">
                <a:solidFill>
                  <a:srgbClr val="990000"/>
                </a:solidFill>
              </a:rPr>
              <a:t>m’</a:t>
            </a:r>
            <a:r>
              <a:rPr lang="en-GB" b="1" baseline="-25000" dirty="0">
                <a:solidFill>
                  <a:srgbClr val="990000"/>
                </a:solidFill>
              </a:rPr>
              <a:t>1</a:t>
            </a:r>
            <a:endParaRPr lang="en-US" b="1" baseline="-25000" dirty="0">
              <a:solidFill>
                <a:srgbClr val="990000"/>
              </a:solidFill>
            </a:endParaRPr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>
            <a:off x="2743200" y="2525713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4191000" y="2373313"/>
            <a:ext cx="609600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990000"/>
                </a:solidFill>
              </a:rPr>
              <a:t>m’</a:t>
            </a:r>
            <a:r>
              <a:rPr lang="en-GB" b="1" baseline="-25000" dirty="0">
                <a:solidFill>
                  <a:srgbClr val="990000"/>
                </a:solidFill>
              </a:rPr>
              <a:t>1</a:t>
            </a:r>
            <a:endParaRPr lang="en-US" b="1" baseline="-25000" dirty="0">
              <a:solidFill>
                <a:srgbClr val="990000"/>
              </a:solidFill>
            </a:endParaRPr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2743200" y="2982913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3505200" y="2830513"/>
            <a:ext cx="2057400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pl-PL" b="1" dirty="0">
                <a:solidFill>
                  <a:srgbClr val="990000"/>
                </a:solidFill>
              </a:rPr>
              <a:t>c</a:t>
            </a:r>
            <a:r>
              <a:rPr lang="en-GB" b="1" baseline="-25000" dirty="0">
                <a:solidFill>
                  <a:srgbClr val="990000"/>
                </a:solidFill>
              </a:rPr>
              <a:t>1</a:t>
            </a:r>
            <a:r>
              <a:rPr lang="pl-PL" b="1" dirty="0">
                <a:solidFill>
                  <a:srgbClr val="990000"/>
                </a:solidFill>
              </a:rPr>
              <a:t> = Enc(</a:t>
            </a:r>
            <a:r>
              <a:rPr lang="en-US" b="1" dirty="0" err="1">
                <a:solidFill>
                  <a:srgbClr val="990000"/>
                </a:solidFill>
              </a:rPr>
              <a:t>pk</a:t>
            </a:r>
            <a:r>
              <a:rPr lang="pl-PL" b="1" dirty="0">
                <a:solidFill>
                  <a:srgbClr val="990000"/>
                </a:solidFill>
              </a:rPr>
              <a:t>,m</a:t>
            </a:r>
            <a:r>
              <a:rPr lang="en-GB" b="1" dirty="0">
                <a:solidFill>
                  <a:srgbClr val="990000"/>
                </a:solidFill>
              </a:rPr>
              <a:t>’</a:t>
            </a:r>
            <a:r>
              <a:rPr lang="en-GB" b="1" baseline="-25000" dirty="0">
                <a:solidFill>
                  <a:srgbClr val="990000"/>
                </a:solidFill>
              </a:rPr>
              <a:t>1</a:t>
            </a:r>
            <a:r>
              <a:rPr lang="pl-PL" b="1" dirty="0">
                <a:solidFill>
                  <a:srgbClr val="990000"/>
                </a:solidFill>
              </a:rPr>
              <a:t>)</a:t>
            </a:r>
            <a:endParaRPr lang="en-US" b="1" baseline="-25000" dirty="0">
              <a:solidFill>
                <a:srgbClr val="990000"/>
              </a:solidFill>
            </a:endParaRPr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533400" y="6259513"/>
            <a:ext cx="1828800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pl-PL" dirty="0"/>
              <a:t>has to guess </a:t>
            </a:r>
            <a:r>
              <a:rPr lang="pl-PL" b="1" dirty="0">
                <a:solidFill>
                  <a:srgbClr val="993300"/>
                </a:solidFill>
              </a:rPr>
              <a:t>b</a:t>
            </a:r>
            <a:endParaRPr lang="en-US" b="1" dirty="0">
              <a:solidFill>
                <a:srgbClr val="993300"/>
              </a:solidFill>
            </a:endParaRPr>
          </a:p>
        </p:txBody>
      </p:sp>
      <p:sp>
        <p:nvSpPr>
          <p:cNvPr id="67597" name="Text Box 13"/>
          <p:cNvSpPr txBox="1">
            <a:spLocks noChangeArrowheads="1"/>
          </p:cNvSpPr>
          <p:nvPr/>
        </p:nvSpPr>
        <p:spPr bwMode="auto">
          <a:xfrm>
            <a:off x="838200" y="3668713"/>
            <a:ext cx="1752600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pl-PL" dirty="0"/>
              <a:t>chooses</a:t>
            </a:r>
            <a:r>
              <a:rPr lang="pl-PL" b="1" dirty="0">
                <a:solidFill>
                  <a:srgbClr val="990000"/>
                </a:solidFill>
              </a:rPr>
              <a:t> m</a:t>
            </a:r>
            <a:r>
              <a:rPr lang="en-GB" b="1" dirty="0">
                <a:solidFill>
                  <a:srgbClr val="990000"/>
                </a:solidFill>
              </a:rPr>
              <a:t>’</a:t>
            </a:r>
            <a:r>
              <a:rPr lang="en-GB" b="1" baseline="-25000" dirty="0">
                <a:solidFill>
                  <a:srgbClr val="990000"/>
                </a:solidFill>
              </a:rPr>
              <a:t>t</a:t>
            </a:r>
            <a:endParaRPr lang="en-US" dirty="0"/>
          </a:p>
        </p:txBody>
      </p:sp>
      <p:sp>
        <p:nvSpPr>
          <p:cNvPr id="67598" name="Line 14"/>
          <p:cNvSpPr>
            <a:spLocks noChangeShapeType="1"/>
          </p:cNvSpPr>
          <p:nvPr/>
        </p:nvSpPr>
        <p:spPr bwMode="auto">
          <a:xfrm>
            <a:off x="2819400" y="3821113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9" name="Text Box 15"/>
          <p:cNvSpPr txBox="1">
            <a:spLocks noChangeArrowheads="1"/>
          </p:cNvSpPr>
          <p:nvPr/>
        </p:nvSpPr>
        <p:spPr bwMode="auto">
          <a:xfrm>
            <a:off x="4191000" y="3668713"/>
            <a:ext cx="685800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pl-PL" b="1">
                <a:solidFill>
                  <a:srgbClr val="990000"/>
                </a:solidFill>
              </a:rPr>
              <a:t>m</a:t>
            </a:r>
            <a:r>
              <a:rPr lang="en-GB" b="1">
                <a:solidFill>
                  <a:srgbClr val="990000"/>
                </a:solidFill>
              </a:rPr>
              <a:t>’</a:t>
            </a:r>
            <a:r>
              <a:rPr lang="en-GB" b="1" baseline="-25000">
                <a:solidFill>
                  <a:srgbClr val="990000"/>
                </a:solidFill>
              </a:rPr>
              <a:t>t</a:t>
            </a:r>
            <a:endParaRPr lang="en-US" b="1" baseline="-25000">
              <a:solidFill>
                <a:srgbClr val="990000"/>
              </a:solidFill>
            </a:endParaRPr>
          </a:p>
        </p:txBody>
      </p:sp>
      <p:sp>
        <p:nvSpPr>
          <p:cNvPr id="67600" name="Line 16"/>
          <p:cNvSpPr>
            <a:spLocks noChangeShapeType="1"/>
          </p:cNvSpPr>
          <p:nvPr/>
        </p:nvSpPr>
        <p:spPr bwMode="auto">
          <a:xfrm>
            <a:off x="2819400" y="4354513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1" name="Text Box 17"/>
          <p:cNvSpPr txBox="1">
            <a:spLocks noChangeArrowheads="1"/>
          </p:cNvSpPr>
          <p:nvPr/>
        </p:nvSpPr>
        <p:spPr bwMode="auto">
          <a:xfrm>
            <a:off x="3581400" y="4202113"/>
            <a:ext cx="2057400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pl-PL" b="1" dirty="0">
                <a:solidFill>
                  <a:srgbClr val="990000"/>
                </a:solidFill>
              </a:rPr>
              <a:t>c</a:t>
            </a:r>
            <a:r>
              <a:rPr lang="en-GB" b="1" baseline="-25000" dirty="0">
                <a:solidFill>
                  <a:srgbClr val="990000"/>
                </a:solidFill>
              </a:rPr>
              <a:t>t</a:t>
            </a:r>
            <a:r>
              <a:rPr lang="pl-PL" b="1" dirty="0">
                <a:solidFill>
                  <a:srgbClr val="990000"/>
                </a:solidFill>
              </a:rPr>
              <a:t> = Enc(</a:t>
            </a:r>
            <a:r>
              <a:rPr lang="en-US" b="1" dirty="0" err="1">
                <a:solidFill>
                  <a:srgbClr val="990000"/>
                </a:solidFill>
              </a:rPr>
              <a:t>pk</a:t>
            </a:r>
            <a:r>
              <a:rPr lang="en-US" b="1" dirty="0">
                <a:solidFill>
                  <a:srgbClr val="990000"/>
                </a:solidFill>
              </a:rPr>
              <a:t>,</a:t>
            </a:r>
            <a:r>
              <a:rPr lang="pl-PL" b="1" dirty="0">
                <a:solidFill>
                  <a:srgbClr val="990000"/>
                </a:solidFill>
              </a:rPr>
              <a:t>m</a:t>
            </a:r>
            <a:r>
              <a:rPr lang="en-GB" b="1" dirty="0">
                <a:solidFill>
                  <a:srgbClr val="990000"/>
                </a:solidFill>
              </a:rPr>
              <a:t>’</a:t>
            </a:r>
            <a:r>
              <a:rPr lang="en-GB" b="1" baseline="-25000" dirty="0">
                <a:solidFill>
                  <a:srgbClr val="990000"/>
                </a:solidFill>
              </a:rPr>
              <a:t>t</a:t>
            </a:r>
            <a:r>
              <a:rPr lang="pl-PL" b="1" dirty="0">
                <a:solidFill>
                  <a:srgbClr val="990000"/>
                </a:solidFill>
              </a:rPr>
              <a:t>)</a:t>
            </a:r>
            <a:endParaRPr lang="en-US" b="1" baseline="-25000" dirty="0">
              <a:solidFill>
                <a:srgbClr val="990000"/>
              </a:solidFill>
            </a:endParaRPr>
          </a:p>
        </p:txBody>
      </p:sp>
      <p:sp>
        <p:nvSpPr>
          <p:cNvPr id="67602" name="Line 18"/>
          <p:cNvSpPr>
            <a:spLocks noChangeShapeType="1"/>
          </p:cNvSpPr>
          <p:nvPr/>
        </p:nvSpPr>
        <p:spPr bwMode="auto">
          <a:xfrm>
            <a:off x="2819400" y="5053013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3" name="Text Box 19"/>
          <p:cNvSpPr txBox="1">
            <a:spLocks noChangeArrowheads="1"/>
          </p:cNvSpPr>
          <p:nvPr/>
        </p:nvSpPr>
        <p:spPr bwMode="auto">
          <a:xfrm>
            <a:off x="4343400" y="4900613"/>
            <a:ext cx="838200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pl-PL" b="1" dirty="0">
                <a:solidFill>
                  <a:srgbClr val="990000"/>
                </a:solidFill>
              </a:rPr>
              <a:t>m</a:t>
            </a:r>
            <a:r>
              <a:rPr lang="pl-PL" b="1" baseline="-25000" dirty="0">
                <a:solidFill>
                  <a:srgbClr val="990000"/>
                </a:solidFill>
              </a:rPr>
              <a:t>0</a:t>
            </a:r>
            <a:r>
              <a:rPr lang="pl-PL" b="1" dirty="0">
                <a:solidFill>
                  <a:srgbClr val="990000"/>
                </a:solidFill>
              </a:rPr>
              <a:t>,m</a:t>
            </a:r>
            <a:r>
              <a:rPr lang="pl-PL" b="1" baseline="-25000" dirty="0">
                <a:solidFill>
                  <a:srgbClr val="990000"/>
                </a:solidFill>
              </a:rPr>
              <a:t>1</a:t>
            </a:r>
            <a:endParaRPr lang="en-US" b="1" baseline="-25000" dirty="0">
              <a:solidFill>
                <a:srgbClr val="990000"/>
              </a:solidFill>
            </a:endParaRPr>
          </a:p>
        </p:txBody>
      </p:sp>
      <p:sp>
        <p:nvSpPr>
          <p:cNvPr id="67604" name="Line 20"/>
          <p:cNvSpPr>
            <a:spLocks noChangeShapeType="1"/>
          </p:cNvSpPr>
          <p:nvPr/>
        </p:nvSpPr>
        <p:spPr bwMode="auto">
          <a:xfrm>
            <a:off x="2819400" y="5586413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5" name="Text Box 21"/>
          <p:cNvSpPr txBox="1">
            <a:spLocks noChangeArrowheads="1"/>
          </p:cNvSpPr>
          <p:nvPr/>
        </p:nvSpPr>
        <p:spPr bwMode="auto">
          <a:xfrm>
            <a:off x="3657600" y="5434013"/>
            <a:ext cx="1981200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pl-PL" b="1" dirty="0">
                <a:solidFill>
                  <a:srgbClr val="990000"/>
                </a:solidFill>
              </a:rPr>
              <a:t>c = Enc(</a:t>
            </a:r>
            <a:r>
              <a:rPr lang="en-US" b="1" dirty="0" err="1">
                <a:solidFill>
                  <a:srgbClr val="990000"/>
                </a:solidFill>
              </a:rPr>
              <a:t>pk</a:t>
            </a:r>
            <a:r>
              <a:rPr lang="pl-PL" b="1" dirty="0">
                <a:solidFill>
                  <a:srgbClr val="990000"/>
                </a:solidFill>
              </a:rPr>
              <a:t>,m</a:t>
            </a:r>
            <a:r>
              <a:rPr lang="pl-PL" b="1" baseline="-25000" dirty="0">
                <a:solidFill>
                  <a:srgbClr val="990000"/>
                </a:solidFill>
              </a:rPr>
              <a:t>b</a:t>
            </a:r>
            <a:r>
              <a:rPr lang="pl-PL" b="1" dirty="0">
                <a:solidFill>
                  <a:srgbClr val="990000"/>
                </a:solidFill>
              </a:rPr>
              <a:t>)</a:t>
            </a:r>
            <a:endParaRPr lang="en-US" b="1" baseline="-25000" dirty="0">
              <a:solidFill>
                <a:srgbClr val="990000"/>
              </a:solidFill>
            </a:endParaRPr>
          </a:p>
        </p:txBody>
      </p:sp>
      <p:sp>
        <p:nvSpPr>
          <p:cNvPr id="67606" name="Text Box 22"/>
          <p:cNvSpPr txBox="1">
            <a:spLocks noChangeArrowheads="1"/>
          </p:cNvSpPr>
          <p:nvPr/>
        </p:nvSpPr>
        <p:spPr bwMode="auto">
          <a:xfrm>
            <a:off x="838200" y="4900613"/>
            <a:ext cx="1752600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pl-PL" dirty="0"/>
              <a:t>chooses</a:t>
            </a:r>
            <a:r>
              <a:rPr lang="pl-PL" b="1" dirty="0">
                <a:solidFill>
                  <a:srgbClr val="990000"/>
                </a:solidFill>
              </a:rPr>
              <a:t> m</a:t>
            </a:r>
            <a:r>
              <a:rPr lang="pl-PL" b="1" baseline="-25000" dirty="0">
                <a:solidFill>
                  <a:srgbClr val="990000"/>
                </a:solidFill>
              </a:rPr>
              <a:t>0</a:t>
            </a:r>
            <a:r>
              <a:rPr lang="pl-PL" b="1" dirty="0">
                <a:solidFill>
                  <a:srgbClr val="990000"/>
                </a:solidFill>
              </a:rPr>
              <a:t>,m</a:t>
            </a:r>
            <a:r>
              <a:rPr lang="pl-PL" b="1" baseline="-25000" dirty="0">
                <a:solidFill>
                  <a:srgbClr val="990000"/>
                </a:solidFill>
              </a:rPr>
              <a:t>1</a:t>
            </a:r>
            <a:endParaRPr lang="en-US" dirty="0"/>
          </a:p>
        </p:txBody>
      </p:sp>
      <p:sp>
        <p:nvSpPr>
          <p:cNvPr id="67607" name="Text Box 23"/>
          <p:cNvSpPr txBox="1">
            <a:spLocks noChangeArrowheads="1"/>
          </p:cNvSpPr>
          <p:nvPr/>
        </p:nvSpPr>
        <p:spPr bwMode="auto">
          <a:xfrm>
            <a:off x="3082925" y="6034088"/>
            <a:ext cx="304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/>
              <a:t>the interaction continues </a:t>
            </a:r>
            <a:r>
              <a:rPr lang="pl-PL"/>
              <a:t>. . .</a:t>
            </a:r>
            <a:endParaRPr lang="en-US"/>
          </a:p>
        </p:txBody>
      </p:sp>
      <p:sp>
        <p:nvSpPr>
          <p:cNvPr id="67608" name="Text Box 24"/>
          <p:cNvSpPr txBox="1">
            <a:spLocks noChangeArrowheads="1"/>
          </p:cNvSpPr>
          <p:nvPr/>
        </p:nvSpPr>
        <p:spPr bwMode="auto">
          <a:xfrm>
            <a:off x="2819400" y="762000"/>
            <a:ext cx="1963550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pl-PL" dirty="0"/>
              <a:t>security parameter</a:t>
            </a:r>
          </a:p>
          <a:p>
            <a:pPr algn="ctr"/>
            <a:r>
              <a:rPr lang="pl-PL" b="1" dirty="0">
                <a:solidFill>
                  <a:srgbClr val="993300"/>
                </a:solidFill>
              </a:rPr>
              <a:t>1</a:t>
            </a:r>
            <a:r>
              <a:rPr lang="pl-PL" b="1" baseline="30000" dirty="0">
                <a:solidFill>
                  <a:srgbClr val="993300"/>
                </a:solidFill>
              </a:rPr>
              <a:t>n</a:t>
            </a:r>
            <a:endParaRPr lang="en-US" b="1" baseline="30000" dirty="0">
              <a:solidFill>
                <a:srgbClr val="993300"/>
              </a:solidFill>
            </a:endParaRPr>
          </a:p>
        </p:txBody>
      </p:sp>
      <p:sp>
        <p:nvSpPr>
          <p:cNvPr id="67609" name="Line 25"/>
          <p:cNvSpPr>
            <a:spLocks noChangeShapeType="1"/>
          </p:cNvSpPr>
          <p:nvPr/>
        </p:nvSpPr>
        <p:spPr bwMode="auto">
          <a:xfrm flipH="1">
            <a:off x="1752600" y="10668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10" name="Line 26"/>
          <p:cNvSpPr>
            <a:spLocks noChangeShapeType="1"/>
          </p:cNvSpPr>
          <p:nvPr/>
        </p:nvSpPr>
        <p:spPr bwMode="auto">
          <a:xfrm>
            <a:off x="4953000" y="1143000"/>
            <a:ext cx="1828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11" name="Text Box 27"/>
          <p:cNvSpPr txBox="1">
            <a:spLocks noChangeArrowheads="1"/>
          </p:cNvSpPr>
          <p:nvPr/>
        </p:nvSpPr>
        <p:spPr bwMode="auto">
          <a:xfrm>
            <a:off x="5334000" y="838200"/>
            <a:ext cx="3505200" cy="9191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pl-PL" dirty="0"/>
              <a:t>selects random</a:t>
            </a:r>
            <a:r>
              <a:rPr lang="en-US" dirty="0"/>
              <a:t/>
            </a:r>
            <a:br>
              <a:rPr lang="en-US" dirty="0"/>
            </a:br>
            <a:r>
              <a:rPr lang="pl-PL" b="1" dirty="0">
                <a:solidFill>
                  <a:srgbClr val="993300"/>
                </a:solidFill>
              </a:rPr>
              <a:t> </a:t>
            </a:r>
            <a:r>
              <a:rPr lang="en-US" b="1" dirty="0">
                <a:solidFill>
                  <a:srgbClr val="993300"/>
                </a:solidFill>
              </a:rPr>
              <a:t>(</a:t>
            </a:r>
            <a:r>
              <a:rPr lang="en-US" b="1" dirty="0" err="1">
                <a:solidFill>
                  <a:srgbClr val="993300"/>
                </a:solidFill>
              </a:rPr>
              <a:t>pk,sk</a:t>
            </a:r>
            <a:r>
              <a:rPr lang="en-US" b="1" dirty="0">
                <a:solidFill>
                  <a:srgbClr val="993300"/>
                </a:solidFill>
              </a:rPr>
              <a:t>) = </a:t>
            </a:r>
            <a:r>
              <a:rPr lang="pl-PL" b="1" dirty="0">
                <a:solidFill>
                  <a:srgbClr val="993300"/>
                </a:solidFill>
              </a:rPr>
              <a:t>Gen(1</a:t>
            </a:r>
            <a:r>
              <a:rPr lang="pl-PL" b="1" baseline="30000" dirty="0">
                <a:solidFill>
                  <a:srgbClr val="993300"/>
                </a:solidFill>
              </a:rPr>
              <a:t>n</a:t>
            </a:r>
            <a:r>
              <a:rPr lang="pl-PL" b="1" dirty="0">
                <a:solidFill>
                  <a:srgbClr val="993300"/>
                </a:solidFill>
              </a:rPr>
              <a:t>)</a:t>
            </a:r>
            <a:endParaRPr lang="en-US" b="1" dirty="0">
              <a:solidFill>
                <a:srgbClr val="993300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pl-PL" dirty="0"/>
              <a:t>chooses a random </a:t>
            </a:r>
            <a:r>
              <a:rPr lang="pl-PL" b="1" dirty="0">
                <a:solidFill>
                  <a:srgbClr val="993300"/>
                </a:solidFill>
              </a:rPr>
              <a:t>b = 0,1</a:t>
            </a:r>
          </a:p>
        </p:txBody>
      </p:sp>
      <p:sp>
        <p:nvSpPr>
          <p:cNvPr id="67612" name="Text Box 28"/>
          <p:cNvSpPr txBox="1">
            <a:spLocks noChangeArrowheads="1"/>
          </p:cNvSpPr>
          <p:nvPr/>
        </p:nvSpPr>
        <p:spPr bwMode="auto">
          <a:xfrm rot="5400000">
            <a:off x="4275932" y="3278981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l-PL" b="1">
                <a:solidFill>
                  <a:srgbClr val="993300"/>
                </a:solidFill>
              </a:rPr>
              <a:t>. . .</a:t>
            </a:r>
            <a:endParaRPr lang="en-US" b="1">
              <a:solidFill>
                <a:srgbClr val="993300"/>
              </a:solidFill>
            </a:endParaRPr>
          </a:p>
        </p:txBody>
      </p:sp>
      <p:sp>
        <p:nvSpPr>
          <p:cNvPr id="67613" name="Text Box 29"/>
          <p:cNvSpPr txBox="1">
            <a:spLocks noChangeArrowheads="1"/>
          </p:cNvSpPr>
          <p:nvPr/>
        </p:nvSpPr>
        <p:spPr bwMode="auto">
          <a:xfrm>
            <a:off x="0" y="4419600"/>
            <a:ext cx="1914525" cy="369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GB" dirty="0"/>
              <a:t>challenge phase:</a:t>
            </a:r>
            <a:endParaRPr lang="en-US" dirty="0"/>
          </a:p>
        </p:txBody>
      </p:sp>
      <p:sp>
        <p:nvSpPr>
          <p:cNvPr id="67614" name="Line 30"/>
          <p:cNvSpPr>
            <a:spLocks noChangeShapeType="1"/>
          </p:cNvSpPr>
          <p:nvPr/>
        </p:nvSpPr>
        <p:spPr bwMode="auto">
          <a:xfrm flipH="1">
            <a:off x="2743200" y="1981200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15" name="Text Box 31"/>
          <p:cNvSpPr txBox="1">
            <a:spLocks noChangeArrowheads="1"/>
          </p:cNvSpPr>
          <p:nvPr/>
        </p:nvSpPr>
        <p:spPr bwMode="auto">
          <a:xfrm>
            <a:off x="4191000" y="1752600"/>
            <a:ext cx="609600" cy="369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GB" b="1">
                <a:solidFill>
                  <a:srgbClr val="990000"/>
                </a:solidFill>
              </a:rPr>
              <a:t>pk</a:t>
            </a:r>
            <a:endParaRPr lang="en-US" b="1" baseline="-25000">
              <a:solidFill>
                <a:srgbClr val="990000"/>
              </a:solidFill>
            </a:endParaRPr>
          </a:p>
        </p:txBody>
      </p:sp>
      <p:sp>
        <p:nvSpPr>
          <p:cNvPr id="67616" name="AutoShape 32"/>
          <p:cNvSpPr>
            <a:spLocks noChangeArrowheads="1"/>
          </p:cNvSpPr>
          <p:nvPr/>
        </p:nvSpPr>
        <p:spPr bwMode="auto">
          <a:xfrm>
            <a:off x="2667000" y="2286000"/>
            <a:ext cx="3962400" cy="2362200"/>
          </a:xfrm>
          <a:prstGeom prst="wedgeRectCallout">
            <a:avLst>
              <a:gd name="adj1" fmla="val 62741"/>
              <a:gd name="adj2" fmla="val 30444"/>
            </a:avLst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67618" name="AutoShape 34"/>
          <p:cNvSpPr>
            <a:spLocks noChangeArrowheads="1"/>
          </p:cNvSpPr>
          <p:nvPr/>
        </p:nvSpPr>
        <p:spPr bwMode="auto">
          <a:xfrm>
            <a:off x="2643174" y="6000768"/>
            <a:ext cx="3962400" cy="381000"/>
          </a:xfrm>
          <a:prstGeom prst="wedgeRectCallout">
            <a:avLst>
              <a:gd name="adj1" fmla="val 64542"/>
              <a:gd name="adj2" fmla="val -482083"/>
            </a:avLst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67619" name="Text Box 35"/>
          <p:cNvSpPr txBox="1">
            <a:spLocks noChangeArrowheads="1"/>
          </p:cNvSpPr>
          <p:nvPr/>
        </p:nvSpPr>
        <p:spPr bwMode="auto">
          <a:xfrm>
            <a:off x="7239000" y="3276600"/>
            <a:ext cx="1600200" cy="329320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This is not</a:t>
            </a:r>
            <a:br>
              <a:rPr lang="en-US" sz="2400" b="1" dirty="0">
                <a:solidFill>
                  <a:srgbClr val="0070C0"/>
                </a:solidFill>
              </a:rPr>
            </a:br>
            <a:r>
              <a:rPr lang="en-US" sz="2400" b="1" dirty="0">
                <a:solidFill>
                  <a:srgbClr val="0070C0"/>
                </a:solidFill>
              </a:rPr>
              <a:t>needed.</a:t>
            </a:r>
          </a:p>
          <a:p>
            <a:r>
              <a:rPr lang="en-US" sz="2000" b="1" u="sng" dirty="0" smtClean="0"/>
              <a:t>Why</a:t>
            </a:r>
            <a:r>
              <a:rPr lang="en-US" sz="2000" b="1" u="sng" dirty="0"/>
              <a:t>?</a:t>
            </a:r>
            <a:br>
              <a:rPr lang="en-US" sz="2000" b="1" u="sng" dirty="0"/>
            </a:br>
            <a:r>
              <a:rPr lang="en-US" sz="2000" dirty="0"/>
              <a:t>Because if Eve knows </a:t>
            </a:r>
            <a:r>
              <a:rPr lang="en-US" sz="2000" b="1" dirty="0" err="1">
                <a:solidFill>
                  <a:srgbClr val="990000"/>
                </a:solidFill>
              </a:rPr>
              <a:t>pk</a:t>
            </a:r>
            <a:r>
              <a:rPr lang="en-US" sz="2000" dirty="0"/>
              <a:t> she can compute all these </a:t>
            </a:r>
            <a:r>
              <a:rPr lang="en-US" sz="2000" dirty="0" err="1"/>
              <a:t>ciphertexts</a:t>
            </a:r>
            <a:r>
              <a:rPr lang="en-US" sz="2000" dirty="0"/>
              <a:t> herself!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animBg="1"/>
      <p:bldP spid="67591" grpId="0" animBg="1"/>
      <p:bldP spid="67592" grpId="0" animBg="1"/>
      <p:bldP spid="67593" grpId="0" animBg="1"/>
      <p:bldP spid="67594" grpId="0" animBg="1"/>
      <p:bldP spid="67595" grpId="0" animBg="1"/>
      <p:bldP spid="67596" grpId="0" animBg="1"/>
      <p:bldP spid="67597" grpId="0" animBg="1"/>
      <p:bldP spid="67598" grpId="0" animBg="1"/>
      <p:bldP spid="67599" grpId="0" animBg="1"/>
      <p:bldP spid="67600" grpId="0" animBg="1"/>
      <p:bldP spid="67601" grpId="0" animBg="1"/>
      <p:bldP spid="67602" grpId="0" animBg="1"/>
      <p:bldP spid="67603" grpId="0" animBg="1"/>
      <p:bldP spid="67604" grpId="0" animBg="1"/>
      <p:bldP spid="67605" grpId="0" animBg="1"/>
      <p:bldP spid="67606" grpId="0" animBg="1"/>
      <p:bldP spid="67607" grpId="0"/>
      <p:bldP spid="67611" grpId="0" animBg="1"/>
      <p:bldP spid="67612" grpId="0"/>
      <p:bldP spid="67613" grpId="0" animBg="1"/>
      <p:bldP spid="67614" grpId="0" animBg="1"/>
      <p:bldP spid="67615" grpId="0" animBg="1"/>
      <p:bldP spid="67616" grpId="0" animBg="1"/>
      <p:bldP spid="67618" grpId="0" animBg="1"/>
      <p:bldP spid="6761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Users\Stefan\AppData\Local\Microsoft\Windows\Temporary Internet Files\Content.IE5\QMMGVNV4\MCBD19647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1571612"/>
            <a:ext cx="2002325" cy="1837853"/>
          </a:xfrm>
          <a:prstGeom prst="rect">
            <a:avLst/>
          </a:prstGeom>
          <a:noFill/>
        </p:spPr>
      </p:pic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000"/>
              <a:t>A simplified view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0" y="3962400"/>
            <a:ext cx="9144000" cy="1066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pic>
        <p:nvPicPr>
          <p:cNvPr id="71685" name="Picture 5" descr="MCj0435941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600200"/>
            <a:ext cx="1676400" cy="1158875"/>
          </a:xfrm>
          <a:prstGeom prst="rect">
            <a:avLst/>
          </a:prstGeom>
          <a:noFill/>
        </p:spPr>
      </p:pic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7391400" y="3287713"/>
            <a:ext cx="809625" cy="3698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/>
              <a:t>oracle</a:t>
            </a:r>
            <a:endParaRPr lang="en-US"/>
          </a:p>
        </p:txBody>
      </p:sp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533400" y="5397500"/>
            <a:ext cx="1828800" cy="369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pl-PL" dirty="0"/>
              <a:t>has to guess </a:t>
            </a:r>
            <a:r>
              <a:rPr lang="pl-PL" b="1" dirty="0">
                <a:solidFill>
                  <a:srgbClr val="993300"/>
                </a:solidFill>
              </a:rPr>
              <a:t>b</a:t>
            </a:r>
            <a:endParaRPr lang="en-US" b="1" dirty="0">
              <a:solidFill>
                <a:srgbClr val="993300"/>
              </a:solidFill>
            </a:endParaRPr>
          </a:p>
        </p:txBody>
      </p:sp>
      <p:sp>
        <p:nvSpPr>
          <p:cNvPr id="71699" name="Line 19"/>
          <p:cNvSpPr>
            <a:spLocks noChangeShapeType="1"/>
          </p:cNvSpPr>
          <p:nvPr/>
        </p:nvSpPr>
        <p:spPr bwMode="auto">
          <a:xfrm>
            <a:off x="2819400" y="4191000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0" name="Text Box 20"/>
          <p:cNvSpPr txBox="1">
            <a:spLocks noChangeArrowheads="1"/>
          </p:cNvSpPr>
          <p:nvPr/>
        </p:nvSpPr>
        <p:spPr bwMode="auto">
          <a:xfrm>
            <a:off x="4343400" y="4038600"/>
            <a:ext cx="838200" cy="369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pl-PL" b="1" dirty="0">
                <a:solidFill>
                  <a:srgbClr val="990000"/>
                </a:solidFill>
              </a:rPr>
              <a:t>m</a:t>
            </a:r>
            <a:r>
              <a:rPr lang="pl-PL" b="1" baseline="-25000" dirty="0">
                <a:solidFill>
                  <a:srgbClr val="990000"/>
                </a:solidFill>
              </a:rPr>
              <a:t>0</a:t>
            </a:r>
            <a:r>
              <a:rPr lang="pl-PL" b="1" dirty="0">
                <a:solidFill>
                  <a:srgbClr val="990000"/>
                </a:solidFill>
              </a:rPr>
              <a:t>,m</a:t>
            </a:r>
            <a:r>
              <a:rPr lang="pl-PL" b="1" baseline="-25000" dirty="0">
                <a:solidFill>
                  <a:srgbClr val="990000"/>
                </a:solidFill>
              </a:rPr>
              <a:t>1</a:t>
            </a:r>
            <a:endParaRPr lang="en-US" b="1" baseline="-25000" dirty="0">
              <a:solidFill>
                <a:srgbClr val="990000"/>
              </a:solidFill>
            </a:endParaRPr>
          </a:p>
        </p:txBody>
      </p:sp>
      <p:sp>
        <p:nvSpPr>
          <p:cNvPr id="71701" name="Line 21"/>
          <p:cNvSpPr>
            <a:spLocks noChangeShapeType="1"/>
          </p:cNvSpPr>
          <p:nvPr/>
        </p:nvSpPr>
        <p:spPr bwMode="auto">
          <a:xfrm>
            <a:off x="2819400" y="4724400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2" name="Text Box 22"/>
          <p:cNvSpPr txBox="1">
            <a:spLocks noChangeArrowheads="1"/>
          </p:cNvSpPr>
          <p:nvPr/>
        </p:nvSpPr>
        <p:spPr bwMode="auto">
          <a:xfrm>
            <a:off x="3657600" y="4572000"/>
            <a:ext cx="1981200" cy="369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pl-PL" b="1" dirty="0">
                <a:solidFill>
                  <a:srgbClr val="990000"/>
                </a:solidFill>
              </a:rPr>
              <a:t>c = Enc(</a:t>
            </a:r>
            <a:r>
              <a:rPr lang="en-US" b="1" dirty="0" err="1">
                <a:solidFill>
                  <a:srgbClr val="990000"/>
                </a:solidFill>
              </a:rPr>
              <a:t>pk</a:t>
            </a:r>
            <a:r>
              <a:rPr lang="pl-PL" b="1" dirty="0">
                <a:solidFill>
                  <a:srgbClr val="990000"/>
                </a:solidFill>
              </a:rPr>
              <a:t>,m</a:t>
            </a:r>
            <a:r>
              <a:rPr lang="pl-PL" b="1" baseline="-25000" dirty="0">
                <a:solidFill>
                  <a:srgbClr val="990000"/>
                </a:solidFill>
              </a:rPr>
              <a:t>b</a:t>
            </a:r>
            <a:r>
              <a:rPr lang="pl-PL" b="1" dirty="0">
                <a:solidFill>
                  <a:srgbClr val="990000"/>
                </a:solidFill>
              </a:rPr>
              <a:t>)</a:t>
            </a:r>
            <a:endParaRPr lang="en-US" b="1" baseline="-25000" dirty="0">
              <a:solidFill>
                <a:srgbClr val="990000"/>
              </a:solidFill>
            </a:endParaRPr>
          </a:p>
        </p:txBody>
      </p:sp>
      <p:sp>
        <p:nvSpPr>
          <p:cNvPr id="71703" name="Text Box 23"/>
          <p:cNvSpPr txBox="1">
            <a:spLocks noChangeArrowheads="1"/>
          </p:cNvSpPr>
          <p:nvPr/>
        </p:nvSpPr>
        <p:spPr bwMode="auto">
          <a:xfrm>
            <a:off x="838200" y="4038600"/>
            <a:ext cx="1752600" cy="369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pl-PL" dirty="0"/>
              <a:t>chooses</a:t>
            </a:r>
            <a:r>
              <a:rPr lang="pl-PL" b="1" dirty="0">
                <a:solidFill>
                  <a:srgbClr val="990000"/>
                </a:solidFill>
              </a:rPr>
              <a:t> m</a:t>
            </a:r>
            <a:r>
              <a:rPr lang="pl-PL" b="1" baseline="-25000" dirty="0">
                <a:solidFill>
                  <a:srgbClr val="990000"/>
                </a:solidFill>
              </a:rPr>
              <a:t>0</a:t>
            </a:r>
            <a:r>
              <a:rPr lang="pl-PL" b="1" dirty="0">
                <a:solidFill>
                  <a:srgbClr val="990000"/>
                </a:solidFill>
              </a:rPr>
              <a:t>,m</a:t>
            </a:r>
            <a:r>
              <a:rPr lang="pl-PL" b="1" baseline="-25000" dirty="0">
                <a:solidFill>
                  <a:srgbClr val="990000"/>
                </a:solidFill>
              </a:rPr>
              <a:t>1</a:t>
            </a:r>
            <a:endParaRPr lang="en-US" dirty="0"/>
          </a:p>
        </p:txBody>
      </p:sp>
      <p:sp>
        <p:nvSpPr>
          <p:cNvPr id="71705" name="Text Box 25"/>
          <p:cNvSpPr txBox="1">
            <a:spLocks noChangeArrowheads="1"/>
          </p:cNvSpPr>
          <p:nvPr/>
        </p:nvSpPr>
        <p:spPr bwMode="auto">
          <a:xfrm>
            <a:off x="2819400" y="1295400"/>
            <a:ext cx="1963550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pl-PL" dirty="0"/>
              <a:t>security parameter</a:t>
            </a:r>
          </a:p>
          <a:p>
            <a:pPr algn="ctr"/>
            <a:r>
              <a:rPr lang="pl-PL" b="1" dirty="0">
                <a:solidFill>
                  <a:srgbClr val="993300"/>
                </a:solidFill>
              </a:rPr>
              <a:t>1</a:t>
            </a:r>
            <a:r>
              <a:rPr lang="pl-PL" b="1" baseline="30000" dirty="0">
                <a:solidFill>
                  <a:srgbClr val="993300"/>
                </a:solidFill>
              </a:rPr>
              <a:t>n</a:t>
            </a:r>
            <a:endParaRPr lang="en-US" b="1" baseline="30000" dirty="0">
              <a:solidFill>
                <a:srgbClr val="993300"/>
              </a:solidFill>
            </a:endParaRPr>
          </a:p>
        </p:txBody>
      </p:sp>
      <p:sp>
        <p:nvSpPr>
          <p:cNvPr id="71706" name="Line 26"/>
          <p:cNvSpPr>
            <a:spLocks noChangeShapeType="1"/>
          </p:cNvSpPr>
          <p:nvPr/>
        </p:nvSpPr>
        <p:spPr bwMode="auto">
          <a:xfrm flipH="1">
            <a:off x="1752600" y="16002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7" name="Line 27"/>
          <p:cNvSpPr>
            <a:spLocks noChangeShapeType="1"/>
          </p:cNvSpPr>
          <p:nvPr/>
        </p:nvSpPr>
        <p:spPr bwMode="auto">
          <a:xfrm>
            <a:off x="4857752" y="1643050"/>
            <a:ext cx="2043114" cy="604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8" name="Text Box 28"/>
          <p:cNvSpPr txBox="1">
            <a:spLocks noChangeArrowheads="1"/>
          </p:cNvSpPr>
          <p:nvPr/>
        </p:nvSpPr>
        <p:spPr bwMode="auto">
          <a:xfrm>
            <a:off x="5334000" y="1371600"/>
            <a:ext cx="3505200" cy="9191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pl-PL" dirty="0"/>
              <a:t>selects random</a:t>
            </a:r>
            <a:r>
              <a:rPr lang="en-US" dirty="0"/>
              <a:t/>
            </a:r>
            <a:br>
              <a:rPr lang="en-US" dirty="0"/>
            </a:br>
            <a:r>
              <a:rPr lang="pl-PL" b="1" dirty="0">
                <a:solidFill>
                  <a:srgbClr val="993300"/>
                </a:solidFill>
              </a:rPr>
              <a:t> </a:t>
            </a:r>
            <a:r>
              <a:rPr lang="en-US" b="1" dirty="0">
                <a:solidFill>
                  <a:srgbClr val="993300"/>
                </a:solidFill>
              </a:rPr>
              <a:t>(</a:t>
            </a:r>
            <a:r>
              <a:rPr lang="en-US" b="1" dirty="0" err="1">
                <a:solidFill>
                  <a:srgbClr val="993300"/>
                </a:solidFill>
              </a:rPr>
              <a:t>pk,sk</a:t>
            </a:r>
            <a:r>
              <a:rPr lang="en-US" b="1" dirty="0">
                <a:solidFill>
                  <a:srgbClr val="993300"/>
                </a:solidFill>
              </a:rPr>
              <a:t>) = </a:t>
            </a:r>
            <a:r>
              <a:rPr lang="pl-PL" b="1" dirty="0">
                <a:solidFill>
                  <a:srgbClr val="993300"/>
                </a:solidFill>
              </a:rPr>
              <a:t>Gen(1</a:t>
            </a:r>
            <a:r>
              <a:rPr lang="pl-PL" b="1" baseline="30000" dirty="0">
                <a:solidFill>
                  <a:srgbClr val="993300"/>
                </a:solidFill>
              </a:rPr>
              <a:t>n</a:t>
            </a:r>
            <a:r>
              <a:rPr lang="pl-PL" b="1" dirty="0">
                <a:solidFill>
                  <a:srgbClr val="993300"/>
                </a:solidFill>
              </a:rPr>
              <a:t>)</a:t>
            </a:r>
            <a:endParaRPr lang="en-US" b="1" dirty="0">
              <a:solidFill>
                <a:srgbClr val="993300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pl-PL" dirty="0"/>
              <a:t>chooses a random </a:t>
            </a:r>
            <a:r>
              <a:rPr lang="pl-PL" b="1" dirty="0">
                <a:solidFill>
                  <a:srgbClr val="993300"/>
                </a:solidFill>
              </a:rPr>
              <a:t>b = 0,1</a:t>
            </a:r>
          </a:p>
        </p:txBody>
      </p:sp>
      <p:sp>
        <p:nvSpPr>
          <p:cNvPr id="71710" name="Text Box 30"/>
          <p:cNvSpPr txBox="1">
            <a:spLocks noChangeArrowheads="1"/>
          </p:cNvSpPr>
          <p:nvPr/>
        </p:nvSpPr>
        <p:spPr bwMode="auto">
          <a:xfrm>
            <a:off x="0" y="3557588"/>
            <a:ext cx="1914525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GB" dirty="0"/>
              <a:t>challenge phase:</a:t>
            </a:r>
            <a:endParaRPr lang="en-US" dirty="0"/>
          </a:p>
        </p:txBody>
      </p:sp>
      <p:sp>
        <p:nvSpPr>
          <p:cNvPr id="71716" name="Line 36"/>
          <p:cNvSpPr>
            <a:spLocks noChangeShapeType="1"/>
          </p:cNvSpPr>
          <p:nvPr/>
        </p:nvSpPr>
        <p:spPr bwMode="auto">
          <a:xfrm flipH="1">
            <a:off x="2743200" y="2514600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17" name="Text Box 37"/>
          <p:cNvSpPr txBox="1">
            <a:spLocks noChangeArrowheads="1"/>
          </p:cNvSpPr>
          <p:nvPr/>
        </p:nvSpPr>
        <p:spPr bwMode="auto">
          <a:xfrm>
            <a:off x="4191000" y="2286000"/>
            <a:ext cx="609600" cy="369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GB" b="1" dirty="0" err="1">
                <a:solidFill>
                  <a:srgbClr val="990000"/>
                </a:solidFill>
              </a:rPr>
              <a:t>pk</a:t>
            </a:r>
            <a:endParaRPr lang="en-US" b="1" baseline="-250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 animBg="1"/>
      <p:bldP spid="71693" grpId="0" animBg="1"/>
      <p:bldP spid="71699" grpId="0" animBg="1"/>
      <p:bldP spid="71700" grpId="0" animBg="1"/>
      <p:bldP spid="71701" grpId="0" animBg="1"/>
      <p:bldP spid="71702" grpId="0" animBg="1"/>
      <p:bldP spid="71703" grpId="0" animBg="1"/>
      <p:bldP spid="71708" grpId="0" animBg="1"/>
      <p:bldP spid="71710" grpId="0" animBg="1"/>
      <p:bldP spid="71716" grpId="0" animBg="1"/>
      <p:bldP spid="7171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pl-PL"/>
              <a:t>CPA-security</a:t>
            </a:r>
            <a:endParaRPr lang="en-US"/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304800" y="1524000"/>
            <a:ext cx="8458200" cy="483209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r>
              <a:rPr lang="en-GB" sz="2800" b="1" u="sng" dirty="0">
                <a:solidFill>
                  <a:srgbClr val="0070C0"/>
                </a:solidFill>
              </a:rPr>
              <a:t>Security d</a:t>
            </a:r>
            <a:r>
              <a:rPr lang="pl-PL" sz="2800" b="1" u="sng" dirty="0">
                <a:solidFill>
                  <a:srgbClr val="0070C0"/>
                </a:solidFill>
              </a:rPr>
              <a:t>efinition:</a:t>
            </a:r>
          </a:p>
          <a:p>
            <a:endParaRPr lang="pl-PL" sz="2800" b="1" u="sng" dirty="0">
              <a:solidFill>
                <a:schemeClr val="tx2"/>
              </a:solidFill>
            </a:endParaRPr>
          </a:p>
          <a:p>
            <a:r>
              <a:rPr lang="pl-PL" sz="2800" dirty="0"/>
              <a:t>We say that </a:t>
            </a:r>
            <a:r>
              <a:rPr lang="pl-PL" sz="2800" b="1" dirty="0">
                <a:solidFill>
                  <a:srgbClr val="993300"/>
                </a:solidFill>
              </a:rPr>
              <a:t>(Gen,Enc,Dec)</a:t>
            </a:r>
            <a:r>
              <a:rPr lang="pl-PL" sz="2800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has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b="1" dirty="0">
                <a:solidFill>
                  <a:srgbClr val="0070C0"/>
                </a:solidFill>
              </a:rPr>
              <a:t>indistinguishable encryptions</a:t>
            </a:r>
            <a:r>
              <a:rPr lang="pl-PL" sz="2800" b="1" dirty="0">
                <a:solidFill>
                  <a:srgbClr val="0070C0"/>
                </a:solidFill>
              </a:rPr>
              <a:t> under a chosen-</a:t>
            </a:r>
            <a:r>
              <a:rPr lang="en-US" sz="2800" b="1" dirty="0">
                <a:solidFill>
                  <a:srgbClr val="0070C0"/>
                </a:solidFill>
              </a:rPr>
              <a:t>plaintext</a:t>
            </a:r>
            <a:r>
              <a:rPr lang="pl-PL" sz="2800" b="1" dirty="0">
                <a:solidFill>
                  <a:srgbClr val="0070C0"/>
                </a:solidFill>
              </a:rPr>
              <a:t> attack (CPA)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pl-PL" sz="2800" dirty="0"/>
              <a:t>if </a:t>
            </a:r>
            <a:r>
              <a:rPr lang="en-US" sz="2800" dirty="0"/>
              <a:t>any </a:t>
            </a:r>
            <a:br>
              <a:rPr lang="en-US" sz="2800" dirty="0"/>
            </a:br>
            <a:endParaRPr lang="en-US" sz="2800" dirty="0"/>
          </a:p>
          <a:p>
            <a:pPr algn="ctr"/>
            <a:r>
              <a:rPr lang="en-US" sz="2800" b="1" dirty="0">
                <a:solidFill>
                  <a:srgbClr val="0070C0"/>
                </a:solidFill>
              </a:rPr>
              <a:t>randomized polynomial time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pl-PL" sz="2800" dirty="0"/>
              <a:t>adversary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  <a:p>
            <a:pPr algn="ctr"/>
            <a:r>
              <a:rPr lang="pl-PL" sz="2800" dirty="0"/>
              <a:t>guesses </a:t>
            </a:r>
            <a:r>
              <a:rPr lang="pl-PL" sz="2800" b="1" dirty="0">
                <a:solidFill>
                  <a:srgbClr val="993300"/>
                </a:solidFill>
              </a:rPr>
              <a:t>b </a:t>
            </a:r>
            <a:r>
              <a:rPr lang="pl-PL" sz="2800" dirty="0"/>
              <a:t>correctly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  <a:p>
            <a:pPr algn="ctr"/>
            <a:r>
              <a:rPr lang="pl-PL" sz="2800" dirty="0"/>
              <a:t>with probability at most</a:t>
            </a:r>
            <a:r>
              <a:rPr lang="pl-PL" sz="2800" b="1" dirty="0">
                <a:solidFill>
                  <a:srgbClr val="993300"/>
                </a:solidFill>
              </a:rPr>
              <a:t> 0.5 +</a:t>
            </a:r>
            <a:r>
              <a:rPr lang="pl-PL" sz="2800" b="1" dirty="0"/>
              <a:t> </a:t>
            </a:r>
            <a:r>
              <a:rPr lang="el-GR" sz="2800" b="1" dirty="0">
                <a:solidFill>
                  <a:srgbClr val="993300"/>
                </a:solidFill>
                <a:cs typeface="Arial" pitchFamily="34" charset="0"/>
              </a:rPr>
              <a:t>ε</a:t>
            </a:r>
            <a:r>
              <a:rPr lang="pl-PL" sz="2800" b="1" dirty="0">
                <a:solidFill>
                  <a:srgbClr val="993300"/>
                </a:solidFill>
              </a:rPr>
              <a:t>(n),</a:t>
            </a:r>
            <a:r>
              <a:rPr lang="pl-PL" sz="2800" dirty="0"/>
              <a:t> where</a:t>
            </a:r>
            <a:r>
              <a:rPr lang="pl-PL" sz="2800" b="1" dirty="0">
                <a:solidFill>
                  <a:srgbClr val="993300"/>
                </a:solidFill>
              </a:rPr>
              <a:t> </a:t>
            </a:r>
            <a:r>
              <a:rPr lang="el-GR" sz="2800" b="1" dirty="0">
                <a:solidFill>
                  <a:srgbClr val="993300"/>
                </a:solidFill>
              </a:rPr>
              <a:t>ε</a:t>
            </a:r>
            <a:r>
              <a:rPr lang="pl-PL" sz="2800" b="1" dirty="0">
                <a:solidFill>
                  <a:srgbClr val="993300"/>
                </a:solidFill>
              </a:rPr>
              <a:t> </a:t>
            </a:r>
            <a:r>
              <a:rPr lang="pl-PL" sz="2800" dirty="0"/>
              <a:t>is negligible.</a:t>
            </a:r>
            <a:r>
              <a:rPr lang="en-GB" sz="2800" dirty="0"/>
              <a:t/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68613" name="AutoShape 5"/>
          <p:cNvSpPr>
            <a:spLocks noChangeArrowheads="1"/>
          </p:cNvSpPr>
          <p:nvPr/>
        </p:nvSpPr>
        <p:spPr bwMode="auto">
          <a:xfrm>
            <a:off x="3571868" y="1071546"/>
            <a:ext cx="5181600" cy="457200"/>
          </a:xfrm>
          <a:prstGeom prst="wedgeRectCallout">
            <a:avLst>
              <a:gd name="adj1" fmla="val 9891"/>
              <a:gd name="adj2" fmla="val 231895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l-PL" sz="2400" b="1" dirty="0"/>
              <a:t>Alternative name:</a:t>
            </a:r>
            <a:r>
              <a:rPr lang="pl-PL" sz="2400" dirty="0"/>
              <a:t> </a:t>
            </a:r>
            <a:r>
              <a:rPr lang="pl-PL" sz="2400" b="1" dirty="0">
                <a:solidFill>
                  <a:srgbClr val="0070C0"/>
                </a:solidFill>
              </a:rPr>
              <a:t>CPA-secure</a:t>
            </a:r>
            <a:r>
              <a:rPr lang="en-GB" sz="2400" b="1" dirty="0">
                <a:solidFill>
                  <a:schemeClr val="accent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build="allAtOnce" animBg="1"/>
      <p:bldP spid="6861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the “handbook RSA” secure?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3000372"/>
            <a:ext cx="8229600" cy="3571900"/>
          </a:xfrm>
          <a:solidFill>
            <a:schemeClr val="bg1"/>
          </a:solidFill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en-US" b="1" dirty="0" smtClean="0"/>
              <a:t>Not secure!</a:t>
            </a:r>
            <a:endParaRPr lang="en-US" b="1" dirty="0"/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2400" dirty="0"/>
              <a:t>In fact:</a:t>
            </a:r>
          </a:p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en-US" sz="2400" b="1" dirty="0"/>
              <a:t>No deterministic encryption scheme is secure</a:t>
            </a:r>
            <a:r>
              <a:rPr lang="en-US" sz="2400" dirty="0"/>
              <a:t>.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en-US" sz="2400" dirty="0"/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2400" dirty="0" smtClean="0"/>
              <a:t>How can the adversary win the game?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sz="2400" dirty="0" smtClean="0"/>
              <a:t>he </a:t>
            </a:r>
            <a:r>
              <a:rPr lang="en-US" sz="2400" dirty="0"/>
              <a:t>just chooses any </a:t>
            </a:r>
            <a:r>
              <a:rPr lang="pl-PL" sz="2400" b="1" dirty="0">
                <a:solidFill>
                  <a:srgbClr val="990000"/>
                </a:solidFill>
              </a:rPr>
              <a:t>m</a:t>
            </a:r>
            <a:r>
              <a:rPr lang="pl-PL" sz="2400" b="1" baseline="-25000" dirty="0">
                <a:solidFill>
                  <a:srgbClr val="990000"/>
                </a:solidFill>
              </a:rPr>
              <a:t>0</a:t>
            </a:r>
            <a:r>
              <a:rPr lang="pl-PL" sz="2400" b="1" dirty="0">
                <a:solidFill>
                  <a:srgbClr val="990000"/>
                </a:solidFill>
              </a:rPr>
              <a:t>,m</a:t>
            </a:r>
            <a:r>
              <a:rPr lang="pl-PL" sz="2400" b="1" baseline="-25000" dirty="0">
                <a:solidFill>
                  <a:srgbClr val="990000"/>
                </a:solidFill>
              </a:rPr>
              <a:t>1</a:t>
            </a:r>
            <a:r>
              <a:rPr lang="en-US" sz="2400" b="1" baseline="-25000" dirty="0">
                <a:solidFill>
                  <a:srgbClr val="990000"/>
                </a:solidFill>
              </a:rPr>
              <a:t> </a:t>
            </a:r>
            <a:r>
              <a:rPr lang="en-US" sz="2400" dirty="0"/>
              <a:t>, 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sz="2400" dirty="0"/>
              <a:t>computes </a:t>
            </a:r>
            <a:r>
              <a:rPr lang="en-US" sz="2400" b="1" dirty="0">
                <a:solidFill>
                  <a:srgbClr val="990000"/>
                </a:solidFill>
              </a:rPr>
              <a:t>c</a:t>
            </a:r>
            <a:r>
              <a:rPr lang="en-US" sz="2400" b="1" baseline="-25000" dirty="0">
                <a:solidFill>
                  <a:srgbClr val="990000"/>
                </a:solidFill>
              </a:rPr>
              <a:t>0</a:t>
            </a:r>
            <a:r>
              <a:rPr lang="en-US" sz="2400" b="1" dirty="0">
                <a:solidFill>
                  <a:srgbClr val="990000"/>
                </a:solidFill>
              </a:rPr>
              <a:t>=Enc(pk,m</a:t>
            </a:r>
            <a:r>
              <a:rPr lang="en-US" sz="2400" b="1" baseline="-25000" dirty="0">
                <a:solidFill>
                  <a:srgbClr val="990000"/>
                </a:solidFill>
              </a:rPr>
              <a:t>0</a:t>
            </a:r>
            <a:r>
              <a:rPr lang="en-US" sz="2400" b="1" dirty="0">
                <a:solidFill>
                  <a:srgbClr val="990000"/>
                </a:solidFill>
              </a:rPr>
              <a:t>)</a:t>
            </a:r>
            <a:r>
              <a:rPr lang="en-US" sz="2400" dirty="0"/>
              <a:t> himself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sz="2400" dirty="0"/>
              <a:t>compares the result.</a:t>
            </a:r>
          </a:p>
          <a:p>
            <a:pPr marL="533400" indent="-533400" algn="r">
              <a:lnSpc>
                <a:spcPct val="80000"/>
              </a:lnSpc>
              <a:buFontTx/>
              <a:buNone/>
            </a:pPr>
            <a:r>
              <a:rPr lang="en-US" sz="2400" b="1" u="sng" dirty="0" smtClean="0">
                <a:solidFill>
                  <a:srgbClr val="0070C0"/>
                </a:solidFill>
              </a:rPr>
              <a:t>Moral</a:t>
            </a:r>
            <a:r>
              <a:rPr lang="en-US" sz="2400" dirty="0"/>
              <a:t>: encryption has to be randomized.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en-US" sz="2400" dirty="0"/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en-US" sz="2400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1928794" y="1357298"/>
            <a:ext cx="6715172" cy="1357322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000" b="1" dirty="0" smtClean="0"/>
              <a:t>the “handbook RSA”</a:t>
            </a:r>
            <a:endParaRPr lang="en-GB" sz="2000" b="1" dirty="0" smtClean="0">
              <a:solidFill>
                <a:srgbClr val="9933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= </a:t>
            </a:r>
            <a:r>
              <a:rPr kumimoji="0" lang="en-GB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pq</a:t>
            </a:r>
            <a:r>
              <a:rPr kumimoji="0" lang="pl-PL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it-IT" sz="2000" dirty="0" smtClean="0"/>
              <a:t>- RSA </a:t>
            </a:r>
            <a:r>
              <a:rPr lang="it-IT" sz="2000" dirty="0" err="1" smtClean="0"/>
              <a:t>modulus</a:t>
            </a:r>
            <a:endParaRPr lang="it-IT" sz="2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such that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gcd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GB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e,d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= 1</a:t>
            </a:r>
            <a:r>
              <a:rPr kumimoji="0" lang="en-GB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GB" sz="2000" b="1" i="0" u="none" strike="noStrike" kern="1200" cap="none" spc="0" normalizeH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such that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1 (mod φ(N))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Enc</a:t>
            </a:r>
            <a:r>
              <a:rPr kumimoji="0" lang="en-GB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GB" sz="20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N,e</a:t>
            </a:r>
            <a:r>
              <a:rPr kumimoji="0" lang="en-GB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(m) = m</a:t>
            </a:r>
            <a:r>
              <a:rPr kumimoji="0" lang="en-GB" sz="20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mod N</a:t>
            </a:r>
            <a:r>
              <a:rPr lang="en-GB" sz="2000" dirty="0" smtClean="0"/>
              <a:t>, and 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</a:t>
            </a:r>
            <a:r>
              <a:rPr kumimoji="0" lang="en-GB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GB" sz="20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d,N</a:t>
            </a:r>
            <a:r>
              <a:rPr kumimoji="0" lang="en-GB" sz="20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(c) = </a:t>
            </a:r>
            <a:r>
              <a:rPr kumimoji="0" lang="en-GB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GB" sz="2000" b="1" i="0" u="none" strike="noStrike" kern="1200" cap="none" spc="0" normalizeH="0" baseline="30000" noProof="0" dirty="0" err="1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mod N.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99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GB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8794" y="1428736"/>
            <a:ext cx="6929486" cy="457203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Handbook RSA and its insecurity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introduction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algebraic properties of RSA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Security definitions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to encrypt with RSA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a practical construction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a theoretical construction based on hard-core bits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Rabin encryption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Theoretical constructions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Left Arrow 3"/>
          <p:cNvSpPr/>
          <p:nvPr/>
        </p:nvSpPr>
        <p:spPr>
          <a:xfrm flipH="1">
            <a:off x="571472" y="3000372"/>
            <a:ext cx="1214446" cy="500066"/>
          </a:xfrm>
          <a:prstGeom prst="lef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3000372"/>
            <a:ext cx="9144000" cy="278608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Encoding</a:t>
            </a:r>
            <a:endParaRPr lang="en-US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l-PL" dirty="0"/>
              <a:t>Therefore, before encrypting a message we usually </a:t>
            </a:r>
            <a:r>
              <a:rPr lang="pl-PL" b="1" dirty="0"/>
              <a:t>encode it </a:t>
            </a:r>
            <a:r>
              <a:rPr lang="pl-PL" dirty="0"/>
              <a:t>(adding some randomness).</a:t>
            </a:r>
          </a:p>
          <a:p>
            <a:pPr>
              <a:buFontTx/>
              <a:buNone/>
            </a:pPr>
            <a:endParaRPr lang="pl-PL" dirty="0"/>
          </a:p>
          <a:p>
            <a:pPr>
              <a:buFontTx/>
              <a:buNone/>
            </a:pPr>
            <a:r>
              <a:rPr lang="pl-PL" dirty="0"/>
              <a:t>This has the following advantages:</a:t>
            </a:r>
          </a:p>
          <a:p>
            <a:r>
              <a:rPr lang="pl-PL" dirty="0"/>
              <a:t>makes the encryption non-deterministic</a:t>
            </a:r>
          </a:p>
          <a:p>
            <a:r>
              <a:rPr lang="pl-PL" dirty="0"/>
              <a:t>breaks the </a:t>
            </a:r>
            <a:r>
              <a:rPr lang="en-US" dirty="0"/>
              <a:t>“algebraic properties” of encryption.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How is it done in real-life?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214422"/>
            <a:ext cx="8305800" cy="284798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2400" u="sng" dirty="0"/>
              <a:t>PKCS #1: RSA Encryption Standard Version 1.5: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u="sng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public-key: </a:t>
            </a:r>
            <a:r>
              <a:rPr lang="en-US" sz="2400" b="1" dirty="0">
                <a:solidFill>
                  <a:srgbClr val="990000"/>
                </a:solidFill>
              </a:rPr>
              <a:t>(</a:t>
            </a:r>
            <a:r>
              <a:rPr lang="en-US" sz="2400" b="1" dirty="0" err="1">
                <a:solidFill>
                  <a:srgbClr val="990000"/>
                </a:solidFill>
              </a:rPr>
              <a:t>N,e</a:t>
            </a:r>
            <a:r>
              <a:rPr lang="en-US" sz="2400" b="1" dirty="0">
                <a:solidFill>
                  <a:srgbClr val="990000"/>
                </a:solidFill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let </a:t>
            </a:r>
            <a:r>
              <a:rPr lang="en-US" sz="2400" b="1" dirty="0">
                <a:solidFill>
                  <a:srgbClr val="990000"/>
                </a:solidFill>
              </a:rPr>
              <a:t>k</a:t>
            </a:r>
            <a:r>
              <a:rPr lang="en-US" sz="2400" dirty="0"/>
              <a:t> := length on </a:t>
            </a:r>
            <a:r>
              <a:rPr lang="en-US" sz="2400" b="1" dirty="0">
                <a:solidFill>
                  <a:srgbClr val="990000"/>
                </a:solidFill>
              </a:rPr>
              <a:t>N</a:t>
            </a:r>
            <a:r>
              <a:rPr lang="en-US" sz="2400" dirty="0"/>
              <a:t> in bytes.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let </a:t>
            </a:r>
            <a:r>
              <a:rPr lang="en-US" sz="2400" b="1" dirty="0">
                <a:solidFill>
                  <a:srgbClr val="990000"/>
                </a:solidFill>
              </a:rPr>
              <a:t>D</a:t>
            </a:r>
            <a:r>
              <a:rPr lang="en-US" sz="2400" dirty="0"/>
              <a:t> := length of the plaintext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requirement: </a:t>
            </a:r>
            <a:r>
              <a:rPr lang="en-US" sz="2400" b="1" dirty="0">
                <a:solidFill>
                  <a:srgbClr val="990000"/>
                </a:solidFill>
              </a:rPr>
              <a:t>D </a:t>
            </a:r>
            <a:r>
              <a:rPr lang="en-US" sz="2400" b="1" dirty="0">
                <a:solidFill>
                  <a:srgbClr val="990000"/>
                </a:solidFill>
                <a:cs typeface="Arial" pitchFamily="34" charset="0"/>
              </a:rPr>
              <a:t>≤ k - 11</a:t>
            </a:r>
            <a:r>
              <a:rPr lang="en-US" sz="2400" dirty="0">
                <a:cs typeface="Arial" pitchFamily="34" charset="0"/>
              </a:rPr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rgbClr val="990000"/>
                </a:solidFill>
                <a:cs typeface="Arial" pitchFamily="34" charset="0"/>
              </a:rPr>
              <a:t>Enc((</a:t>
            </a:r>
            <a:r>
              <a:rPr lang="en-US" sz="2400" b="1" dirty="0" err="1">
                <a:solidFill>
                  <a:srgbClr val="990000"/>
                </a:solidFill>
                <a:cs typeface="Arial" pitchFamily="34" charset="0"/>
              </a:rPr>
              <a:t>N,e</a:t>
            </a:r>
            <a:r>
              <a:rPr lang="en-US" sz="2400" b="1" dirty="0">
                <a:solidFill>
                  <a:srgbClr val="990000"/>
                </a:solidFill>
                <a:cs typeface="Arial" pitchFamily="34" charset="0"/>
              </a:rPr>
              <a:t>), m) := </a:t>
            </a:r>
            <a:r>
              <a:rPr lang="en-US" sz="2400" b="1" dirty="0" err="1">
                <a:solidFill>
                  <a:srgbClr val="990000"/>
                </a:solidFill>
                <a:cs typeface="Arial" pitchFamily="34" charset="0"/>
              </a:rPr>
              <a:t>x</a:t>
            </a:r>
            <a:r>
              <a:rPr lang="en-US" sz="2400" b="1" baseline="30000" dirty="0" err="1">
                <a:solidFill>
                  <a:srgbClr val="990000"/>
                </a:solidFill>
                <a:cs typeface="Arial" pitchFamily="34" charset="0"/>
              </a:rPr>
              <a:t>e</a:t>
            </a:r>
            <a:r>
              <a:rPr lang="en-US" sz="2400" b="1" dirty="0">
                <a:solidFill>
                  <a:srgbClr val="990000"/>
                </a:solidFill>
                <a:cs typeface="Arial" pitchFamily="34" charset="0"/>
              </a:rPr>
              <a:t> mod N</a:t>
            </a:r>
            <a:r>
              <a:rPr lang="en-US" sz="2400" dirty="0">
                <a:cs typeface="Arial" pitchFamily="34" charset="0"/>
              </a:rPr>
              <a:t>, where </a:t>
            </a:r>
            <a:r>
              <a:rPr lang="en-US" sz="2400" b="1" dirty="0">
                <a:solidFill>
                  <a:srgbClr val="990000"/>
                </a:solidFill>
                <a:cs typeface="Arial" pitchFamily="34" charset="0"/>
              </a:rPr>
              <a:t>x</a:t>
            </a:r>
            <a:r>
              <a:rPr lang="en-US" sz="2400" dirty="0">
                <a:cs typeface="Arial" pitchFamily="34" charset="0"/>
              </a:rPr>
              <a:t> is equal </a:t>
            </a:r>
            <a:r>
              <a:rPr lang="en-US" sz="2400" dirty="0" smtClean="0">
                <a:cs typeface="Arial" pitchFamily="34" charset="0"/>
              </a:rPr>
              <a:t>to:</a:t>
            </a:r>
            <a:endParaRPr lang="en-US" sz="2400" dirty="0">
              <a:cs typeface="Arial" pitchFamily="34" charset="0"/>
            </a:endParaRPr>
          </a:p>
        </p:txBody>
      </p:sp>
      <p:graphicFrame>
        <p:nvGraphicFramePr>
          <p:cNvPr id="77871" name="Group 47"/>
          <p:cNvGraphicFramePr>
            <a:graphicFrameLocks noGrp="1"/>
          </p:cNvGraphicFramePr>
          <p:nvPr/>
        </p:nvGraphicFramePr>
        <p:xfrm>
          <a:off x="381000" y="5214950"/>
          <a:ext cx="8001000" cy="457210"/>
        </p:xfrm>
        <a:graphic>
          <a:graphicData uri="http://schemas.openxmlformats.org/drawingml/2006/table">
            <a:tbl>
              <a:tblPr/>
              <a:tblGrid>
                <a:gridCol w="1447800"/>
                <a:gridCol w="1600200"/>
                <a:gridCol w="1219200"/>
                <a:gridCol w="1447800"/>
                <a:gridCol w="2286000"/>
              </a:tblGrid>
              <a:tr h="4572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00000000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00000001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00000000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EF"/>
                    </a:solidFill>
                  </a:tcPr>
                </a:tc>
              </a:tr>
            </a:tbl>
          </a:graphicData>
        </a:graphic>
      </p:graphicFrame>
      <p:sp>
        <p:nvSpPr>
          <p:cNvPr id="77864" name="AutoShape 40"/>
          <p:cNvSpPr>
            <a:spLocks/>
          </p:cNvSpPr>
          <p:nvPr/>
        </p:nvSpPr>
        <p:spPr bwMode="auto">
          <a:xfrm rot="5400000">
            <a:off x="3848100" y="5329260"/>
            <a:ext cx="381000" cy="1219200"/>
          </a:xfrm>
          <a:prstGeom prst="rightBrace">
            <a:avLst>
              <a:gd name="adj1" fmla="val 2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65" name="AutoShape 41"/>
          <p:cNvSpPr>
            <a:spLocks/>
          </p:cNvSpPr>
          <p:nvPr/>
        </p:nvSpPr>
        <p:spPr bwMode="auto">
          <a:xfrm rot="5400000">
            <a:off x="7048500" y="4872060"/>
            <a:ext cx="381000" cy="22860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66" name="Text Box 42"/>
          <p:cNvSpPr txBox="1">
            <a:spLocks noChangeArrowheads="1"/>
          </p:cNvSpPr>
          <p:nvPr/>
        </p:nvSpPr>
        <p:spPr bwMode="auto">
          <a:xfrm>
            <a:off x="2571736" y="6129360"/>
            <a:ext cx="28384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990000"/>
                </a:solidFill>
              </a:rPr>
              <a:t>(k - D - 3)</a:t>
            </a:r>
            <a:r>
              <a:rPr lang="en-US" dirty="0"/>
              <a:t> </a:t>
            </a:r>
            <a:r>
              <a:rPr lang="en-US" dirty="0" smtClean="0"/>
              <a:t>random non-zero </a:t>
            </a:r>
            <a:r>
              <a:rPr lang="en-US" dirty="0"/>
              <a:t>bytes</a:t>
            </a:r>
          </a:p>
        </p:txBody>
      </p:sp>
      <p:sp>
        <p:nvSpPr>
          <p:cNvPr id="77867" name="Text Box 43"/>
          <p:cNvSpPr txBox="1">
            <a:spLocks noChangeArrowheads="1"/>
          </p:cNvSpPr>
          <p:nvPr/>
        </p:nvSpPr>
        <p:spPr bwMode="auto">
          <a:xfrm>
            <a:off x="6477000" y="6205560"/>
            <a:ext cx="152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990000"/>
                </a:solidFill>
              </a:rPr>
              <a:t>D</a:t>
            </a:r>
            <a:r>
              <a:rPr lang="en-US"/>
              <a:t> bytes</a:t>
            </a:r>
          </a:p>
        </p:txBody>
      </p:sp>
      <p:sp>
        <p:nvSpPr>
          <p:cNvPr id="77868" name="AutoShape 44"/>
          <p:cNvSpPr>
            <a:spLocks/>
          </p:cNvSpPr>
          <p:nvPr/>
        </p:nvSpPr>
        <p:spPr bwMode="auto">
          <a:xfrm rot="5400000">
            <a:off x="4229100" y="895372"/>
            <a:ext cx="304800" cy="8001000"/>
          </a:xfrm>
          <a:prstGeom prst="leftBrace">
            <a:avLst>
              <a:gd name="adj1" fmla="val 2187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69" name="Text Box 45"/>
          <p:cNvSpPr txBox="1">
            <a:spLocks noChangeArrowheads="1"/>
          </p:cNvSpPr>
          <p:nvPr/>
        </p:nvSpPr>
        <p:spPr bwMode="auto">
          <a:xfrm>
            <a:off x="3962400" y="4362472"/>
            <a:ext cx="92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990000"/>
                </a:solidFill>
              </a:rPr>
              <a:t>k</a:t>
            </a:r>
            <a:r>
              <a:rPr lang="en-US"/>
              <a:t> bytes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64" grpId="0" animBg="1"/>
      <p:bldP spid="77865" grpId="0" animBg="1"/>
      <p:bldP spid="77866" grpId="0"/>
      <p:bldP spid="77867" grpId="0"/>
      <p:bldP spid="77868" grpId="0" animBg="1"/>
      <p:bldP spid="7786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encrypt?</a:t>
            </a:r>
            <a:endParaRPr lang="en-US" dirty="0"/>
          </a:p>
        </p:txBody>
      </p:sp>
      <p:graphicFrame>
        <p:nvGraphicFramePr>
          <p:cNvPr id="4" name="Group 47"/>
          <p:cNvGraphicFramePr>
            <a:graphicFrameLocks noGrp="1"/>
          </p:cNvGraphicFramePr>
          <p:nvPr/>
        </p:nvGraphicFramePr>
        <p:xfrm>
          <a:off x="714348" y="3500438"/>
          <a:ext cx="8001000" cy="457210"/>
        </p:xfrm>
        <a:graphic>
          <a:graphicData uri="http://schemas.openxmlformats.org/drawingml/2006/table">
            <a:tbl>
              <a:tblPr/>
              <a:tblGrid>
                <a:gridCol w="1447800"/>
                <a:gridCol w="1600200"/>
                <a:gridCol w="1219200"/>
                <a:gridCol w="1447800"/>
                <a:gridCol w="2286000"/>
              </a:tblGrid>
              <a:tr h="4572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00000000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00000001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00000000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EF"/>
                    </a:solidFill>
                  </a:tcPr>
                </a:tc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>
            <a:off x="6357950" y="1714488"/>
            <a:ext cx="2571768" cy="1285884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m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4348" y="4143380"/>
            <a:ext cx="8001056" cy="135732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RSA</a:t>
            </a:r>
            <a:endParaRPr lang="en-US" sz="3200" b="1" baseline="30000" dirty="0"/>
          </a:p>
        </p:txBody>
      </p:sp>
      <p:sp>
        <p:nvSpPr>
          <p:cNvPr id="7" name="Right Brace 6"/>
          <p:cNvSpPr/>
          <p:nvPr/>
        </p:nvSpPr>
        <p:spPr>
          <a:xfrm rot="16200000">
            <a:off x="4429124" y="-785842"/>
            <a:ext cx="500066" cy="7929618"/>
          </a:xfrm>
          <a:prstGeom prst="rightBrace">
            <a:avLst>
              <a:gd name="adj1" fmla="val 50353"/>
              <a:gd name="adj2" fmla="val 1828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71472" y="2357430"/>
            <a:ext cx="2053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Encoding(x) :=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4348" y="5643578"/>
            <a:ext cx="7929618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RSA(Encoding(x))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3714744" y="4429132"/>
            <a:ext cx="642942" cy="92869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 animBg="1"/>
      <p:bldP spid="1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decrypt?</a:t>
            </a:r>
            <a:endParaRPr lang="en-US" dirty="0"/>
          </a:p>
        </p:txBody>
      </p:sp>
      <p:graphicFrame>
        <p:nvGraphicFramePr>
          <p:cNvPr id="4" name="Group 47"/>
          <p:cNvGraphicFramePr>
            <a:graphicFrameLocks noGrp="1"/>
          </p:cNvGraphicFramePr>
          <p:nvPr/>
        </p:nvGraphicFramePr>
        <p:xfrm>
          <a:off x="785787" y="4786322"/>
          <a:ext cx="7858179" cy="457210"/>
        </p:xfrm>
        <a:graphic>
          <a:graphicData uri="http://schemas.openxmlformats.org/drawingml/2006/table">
            <a:tbl>
              <a:tblPr/>
              <a:tblGrid>
                <a:gridCol w="1421956"/>
                <a:gridCol w="1571636"/>
                <a:gridCol w="1197437"/>
                <a:gridCol w="1421956"/>
                <a:gridCol w="2245194"/>
              </a:tblGrid>
              <a:tr h="4572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00000000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00000001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00000000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E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14348" y="2571744"/>
            <a:ext cx="8001056" cy="135732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RSA</a:t>
            </a:r>
            <a:r>
              <a:rPr lang="en-US" sz="3200" b="1" baseline="30000" dirty="0" smtClean="0"/>
              <a:t>-1</a:t>
            </a:r>
            <a:r>
              <a:rPr lang="en-US" sz="3200" b="1" dirty="0" smtClean="0"/>
              <a:t>(y)</a:t>
            </a:r>
            <a:endParaRPr lang="en-US" sz="3200" b="1" baseline="30000" dirty="0"/>
          </a:p>
        </p:txBody>
      </p:sp>
      <p:sp>
        <p:nvSpPr>
          <p:cNvPr id="9" name="Rectangle 8"/>
          <p:cNvSpPr/>
          <p:nvPr/>
        </p:nvSpPr>
        <p:spPr>
          <a:xfrm>
            <a:off x="714348" y="1785926"/>
            <a:ext cx="7929618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C00000"/>
                </a:solidFill>
              </a:rPr>
              <a:t>ciphertext</a:t>
            </a:r>
            <a:r>
              <a:rPr lang="en-US" sz="2400" b="1" dirty="0" smtClean="0">
                <a:solidFill>
                  <a:srgbClr val="C00000"/>
                </a:solidFill>
              </a:rPr>
              <a:t> y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3143240" y="2857496"/>
            <a:ext cx="642942" cy="92869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85786" y="4143380"/>
            <a:ext cx="3739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check if the format agrees....</a:t>
            </a:r>
            <a:endParaRPr lang="en-US" sz="2400" dirty="0"/>
          </a:p>
        </p:txBody>
      </p:sp>
      <p:sp>
        <p:nvSpPr>
          <p:cNvPr id="12" name="Down Arrow 11"/>
          <p:cNvSpPr/>
          <p:nvPr/>
        </p:nvSpPr>
        <p:spPr>
          <a:xfrm>
            <a:off x="6000760" y="5357826"/>
            <a:ext cx="3000396" cy="1285884"/>
          </a:xfrm>
          <a:prstGeom prst="downArrow">
            <a:avLst>
              <a:gd name="adj1" fmla="val 72857"/>
              <a:gd name="adj2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output</a:t>
            </a:r>
          </a:p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m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/>
      <p:bldP spid="1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31146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If the adversary can calculate the Jacobi symbol of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most probably it doesn’t help him in learning any information about </a:t>
            </a:r>
            <a:r>
              <a:rPr lang="en-US" b="1" dirty="0" smtClean="0">
                <a:solidFill>
                  <a:srgbClr val="C00000"/>
                </a:solidFill>
              </a:rPr>
              <a:t>m</a:t>
            </a:r>
            <a:r>
              <a:rPr lang="en-US" dirty="0" smtClean="0"/>
              <a:t>...</a:t>
            </a:r>
            <a:endParaRPr lang="en-US" dirty="0"/>
          </a:p>
        </p:txBody>
      </p:sp>
      <p:graphicFrame>
        <p:nvGraphicFramePr>
          <p:cNvPr id="4" name="Group 47"/>
          <p:cNvGraphicFramePr>
            <a:graphicFrameLocks noGrp="1"/>
          </p:cNvGraphicFramePr>
          <p:nvPr/>
        </p:nvGraphicFramePr>
        <p:xfrm>
          <a:off x="571472" y="2857496"/>
          <a:ext cx="8001000" cy="457210"/>
        </p:xfrm>
        <a:graphic>
          <a:graphicData uri="http://schemas.openxmlformats.org/drawingml/2006/table">
            <a:tbl>
              <a:tblPr/>
              <a:tblGrid>
                <a:gridCol w="1447800"/>
                <a:gridCol w="1600200"/>
                <a:gridCol w="1219200"/>
                <a:gridCol w="1447800"/>
                <a:gridCol w="2286000"/>
              </a:tblGrid>
              <a:tr h="4572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00000000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00000001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00000000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RSA trap-door permutation from the last lecture</a:t>
            </a:r>
            <a:endParaRPr lang="en-US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1493822" y="4502155"/>
            <a:ext cx="3744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12734" y="4286255"/>
            <a:ext cx="1081088" cy="23050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GB" sz="2400" b="1" i="0" dirty="0">
                <a:solidFill>
                  <a:srgbClr val="993300"/>
                </a:solidFill>
              </a:rPr>
              <a:t>Z</a:t>
            </a:r>
            <a:r>
              <a:rPr lang="en-GB" sz="2400" b="1" i="0" baseline="-25000" dirty="0">
                <a:solidFill>
                  <a:srgbClr val="993300"/>
                </a:solidFill>
              </a:rPr>
              <a:t>N</a:t>
            </a:r>
            <a:r>
              <a:rPr lang="en-GB" sz="2400" b="1" i="0" baseline="30000" dirty="0">
                <a:solidFill>
                  <a:srgbClr val="993300"/>
                </a:solidFill>
              </a:rPr>
              <a:t>*</a:t>
            </a:r>
            <a:endParaRPr lang="en-US" sz="2400" b="1" i="0" baseline="30000" dirty="0">
              <a:solidFill>
                <a:srgbClr val="993300"/>
              </a:solidFill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310172" y="4286255"/>
            <a:ext cx="1081087" cy="23050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GB" sz="2400" b="1" i="0" dirty="0">
                <a:solidFill>
                  <a:srgbClr val="993300"/>
                </a:solidFill>
              </a:rPr>
              <a:t>Z</a:t>
            </a:r>
            <a:r>
              <a:rPr lang="en-GB" sz="2400" b="1" i="0" baseline="-25000" dirty="0">
                <a:solidFill>
                  <a:srgbClr val="993300"/>
                </a:solidFill>
              </a:rPr>
              <a:t>N</a:t>
            </a:r>
            <a:r>
              <a:rPr lang="en-GB" sz="2400" b="1" i="0" baseline="30000" dirty="0">
                <a:solidFill>
                  <a:srgbClr val="993300"/>
                </a:solidFill>
              </a:rPr>
              <a:t>*</a:t>
            </a:r>
            <a:endParaRPr lang="en-US" sz="2400" b="1" i="0" dirty="0">
              <a:solidFill>
                <a:srgbClr val="993300"/>
              </a:solidFill>
            </a:endParaRPr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H="1">
            <a:off x="1493822" y="5943605"/>
            <a:ext cx="3744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2357422" y="4214818"/>
            <a:ext cx="2160587" cy="503237"/>
          </a:xfrm>
          <a:prstGeom prst="rect">
            <a:avLst/>
          </a:prstGeom>
          <a:solidFill>
            <a:srgbClr val="E9F7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400" b="1" i="0" dirty="0">
                <a:solidFill>
                  <a:srgbClr val="008000"/>
                </a:solidFill>
              </a:rPr>
              <a:t>easy</a:t>
            </a:r>
            <a:endParaRPr lang="en-US" sz="2400" b="1" i="0" dirty="0">
              <a:solidFill>
                <a:srgbClr val="008000"/>
              </a:solidFill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782747" y="4935543"/>
            <a:ext cx="3095625" cy="16557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l">
              <a:buFontTx/>
              <a:buChar char="•"/>
            </a:pPr>
            <a:r>
              <a:rPr lang="en-GB" sz="2400" i="0"/>
              <a:t> </a:t>
            </a:r>
            <a:r>
              <a:rPr lang="en-GB" sz="2400" b="1" i="0">
                <a:solidFill>
                  <a:srgbClr val="008000"/>
                </a:solidFill>
              </a:rPr>
              <a:t>easy</a:t>
            </a:r>
            <a:r>
              <a:rPr lang="en-GB" sz="2400" i="0"/>
              <a:t> </a:t>
            </a:r>
            <a:br>
              <a:rPr lang="en-GB" sz="2400" i="0"/>
            </a:br>
            <a:r>
              <a:rPr lang="en-GB" sz="2400" i="0"/>
              <a:t>  (if you know </a:t>
            </a:r>
            <a:r>
              <a:rPr lang="en-GB" sz="2400" b="1" i="0">
                <a:solidFill>
                  <a:srgbClr val="993300"/>
                </a:solidFill>
              </a:rPr>
              <a:t>p,q</a:t>
            </a:r>
            <a:r>
              <a:rPr lang="en-GB" sz="2400" i="0"/>
              <a:t>)</a:t>
            </a:r>
          </a:p>
          <a:p>
            <a:pPr algn="l">
              <a:buFontTx/>
              <a:buChar char="•"/>
            </a:pPr>
            <a:r>
              <a:rPr lang="en-GB" sz="2400" i="0"/>
              <a:t> believed to be </a:t>
            </a:r>
            <a:r>
              <a:rPr lang="en-GB" sz="2400" b="1" i="0">
                <a:solidFill>
                  <a:srgbClr val="993300"/>
                </a:solidFill>
              </a:rPr>
              <a:t>hard</a:t>
            </a:r>
            <a:r>
              <a:rPr lang="en-GB" sz="2400" i="0"/>
              <a:t/>
            </a:r>
            <a:br>
              <a:rPr lang="en-GB" sz="2400" i="0"/>
            </a:br>
            <a:r>
              <a:rPr lang="en-GB" sz="2400" i="0"/>
              <a:t>  (otherwise)</a:t>
            </a:r>
            <a:endParaRPr lang="en-US" sz="2400" i="0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917559" y="3494093"/>
            <a:ext cx="5184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01884" y="3233718"/>
            <a:ext cx="2159000" cy="4286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GB" sz="2400" b="1" i="0" dirty="0">
                <a:solidFill>
                  <a:srgbClr val="993300"/>
                </a:solidFill>
              </a:rPr>
              <a:t>f(x) = </a:t>
            </a:r>
            <a:r>
              <a:rPr lang="en-GB" sz="2400" b="1" i="0" dirty="0" err="1" smtClean="0">
                <a:solidFill>
                  <a:srgbClr val="993300"/>
                </a:solidFill>
              </a:rPr>
              <a:t>x</a:t>
            </a:r>
            <a:r>
              <a:rPr lang="en-GB" sz="2400" b="1" i="0" baseline="30000" dirty="0" err="1" smtClean="0">
                <a:solidFill>
                  <a:srgbClr val="993300"/>
                </a:solidFill>
              </a:rPr>
              <a:t>e</a:t>
            </a:r>
            <a:r>
              <a:rPr lang="en-GB" sz="2400" b="1" i="0" baseline="30000" dirty="0" smtClean="0">
                <a:solidFill>
                  <a:srgbClr val="993300"/>
                </a:solidFill>
              </a:rPr>
              <a:t> </a:t>
            </a:r>
            <a:r>
              <a:rPr lang="en-GB" sz="2400" b="1" i="0" dirty="0" smtClean="0">
                <a:solidFill>
                  <a:srgbClr val="993300"/>
                </a:solidFill>
              </a:rPr>
              <a:t>mod N</a:t>
            </a:r>
            <a:endParaRPr lang="en-US" sz="2400" b="1" i="0" dirty="0">
              <a:solidFill>
                <a:srgbClr val="9933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7158" y="1785926"/>
            <a:ext cx="4929222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sz="2400" b="1" dirty="0" smtClean="0">
                <a:solidFill>
                  <a:srgbClr val="993300"/>
                </a:solidFill>
              </a:rPr>
              <a:t>N = </a:t>
            </a:r>
            <a:r>
              <a:rPr lang="en-GB" sz="2400" b="1" dirty="0" err="1" smtClean="0">
                <a:solidFill>
                  <a:srgbClr val="993300"/>
                </a:solidFill>
              </a:rPr>
              <a:t>pq</a:t>
            </a:r>
            <a:r>
              <a:rPr lang="pl-PL" sz="2400" b="1" dirty="0" smtClean="0">
                <a:solidFill>
                  <a:srgbClr val="993300"/>
                </a:solidFill>
              </a:rPr>
              <a:t> </a:t>
            </a:r>
            <a:r>
              <a:rPr lang="it-IT" sz="2400" dirty="0" smtClean="0"/>
              <a:t>- </a:t>
            </a:r>
            <a:r>
              <a:rPr lang="it-IT" sz="2400" b="1" dirty="0" smtClean="0"/>
              <a:t>RSA</a:t>
            </a:r>
            <a:r>
              <a:rPr lang="it-IT" sz="2400" dirty="0" smtClean="0"/>
              <a:t> </a:t>
            </a:r>
            <a:r>
              <a:rPr lang="it-IT" sz="2400" dirty="0" err="1" smtClean="0"/>
              <a:t>modulus</a:t>
            </a:r>
            <a:endParaRPr lang="it-IT" sz="2400" dirty="0" smtClean="0"/>
          </a:p>
          <a:p>
            <a:pPr lvl="0">
              <a:lnSpc>
                <a:spcPct val="80000"/>
              </a:lnSpc>
              <a:buNone/>
              <a:defRPr/>
            </a:pPr>
            <a:r>
              <a:rPr lang="en-GB" sz="2400" b="1" dirty="0" smtClean="0">
                <a:solidFill>
                  <a:srgbClr val="993300"/>
                </a:solidFill>
              </a:rPr>
              <a:t>e</a:t>
            </a:r>
            <a:r>
              <a:rPr lang="en-GB" sz="2400" dirty="0" smtClean="0">
                <a:solidFill>
                  <a:srgbClr val="993300"/>
                </a:solidFill>
              </a:rPr>
              <a:t> </a:t>
            </a:r>
            <a:r>
              <a:rPr lang="en-GB" sz="2400" dirty="0" smtClean="0"/>
              <a:t>is such that</a:t>
            </a:r>
            <a:r>
              <a:rPr lang="en-GB" sz="2400" dirty="0" smtClean="0">
                <a:solidFill>
                  <a:srgbClr val="993300"/>
                </a:solidFill>
              </a:rPr>
              <a:t> </a:t>
            </a:r>
            <a:r>
              <a:rPr lang="en-GB" sz="2400" b="1" dirty="0" err="1" smtClean="0">
                <a:solidFill>
                  <a:srgbClr val="993300"/>
                </a:solidFill>
              </a:rPr>
              <a:t>gcd</a:t>
            </a:r>
            <a:r>
              <a:rPr lang="en-GB" sz="2400" b="1" dirty="0" smtClean="0">
                <a:solidFill>
                  <a:srgbClr val="993300"/>
                </a:solidFill>
              </a:rPr>
              <a:t>(e, φ(N)) = 1</a:t>
            </a:r>
            <a:r>
              <a:rPr lang="en-GB" sz="2400" dirty="0" smtClean="0"/>
              <a:t>,</a:t>
            </a:r>
            <a:r>
              <a:rPr lang="en-GB" sz="2400" b="1" dirty="0" smtClean="0">
                <a:solidFill>
                  <a:srgbClr val="993300"/>
                </a:solidFill>
              </a:rPr>
              <a:t>  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sz="2400" b="1" dirty="0" smtClean="0">
                <a:solidFill>
                  <a:srgbClr val="993300"/>
                </a:solidFill>
              </a:rPr>
              <a:t>d </a:t>
            </a:r>
            <a:r>
              <a:rPr lang="en-GB" sz="2400" dirty="0" smtClean="0"/>
              <a:t>is such that</a:t>
            </a:r>
            <a:r>
              <a:rPr lang="en-GB" sz="2400" b="1" dirty="0" smtClean="0">
                <a:solidFill>
                  <a:srgbClr val="993300"/>
                </a:solidFill>
              </a:rPr>
              <a:t> </a:t>
            </a:r>
            <a:r>
              <a:rPr lang="en-GB" sz="2400" b="1" dirty="0" err="1" smtClean="0">
                <a:solidFill>
                  <a:srgbClr val="993300"/>
                </a:solidFill>
              </a:rPr>
              <a:t>ed</a:t>
            </a:r>
            <a:r>
              <a:rPr lang="en-GB" sz="2400" b="1" dirty="0" smtClean="0">
                <a:solidFill>
                  <a:srgbClr val="993300"/>
                </a:solidFill>
              </a:rPr>
              <a:t> = 1 (mod φ(N))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6786578" y="2500306"/>
            <a:ext cx="2214578" cy="2643206"/>
          </a:xfrm>
          <a:prstGeom prst="wedgeRoundRectCallout">
            <a:avLst>
              <a:gd name="adj1" fmla="val -161150"/>
              <a:gd name="adj2" fmla="val 68470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/>
              <a:t>Q</a:t>
            </a:r>
            <a:r>
              <a:rPr lang="en-US" sz="2400" dirty="0" smtClean="0"/>
              <a:t>: How to formalize this?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b="1" u="sng" dirty="0" smtClean="0"/>
              <a:t>A</a:t>
            </a:r>
            <a:r>
              <a:rPr lang="en-US" sz="2400" dirty="0" smtClean="0"/>
              <a:t>: </a:t>
            </a:r>
            <a:r>
              <a:rPr lang="en-US" sz="2400" b="1" dirty="0" smtClean="0"/>
              <a:t>“RSA assumption”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build="allAtOnce" animBg="1"/>
      <p:bldP spid="10" grpId="0" animBg="1"/>
      <p:bldP spid="11" grpId="0" animBg="1"/>
      <p:bldP spid="1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2590800"/>
            <a:ext cx="9144000" cy="1066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Security of the PKCS #1: RSA Encryption Standard Version 1.5.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/>
              <a:t>It is </a:t>
            </a:r>
            <a:r>
              <a:rPr lang="en-US" sz="2800" b="1" dirty="0"/>
              <a:t>believed </a:t>
            </a:r>
            <a:r>
              <a:rPr lang="en-US" sz="2800" dirty="0"/>
              <a:t>to be CPA-secure.</a:t>
            </a:r>
          </a:p>
          <a:p>
            <a:pPr>
              <a:buFontTx/>
              <a:buNone/>
            </a:pPr>
            <a:endParaRPr lang="en-US" sz="2800" dirty="0"/>
          </a:p>
          <a:p>
            <a:pPr>
              <a:buFontTx/>
              <a:buNone/>
            </a:pPr>
            <a:r>
              <a:rPr lang="en-US" sz="2800" dirty="0"/>
              <a:t>It has however some weaknesses (it is not “chosen-</a:t>
            </a:r>
            <a:r>
              <a:rPr lang="en-US" sz="2800" dirty="0" err="1"/>
              <a:t>ciphertext</a:t>
            </a:r>
            <a:r>
              <a:rPr lang="en-US" sz="2800" dirty="0"/>
              <a:t> secure”).</a:t>
            </a:r>
          </a:p>
          <a:p>
            <a:pPr>
              <a:buFontTx/>
              <a:buNone/>
            </a:pPr>
            <a:endParaRPr lang="en-US" sz="2800" dirty="0"/>
          </a:p>
          <a:p>
            <a:pPr>
              <a:buFontTx/>
              <a:buNone/>
            </a:pPr>
            <a:r>
              <a:rPr lang="en-US" sz="2800" b="1" dirty="0">
                <a:solidFill>
                  <a:srgbClr val="000000"/>
                </a:solidFill>
              </a:rPr>
              <a:t>Optimal Asymmetric Encryption Padding (OAEP) </a:t>
            </a:r>
            <a:r>
              <a:rPr lang="en-US" sz="2800" dirty="0">
                <a:solidFill>
                  <a:srgbClr val="000000"/>
                </a:solidFill>
              </a:rPr>
              <a:t>is a more secure encoding.</a:t>
            </a:r>
          </a:p>
          <a:p>
            <a:pPr>
              <a:buFontTx/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 algn="r"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(we will discuss it later)</a:t>
            </a:r>
          </a:p>
          <a:p>
            <a:pPr>
              <a:buFontTx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300039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/>
              <a:t>Can we construct a public-key encryption scheme </a:t>
            </a:r>
          </a:p>
          <a:p>
            <a:pPr algn="ctr">
              <a:buNone/>
            </a:pPr>
            <a:r>
              <a:rPr lang="en-US" dirty="0" smtClean="0"/>
              <a:t>whose security</a:t>
            </a:r>
            <a:endParaRPr lang="en-US" b="1" u="sng" dirty="0" smtClean="0"/>
          </a:p>
          <a:p>
            <a:pPr algn="ctr">
              <a:buNone/>
            </a:pPr>
            <a:r>
              <a:rPr lang="en-US" dirty="0" smtClean="0"/>
              <a:t>can be </a:t>
            </a:r>
            <a:r>
              <a:rPr lang="en-US" b="1" u="sng" dirty="0" smtClean="0"/>
              <a:t>provably</a:t>
            </a:r>
            <a:r>
              <a:rPr lang="en-US" dirty="0" smtClean="0"/>
              <a:t> based on the </a:t>
            </a:r>
            <a:r>
              <a:rPr lang="en-US" b="1" dirty="0" smtClean="0">
                <a:solidFill>
                  <a:srgbClr val="C00000"/>
                </a:solidFill>
              </a:rPr>
              <a:t>RSA assumption</a:t>
            </a:r>
            <a:r>
              <a:rPr lang="en-US" dirty="0" smtClean="0"/>
              <a:t>?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u="sng" dirty="0" smtClean="0"/>
              <a:t>Answer: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00B050"/>
                </a:solidFill>
              </a:rPr>
              <a:t>yes!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43570" y="1714488"/>
            <a:ext cx="2928958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the PKCS #1 encryption scheme is secure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1857364"/>
            <a:ext cx="285752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RSA </a:t>
            </a:r>
            <a:r>
              <a:rPr lang="en-US" sz="2000" b="1" dirty="0" smtClean="0"/>
              <a:t>assumption</a:t>
            </a:r>
            <a:r>
              <a:rPr lang="en-US" b="1" dirty="0" smtClean="0"/>
              <a:t> holds</a:t>
            </a:r>
            <a:endParaRPr lang="en-US" b="1" dirty="0"/>
          </a:p>
        </p:txBody>
      </p:sp>
      <p:sp>
        <p:nvSpPr>
          <p:cNvPr id="7" name="Right Arrow 6"/>
          <p:cNvSpPr/>
          <p:nvPr/>
        </p:nvSpPr>
        <p:spPr>
          <a:xfrm flipH="1">
            <a:off x="3714744" y="2000240"/>
            <a:ext cx="1643074" cy="57150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3714744" y="1357298"/>
            <a:ext cx="1714512" cy="57150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???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GB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8794" y="1428736"/>
            <a:ext cx="6929486" cy="457203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Handbook RSA and its insecurity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introduction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algebraic properties of RSA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Security definitions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to encrypt with RSA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a practical construction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a theoretical construction based on hard-core bits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Rabin encryption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Theoretical constructions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Left Arrow 3"/>
          <p:cNvSpPr/>
          <p:nvPr/>
        </p:nvSpPr>
        <p:spPr>
          <a:xfrm flipH="1">
            <a:off x="571472" y="3857628"/>
            <a:ext cx="1214446" cy="500066"/>
          </a:xfrm>
          <a:prstGeom prst="lef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592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For an integer </a:t>
            </a:r>
            <a:r>
              <a:rPr lang="en-US" b="1" dirty="0" smtClean="0">
                <a:solidFill>
                  <a:srgbClr val="C00000"/>
                </a:solidFill>
              </a:rPr>
              <a:t>x</a:t>
            </a:r>
            <a:r>
              <a:rPr lang="en-US" dirty="0" smtClean="0"/>
              <a:t> we will write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LSB(x) </a:t>
            </a:r>
          </a:p>
          <a:p>
            <a:pPr>
              <a:buNone/>
            </a:pPr>
            <a:r>
              <a:rPr lang="en-US" dirty="0" smtClean="0"/>
              <a:t>to denote the least significant bit of </a:t>
            </a:r>
            <a:r>
              <a:rPr lang="en-US" b="1" dirty="0" smtClean="0">
                <a:solidFill>
                  <a:srgbClr val="C00000"/>
                </a:solidFill>
              </a:rPr>
              <a:t>x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86116" y="4629796"/>
          <a:ext cx="250032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541"/>
                <a:gridCol w="312541"/>
                <a:gridCol w="312541"/>
                <a:gridCol w="312541"/>
                <a:gridCol w="312541"/>
                <a:gridCol w="312541"/>
                <a:gridCol w="312541"/>
                <a:gridCol w="31254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Straight Arrow Connector 4"/>
          <p:cNvCxnSpPr>
            <a:stCxn id="7" idx="2"/>
          </p:cNvCxnSpPr>
          <p:nvPr/>
        </p:nvCxnSpPr>
        <p:spPr>
          <a:xfrm rot="5400000">
            <a:off x="5373543" y="4360562"/>
            <a:ext cx="539260" cy="79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357422" y="4058292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x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5072066" y="3629664"/>
            <a:ext cx="1143008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LSB(x)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1472" y="5572140"/>
            <a:ext cx="56238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 other words: </a:t>
            </a:r>
            <a:r>
              <a:rPr lang="en-US" sz="3200" b="1" dirty="0" smtClean="0">
                <a:solidFill>
                  <a:srgbClr val="C00000"/>
                </a:solidFill>
              </a:rPr>
              <a:t>LSB(x) = x mod 2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 (informally)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857364"/>
            <a:ext cx="8229600" cy="4714908"/>
          </a:xfrm>
          <a:ln>
            <a:solidFill>
              <a:schemeClr val="bg1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LSB</a:t>
            </a:r>
            <a:r>
              <a:rPr lang="en-US" dirty="0" smtClean="0"/>
              <a:t> is the “hardest bit to compute” in </a:t>
            </a:r>
            <a:r>
              <a:rPr lang="en-US" b="1" dirty="0" smtClean="0">
                <a:solidFill>
                  <a:srgbClr val="C00000"/>
                </a:solidFill>
              </a:rPr>
              <a:t>RSA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r>
              <a:rPr lang="en-US" dirty="0" smtClean="0"/>
              <a:t>(it is called a “hard-core bit”).</a:t>
            </a:r>
          </a:p>
          <a:p>
            <a:pPr algn="r"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>
                <a:solidFill>
                  <a:srgbClr val="0070C0"/>
                </a:solidFill>
              </a:rPr>
              <a:t>More precisely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If you can compute </a:t>
            </a:r>
            <a:r>
              <a:rPr lang="en-US" b="1" dirty="0" smtClean="0">
                <a:solidFill>
                  <a:srgbClr val="C00000"/>
                </a:solidFill>
              </a:rPr>
              <a:t>LSB</a:t>
            </a:r>
            <a:r>
              <a:rPr lang="en-US" dirty="0" smtClean="0"/>
              <a:t> then you can invert </a:t>
            </a:r>
            <a:r>
              <a:rPr lang="en-US" b="1" dirty="0" smtClean="0">
                <a:solidFill>
                  <a:srgbClr val="C00000"/>
                </a:solidFill>
              </a:rPr>
              <a:t>RSA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>
                <a:solidFill>
                  <a:srgbClr val="0070C0"/>
                </a:solidFill>
              </a:rPr>
              <a:t>Note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In some sense it is a “dual” predicate to Jacobi symbol...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1928826" cy="1143000"/>
          </a:xfrm>
        </p:spPr>
        <p:txBody>
          <a:bodyPr/>
          <a:lstStyle/>
          <a:p>
            <a:r>
              <a:rPr lang="en-US" dirty="0" smtClean="0"/>
              <a:t>Recall:</a:t>
            </a:r>
            <a:endParaRPr lang="en-US" dirty="0"/>
          </a:p>
        </p:txBody>
      </p:sp>
      <p:pic>
        <p:nvPicPr>
          <p:cNvPr id="4" name="Picture 5" descr="MCj043594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8212" y="2270125"/>
            <a:ext cx="1676400" cy="1158875"/>
          </a:xfrm>
          <a:prstGeom prst="rect">
            <a:avLst/>
          </a:prstGeom>
          <a:noFill/>
        </p:spPr>
      </p:pic>
      <p:pic>
        <p:nvPicPr>
          <p:cNvPr id="5" name="Picture 2" descr="C:\Users\Stefan\AppData\Local\Microsoft\Windows\Temporary Internet Files\Content.IE5\QMMGVNV4\MCBD19647_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714356"/>
            <a:ext cx="2002325" cy="1837853"/>
          </a:xfrm>
          <a:prstGeom prst="rect">
            <a:avLst/>
          </a:prstGeom>
          <a:noFill/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000892" y="571480"/>
            <a:ext cx="758605" cy="3693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l-PL" dirty="0"/>
              <a:t>oracle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286248" y="1785926"/>
            <a:ext cx="4572000" cy="1631216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r>
              <a:rPr lang="en-US" sz="2000" dirty="0" smtClean="0"/>
              <a:t>choose: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C00000"/>
                </a:solidFill>
              </a:rPr>
              <a:t>N = </a:t>
            </a:r>
            <a:r>
              <a:rPr lang="en-US" sz="2000" b="1" dirty="0" err="1" smtClean="0">
                <a:solidFill>
                  <a:srgbClr val="C00000"/>
                </a:solidFill>
              </a:rPr>
              <a:t>pq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/>
              <a:t>where </a:t>
            </a:r>
            <a:r>
              <a:rPr lang="en-US" sz="2000" b="1" dirty="0" smtClean="0">
                <a:solidFill>
                  <a:srgbClr val="C00000"/>
                </a:solidFill>
              </a:rPr>
              <a:t>p</a:t>
            </a:r>
            <a:r>
              <a:rPr lang="en-US" sz="2000" dirty="0" smtClean="0"/>
              <a:t> and </a:t>
            </a:r>
            <a:r>
              <a:rPr lang="en-US" sz="2000" b="1" dirty="0" smtClean="0">
                <a:solidFill>
                  <a:srgbClr val="C00000"/>
                </a:solidFill>
              </a:rPr>
              <a:t>q</a:t>
            </a:r>
            <a:r>
              <a:rPr lang="en-US" sz="2000" dirty="0" smtClean="0"/>
              <a:t> are random primes such that  </a:t>
            </a:r>
            <a:r>
              <a:rPr lang="en-US" sz="2000" b="1" dirty="0" smtClean="0">
                <a:solidFill>
                  <a:srgbClr val="C00000"/>
                </a:solidFill>
              </a:rPr>
              <a:t>|p| = |q| = k</a:t>
            </a:r>
            <a:endParaRPr lang="en-US" sz="2000" baseline="30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C00000"/>
                </a:solidFill>
              </a:rPr>
              <a:t>x </a:t>
            </a:r>
            <a:r>
              <a:rPr lang="en-US" sz="2000" dirty="0" smtClean="0">
                <a:solidFill>
                  <a:srgbClr val="C00000"/>
                </a:solidFill>
              </a:rPr>
              <a:t>–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a random element of </a:t>
            </a:r>
            <a:r>
              <a:rPr lang="en-GB" sz="2000" b="1" dirty="0" smtClean="0">
                <a:solidFill>
                  <a:srgbClr val="C00000"/>
                </a:solidFill>
                <a:cs typeface="Arial" pitchFamily="34" charset="0"/>
              </a:rPr>
              <a:t>Z</a:t>
            </a:r>
            <a:r>
              <a:rPr lang="en-GB" sz="2000" b="1" baseline="-25000" dirty="0" smtClean="0">
                <a:solidFill>
                  <a:srgbClr val="C00000"/>
                </a:solidFill>
                <a:cs typeface="Arial" pitchFamily="34" charset="0"/>
              </a:rPr>
              <a:t>N</a:t>
            </a:r>
            <a:r>
              <a:rPr lang="en-GB" sz="2000" b="1" dirty="0" smtClean="0">
                <a:solidFill>
                  <a:srgbClr val="C00000"/>
                </a:solidFill>
              </a:rPr>
              <a:t>*</a:t>
            </a:r>
            <a:r>
              <a:rPr lang="it-IT" sz="2000" dirty="0" smtClean="0">
                <a:solidFill>
                  <a:srgbClr val="C00000"/>
                </a:solidFill>
                <a:cs typeface="Arial"/>
              </a:rPr>
              <a:t> 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C00000"/>
                </a:solidFill>
                <a:cs typeface="Arial"/>
              </a:rPr>
              <a:t>e </a:t>
            </a:r>
            <a:r>
              <a:rPr lang="en-US" sz="2000" dirty="0" smtClean="0">
                <a:solidFill>
                  <a:srgbClr val="C00000"/>
                </a:solidFill>
              </a:rPr>
              <a:t>– </a:t>
            </a:r>
            <a:r>
              <a:rPr lang="it-IT" sz="2000" dirty="0" smtClean="0">
                <a:cs typeface="Arial"/>
              </a:rPr>
              <a:t>a </a:t>
            </a:r>
            <a:r>
              <a:rPr lang="it-IT" sz="2000" dirty="0" err="1" smtClean="0">
                <a:cs typeface="Arial"/>
              </a:rPr>
              <a:t>random</a:t>
            </a:r>
            <a:r>
              <a:rPr lang="it-IT" sz="2000" dirty="0" smtClean="0">
                <a:cs typeface="Arial"/>
              </a:rPr>
              <a:t> </a:t>
            </a:r>
            <a:r>
              <a:rPr lang="it-IT" sz="2000" dirty="0" err="1" smtClean="0">
                <a:cs typeface="Arial"/>
              </a:rPr>
              <a:t>element</a:t>
            </a:r>
            <a:r>
              <a:rPr lang="it-IT" sz="2000" dirty="0" smtClean="0">
                <a:cs typeface="Arial"/>
              </a:rPr>
              <a:t> </a:t>
            </a:r>
            <a:r>
              <a:rPr lang="it-IT" sz="2000" dirty="0" err="1" smtClean="0">
                <a:cs typeface="Arial"/>
              </a:rPr>
              <a:t>of</a:t>
            </a:r>
            <a:r>
              <a:rPr lang="it-IT" sz="2000" dirty="0" smtClean="0">
                <a:cs typeface="Arial"/>
              </a:rPr>
              <a:t> </a:t>
            </a:r>
            <a:r>
              <a:rPr lang="it-IT" sz="2000" b="1" dirty="0" smtClean="0">
                <a:solidFill>
                  <a:srgbClr val="C00000"/>
                </a:solidFill>
              </a:rPr>
              <a:t>Z</a:t>
            </a:r>
            <a:r>
              <a:rPr lang="el-GR" sz="2000" b="1" baseline="-25000" dirty="0" smtClean="0">
                <a:solidFill>
                  <a:srgbClr val="C00000"/>
                </a:solidFill>
                <a:cs typeface="Arial" pitchFamily="34" charset="0"/>
              </a:rPr>
              <a:t>φ</a:t>
            </a:r>
            <a:r>
              <a:rPr lang="it-IT" sz="2000" b="1" baseline="-25000" dirty="0" smtClean="0">
                <a:solidFill>
                  <a:srgbClr val="C00000"/>
                </a:solidFill>
                <a:cs typeface="Arial" pitchFamily="34" charset="0"/>
              </a:rPr>
              <a:t>(N)</a:t>
            </a:r>
            <a:r>
              <a:rPr lang="it-IT" sz="2000" b="1" dirty="0" smtClean="0">
                <a:solidFill>
                  <a:srgbClr val="C00000"/>
                </a:solidFill>
                <a:cs typeface="Arial" pitchFamily="34" charset="0"/>
              </a:rPr>
              <a:t>*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109650" y="2071678"/>
            <a:ext cx="1096518" cy="3693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dirty="0" err="1" smtClean="0"/>
              <a:t>adversary</a:t>
            </a:r>
            <a:endParaRPr lang="en-US" dirty="0"/>
          </a:p>
        </p:txBody>
      </p:sp>
      <p:sp>
        <p:nvSpPr>
          <p:cNvPr id="9" name="Left Arrow 8"/>
          <p:cNvSpPr/>
          <p:nvPr/>
        </p:nvSpPr>
        <p:spPr>
          <a:xfrm>
            <a:off x="2643174" y="2428868"/>
            <a:ext cx="1357322" cy="1285884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(</a:t>
            </a:r>
            <a:r>
              <a:rPr lang="en-US" sz="2000" b="1" dirty="0" err="1" smtClean="0">
                <a:solidFill>
                  <a:srgbClr val="C00000"/>
                </a:solidFill>
              </a:rPr>
              <a:t>x,e,N</a:t>
            </a:r>
            <a:r>
              <a:rPr lang="en-US" sz="2000" b="1" dirty="0" smtClean="0">
                <a:solidFill>
                  <a:srgbClr val="C00000"/>
                </a:solidFill>
              </a:rPr>
              <a:t>)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571472" y="3571876"/>
            <a:ext cx="2143140" cy="928694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outputs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y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472" y="4714884"/>
            <a:ext cx="61281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say that the adversary </a:t>
            </a:r>
            <a:r>
              <a:rPr lang="en-US" sz="2000" b="1" dirty="0" smtClean="0">
                <a:solidFill>
                  <a:srgbClr val="002060"/>
                </a:solidFill>
              </a:rPr>
              <a:t>wins</a:t>
            </a:r>
            <a:r>
              <a:rPr lang="en-US" sz="2000" b="1" dirty="0" smtClean="0"/>
              <a:t> </a:t>
            </a:r>
            <a:r>
              <a:rPr lang="en-US" sz="2000" dirty="0" smtClean="0"/>
              <a:t>if </a:t>
            </a:r>
            <a:r>
              <a:rPr lang="en-US" sz="2000" b="1" dirty="0" smtClean="0">
                <a:solidFill>
                  <a:srgbClr val="C00000"/>
                </a:solidFill>
              </a:rPr>
              <a:t>y =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GB" sz="2000" b="1" dirty="0" smtClean="0">
                <a:solidFill>
                  <a:srgbClr val="C00000"/>
                </a:solidFill>
              </a:rPr>
              <a:t>RSA</a:t>
            </a:r>
            <a:r>
              <a:rPr lang="en-GB" sz="2000" b="1" baseline="30000" dirty="0" smtClean="0">
                <a:solidFill>
                  <a:srgbClr val="C00000"/>
                </a:solidFill>
              </a:rPr>
              <a:t>-1</a:t>
            </a:r>
            <a:r>
              <a:rPr lang="en-GB" sz="2000" b="1" baseline="-25000" dirty="0" smtClean="0">
                <a:solidFill>
                  <a:srgbClr val="C00000"/>
                </a:solidFill>
              </a:rPr>
              <a:t>(</a:t>
            </a:r>
            <a:r>
              <a:rPr lang="en-GB" sz="2000" b="1" baseline="-25000" dirty="0" err="1" smtClean="0">
                <a:solidFill>
                  <a:srgbClr val="C00000"/>
                </a:solidFill>
              </a:rPr>
              <a:t>e,N</a:t>
            </a:r>
            <a:r>
              <a:rPr lang="en-GB" sz="2000" b="1" baseline="-25000" dirty="0" smtClean="0">
                <a:solidFill>
                  <a:srgbClr val="C00000"/>
                </a:solidFill>
              </a:rPr>
              <a:t>)</a:t>
            </a:r>
            <a:r>
              <a:rPr lang="en-US" sz="2000" b="1" dirty="0" smtClean="0">
                <a:solidFill>
                  <a:srgbClr val="C00000"/>
                </a:solidFill>
              </a:rPr>
              <a:t> (x) mod N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5429264"/>
            <a:ext cx="8286808" cy="1200329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RSA assumption</a:t>
            </a:r>
          </a:p>
          <a:p>
            <a:pPr algn="ctr"/>
            <a:r>
              <a:rPr lang="en-US" sz="2400" dirty="0" smtClean="0"/>
              <a:t>No </a:t>
            </a:r>
            <a:r>
              <a:rPr lang="en-US" sz="2400" b="1" dirty="0" smtClean="0"/>
              <a:t>poly-time</a:t>
            </a:r>
            <a:r>
              <a:rPr lang="en-US" sz="2400" dirty="0" smtClean="0"/>
              <a:t> adversary wins this game with a </a:t>
            </a:r>
            <a:r>
              <a:rPr lang="en-US" sz="2400" b="1" dirty="0" smtClean="0"/>
              <a:t>non-negligible </a:t>
            </a:r>
            <a:r>
              <a:rPr lang="en-US" sz="2400" dirty="0" smtClean="0"/>
              <a:t>probability. 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000496" y="500042"/>
            <a:ext cx="2207207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security parameter </a:t>
            </a:r>
            <a:r>
              <a:rPr lang="en-US" b="1" dirty="0" smtClean="0">
                <a:solidFill>
                  <a:srgbClr val="C00000"/>
                </a:solidFill>
              </a:rPr>
              <a:t>1</a:t>
            </a:r>
            <a:r>
              <a:rPr lang="en-US" b="1" baseline="30000" dirty="0" smtClean="0">
                <a:solidFill>
                  <a:srgbClr val="C00000"/>
                </a:solidFill>
              </a:rPr>
              <a:t>k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3" idx="3"/>
          </p:cNvCxnSpPr>
          <p:nvPr/>
        </p:nvCxnSpPr>
        <p:spPr>
          <a:xfrm>
            <a:off x="6207703" y="684708"/>
            <a:ext cx="578875" cy="1010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1"/>
          </p:cNvCxnSpPr>
          <p:nvPr/>
        </p:nvCxnSpPr>
        <p:spPr>
          <a:xfrm rot="10800000" flipV="1">
            <a:off x="1714480" y="684708"/>
            <a:ext cx="2286016" cy="13155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Stefan\Pictures\Microsoft Clip Organizer\j042384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2851002"/>
            <a:ext cx="1096781" cy="120491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3174" y="0"/>
            <a:ext cx="35719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Game 2</a:t>
            </a:r>
            <a:endParaRPr lang="en-US" dirty="0"/>
          </a:p>
        </p:txBody>
      </p:sp>
      <p:pic>
        <p:nvPicPr>
          <p:cNvPr id="5" name="Picture 2" descr="C:\Users\Stefan\AppData\Local\Microsoft\Windows\Temporary Internet Files\Content.IE5\QMMGVNV4\MCBD19647_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1357298"/>
            <a:ext cx="2002325" cy="1837853"/>
          </a:xfrm>
          <a:prstGeom prst="rect">
            <a:avLst/>
          </a:prstGeom>
          <a:noFill/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000892" y="1214422"/>
            <a:ext cx="758605" cy="3693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l-PL" dirty="0"/>
              <a:t>oracle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286248" y="2428868"/>
            <a:ext cx="4572000" cy="1938992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r>
              <a:rPr lang="en-US" sz="2000" dirty="0" smtClean="0"/>
              <a:t>choose: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C00000"/>
                </a:solidFill>
              </a:rPr>
              <a:t>N = </a:t>
            </a:r>
            <a:r>
              <a:rPr lang="en-US" sz="2000" b="1" dirty="0" err="1" smtClean="0">
                <a:solidFill>
                  <a:srgbClr val="C00000"/>
                </a:solidFill>
              </a:rPr>
              <a:t>pq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/>
              <a:t>where </a:t>
            </a:r>
            <a:r>
              <a:rPr lang="en-US" sz="2000" b="1" dirty="0" smtClean="0">
                <a:solidFill>
                  <a:srgbClr val="C00000"/>
                </a:solidFill>
              </a:rPr>
              <a:t>p</a:t>
            </a:r>
            <a:r>
              <a:rPr lang="en-US" sz="2000" dirty="0" smtClean="0"/>
              <a:t> and </a:t>
            </a:r>
            <a:r>
              <a:rPr lang="en-US" sz="2000" b="1" dirty="0" smtClean="0">
                <a:solidFill>
                  <a:srgbClr val="C00000"/>
                </a:solidFill>
              </a:rPr>
              <a:t>q</a:t>
            </a:r>
            <a:r>
              <a:rPr lang="en-US" sz="2000" dirty="0" smtClean="0"/>
              <a:t> are random primes such that  </a:t>
            </a:r>
            <a:r>
              <a:rPr lang="en-US" sz="2000" b="1" dirty="0" smtClean="0">
                <a:solidFill>
                  <a:srgbClr val="C00000"/>
                </a:solidFill>
              </a:rPr>
              <a:t>|p| = |q| = k</a:t>
            </a:r>
            <a:endParaRPr lang="en-US" sz="2000" baseline="30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C00000"/>
                </a:solidFill>
              </a:rPr>
              <a:t>x </a:t>
            </a:r>
            <a:r>
              <a:rPr lang="en-US" sz="2000" dirty="0" smtClean="0">
                <a:solidFill>
                  <a:srgbClr val="C00000"/>
                </a:solidFill>
              </a:rPr>
              <a:t>–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a random element of </a:t>
            </a:r>
            <a:r>
              <a:rPr lang="en-GB" sz="2000" b="1" dirty="0" smtClean="0">
                <a:solidFill>
                  <a:srgbClr val="C00000"/>
                </a:solidFill>
                <a:cs typeface="Arial" pitchFamily="34" charset="0"/>
              </a:rPr>
              <a:t>Z</a:t>
            </a:r>
            <a:r>
              <a:rPr lang="en-GB" sz="2000" b="1" baseline="-25000" dirty="0" smtClean="0">
                <a:solidFill>
                  <a:srgbClr val="C00000"/>
                </a:solidFill>
                <a:cs typeface="Arial" pitchFamily="34" charset="0"/>
              </a:rPr>
              <a:t>N</a:t>
            </a:r>
            <a:r>
              <a:rPr lang="en-GB" sz="2000" b="1" dirty="0" smtClean="0">
                <a:solidFill>
                  <a:srgbClr val="C00000"/>
                </a:solidFill>
              </a:rPr>
              <a:t>*</a:t>
            </a:r>
            <a:r>
              <a:rPr lang="it-IT" sz="2000" dirty="0" smtClean="0">
                <a:solidFill>
                  <a:srgbClr val="C00000"/>
                </a:solidFill>
                <a:cs typeface="Arial"/>
              </a:rPr>
              <a:t> 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C00000"/>
                </a:solidFill>
                <a:cs typeface="Arial"/>
              </a:rPr>
              <a:t>e </a:t>
            </a:r>
            <a:r>
              <a:rPr lang="en-US" sz="2000" dirty="0" smtClean="0">
                <a:solidFill>
                  <a:srgbClr val="C00000"/>
                </a:solidFill>
              </a:rPr>
              <a:t>– </a:t>
            </a:r>
            <a:r>
              <a:rPr lang="it-IT" sz="2000" dirty="0" err="1" smtClean="0">
                <a:cs typeface="Arial"/>
              </a:rPr>
              <a:t>is</a:t>
            </a:r>
            <a:r>
              <a:rPr lang="it-IT" sz="2000" dirty="0" smtClean="0">
                <a:cs typeface="Arial"/>
              </a:rPr>
              <a:t> </a:t>
            </a:r>
            <a:r>
              <a:rPr lang="it-IT" sz="2000" dirty="0" err="1" smtClean="0">
                <a:cs typeface="Arial"/>
              </a:rPr>
              <a:t>random</a:t>
            </a:r>
            <a:r>
              <a:rPr lang="it-IT" sz="2000" dirty="0" smtClean="0">
                <a:cs typeface="Arial"/>
              </a:rPr>
              <a:t> </a:t>
            </a:r>
            <a:r>
              <a:rPr lang="it-IT" sz="2000" dirty="0" err="1" smtClean="0">
                <a:cs typeface="Arial"/>
              </a:rPr>
              <a:t>element</a:t>
            </a:r>
            <a:r>
              <a:rPr lang="it-IT" sz="2000" dirty="0" smtClean="0">
                <a:cs typeface="Arial"/>
              </a:rPr>
              <a:t> </a:t>
            </a:r>
            <a:r>
              <a:rPr lang="it-IT" sz="2000" dirty="0" err="1" smtClean="0">
                <a:cs typeface="Arial"/>
              </a:rPr>
              <a:t>of</a:t>
            </a:r>
            <a:r>
              <a:rPr lang="it-IT" sz="2000" dirty="0" smtClean="0">
                <a:cs typeface="Arial"/>
              </a:rPr>
              <a:t> </a:t>
            </a:r>
            <a:r>
              <a:rPr lang="it-IT" sz="2000" b="1" dirty="0" smtClean="0">
                <a:solidFill>
                  <a:srgbClr val="C00000"/>
                </a:solidFill>
              </a:rPr>
              <a:t>Z</a:t>
            </a:r>
            <a:r>
              <a:rPr lang="el-GR" sz="2000" b="1" baseline="-25000" dirty="0" smtClean="0">
                <a:solidFill>
                  <a:srgbClr val="C00000"/>
                </a:solidFill>
                <a:cs typeface="Arial" pitchFamily="34" charset="0"/>
              </a:rPr>
              <a:t>φ</a:t>
            </a:r>
            <a:r>
              <a:rPr lang="it-IT" sz="2000" b="1" baseline="-25000" dirty="0" smtClean="0">
                <a:solidFill>
                  <a:srgbClr val="C00000"/>
                </a:solidFill>
                <a:cs typeface="Arial" pitchFamily="34" charset="0"/>
              </a:rPr>
              <a:t>(N)</a:t>
            </a:r>
            <a:r>
              <a:rPr lang="it-IT" sz="2000" b="1" dirty="0" smtClean="0">
                <a:solidFill>
                  <a:srgbClr val="C00000"/>
                </a:solidFill>
                <a:cs typeface="Arial" pitchFamily="34" charset="0"/>
              </a:rPr>
              <a:t>*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C00000"/>
                </a:solidFill>
                <a:cs typeface="Arial" pitchFamily="34" charset="0"/>
              </a:rPr>
              <a:t>d </a:t>
            </a:r>
            <a:r>
              <a:rPr lang="it-IT" sz="2000" dirty="0" smtClean="0">
                <a:cs typeface="Arial" pitchFamily="34" charset="0"/>
              </a:rPr>
              <a:t>– </a:t>
            </a:r>
            <a:r>
              <a:rPr lang="it-IT" sz="2000" dirty="0" err="1" smtClean="0">
                <a:cs typeface="Arial" pitchFamily="34" charset="0"/>
              </a:rPr>
              <a:t>such</a:t>
            </a:r>
            <a:r>
              <a:rPr lang="it-IT" sz="2000" dirty="0" smtClean="0">
                <a:cs typeface="Arial" pitchFamily="34" charset="0"/>
              </a:rPr>
              <a:t> </a:t>
            </a:r>
            <a:r>
              <a:rPr lang="it-IT" sz="2000" dirty="0" err="1" smtClean="0">
                <a:cs typeface="Arial" pitchFamily="34" charset="0"/>
              </a:rPr>
              <a:t>that</a:t>
            </a:r>
            <a:r>
              <a:rPr lang="it-IT" sz="2000" dirty="0" smtClean="0">
                <a:cs typeface="Arial" pitchFamily="34" charset="0"/>
              </a:rPr>
              <a:t> </a:t>
            </a:r>
            <a:r>
              <a:rPr lang="it-IT" sz="2000" b="1" dirty="0" smtClean="0">
                <a:solidFill>
                  <a:srgbClr val="C00000"/>
                </a:solidFill>
                <a:cs typeface="Arial" pitchFamily="34" charset="0"/>
              </a:rPr>
              <a:t>ed = 1 </a:t>
            </a:r>
            <a:r>
              <a:rPr lang="it-IT" sz="2000" b="1" dirty="0" err="1" smtClean="0">
                <a:solidFill>
                  <a:srgbClr val="C00000"/>
                </a:solidFill>
                <a:cs typeface="Arial" pitchFamily="34" charset="0"/>
              </a:rPr>
              <a:t>mod</a:t>
            </a:r>
            <a:r>
              <a:rPr lang="it-IT" sz="2000" b="1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el-GR" sz="2000" b="1" dirty="0" smtClean="0">
                <a:solidFill>
                  <a:srgbClr val="C00000"/>
                </a:solidFill>
                <a:cs typeface="Arial" pitchFamily="34" charset="0"/>
              </a:rPr>
              <a:t>φ</a:t>
            </a:r>
            <a:r>
              <a:rPr lang="it-IT" sz="2000" b="1" dirty="0" smtClean="0">
                <a:solidFill>
                  <a:srgbClr val="C00000"/>
                </a:solidFill>
                <a:cs typeface="Arial" pitchFamily="34" charset="0"/>
              </a:rPr>
              <a:t>(N)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109650" y="2714620"/>
            <a:ext cx="1096518" cy="3693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dirty="0" err="1" smtClean="0"/>
              <a:t>adversary</a:t>
            </a:r>
            <a:endParaRPr lang="en-US" dirty="0"/>
          </a:p>
        </p:txBody>
      </p:sp>
      <p:sp>
        <p:nvSpPr>
          <p:cNvPr id="9" name="Left Arrow 8"/>
          <p:cNvSpPr/>
          <p:nvPr/>
        </p:nvSpPr>
        <p:spPr>
          <a:xfrm>
            <a:off x="2643174" y="3071810"/>
            <a:ext cx="1357322" cy="1285884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(</a:t>
            </a:r>
            <a:r>
              <a:rPr lang="en-US" sz="2000" b="1" dirty="0" err="1" smtClean="0">
                <a:solidFill>
                  <a:srgbClr val="C00000"/>
                </a:solidFill>
              </a:rPr>
              <a:t>x,e,N</a:t>
            </a:r>
            <a:r>
              <a:rPr lang="en-US" sz="2000" b="1" dirty="0" smtClean="0">
                <a:solidFill>
                  <a:srgbClr val="C00000"/>
                </a:solidFill>
              </a:rPr>
              <a:t>)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571472" y="4214818"/>
            <a:ext cx="2143140" cy="928694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outputs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b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596" y="5214950"/>
            <a:ext cx="8215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 say that the adversary </a:t>
            </a:r>
            <a:r>
              <a:rPr lang="en-US" sz="2800" b="1" dirty="0" smtClean="0">
                <a:solidFill>
                  <a:srgbClr val="002060"/>
                </a:solidFill>
              </a:rPr>
              <a:t>wins</a:t>
            </a:r>
            <a:r>
              <a:rPr lang="en-US" sz="2800" b="1" dirty="0" smtClean="0"/>
              <a:t> </a:t>
            </a:r>
            <a:r>
              <a:rPr lang="en-US" sz="2800" dirty="0" smtClean="0"/>
              <a:t>if </a:t>
            </a:r>
            <a:r>
              <a:rPr lang="en-US" sz="2800" b="1" dirty="0" smtClean="0">
                <a:solidFill>
                  <a:srgbClr val="C00000"/>
                </a:solidFill>
              </a:rPr>
              <a:t>b</a:t>
            </a:r>
            <a:r>
              <a:rPr lang="en-US" sz="2800" dirty="0" smtClean="0"/>
              <a:t> is the </a:t>
            </a:r>
            <a:r>
              <a:rPr lang="en-US" sz="2800" b="1" dirty="0" smtClean="0">
                <a:solidFill>
                  <a:srgbClr val="0070C0"/>
                </a:solidFill>
              </a:rPr>
              <a:t>least significant bit </a:t>
            </a:r>
            <a:r>
              <a:rPr lang="en-US" sz="2800" dirty="0" smtClean="0"/>
              <a:t>of </a:t>
            </a:r>
            <a:r>
              <a:rPr lang="en-US" sz="2800" b="1" dirty="0" smtClean="0">
                <a:solidFill>
                  <a:srgbClr val="C00000"/>
                </a:solidFill>
              </a:rPr>
              <a:t>y</a:t>
            </a:r>
            <a:r>
              <a:rPr lang="en-US" sz="2800" b="1" baseline="30000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 = </a:t>
            </a:r>
            <a:r>
              <a:rPr lang="en-GB" sz="2800" b="1" dirty="0" smtClean="0">
                <a:solidFill>
                  <a:srgbClr val="C00000"/>
                </a:solidFill>
              </a:rPr>
              <a:t>RSA</a:t>
            </a:r>
            <a:r>
              <a:rPr lang="en-GB" sz="2800" b="1" baseline="30000" dirty="0" smtClean="0">
                <a:solidFill>
                  <a:srgbClr val="C00000"/>
                </a:solidFill>
              </a:rPr>
              <a:t>-1</a:t>
            </a:r>
            <a:r>
              <a:rPr lang="en-GB" sz="2800" b="1" baseline="-25000" dirty="0" smtClean="0">
                <a:solidFill>
                  <a:srgbClr val="C00000"/>
                </a:solidFill>
              </a:rPr>
              <a:t>(</a:t>
            </a:r>
            <a:r>
              <a:rPr lang="en-GB" sz="2800" b="1" baseline="-25000" dirty="0" err="1" smtClean="0">
                <a:solidFill>
                  <a:srgbClr val="C00000"/>
                </a:solidFill>
              </a:rPr>
              <a:t>e,N</a:t>
            </a:r>
            <a:r>
              <a:rPr lang="en-GB" sz="2800" b="1" baseline="-25000" dirty="0" smtClean="0">
                <a:solidFill>
                  <a:srgbClr val="C00000"/>
                </a:solidFill>
              </a:rPr>
              <a:t>)</a:t>
            </a:r>
            <a:r>
              <a:rPr lang="en-US" sz="2800" b="1" dirty="0" smtClean="0">
                <a:solidFill>
                  <a:srgbClr val="C00000"/>
                </a:solidFill>
              </a:rPr>
              <a:t> (x) mod 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00496" y="1142984"/>
            <a:ext cx="2207207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security parameter </a:t>
            </a:r>
            <a:r>
              <a:rPr lang="en-US" b="1" dirty="0" smtClean="0">
                <a:solidFill>
                  <a:srgbClr val="C00000"/>
                </a:solidFill>
              </a:rPr>
              <a:t>1</a:t>
            </a:r>
            <a:r>
              <a:rPr lang="en-US" b="1" baseline="30000" dirty="0" smtClean="0">
                <a:solidFill>
                  <a:srgbClr val="C00000"/>
                </a:solidFill>
              </a:rPr>
              <a:t>k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3" idx="3"/>
          </p:cNvCxnSpPr>
          <p:nvPr/>
        </p:nvCxnSpPr>
        <p:spPr>
          <a:xfrm>
            <a:off x="6207703" y="1327650"/>
            <a:ext cx="578875" cy="1010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1"/>
          </p:cNvCxnSpPr>
          <p:nvPr/>
        </p:nvCxnSpPr>
        <p:spPr>
          <a:xfrm rot="10800000" flipV="1">
            <a:off x="1714480" y="1327650"/>
            <a:ext cx="2286016" cy="13155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429264"/>
            <a:ext cx="8229600" cy="7143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400" b="1" u="sng" dirty="0" smtClean="0"/>
              <a:t>In other words:</a:t>
            </a:r>
          </a:p>
          <a:p>
            <a:pPr>
              <a:buNone/>
            </a:pPr>
            <a:r>
              <a:rPr lang="en-US" sz="2400" dirty="0" smtClean="0"/>
              <a:t>The least significant bit is a </a:t>
            </a:r>
            <a:r>
              <a:rPr lang="en-US" sz="2400" b="1" dirty="0" smtClean="0">
                <a:solidFill>
                  <a:srgbClr val="C00000"/>
                </a:solidFill>
              </a:rPr>
              <a:t>hard-core bit for RSA.</a:t>
            </a:r>
          </a:p>
          <a:p>
            <a:pPr>
              <a:buNone/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2844" y="4071942"/>
            <a:ext cx="8643998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 smtClean="0"/>
              <a:t>W. Alexi, B. </a:t>
            </a:r>
            <a:r>
              <a:rPr lang="en-US" sz="2000" dirty="0" err="1" smtClean="0"/>
              <a:t>Chor</a:t>
            </a:r>
            <a:r>
              <a:rPr lang="en-US" sz="2000" dirty="0" smtClean="0"/>
              <a:t>, O. </a:t>
            </a:r>
            <a:r>
              <a:rPr lang="en-US" sz="2000" dirty="0" err="1" smtClean="0"/>
              <a:t>Goldreich</a:t>
            </a:r>
            <a:r>
              <a:rPr lang="en-US" sz="2000" dirty="0" smtClean="0"/>
              <a:t>, and C.P. </a:t>
            </a:r>
            <a:r>
              <a:rPr lang="en-US" sz="2000" dirty="0" err="1" smtClean="0"/>
              <a:t>Schnorr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hlinkClick r:id="rId3"/>
              </a:rPr>
              <a:t>On the hardness of the least-</a:t>
            </a:r>
            <a:r>
              <a:rPr lang="en-US" sz="2000" dirty="0" err="1" smtClean="0">
                <a:hlinkClick r:id="rId3"/>
              </a:rPr>
              <a:t>signficant</a:t>
            </a:r>
            <a:r>
              <a:rPr lang="en-US" sz="2000" dirty="0" smtClean="0">
                <a:hlinkClick r:id="rId3"/>
              </a:rPr>
              <a:t> bits of the RSA and Rabin functions</a:t>
            </a:r>
            <a:r>
              <a:rPr lang="en-US" sz="2000" dirty="0" smtClean="0"/>
              <a:t>,  1984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285720" y="1500174"/>
            <a:ext cx="8501122" cy="2246769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smtClean="0"/>
              <a:t>Suppose the </a:t>
            </a:r>
            <a:r>
              <a:rPr lang="en-US" sz="2800" b="1" dirty="0" smtClean="0">
                <a:solidFill>
                  <a:srgbClr val="C00000"/>
                </a:solidFill>
              </a:rPr>
              <a:t>RSA assumption</a:t>
            </a:r>
            <a:r>
              <a:rPr lang="en-US" sz="2800" dirty="0" smtClean="0"/>
              <a:t> holds.</a:t>
            </a:r>
          </a:p>
          <a:p>
            <a:pPr>
              <a:buNone/>
            </a:pPr>
            <a:r>
              <a:rPr lang="en-US" sz="2800" dirty="0" smtClean="0"/>
              <a:t>Then every poly-time adversary wins </a:t>
            </a:r>
            <a:r>
              <a:rPr lang="en-US" sz="2800" b="1" dirty="0" smtClean="0"/>
              <a:t>Game 2</a:t>
            </a:r>
            <a:r>
              <a:rPr lang="en-US" sz="2800" dirty="0" smtClean="0"/>
              <a:t> with a probability at most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0.5 + </a:t>
            </a:r>
            <a:r>
              <a:rPr lang="el-GR" sz="2800" b="1" dirty="0" smtClean="0">
                <a:solidFill>
                  <a:srgbClr val="C00000"/>
                </a:solidFill>
                <a:latin typeface="Arial"/>
                <a:cs typeface="Arial"/>
              </a:rPr>
              <a:t>ε</a:t>
            </a:r>
            <a:r>
              <a:rPr lang="en-US" sz="2800" b="1" dirty="0" smtClean="0">
                <a:solidFill>
                  <a:srgbClr val="C00000"/>
                </a:solidFill>
              </a:rPr>
              <a:t>(k)</a:t>
            </a:r>
            <a:r>
              <a:rPr lang="it-IT" sz="2800" b="1" dirty="0" smtClean="0">
                <a:solidFill>
                  <a:srgbClr val="C00000"/>
                </a:solidFill>
                <a:latin typeface="Arial"/>
                <a:cs typeface="Arial"/>
              </a:rPr>
              <a:t>,</a:t>
            </a:r>
          </a:p>
          <a:p>
            <a:pPr>
              <a:buNone/>
            </a:pPr>
            <a:r>
              <a:rPr lang="en-US" sz="2800" dirty="0" smtClean="0"/>
              <a:t>where </a:t>
            </a:r>
            <a:r>
              <a:rPr lang="el-GR" sz="2800" b="1" dirty="0" smtClean="0">
                <a:solidFill>
                  <a:srgbClr val="C00000"/>
                </a:solidFill>
                <a:latin typeface="Arial"/>
                <a:cs typeface="Arial"/>
              </a:rPr>
              <a:t>ε</a:t>
            </a:r>
            <a:r>
              <a:rPr lang="el-GR" sz="2800" b="1" dirty="0" smtClean="0">
                <a:latin typeface="Arial"/>
                <a:cs typeface="Arial"/>
              </a:rPr>
              <a:t> </a:t>
            </a:r>
            <a:r>
              <a:rPr lang="en-US" sz="2800" dirty="0" smtClean="0"/>
              <a:t>is negligible.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4498" y="1571612"/>
            <a:ext cx="8229600" cy="511494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/>
              <a:t>Suppose we are given a poly-time adversary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that wins </a:t>
            </a:r>
            <a:r>
              <a:rPr lang="en-US" b="1" dirty="0" smtClean="0"/>
              <a:t>Game 2</a:t>
            </a:r>
            <a:r>
              <a:rPr lang="en-US" dirty="0" smtClean="0"/>
              <a:t>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We construct a poly-time adversary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that breaks the </a:t>
            </a:r>
            <a:r>
              <a:rPr lang="en-US" b="1" dirty="0" smtClean="0"/>
              <a:t>RSA assumption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C:\Users\Stefan\Pictures\Microsoft Clip Organizer\j042384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2071678"/>
            <a:ext cx="1000132" cy="1098737"/>
          </a:xfrm>
          <a:prstGeom prst="rect">
            <a:avLst/>
          </a:prstGeom>
          <a:noFill/>
        </p:spPr>
      </p:pic>
      <p:pic>
        <p:nvPicPr>
          <p:cNvPr id="5" name="Picture 5" descr="MCj0435941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5000636"/>
            <a:ext cx="1571636" cy="1086453"/>
          </a:xfrm>
          <a:prstGeom prst="rect">
            <a:avLst/>
          </a:prstGeom>
          <a:noFill/>
        </p:spPr>
      </p:pic>
      <p:sp>
        <p:nvSpPr>
          <p:cNvPr id="6" name="Down Arrow 5"/>
          <p:cNvSpPr/>
          <p:nvPr/>
        </p:nvSpPr>
        <p:spPr>
          <a:xfrm>
            <a:off x="4071934" y="3643314"/>
            <a:ext cx="3286148" cy="928694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ular Callout 6"/>
          <p:cNvSpPr/>
          <p:nvPr/>
        </p:nvSpPr>
        <p:spPr>
          <a:xfrm>
            <a:off x="214282" y="2285992"/>
            <a:ext cx="3429024" cy="2143140"/>
          </a:xfrm>
          <a:prstGeom prst="wedgeRectCallout">
            <a:avLst>
              <a:gd name="adj1" fmla="val 65870"/>
              <a:gd name="adj2" fmla="val 351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For simplicity suppose that this happens with probability </a:t>
            </a:r>
            <a:r>
              <a:rPr lang="en-US" sz="2400" b="1" dirty="0" smtClean="0">
                <a:solidFill>
                  <a:srgbClr val="C00000"/>
                </a:solidFill>
              </a:rPr>
              <a:t>1 </a:t>
            </a:r>
          </a:p>
          <a:p>
            <a:pPr algn="ctr"/>
            <a:endParaRPr lang="en-US" sz="2400" b="1" dirty="0" smtClean="0">
              <a:solidFill>
                <a:srgbClr val="C00000"/>
              </a:solidFill>
            </a:endParaRPr>
          </a:p>
          <a:p>
            <a:pPr algn="ctr"/>
            <a:r>
              <a:rPr lang="en-US" sz="2400" dirty="0" smtClean="0"/>
              <a:t>(not: </a:t>
            </a:r>
            <a:r>
              <a:rPr lang="en-US" sz="2400" b="1" dirty="0" smtClean="0">
                <a:solidFill>
                  <a:srgbClr val="C00000"/>
                </a:solidFill>
              </a:rPr>
              <a:t>0.5 </a:t>
            </a:r>
            <a:r>
              <a:rPr lang="en-US" sz="2400" dirty="0" smtClean="0"/>
              <a:t>+ something)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the construction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28860" y="2357430"/>
            <a:ext cx="6286544" cy="35719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:\Users\Stefan\Pictures\Microsoft Clip Organizer\j042384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3143248"/>
            <a:ext cx="1357322" cy="1491143"/>
          </a:xfrm>
          <a:prstGeom prst="rect">
            <a:avLst/>
          </a:prstGeom>
          <a:noFill/>
        </p:spPr>
      </p:pic>
      <p:pic>
        <p:nvPicPr>
          <p:cNvPr id="5" name="Picture 5" descr="MCj0435941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2000240"/>
            <a:ext cx="2071702" cy="1432142"/>
          </a:xfrm>
          <a:prstGeom prst="rect">
            <a:avLst/>
          </a:prstGeom>
          <a:noFill/>
        </p:spPr>
      </p:pic>
      <p:sp>
        <p:nvSpPr>
          <p:cNvPr id="6" name="Left Arrow 5"/>
          <p:cNvSpPr/>
          <p:nvPr/>
        </p:nvSpPr>
        <p:spPr>
          <a:xfrm flipH="1">
            <a:off x="285720" y="1928802"/>
            <a:ext cx="1643074" cy="1285884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(</a:t>
            </a:r>
            <a:r>
              <a:rPr lang="en-US" sz="2000" b="1" dirty="0" err="1" smtClean="0">
                <a:solidFill>
                  <a:srgbClr val="C00000"/>
                </a:solidFill>
              </a:rPr>
              <a:t>x,e,N</a:t>
            </a:r>
            <a:r>
              <a:rPr lang="en-US" sz="2000" b="1" dirty="0" smtClean="0">
                <a:solidFill>
                  <a:srgbClr val="C00000"/>
                </a:solidFill>
              </a:rPr>
              <a:t>)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286248" y="2857496"/>
            <a:ext cx="1857388" cy="57150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(x</a:t>
            </a:r>
            <a:r>
              <a:rPr lang="en-US" b="1" baseline="-25000" dirty="0" smtClean="0">
                <a:solidFill>
                  <a:srgbClr val="C00000"/>
                </a:solidFill>
              </a:rPr>
              <a:t>1</a:t>
            </a:r>
            <a:r>
              <a:rPr lang="en-US" b="1" dirty="0" smtClean="0">
                <a:solidFill>
                  <a:srgbClr val="C00000"/>
                </a:solidFill>
              </a:rPr>
              <a:t>,e,N)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4286248" y="3357562"/>
            <a:ext cx="1785950" cy="571504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b</a:t>
            </a:r>
            <a:r>
              <a:rPr lang="en-US" b="1" baseline="-25000" dirty="0" smtClean="0">
                <a:solidFill>
                  <a:srgbClr val="C00000"/>
                </a:solidFill>
              </a:rPr>
              <a:t>1</a:t>
            </a:r>
            <a:endParaRPr lang="en-US" b="1" baseline="-25000" dirty="0">
              <a:solidFill>
                <a:srgbClr val="C0000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357686" y="4429132"/>
            <a:ext cx="1857388" cy="57150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(</a:t>
            </a:r>
            <a:r>
              <a:rPr lang="en-US" b="1" dirty="0" err="1" smtClean="0">
                <a:solidFill>
                  <a:srgbClr val="C00000"/>
                </a:solidFill>
              </a:rPr>
              <a:t>x</a:t>
            </a:r>
            <a:r>
              <a:rPr lang="en-US" b="1" baseline="-25000" dirty="0" err="1" smtClean="0">
                <a:solidFill>
                  <a:srgbClr val="C00000"/>
                </a:solidFill>
              </a:rPr>
              <a:t>t</a:t>
            </a:r>
            <a:r>
              <a:rPr lang="en-US" b="1" dirty="0" err="1" smtClean="0">
                <a:solidFill>
                  <a:srgbClr val="C00000"/>
                </a:solidFill>
              </a:rPr>
              <a:t>,e,N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4357686" y="4929198"/>
            <a:ext cx="1785950" cy="571504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b</a:t>
            </a:r>
            <a:r>
              <a:rPr lang="en-US" b="1" baseline="-25000" dirty="0" err="1" smtClean="0">
                <a:solidFill>
                  <a:srgbClr val="C00000"/>
                </a:solidFill>
              </a:rPr>
              <a:t>t</a:t>
            </a:r>
            <a:endParaRPr lang="en-US" b="1" baseline="-250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5400000" flipH="1">
            <a:off x="4905048" y="395320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. . .</a:t>
            </a:r>
            <a:endParaRPr lang="en-US" sz="2800" b="1" dirty="0"/>
          </a:p>
        </p:txBody>
      </p:sp>
      <p:sp>
        <p:nvSpPr>
          <p:cNvPr id="13" name="Left Arrow 12"/>
          <p:cNvSpPr/>
          <p:nvPr/>
        </p:nvSpPr>
        <p:spPr>
          <a:xfrm>
            <a:off x="214282" y="4786322"/>
            <a:ext cx="2000264" cy="1143008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y=</a:t>
            </a:r>
            <a:r>
              <a:rPr lang="en-US" b="1" dirty="0" err="1" smtClean="0">
                <a:solidFill>
                  <a:srgbClr val="C00000"/>
                </a:solidFill>
              </a:rPr>
              <a:t>x</a:t>
            </a:r>
            <a:r>
              <a:rPr lang="en-US" b="1" baseline="30000" dirty="0" err="1" smtClean="0">
                <a:solidFill>
                  <a:srgbClr val="C00000"/>
                </a:solidFill>
              </a:rPr>
              <a:t>d</a:t>
            </a:r>
            <a:endParaRPr lang="en-US" b="1" baseline="30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/>
          <p:cNvCxnSpPr/>
          <p:nvPr/>
        </p:nvCxnSpPr>
        <p:spPr>
          <a:xfrm flipV="1">
            <a:off x="428596" y="4352936"/>
            <a:ext cx="1047779" cy="47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naïve idea</a:t>
            </a:r>
            <a:endParaRPr lang="en-US" dirty="0"/>
          </a:p>
        </p:txBody>
      </p:sp>
      <p:pic>
        <p:nvPicPr>
          <p:cNvPr id="4" name="Picture 4" descr="MCj041146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13378" y="3643314"/>
            <a:ext cx="1401762" cy="1457325"/>
          </a:xfrm>
          <a:prstGeom prst="rect">
            <a:avLst/>
          </a:prstGeom>
          <a:noFill/>
        </p:spPr>
      </p:pic>
      <p:pic>
        <p:nvPicPr>
          <p:cNvPr id="5" name="Picture 5" descr="MCj0415808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6375" y="3633798"/>
            <a:ext cx="1368425" cy="1438275"/>
          </a:xfrm>
          <a:prstGeom prst="rect">
            <a:avLst/>
          </a:prstGeom>
          <a:noFill/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704975" y="4624398"/>
            <a:ext cx="733425" cy="3698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>
                <a:solidFill>
                  <a:srgbClr val="993300"/>
                </a:solidFill>
              </a:rPr>
              <a:t>Alice</a:t>
            </a:r>
            <a:endParaRPr lang="en-US" sz="1800" b="1">
              <a:solidFill>
                <a:srgbClr val="993300"/>
              </a:solidFill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715008" y="4643446"/>
            <a:ext cx="631825" cy="3698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800" b="1" dirty="0">
                <a:solidFill>
                  <a:srgbClr val="993300"/>
                </a:solidFill>
              </a:rPr>
              <a:t>Bob</a:t>
            </a:r>
            <a:endParaRPr lang="en-US" sz="1800" b="1" dirty="0">
              <a:solidFill>
                <a:srgbClr val="993300"/>
              </a:solidFill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14282" y="4143380"/>
            <a:ext cx="970137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993300"/>
                </a:solidFill>
              </a:rPr>
              <a:t>m </a:t>
            </a:r>
            <a:r>
              <a:rPr lang="en-US" sz="1800" b="1" dirty="0" smtClean="0">
                <a:solidFill>
                  <a:srgbClr val="993300"/>
                </a:solidFill>
                <a:sym typeface="Symbol"/>
              </a:rPr>
              <a:t> Z</a:t>
            </a:r>
            <a:r>
              <a:rPr lang="en-US" sz="1800" b="1" baseline="-25000" dirty="0" smtClean="0">
                <a:solidFill>
                  <a:srgbClr val="993300"/>
                </a:solidFill>
                <a:sym typeface="Symbol"/>
              </a:rPr>
              <a:t>N</a:t>
            </a:r>
            <a:r>
              <a:rPr lang="en-US" sz="1800" b="1" dirty="0" smtClean="0">
                <a:solidFill>
                  <a:srgbClr val="993300"/>
                </a:solidFill>
                <a:sym typeface="Symbol"/>
              </a:rPr>
              <a:t>*</a:t>
            </a:r>
            <a:endParaRPr lang="en-US" sz="1800" b="1" dirty="0">
              <a:solidFill>
                <a:srgbClr val="99330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857488" y="4352936"/>
            <a:ext cx="2468578" cy="1904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3298804" y="4143380"/>
            <a:ext cx="1561646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993300"/>
                </a:solidFill>
              </a:rPr>
              <a:t>c := m</a:t>
            </a:r>
            <a:r>
              <a:rPr lang="en-US" sz="1800" b="1" baseline="30000" dirty="0" smtClean="0">
                <a:solidFill>
                  <a:srgbClr val="993300"/>
                </a:solidFill>
              </a:rPr>
              <a:t>e </a:t>
            </a:r>
            <a:r>
              <a:rPr lang="en-US" sz="1800" b="1" dirty="0" smtClean="0">
                <a:solidFill>
                  <a:srgbClr val="993300"/>
                </a:solidFill>
              </a:rPr>
              <a:t>mod N</a:t>
            </a:r>
            <a:endParaRPr lang="en-US" sz="1800" b="1" dirty="0">
              <a:solidFill>
                <a:srgbClr val="99330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6715140" y="4429131"/>
            <a:ext cx="2039982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7000892" y="4214818"/>
            <a:ext cx="1505540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993300"/>
                </a:solidFill>
              </a:rPr>
              <a:t>m = </a:t>
            </a:r>
            <a:r>
              <a:rPr lang="en-US" b="1" dirty="0" err="1" smtClean="0">
                <a:solidFill>
                  <a:srgbClr val="993300"/>
                </a:solidFill>
              </a:rPr>
              <a:t>c</a:t>
            </a:r>
            <a:r>
              <a:rPr lang="en-US" b="1" baseline="30000" dirty="0" err="1" smtClean="0">
                <a:solidFill>
                  <a:srgbClr val="993300"/>
                </a:solidFill>
              </a:rPr>
              <a:t>d</a:t>
            </a:r>
            <a:r>
              <a:rPr lang="en-US" b="1" dirty="0" smtClean="0">
                <a:solidFill>
                  <a:srgbClr val="993300"/>
                </a:solidFill>
              </a:rPr>
              <a:t> mod N</a:t>
            </a:r>
            <a:endParaRPr lang="en-US" sz="1800" b="1" dirty="0">
              <a:solidFill>
                <a:srgbClr val="993300"/>
              </a:solidFill>
            </a:endParaRPr>
          </a:p>
        </p:txBody>
      </p:sp>
      <p:sp>
        <p:nvSpPr>
          <p:cNvPr id="37" name="Text Box 10"/>
          <p:cNvSpPr txBox="1">
            <a:spLocks noChangeArrowheads="1"/>
          </p:cNvSpPr>
          <p:nvPr/>
        </p:nvSpPr>
        <p:spPr bwMode="auto">
          <a:xfrm>
            <a:off x="1785918" y="5572140"/>
            <a:ext cx="655949" cy="3693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en-GB" b="1" dirty="0" err="1" smtClean="0">
                <a:solidFill>
                  <a:schemeClr val="accent3">
                    <a:lumMod val="50000"/>
                  </a:schemeClr>
                </a:solidFill>
              </a:rPr>
              <a:t>N,e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en-US" sz="1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 flipV="1">
            <a:off x="2081194" y="5072074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Text Box 10"/>
          <p:cNvSpPr txBox="1">
            <a:spLocks noChangeArrowheads="1"/>
          </p:cNvSpPr>
          <p:nvPr/>
        </p:nvSpPr>
        <p:spPr bwMode="auto">
          <a:xfrm>
            <a:off x="5715008" y="5631436"/>
            <a:ext cx="663964" cy="3693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dirty="0" smtClean="0">
                <a:solidFill>
                  <a:srgbClr val="993300"/>
                </a:solidFill>
              </a:rPr>
              <a:t>(</a:t>
            </a:r>
            <a:r>
              <a:rPr lang="en-GB" sz="1800" b="1" dirty="0" err="1" smtClean="0">
                <a:solidFill>
                  <a:srgbClr val="993300"/>
                </a:solidFill>
              </a:rPr>
              <a:t>N,d</a:t>
            </a:r>
            <a:r>
              <a:rPr lang="en-GB" sz="1800" b="1" dirty="0" smtClean="0">
                <a:solidFill>
                  <a:srgbClr val="993300"/>
                </a:solidFill>
              </a:rPr>
              <a:t>)</a:t>
            </a:r>
            <a:endParaRPr lang="en-US" sz="1800" b="1" dirty="0">
              <a:solidFill>
                <a:srgbClr val="993300"/>
              </a:solidFill>
            </a:endParaRPr>
          </a:p>
        </p:txBody>
      </p:sp>
      <p:sp>
        <p:nvSpPr>
          <p:cNvPr id="41" name="Line 13"/>
          <p:cNvSpPr>
            <a:spLocks noChangeShapeType="1"/>
          </p:cNvSpPr>
          <p:nvPr/>
        </p:nvSpPr>
        <p:spPr bwMode="auto">
          <a:xfrm flipV="1">
            <a:off x="6010284" y="514351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28596" y="1428736"/>
            <a:ext cx="800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400" b="1" dirty="0" err="1" smtClean="0">
                <a:solidFill>
                  <a:srgbClr val="336600"/>
                </a:solidFill>
              </a:rPr>
              <a:t>pk</a:t>
            </a:r>
            <a:r>
              <a:rPr lang="en-US" sz="2400" b="1" dirty="0" smtClean="0">
                <a:solidFill>
                  <a:srgbClr val="336600"/>
                </a:solidFill>
              </a:rPr>
              <a:t> = (</a:t>
            </a:r>
            <a:r>
              <a:rPr lang="en-US" sz="2400" b="1" dirty="0" err="1" smtClean="0">
                <a:solidFill>
                  <a:srgbClr val="336600"/>
                </a:solidFill>
              </a:rPr>
              <a:t>N,e</a:t>
            </a:r>
            <a:r>
              <a:rPr lang="en-US" sz="2400" b="1" dirty="0" smtClean="0">
                <a:solidFill>
                  <a:srgbClr val="336600"/>
                </a:solidFill>
              </a:rPr>
              <a:t>)</a:t>
            </a:r>
            <a:r>
              <a:rPr lang="en-US" sz="2400" b="1" dirty="0" smtClean="0">
                <a:solidFill>
                  <a:srgbClr val="990000"/>
                </a:solidFill>
              </a:rPr>
              <a:t> </a:t>
            </a:r>
            <a:r>
              <a:rPr lang="en-US" sz="2400" dirty="0" smtClean="0"/>
              <a:t>is used for </a:t>
            </a:r>
            <a:r>
              <a:rPr lang="en-US" sz="2400" b="1" dirty="0" smtClean="0">
                <a:solidFill>
                  <a:srgbClr val="336600"/>
                </a:solidFill>
              </a:rPr>
              <a:t>encryption</a:t>
            </a:r>
            <a:r>
              <a:rPr lang="en-US" sz="2400" dirty="0" smtClean="0"/>
              <a:t>,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b="1" dirty="0" err="1" smtClean="0">
                <a:solidFill>
                  <a:srgbClr val="990000"/>
                </a:solidFill>
              </a:rPr>
              <a:t>sk</a:t>
            </a:r>
            <a:r>
              <a:rPr lang="en-US" sz="2400" b="1" dirty="0" smtClean="0">
                <a:solidFill>
                  <a:srgbClr val="990000"/>
                </a:solidFill>
              </a:rPr>
              <a:t> = (</a:t>
            </a:r>
            <a:r>
              <a:rPr lang="en-US" sz="2400" b="1" dirty="0" err="1" smtClean="0">
                <a:solidFill>
                  <a:srgbClr val="990000"/>
                </a:solidFill>
              </a:rPr>
              <a:t>N,d</a:t>
            </a:r>
            <a:r>
              <a:rPr lang="en-US" sz="2400" b="1" dirty="0" smtClean="0">
                <a:solidFill>
                  <a:srgbClr val="990000"/>
                </a:solidFill>
              </a:rPr>
              <a:t>)</a:t>
            </a:r>
            <a:r>
              <a:rPr lang="en-US" sz="2400" dirty="0" smtClean="0"/>
              <a:t> is used for </a:t>
            </a:r>
            <a:r>
              <a:rPr lang="en-US" sz="2400" b="1" dirty="0" smtClean="0">
                <a:solidFill>
                  <a:srgbClr val="990000"/>
                </a:solidFill>
              </a:rPr>
              <a:t>decryption</a:t>
            </a:r>
            <a:r>
              <a:rPr lang="en-US" sz="2400" dirty="0"/>
              <a:t>.</a:t>
            </a:r>
            <a:r>
              <a:rPr lang="en-US" sz="2400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5" grpId="0" animBg="1"/>
      <p:bldP spid="32" grpId="0" animBg="1"/>
      <p:bldP spid="35" grpId="0" animBg="1"/>
      <p:bldP spid="37" grpId="0" animBg="1"/>
      <p:bldP spid="38" grpId="0" animBg="1"/>
      <p:bldP spid="40" grpId="0" animBg="1"/>
      <p:bldP spid="41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2899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Adversary               can be used to compute </a:t>
            </a:r>
            <a:br>
              <a:rPr lang="en-US" dirty="0" smtClean="0"/>
            </a:b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LSB</a:t>
            </a:r>
            <a:r>
              <a:rPr lang="en-US" dirty="0" smtClean="0"/>
              <a:t> of </a:t>
            </a:r>
            <a:r>
              <a:rPr lang="en-US" b="1" dirty="0" err="1" smtClean="0">
                <a:solidFill>
                  <a:srgbClr val="C00000"/>
                </a:solidFill>
              </a:rPr>
              <a:t>x</a:t>
            </a:r>
            <a:r>
              <a:rPr lang="en-US" b="1" baseline="30000" dirty="0" err="1" smtClean="0">
                <a:solidFill>
                  <a:srgbClr val="C00000"/>
                </a:solidFill>
              </a:rPr>
              <a:t>d</a:t>
            </a:r>
            <a:r>
              <a:rPr lang="en-US" b="1" dirty="0" smtClean="0">
                <a:solidFill>
                  <a:srgbClr val="C00000"/>
                </a:solidFill>
              </a:rPr>
              <a:t> mod 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It can also be used to compute (for any </a:t>
            </a:r>
            <a:r>
              <a:rPr lang="en-US" b="1" dirty="0" smtClean="0">
                <a:solidFill>
                  <a:srgbClr val="C00000"/>
                </a:solidFill>
              </a:rPr>
              <a:t>c</a:t>
            </a:r>
            <a:r>
              <a:rPr lang="en-US" dirty="0" smtClean="0"/>
              <a:t>)</a:t>
            </a:r>
          </a:p>
          <a:p>
            <a:pPr algn="ctr">
              <a:buNone/>
            </a:pPr>
            <a:r>
              <a:rPr lang="en-US" b="1" dirty="0" smtClean="0"/>
              <a:t>LSB</a:t>
            </a:r>
            <a:r>
              <a:rPr lang="en-US" dirty="0" smtClean="0"/>
              <a:t> of </a:t>
            </a:r>
            <a:r>
              <a:rPr lang="en-US" b="1" dirty="0" smtClean="0">
                <a:solidFill>
                  <a:srgbClr val="C00000"/>
                </a:solidFill>
              </a:rPr>
              <a:t>c · </a:t>
            </a:r>
            <a:r>
              <a:rPr lang="en-US" b="1" dirty="0" err="1" smtClean="0">
                <a:solidFill>
                  <a:srgbClr val="C00000"/>
                </a:solidFill>
              </a:rPr>
              <a:t>x</a:t>
            </a:r>
            <a:r>
              <a:rPr lang="en-US" b="1" baseline="30000" dirty="0" err="1" smtClean="0">
                <a:solidFill>
                  <a:srgbClr val="C00000"/>
                </a:solidFill>
              </a:rPr>
              <a:t>d</a:t>
            </a:r>
            <a:r>
              <a:rPr lang="en-US" b="1" dirty="0" smtClean="0">
                <a:solidFill>
                  <a:srgbClr val="C00000"/>
                </a:solidFill>
              </a:rPr>
              <a:t> mod 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C:\Users\Stefan\Pictures\Microsoft Clip Organizer\j042384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1214422"/>
            <a:ext cx="928694" cy="1020256"/>
          </a:xfrm>
          <a:prstGeom prst="rect">
            <a:avLst/>
          </a:prstGeom>
          <a:noFill/>
        </p:spPr>
      </p:pic>
      <p:sp>
        <p:nvSpPr>
          <p:cNvPr id="6" name="Left Arrow 5"/>
          <p:cNvSpPr/>
          <p:nvPr/>
        </p:nvSpPr>
        <p:spPr>
          <a:xfrm flipH="1">
            <a:off x="785786" y="4786346"/>
            <a:ext cx="2643206" cy="1285884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(</a:t>
            </a:r>
            <a:r>
              <a:rPr lang="en-US" sz="2800" b="1" dirty="0" err="1" smtClean="0">
                <a:solidFill>
                  <a:srgbClr val="C00000"/>
                </a:solidFill>
              </a:rPr>
              <a:t>c</a:t>
            </a:r>
            <a:r>
              <a:rPr lang="en-US" sz="2800" b="1" baseline="30000" dirty="0" err="1" smtClean="0">
                <a:solidFill>
                  <a:srgbClr val="C00000"/>
                </a:solidFill>
              </a:rPr>
              <a:t>e</a:t>
            </a:r>
            <a:r>
              <a:rPr lang="en-US" sz="2800" b="1" baseline="30000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· x, e, N)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286248" y="4000528"/>
            <a:ext cx="4286280" cy="2714620"/>
          </a:xfrm>
          <a:prstGeom prst="rightArrow">
            <a:avLst>
              <a:gd name="adj1" fmla="val 66725"/>
              <a:gd name="adj2" fmla="val 1818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outputs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b’ = LSB((</a:t>
            </a:r>
            <a:r>
              <a:rPr lang="en-US" sz="2400" b="1" dirty="0" err="1" smtClean="0">
                <a:solidFill>
                  <a:srgbClr val="C00000"/>
                </a:solidFill>
              </a:rPr>
              <a:t>c</a:t>
            </a:r>
            <a:r>
              <a:rPr lang="en-US" sz="2400" b="1" baseline="30000" dirty="0" err="1" smtClean="0">
                <a:solidFill>
                  <a:srgbClr val="C00000"/>
                </a:solidFill>
              </a:rPr>
              <a:t>e</a:t>
            </a:r>
            <a:r>
              <a:rPr lang="en-US" sz="2400" b="1" dirty="0" smtClean="0">
                <a:solidFill>
                  <a:srgbClr val="C00000"/>
                </a:solidFill>
              </a:rPr>
              <a:t>· x)</a:t>
            </a:r>
            <a:r>
              <a:rPr lang="en-US" sz="2400" b="1" baseline="30000" dirty="0" smtClean="0">
                <a:solidFill>
                  <a:srgbClr val="C00000"/>
                </a:solidFill>
              </a:rPr>
              <a:t>d</a:t>
            </a:r>
            <a:r>
              <a:rPr lang="en-US" sz="2400" b="1" dirty="0" smtClean="0">
                <a:solidFill>
                  <a:srgbClr val="C00000"/>
                </a:solidFill>
              </a:rPr>
              <a:t>)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     = LSB (</a:t>
            </a:r>
            <a:r>
              <a:rPr lang="en-US" sz="2400" b="1" dirty="0" err="1" smtClean="0">
                <a:solidFill>
                  <a:srgbClr val="C00000"/>
                </a:solidFill>
              </a:rPr>
              <a:t>c</a:t>
            </a:r>
            <a:r>
              <a:rPr lang="en-US" sz="2400" b="1" baseline="30000" dirty="0" err="1" smtClean="0">
                <a:solidFill>
                  <a:srgbClr val="C00000"/>
                </a:solidFill>
              </a:rPr>
              <a:t>ed</a:t>
            </a:r>
            <a:r>
              <a:rPr lang="en-US" sz="2400" b="1" baseline="30000" dirty="0" smtClean="0">
                <a:solidFill>
                  <a:srgbClr val="C00000"/>
                </a:solidFill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· </a:t>
            </a:r>
            <a:r>
              <a:rPr lang="en-US" sz="2400" b="1" dirty="0" err="1" smtClean="0">
                <a:solidFill>
                  <a:srgbClr val="C00000"/>
                </a:solidFill>
              </a:rPr>
              <a:t>x</a:t>
            </a:r>
            <a:r>
              <a:rPr lang="en-US" sz="2400" b="1" baseline="30000" dirty="0" err="1" smtClean="0">
                <a:solidFill>
                  <a:srgbClr val="C00000"/>
                </a:solidFill>
              </a:rPr>
              <a:t>d</a:t>
            </a:r>
            <a:r>
              <a:rPr lang="en-US" sz="2400" b="1" dirty="0" smtClean="0">
                <a:solidFill>
                  <a:srgbClr val="C00000"/>
                </a:solidFill>
              </a:rPr>
              <a:t> )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  = LSB (c · </a:t>
            </a:r>
            <a:r>
              <a:rPr lang="en-US" sz="2400" b="1" dirty="0" err="1" smtClean="0">
                <a:solidFill>
                  <a:srgbClr val="C00000"/>
                </a:solidFill>
              </a:rPr>
              <a:t>x</a:t>
            </a:r>
            <a:r>
              <a:rPr lang="en-US" sz="2400" b="1" baseline="30000" dirty="0" err="1" smtClean="0">
                <a:solidFill>
                  <a:srgbClr val="C00000"/>
                </a:solidFill>
              </a:rPr>
              <a:t>d</a:t>
            </a:r>
            <a:r>
              <a:rPr lang="en-US" sz="2400" b="1" dirty="0" smtClean="0">
                <a:solidFill>
                  <a:srgbClr val="C00000"/>
                </a:solidFill>
              </a:rPr>
              <a:t> )</a:t>
            </a:r>
          </a:p>
          <a:p>
            <a:pPr algn="ctr"/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5" name="Picture 3" descr="C:\Users\Stefan\Pictures\Microsoft Clip Organizer\j042384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4786346"/>
            <a:ext cx="1096781" cy="12049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adversary                     will use               to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compute: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LSB(2x)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LSB(4x)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LSB(8x)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Why is it </a:t>
            </a:r>
            <a:r>
              <a:rPr lang="en-US" dirty="0" err="1" smtClean="0"/>
              <a:t>usefull</a:t>
            </a:r>
            <a:r>
              <a:rPr lang="en-US" dirty="0" smtClean="0"/>
              <a:t>?</a:t>
            </a:r>
          </a:p>
        </p:txBody>
      </p:sp>
      <p:pic>
        <p:nvPicPr>
          <p:cNvPr id="4" name="Picture 5" descr="MCj043594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1357298"/>
            <a:ext cx="1451659" cy="1003514"/>
          </a:xfrm>
          <a:prstGeom prst="rect">
            <a:avLst/>
          </a:prstGeom>
          <a:noFill/>
        </p:spPr>
      </p:pic>
      <p:pic>
        <p:nvPicPr>
          <p:cNvPr id="5" name="Picture 4" descr="C:\Users\Stefan\Pictures\Microsoft Clip Organizer\j0423848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1357298"/>
            <a:ext cx="928694" cy="102025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 rot="5400000">
            <a:off x="1161354" y="4982258"/>
            <a:ext cx="567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. . 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Observation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428991" y="2071678"/>
          <a:ext cx="2357454" cy="428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616"/>
                <a:gridCol w="858458"/>
                <a:gridCol w="714380"/>
              </a:tblGrid>
              <a:tr h="42862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. . 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N-1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5984" y="3000372"/>
          <a:ext cx="4714908" cy="383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1571636"/>
                <a:gridCol w="157163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. 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2N-2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rapezoid 9"/>
          <p:cNvSpPr/>
          <p:nvPr/>
        </p:nvSpPr>
        <p:spPr>
          <a:xfrm>
            <a:off x="2285983" y="2571744"/>
            <a:ext cx="4643471" cy="357190"/>
          </a:xfrm>
          <a:prstGeom prst="trapezoid">
            <a:avLst>
              <a:gd name="adj" fmla="val 31918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2285984" y="3929066"/>
          <a:ext cx="2357454" cy="428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616"/>
                <a:gridCol w="858458"/>
                <a:gridCol w="714380"/>
              </a:tblGrid>
              <a:tr h="42862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. . 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N-1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4643438" y="3929066"/>
          <a:ext cx="2357454" cy="428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616"/>
                <a:gridCol w="858458"/>
                <a:gridCol w="714380"/>
              </a:tblGrid>
              <a:tr h="42862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. . 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N-1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785786" y="2143116"/>
            <a:ext cx="284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x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1904" y="300037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2x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4348" y="4000504"/>
            <a:ext cx="1099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2x mod 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8" name="Left Brace 27"/>
          <p:cNvSpPr/>
          <p:nvPr/>
        </p:nvSpPr>
        <p:spPr>
          <a:xfrm rot="16200000">
            <a:off x="3214678" y="3500438"/>
            <a:ext cx="500066" cy="2357454"/>
          </a:xfrm>
          <a:prstGeom prst="leftBrace">
            <a:avLst>
              <a:gd name="adj1" fmla="val 32279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Brace 28"/>
          <p:cNvSpPr/>
          <p:nvPr/>
        </p:nvSpPr>
        <p:spPr>
          <a:xfrm rot="16200000">
            <a:off x="5572132" y="3500438"/>
            <a:ext cx="500066" cy="2357454"/>
          </a:xfrm>
          <a:prstGeom prst="leftBrace">
            <a:avLst>
              <a:gd name="adj1" fmla="val 32279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310395" y="4869902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= 2x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39287" y="4857760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= 2x - 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285984" y="3429000"/>
            <a:ext cx="471490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2894001" y="3321843"/>
            <a:ext cx="3499668" cy="794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Left Brace 35"/>
          <p:cNvSpPr/>
          <p:nvPr/>
        </p:nvSpPr>
        <p:spPr>
          <a:xfrm rot="5400000">
            <a:off x="3786182" y="1214422"/>
            <a:ext cx="500066" cy="1214446"/>
          </a:xfrm>
          <a:prstGeom prst="leftBrace">
            <a:avLst>
              <a:gd name="adj1" fmla="val 32279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Left Brace 36"/>
          <p:cNvSpPr/>
          <p:nvPr/>
        </p:nvSpPr>
        <p:spPr>
          <a:xfrm rot="5400000">
            <a:off x="4964909" y="1250141"/>
            <a:ext cx="500066" cy="1143008"/>
          </a:xfrm>
          <a:prstGeom prst="leftBrace">
            <a:avLst>
              <a:gd name="adj1" fmla="val 32279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500430" y="1214422"/>
            <a:ext cx="110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x</a:t>
            </a:r>
            <a:r>
              <a:rPr lang="en-US" b="1" dirty="0" smtClean="0">
                <a:solidFill>
                  <a:srgbClr val="C00000"/>
                </a:solidFill>
                <a:sym typeface="Symbol"/>
              </a:rPr>
              <a:t>≤(N-1)/2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714876" y="1214422"/>
            <a:ext cx="110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x</a:t>
            </a:r>
            <a:r>
              <a:rPr lang="en-US" b="1" dirty="0" smtClean="0">
                <a:solidFill>
                  <a:srgbClr val="C00000"/>
                </a:solidFill>
                <a:sym typeface="Symbol"/>
              </a:rPr>
              <a:t>&gt;(N-1)/2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72396" y="3929066"/>
            <a:ext cx="13067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Remember: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N=</a:t>
            </a:r>
            <a:r>
              <a:rPr lang="en-US" b="1" dirty="0" err="1" smtClean="0">
                <a:solidFill>
                  <a:srgbClr val="C00000"/>
                </a:solidFill>
              </a:rPr>
              <a:t>pq</a:t>
            </a:r>
            <a:r>
              <a:rPr lang="en-US" dirty="0" smtClean="0"/>
              <a:t> is odd</a:t>
            </a:r>
            <a:endParaRPr lang="en-US" dirty="0"/>
          </a:p>
        </p:txBody>
      </p:sp>
      <p:sp>
        <p:nvSpPr>
          <p:cNvPr id="42" name="Left Arrow 41"/>
          <p:cNvSpPr/>
          <p:nvPr/>
        </p:nvSpPr>
        <p:spPr>
          <a:xfrm rot="16200000" flipH="1">
            <a:off x="3000364" y="5286388"/>
            <a:ext cx="928694" cy="642942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even</a:t>
            </a:r>
            <a:endParaRPr lang="en-US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357158" y="6143644"/>
            <a:ext cx="5132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/>
              <a:t>Moral</a:t>
            </a:r>
            <a:r>
              <a:rPr lang="en-US" sz="2000" dirty="0" smtClean="0"/>
              <a:t>:  </a:t>
            </a:r>
            <a:r>
              <a:rPr lang="en-US" sz="2000" b="1" dirty="0" smtClean="0">
                <a:solidFill>
                  <a:srgbClr val="C00000"/>
                </a:solidFill>
              </a:rPr>
              <a:t>x </a:t>
            </a:r>
            <a:r>
              <a:rPr lang="en-US" sz="2000" b="1" dirty="0" smtClean="0">
                <a:solidFill>
                  <a:srgbClr val="C00000"/>
                </a:solidFill>
                <a:sym typeface="Symbol"/>
              </a:rPr>
              <a:t> [1,...,(N-1)/2] 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iff</a:t>
            </a:r>
            <a:r>
              <a:rPr lang="en-US" sz="2000" dirty="0" smtClean="0">
                <a:sym typeface="Symbol"/>
              </a:rPr>
              <a:t>  </a:t>
            </a:r>
            <a:r>
              <a:rPr lang="en-US" sz="2000" b="1" dirty="0" smtClean="0">
                <a:solidFill>
                  <a:srgbClr val="C00000"/>
                </a:solidFill>
                <a:sym typeface="Symbol"/>
              </a:rPr>
              <a:t>2x mod N </a:t>
            </a:r>
            <a:r>
              <a:rPr lang="en-US" sz="2000" dirty="0" smtClean="0">
                <a:sym typeface="Symbol"/>
              </a:rPr>
              <a:t>is even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44" name="Left Arrow 43"/>
          <p:cNvSpPr/>
          <p:nvPr/>
        </p:nvSpPr>
        <p:spPr>
          <a:xfrm rot="16200000" flipH="1">
            <a:off x="5380490" y="5301785"/>
            <a:ext cx="928694" cy="642942"/>
          </a:xfrm>
          <a:prstGeom prst="lef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odd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6" grpId="0"/>
      <p:bldP spid="27" grpId="0"/>
      <p:bldP spid="28" grpId="0" animBg="1"/>
      <p:bldP spid="29" grpId="0" animBg="1"/>
      <p:bldP spid="30" grpId="0"/>
      <p:bldP spid="31" grpId="0"/>
      <p:bldP spid="32" grpId="0" animBg="1"/>
      <p:bldP spid="36" grpId="0" animBg="1"/>
      <p:bldP spid="37" grpId="0" animBg="1"/>
      <p:bldP spid="38" grpId="0"/>
      <p:bldP spid="39" grpId="0"/>
      <p:bldP spid="41" grpId="0"/>
      <p:bldP spid="42" grpId="0" animBg="1"/>
      <p:bldP spid="43" grpId="0"/>
      <p:bldP spid="44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643302" y="2071678"/>
          <a:ext cx="2286019" cy="428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841"/>
                <a:gridCol w="832445"/>
                <a:gridCol w="692733"/>
              </a:tblGrid>
              <a:tr h="42862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. . 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N-1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28660" y="3000372"/>
          <a:ext cx="8072496" cy="383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5"/>
                <a:gridCol w="3024209"/>
                <a:gridCol w="26908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. 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4N-4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rapezoid 9"/>
          <p:cNvSpPr/>
          <p:nvPr/>
        </p:nvSpPr>
        <p:spPr>
          <a:xfrm>
            <a:off x="928661" y="2571744"/>
            <a:ext cx="8072494" cy="357190"/>
          </a:xfrm>
          <a:prstGeom prst="trapezoid">
            <a:avLst>
              <a:gd name="adj" fmla="val 79629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28595" y="2143116"/>
            <a:ext cx="284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x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4713" y="300037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4x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3857628"/>
            <a:ext cx="824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4x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mod 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8" name="Left Brace 27"/>
          <p:cNvSpPr/>
          <p:nvPr/>
        </p:nvSpPr>
        <p:spPr>
          <a:xfrm rot="16200000">
            <a:off x="1643042" y="3643314"/>
            <a:ext cx="500066" cy="1928826"/>
          </a:xfrm>
          <a:prstGeom prst="leftBrace">
            <a:avLst>
              <a:gd name="adj1" fmla="val 32279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Brace 28"/>
          <p:cNvSpPr/>
          <p:nvPr/>
        </p:nvSpPr>
        <p:spPr>
          <a:xfrm rot="16200000">
            <a:off x="3571868" y="3643314"/>
            <a:ext cx="500066" cy="1928826"/>
          </a:xfrm>
          <a:prstGeom prst="leftBrace">
            <a:avLst>
              <a:gd name="adj1" fmla="val 32279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571604" y="4857760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= 4x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72396" y="4857760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= 4x - 3N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28661" y="3429000"/>
            <a:ext cx="8072494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e 35"/>
          <p:cNvSpPr/>
          <p:nvPr/>
        </p:nvSpPr>
        <p:spPr>
          <a:xfrm rot="5400000">
            <a:off x="3679024" y="1535893"/>
            <a:ext cx="500066" cy="571504"/>
          </a:xfrm>
          <a:prstGeom prst="leftBrace">
            <a:avLst>
              <a:gd name="adj1" fmla="val 32279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714743" y="1142984"/>
            <a:ext cx="806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  <a:sym typeface="Symbol"/>
              </a:rPr>
              <a:t>(N-1)/4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42" name="Left Arrow 41"/>
          <p:cNvSpPr/>
          <p:nvPr/>
        </p:nvSpPr>
        <p:spPr>
          <a:xfrm rot="16200000" flipH="1">
            <a:off x="1484091" y="5231025"/>
            <a:ext cx="817968" cy="642942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even</a:t>
            </a:r>
            <a:endParaRPr lang="en-US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571471" y="6143644"/>
            <a:ext cx="7684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/>
              <a:t>Moral</a:t>
            </a:r>
            <a:r>
              <a:rPr lang="en-US" sz="2000" dirty="0" smtClean="0"/>
              <a:t>:  </a:t>
            </a:r>
            <a:r>
              <a:rPr lang="en-US" sz="2000" b="1" dirty="0" smtClean="0">
                <a:solidFill>
                  <a:srgbClr val="C00000"/>
                </a:solidFill>
              </a:rPr>
              <a:t>x </a:t>
            </a:r>
            <a:r>
              <a:rPr lang="en-US" sz="2000" b="1" dirty="0" smtClean="0">
                <a:solidFill>
                  <a:srgbClr val="C00000"/>
                </a:solidFill>
                <a:sym typeface="Symbol"/>
              </a:rPr>
              <a:t> [1,...,(N-1)/4]  [(N/2)+1,...,3(N-1)/4] 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iff</a:t>
            </a:r>
            <a:r>
              <a:rPr lang="en-US" sz="2000" dirty="0" smtClean="0">
                <a:sym typeface="Symbol"/>
              </a:rPr>
              <a:t>  </a:t>
            </a:r>
            <a:r>
              <a:rPr lang="en-US" sz="2000" b="1" dirty="0" smtClean="0">
                <a:solidFill>
                  <a:srgbClr val="C00000"/>
                </a:solidFill>
                <a:sym typeface="Symbol"/>
              </a:rPr>
              <a:t>4x mod N </a:t>
            </a:r>
            <a:r>
              <a:rPr lang="en-US" sz="2000" dirty="0" smtClean="0">
                <a:sym typeface="Symbol"/>
              </a:rPr>
              <a:t>is even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33" name="Left Brace 32"/>
          <p:cNvSpPr/>
          <p:nvPr/>
        </p:nvSpPr>
        <p:spPr>
          <a:xfrm rot="5400000">
            <a:off x="4250528" y="1535893"/>
            <a:ext cx="500066" cy="571504"/>
          </a:xfrm>
          <a:prstGeom prst="leftBrace">
            <a:avLst>
              <a:gd name="adj1" fmla="val 32279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e 34"/>
          <p:cNvSpPr/>
          <p:nvPr/>
        </p:nvSpPr>
        <p:spPr>
          <a:xfrm rot="5400000">
            <a:off x="4822032" y="1535893"/>
            <a:ext cx="500066" cy="571504"/>
          </a:xfrm>
          <a:prstGeom prst="leftBrace">
            <a:avLst>
              <a:gd name="adj1" fmla="val 32279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Left Brace 43"/>
          <p:cNvSpPr/>
          <p:nvPr/>
        </p:nvSpPr>
        <p:spPr>
          <a:xfrm rot="5400000">
            <a:off x="5393536" y="1535893"/>
            <a:ext cx="500066" cy="571504"/>
          </a:xfrm>
          <a:prstGeom prst="leftBrace">
            <a:avLst>
              <a:gd name="adj1" fmla="val 32279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4357685" y="857232"/>
            <a:ext cx="806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  <a:sym typeface="Symbol"/>
              </a:rPr>
              <a:t>(N-1)/2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000627" y="1142984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  <a:sym typeface="Symbol"/>
              </a:rPr>
              <a:t>3(N-1)/4</a:t>
            </a:r>
            <a:endParaRPr lang="en-US" sz="1600" b="1" dirty="0">
              <a:solidFill>
                <a:srgbClr val="C00000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rot="5400000">
            <a:off x="3714743" y="2071678"/>
            <a:ext cx="1000132" cy="1588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4894264" y="2035959"/>
            <a:ext cx="927900" cy="794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928664" y="3929066"/>
          <a:ext cx="1928824" cy="428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8"/>
                <a:gridCol w="702374"/>
                <a:gridCol w="584492"/>
              </a:tblGrid>
              <a:tr h="42862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. . 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N-1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2857488" y="3929066"/>
          <a:ext cx="1928825" cy="428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9"/>
                <a:gridCol w="702374"/>
                <a:gridCol w="584492"/>
              </a:tblGrid>
              <a:tr h="42862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. . 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N-1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4786313" y="3929066"/>
          <a:ext cx="2143140" cy="428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288"/>
                <a:gridCol w="780416"/>
                <a:gridCol w="649436"/>
              </a:tblGrid>
              <a:tr h="42862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. . 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N-1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6929453" y="3929066"/>
          <a:ext cx="2071701" cy="428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511"/>
                <a:gridCol w="754402"/>
                <a:gridCol w="627788"/>
              </a:tblGrid>
              <a:tr h="42862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. . 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N-1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0" name="Straight Connector 59"/>
          <p:cNvCxnSpPr/>
          <p:nvPr/>
        </p:nvCxnSpPr>
        <p:spPr>
          <a:xfrm rot="10800000" flipV="1">
            <a:off x="2857489" y="2571744"/>
            <a:ext cx="1357321" cy="357190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>
            <a:off x="2606660" y="3178967"/>
            <a:ext cx="500860" cy="794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2179621" y="4035429"/>
            <a:ext cx="1357322" cy="1588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357817" y="2500306"/>
            <a:ext cx="1571637" cy="428628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6679420" y="3178967"/>
            <a:ext cx="500066" cy="1588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6287306" y="4071148"/>
            <a:ext cx="1285884" cy="1588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3072596" y="3000373"/>
            <a:ext cx="3428230" cy="793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Left Brace 73"/>
          <p:cNvSpPr/>
          <p:nvPr/>
        </p:nvSpPr>
        <p:spPr>
          <a:xfrm rot="16200000">
            <a:off x="5607851" y="3536157"/>
            <a:ext cx="500066" cy="2143140"/>
          </a:xfrm>
          <a:prstGeom prst="leftBrace">
            <a:avLst>
              <a:gd name="adj1" fmla="val 32279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Left Brace 74"/>
          <p:cNvSpPr/>
          <p:nvPr/>
        </p:nvSpPr>
        <p:spPr>
          <a:xfrm rot="16200000">
            <a:off x="7715272" y="3571876"/>
            <a:ext cx="500066" cy="2071702"/>
          </a:xfrm>
          <a:prstGeom prst="leftBrace">
            <a:avLst>
              <a:gd name="adj1" fmla="val 32279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3571868" y="4857760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= 4x - 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643570" y="4857760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= 4x – 2N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80" name="Left Arrow 79"/>
          <p:cNvSpPr/>
          <p:nvPr/>
        </p:nvSpPr>
        <p:spPr>
          <a:xfrm rot="16200000" flipH="1">
            <a:off x="7651267" y="5249232"/>
            <a:ext cx="817968" cy="642942"/>
          </a:xfrm>
          <a:prstGeom prst="lef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odd</a:t>
            </a:r>
            <a:endParaRPr lang="en-US" b="1" dirty="0"/>
          </a:p>
        </p:txBody>
      </p:sp>
      <p:sp>
        <p:nvSpPr>
          <p:cNvPr id="83" name="Left Arrow 82"/>
          <p:cNvSpPr/>
          <p:nvPr/>
        </p:nvSpPr>
        <p:spPr>
          <a:xfrm rot="16200000" flipH="1">
            <a:off x="5484619" y="5231025"/>
            <a:ext cx="817968" cy="642942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even</a:t>
            </a:r>
            <a:endParaRPr lang="en-US" b="1" dirty="0"/>
          </a:p>
        </p:txBody>
      </p:sp>
      <p:sp>
        <p:nvSpPr>
          <p:cNvPr id="84" name="Left Arrow 83"/>
          <p:cNvSpPr/>
          <p:nvPr/>
        </p:nvSpPr>
        <p:spPr>
          <a:xfrm rot="16200000" flipH="1">
            <a:off x="3484355" y="5302463"/>
            <a:ext cx="817968" cy="642942"/>
          </a:xfrm>
          <a:prstGeom prst="lef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odd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6" grpId="0"/>
      <p:bldP spid="27" grpId="0"/>
      <p:bldP spid="28" grpId="0" animBg="1"/>
      <p:bldP spid="29" grpId="0" animBg="1"/>
      <p:bldP spid="30" grpId="0"/>
      <p:bldP spid="31" grpId="0"/>
      <p:bldP spid="32" grpId="0" animBg="1"/>
      <p:bldP spid="36" grpId="0" animBg="1"/>
      <p:bldP spid="38" grpId="0"/>
      <p:bldP spid="42" grpId="0" animBg="1"/>
      <p:bldP spid="43" grpId="0"/>
      <p:bldP spid="33" grpId="0" animBg="1"/>
      <p:bldP spid="35" grpId="0" animBg="1"/>
      <p:bldP spid="44" grpId="0" animBg="1"/>
      <p:bldP spid="45" grpId="0"/>
      <p:bldP spid="46" grpId="0"/>
      <p:bldP spid="74" grpId="0" animBg="1"/>
      <p:bldP spid="75" grpId="0" animBg="1"/>
      <p:bldP spid="76" grpId="0"/>
      <p:bldP spid="77" grpId="0"/>
      <p:bldP spid="80" grpId="0" animBg="1"/>
      <p:bldP spid="83" grpId="0" animBg="1"/>
      <p:bldP spid="8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643302" y="1714488"/>
          <a:ext cx="2286019" cy="428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841"/>
                <a:gridCol w="832445"/>
                <a:gridCol w="692733"/>
              </a:tblGrid>
              <a:tr h="428628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. . 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28660" y="2643182"/>
          <a:ext cx="8072496" cy="383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5"/>
                <a:gridCol w="3024209"/>
                <a:gridCol w="2690832"/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. 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rapezoid 9"/>
          <p:cNvSpPr/>
          <p:nvPr/>
        </p:nvSpPr>
        <p:spPr>
          <a:xfrm>
            <a:off x="928661" y="2214554"/>
            <a:ext cx="8072494" cy="357190"/>
          </a:xfrm>
          <a:prstGeom prst="trapezoid">
            <a:avLst>
              <a:gd name="adj" fmla="val 80217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28595" y="1785926"/>
            <a:ext cx="284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x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4713" y="264318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8x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3500437"/>
            <a:ext cx="824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8x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mod 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8" name="Left Brace 27"/>
          <p:cNvSpPr/>
          <p:nvPr/>
        </p:nvSpPr>
        <p:spPr>
          <a:xfrm rot="16200000">
            <a:off x="1142976" y="3786189"/>
            <a:ext cx="500066" cy="928694"/>
          </a:xfrm>
          <a:prstGeom prst="leftBrace">
            <a:avLst>
              <a:gd name="adj1" fmla="val 32279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Brace 28"/>
          <p:cNvSpPr/>
          <p:nvPr/>
        </p:nvSpPr>
        <p:spPr>
          <a:xfrm rot="16200000">
            <a:off x="3071802" y="3786189"/>
            <a:ext cx="500066" cy="928694"/>
          </a:xfrm>
          <a:prstGeom prst="leftBrace">
            <a:avLst>
              <a:gd name="adj1" fmla="val 32279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142976" y="4429132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= 8x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28662" y="3071810"/>
            <a:ext cx="8072494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e 35"/>
          <p:cNvSpPr/>
          <p:nvPr/>
        </p:nvSpPr>
        <p:spPr>
          <a:xfrm rot="5400000">
            <a:off x="3536149" y="1321578"/>
            <a:ext cx="500066" cy="285753"/>
          </a:xfrm>
          <a:prstGeom prst="leftBrace">
            <a:avLst>
              <a:gd name="adj1" fmla="val 32279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571868" y="785794"/>
            <a:ext cx="806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  <a:sym typeface="Symbol"/>
              </a:rPr>
              <a:t>(N-1)/8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14282" y="5699462"/>
            <a:ext cx="65630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/>
              <a:t>Moral</a:t>
            </a:r>
            <a:r>
              <a:rPr lang="en-US" sz="2000" dirty="0" smtClean="0"/>
              <a:t>:   </a:t>
            </a:r>
            <a:r>
              <a:rPr lang="en-US" sz="2000" b="1" dirty="0" smtClean="0">
                <a:solidFill>
                  <a:srgbClr val="C00000"/>
                </a:solidFill>
              </a:rPr>
              <a:t>x </a:t>
            </a:r>
            <a:r>
              <a:rPr lang="en-US" sz="2000" b="1" dirty="0" smtClean="0">
                <a:solidFill>
                  <a:srgbClr val="C00000"/>
                </a:solidFill>
                <a:sym typeface="Symbol"/>
              </a:rPr>
              <a:t> [1,...,(N-1)/8]  [(2N/8)+1,...,3(N-1)/8]  </a:t>
            </a:r>
            <a:br>
              <a:rPr lang="en-US" sz="2000" b="1" dirty="0" smtClean="0">
                <a:solidFill>
                  <a:srgbClr val="C00000"/>
                </a:solidFill>
                <a:sym typeface="Symbol"/>
              </a:rPr>
            </a:br>
            <a:r>
              <a:rPr lang="en-US" sz="2000" b="1" dirty="0" smtClean="0">
                <a:solidFill>
                  <a:srgbClr val="C00000"/>
                </a:solidFill>
                <a:sym typeface="Symbol"/>
              </a:rPr>
              <a:t>                      [4(N/8)+1,...,5(N-1)/8]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sym typeface="Symbol"/>
              </a:rPr>
              <a:t> [6(N/8)+1,...,7(N-1)/8]</a:t>
            </a:r>
            <a:r>
              <a:rPr lang="en-US" sz="2000" dirty="0" smtClean="0">
                <a:sym typeface="Symbol"/>
              </a:rPr>
              <a:t> </a:t>
            </a:r>
          </a:p>
          <a:p>
            <a:r>
              <a:rPr lang="en-US" sz="2000" dirty="0" smtClean="0">
                <a:sym typeface="Symbol"/>
              </a:rPr>
              <a:t>              </a:t>
            </a:r>
            <a:r>
              <a:rPr lang="en-US" sz="2000" dirty="0" err="1" smtClean="0">
                <a:sym typeface="Symbol"/>
              </a:rPr>
              <a:t>iff</a:t>
            </a:r>
            <a:r>
              <a:rPr lang="en-US" sz="2000" dirty="0" smtClean="0">
                <a:sym typeface="Symbol"/>
              </a:rPr>
              <a:t>  </a:t>
            </a:r>
            <a:r>
              <a:rPr lang="en-US" sz="2000" b="1" dirty="0" smtClean="0">
                <a:solidFill>
                  <a:srgbClr val="C00000"/>
                </a:solidFill>
                <a:sym typeface="Symbol"/>
              </a:rPr>
              <a:t>8x mod N </a:t>
            </a:r>
            <a:r>
              <a:rPr lang="en-US" sz="2000" dirty="0" smtClean="0">
                <a:sym typeface="Symbol"/>
              </a:rPr>
              <a:t>is even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33" name="Left Brace 32"/>
          <p:cNvSpPr/>
          <p:nvPr/>
        </p:nvSpPr>
        <p:spPr>
          <a:xfrm rot="5400000">
            <a:off x="3821901" y="1321579"/>
            <a:ext cx="500066" cy="285752"/>
          </a:xfrm>
          <a:prstGeom prst="leftBrace">
            <a:avLst>
              <a:gd name="adj1" fmla="val 32279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e 34"/>
          <p:cNvSpPr/>
          <p:nvPr/>
        </p:nvSpPr>
        <p:spPr>
          <a:xfrm rot="5400000">
            <a:off x="4679157" y="1321578"/>
            <a:ext cx="500066" cy="285753"/>
          </a:xfrm>
          <a:prstGeom prst="leftBrace">
            <a:avLst>
              <a:gd name="adj1" fmla="val 32279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Left Brace 43"/>
          <p:cNvSpPr/>
          <p:nvPr/>
        </p:nvSpPr>
        <p:spPr>
          <a:xfrm rot="5400000">
            <a:off x="5250661" y="1321578"/>
            <a:ext cx="500066" cy="285753"/>
          </a:xfrm>
          <a:prstGeom prst="leftBrace">
            <a:avLst>
              <a:gd name="adj1" fmla="val 32279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214942" y="785794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  <a:sym typeface="Symbol"/>
              </a:rPr>
              <a:t>7(N-1)/8</a:t>
            </a:r>
            <a:endParaRPr lang="en-US" sz="1600" b="1" dirty="0">
              <a:solidFill>
                <a:srgbClr val="C00000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rot="5400000">
            <a:off x="3714743" y="1714488"/>
            <a:ext cx="1000132" cy="1588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4894264" y="1678769"/>
            <a:ext cx="927900" cy="794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928664" y="3571875"/>
          <a:ext cx="1928824" cy="428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8"/>
                <a:gridCol w="702374"/>
                <a:gridCol w="584492"/>
              </a:tblGrid>
              <a:tr h="4286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2857488" y="3571875"/>
          <a:ext cx="1928825" cy="428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59"/>
                <a:gridCol w="702374"/>
                <a:gridCol w="584492"/>
              </a:tblGrid>
              <a:tr h="4286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4786313" y="3571875"/>
          <a:ext cx="2143140" cy="428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288"/>
                <a:gridCol w="780416"/>
                <a:gridCol w="649436"/>
              </a:tblGrid>
              <a:tr h="4286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6929453" y="3571875"/>
          <a:ext cx="2071701" cy="428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511"/>
                <a:gridCol w="754402"/>
                <a:gridCol w="627788"/>
              </a:tblGrid>
              <a:tr h="4286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0" name="Straight Connector 59"/>
          <p:cNvCxnSpPr/>
          <p:nvPr/>
        </p:nvCxnSpPr>
        <p:spPr>
          <a:xfrm rot="10800000" flipV="1">
            <a:off x="2857489" y="2214554"/>
            <a:ext cx="1357321" cy="357190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>
            <a:off x="2606660" y="2821777"/>
            <a:ext cx="500860" cy="794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2393935" y="3535363"/>
            <a:ext cx="928694" cy="1588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357817" y="2143116"/>
            <a:ext cx="1571637" cy="428628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6680215" y="2892421"/>
            <a:ext cx="500066" cy="1588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endCxn id="104" idx="2"/>
          </p:cNvCxnSpPr>
          <p:nvPr/>
        </p:nvCxnSpPr>
        <p:spPr>
          <a:xfrm rot="5400000">
            <a:off x="6465902" y="3535362"/>
            <a:ext cx="928693" cy="1588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103" idx="2"/>
          </p:cNvCxnSpPr>
          <p:nvPr/>
        </p:nvCxnSpPr>
        <p:spPr>
          <a:xfrm rot="5400000">
            <a:off x="3393275" y="2607463"/>
            <a:ext cx="2786080" cy="1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Left Brace 73"/>
          <p:cNvSpPr/>
          <p:nvPr/>
        </p:nvSpPr>
        <p:spPr>
          <a:xfrm rot="16200000">
            <a:off x="5072066" y="3714751"/>
            <a:ext cx="500066" cy="1071570"/>
          </a:xfrm>
          <a:prstGeom prst="leftBrace">
            <a:avLst>
              <a:gd name="adj1" fmla="val 32279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Left Brace 74"/>
          <p:cNvSpPr/>
          <p:nvPr/>
        </p:nvSpPr>
        <p:spPr>
          <a:xfrm rot="16200000">
            <a:off x="7179487" y="3750470"/>
            <a:ext cx="500066" cy="1000132"/>
          </a:xfrm>
          <a:prstGeom prst="leftBrace">
            <a:avLst>
              <a:gd name="adj1" fmla="val 32279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3929058" y="4429132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= 8x-3N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929190" y="4429132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= 8x-4N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5400000">
            <a:off x="3429786" y="1713694"/>
            <a:ext cx="1000132" cy="1588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4001290" y="1713694"/>
            <a:ext cx="1000132" cy="1588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Left Brace 51"/>
          <p:cNvSpPr/>
          <p:nvPr/>
        </p:nvSpPr>
        <p:spPr>
          <a:xfrm rot="5400000">
            <a:off x="4107653" y="1321579"/>
            <a:ext cx="500066" cy="285752"/>
          </a:xfrm>
          <a:prstGeom prst="leftBrace">
            <a:avLst>
              <a:gd name="adj1" fmla="val 32279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Left Brace 52"/>
          <p:cNvSpPr/>
          <p:nvPr/>
        </p:nvSpPr>
        <p:spPr>
          <a:xfrm rot="5400000">
            <a:off x="4393405" y="1321579"/>
            <a:ext cx="500066" cy="285752"/>
          </a:xfrm>
          <a:prstGeom prst="leftBrace">
            <a:avLst>
              <a:gd name="adj1" fmla="val 32279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Left Brace 53"/>
          <p:cNvSpPr/>
          <p:nvPr/>
        </p:nvSpPr>
        <p:spPr>
          <a:xfrm rot="5400000">
            <a:off x="4964909" y="1321579"/>
            <a:ext cx="500066" cy="285753"/>
          </a:xfrm>
          <a:prstGeom prst="leftBrace">
            <a:avLst>
              <a:gd name="adj1" fmla="val 32279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Left Brace 58"/>
          <p:cNvSpPr/>
          <p:nvPr/>
        </p:nvSpPr>
        <p:spPr>
          <a:xfrm rot="5400000">
            <a:off x="5536413" y="1321579"/>
            <a:ext cx="500066" cy="285753"/>
          </a:xfrm>
          <a:prstGeom prst="leftBrace">
            <a:avLst>
              <a:gd name="adj1" fmla="val 32279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 rot="5400000">
            <a:off x="4572397" y="1714091"/>
            <a:ext cx="1000132" cy="794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5180017" y="1677975"/>
            <a:ext cx="928694" cy="1588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0800000" flipV="1">
            <a:off x="1857356" y="2214554"/>
            <a:ext cx="2071702" cy="357190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10800000" flipV="1">
            <a:off x="3786182" y="2214554"/>
            <a:ext cx="714380" cy="357190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072066" y="2214554"/>
            <a:ext cx="785818" cy="357190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643570" y="2143116"/>
            <a:ext cx="2286016" cy="428628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>
            <a:off x="1179489" y="3321049"/>
            <a:ext cx="1357322" cy="1588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endCxn id="103" idx="0"/>
          </p:cNvCxnSpPr>
          <p:nvPr/>
        </p:nvCxnSpPr>
        <p:spPr>
          <a:xfrm rot="5400000">
            <a:off x="3072597" y="3285329"/>
            <a:ext cx="1428759" cy="1588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5400000">
            <a:off x="5144298" y="3285330"/>
            <a:ext cx="1428760" cy="1588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5400000">
            <a:off x="7216000" y="3285330"/>
            <a:ext cx="1428760" cy="1588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Left Brace 101"/>
          <p:cNvSpPr/>
          <p:nvPr/>
        </p:nvSpPr>
        <p:spPr>
          <a:xfrm rot="16200000">
            <a:off x="2107389" y="3750470"/>
            <a:ext cx="500066" cy="1000132"/>
          </a:xfrm>
          <a:prstGeom prst="leftBrace">
            <a:avLst>
              <a:gd name="adj1" fmla="val 32279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Left Brace 102"/>
          <p:cNvSpPr/>
          <p:nvPr/>
        </p:nvSpPr>
        <p:spPr>
          <a:xfrm rot="16200000">
            <a:off x="4036215" y="3750470"/>
            <a:ext cx="500066" cy="1000132"/>
          </a:xfrm>
          <a:prstGeom prst="leftBrace">
            <a:avLst>
              <a:gd name="adj1" fmla="val 32279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Left Brace 103"/>
          <p:cNvSpPr/>
          <p:nvPr/>
        </p:nvSpPr>
        <p:spPr>
          <a:xfrm rot="16200000">
            <a:off x="6143636" y="3714751"/>
            <a:ext cx="500066" cy="1071570"/>
          </a:xfrm>
          <a:prstGeom prst="leftBrace">
            <a:avLst>
              <a:gd name="adj1" fmla="val 32279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Left Brace 104"/>
          <p:cNvSpPr/>
          <p:nvPr/>
        </p:nvSpPr>
        <p:spPr>
          <a:xfrm rot="16200000">
            <a:off x="8215338" y="3714751"/>
            <a:ext cx="500066" cy="1071570"/>
          </a:xfrm>
          <a:prstGeom prst="leftBrace">
            <a:avLst>
              <a:gd name="adj1" fmla="val 32279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4500562" y="804430"/>
            <a:ext cx="4876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  <a:sym typeface="Symbol"/>
              </a:rPr>
              <a:t>. . . 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071670" y="4429132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= 8x-N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000364" y="4429132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= 8x-2N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072198" y="4429132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= 8x-5N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7000892" y="4429132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= 8x-6N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8072462" y="4429132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= 8x-7N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34" name="Left Arrow 133"/>
          <p:cNvSpPr/>
          <p:nvPr/>
        </p:nvSpPr>
        <p:spPr>
          <a:xfrm rot="16200000" flipH="1">
            <a:off x="1055463" y="4873836"/>
            <a:ext cx="817968" cy="642942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even</a:t>
            </a:r>
            <a:endParaRPr lang="en-US" b="1" dirty="0"/>
          </a:p>
        </p:txBody>
      </p:sp>
      <p:sp>
        <p:nvSpPr>
          <p:cNvPr id="135" name="Left Arrow 134"/>
          <p:cNvSpPr/>
          <p:nvPr/>
        </p:nvSpPr>
        <p:spPr>
          <a:xfrm rot="16200000" flipH="1">
            <a:off x="3912983" y="4873836"/>
            <a:ext cx="817968" cy="642942"/>
          </a:xfrm>
          <a:prstGeom prst="lef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odd</a:t>
            </a:r>
            <a:endParaRPr lang="en-US" b="1" dirty="0"/>
          </a:p>
        </p:txBody>
      </p:sp>
      <p:sp>
        <p:nvSpPr>
          <p:cNvPr id="136" name="Left Arrow 135"/>
          <p:cNvSpPr/>
          <p:nvPr/>
        </p:nvSpPr>
        <p:spPr>
          <a:xfrm rot="16200000" flipH="1">
            <a:off x="2912851" y="4873836"/>
            <a:ext cx="817968" cy="642942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even</a:t>
            </a:r>
            <a:endParaRPr lang="en-US" b="1" dirty="0"/>
          </a:p>
        </p:txBody>
      </p:sp>
      <p:sp>
        <p:nvSpPr>
          <p:cNvPr id="137" name="Left Arrow 136"/>
          <p:cNvSpPr/>
          <p:nvPr/>
        </p:nvSpPr>
        <p:spPr>
          <a:xfrm rot="16200000" flipH="1">
            <a:off x="1984157" y="4873836"/>
            <a:ext cx="817968" cy="642942"/>
          </a:xfrm>
          <a:prstGeom prst="lef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odd</a:t>
            </a:r>
            <a:endParaRPr lang="en-US" b="1" dirty="0"/>
          </a:p>
        </p:txBody>
      </p:sp>
      <p:sp>
        <p:nvSpPr>
          <p:cNvPr id="138" name="Left Arrow 137"/>
          <p:cNvSpPr/>
          <p:nvPr/>
        </p:nvSpPr>
        <p:spPr>
          <a:xfrm rot="16200000" flipH="1">
            <a:off x="4984553" y="4873837"/>
            <a:ext cx="817968" cy="642942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even</a:t>
            </a:r>
            <a:endParaRPr lang="en-US" b="1" dirty="0"/>
          </a:p>
        </p:txBody>
      </p:sp>
      <p:sp>
        <p:nvSpPr>
          <p:cNvPr id="139" name="Left Arrow 138"/>
          <p:cNvSpPr/>
          <p:nvPr/>
        </p:nvSpPr>
        <p:spPr>
          <a:xfrm rot="16200000" flipH="1">
            <a:off x="8056387" y="4873837"/>
            <a:ext cx="817968" cy="642942"/>
          </a:xfrm>
          <a:prstGeom prst="lef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odd</a:t>
            </a:r>
            <a:endParaRPr lang="en-US" b="1" dirty="0"/>
          </a:p>
        </p:txBody>
      </p:sp>
      <p:sp>
        <p:nvSpPr>
          <p:cNvPr id="140" name="Left Arrow 139"/>
          <p:cNvSpPr/>
          <p:nvPr/>
        </p:nvSpPr>
        <p:spPr>
          <a:xfrm rot="16200000" flipH="1">
            <a:off x="7056255" y="4873837"/>
            <a:ext cx="817968" cy="642942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even</a:t>
            </a:r>
            <a:endParaRPr lang="en-US" b="1" dirty="0"/>
          </a:p>
        </p:txBody>
      </p:sp>
      <p:sp>
        <p:nvSpPr>
          <p:cNvPr id="141" name="Left Arrow 140"/>
          <p:cNvSpPr/>
          <p:nvPr/>
        </p:nvSpPr>
        <p:spPr>
          <a:xfrm rot="16200000" flipH="1">
            <a:off x="6056123" y="4873837"/>
            <a:ext cx="817968" cy="642942"/>
          </a:xfrm>
          <a:prstGeom prst="lef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odd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/>
      <p:bldP spid="43" grpId="0"/>
      <p:bldP spid="74" grpId="0" animBg="1"/>
      <p:bldP spid="75" grpId="0" animBg="1"/>
      <p:bldP spid="76" grpId="0"/>
      <p:bldP spid="77" grpId="0"/>
      <p:bldP spid="102" grpId="0" animBg="1"/>
      <p:bldP spid="103" grpId="0" animBg="1"/>
      <p:bldP spid="104" grpId="0" animBg="1"/>
      <p:bldP spid="105" grpId="0" animBg="1"/>
      <p:bldP spid="107" grpId="0"/>
      <p:bldP spid="108" grpId="0"/>
      <p:bldP spid="109" grpId="0"/>
      <p:bldP spid="110" grpId="0"/>
      <p:bldP spid="111" grpId="0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 we can use bisection</a:t>
            </a:r>
            <a:endParaRPr lang="en-US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2643174" y="1369440"/>
          <a:ext cx="4786352" cy="202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147"/>
                <a:gridCol w="299147"/>
                <a:gridCol w="299147"/>
                <a:gridCol w="299147"/>
                <a:gridCol w="299147"/>
                <a:gridCol w="299147"/>
                <a:gridCol w="299147"/>
                <a:gridCol w="299147"/>
                <a:gridCol w="299147"/>
                <a:gridCol w="299147"/>
                <a:gridCol w="299147"/>
                <a:gridCol w="299147"/>
                <a:gridCol w="299147"/>
                <a:gridCol w="299147"/>
                <a:gridCol w="299147"/>
                <a:gridCol w="299147"/>
              </a:tblGrid>
              <a:tr h="202172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5715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2643174" y="2298134"/>
          <a:ext cx="4786352" cy="202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147"/>
                <a:gridCol w="299147"/>
                <a:gridCol w="299147"/>
                <a:gridCol w="299147"/>
                <a:gridCol w="299147"/>
                <a:gridCol w="299147"/>
                <a:gridCol w="299147"/>
                <a:gridCol w="299147"/>
                <a:gridCol w="299147"/>
                <a:gridCol w="299147"/>
                <a:gridCol w="299147"/>
                <a:gridCol w="299147"/>
                <a:gridCol w="299147"/>
                <a:gridCol w="299147"/>
                <a:gridCol w="299147"/>
                <a:gridCol w="299147"/>
              </a:tblGrid>
              <a:tr h="202172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5715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2643174" y="3369704"/>
          <a:ext cx="4786352" cy="202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147"/>
                <a:gridCol w="299147"/>
                <a:gridCol w="299147"/>
                <a:gridCol w="299147"/>
                <a:gridCol w="299147"/>
                <a:gridCol w="299147"/>
                <a:gridCol w="299147"/>
                <a:gridCol w="299147"/>
                <a:gridCol w="299147"/>
                <a:gridCol w="299147"/>
                <a:gridCol w="299147"/>
                <a:gridCol w="299147"/>
                <a:gridCol w="299147"/>
                <a:gridCol w="299147"/>
                <a:gridCol w="299147"/>
                <a:gridCol w="299147"/>
              </a:tblGrid>
              <a:tr h="202172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2643168" y="4441274"/>
          <a:ext cx="4786352" cy="202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147"/>
                <a:gridCol w="299147"/>
                <a:gridCol w="299147"/>
                <a:gridCol w="299147"/>
                <a:gridCol w="303616"/>
                <a:gridCol w="214308"/>
                <a:gridCol w="379517"/>
                <a:gridCol w="299147"/>
                <a:gridCol w="299147"/>
                <a:gridCol w="299147"/>
                <a:gridCol w="299147"/>
                <a:gridCol w="299147"/>
                <a:gridCol w="299147"/>
                <a:gridCol w="299147"/>
                <a:gridCol w="299147"/>
                <a:gridCol w="299147"/>
              </a:tblGrid>
              <a:tr h="202172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2643174" y="5441406"/>
          <a:ext cx="4786352" cy="202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147"/>
                <a:gridCol w="299147"/>
                <a:gridCol w="299147"/>
                <a:gridCol w="299147"/>
                <a:gridCol w="299147"/>
                <a:gridCol w="218777"/>
                <a:gridCol w="379517"/>
                <a:gridCol w="299147"/>
                <a:gridCol w="299147"/>
                <a:gridCol w="299147"/>
                <a:gridCol w="299147"/>
                <a:gridCol w="299147"/>
                <a:gridCol w="299147"/>
                <a:gridCol w="299147"/>
                <a:gridCol w="299147"/>
                <a:gridCol w="299147"/>
              </a:tblGrid>
              <a:tr h="202172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cxnSp>
        <p:nvCxnSpPr>
          <p:cNvPr id="41" name="Straight Connector 40"/>
          <p:cNvCxnSpPr/>
          <p:nvPr/>
        </p:nvCxnSpPr>
        <p:spPr>
          <a:xfrm rot="5400000">
            <a:off x="2678893" y="3548299"/>
            <a:ext cx="4786346" cy="1588"/>
          </a:xfrm>
          <a:prstGeom prst="line">
            <a:avLst/>
          </a:prstGeom>
          <a:ln w="5715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1964513" y="4048365"/>
            <a:ext cx="3786215" cy="1588"/>
          </a:xfrm>
          <a:prstGeom prst="line">
            <a:avLst/>
          </a:prstGeom>
          <a:ln w="5715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3000364" y="4584150"/>
            <a:ext cx="2714644" cy="1588"/>
          </a:xfrm>
          <a:prstGeom prst="line">
            <a:avLst/>
          </a:prstGeom>
          <a:ln w="5715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3321835" y="5119935"/>
            <a:ext cx="1643074" cy="1588"/>
          </a:xfrm>
          <a:prstGeom prst="line">
            <a:avLst/>
          </a:prstGeom>
          <a:ln w="5715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643174" y="9286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905017" y="940812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N-1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 rot="5400000">
            <a:off x="4877253" y="6195581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. . .</a:t>
            </a:r>
            <a:endParaRPr lang="en-US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214282" y="1643050"/>
            <a:ext cx="1178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calculate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LSB((2·x)</a:t>
            </a:r>
            <a:r>
              <a:rPr lang="en-US" b="1" baseline="30000" dirty="0" smtClean="0">
                <a:solidFill>
                  <a:srgbClr val="C00000"/>
                </a:solidFill>
              </a:rPr>
              <a:t>d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41279" y="3643314"/>
            <a:ext cx="1178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calculate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LSB((8·x)</a:t>
            </a:r>
            <a:r>
              <a:rPr lang="en-US" b="1" baseline="30000" dirty="0" smtClean="0">
                <a:solidFill>
                  <a:srgbClr val="C00000"/>
                </a:solidFill>
              </a:rPr>
              <a:t>d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214282" y="4714884"/>
            <a:ext cx="1295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calculate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LSB((16·x)</a:t>
            </a:r>
            <a:r>
              <a:rPr lang="en-US" b="1" baseline="30000" dirty="0" smtClean="0">
                <a:solidFill>
                  <a:srgbClr val="C00000"/>
                </a:solidFill>
              </a:rPr>
              <a:t>d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214282" y="2571744"/>
            <a:ext cx="1178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calculate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LSB((4·x)</a:t>
            </a:r>
            <a:r>
              <a:rPr lang="en-US" b="1" baseline="30000" dirty="0" smtClean="0">
                <a:solidFill>
                  <a:srgbClr val="C00000"/>
                </a:solidFill>
              </a:rPr>
              <a:t>d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  <a:endParaRPr lang="en-US" dirty="0"/>
          </a:p>
        </p:txBody>
      </p:sp>
      <p:sp>
        <p:nvSpPr>
          <p:cNvPr id="60" name="Left Arrow 59"/>
          <p:cNvSpPr/>
          <p:nvPr/>
        </p:nvSpPr>
        <p:spPr>
          <a:xfrm rot="19272140">
            <a:off x="3395121" y="1705748"/>
            <a:ext cx="432013" cy="500066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0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61" name="Left Arrow 60"/>
          <p:cNvSpPr/>
          <p:nvPr/>
        </p:nvSpPr>
        <p:spPr>
          <a:xfrm rot="2981570" flipH="1">
            <a:off x="5965487" y="1694815"/>
            <a:ext cx="470505" cy="500066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1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62" name="Left Arrow 61"/>
          <p:cNvSpPr/>
          <p:nvPr/>
        </p:nvSpPr>
        <p:spPr>
          <a:xfrm rot="19272140">
            <a:off x="3109369" y="2651921"/>
            <a:ext cx="432013" cy="500066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0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63" name="Left Arrow 62"/>
          <p:cNvSpPr/>
          <p:nvPr/>
        </p:nvSpPr>
        <p:spPr>
          <a:xfrm rot="2981570" flipH="1">
            <a:off x="4250973" y="2662854"/>
            <a:ext cx="470505" cy="500066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1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64" name="Left Arrow 63"/>
          <p:cNvSpPr/>
          <p:nvPr/>
        </p:nvSpPr>
        <p:spPr>
          <a:xfrm rot="19272140">
            <a:off x="3895187" y="3723492"/>
            <a:ext cx="432013" cy="500066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0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65" name="Left Arrow 64"/>
          <p:cNvSpPr/>
          <p:nvPr/>
        </p:nvSpPr>
        <p:spPr>
          <a:xfrm rot="2981570" flipH="1">
            <a:off x="4465286" y="3734424"/>
            <a:ext cx="470505" cy="500066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1</a:t>
            </a:r>
            <a:endParaRPr lang="en-US" sz="1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6" grpId="0"/>
      <p:bldP spid="57" grpId="0"/>
      <p:bldP spid="58" grpId="0"/>
      <p:bldP spid="59" grpId="0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encrypt a one-bit message </a:t>
            </a:r>
            <a:r>
              <a:rPr lang="en-US" b="1" dirty="0" smtClean="0">
                <a:solidFill>
                  <a:srgbClr val="C00000"/>
                </a:solidFill>
              </a:rPr>
              <a:t>b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(</a:t>
            </a:r>
            <a:r>
              <a:rPr lang="en-US" b="1" dirty="0" err="1" smtClean="0">
                <a:solidFill>
                  <a:srgbClr val="C00000"/>
                </a:solidFill>
              </a:rPr>
              <a:t>N,e</a:t>
            </a:r>
            <a:r>
              <a:rPr lang="en-US" b="1" dirty="0" smtClean="0">
                <a:solidFill>
                  <a:srgbClr val="C00000"/>
                </a:solidFill>
              </a:rPr>
              <a:t>) </a:t>
            </a:r>
            <a:r>
              <a:rPr lang="en-US" dirty="0" smtClean="0"/>
              <a:t>– public key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(</a:t>
            </a:r>
            <a:r>
              <a:rPr lang="en-US" b="1" dirty="0" err="1" smtClean="0">
                <a:solidFill>
                  <a:srgbClr val="C00000"/>
                </a:solidFill>
              </a:rPr>
              <a:t>N,d</a:t>
            </a:r>
            <a:r>
              <a:rPr lang="en-US" b="1" dirty="0" smtClean="0">
                <a:solidFill>
                  <a:srgbClr val="C00000"/>
                </a:solidFill>
              </a:rPr>
              <a:t>) </a:t>
            </a:r>
            <a:r>
              <a:rPr lang="en-US" dirty="0" smtClean="0"/>
              <a:t>– private key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Enc</a:t>
            </a:r>
            <a:r>
              <a:rPr lang="en-US" b="1" baseline="30000" dirty="0" smtClean="0">
                <a:solidFill>
                  <a:srgbClr val="C00000"/>
                </a:solidFill>
              </a:rPr>
              <a:t>1</a:t>
            </a:r>
            <a:r>
              <a:rPr lang="en-US" b="1" baseline="-25000" dirty="0" smtClean="0">
                <a:solidFill>
                  <a:srgbClr val="C00000"/>
                </a:solidFill>
              </a:rPr>
              <a:t>(</a:t>
            </a:r>
            <a:r>
              <a:rPr lang="en-US" b="1" baseline="-25000" dirty="0" err="1" smtClean="0">
                <a:solidFill>
                  <a:srgbClr val="C00000"/>
                </a:solidFill>
              </a:rPr>
              <a:t>N,e</a:t>
            </a:r>
            <a:r>
              <a:rPr lang="en-US" b="1" baseline="-25000" dirty="0" smtClean="0">
                <a:solidFill>
                  <a:srgbClr val="C00000"/>
                </a:solidFill>
              </a:rPr>
              <a:t>)</a:t>
            </a:r>
            <a:r>
              <a:rPr lang="en-US" b="1" dirty="0" smtClean="0">
                <a:solidFill>
                  <a:srgbClr val="C00000"/>
                </a:solidFill>
              </a:rPr>
              <a:t>(b) = (LSB(x) </a:t>
            </a:r>
            <a:r>
              <a:rPr lang="en-US" b="1" dirty="0" smtClean="0">
                <a:solidFill>
                  <a:srgbClr val="C00000"/>
                </a:solidFill>
                <a:sym typeface="Symbol"/>
              </a:rPr>
              <a:t> </a:t>
            </a:r>
            <a:r>
              <a:rPr lang="en-US" b="1" dirty="0" smtClean="0">
                <a:solidFill>
                  <a:srgbClr val="C00000"/>
                </a:solidFill>
              </a:rPr>
              <a:t>b, </a:t>
            </a:r>
            <a:r>
              <a:rPr lang="en-US" b="1" dirty="0" err="1" smtClean="0">
                <a:solidFill>
                  <a:srgbClr val="C00000"/>
                </a:solidFill>
              </a:rPr>
              <a:t>x</a:t>
            </a:r>
            <a:r>
              <a:rPr lang="en-US" b="1" baseline="30000" dirty="0" err="1" smtClean="0">
                <a:solidFill>
                  <a:srgbClr val="C00000"/>
                </a:solidFill>
              </a:rPr>
              <a:t>e</a:t>
            </a:r>
            <a:r>
              <a:rPr lang="en-US" b="1" baseline="30000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 mod N),</a:t>
            </a:r>
          </a:p>
          <a:p>
            <a:pPr algn="r">
              <a:buNone/>
            </a:pPr>
            <a:r>
              <a:rPr lang="en-US" dirty="0" smtClean="0"/>
              <a:t>where </a:t>
            </a:r>
            <a:r>
              <a:rPr lang="en-US" b="1" dirty="0" smtClean="0">
                <a:solidFill>
                  <a:srgbClr val="C00000"/>
                </a:solidFill>
              </a:rPr>
              <a:t>x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  <a:sym typeface="Symbol"/>
              </a:rPr>
              <a:t> Z</a:t>
            </a:r>
            <a:r>
              <a:rPr lang="en-US" b="1" baseline="-25000" dirty="0" smtClean="0">
                <a:solidFill>
                  <a:srgbClr val="C00000"/>
                </a:solidFill>
                <a:sym typeface="Symbol"/>
              </a:rPr>
              <a:t>N</a:t>
            </a:r>
            <a:r>
              <a:rPr lang="en-US" b="1" dirty="0" smtClean="0">
                <a:solidFill>
                  <a:srgbClr val="C00000"/>
                </a:solidFill>
                <a:sym typeface="Symbol"/>
              </a:rPr>
              <a:t>*</a:t>
            </a:r>
            <a:r>
              <a:rPr lang="en-US" b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is random.</a:t>
            </a:r>
          </a:p>
          <a:p>
            <a:pPr>
              <a:buNone/>
            </a:pPr>
            <a:endParaRPr lang="en-US" b="1" dirty="0" smtClean="0">
              <a:sym typeface="Symbol"/>
            </a:endParaRPr>
          </a:p>
          <a:p>
            <a:pPr>
              <a:buNone/>
            </a:pPr>
            <a:endParaRPr lang="en-US" b="1" dirty="0" smtClean="0">
              <a:sym typeface="Symbol"/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Dec</a:t>
            </a:r>
            <a:r>
              <a:rPr lang="en-US" b="1" baseline="30000" dirty="0" smtClean="0">
                <a:solidFill>
                  <a:srgbClr val="C00000"/>
                </a:solidFill>
              </a:rPr>
              <a:t>1</a:t>
            </a:r>
            <a:r>
              <a:rPr lang="en-US" b="1" baseline="-25000" dirty="0" smtClean="0">
                <a:solidFill>
                  <a:srgbClr val="C00000"/>
                </a:solidFill>
              </a:rPr>
              <a:t>(</a:t>
            </a:r>
            <a:r>
              <a:rPr lang="en-US" b="1" baseline="-25000" dirty="0" err="1" smtClean="0">
                <a:solidFill>
                  <a:srgbClr val="C00000"/>
                </a:solidFill>
              </a:rPr>
              <a:t>N,d</a:t>
            </a:r>
            <a:r>
              <a:rPr lang="en-US" b="1" baseline="-25000" dirty="0" smtClean="0">
                <a:solidFill>
                  <a:srgbClr val="C00000"/>
                </a:solidFill>
              </a:rPr>
              <a:t>)</a:t>
            </a:r>
            <a:r>
              <a:rPr lang="en-US" b="1" dirty="0" smtClean="0">
                <a:solidFill>
                  <a:srgbClr val="C00000"/>
                </a:solidFill>
              </a:rPr>
              <a:t>(</a:t>
            </a:r>
            <a:r>
              <a:rPr lang="en-US" b="1" dirty="0" err="1" smtClean="0">
                <a:solidFill>
                  <a:srgbClr val="C00000"/>
                </a:solidFill>
              </a:rPr>
              <a:t>b’,y</a:t>
            </a:r>
            <a:r>
              <a:rPr lang="en-US" b="1" dirty="0" smtClean="0">
                <a:solidFill>
                  <a:srgbClr val="C00000"/>
                </a:solidFill>
              </a:rPr>
              <a:t>) = LSB(y</a:t>
            </a:r>
            <a:r>
              <a:rPr lang="en-US" b="1" baseline="30000" dirty="0" smtClean="0">
                <a:solidFill>
                  <a:srgbClr val="C00000"/>
                </a:solidFill>
              </a:rPr>
              <a:t>d</a:t>
            </a:r>
            <a:r>
              <a:rPr lang="en-US" b="1" dirty="0" smtClean="0">
                <a:solidFill>
                  <a:srgbClr val="C00000"/>
                </a:solidFill>
              </a:rPr>
              <a:t> mod N) </a:t>
            </a:r>
            <a:r>
              <a:rPr lang="en-US" b="1" dirty="0" smtClean="0">
                <a:solidFill>
                  <a:srgbClr val="C00000"/>
                </a:solidFill>
                <a:sym typeface="Symbol"/>
              </a:rPr>
              <a:t> </a:t>
            </a:r>
            <a:r>
              <a:rPr lang="en-US" b="1" dirty="0" smtClean="0">
                <a:solidFill>
                  <a:srgbClr val="C00000"/>
                </a:solidFill>
              </a:rPr>
              <a:t>b’</a:t>
            </a:r>
          </a:p>
          <a:p>
            <a:pPr>
              <a:buNone/>
            </a:pPr>
            <a:endParaRPr lang="en-US" b="1" dirty="0" smtClean="0">
              <a:sym typeface="Symbol"/>
            </a:endParaRP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encrypt long messages?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Let </a:t>
            </a:r>
            <a:r>
              <a:rPr lang="en-US" b="1" dirty="0" smtClean="0">
                <a:solidFill>
                  <a:srgbClr val="C00000"/>
                </a:solidFill>
              </a:rPr>
              <a:t>m=(m</a:t>
            </a:r>
            <a:r>
              <a:rPr lang="en-US" b="1" baseline="-25000" dirty="0" smtClean="0">
                <a:solidFill>
                  <a:srgbClr val="C00000"/>
                </a:solidFill>
              </a:rPr>
              <a:t>1</a:t>
            </a:r>
            <a:r>
              <a:rPr lang="en-US" b="1" dirty="0" smtClean="0">
                <a:solidFill>
                  <a:srgbClr val="C00000"/>
                </a:solidFill>
              </a:rPr>
              <a:t>,..., </a:t>
            </a:r>
            <a:r>
              <a:rPr lang="en-US" b="1" dirty="0" err="1" smtClean="0">
                <a:solidFill>
                  <a:srgbClr val="C00000"/>
                </a:solidFill>
              </a:rPr>
              <a:t>m</a:t>
            </a:r>
            <a:r>
              <a:rPr lang="en-US" b="1" baseline="-25000" dirty="0" err="1" smtClean="0">
                <a:solidFill>
                  <a:srgbClr val="C00000"/>
                </a:solidFill>
              </a:rPr>
              <a:t>t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Use the one-bit scheme bit-by-bit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Enc</a:t>
            </a:r>
            <a:r>
              <a:rPr lang="en-US" b="1" baseline="-25000" dirty="0" smtClean="0">
                <a:solidFill>
                  <a:srgbClr val="C00000"/>
                </a:solidFill>
              </a:rPr>
              <a:t>(</a:t>
            </a:r>
            <a:r>
              <a:rPr lang="en-US" b="1" baseline="-25000" dirty="0" err="1" smtClean="0">
                <a:solidFill>
                  <a:srgbClr val="C00000"/>
                </a:solidFill>
              </a:rPr>
              <a:t>N,e</a:t>
            </a:r>
            <a:r>
              <a:rPr lang="en-US" b="1" baseline="-25000" dirty="0" smtClean="0">
                <a:solidFill>
                  <a:srgbClr val="C00000"/>
                </a:solidFill>
              </a:rPr>
              <a:t>)</a:t>
            </a:r>
            <a:r>
              <a:rPr lang="en-US" b="1" dirty="0" smtClean="0">
                <a:solidFill>
                  <a:srgbClr val="C00000"/>
                </a:solidFill>
              </a:rPr>
              <a:t>(m</a:t>
            </a:r>
            <a:r>
              <a:rPr lang="en-US" b="1" baseline="-25000" dirty="0" smtClean="0">
                <a:solidFill>
                  <a:srgbClr val="C00000"/>
                </a:solidFill>
              </a:rPr>
              <a:t>1</a:t>
            </a:r>
            <a:r>
              <a:rPr lang="en-US" b="1" dirty="0" smtClean="0">
                <a:solidFill>
                  <a:srgbClr val="C00000"/>
                </a:solidFill>
              </a:rPr>
              <a:t>,..., </a:t>
            </a:r>
            <a:r>
              <a:rPr lang="en-US" b="1" dirty="0" err="1" smtClean="0">
                <a:solidFill>
                  <a:srgbClr val="C00000"/>
                </a:solidFill>
              </a:rPr>
              <a:t>m</a:t>
            </a:r>
            <a:r>
              <a:rPr lang="en-US" b="1" baseline="-25000" dirty="0" err="1" smtClean="0">
                <a:solidFill>
                  <a:srgbClr val="C00000"/>
                </a:solidFill>
              </a:rPr>
              <a:t>t</a:t>
            </a:r>
            <a:r>
              <a:rPr lang="en-US" b="1" dirty="0" smtClean="0">
                <a:solidFill>
                  <a:srgbClr val="C00000"/>
                </a:solidFill>
              </a:rPr>
              <a:t>) = (Enc</a:t>
            </a:r>
            <a:r>
              <a:rPr lang="en-US" b="1" baseline="30000" dirty="0" smtClean="0">
                <a:solidFill>
                  <a:srgbClr val="C00000"/>
                </a:solidFill>
              </a:rPr>
              <a:t>1</a:t>
            </a:r>
            <a:r>
              <a:rPr lang="en-US" b="1" baseline="-25000" dirty="0" smtClean="0">
                <a:solidFill>
                  <a:srgbClr val="C00000"/>
                </a:solidFill>
              </a:rPr>
              <a:t>(</a:t>
            </a:r>
            <a:r>
              <a:rPr lang="en-US" b="1" baseline="-25000" dirty="0" err="1" smtClean="0">
                <a:solidFill>
                  <a:srgbClr val="C00000"/>
                </a:solidFill>
              </a:rPr>
              <a:t>N,e</a:t>
            </a:r>
            <a:r>
              <a:rPr lang="en-US" b="1" baseline="-25000" dirty="0" smtClean="0">
                <a:solidFill>
                  <a:srgbClr val="C00000"/>
                </a:solidFill>
              </a:rPr>
              <a:t>)</a:t>
            </a:r>
            <a:r>
              <a:rPr lang="en-US" b="1" dirty="0" smtClean="0">
                <a:solidFill>
                  <a:srgbClr val="C00000"/>
                </a:solidFill>
              </a:rPr>
              <a:t>(m</a:t>
            </a:r>
            <a:r>
              <a:rPr lang="en-US" b="1" baseline="-25000" dirty="0" smtClean="0">
                <a:solidFill>
                  <a:srgbClr val="C00000"/>
                </a:solidFill>
              </a:rPr>
              <a:t>1</a:t>
            </a:r>
            <a:r>
              <a:rPr lang="en-US" b="1" dirty="0" smtClean="0">
                <a:solidFill>
                  <a:srgbClr val="C00000"/>
                </a:solidFill>
              </a:rPr>
              <a:t>),..., (Enc</a:t>
            </a:r>
            <a:r>
              <a:rPr lang="en-US" b="1" baseline="30000" dirty="0" smtClean="0">
                <a:solidFill>
                  <a:srgbClr val="C00000"/>
                </a:solidFill>
              </a:rPr>
              <a:t>1</a:t>
            </a:r>
            <a:r>
              <a:rPr lang="en-US" b="1" baseline="-25000" dirty="0" smtClean="0">
                <a:solidFill>
                  <a:srgbClr val="C00000"/>
                </a:solidFill>
              </a:rPr>
              <a:t>(</a:t>
            </a:r>
            <a:r>
              <a:rPr lang="en-US" b="1" baseline="-25000" dirty="0" err="1" smtClean="0">
                <a:solidFill>
                  <a:srgbClr val="C00000"/>
                </a:solidFill>
              </a:rPr>
              <a:t>N,e</a:t>
            </a:r>
            <a:r>
              <a:rPr lang="en-US" b="1" baseline="-25000" dirty="0" smtClean="0">
                <a:solidFill>
                  <a:srgbClr val="C00000"/>
                </a:solidFill>
              </a:rPr>
              <a:t>)</a:t>
            </a:r>
            <a:r>
              <a:rPr lang="en-US" b="1" dirty="0" smtClean="0">
                <a:solidFill>
                  <a:srgbClr val="C00000"/>
                </a:solidFill>
              </a:rPr>
              <a:t>(</a:t>
            </a:r>
            <a:r>
              <a:rPr lang="en-US" b="1" dirty="0" err="1" smtClean="0">
                <a:solidFill>
                  <a:srgbClr val="C00000"/>
                </a:solidFill>
              </a:rPr>
              <a:t>m</a:t>
            </a:r>
            <a:r>
              <a:rPr lang="en-US" b="1" baseline="-25000" dirty="0" err="1" smtClean="0">
                <a:solidFill>
                  <a:srgbClr val="C00000"/>
                </a:solidFill>
              </a:rPr>
              <a:t>t</a:t>
            </a:r>
            <a:r>
              <a:rPr lang="en-US" b="1" dirty="0" smtClean="0">
                <a:solidFill>
                  <a:srgbClr val="C00000"/>
                </a:solidFill>
              </a:rPr>
              <a:t>))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Dec</a:t>
            </a:r>
            <a:r>
              <a:rPr lang="en-US" b="1" baseline="-25000" dirty="0" smtClean="0">
                <a:solidFill>
                  <a:srgbClr val="C00000"/>
                </a:solidFill>
              </a:rPr>
              <a:t>(</a:t>
            </a:r>
            <a:r>
              <a:rPr lang="en-US" b="1" baseline="-25000" dirty="0" err="1" smtClean="0">
                <a:solidFill>
                  <a:srgbClr val="C00000"/>
                </a:solidFill>
              </a:rPr>
              <a:t>N,d</a:t>
            </a:r>
            <a:r>
              <a:rPr lang="en-US" b="1" baseline="-25000" dirty="0" smtClean="0">
                <a:solidFill>
                  <a:srgbClr val="C00000"/>
                </a:solidFill>
              </a:rPr>
              <a:t>)</a:t>
            </a:r>
            <a:r>
              <a:rPr lang="en-US" b="1" dirty="0" smtClean="0">
                <a:solidFill>
                  <a:srgbClr val="C00000"/>
                </a:solidFill>
              </a:rPr>
              <a:t>(c</a:t>
            </a:r>
            <a:r>
              <a:rPr lang="en-US" b="1" baseline="-25000" dirty="0" smtClean="0">
                <a:solidFill>
                  <a:srgbClr val="C00000"/>
                </a:solidFill>
              </a:rPr>
              <a:t>1</a:t>
            </a:r>
            <a:r>
              <a:rPr lang="en-US" b="1" dirty="0" smtClean="0">
                <a:solidFill>
                  <a:srgbClr val="C00000"/>
                </a:solidFill>
              </a:rPr>
              <a:t>,..., c</a:t>
            </a:r>
            <a:r>
              <a:rPr lang="en-US" b="1" baseline="-25000" dirty="0" smtClean="0">
                <a:solidFill>
                  <a:srgbClr val="C00000"/>
                </a:solidFill>
              </a:rPr>
              <a:t>t</a:t>
            </a:r>
            <a:r>
              <a:rPr lang="en-US" b="1" dirty="0" smtClean="0">
                <a:solidFill>
                  <a:srgbClr val="C00000"/>
                </a:solidFill>
              </a:rPr>
              <a:t>) = (Dec</a:t>
            </a:r>
            <a:r>
              <a:rPr lang="en-US" b="1" baseline="30000" dirty="0" smtClean="0">
                <a:solidFill>
                  <a:srgbClr val="C00000"/>
                </a:solidFill>
              </a:rPr>
              <a:t>1</a:t>
            </a:r>
            <a:r>
              <a:rPr lang="en-US" b="1" baseline="-25000" dirty="0" smtClean="0">
                <a:solidFill>
                  <a:srgbClr val="C00000"/>
                </a:solidFill>
              </a:rPr>
              <a:t>(</a:t>
            </a:r>
            <a:r>
              <a:rPr lang="en-US" b="1" baseline="-25000" dirty="0" err="1" smtClean="0">
                <a:solidFill>
                  <a:srgbClr val="C00000"/>
                </a:solidFill>
              </a:rPr>
              <a:t>N,d</a:t>
            </a:r>
            <a:r>
              <a:rPr lang="en-US" b="1" baseline="-25000" dirty="0" smtClean="0">
                <a:solidFill>
                  <a:srgbClr val="C00000"/>
                </a:solidFill>
              </a:rPr>
              <a:t>)</a:t>
            </a:r>
            <a:r>
              <a:rPr lang="en-US" b="1" dirty="0" smtClean="0">
                <a:solidFill>
                  <a:srgbClr val="C00000"/>
                </a:solidFill>
              </a:rPr>
              <a:t>(c</a:t>
            </a:r>
            <a:r>
              <a:rPr lang="en-US" b="1" baseline="-25000" dirty="0" smtClean="0">
                <a:solidFill>
                  <a:srgbClr val="C00000"/>
                </a:solidFill>
              </a:rPr>
              <a:t>1</a:t>
            </a:r>
            <a:r>
              <a:rPr lang="en-US" b="1" dirty="0" smtClean="0">
                <a:solidFill>
                  <a:srgbClr val="C00000"/>
                </a:solidFill>
              </a:rPr>
              <a:t>),..., (Dec</a:t>
            </a:r>
            <a:r>
              <a:rPr lang="en-US" b="1" baseline="30000" dirty="0" smtClean="0">
                <a:solidFill>
                  <a:srgbClr val="C00000"/>
                </a:solidFill>
              </a:rPr>
              <a:t>1</a:t>
            </a:r>
            <a:r>
              <a:rPr lang="en-US" b="1" baseline="-25000" dirty="0" smtClean="0">
                <a:solidFill>
                  <a:srgbClr val="C00000"/>
                </a:solidFill>
              </a:rPr>
              <a:t>(</a:t>
            </a:r>
            <a:r>
              <a:rPr lang="en-US" b="1" baseline="-25000" dirty="0" err="1" smtClean="0">
                <a:solidFill>
                  <a:srgbClr val="C00000"/>
                </a:solidFill>
              </a:rPr>
              <a:t>N,d</a:t>
            </a:r>
            <a:r>
              <a:rPr lang="en-US" b="1" baseline="-25000" dirty="0" smtClean="0">
                <a:solidFill>
                  <a:srgbClr val="C00000"/>
                </a:solidFill>
              </a:rPr>
              <a:t>)</a:t>
            </a:r>
            <a:r>
              <a:rPr lang="en-US" b="1" dirty="0" smtClean="0">
                <a:solidFill>
                  <a:srgbClr val="C00000"/>
                </a:solidFill>
              </a:rPr>
              <a:t>(c</a:t>
            </a:r>
            <a:r>
              <a:rPr lang="en-US" b="1" baseline="-25000" dirty="0" smtClean="0">
                <a:solidFill>
                  <a:srgbClr val="C00000"/>
                </a:solidFill>
              </a:rPr>
              <a:t>t</a:t>
            </a:r>
            <a:r>
              <a:rPr lang="en-US" b="1" dirty="0" smtClean="0">
                <a:solidFill>
                  <a:srgbClr val="C00000"/>
                </a:solidFill>
              </a:rPr>
              <a:t>))</a:t>
            </a:r>
          </a:p>
          <a:p>
            <a:pPr algn="ctr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algn="r">
              <a:buNone/>
            </a:pPr>
            <a:r>
              <a:rPr lang="en-US" dirty="0" smtClean="0"/>
              <a:t>(we omit the security proof)</a:t>
            </a:r>
          </a:p>
          <a:p>
            <a:pPr algn="ctr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 smtClean="0"/>
              <a:t>Advantage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Security of this scheme is implied by the RSA assumption.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Disadvantage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 err="1" smtClean="0"/>
              <a:t>ciphertext</a:t>
            </a:r>
            <a:r>
              <a:rPr lang="en-US" dirty="0" smtClean="0"/>
              <a:t> is much longer than the plaintext.</a:t>
            </a:r>
          </a:p>
          <a:p>
            <a:pPr algn="r">
              <a:buNone/>
            </a:pPr>
            <a:r>
              <a:rPr lang="en-US" dirty="0" smtClean="0"/>
              <a:t>It is a rather theoretical construction!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5008" y="3286124"/>
            <a:ext cx="2928958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the public-key encryption scheme that we just constructed is secure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3571876"/>
            <a:ext cx="285752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RSA </a:t>
            </a:r>
            <a:r>
              <a:rPr lang="en-US" sz="2000" b="1" dirty="0" smtClean="0"/>
              <a:t>assumption</a:t>
            </a:r>
            <a:r>
              <a:rPr lang="en-US" b="1" dirty="0" smtClean="0"/>
              <a:t> </a:t>
            </a:r>
            <a:r>
              <a:rPr lang="en-US" sz="2000" b="1" dirty="0" smtClean="0"/>
              <a:t>holds</a:t>
            </a:r>
            <a:endParaRPr lang="en-US" b="1" dirty="0"/>
          </a:p>
        </p:txBody>
      </p:sp>
      <p:sp>
        <p:nvSpPr>
          <p:cNvPr id="6" name="Left Arrow 5"/>
          <p:cNvSpPr/>
          <p:nvPr/>
        </p:nvSpPr>
        <p:spPr>
          <a:xfrm>
            <a:off x="3929058" y="3857628"/>
            <a:ext cx="1428760" cy="571504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929058" y="3214686"/>
            <a:ext cx="1500198" cy="57150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GB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8794" y="1428736"/>
            <a:ext cx="6929486" cy="457203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Handbook RSA and its insecurity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introduction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algebraic properties of RSA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Security definitions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to encrypt with RSA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a practical construction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a theoretical construction based on hard-core bits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Rabin encryption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Theoretical constructions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Left Arrow 3"/>
          <p:cNvSpPr/>
          <p:nvPr/>
        </p:nvSpPr>
        <p:spPr>
          <a:xfrm flipH="1">
            <a:off x="571472" y="4643446"/>
            <a:ext cx="1214446" cy="500066"/>
          </a:xfrm>
          <a:prstGeom prst="lef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“handbook RSA encryption”</a:t>
            </a:r>
            <a:endParaRPr lang="en-US" dirty="0"/>
          </a:p>
        </p:txBody>
      </p:sp>
      <p:sp>
        <p:nvSpPr>
          <p:cNvPr id="4" name="Rectangle 4"/>
          <p:cNvSpPr txBox="1">
            <a:spLocks noGrp="1" noChangeArrowheads="1"/>
          </p:cNvSpPr>
          <p:nvPr>
            <p:ph idx="1"/>
          </p:nvPr>
        </p:nvSpPr>
        <p:spPr>
          <a:xfrm>
            <a:off x="428596" y="1571612"/>
            <a:ext cx="8229600" cy="4525963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= </a:t>
            </a:r>
            <a:r>
              <a:rPr kumimoji="0" lang="en-GB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pq</a:t>
            </a:r>
            <a:r>
              <a:rPr kumimoji="0" lang="pl-PL" b="1" i="0" u="none" strike="noStrike" kern="120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it-IT" dirty="0" smtClean="0"/>
              <a:t>- </a:t>
            </a:r>
            <a:r>
              <a:rPr lang="it-IT" b="1" dirty="0" smtClean="0"/>
              <a:t>RSA</a:t>
            </a:r>
            <a:r>
              <a:rPr lang="it-IT" dirty="0" smtClean="0"/>
              <a:t> </a:t>
            </a:r>
            <a:r>
              <a:rPr lang="it-IT" dirty="0" err="1" smtClean="0"/>
              <a:t>modulus</a:t>
            </a:r>
            <a:endParaRPr lang="it-IT" dirty="0" smtClean="0"/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 smtClean="0"/>
          </a:p>
          <a:p>
            <a:pPr lvl="0">
              <a:lnSpc>
                <a:spcPct val="80000"/>
              </a:lnSpc>
              <a:buNone/>
              <a:defRPr/>
            </a:pP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such that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gcd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(e</a:t>
            </a:r>
            <a:r>
              <a:rPr lang="en-GB" b="1" dirty="0" smtClean="0">
                <a:solidFill>
                  <a:srgbClr val="993300"/>
                </a:solidFill>
              </a:rPr>
              <a:t>, φ(N))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1</a:t>
            </a:r>
            <a:r>
              <a:rPr kumimoji="0" lang="en-GB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GB" b="1" i="0" u="none" strike="noStrike" kern="1200" cap="none" spc="0" normalizeH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such that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1 (mod φ(N))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b="1" i="0" u="none" strike="noStrike" kern="1200" cap="none" spc="0" normalizeH="0" baseline="0" noProof="0" dirty="0" smtClean="0">
              <a:ln>
                <a:noFill/>
              </a:ln>
              <a:solidFill>
                <a:srgbClr val="99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RSA</a:t>
            </a:r>
            <a:r>
              <a:rPr kumimoji="0" lang="en-GB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GB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e,N</a:t>
            </a:r>
            <a:r>
              <a:rPr kumimoji="0" lang="en-GB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(m) = m</a:t>
            </a:r>
            <a:r>
              <a:rPr kumimoji="0" lang="en-GB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mod N</a:t>
            </a:r>
            <a:r>
              <a:rPr lang="en-GB" dirty="0" smtClean="0"/>
              <a:t>,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and </a:t>
            </a:r>
            <a:r>
              <a:rPr lang="en-GB" b="1" dirty="0" smtClean="0">
                <a:solidFill>
                  <a:srgbClr val="C00000"/>
                </a:solidFill>
              </a:rPr>
              <a:t>RSA</a:t>
            </a:r>
            <a:r>
              <a:rPr kumimoji="0" lang="en-GB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GB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d,N</a:t>
            </a:r>
            <a:r>
              <a:rPr kumimoji="0" lang="en-GB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(c) = </a:t>
            </a:r>
            <a:r>
              <a:rPr kumimoji="0" lang="en-GB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GB" b="1" i="0" u="none" strike="noStrike" kern="1200" cap="none" spc="0" normalizeH="0" baseline="3000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mod N.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Shape 6"/>
          <p:cNvCxnSpPr>
            <a:stCxn id="5" idx="1"/>
          </p:cNvCxnSpPr>
          <p:nvPr/>
        </p:nvCxnSpPr>
        <p:spPr>
          <a:xfrm rot="10800000" flipV="1">
            <a:off x="4500562" y="1643050"/>
            <a:ext cx="642942" cy="785818"/>
          </a:xfrm>
          <a:prstGeom prst="curvedConnector2">
            <a:avLst/>
          </a:prstGeom>
          <a:ln>
            <a:solidFill>
              <a:srgbClr val="C00000"/>
            </a:solidFill>
            <a:tailEnd type="arrow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>
            <a:stCxn id="5" idx="2"/>
          </p:cNvCxnSpPr>
          <p:nvPr/>
        </p:nvCxnSpPr>
        <p:spPr>
          <a:xfrm rot="5400000">
            <a:off x="5447116" y="2053819"/>
            <a:ext cx="1143008" cy="1035851"/>
          </a:xfrm>
          <a:prstGeom prst="curved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ular Callout 4"/>
          <p:cNvSpPr/>
          <p:nvPr/>
        </p:nvSpPr>
        <p:spPr>
          <a:xfrm>
            <a:off x="5143504" y="1285860"/>
            <a:ext cx="2786082" cy="714380"/>
          </a:xfrm>
          <a:prstGeom prst="wedgeRoundRectCallout">
            <a:avLst>
              <a:gd name="adj1" fmla="val -20833"/>
              <a:gd name="adj2" fmla="val 50310"/>
              <a:gd name="adj3" fmla="val 16667"/>
            </a:avLst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993300"/>
                </a:solidFill>
              </a:rPr>
              <a:t>φ(N) = (p-1)(q-1)</a:t>
            </a:r>
            <a:endParaRPr lang="en-US" sz="2400" dirty="0"/>
          </a:p>
        </p:txBody>
      </p:sp>
      <p:sp>
        <p:nvSpPr>
          <p:cNvPr id="8" name="Rectangular Callout 7"/>
          <p:cNvSpPr/>
          <p:nvPr/>
        </p:nvSpPr>
        <p:spPr>
          <a:xfrm>
            <a:off x="2214546" y="5786454"/>
            <a:ext cx="4786346" cy="642966"/>
          </a:xfrm>
          <a:prstGeom prst="wedgeRectCallout">
            <a:avLst>
              <a:gd name="adj1" fmla="val -24017"/>
              <a:gd name="adj2" fmla="val -9749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= </a:t>
            </a:r>
            <a:r>
              <a:rPr lang="en-GB" sz="2800" b="1" dirty="0" smtClean="0">
                <a:solidFill>
                  <a:srgbClr val="C00000"/>
                </a:solidFill>
              </a:rPr>
              <a:t>RSA</a:t>
            </a:r>
            <a:r>
              <a:rPr lang="en-GB" sz="2800" b="1" baseline="30000" dirty="0" smtClean="0">
                <a:solidFill>
                  <a:srgbClr val="C00000"/>
                </a:solidFill>
              </a:rPr>
              <a:t>-1</a:t>
            </a:r>
            <a:r>
              <a:rPr lang="en-GB" sz="2800" b="1" baseline="-25000" dirty="0" smtClean="0">
                <a:solidFill>
                  <a:srgbClr val="C00000"/>
                </a:solidFill>
              </a:rPr>
              <a:t>(</a:t>
            </a:r>
            <a:r>
              <a:rPr lang="en-GB" sz="2800" b="1" baseline="-25000" dirty="0" err="1" smtClean="0">
                <a:solidFill>
                  <a:srgbClr val="C00000"/>
                </a:solidFill>
              </a:rPr>
              <a:t>e,N</a:t>
            </a:r>
            <a:r>
              <a:rPr lang="en-GB" sz="2800" b="1" baseline="-25000" dirty="0" smtClean="0">
                <a:solidFill>
                  <a:srgbClr val="C00000"/>
                </a:solidFill>
              </a:rPr>
              <a:t>)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2254" cy="1143000"/>
          </a:xfrm>
        </p:spPr>
        <p:txBody>
          <a:bodyPr/>
          <a:lstStyle/>
          <a:p>
            <a:r>
              <a:rPr lang="en-US" dirty="0" smtClean="0"/>
              <a:t>The situation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929190" y="5221444"/>
            <a:ext cx="2928958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public-key encryption exists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5292882"/>
            <a:ext cx="2214578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RSA </a:t>
            </a:r>
            <a:r>
              <a:rPr lang="en-US" sz="2000" b="1" dirty="0" smtClean="0"/>
              <a:t>assumption</a:t>
            </a:r>
            <a:br>
              <a:rPr lang="en-US" sz="2000" b="1" dirty="0" smtClean="0"/>
            </a:br>
            <a:r>
              <a:rPr lang="en-US" b="1" dirty="0" smtClean="0"/>
              <a:t> </a:t>
            </a:r>
            <a:r>
              <a:rPr lang="en-US" sz="2000" b="1" dirty="0" smtClean="0"/>
              <a:t>holds</a:t>
            </a:r>
            <a:endParaRPr lang="en-US" b="1" dirty="0"/>
          </a:p>
        </p:txBody>
      </p:sp>
      <p:sp>
        <p:nvSpPr>
          <p:cNvPr id="6" name="Right Arrow 5"/>
          <p:cNvSpPr/>
          <p:nvPr/>
        </p:nvSpPr>
        <p:spPr>
          <a:xfrm>
            <a:off x="3143240" y="5292882"/>
            <a:ext cx="1500198" cy="57150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857488" y="2792552"/>
            <a:ext cx="2714644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factoring RSA </a:t>
            </a:r>
            <a:r>
              <a:rPr lang="en-US" sz="2000" b="1" dirty="0" err="1" smtClean="0"/>
              <a:t>moduli</a:t>
            </a:r>
            <a:r>
              <a:rPr lang="en-US" sz="2000" b="1" dirty="0" smtClean="0"/>
              <a:t> </a:t>
            </a:r>
            <a:br>
              <a:rPr lang="en-US" sz="2000" b="1" dirty="0" smtClean="0"/>
            </a:br>
            <a:r>
              <a:rPr lang="en-US" sz="2000" b="1" dirty="0" smtClean="0"/>
              <a:t>is hard</a:t>
            </a:r>
            <a:endParaRPr lang="en-US" sz="2000" b="1" dirty="0"/>
          </a:p>
        </p:txBody>
      </p:sp>
      <p:sp>
        <p:nvSpPr>
          <p:cNvPr id="9" name="Right Arrow 8"/>
          <p:cNvSpPr/>
          <p:nvPr/>
        </p:nvSpPr>
        <p:spPr>
          <a:xfrm rot="18347010">
            <a:off x="1383513" y="3686001"/>
            <a:ext cx="1438517" cy="57150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7547010" flipV="1">
            <a:off x="1888989" y="4084152"/>
            <a:ext cx="1447676" cy="64294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???</a:t>
            </a:r>
            <a:endParaRPr lang="en-US" b="1" dirty="0"/>
          </a:p>
        </p:txBody>
      </p:sp>
      <p:sp>
        <p:nvSpPr>
          <p:cNvPr id="11" name="Down Arrow 10"/>
          <p:cNvSpPr/>
          <p:nvPr/>
        </p:nvSpPr>
        <p:spPr>
          <a:xfrm rot="18754086">
            <a:off x="5074845" y="3675229"/>
            <a:ext cx="660003" cy="1402117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ular Callout 11"/>
          <p:cNvSpPr/>
          <p:nvPr/>
        </p:nvSpPr>
        <p:spPr>
          <a:xfrm>
            <a:off x="5786446" y="357166"/>
            <a:ext cx="2857520" cy="3571900"/>
          </a:xfrm>
          <a:prstGeom prst="wedgeRoundRectCallout">
            <a:avLst>
              <a:gd name="adj1" fmla="val -58463"/>
              <a:gd name="adj2" fmla="val 63594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/>
              <a:t>question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endParaRPr lang="en-US" sz="2400" dirty="0" smtClean="0"/>
          </a:p>
          <a:p>
            <a:pPr algn="ctr"/>
            <a:r>
              <a:rPr lang="en-US" sz="2400" dirty="0" smtClean="0"/>
              <a:t>can we construct PKE based on the “factoring assumption”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b="1" u="sng" dirty="0" smtClean="0">
                <a:solidFill>
                  <a:srgbClr val="C00000"/>
                </a:solidFill>
              </a:rPr>
              <a:t>Yes:</a:t>
            </a:r>
          </a:p>
          <a:p>
            <a:pPr algn="ctr"/>
            <a:r>
              <a:rPr lang="en-US" sz="2400" b="1" u="sng" dirty="0" smtClean="0">
                <a:solidFill>
                  <a:srgbClr val="C00000"/>
                </a:solidFill>
              </a:rPr>
              <a:t>Rabin encryption</a:t>
            </a:r>
            <a:endParaRPr lang="en-US" sz="2400" b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uiExpand="1" build="allAtOnce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Rabin </a:t>
            </a:r>
            <a:r>
              <a:rPr lang="en-US" dirty="0" err="1" smtClean="0"/>
              <a:t>encrypion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4714884"/>
            <a:ext cx="6858048" cy="185738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introduced by </a:t>
            </a:r>
            <a:br>
              <a:rPr lang="en-US" dirty="0" smtClean="0"/>
            </a:br>
            <a:r>
              <a:rPr lang="en-US" b="1" dirty="0" smtClean="0"/>
              <a:t>Michael O. Rabin</a:t>
            </a:r>
            <a:r>
              <a:rPr lang="en-US" dirty="0" smtClean="0"/>
              <a:t> in 1979</a:t>
            </a:r>
          </a:p>
          <a:p>
            <a:r>
              <a:rPr lang="en-US" dirty="0" smtClean="0"/>
              <a:t>based on squaring in </a:t>
            </a:r>
            <a:r>
              <a:rPr lang="en-US" b="1" dirty="0" smtClean="0">
                <a:solidFill>
                  <a:srgbClr val="C00000"/>
                </a:solidFill>
              </a:rPr>
              <a:t>Z</a:t>
            </a:r>
            <a:r>
              <a:rPr lang="en-US" b="1" baseline="-25000" dirty="0" smtClean="0">
                <a:solidFill>
                  <a:srgbClr val="C00000"/>
                </a:solidFill>
              </a:rPr>
              <a:t>N</a:t>
            </a:r>
            <a:r>
              <a:rPr lang="en-US" b="1" dirty="0" smtClean="0">
                <a:solidFill>
                  <a:srgbClr val="C00000"/>
                </a:solidFill>
              </a:rPr>
              <a:t>*</a:t>
            </a:r>
          </a:p>
          <a:p>
            <a:r>
              <a:rPr lang="en-US" dirty="0" smtClean="0"/>
              <a:t>security </a:t>
            </a:r>
            <a:r>
              <a:rPr lang="en-US" b="1" dirty="0" smtClean="0"/>
              <a:t>equivalent</a:t>
            </a:r>
            <a:r>
              <a:rPr lang="en-US" dirty="0" smtClean="0"/>
              <a:t> to factoring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785926"/>
            <a:ext cx="2214573" cy="2214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ular Callout 4"/>
          <p:cNvSpPr/>
          <p:nvPr/>
        </p:nvSpPr>
        <p:spPr>
          <a:xfrm>
            <a:off x="4429124" y="1000108"/>
            <a:ext cx="4429156" cy="3786214"/>
          </a:xfrm>
          <a:prstGeom prst="wedgeRectCallout">
            <a:avLst>
              <a:gd name="adj1" fmla="val -91178"/>
              <a:gd name="adj2" fmla="val -721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Michael O. Rabin (1931 –  ) </a:t>
            </a:r>
          </a:p>
          <a:p>
            <a:endParaRPr lang="en-US" sz="2000" dirty="0" smtClean="0"/>
          </a:p>
          <a:p>
            <a:r>
              <a:rPr lang="en-US" sz="2000" dirty="0" smtClean="0"/>
              <a:t>One of the founding fathers of computer science.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introduced </a:t>
            </a:r>
            <a:r>
              <a:rPr lang="en-US" sz="2000" b="1" dirty="0" smtClean="0"/>
              <a:t>non-determinism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decidability of the </a:t>
            </a:r>
            <a:r>
              <a:rPr lang="en-US" sz="2000" b="1" dirty="0" smtClean="0"/>
              <a:t>monadic second order logic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efficient </a:t>
            </a:r>
            <a:r>
              <a:rPr lang="en-US" sz="2000" b="1" dirty="0" err="1" smtClean="0"/>
              <a:t>primality</a:t>
            </a:r>
            <a:r>
              <a:rPr lang="en-US" sz="2000" b="1" dirty="0" smtClean="0"/>
              <a:t> testing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oblivious transfer</a:t>
            </a:r>
            <a:r>
              <a:rPr lang="en-US" sz="2000" dirty="0" smtClean="0"/>
              <a:t>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....</a:t>
            </a:r>
          </a:p>
          <a:p>
            <a:pPr marL="342900" indent="-342900"/>
            <a:endParaRPr lang="en-US" sz="2000" dirty="0" smtClean="0"/>
          </a:p>
          <a:p>
            <a:pPr marL="342900" indent="-342900"/>
            <a:r>
              <a:rPr lang="en-US" sz="2000" dirty="0" smtClean="0"/>
              <a:t>received </a:t>
            </a:r>
            <a:r>
              <a:rPr lang="en-US" sz="2000" b="1" dirty="0" smtClean="0"/>
              <a:t>Turing Award </a:t>
            </a:r>
            <a:r>
              <a:rPr lang="en-US" sz="2000" dirty="0" smtClean="0"/>
              <a:t>in </a:t>
            </a:r>
            <a:r>
              <a:rPr lang="en-US" sz="2000" b="1" dirty="0" smtClean="0"/>
              <a:t>1976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956" cy="1143000"/>
          </a:xfrm>
        </p:spPr>
        <p:txBody>
          <a:bodyPr/>
          <a:lstStyle/>
          <a:p>
            <a:r>
              <a:rPr lang="en-US" dirty="0" smtClean="0"/>
              <a:t>Remember squaring modulo </a:t>
            </a:r>
            <a:r>
              <a:rPr lang="en-US" b="1" dirty="0" smtClean="0">
                <a:solidFill>
                  <a:srgbClr val="C00000"/>
                </a:solidFill>
              </a:rPr>
              <a:t>N=</a:t>
            </a:r>
            <a:r>
              <a:rPr lang="en-US" b="1" dirty="0" err="1" smtClean="0">
                <a:solidFill>
                  <a:srgbClr val="C00000"/>
                </a:solidFill>
              </a:rPr>
              <a:t>pq</a:t>
            </a:r>
            <a:r>
              <a:rPr lang="en-US" dirty="0" smtClean="0"/>
              <a:t>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00166" y="2214554"/>
            <a:ext cx="1071570" cy="37862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929322" y="2143116"/>
            <a:ext cx="1071570" cy="37862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85918" y="1500174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Z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N</a:t>
            </a:r>
            <a:r>
              <a:rPr lang="en-US" sz="2400" b="1" dirty="0" smtClean="0">
                <a:solidFill>
                  <a:srgbClr val="C00000"/>
                </a:solidFill>
              </a:rPr>
              <a:t>*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43636" y="1428736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Z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N</a:t>
            </a:r>
            <a:r>
              <a:rPr lang="en-US" sz="2400" b="1" dirty="0" smtClean="0">
                <a:solidFill>
                  <a:srgbClr val="C00000"/>
                </a:solidFill>
              </a:rPr>
              <a:t>*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000232" y="2571744"/>
            <a:ext cx="4286280" cy="14287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000232" y="2714620"/>
            <a:ext cx="4286280" cy="292895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000232" y="2714620"/>
            <a:ext cx="4286280" cy="3571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000232" y="2714620"/>
            <a:ext cx="4286280" cy="142876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071670" y="3786166"/>
            <a:ext cx="4286280" cy="14287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071670" y="3429000"/>
            <a:ext cx="4286280" cy="50004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071670" y="3929042"/>
            <a:ext cx="4286280" cy="3571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2071670" y="3929042"/>
            <a:ext cx="4286280" cy="121447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971800" y="1905000"/>
            <a:ext cx="2891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Rabin</a:t>
            </a:r>
            <a:r>
              <a:rPr lang="en-US" sz="2400" b="1" baseline="-25000" dirty="0" err="1" smtClean="0">
                <a:solidFill>
                  <a:srgbClr val="C00000"/>
                </a:solidFill>
              </a:rPr>
              <a:t>N</a:t>
            </a:r>
            <a:r>
              <a:rPr lang="en-US" sz="2400" b="1" dirty="0" smtClean="0">
                <a:solidFill>
                  <a:srgbClr val="C00000"/>
                </a:solidFill>
              </a:rPr>
              <a:t>(x) = x</a:t>
            </a:r>
            <a:r>
              <a:rPr lang="en-US" sz="2400" b="1" baseline="30000" dirty="0" smtClean="0">
                <a:solidFill>
                  <a:srgbClr val="C00000"/>
                </a:solidFill>
              </a:rPr>
              <a:t>2</a:t>
            </a:r>
            <a:r>
              <a:rPr lang="en-US" sz="2400" b="1" dirty="0" smtClean="0">
                <a:solidFill>
                  <a:srgbClr val="C00000"/>
                </a:solidFill>
              </a:rPr>
              <a:t> mod N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57620" y="6286520"/>
            <a:ext cx="4135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function “glues” 4 elements together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US" dirty="0">
              <a:solidFill>
                <a:srgbClr val="993300"/>
              </a:solidFill>
            </a:endParaRPr>
          </a:p>
        </p:txBody>
      </p:sp>
      <p:graphicFrame>
        <p:nvGraphicFramePr>
          <p:cNvPr id="71683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609600" y="2143116"/>
          <a:ext cx="8305800" cy="457200"/>
        </p:xfrm>
        <a:graphic>
          <a:graphicData uri="http://schemas.openxmlformats.org/drawingml/2006/table">
            <a:tbl>
              <a:tblPr/>
              <a:tblGrid>
                <a:gridCol w="484188"/>
                <a:gridCol w="557212"/>
                <a:gridCol w="558800"/>
                <a:gridCol w="558800"/>
                <a:gridCol w="557213"/>
                <a:gridCol w="561975"/>
                <a:gridCol w="558800"/>
                <a:gridCol w="555625"/>
                <a:gridCol w="558800"/>
                <a:gridCol w="561975"/>
                <a:gridCol w="557212"/>
                <a:gridCol w="558800"/>
                <a:gridCol w="558800"/>
                <a:gridCol w="557213"/>
                <a:gridCol w="560387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717" name="Rectangle 37"/>
          <p:cNvSpPr>
            <a:spLocks noChangeArrowheads="1"/>
          </p:cNvSpPr>
          <p:nvPr/>
        </p:nvSpPr>
        <p:spPr bwMode="auto">
          <a:xfrm>
            <a:off x="2362200" y="2219316"/>
            <a:ext cx="381000" cy="304800"/>
          </a:xfrm>
          <a:prstGeom prst="rect">
            <a:avLst/>
          </a:prstGeom>
          <a:solidFill>
            <a:schemeClr val="bg1">
              <a:alpha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18" name="Rectangle 38"/>
          <p:cNvSpPr>
            <a:spLocks noChangeArrowheads="1"/>
          </p:cNvSpPr>
          <p:nvPr/>
        </p:nvSpPr>
        <p:spPr bwMode="auto">
          <a:xfrm>
            <a:off x="3429000" y="2219316"/>
            <a:ext cx="381000" cy="304800"/>
          </a:xfrm>
          <a:prstGeom prst="rect">
            <a:avLst/>
          </a:prstGeom>
          <a:solidFill>
            <a:schemeClr val="bg1">
              <a:alpha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19" name="Rectangle 39"/>
          <p:cNvSpPr>
            <a:spLocks noChangeArrowheads="1"/>
          </p:cNvSpPr>
          <p:nvPr/>
        </p:nvSpPr>
        <p:spPr bwMode="auto">
          <a:xfrm>
            <a:off x="4038600" y="2219316"/>
            <a:ext cx="381000" cy="304800"/>
          </a:xfrm>
          <a:prstGeom prst="rect">
            <a:avLst/>
          </a:prstGeom>
          <a:solidFill>
            <a:schemeClr val="bg1">
              <a:alpha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20" name="Rectangle 40"/>
          <p:cNvSpPr>
            <a:spLocks noChangeArrowheads="1"/>
          </p:cNvSpPr>
          <p:nvPr/>
        </p:nvSpPr>
        <p:spPr bwMode="auto">
          <a:xfrm>
            <a:off x="5638800" y="2219316"/>
            <a:ext cx="381000" cy="304800"/>
          </a:xfrm>
          <a:prstGeom prst="rect">
            <a:avLst/>
          </a:prstGeom>
          <a:solidFill>
            <a:schemeClr val="bg1">
              <a:alpha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21" name="Rectangle 41"/>
          <p:cNvSpPr>
            <a:spLocks noChangeArrowheads="1"/>
          </p:cNvSpPr>
          <p:nvPr/>
        </p:nvSpPr>
        <p:spPr bwMode="auto">
          <a:xfrm>
            <a:off x="6248400" y="2219316"/>
            <a:ext cx="381000" cy="304800"/>
          </a:xfrm>
          <a:prstGeom prst="rect">
            <a:avLst/>
          </a:prstGeom>
          <a:solidFill>
            <a:schemeClr val="bg1">
              <a:alpha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22" name="Rectangle 42"/>
          <p:cNvSpPr>
            <a:spLocks noChangeArrowheads="1"/>
          </p:cNvSpPr>
          <p:nvPr/>
        </p:nvSpPr>
        <p:spPr bwMode="auto">
          <a:xfrm>
            <a:off x="7391400" y="2219316"/>
            <a:ext cx="381000" cy="304800"/>
          </a:xfrm>
          <a:prstGeom prst="rect">
            <a:avLst/>
          </a:prstGeom>
          <a:solidFill>
            <a:schemeClr val="bg1">
              <a:alpha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23" name="Rectangle 43"/>
          <p:cNvSpPr>
            <a:spLocks noChangeArrowheads="1"/>
          </p:cNvSpPr>
          <p:nvPr/>
        </p:nvSpPr>
        <p:spPr bwMode="auto">
          <a:xfrm>
            <a:off x="685800" y="2219316"/>
            <a:ext cx="381000" cy="304800"/>
          </a:xfrm>
          <a:prstGeom prst="rect">
            <a:avLst/>
          </a:prstGeom>
          <a:solidFill>
            <a:schemeClr val="bg1">
              <a:alpha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724" name="Group 44"/>
          <p:cNvGraphicFramePr>
            <a:graphicFrameLocks noGrp="1"/>
          </p:cNvGraphicFramePr>
          <p:nvPr/>
        </p:nvGraphicFramePr>
        <p:xfrm>
          <a:off x="609600" y="3133716"/>
          <a:ext cx="8305800" cy="457200"/>
        </p:xfrm>
        <a:graphic>
          <a:graphicData uri="http://schemas.openxmlformats.org/drawingml/2006/table">
            <a:tbl>
              <a:tblPr/>
              <a:tblGrid>
                <a:gridCol w="484188"/>
                <a:gridCol w="557212"/>
                <a:gridCol w="558800"/>
                <a:gridCol w="558800"/>
                <a:gridCol w="557213"/>
                <a:gridCol w="561975"/>
                <a:gridCol w="558800"/>
                <a:gridCol w="555625"/>
                <a:gridCol w="558800"/>
                <a:gridCol w="561975"/>
                <a:gridCol w="557212"/>
                <a:gridCol w="558800"/>
                <a:gridCol w="558800"/>
                <a:gridCol w="557213"/>
                <a:gridCol w="560387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758" name="Rectangle 78"/>
          <p:cNvSpPr>
            <a:spLocks noChangeArrowheads="1"/>
          </p:cNvSpPr>
          <p:nvPr/>
        </p:nvSpPr>
        <p:spPr bwMode="auto">
          <a:xfrm>
            <a:off x="2362200" y="3209916"/>
            <a:ext cx="3810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59" name="Rectangle 79"/>
          <p:cNvSpPr>
            <a:spLocks noChangeArrowheads="1"/>
          </p:cNvSpPr>
          <p:nvPr/>
        </p:nvSpPr>
        <p:spPr bwMode="auto">
          <a:xfrm>
            <a:off x="3429000" y="3209916"/>
            <a:ext cx="3810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60" name="Rectangle 80"/>
          <p:cNvSpPr>
            <a:spLocks noChangeArrowheads="1"/>
          </p:cNvSpPr>
          <p:nvPr/>
        </p:nvSpPr>
        <p:spPr bwMode="auto">
          <a:xfrm>
            <a:off x="4038600" y="3209916"/>
            <a:ext cx="3810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61" name="Rectangle 81"/>
          <p:cNvSpPr>
            <a:spLocks noChangeArrowheads="1"/>
          </p:cNvSpPr>
          <p:nvPr/>
        </p:nvSpPr>
        <p:spPr bwMode="auto">
          <a:xfrm>
            <a:off x="5638800" y="3209916"/>
            <a:ext cx="3810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62" name="Rectangle 82"/>
          <p:cNvSpPr>
            <a:spLocks noChangeArrowheads="1"/>
          </p:cNvSpPr>
          <p:nvPr/>
        </p:nvSpPr>
        <p:spPr bwMode="auto">
          <a:xfrm>
            <a:off x="6248400" y="3209916"/>
            <a:ext cx="3810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63" name="Rectangle 83"/>
          <p:cNvSpPr>
            <a:spLocks noChangeArrowheads="1"/>
          </p:cNvSpPr>
          <p:nvPr/>
        </p:nvSpPr>
        <p:spPr bwMode="auto">
          <a:xfrm>
            <a:off x="7391400" y="3209916"/>
            <a:ext cx="3810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64" name="Rectangle 84"/>
          <p:cNvSpPr>
            <a:spLocks noChangeArrowheads="1"/>
          </p:cNvSpPr>
          <p:nvPr/>
        </p:nvSpPr>
        <p:spPr bwMode="auto">
          <a:xfrm>
            <a:off x="685800" y="3209916"/>
            <a:ext cx="3810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66" name="Text Box 86"/>
          <p:cNvSpPr txBox="1">
            <a:spLocks noChangeArrowheads="1"/>
          </p:cNvSpPr>
          <p:nvPr/>
        </p:nvSpPr>
        <p:spPr bwMode="auto">
          <a:xfrm>
            <a:off x="214282" y="1428736"/>
            <a:ext cx="7793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400" b="1" dirty="0">
                <a:solidFill>
                  <a:srgbClr val="990000"/>
                </a:solidFill>
              </a:rPr>
              <a:t>Z</a:t>
            </a:r>
            <a:r>
              <a:rPr lang="en-GB" sz="2400" b="1" baseline="-25000" dirty="0">
                <a:solidFill>
                  <a:srgbClr val="990000"/>
                </a:solidFill>
              </a:rPr>
              <a:t>15</a:t>
            </a:r>
            <a:r>
              <a:rPr lang="en-GB" sz="2400" b="1" dirty="0">
                <a:solidFill>
                  <a:srgbClr val="990000"/>
                </a:solidFill>
              </a:rPr>
              <a:t>*</a:t>
            </a:r>
            <a:r>
              <a:rPr lang="en-GB" sz="2400" b="1" dirty="0"/>
              <a:t>:</a:t>
            </a:r>
            <a:endParaRPr lang="en-US" sz="2400" b="1" dirty="0"/>
          </a:p>
        </p:txBody>
      </p:sp>
      <p:sp>
        <p:nvSpPr>
          <p:cNvPr id="71784" name="Text Box 104"/>
          <p:cNvSpPr txBox="1">
            <a:spLocks noChangeArrowheads="1"/>
          </p:cNvSpPr>
          <p:nvPr/>
        </p:nvSpPr>
        <p:spPr bwMode="auto">
          <a:xfrm>
            <a:off x="152400" y="2143116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b="1">
                <a:solidFill>
                  <a:srgbClr val="990000"/>
                </a:solidFill>
              </a:rPr>
              <a:t>a</a:t>
            </a:r>
            <a:endParaRPr lang="en-US" b="1"/>
          </a:p>
        </p:txBody>
      </p:sp>
      <p:sp>
        <p:nvSpPr>
          <p:cNvPr id="71785" name="Text Box 105"/>
          <p:cNvSpPr txBox="1">
            <a:spLocks noChangeArrowheads="1"/>
          </p:cNvSpPr>
          <p:nvPr/>
        </p:nvSpPr>
        <p:spPr bwMode="auto">
          <a:xfrm>
            <a:off x="152400" y="3133716"/>
            <a:ext cx="395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b="1">
                <a:solidFill>
                  <a:srgbClr val="990000"/>
                </a:solidFill>
              </a:rPr>
              <a:t>a</a:t>
            </a:r>
            <a:r>
              <a:rPr lang="en-GB" b="1" baseline="30000">
                <a:solidFill>
                  <a:srgbClr val="990000"/>
                </a:solidFill>
              </a:rPr>
              <a:t>2</a:t>
            </a:r>
            <a:endParaRPr lang="en-US" b="1" baseline="3000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7" grpId="0" animBg="1"/>
      <p:bldP spid="71718" grpId="0" animBg="1"/>
      <p:bldP spid="71719" grpId="0" animBg="1"/>
      <p:bldP spid="71720" grpId="0" animBg="1"/>
      <p:bldP spid="71721" grpId="0" animBg="1"/>
      <p:bldP spid="71722" grpId="0" animBg="1"/>
      <p:bldP spid="71723" grpId="0" animBg="1"/>
      <p:bldP spid="71758" grpId="0" animBg="1"/>
      <p:bldP spid="71759" grpId="0" animBg="1"/>
      <p:bldP spid="71760" grpId="0" animBg="1"/>
      <p:bldP spid="71761" grpId="0" animBg="1"/>
      <p:bldP spid="71762" grpId="0" animBg="1"/>
      <p:bldP spid="71763" grpId="0" animBg="1"/>
      <p:bldP spid="71764" grpId="0" animBg="1"/>
      <p:bldP spid="71766" grpId="0"/>
      <p:bldP spid="71784" grpId="0"/>
      <p:bldP spid="71785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nice thing about Rabin’s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535363"/>
          </a:xfrm>
          <a:ln>
            <a:noFill/>
          </a:ln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Finding a square root modulo </a:t>
            </a:r>
            <a:r>
              <a:rPr lang="en-US" b="1" dirty="0" smtClean="0">
                <a:solidFill>
                  <a:srgbClr val="C00000"/>
                </a:solidFill>
              </a:rPr>
              <a:t>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is as </a:t>
            </a:r>
            <a:r>
              <a:rPr lang="en-US" dirty="0" err="1" smtClean="0"/>
              <a:t>hard</a:t>
            </a:r>
            <a:r>
              <a:rPr lang="en-US" dirty="0" smtClean="0"/>
              <a:t> as factoring.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Can we base an encryption scheme on this?</a:t>
            </a:r>
          </a:p>
          <a:p>
            <a:pPr algn="r">
              <a:buNone/>
            </a:pPr>
            <a:r>
              <a:rPr lang="en-US" b="1" dirty="0" smtClean="0">
                <a:solidFill>
                  <a:srgbClr val="00B050"/>
                </a:solidFill>
              </a:rPr>
              <a:t>YES!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How to do it?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First step</a:t>
            </a:r>
            <a:r>
              <a:rPr lang="en-US" dirty="0" smtClean="0"/>
              <a:t>: “make the inversion unique”.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9600" y="1885952"/>
            <a:ext cx="228601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factoring RSA moduli is hard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95946" y="1885952"/>
            <a:ext cx="285752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Rabin</a:t>
            </a:r>
            <a:r>
              <a:rPr lang="en-US" b="1" baseline="-25000" dirty="0" err="1" smtClean="0">
                <a:solidFill>
                  <a:srgbClr val="C00000"/>
                </a:solidFill>
              </a:rPr>
              <a:t>N</a:t>
            </a:r>
            <a:r>
              <a:rPr lang="en-US" b="1" dirty="0" smtClean="0">
                <a:solidFill>
                  <a:srgbClr val="C00000"/>
                </a:solidFill>
              </a:rPr>
              <a:t>(x) = x</a:t>
            </a:r>
            <a:r>
              <a:rPr lang="en-US" b="1" baseline="30000" dirty="0" smtClean="0">
                <a:solidFill>
                  <a:srgbClr val="C00000"/>
                </a:solidFill>
              </a:rPr>
              <a:t>2</a:t>
            </a:r>
            <a:r>
              <a:rPr lang="en-US" b="1" dirty="0" smtClean="0">
                <a:solidFill>
                  <a:srgbClr val="C00000"/>
                </a:solidFill>
              </a:rPr>
              <a:t> mod N</a:t>
            </a:r>
          </a:p>
          <a:p>
            <a:pPr algn="ctr"/>
            <a:r>
              <a:rPr lang="en-US" b="1" dirty="0" smtClean="0"/>
              <a:t>is a one-way function</a:t>
            </a:r>
            <a:endParaRPr lang="en-US" b="1" dirty="0"/>
          </a:p>
        </p:txBody>
      </p:sp>
      <p:sp>
        <p:nvSpPr>
          <p:cNvPr id="6" name="Down Arrow 5"/>
          <p:cNvSpPr/>
          <p:nvPr/>
        </p:nvSpPr>
        <p:spPr>
          <a:xfrm rot="5400000">
            <a:off x="3728751" y="1763384"/>
            <a:ext cx="642942" cy="1451957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16200000">
            <a:off x="3728751" y="1195693"/>
            <a:ext cx="642942" cy="1451957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do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928670"/>
            <a:ext cx="8229600" cy="150019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b="1" u="sng" dirty="0" smtClean="0"/>
              <a:t>An ad-hoc method:</a:t>
            </a:r>
          </a:p>
          <a:p>
            <a:pPr>
              <a:buNone/>
            </a:pPr>
            <a:r>
              <a:rPr lang="en-US" dirty="0" smtClean="0"/>
              <a:t>add an encoding (like in the </a:t>
            </a:r>
            <a:r>
              <a:rPr lang="en-US" b="1" dirty="0" smtClean="0"/>
              <a:t>RSA</a:t>
            </a:r>
            <a:r>
              <a:rPr lang="en-US" dirty="0" smtClean="0"/>
              <a:t> encryption).</a:t>
            </a:r>
          </a:p>
          <a:p>
            <a:pPr>
              <a:buNone/>
            </a:pPr>
            <a:r>
              <a:rPr lang="en-US" dirty="0" smtClean="0"/>
              <a:t>In such a way that only </a:t>
            </a:r>
            <a:r>
              <a:rPr lang="en-US" b="1" dirty="0" smtClean="0">
                <a:solidFill>
                  <a:srgbClr val="C00000"/>
                </a:solidFill>
              </a:rPr>
              <a:t>1</a:t>
            </a:r>
            <a:r>
              <a:rPr lang="en-US" dirty="0" smtClean="0"/>
              <a:t> out of the </a:t>
            </a:r>
            <a:r>
              <a:rPr lang="en-US" b="1" dirty="0" smtClean="0">
                <a:solidFill>
                  <a:srgbClr val="C00000"/>
                </a:solidFill>
              </a:rPr>
              <a:t>4</a:t>
            </a:r>
            <a:r>
              <a:rPr lang="en-US" dirty="0" smtClean="0"/>
              <a:t> square roots “make sense”.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43240" y="3143224"/>
            <a:ext cx="1071570" cy="278610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572396" y="3071786"/>
            <a:ext cx="1071570" cy="28575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28992" y="2428844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Z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N</a:t>
            </a:r>
            <a:r>
              <a:rPr lang="en-US" sz="2400" b="1" dirty="0" smtClean="0">
                <a:solidFill>
                  <a:srgbClr val="C00000"/>
                </a:solidFill>
              </a:rPr>
              <a:t>*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86710" y="2357406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Z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N</a:t>
            </a:r>
            <a:r>
              <a:rPr lang="en-US" sz="2400" b="1" dirty="0" smtClean="0">
                <a:solidFill>
                  <a:srgbClr val="C00000"/>
                </a:solidFill>
              </a:rPr>
              <a:t>*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714744" y="3643290"/>
            <a:ext cx="4214842" cy="18574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643306" y="3643290"/>
            <a:ext cx="4286280" cy="3571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643306" y="3643290"/>
            <a:ext cx="4286280" cy="142876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714744" y="4714836"/>
            <a:ext cx="4286280" cy="14287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714744" y="4857712"/>
            <a:ext cx="4286280" cy="3571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643306" y="4857712"/>
            <a:ext cx="4357718" cy="8573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000628" y="2857472"/>
            <a:ext cx="2073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f(x) = x</a:t>
            </a:r>
            <a:r>
              <a:rPr lang="en-US" sz="2400" b="1" baseline="30000" dirty="0" smtClean="0">
                <a:solidFill>
                  <a:srgbClr val="C00000"/>
                </a:solidFill>
              </a:rPr>
              <a:t>2</a:t>
            </a:r>
            <a:r>
              <a:rPr lang="en-US" sz="2400" b="1" dirty="0" smtClean="0">
                <a:solidFill>
                  <a:srgbClr val="C00000"/>
                </a:solidFill>
              </a:rPr>
              <a:t> mod N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3428992" y="3357562"/>
            <a:ext cx="604026" cy="500066"/>
          </a:xfrm>
          <a:custGeom>
            <a:avLst/>
            <a:gdLst>
              <a:gd name="connsiteX0" fmla="*/ 60016 w 604026"/>
              <a:gd name="connsiteY0" fmla="*/ 3522 h 917922"/>
              <a:gd name="connsiteX1" fmla="*/ 48441 w 604026"/>
              <a:gd name="connsiteY1" fmla="*/ 96119 h 917922"/>
              <a:gd name="connsiteX2" fmla="*/ 25292 w 604026"/>
              <a:gd name="connsiteY2" fmla="*/ 119269 h 917922"/>
              <a:gd name="connsiteX3" fmla="*/ 2142 w 604026"/>
              <a:gd name="connsiteY3" fmla="*/ 281314 h 917922"/>
              <a:gd name="connsiteX4" fmla="*/ 13717 w 604026"/>
              <a:gd name="connsiteY4" fmla="*/ 582256 h 917922"/>
              <a:gd name="connsiteX5" fmla="*/ 48441 w 604026"/>
              <a:gd name="connsiteY5" fmla="*/ 616980 h 917922"/>
              <a:gd name="connsiteX6" fmla="*/ 83165 w 604026"/>
              <a:gd name="connsiteY6" fmla="*/ 628555 h 917922"/>
              <a:gd name="connsiteX7" fmla="*/ 129464 w 604026"/>
              <a:gd name="connsiteY7" fmla="*/ 651704 h 917922"/>
              <a:gd name="connsiteX8" fmla="*/ 187337 w 604026"/>
              <a:gd name="connsiteY8" fmla="*/ 709578 h 917922"/>
              <a:gd name="connsiteX9" fmla="*/ 210487 w 604026"/>
              <a:gd name="connsiteY9" fmla="*/ 732727 h 917922"/>
              <a:gd name="connsiteX10" fmla="*/ 245211 w 604026"/>
              <a:gd name="connsiteY10" fmla="*/ 744302 h 917922"/>
              <a:gd name="connsiteX11" fmla="*/ 303084 w 604026"/>
              <a:gd name="connsiteY11" fmla="*/ 732727 h 917922"/>
              <a:gd name="connsiteX12" fmla="*/ 337808 w 604026"/>
              <a:gd name="connsiteY12" fmla="*/ 721152 h 917922"/>
              <a:gd name="connsiteX13" fmla="*/ 418831 w 604026"/>
              <a:gd name="connsiteY13" fmla="*/ 732727 h 917922"/>
              <a:gd name="connsiteX14" fmla="*/ 441980 w 604026"/>
              <a:gd name="connsiteY14" fmla="*/ 767451 h 917922"/>
              <a:gd name="connsiteX15" fmla="*/ 465130 w 604026"/>
              <a:gd name="connsiteY15" fmla="*/ 790601 h 917922"/>
              <a:gd name="connsiteX16" fmla="*/ 488279 w 604026"/>
              <a:gd name="connsiteY16" fmla="*/ 917922 h 917922"/>
              <a:gd name="connsiteX17" fmla="*/ 534578 w 604026"/>
              <a:gd name="connsiteY17" fmla="*/ 790601 h 917922"/>
              <a:gd name="connsiteX18" fmla="*/ 569302 w 604026"/>
              <a:gd name="connsiteY18" fmla="*/ 709578 h 917922"/>
              <a:gd name="connsiteX19" fmla="*/ 604026 w 604026"/>
              <a:gd name="connsiteY19" fmla="*/ 651704 h 917922"/>
              <a:gd name="connsiteX20" fmla="*/ 592451 w 604026"/>
              <a:gd name="connsiteY20" fmla="*/ 582256 h 917922"/>
              <a:gd name="connsiteX21" fmla="*/ 523003 w 604026"/>
              <a:gd name="connsiteY21" fmla="*/ 524383 h 917922"/>
              <a:gd name="connsiteX22" fmla="*/ 511428 w 604026"/>
              <a:gd name="connsiteY22" fmla="*/ 489659 h 917922"/>
              <a:gd name="connsiteX23" fmla="*/ 476704 w 604026"/>
              <a:gd name="connsiteY23" fmla="*/ 431785 h 917922"/>
              <a:gd name="connsiteX24" fmla="*/ 453555 w 604026"/>
              <a:gd name="connsiteY24" fmla="*/ 339188 h 917922"/>
              <a:gd name="connsiteX25" fmla="*/ 441980 w 604026"/>
              <a:gd name="connsiteY25" fmla="*/ 211866 h 917922"/>
              <a:gd name="connsiteX26" fmla="*/ 418831 w 604026"/>
              <a:gd name="connsiteY26" fmla="*/ 165568 h 917922"/>
              <a:gd name="connsiteX27" fmla="*/ 360958 w 604026"/>
              <a:gd name="connsiteY27" fmla="*/ 84545 h 917922"/>
              <a:gd name="connsiteX28" fmla="*/ 303084 w 604026"/>
              <a:gd name="connsiteY28" fmla="*/ 3522 h 917922"/>
              <a:gd name="connsiteX29" fmla="*/ 222061 w 604026"/>
              <a:gd name="connsiteY29" fmla="*/ 15097 h 917922"/>
              <a:gd name="connsiteX30" fmla="*/ 187337 w 604026"/>
              <a:gd name="connsiteY30" fmla="*/ 26671 h 917922"/>
              <a:gd name="connsiteX31" fmla="*/ 83165 w 604026"/>
              <a:gd name="connsiteY31" fmla="*/ 49821 h 917922"/>
              <a:gd name="connsiteX32" fmla="*/ 60016 w 604026"/>
              <a:gd name="connsiteY32" fmla="*/ 72970 h 917922"/>
              <a:gd name="connsiteX33" fmla="*/ 106314 w 604026"/>
              <a:gd name="connsiteY33" fmla="*/ 49821 h 917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604026" h="917922">
                <a:moveTo>
                  <a:pt x="60016" y="3522"/>
                </a:moveTo>
                <a:cubicBezTo>
                  <a:pt x="56158" y="34388"/>
                  <a:pt x="57379" y="66325"/>
                  <a:pt x="48441" y="96119"/>
                </a:cubicBezTo>
                <a:cubicBezTo>
                  <a:pt x="45305" y="106572"/>
                  <a:pt x="27939" y="108682"/>
                  <a:pt x="25292" y="119269"/>
                </a:cubicBezTo>
                <a:cubicBezTo>
                  <a:pt x="12058" y="172203"/>
                  <a:pt x="2142" y="281314"/>
                  <a:pt x="2142" y="281314"/>
                </a:cubicBezTo>
                <a:cubicBezTo>
                  <a:pt x="6000" y="381628"/>
                  <a:pt x="0" y="482809"/>
                  <a:pt x="13717" y="582256"/>
                </a:cubicBezTo>
                <a:cubicBezTo>
                  <a:pt x="15954" y="598472"/>
                  <a:pt x="34821" y="607900"/>
                  <a:pt x="48441" y="616980"/>
                </a:cubicBezTo>
                <a:cubicBezTo>
                  <a:pt x="58593" y="623748"/>
                  <a:pt x="71951" y="623749"/>
                  <a:pt x="83165" y="628555"/>
                </a:cubicBezTo>
                <a:cubicBezTo>
                  <a:pt x="99024" y="635352"/>
                  <a:pt x="114031" y="643988"/>
                  <a:pt x="129464" y="651704"/>
                </a:cubicBezTo>
                <a:lnTo>
                  <a:pt x="187337" y="709578"/>
                </a:lnTo>
                <a:cubicBezTo>
                  <a:pt x="195054" y="717295"/>
                  <a:pt x="200134" y="729276"/>
                  <a:pt x="210487" y="732727"/>
                </a:cubicBezTo>
                <a:lnTo>
                  <a:pt x="245211" y="744302"/>
                </a:lnTo>
                <a:cubicBezTo>
                  <a:pt x="264502" y="740444"/>
                  <a:pt x="283998" y="737499"/>
                  <a:pt x="303084" y="732727"/>
                </a:cubicBezTo>
                <a:cubicBezTo>
                  <a:pt x="314920" y="729768"/>
                  <a:pt x="325607" y="721152"/>
                  <a:pt x="337808" y="721152"/>
                </a:cubicBezTo>
                <a:cubicBezTo>
                  <a:pt x="365090" y="721152"/>
                  <a:pt x="391823" y="728869"/>
                  <a:pt x="418831" y="732727"/>
                </a:cubicBezTo>
                <a:cubicBezTo>
                  <a:pt x="426547" y="744302"/>
                  <a:pt x="433290" y="756588"/>
                  <a:pt x="441980" y="767451"/>
                </a:cubicBezTo>
                <a:cubicBezTo>
                  <a:pt x="448797" y="775973"/>
                  <a:pt x="460831" y="780570"/>
                  <a:pt x="465130" y="790601"/>
                </a:cubicBezTo>
                <a:cubicBezTo>
                  <a:pt x="469540" y="800891"/>
                  <a:pt x="487506" y="913285"/>
                  <a:pt x="488279" y="917922"/>
                </a:cubicBezTo>
                <a:cubicBezTo>
                  <a:pt x="514802" y="811829"/>
                  <a:pt x="493780" y="851797"/>
                  <a:pt x="534578" y="790601"/>
                </a:cubicBezTo>
                <a:cubicBezTo>
                  <a:pt x="561717" y="709177"/>
                  <a:pt x="526399" y="809680"/>
                  <a:pt x="569302" y="709578"/>
                </a:cubicBezTo>
                <a:cubicBezTo>
                  <a:pt x="591842" y="656987"/>
                  <a:pt x="565529" y="690202"/>
                  <a:pt x="604026" y="651704"/>
                </a:cubicBezTo>
                <a:cubicBezTo>
                  <a:pt x="600168" y="628555"/>
                  <a:pt x="601983" y="603702"/>
                  <a:pt x="592451" y="582256"/>
                </a:cubicBezTo>
                <a:cubicBezTo>
                  <a:pt x="583070" y="561148"/>
                  <a:pt x="541451" y="536681"/>
                  <a:pt x="523003" y="524383"/>
                </a:cubicBezTo>
                <a:cubicBezTo>
                  <a:pt x="519145" y="512808"/>
                  <a:pt x="517705" y="500121"/>
                  <a:pt x="511428" y="489659"/>
                </a:cubicBezTo>
                <a:cubicBezTo>
                  <a:pt x="473541" y="426513"/>
                  <a:pt x="498563" y="511933"/>
                  <a:pt x="476704" y="431785"/>
                </a:cubicBezTo>
                <a:cubicBezTo>
                  <a:pt x="468333" y="401090"/>
                  <a:pt x="453555" y="339188"/>
                  <a:pt x="453555" y="339188"/>
                </a:cubicBezTo>
                <a:cubicBezTo>
                  <a:pt x="449697" y="296747"/>
                  <a:pt x="450338" y="253654"/>
                  <a:pt x="441980" y="211866"/>
                </a:cubicBezTo>
                <a:cubicBezTo>
                  <a:pt x="438596" y="194947"/>
                  <a:pt x="427976" y="180200"/>
                  <a:pt x="418831" y="165568"/>
                </a:cubicBezTo>
                <a:cubicBezTo>
                  <a:pt x="412253" y="155043"/>
                  <a:pt x="368493" y="101499"/>
                  <a:pt x="360958" y="84545"/>
                </a:cubicBezTo>
                <a:cubicBezTo>
                  <a:pt x="323382" y="0"/>
                  <a:pt x="366241" y="24575"/>
                  <a:pt x="303084" y="3522"/>
                </a:cubicBezTo>
                <a:cubicBezTo>
                  <a:pt x="276076" y="7380"/>
                  <a:pt x="248813" y="9747"/>
                  <a:pt x="222061" y="15097"/>
                </a:cubicBezTo>
                <a:cubicBezTo>
                  <a:pt x="210097" y="17490"/>
                  <a:pt x="199247" y="24024"/>
                  <a:pt x="187337" y="26671"/>
                </a:cubicBezTo>
                <a:cubicBezTo>
                  <a:pt x="171248" y="30246"/>
                  <a:pt x="106156" y="36026"/>
                  <a:pt x="83165" y="49821"/>
                </a:cubicBezTo>
                <a:cubicBezTo>
                  <a:pt x="73808" y="55435"/>
                  <a:pt x="67732" y="65254"/>
                  <a:pt x="60016" y="72970"/>
                </a:cubicBezTo>
                <a:lnTo>
                  <a:pt x="106314" y="49821"/>
                </a:lnTo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 flipH="1">
            <a:off x="428595" y="2857496"/>
            <a:ext cx="1857388" cy="2486918"/>
          </a:xfrm>
          <a:prstGeom prst="wedgeRoundRectCallout">
            <a:avLst>
              <a:gd name="adj1" fmla="val -113824"/>
              <a:gd name="adj2" fmla="val -2278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 other words:</a:t>
            </a:r>
          </a:p>
          <a:p>
            <a:pPr algn="ctr"/>
            <a:r>
              <a:rPr lang="en-US" sz="2400" dirty="0" smtClean="0"/>
              <a:t>make the set of </a:t>
            </a:r>
            <a:r>
              <a:rPr lang="en-US" sz="2400" b="1" dirty="0" smtClean="0"/>
              <a:t>legal </a:t>
            </a:r>
            <a:r>
              <a:rPr lang="en-US" sz="2400" dirty="0" err="1" smtClean="0"/>
              <a:t>ciphertexts</a:t>
            </a:r>
            <a:r>
              <a:rPr lang="en-US" sz="2400" dirty="0" smtClean="0"/>
              <a:t> “sparse” 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643306" y="3500414"/>
            <a:ext cx="4286280" cy="14287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714744" y="3643314"/>
            <a:ext cx="4286280" cy="121439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Fact</a:t>
            </a:r>
          </a:p>
          <a:p>
            <a:pPr>
              <a:buNone/>
            </a:pPr>
            <a:r>
              <a:rPr lang="en-US" dirty="0" smtClean="0"/>
              <a:t>Suppose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N=</a:t>
            </a:r>
            <a:r>
              <a:rPr lang="en-US" b="1" dirty="0" err="1" smtClean="0">
                <a:solidFill>
                  <a:srgbClr val="C00000"/>
                </a:solidFill>
              </a:rPr>
              <a:t>pq</a:t>
            </a:r>
            <a:r>
              <a:rPr lang="en-US" dirty="0" smtClean="0"/>
              <a:t> where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p = q = 3 (mod 4)</a:t>
            </a:r>
          </a:p>
          <a:p>
            <a:pPr>
              <a:buNone/>
            </a:pPr>
            <a:r>
              <a:rPr lang="en-US" dirty="0" smtClean="0"/>
              <a:t>Then the function</a:t>
            </a:r>
          </a:p>
          <a:p>
            <a:pPr algn="ctr"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Rabin</a:t>
            </a:r>
            <a:r>
              <a:rPr lang="en-US" b="1" baseline="-25000" dirty="0" err="1" smtClean="0">
                <a:solidFill>
                  <a:srgbClr val="C00000"/>
                </a:solidFill>
              </a:rPr>
              <a:t>N</a:t>
            </a:r>
            <a:r>
              <a:rPr lang="en-US" b="1" dirty="0" smtClean="0">
                <a:solidFill>
                  <a:srgbClr val="C00000"/>
                </a:solidFill>
              </a:rPr>
              <a:t>(x) = x</a:t>
            </a:r>
            <a:r>
              <a:rPr lang="en-US" b="1" baseline="30000" dirty="0" smtClean="0">
                <a:solidFill>
                  <a:srgbClr val="C00000"/>
                </a:solidFill>
              </a:rPr>
              <a:t>2</a:t>
            </a:r>
            <a:r>
              <a:rPr lang="en-US" b="1" dirty="0" smtClean="0">
                <a:solidFill>
                  <a:srgbClr val="C00000"/>
                </a:solidFill>
              </a:rPr>
              <a:t> mod N</a:t>
            </a:r>
          </a:p>
          <a:p>
            <a:pPr>
              <a:buNone/>
            </a:pPr>
            <a:r>
              <a:rPr lang="en-US" dirty="0" smtClean="0"/>
              <a:t>is a permutation</a:t>
            </a:r>
          </a:p>
          <a:p>
            <a:pPr algn="ctr"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Rabin</a:t>
            </a:r>
            <a:r>
              <a:rPr lang="en-US" b="1" baseline="-25000" dirty="0" err="1" smtClean="0">
                <a:solidFill>
                  <a:srgbClr val="C00000"/>
                </a:solidFill>
              </a:rPr>
              <a:t>N</a:t>
            </a:r>
            <a:r>
              <a:rPr lang="en-US" b="1" dirty="0" smtClean="0">
                <a:solidFill>
                  <a:srgbClr val="C00000"/>
                </a:solidFill>
              </a:rPr>
              <a:t> : QR</a:t>
            </a:r>
            <a:r>
              <a:rPr lang="en-US" b="1" baseline="-25000" dirty="0" smtClean="0">
                <a:solidFill>
                  <a:srgbClr val="C00000"/>
                </a:solidFill>
              </a:rPr>
              <a:t>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  <a:sym typeface="Symbol"/>
              </a:rPr>
              <a:t> QR</a:t>
            </a:r>
            <a:r>
              <a:rPr lang="en-US" b="1" baseline="-25000" dirty="0" smtClean="0">
                <a:solidFill>
                  <a:srgbClr val="C00000"/>
                </a:solidFill>
                <a:sym typeface="Symbol"/>
              </a:rPr>
              <a:t>N</a:t>
            </a:r>
            <a:endParaRPr lang="en-US" b="1" baseline="-250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3929058" y="1285860"/>
            <a:ext cx="4286280" cy="1000132"/>
          </a:xfrm>
          <a:prstGeom prst="wedgeRoundRectCallout">
            <a:avLst>
              <a:gd name="adj1" fmla="val -83055"/>
              <a:gd name="adj2" fmla="val 4980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Such an </a:t>
            </a:r>
            <a:r>
              <a:rPr lang="en-US" sz="2400" b="1" dirty="0" smtClean="0">
                <a:solidFill>
                  <a:srgbClr val="C00000"/>
                </a:solidFill>
              </a:rPr>
              <a:t>N</a:t>
            </a:r>
            <a:r>
              <a:rPr lang="en-US" sz="2400" dirty="0" smtClean="0"/>
              <a:t> is called a</a:t>
            </a:r>
            <a:br>
              <a:rPr lang="en-US" sz="2400" dirty="0" smtClean="0"/>
            </a:br>
            <a:r>
              <a:rPr lang="en-US" sz="2400" dirty="0" smtClean="0"/>
              <a:t> “Blum integer”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500826" y="2857496"/>
            <a:ext cx="1071570" cy="28575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500826" y="2857520"/>
            <a:ext cx="107157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071670" y="2928934"/>
            <a:ext cx="1071570" cy="278610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071670" y="2928958"/>
            <a:ext cx="107157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look like?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57422" y="2214554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Z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N</a:t>
            </a:r>
            <a:r>
              <a:rPr lang="en-US" sz="2400" b="1" dirty="0" smtClean="0">
                <a:solidFill>
                  <a:srgbClr val="C00000"/>
                </a:solidFill>
              </a:rPr>
              <a:t>*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15140" y="2143116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Z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N</a:t>
            </a:r>
            <a:r>
              <a:rPr lang="en-US" sz="2400" b="1" dirty="0" smtClean="0">
                <a:solidFill>
                  <a:srgbClr val="C00000"/>
                </a:solidFill>
              </a:rPr>
              <a:t>*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571736" y="3286124"/>
            <a:ext cx="4286280" cy="14287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643174" y="3429000"/>
            <a:ext cx="4214842" cy="18574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643174" y="3429000"/>
            <a:ext cx="4214842" cy="7144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571736" y="3429000"/>
            <a:ext cx="4286280" cy="142876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643174" y="3357586"/>
            <a:ext cx="4429156" cy="114296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643174" y="3357586"/>
            <a:ext cx="4429156" cy="71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643174" y="3286148"/>
            <a:ext cx="4429156" cy="17144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571736" y="3286148"/>
            <a:ext cx="4500594" cy="221457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71868" y="2643182"/>
            <a:ext cx="2887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</a:rPr>
              <a:t>Rabin</a:t>
            </a:r>
            <a:r>
              <a:rPr lang="en-US" sz="2400" b="1" baseline="-25000" dirty="0" err="1" smtClean="0">
                <a:solidFill>
                  <a:srgbClr val="C00000"/>
                </a:solidFill>
              </a:rPr>
              <a:t>N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(x) = x</a:t>
            </a:r>
            <a:r>
              <a:rPr lang="en-US" sz="2400" b="1" baseline="30000" dirty="0" smtClean="0">
                <a:solidFill>
                  <a:srgbClr val="C00000"/>
                </a:solidFill>
              </a:rPr>
              <a:t>2</a:t>
            </a:r>
            <a:r>
              <a:rPr lang="en-US" sz="2400" b="1" dirty="0" smtClean="0">
                <a:solidFill>
                  <a:srgbClr val="C00000"/>
                </a:solidFill>
              </a:rPr>
              <a:t> mod N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00100" y="3071810"/>
            <a:ext cx="704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QR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N</a:t>
            </a:r>
            <a:endParaRPr lang="en-US" sz="2400" b="1" baseline="-25000" dirty="0">
              <a:solidFill>
                <a:srgbClr val="C00000"/>
              </a:solidFill>
            </a:endParaRPr>
          </a:p>
        </p:txBody>
      </p:sp>
      <p:sp>
        <p:nvSpPr>
          <p:cNvPr id="29" name="Left Brace 28"/>
          <p:cNvSpPr/>
          <p:nvPr/>
        </p:nvSpPr>
        <p:spPr>
          <a:xfrm>
            <a:off x="1643042" y="2928934"/>
            <a:ext cx="428628" cy="785818"/>
          </a:xfrm>
          <a:prstGeom prst="leftBrace">
            <a:avLst>
              <a:gd name="adj1" fmla="val 29074"/>
              <a:gd name="adj2" fmla="val 5000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8001024" y="3000372"/>
            <a:ext cx="704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QR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N</a:t>
            </a:r>
            <a:endParaRPr lang="en-US" sz="2400" b="1" baseline="-25000" dirty="0">
              <a:solidFill>
                <a:srgbClr val="C00000"/>
              </a:solidFill>
            </a:endParaRPr>
          </a:p>
        </p:txBody>
      </p:sp>
      <p:sp>
        <p:nvSpPr>
          <p:cNvPr id="33" name="Left Brace 32"/>
          <p:cNvSpPr/>
          <p:nvPr/>
        </p:nvSpPr>
        <p:spPr>
          <a:xfrm rot="10800000">
            <a:off x="7572396" y="2857496"/>
            <a:ext cx="428628" cy="785818"/>
          </a:xfrm>
          <a:prstGeom prst="leftBrace">
            <a:avLst>
              <a:gd name="adj1" fmla="val 29074"/>
              <a:gd name="adj2" fmla="val 5000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500826" y="2857496"/>
            <a:ext cx="1071570" cy="28575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500826" y="2857520"/>
            <a:ext cx="107157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071670" y="2928934"/>
            <a:ext cx="1071570" cy="278610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071670" y="2928958"/>
            <a:ext cx="107157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Rabin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restricted to </a:t>
            </a:r>
            <a:r>
              <a:rPr lang="en-US" b="1" dirty="0" smtClean="0">
                <a:solidFill>
                  <a:srgbClr val="C00000"/>
                </a:solidFill>
              </a:rPr>
              <a:t>QR</a:t>
            </a:r>
            <a:r>
              <a:rPr lang="en-US" b="1" baseline="-25000" dirty="0" smtClean="0">
                <a:solidFill>
                  <a:srgbClr val="C00000"/>
                </a:solidFill>
              </a:rPr>
              <a:t>N </a:t>
            </a:r>
            <a:r>
              <a:rPr lang="en-US" dirty="0" smtClean="0"/>
              <a:t>is a permutation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57422" y="2214554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Z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N</a:t>
            </a:r>
            <a:r>
              <a:rPr lang="en-US" sz="2400" b="1" dirty="0" smtClean="0">
                <a:solidFill>
                  <a:srgbClr val="C00000"/>
                </a:solidFill>
              </a:rPr>
              <a:t>*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15140" y="2143116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Z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N</a:t>
            </a:r>
            <a:r>
              <a:rPr lang="en-US" sz="2400" b="1" dirty="0" smtClean="0">
                <a:solidFill>
                  <a:srgbClr val="C00000"/>
                </a:solidFill>
              </a:rPr>
              <a:t>*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571736" y="3286124"/>
            <a:ext cx="4286280" cy="142876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643174" y="3286124"/>
            <a:ext cx="4714908" cy="1429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428992" y="2571744"/>
            <a:ext cx="2840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</a:rPr>
              <a:t>Rabin</a:t>
            </a:r>
            <a:r>
              <a:rPr lang="en-US" sz="2400" b="1" baseline="-25000" dirty="0" err="1" smtClean="0">
                <a:solidFill>
                  <a:srgbClr val="C00000"/>
                </a:solidFill>
              </a:rPr>
              <a:t>N</a:t>
            </a:r>
            <a:r>
              <a:rPr lang="en-US" sz="2400" b="1" dirty="0" smtClean="0">
                <a:solidFill>
                  <a:srgbClr val="C00000"/>
                </a:solidFill>
              </a:rPr>
              <a:t>(x) = x</a:t>
            </a:r>
            <a:r>
              <a:rPr lang="en-US" sz="2400" b="1" baseline="30000" dirty="0" smtClean="0">
                <a:solidFill>
                  <a:srgbClr val="C00000"/>
                </a:solidFill>
              </a:rPr>
              <a:t>2</a:t>
            </a:r>
            <a:r>
              <a:rPr lang="en-US" sz="2400" b="1" dirty="0" smtClean="0">
                <a:solidFill>
                  <a:srgbClr val="C00000"/>
                </a:solidFill>
              </a:rPr>
              <a:t> mod N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00100" y="3071810"/>
            <a:ext cx="704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QR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N</a:t>
            </a:r>
            <a:endParaRPr lang="en-US" sz="2400" b="1" baseline="-25000" dirty="0">
              <a:solidFill>
                <a:srgbClr val="C00000"/>
              </a:solidFill>
            </a:endParaRPr>
          </a:p>
        </p:txBody>
      </p:sp>
      <p:sp>
        <p:nvSpPr>
          <p:cNvPr id="29" name="Left Brace 28"/>
          <p:cNvSpPr/>
          <p:nvPr/>
        </p:nvSpPr>
        <p:spPr>
          <a:xfrm>
            <a:off x="1643042" y="2928934"/>
            <a:ext cx="428628" cy="785818"/>
          </a:xfrm>
          <a:prstGeom prst="leftBrace">
            <a:avLst>
              <a:gd name="adj1" fmla="val 29074"/>
              <a:gd name="adj2" fmla="val 5000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8001024" y="3000372"/>
            <a:ext cx="704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QR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N</a:t>
            </a:r>
            <a:endParaRPr lang="en-US" sz="2400" b="1" baseline="-25000" dirty="0">
              <a:solidFill>
                <a:srgbClr val="C00000"/>
              </a:solidFill>
            </a:endParaRPr>
          </a:p>
        </p:txBody>
      </p:sp>
      <p:sp>
        <p:nvSpPr>
          <p:cNvPr id="33" name="Left Brace 32"/>
          <p:cNvSpPr/>
          <p:nvPr/>
        </p:nvSpPr>
        <p:spPr>
          <a:xfrm rot="10800000">
            <a:off x="7572396" y="2857496"/>
            <a:ext cx="428628" cy="785818"/>
          </a:xfrm>
          <a:prstGeom prst="leftBrace">
            <a:avLst>
              <a:gd name="adj1" fmla="val 29074"/>
              <a:gd name="adj2" fmla="val 5000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795574" y="3509986"/>
            <a:ext cx="4429156" cy="71438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2357422" y="3143248"/>
            <a:ext cx="4714908" cy="28575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2357422" y="3071810"/>
            <a:ext cx="4429156" cy="71438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10037007" y="6607991"/>
            <a:ext cx="7143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Rabin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smtClean="0"/>
              <a:t>restricted to </a:t>
            </a:r>
            <a:r>
              <a:rPr lang="en-US" sz="3000" b="1" dirty="0" smtClean="0">
                <a:solidFill>
                  <a:srgbClr val="C00000"/>
                </a:solidFill>
              </a:rPr>
              <a:t>QR</a:t>
            </a:r>
            <a:r>
              <a:rPr lang="en-US" sz="3000" b="1" baseline="-25000" dirty="0" smtClean="0">
                <a:solidFill>
                  <a:srgbClr val="C00000"/>
                </a:solidFill>
              </a:rPr>
              <a:t>N </a:t>
            </a:r>
            <a:r>
              <a:rPr lang="en-US" sz="3000" dirty="0" smtClean="0"/>
              <a:t>is a permutation - proof</a:t>
            </a:r>
            <a:endParaRPr lang="en-US" sz="3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7912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/>
              <a:t>Suppose we have </a:t>
            </a:r>
            <a:r>
              <a:rPr lang="en-US" b="1">
                <a:solidFill>
                  <a:srgbClr val="FF0000"/>
                </a:solidFill>
              </a:rPr>
              <a:t>x,y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 </a:t>
            </a:r>
            <a:r>
              <a:rPr lang="en-US" b="1" dirty="0" smtClean="0">
                <a:solidFill>
                  <a:srgbClr val="FF0000"/>
                </a:solidFill>
              </a:rPr>
              <a:t>QR</a:t>
            </a:r>
            <a:r>
              <a:rPr lang="en-US" b="1" baseline="-25000" dirty="0" smtClean="0">
                <a:solidFill>
                  <a:srgbClr val="FF0000"/>
                </a:solidFill>
              </a:rPr>
              <a:t>N</a:t>
            </a:r>
            <a:r>
              <a:rPr lang="en-US" b="1">
                <a:solidFill>
                  <a:srgbClr val="FF0000"/>
                </a:solidFill>
              </a:rPr>
              <a:t> </a:t>
            </a:r>
            <a:r>
              <a:rPr lang="en-US"/>
              <a:t>such that</a:t>
            </a:r>
          </a:p>
          <a:p>
            <a:pPr algn="ctr">
              <a:buNone/>
            </a:pPr>
            <a:r>
              <a:rPr lang="en-US" b="1">
                <a:solidFill>
                  <a:srgbClr val="FF0000"/>
                </a:solidFill>
              </a:rPr>
              <a:t>x</a:t>
            </a:r>
            <a:r>
              <a:rPr lang="en-US" b="1" baseline="30000">
                <a:solidFill>
                  <a:srgbClr val="FF0000"/>
                </a:solidFill>
              </a:rPr>
              <a:t>2</a:t>
            </a:r>
            <a:r>
              <a:rPr lang="en-US" b="1">
                <a:solidFill>
                  <a:srgbClr val="FF0000"/>
                </a:solidFill>
              </a:rPr>
              <a:t> = y</a:t>
            </a:r>
            <a:r>
              <a:rPr lang="en-US" b="1" baseline="30000">
                <a:solidFill>
                  <a:srgbClr val="FF0000"/>
                </a:solidFill>
              </a:rPr>
              <a:t>2</a:t>
            </a:r>
            <a:r>
              <a:rPr lang="en-US" b="1">
                <a:solidFill>
                  <a:srgbClr val="FF0000"/>
                </a:solidFill>
              </a:rPr>
              <a:t> mod N</a:t>
            </a:r>
          </a:p>
          <a:p>
            <a:pPr algn="ctr">
              <a:buNone/>
            </a:pPr>
            <a:r>
              <a:rPr lang="en-US">
                <a:solidFill>
                  <a:srgbClr val="3366FF"/>
                </a:solidFill>
                <a:latin typeface="Wingdings"/>
                <a:ea typeface="Wingdings"/>
                <a:cs typeface="Wingdings"/>
              </a:rPr>
              <a:t> </a:t>
            </a:r>
            <a:endParaRPr lang="en-US">
              <a:solidFill>
                <a:srgbClr val="3366FF"/>
              </a:solidFill>
            </a:endParaRPr>
          </a:p>
          <a:p>
            <a:pPr algn="ctr">
              <a:buNone/>
            </a:pPr>
            <a:r>
              <a:rPr lang="en-US" b="1">
                <a:solidFill>
                  <a:srgbClr val="FF0000"/>
                </a:solidFill>
              </a:rPr>
              <a:t>x</a:t>
            </a:r>
            <a:r>
              <a:rPr lang="en-US" b="1" baseline="30000">
                <a:solidFill>
                  <a:srgbClr val="FF0000"/>
                </a:solidFill>
              </a:rPr>
              <a:t>2</a:t>
            </a:r>
            <a:r>
              <a:rPr lang="en-US" b="1">
                <a:solidFill>
                  <a:srgbClr val="FF0000"/>
                </a:solidFill>
              </a:rPr>
              <a:t> = y</a:t>
            </a:r>
            <a:r>
              <a:rPr lang="en-US" b="1" baseline="30000">
                <a:solidFill>
                  <a:srgbClr val="FF0000"/>
                </a:solidFill>
              </a:rPr>
              <a:t>2</a:t>
            </a:r>
            <a:r>
              <a:rPr lang="en-US" b="1">
                <a:solidFill>
                  <a:srgbClr val="FF0000"/>
                </a:solidFill>
              </a:rPr>
              <a:t> mod p</a:t>
            </a:r>
          </a:p>
          <a:p>
            <a:pPr algn="ctr">
              <a:buNone/>
            </a:pPr>
            <a:r>
              <a:rPr lang="en-US">
                <a:solidFill>
                  <a:srgbClr val="3366FF"/>
                </a:solidFill>
                <a:latin typeface="Wingdings"/>
                <a:ea typeface="Wingdings"/>
                <a:cs typeface="Wingdings"/>
              </a:rPr>
              <a:t></a:t>
            </a:r>
            <a:endParaRPr lang="en-US" b="1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b="1">
                <a:solidFill>
                  <a:srgbClr val="FF0000"/>
                </a:solidFill>
              </a:rPr>
              <a:t>g</a:t>
            </a:r>
            <a:r>
              <a:rPr lang="en-US" b="1" baseline="30000">
                <a:solidFill>
                  <a:srgbClr val="FF0000"/>
                </a:solidFill>
              </a:rPr>
              <a:t>4i</a:t>
            </a:r>
            <a:r>
              <a:rPr lang="en-US" b="1">
                <a:solidFill>
                  <a:srgbClr val="FF0000"/>
                </a:solidFill>
              </a:rPr>
              <a:t> = g</a:t>
            </a:r>
            <a:r>
              <a:rPr lang="en-US" b="1" baseline="30000">
                <a:solidFill>
                  <a:srgbClr val="FF0000"/>
                </a:solidFill>
              </a:rPr>
              <a:t>4j</a:t>
            </a:r>
            <a:r>
              <a:rPr lang="en-US" b="1">
                <a:solidFill>
                  <a:srgbClr val="FF0000"/>
                </a:solidFill>
              </a:rPr>
              <a:t> mod p</a:t>
            </a:r>
          </a:p>
          <a:p>
            <a:pPr algn="ctr">
              <a:buNone/>
            </a:pPr>
            <a:r>
              <a:rPr lang="en-US">
                <a:solidFill>
                  <a:srgbClr val="3366FF"/>
                </a:solidFill>
                <a:latin typeface="Wingdings"/>
                <a:ea typeface="Wingdings"/>
                <a:cs typeface="Wingdings"/>
              </a:rPr>
              <a:t></a:t>
            </a:r>
            <a:endParaRPr lang="en-US">
              <a:solidFill>
                <a:srgbClr val="3366FF"/>
              </a:solidFill>
            </a:endParaRPr>
          </a:p>
          <a:p>
            <a:pPr algn="ctr">
              <a:buNone/>
            </a:pPr>
            <a:r>
              <a:rPr lang="en-US" b="1">
                <a:solidFill>
                  <a:srgbClr val="FF0000"/>
                </a:solidFill>
              </a:rPr>
              <a:t>g</a:t>
            </a:r>
            <a:r>
              <a:rPr lang="en-US" b="1" baseline="30000">
                <a:solidFill>
                  <a:srgbClr val="FF0000"/>
                </a:solidFill>
              </a:rPr>
              <a:t>4(i-j)</a:t>
            </a:r>
            <a:r>
              <a:rPr lang="en-US" b="1">
                <a:solidFill>
                  <a:srgbClr val="FF0000"/>
                </a:solidFill>
              </a:rPr>
              <a:t> mod p</a:t>
            </a:r>
          </a:p>
          <a:p>
            <a:pPr algn="ctr">
              <a:buNone/>
            </a:pPr>
            <a:r>
              <a:rPr lang="en-US">
                <a:solidFill>
                  <a:srgbClr val="3366FF"/>
                </a:solidFill>
                <a:latin typeface="Wingdings"/>
                <a:ea typeface="Wingdings"/>
                <a:cs typeface="Wingdings"/>
              </a:rPr>
              <a:t></a:t>
            </a:r>
            <a:endParaRPr lang="en-US" b="1">
              <a:solidFill>
                <a:srgbClr val="FF0000"/>
              </a:solidFill>
              <a:latin typeface="Wingdings"/>
              <a:ea typeface="Wingdings"/>
              <a:cs typeface="Wingdings"/>
            </a:endParaRPr>
          </a:p>
          <a:p>
            <a:pPr algn="ctr">
              <a:buNone/>
            </a:pPr>
            <a:r>
              <a:rPr lang="en-US" b="1">
                <a:solidFill>
                  <a:srgbClr val="FF0000"/>
                </a:solidFill>
              </a:rPr>
              <a:t>p-1 | 4(i-j)</a:t>
            </a:r>
          </a:p>
          <a:p>
            <a:pPr algn="ctr">
              <a:buNone/>
            </a:pPr>
            <a:r>
              <a:rPr lang="en-US">
                <a:solidFill>
                  <a:srgbClr val="3366FF"/>
                </a:solidFill>
                <a:latin typeface="Wingdings"/>
                <a:ea typeface="Wingdings"/>
                <a:cs typeface="Wingdings"/>
              </a:rPr>
              <a:t></a:t>
            </a:r>
            <a:endParaRPr lang="en-US">
              <a:solidFill>
                <a:srgbClr val="3366FF"/>
              </a:solidFill>
            </a:endParaRPr>
          </a:p>
          <a:p>
            <a:pPr algn="ctr">
              <a:buNone/>
            </a:pPr>
            <a:r>
              <a:rPr lang="en-US" b="1">
                <a:solidFill>
                  <a:srgbClr val="FF0000"/>
                </a:solidFill>
              </a:rPr>
              <a:t>4k+2 | 4(i-j)</a:t>
            </a:r>
          </a:p>
          <a:p>
            <a:pPr algn="ctr">
              <a:buNone/>
            </a:pPr>
            <a:r>
              <a:rPr lang="en-US">
                <a:solidFill>
                  <a:srgbClr val="3366FF"/>
                </a:solidFill>
                <a:latin typeface="Wingdings"/>
                <a:ea typeface="Wingdings"/>
                <a:cs typeface="Wingdings"/>
              </a:rPr>
              <a:t></a:t>
            </a:r>
            <a:endParaRPr lang="en-US">
              <a:solidFill>
                <a:srgbClr val="3366FF"/>
              </a:solidFill>
            </a:endParaRPr>
          </a:p>
          <a:p>
            <a:pPr algn="ctr">
              <a:buNone/>
            </a:pPr>
            <a:r>
              <a:rPr lang="en-US" b="1">
                <a:solidFill>
                  <a:srgbClr val="FF0000"/>
                </a:solidFill>
              </a:rPr>
              <a:t>2k+1 | 2(i-j)</a:t>
            </a:r>
          </a:p>
          <a:p>
            <a:pPr algn="ctr">
              <a:buNone/>
            </a:pPr>
            <a:r>
              <a:rPr lang="en-US">
                <a:solidFill>
                  <a:srgbClr val="3366FF"/>
                </a:solidFill>
                <a:latin typeface="Wingdings"/>
                <a:ea typeface="Wingdings"/>
                <a:cs typeface="Wingdings"/>
              </a:rPr>
              <a:t></a:t>
            </a:r>
            <a:endParaRPr lang="en-US">
              <a:solidFill>
                <a:srgbClr val="3366FF"/>
              </a:solidFill>
            </a:endParaRPr>
          </a:p>
          <a:p>
            <a:pPr algn="ctr">
              <a:buNone/>
            </a:pPr>
            <a:r>
              <a:rPr lang="en-US" b="1">
                <a:solidFill>
                  <a:srgbClr val="FF0000"/>
                </a:solidFill>
              </a:rPr>
              <a:t>  2k+1 | i-j</a:t>
            </a:r>
          </a:p>
          <a:p>
            <a:pPr algn="ctr">
              <a:buNone/>
            </a:pPr>
            <a:r>
              <a:rPr lang="en-US">
                <a:solidFill>
                  <a:srgbClr val="3366FF"/>
                </a:solidFill>
                <a:latin typeface="Wingdings"/>
                <a:ea typeface="Wingdings"/>
                <a:cs typeface="Wingdings"/>
              </a:rPr>
              <a:t></a:t>
            </a:r>
            <a:endParaRPr lang="en-US">
              <a:solidFill>
                <a:srgbClr val="3366FF"/>
              </a:solidFill>
            </a:endParaRPr>
          </a:p>
          <a:p>
            <a:pPr algn="ctr">
              <a:buNone/>
            </a:pPr>
            <a:r>
              <a:rPr lang="en-US" b="1">
                <a:solidFill>
                  <a:srgbClr val="FF0000"/>
                </a:solidFill>
              </a:rPr>
              <a:t>i = j</a:t>
            </a:r>
          </a:p>
          <a:p>
            <a:pPr algn="ctr">
              <a:buNone/>
            </a:pPr>
            <a:r>
              <a:rPr lang="en-US">
                <a:solidFill>
                  <a:srgbClr val="3366FF"/>
                </a:solidFill>
                <a:latin typeface="Wingdings"/>
                <a:ea typeface="Wingdings"/>
                <a:cs typeface="Wingdings"/>
              </a:rPr>
              <a:t></a:t>
            </a:r>
            <a:endParaRPr lang="en-US">
              <a:solidFill>
                <a:srgbClr val="3366FF"/>
              </a:solidFill>
            </a:endParaRPr>
          </a:p>
          <a:p>
            <a:pPr algn="ctr">
              <a:buNone/>
            </a:pPr>
            <a:r>
              <a:rPr lang="en-US" b="1">
                <a:solidFill>
                  <a:srgbClr val="FF0000"/>
                </a:solidFill>
              </a:rPr>
              <a:t>x = y (mod p)</a:t>
            </a:r>
          </a:p>
          <a:p>
            <a:pPr>
              <a:buNone/>
            </a:pPr>
            <a:endParaRPr lang="en-US" b="1">
              <a:solidFill>
                <a:srgbClr val="FF0000"/>
              </a:solidFill>
            </a:endParaRPr>
          </a:p>
          <a:p>
            <a:pPr>
              <a:buNone/>
            </a:pPr>
            <a:endParaRPr lang="en-US" b="1">
              <a:solidFill>
                <a:srgbClr val="FF0000"/>
              </a:solidFill>
            </a:endParaRPr>
          </a:p>
          <a:p>
            <a:pPr>
              <a:buNone/>
            </a:pPr>
            <a:endParaRPr lang="en-US" b="1">
              <a:solidFill>
                <a:srgbClr val="FF0000"/>
              </a:solidFill>
            </a:endParaRPr>
          </a:p>
          <a:p>
            <a:pPr>
              <a:buNone/>
            </a:pP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772400" y="914400"/>
            <a:ext cx="1151502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 = 4k + 3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q = 4k’ + 3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N=pq</a:t>
            </a:r>
          </a:p>
          <a:p>
            <a:endParaRPr lang="en-US" b="1" dirty="0" smtClean="0">
              <a:solidFill>
                <a:srgbClr val="C0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28600" y="2590800"/>
            <a:ext cx="1903085" cy="1484531"/>
            <a:chOff x="819433" y="1607259"/>
            <a:chExt cx="1434378" cy="1484531"/>
          </a:xfrm>
        </p:grpSpPr>
        <p:sp>
          <p:nvSpPr>
            <p:cNvPr id="5" name="Right Arrow 4"/>
            <p:cNvSpPr/>
            <p:nvPr/>
          </p:nvSpPr>
          <p:spPr>
            <a:xfrm rot="16200000">
              <a:off x="1079385" y="1749338"/>
              <a:ext cx="817558" cy="5334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19433" y="2445459"/>
              <a:ext cx="14343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              = (4k+2)/2</a:t>
              </a:r>
              <a:br>
                <a:rPr lang="en-US" b="1">
                  <a:solidFill>
                    <a:srgbClr val="FF0000"/>
                  </a:solidFill>
                </a:rPr>
              </a:br>
              <a:r>
                <a:rPr lang="en-US" b="1">
                  <a:solidFill>
                    <a:srgbClr val="FF0000"/>
                  </a:solidFill>
                </a:rPr>
                <a:t>              = 2k+1 </a:t>
              </a:r>
            </a:p>
          </p:txBody>
        </p:sp>
      </p:grpSp>
      <p:sp>
        <p:nvSpPr>
          <p:cNvPr id="8" name="Rectangle 7"/>
          <p:cNvSpPr/>
          <p:nvPr/>
        </p:nvSpPr>
        <p:spPr>
          <a:xfrm>
            <a:off x="228600" y="1371600"/>
            <a:ext cx="320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Let </a:t>
            </a:r>
            <a:r>
              <a:rPr lang="en-US" b="1">
                <a:solidFill>
                  <a:srgbClr val="FF0000"/>
                </a:solidFill>
              </a:rPr>
              <a:t>i,j  </a:t>
            </a:r>
            <a:r>
              <a:rPr lang="en-US" b="1">
                <a:solidFill>
                  <a:srgbClr val="FF0000"/>
                </a:solidFill>
                <a:latin typeface="Lucida Calligraphy"/>
                <a:cs typeface="Lucida Calligraphy"/>
              </a:rPr>
              <a:t>N </a:t>
            </a:r>
            <a:r>
              <a:rPr lang="en-US"/>
              <a:t> be such that </a:t>
            </a:r>
          </a:p>
          <a:p>
            <a:pPr>
              <a:buNone/>
            </a:pPr>
            <a:r>
              <a:rPr lang="en-US" b="1">
                <a:solidFill>
                  <a:srgbClr val="FF0000"/>
                </a:solidFill>
              </a:rPr>
              <a:t>g</a:t>
            </a:r>
            <a:r>
              <a:rPr lang="en-US" b="1" baseline="30000">
                <a:solidFill>
                  <a:srgbClr val="FF0000"/>
                </a:solidFill>
              </a:rPr>
              <a:t>2i</a:t>
            </a:r>
            <a:r>
              <a:rPr lang="en-US" b="1">
                <a:solidFill>
                  <a:srgbClr val="FF0000"/>
                </a:solidFill>
              </a:rPr>
              <a:t> = x mod p </a:t>
            </a:r>
            <a:r>
              <a:rPr lang="en-US"/>
              <a:t>and </a:t>
            </a:r>
            <a:r>
              <a:rPr lang="en-US" b="1">
                <a:solidFill>
                  <a:srgbClr val="FF0000"/>
                </a:solidFill>
              </a:rPr>
              <a:t>g</a:t>
            </a:r>
            <a:r>
              <a:rPr lang="en-US" b="1" baseline="30000">
                <a:solidFill>
                  <a:srgbClr val="FF0000"/>
                </a:solidFill>
              </a:rPr>
              <a:t>2j</a:t>
            </a:r>
            <a:r>
              <a:rPr lang="en-US" b="1">
                <a:solidFill>
                  <a:srgbClr val="FF0000"/>
                </a:solidFill>
              </a:rPr>
              <a:t> = y mod q</a:t>
            </a:r>
          </a:p>
          <a:p>
            <a:pPr>
              <a:buNone/>
            </a:pPr>
            <a:r>
              <a:rPr lang="en-US"/>
              <a:t>where </a:t>
            </a:r>
            <a:r>
              <a:rPr lang="en-US" b="1">
                <a:solidFill>
                  <a:srgbClr val="FF0000"/>
                </a:solidFill>
              </a:rPr>
              <a:t>g </a:t>
            </a:r>
            <a:r>
              <a:rPr lang="en-US"/>
              <a:t>is a generator of </a:t>
            </a:r>
            <a:r>
              <a:rPr lang="en-US" b="1">
                <a:solidFill>
                  <a:srgbClr val="FF0000"/>
                </a:solidFill>
              </a:rPr>
              <a:t>Z</a:t>
            </a:r>
            <a:r>
              <a:rPr lang="en-US" b="1" baseline="-25000">
                <a:solidFill>
                  <a:srgbClr val="FF0000"/>
                </a:solidFill>
              </a:rPr>
              <a:t>p</a:t>
            </a:r>
            <a:r>
              <a:rPr lang="en-US" b="1">
                <a:solidFill>
                  <a:srgbClr val="FF0000"/>
                </a:solidFill>
              </a:rPr>
              <a:t>*</a:t>
            </a:r>
            <a:r>
              <a:rPr lang="en-US"/>
              <a:t> and </a:t>
            </a:r>
            <a:r>
              <a:rPr lang="en-US" b="1">
                <a:solidFill>
                  <a:srgbClr val="FF0000"/>
                </a:solidFill>
              </a:rPr>
              <a:t>(p-1)/2 ≥ i &gt; j ≥ 0.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15000" y="449580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By a symmetric argument:</a:t>
            </a:r>
          </a:p>
          <a:p>
            <a:endParaRPr lang="en-US"/>
          </a:p>
          <a:p>
            <a:pPr algn="ctr"/>
            <a:r>
              <a:rPr lang="en-US" b="1">
                <a:solidFill>
                  <a:srgbClr val="FF0000"/>
                </a:solidFill>
              </a:rPr>
              <a:t>x = y (mod q) 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5334000" y="5419130"/>
            <a:ext cx="2606952" cy="1210270"/>
            <a:chOff x="5334000" y="5419130"/>
            <a:chExt cx="2606952" cy="1210270"/>
          </a:xfrm>
        </p:grpSpPr>
        <p:sp>
          <p:nvSpPr>
            <p:cNvPr id="10" name="TextBox 9"/>
            <p:cNvSpPr txBox="1"/>
            <p:nvPr/>
          </p:nvSpPr>
          <p:spPr>
            <a:xfrm>
              <a:off x="6629400" y="6260068"/>
              <a:ext cx="1311552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x = y mod N</a:t>
              </a:r>
            </a:p>
          </p:txBody>
        </p:sp>
        <p:cxnSp>
          <p:nvCxnSpPr>
            <p:cNvPr id="12" name="Straight Arrow Connector 11"/>
            <p:cNvCxnSpPr>
              <a:endCxn id="10" idx="1"/>
            </p:cNvCxnSpPr>
            <p:nvPr/>
          </p:nvCxnSpPr>
          <p:spPr>
            <a:xfrm flipV="1">
              <a:off x="5334000" y="6444734"/>
              <a:ext cx="1295400" cy="32266"/>
            </a:xfrm>
            <a:prstGeom prst="straightConnector1">
              <a:avLst/>
            </a:prstGeom>
            <a:ln w="539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9" idx="2"/>
              <a:endCxn id="10" idx="0"/>
            </p:cNvCxnSpPr>
            <p:nvPr/>
          </p:nvCxnSpPr>
          <p:spPr>
            <a:xfrm rot="5400000">
              <a:off x="6879719" y="5824587"/>
              <a:ext cx="840938" cy="30024"/>
            </a:xfrm>
            <a:prstGeom prst="straightConnector1">
              <a:avLst/>
            </a:prstGeom>
            <a:ln w="539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 rot="20127846">
              <a:off x="6227667" y="5666730"/>
              <a:ext cx="690457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>
                  <a:solidFill>
                    <a:schemeClr val="accent4">
                      <a:lumMod val="75000"/>
                    </a:schemeClr>
                  </a:solidFill>
                </a:rPr>
                <a:t>CRT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8305800" y="6172200"/>
            <a:ext cx="601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QED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1928826" cy="1143000"/>
          </a:xfrm>
        </p:spPr>
        <p:txBody>
          <a:bodyPr/>
          <a:lstStyle/>
          <a:p>
            <a:r>
              <a:rPr lang="en-US" dirty="0" smtClean="0"/>
              <a:t>A game</a:t>
            </a:r>
            <a:endParaRPr lang="en-US" dirty="0"/>
          </a:p>
        </p:txBody>
      </p:sp>
      <p:pic>
        <p:nvPicPr>
          <p:cNvPr id="4" name="Picture 5" descr="MCj043594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8212" y="2270125"/>
            <a:ext cx="1676400" cy="1158875"/>
          </a:xfrm>
          <a:prstGeom prst="rect">
            <a:avLst/>
          </a:prstGeom>
          <a:noFill/>
        </p:spPr>
      </p:pic>
      <p:pic>
        <p:nvPicPr>
          <p:cNvPr id="5" name="Picture 2" descr="C:\Users\Stefan\AppData\Local\Microsoft\Windows\Temporary Internet Files\Content.IE5\QMMGVNV4\MCBD19647_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714356"/>
            <a:ext cx="2002325" cy="1837853"/>
          </a:xfrm>
          <a:prstGeom prst="rect">
            <a:avLst/>
          </a:prstGeom>
          <a:noFill/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000892" y="571480"/>
            <a:ext cx="758605" cy="3693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l-PL" dirty="0"/>
              <a:t>oracle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286248" y="1785926"/>
            <a:ext cx="4572000" cy="1631216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r>
              <a:rPr lang="en-US" sz="2000" dirty="0" smtClean="0"/>
              <a:t>choose: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C00000"/>
                </a:solidFill>
              </a:rPr>
              <a:t>N = </a:t>
            </a:r>
            <a:r>
              <a:rPr lang="en-US" sz="2000" b="1" dirty="0" err="1" smtClean="0">
                <a:solidFill>
                  <a:srgbClr val="C00000"/>
                </a:solidFill>
              </a:rPr>
              <a:t>pq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/>
              <a:t>where </a:t>
            </a:r>
            <a:r>
              <a:rPr lang="en-US" sz="2000" b="1" dirty="0" smtClean="0">
                <a:solidFill>
                  <a:srgbClr val="C00000"/>
                </a:solidFill>
              </a:rPr>
              <a:t>p</a:t>
            </a:r>
            <a:r>
              <a:rPr lang="en-US" sz="2000" dirty="0" smtClean="0"/>
              <a:t> and </a:t>
            </a:r>
            <a:r>
              <a:rPr lang="en-US" sz="2000" b="1" dirty="0" smtClean="0">
                <a:solidFill>
                  <a:srgbClr val="C00000"/>
                </a:solidFill>
              </a:rPr>
              <a:t>q</a:t>
            </a:r>
            <a:r>
              <a:rPr lang="en-US" sz="2000" dirty="0" smtClean="0"/>
              <a:t> are random primes such that  </a:t>
            </a:r>
            <a:r>
              <a:rPr lang="en-US" sz="2000" b="1" dirty="0" smtClean="0">
                <a:solidFill>
                  <a:srgbClr val="C00000"/>
                </a:solidFill>
              </a:rPr>
              <a:t>|p| = |q| = k</a:t>
            </a:r>
            <a:endParaRPr lang="en-US" sz="2000" baseline="30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C00000"/>
                </a:solidFill>
              </a:rPr>
              <a:t>x </a:t>
            </a:r>
            <a:r>
              <a:rPr lang="en-US" sz="2000" dirty="0" smtClean="0">
                <a:solidFill>
                  <a:srgbClr val="C00000"/>
                </a:solidFill>
              </a:rPr>
              <a:t>–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a random element of </a:t>
            </a:r>
            <a:r>
              <a:rPr lang="en-GB" sz="2000" b="1" dirty="0" smtClean="0">
                <a:solidFill>
                  <a:srgbClr val="C00000"/>
                </a:solidFill>
                <a:cs typeface="Arial" pitchFamily="34" charset="0"/>
              </a:rPr>
              <a:t>Z</a:t>
            </a:r>
            <a:r>
              <a:rPr lang="en-GB" sz="2000" b="1" baseline="-25000" dirty="0" smtClean="0">
                <a:solidFill>
                  <a:srgbClr val="C00000"/>
                </a:solidFill>
                <a:cs typeface="Arial" pitchFamily="34" charset="0"/>
              </a:rPr>
              <a:t>N</a:t>
            </a:r>
            <a:r>
              <a:rPr lang="en-GB" sz="2000" b="1" dirty="0" smtClean="0">
                <a:solidFill>
                  <a:srgbClr val="C00000"/>
                </a:solidFill>
              </a:rPr>
              <a:t>*</a:t>
            </a:r>
            <a:r>
              <a:rPr lang="it-IT" sz="2000" dirty="0" smtClean="0">
                <a:solidFill>
                  <a:srgbClr val="C00000"/>
                </a:solidFill>
                <a:cs typeface="Arial"/>
              </a:rPr>
              <a:t> 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C00000"/>
                </a:solidFill>
                <a:cs typeface="Arial"/>
              </a:rPr>
              <a:t>e </a:t>
            </a:r>
            <a:r>
              <a:rPr lang="en-US" sz="2000" dirty="0" smtClean="0">
                <a:solidFill>
                  <a:srgbClr val="C00000"/>
                </a:solidFill>
              </a:rPr>
              <a:t>– </a:t>
            </a:r>
            <a:r>
              <a:rPr lang="it-IT" sz="2000" dirty="0" smtClean="0">
                <a:cs typeface="Arial"/>
              </a:rPr>
              <a:t>a </a:t>
            </a:r>
            <a:r>
              <a:rPr lang="it-IT" sz="2000" dirty="0" err="1" smtClean="0">
                <a:cs typeface="Arial"/>
              </a:rPr>
              <a:t>random</a:t>
            </a:r>
            <a:r>
              <a:rPr lang="it-IT" sz="2000" dirty="0" smtClean="0">
                <a:cs typeface="Arial"/>
              </a:rPr>
              <a:t> </a:t>
            </a:r>
            <a:r>
              <a:rPr lang="it-IT" sz="2000" dirty="0" err="1" smtClean="0">
                <a:cs typeface="Arial"/>
              </a:rPr>
              <a:t>element</a:t>
            </a:r>
            <a:r>
              <a:rPr lang="it-IT" sz="2000" dirty="0" smtClean="0">
                <a:cs typeface="Arial"/>
              </a:rPr>
              <a:t> </a:t>
            </a:r>
            <a:r>
              <a:rPr lang="it-IT" sz="2000" dirty="0" err="1" smtClean="0">
                <a:cs typeface="Arial"/>
              </a:rPr>
              <a:t>of</a:t>
            </a:r>
            <a:r>
              <a:rPr lang="it-IT" sz="2000" dirty="0" smtClean="0">
                <a:cs typeface="Arial"/>
              </a:rPr>
              <a:t> </a:t>
            </a:r>
            <a:r>
              <a:rPr lang="it-IT" sz="2000" b="1" dirty="0" smtClean="0">
                <a:solidFill>
                  <a:srgbClr val="C00000"/>
                </a:solidFill>
              </a:rPr>
              <a:t>Z</a:t>
            </a:r>
            <a:r>
              <a:rPr lang="el-GR" sz="2000" b="1" baseline="-25000" dirty="0" smtClean="0">
                <a:solidFill>
                  <a:srgbClr val="C00000"/>
                </a:solidFill>
                <a:cs typeface="Arial" pitchFamily="34" charset="0"/>
              </a:rPr>
              <a:t>φ</a:t>
            </a:r>
            <a:r>
              <a:rPr lang="it-IT" sz="2000" b="1" baseline="-25000" dirty="0" smtClean="0">
                <a:solidFill>
                  <a:srgbClr val="C00000"/>
                </a:solidFill>
                <a:cs typeface="Arial" pitchFamily="34" charset="0"/>
              </a:rPr>
              <a:t>(N)</a:t>
            </a:r>
            <a:r>
              <a:rPr lang="it-IT" sz="2000" b="1" dirty="0" smtClean="0">
                <a:solidFill>
                  <a:srgbClr val="C00000"/>
                </a:solidFill>
                <a:cs typeface="Arial" pitchFamily="34" charset="0"/>
              </a:rPr>
              <a:t>*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109650" y="2071678"/>
            <a:ext cx="1096518" cy="3693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dirty="0" err="1" smtClean="0"/>
              <a:t>adversary</a:t>
            </a:r>
            <a:endParaRPr lang="en-US" dirty="0"/>
          </a:p>
        </p:txBody>
      </p:sp>
      <p:sp>
        <p:nvSpPr>
          <p:cNvPr id="9" name="Left Arrow 8"/>
          <p:cNvSpPr/>
          <p:nvPr/>
        </p:nvSpPr>
        <p:spPr>
          <a:xfrm>
            <a:off x="2643174" y="2428868"/>
            <a:ext cx="1357322" cy="1285884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(</a:t>
            </a:r>
            <a:r>
              <a:rPr lang="en-US" sz="2000" b="1" dirty="0" err="1" smtClean="0">
                <a:solidFill>
                  <a:srgbClr val="C00000"/>
                </a:solidFill>
              </a:rPr>
              <a:t>x,e,N</a:t>
            </a:r>
            <a:r>
              <a:rPr lang="en-US" sz="2000" b="1" dirty="0" smtClean="0">
                <a:solidFill>
                  <a:srgbClr val="C00000"/>
                </a:solidFill>
              </a:rPr>
              <a:t>)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571472" y="3571876"/>
            <a:ext cx="2143140" cy="928694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outputs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y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472" y="4714884"/>
            <a:ext cx="60512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say that the adversary </a:t>
            </a:r>
            <a:r>
              <a:rPr lang="en-US" sz="2000" b="1" dirty="0" smtClean="0">
                <a:solidFill>
                  <a:srgbClr val="002060"/>
                </a:solidFill>
              </a:rPr>
              <a:t>wins</a:t>
            </a:r>
            <a:r>
              <a:rPr lang="en-US" sz="2000" b="1" dirty="0" smtClean="0"/>
              <a:t> </a:t>
            </a:r>
            <a:r>
              <a:rPr lang="en-US" sz="2000" dirty="0" smtClean="0"/>
              <a:t>if </a:t>
            </a:r>
            <a:r>
              <a:rPr lang="en-US" sz="2000" b="1" dirty="0" smtClean="0">
                <a:solidFill>
                  <a:srgbClr val="C00000"/>
                </a:solidFill>
              </a:rPr>
              <a:t>y</a:t>
            </a:r>
            <a:r>
              <a:rPr lang="en-US" sz="2000" b="1" baseline="30000" dirty="0" smtClean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 = </a:t>
            </a:r>
            <a:r>
              <a:rPr lang="en-GB" sz="2000" b="1" dirty="0" smtClean="0">
                <a:solidFill>
                  <a:srgbClr val="C00000"/>
                </a:solidFill>
              </a:rPr>
              <a:t>RSA</a:t>
            </a:r>
            <a:r>
              <a:rPr lang="en-GB" sz="2000" b="1" baseline="30000" dirty="0" smtClean="0">
                <a:solidFill>
                  <a:srgbClr val="C00000"/>
                </a:solidFill>
              </a:rPr>
              <a:t>-1</a:t>
            </a:r>
            <a:r>
              <a:rPr lang="en-GB" sz="2000" b="1" baseline="-25000" dirty="0" smtClean="0">
                <a:solidFill>
                  <a:srgbClr val="C00000"/>
                </a:solidFill>
              </a:rPr>
              <a:t>(</a:t>
            </a:r>
            <a:r>
              <a:rPr lang="en-GB" sz="2000" b="1" baseline="-25000" dirty="0" err="1" smtClean="0">
                <a:solidFill>
                  <a:srgbClr val="C00000"/>
                </a:solidFill>
              </a:rPr>
              <a:t>e,N</a:t>
            </a:r>
            <a:r>
              <a:rPr lang="en-GB" sz="2000" b="1" baseline="-25000" dirty="0" smtClean="0">
                <a:solidFill>
                  <a:srgbClr val="C00000"/>
                </a:solidFill>
              </a:rPr>
              <a:t>)</a:t>
            </a:r>
            <a:r>
              <a:rPr lang="en-US" sz="2000" b="1" dirty="0" smtClean="0">
                <a:solidFill>
                  <a:srgbClr val="C00000"/>
                </a:solidFill>
              </a:rPr>
              <a:t> (x) mod N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5429264"/>
            <a:ext cx="8286808" cy="1200329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RSA assumption</a:t>
            </a:r>
          </a:p>
          <a:p>
            <a:pPr algn="ctr"/>
            <a:r>
              <a:rPr lang="en-US" sz="2400" dirty="0" smtClean="0"/>
              <a:t>No </a:t>
            </a:r>
            <a:r>
              <a:rPr lang="en-US" sz="2400" b="1" dirty="0" smtClean="0"/>
              <a:t>poly-time</a:t>
            </a:r>
            <a:r>
              <a:rPr lang="en-US" sz="2400" dirty="0" smtClean="0"/>
              <a:t> adversary wins this game with a </a:t>
            </a:r>
            <a:r>
              <a:rPr lang="en-US" sz="2400" b="1" dirty="0" smtClean="0"/>
              <a:t>non-negligible </a:t>
            </a:r>
            <a:r>
              <a:rPr lang="en-US" sz="2400" dirty="0" smtClean="0"/>
              <a:t>probability. 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000496" y="500042"/>
            <a:ext cx="2207207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security parameter </a:t>
            </a:r>
            <a:r>
              <a:rPr lang="en-US" b="1" dirty="0" smtClean="0">
                <a:solidFill>
                  <a:srgbClr val="C00000"/>
                </a:solidFill>
              </a:rPr>
              <a:t>1</a:t>
            </a:r>
            <a:r>
              <a:rPr lang="en-US" b="1" baseline="30000" dirty="0" smtClean="0">
                <a:solidFill>
                  <a:srgbClr val="C00000"/>
                </a:solidFill>
              </a:rPr>
              <a:t>k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3" idx="3"/>
          </p:cNvCxnSpPr>
          <p:nvPr/>
        </p:nvCxnSpPr>
        <p:spPr>
          <a:xfrm>
            <a:off x="6207703" y="684708"/>
            <a:ext cx="578875" cy="1010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1"/>
          </p:cNvCxnSpPr>
          <p:nvPr/>
        </p:nvCxnSpPr>
        <p:spPr>
          <a:xfrm rot="10800000" flipV="1">
            <a:off x="1714480" y="684708"/>
            <a:ext cx="2286016" cy="13155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 animBg="1"/>
      <p:bldP spid="9" grpId="0" animBg="1"/>
      <p:bldP spid="10" grpId="0" animBg="1"/>
      <p:bldP spid="11" grpId="0"/>
      <p:bldP spid="12" grpId="0" animBg="1"/>
      <p:bldP spid="13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encrypt a one-bit message </a:t>
            </a:r>
            <a:r>
              <a:rPr lang="en-US" b="1" dirty="0" smtClean="0">
                <a:solidFill>
                  <a:srgbClr val="C00000"/>
                </a:solidFill>
              </a:rPr>
              <a:t>b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92909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N </a:t>
            </a:r>
            <a:r>
              <a:rPr lang="en-US" dirty="0" smtClean="0"/>
              <a:t>– public key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(</a:t>
            </a:r>
            <a:r>
              <a:rPr lang="en-US" b="1" dirty="0" err="1" smtClean="0">
                <a:solidFill>
                  <a:srgbClr val="C00000"/>
                </a:solidFill>
              </a:rPr>
              <a:t>N,p,q</a:t>
            </a:r>
            <a:r>
              <a:rPr lang="en-US" b="1" dirty="0" smtClean="0">
                <a:solidFill>
                  <a:srgbClr val="C00000"/>
                </a:solidFill>
              </a:rPr>
              <a:t>) </a:t>
            </a:r>
            <a:r>
              <a:rPr lang="en-US" dirty="0" smtClean="0"/>
              <a:t>– private key</a:t>
            </a:r>
          </a:p>
          <a:p>
            <a:pPr algn="ctr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Enc</a:t>
            </a:r>
            <a:r>
              <a:rPr lang="en-US" b="1" baseline="30000" dirty="0" smtClean="0">
                <a:solidFill>
                  <a:srgbClr val="C00000"/>
                </a:solidFill>
              </a:rPr>
              <a:t>1</a:t>
            </a:r>
            <a:r>
              <a:rPr lang="en-US" b="1" baseline="-25000" dirty="0" smtClean="0">
                <a:solidFill>
                  <a:srgbClr val="C00000"/>
                </a:solidFill>
              </a:rPr>
              <a:t>N</a:t>
            </a:r>
            <a:r>
              <a:rPr lang="en-US" b="1" dirty="0" smtClean="0">
                <a:solidFill>
                  <a:srgbClr val="C00000"/>
                </a:solidFill>
              </a:rPr>
              <a:t>(b) = (LSB(x) </a:t>
            </a:r>
            <a:r>
              <a:rPr lang="en-US" b="1" dirty="0" smtClean="0">
                <a:solidFill>
                  <a:srgbClr val="C00000"/>
                </a:solidFill>
                <a:sym typeface="Symbol"/>
              </a:rPr>
              <a:t> </a:t>
            </a:r>
            <a:r>
              <a:rPr lang="en-US" b="1" dirty="0" smtClean="0">
                <a:solidFill>
                  <a:srgbClr val="C00000"/>
                </a:solidFill>
              </a:rPr>
              <a:t>b, </a:t>
            </a:r>
            <a:r>
              <a:rPr lang="en-US" b="1" dirty="0" err="1" smtClean="0">
                <a:solidFill>
                  <a:srgbClr val="C00000"/>
                </a:solidFill>
              </a:rPr>
              <a:t>Rabin</a:t>
            </a:r>
            <a:r>
              <a:rPr lang="en-US" b="1" baseline="-25000" dirty="0" err="1" smtClean="0">
                <a:solidFill>
                  <a:srgbClr val="C00000"/>
                </a:solidFill>
              </a:rPr>
              <a:t>N</a:t>
            </a:r>
            <a:r>
              <a:rPr lang="en-US" b="1" dirty="0" smtClean="0">
                <a:solidFill>
                  <a:srgbClr val="C00000"/>
                </a:solidFill>
              </a:rPr>
              <a:t>(x)),</a:t>
            </a:r>
          </a:p>
          <a:p>
            <a:pPr algn="r">
              <a:buNone/>
            </a:pPr>
            <a:r>
              <a:rPr lang="en-US" dirty="0" smtClean="0"/>
              <a:t>where </a:t>
            </a:r>
            <a:r>
              <a:rPr lang="en-US" b="1" dirty="0" smtClean="0">
                <a:solidFill>
                  <a:srgbClr val="C00000"/>
                </a:solidFill>
              </a:rPr>
              <a:t>x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  <a:sym typeface="Symbol"/>
              </a:rPr>
              <a:t> QR</a:t>
            </a:r>
            <a:r>
              <a:rPr lang="en-US" b="1" baseline="-25000" dirty="0" smtClean="0">
                <a:solidFill>
                  <a:srgbClr val="C00000"/>
                </a:solidFill>
                <a:sym typeface="Symbol"/>
              </a:rPr>
              <a:t>N</a:t>
            </a:r>
            <a:r>
              <a:rPr lang="en-US" b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is random.</a:t>
            </a:r>
          </a:p>
          <a:p>
            <a:pPr>
              <a:buNone/>
            </a:pPr>
            <a:endParaRPr lang="en-US" b="1" dirty="0" smtClean="0">
              <a:sym typeface="Symbol"/>
            </a:endParaRPr>
          </a:p>
          <a:p>
            <a:pPr>
              <a:buNone/>
            </a:pPr>
            <a:endParaRPr lang="en-US" b="1" dirty="0" smtClean="0">
              <a:sym typeface="Symbol"/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Dec</a:t>
            </a:r>
            <a:r>
              <a:rPr lang="en-US" b="1" baseline="30000" dirty="0" smtClean="0">
                <a:solidFill>
                  <a:srgbClr val="C00000"/>
                </a:solidFill>
              </a:rPr>
              <a:t>1</a:t>
            </a:r>
            <a:r>
              <a:rPr lang="en-US" b="1" baseline="-25000" dirty="0" smtClean="0">
                <a:solidFill>
                  <a:srgbClr val="C00000"/>
                </a:solidFill>
              </a:rPr>
              <a:t>(</a:t>
            </a:r>
            <a:r>
              <a:rPr lang="en-US" b="1" baseline="-25000" dirty="0" err="1" smtClean="0">
                <a:solidFill>
                  <a:srgbClr val="C00000"/>
                </a:solidFill>
              </a:rPr>
              <a:t>N,p,q</a:t>
            </a:r>
            <a:r>
              <a:rPr lang="en-US" b="1" baseline="-25000" dirty="0" smtClean="0">
                <a:solidFill>
                  <a:srgbClr val="C00000"/>
                </a:solidFill>
              </a:rPr>
              <a:t>)</a:t>
            </a:r>
            <a:r>
              <a:rPr lang="en-US" b="1" dirty="0" smtClean="0">
                <a:solidFill>
                  <a:srgbClr val="C00000"/>
                </a:solidFill>
              </a:rPr>
              <a:t>(</a:t>
            </a:r>
            <a:r>
              <a:rPr lang="en-US" b="1" dirty="0" err="1" smtClean="0">
                <a:solidFill>
                  <a:srgbClr val="C00000"/>
                </a:solidFill>
              </a:rPr>
              <a:t>b’,y</a:t>
            </a:r>
            <a:r>
              <a:rPr lang="en-US" b="1" dirty="0" smtClean="0">
                <a:solidFill>
                  <a:srgbClr val="C00000"/>
                </a:solidFill>
              </a:rPr>
              <a:t>) = LSB(Rabin</a:t>
            </a:r>
            <a:r>
              <a:rPr lang="en-US" b="1" baseline="-25000" dirty="0" smtClean="0">
                <a:solidFill>
                  <a:srgbClr val="C00000"/>
                </a:solidFill>
              </a:rPr>
              <a:t>N</a:t>
            </a:r>
            <a:r>
              <a:rPr lang="en-US" b="1" baseline="30000" dirty="0" smtClean="0">
                <a:solidFill>
                  <a:srgbClr val="C00000"/>
                </a:solidFill>
              </a:rPr>
              <a:t>-1</a:t>
            </a:r>
            <a:r>
              <a:rPr lang="en-US" b="1" dirty="0" smtClean="0">
                <a:solidFill>
                  <a:srgbClr val="C00000"/>
                </a:solidFill>
              </a:rPr>
              <a:t>(y)) </a:t>
            </a:r>
            <a:r>
              <a:rPr lang="en-US" b="1" dirty="0" smtClean="0">
                <a:solidFill>
                  <a:srgbClr val="C00000"/>
                </a:solidFill>
                <a:sym typeface="Symbol"/>
              </a:rPr>
              <a:t> </a:t>
            </a:r>
            <a:r>
              <a:rPr lang="en-US" b="1" dirty="0" smtClean="0">
                <a:solidFill>
                  <a:srgbClr val="C00000"/>
                </a:solidFill>
              </a:rPr>
              <a:t>b’</a:t>
            </a:r>
          </a:p>
          <a:p>
            <a:pPr>
              <a:buNone/>
            </a:pPr>
            <a:endParaRPr lang="en-US" b="1" dirty="0" smtClean="0">
              <a:sym typeface="Symbol"/>
            </a:endParaRPr>
          </a:p>
          <a:p>
            <a:pPr>
              <a:buNone/>
            </a:pPr>
            <a:endParaRPr lang="en-US" b="1" dirty="0"/>
          </a:p>
        </p:txBody>
      </p:sp>
      <p:sp>
        <p:nvSpPr>
          <p:cNvPr id="4" name="Rectangular Callout 3"/>
          <p:cNvSpPr/>
          <p:nvPr/>
        </p:nvSpPr>
        <p:spPr>
          <a:xfrm>
            <a:off x="785786" y="2714620"/>
            <a:ext cx="2428892" cy="500066"/>
          </a:xfrm>
          <a:prstGeom prst="wedgeRectCallout">
            <a:avLst>
              <a:gd name="adj1" fmla="val -51683"/>
              <a:gd name="adj2" fmla="val 7040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a Blum integer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57158" y="1071546"/>
            <a:ext cx="8429684" cy="12858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sz="2800" b="1" u="sng" dirty="0" smtClean="0"/>
              <a:t>Fact</a:t>
            </a:r>
          </a:p>
          <a:p>
            <a:pPr>
              <a:buNone/>
            </a:pPr>
            <a:r>
              <a:rPr lang="en-US" sz="2800" dirty="0" smtClean="0"/>
              <a:t>The least significant bit is also a </a:t>
            </a:r>
            <a:r>
              <a:rPr lang="en-US" sz="2800" b="1" dirty="0" smtClean="0">
                <a:solidFill>
                  <a:srgbClr val="C00000"/>
                </a:solidFill>
              </a:rPr>
              <a:t>hard-core bit for the Rabin permutation</a:t>
            </a:r>
            <a:r>
              <a:rPr lang="en-US" sz="2800" dirty="0" smtClean="0">
                <a:solidFill>
                  <a:srgbClr val="C00000"/>
                </a:solidFill>
              </a:rPr>
              <a:t>.</a:t>
            </a:r>
            <a:endParaRPr lang="en-US" sz="2800" b="1" dirty="0" smtClean="0">
              <a:solidFill>
                <a:srgbClr val="C00000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1785918" y="5357826"/>
            <a:ext cx="6286544" cy="428628"/>
          </a:xfrm>
          <a:prstGeom prst="wedgeRectCallout">
            <a:avLst>
              <a:gd name="adj1" fmla="val 4371"/>
              <a:gd name="adj2" fmla="val 120772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this can be computed if one knows </a:t>
            </a:r>
            <a:r>
              <a:rPr lang="en-US" sz="2400" b="1" dirty="0" smtClean="0">
                <a:solidFill>
                  <a:srgbClr val="C00000"/>
                </a:solidFill>
              </a:rPr>
              <a:t>p</a:t>
            </a:r>
            <a:r>
              <a:rPr lang="en-US" sz="2400" dirty="0" smtClean="0"/>
              <a:t> and </a:t>
            </a:r>
            <a:r>
              <a:rPr lang="en-US" sz="2400" b="1" dirty="0" smtClean="0">
                <a:solidFill>
                  <a:srgbClr val="C00000"/>
                </a:solidFill>
              </a:rPr>
              <a:t>q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57884" y="3000372"/>
            <a:ext cx="2977097" cy="830997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</a:rPr>
              <a:t>Rabin</a:t>
            </a:r>
            <a:r>
              <a:rPr lang="en-US" sz="2400" b="1" baseline="-25000" dirty="0" err="1" smtClean="0">
                <a:solidFill>
                  <a:srgbClr val="C00000"/>
                </a:solidFill>
              </a:rPr>
              <a:t>N</a:t>
            </a:r>
            <a:r>
              <a:rPr lang="en-US" sz="2400" b="1" dirty="0" smtClean="0">
                <a:solidFill>
                  <a:srgbClr val="C00000"/>
                </a:solidFill>
              </a:rPr>
              <a:t> (x) = x</a:t>
            </a:r>
            <a:r>
              <a:rPr lang="en-US" sz="2400" b="1" baseline="30000" dirty="0" smtClean="0">
                <a:solidFill>
                  <a:srgbClr val="C00000"/>
                </a:solidFill>
              </a:rPr>
              <a:t>2</a:t>
            </a:r>
            <a:r>
              <a:rPr lang="en-US" sz="2400" b="1" dirty="0" smtClean="0">
                <a:solidFill>
                  <a:srgbClr val="C00000"/>
                </a:solidFill>
              </a:rPr>
              <a:t> mod N</a:t>
            </a:r>
          </a:p>
          <a:p>
            <a:r>
              <a:rPr lang="en-US" sz="2400" b="1" dirty="0" err="1" smtClean="0">
                <a:solidFill>
                  <a:srgbClr val="C00000"/>
                </a:solidFill>
              </a:rPr>
              <a:t>Rabin</a:t>
            </a:r>
            <a:r>
              <a:rPr lang="en-US" sz="2400" b="1" baseline="-25000" dirty="0" err="1" smtClean="0">
                <a:solidFill>
                  <a:srgbClr val="C00000"/>
                </a:solidFill>
              </a:rPr>
              <a:t>N</a:t>
            </a:r>
            <a:r>
              <a:rPr lang="en-US" sz="2400" b="1" dirty="0" smtClean="0">
                <a:solidFill>
                  <a:srgbClr val="C00000"/>
                </a:solidFill>
              </a:rPr>
              <a:t> : QR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sym typeface="Symbol"/>
              </a:rPr>
              <a:t> QR</a:t>
            </a:r>
            <a:r>
              <a:rPr lang="en-US" sz="2400" b="1" baseline="-25000" dirty="0" smtClean="0">
                <a:solidFill>
                  <a:srgbClr val="C00000"/>
                </a:solidFill>
                <a:sym typeface="Symbol"/>
              </a:rPr>
              <a:t>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GB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8794" y="1428736"/>
            <a:ext cx="6929486" cy="457203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Handbook RSA and its insecurity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introduction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algebraic properties of RSA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Security definitions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to encrypt with RSA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a practical construction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a theoretical construction based on hard-core bits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Rabin encryption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Theoretical constructions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Left Arrow 3"/>
          <p:cNvSpPr/>
          <p:nvPr/>
        </p:nvSpPr>
        <p:spPr>
          <a:xfrm flipH="1">
            <a:off x="571472" y="5072074"/>
            <a:ext cx="1214446" cy="500066"/>
          </a:xfrm>
          <a:prstGeom prst="lef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Hard-core predicates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A concept of a </a:t>
            </a:r>
          </a:p>
          <a:p>
            <a:pPr algn="ctr">
              <a:buNone/>
            </a:pPr>
            <a:r>
              <a:rPr lang="en-US" dirty="0" smtClean="0"/>
              <a:t>hard-core </a:t>
            </a:r>
            <a:r>
              <a:rPr lang="en-US" b="1" dirty="0" smtClean="0"/>
              <a:t>bit </a:t>
            </a:r>
          </a:p>
          <a:p>
            <a:pPr>
              <a:buNone/>
            </a:pPr>
            <a:r>
              <a:rPr lang="en-US" dirty="0" smtClean="0"/>
              <a:t>can be generalized to a </a:t>
            </a:r>
          </a:p>
          <a:p>
            <a:pPr algn="ctr">
              <a:buNone/>
            </a:pPr>
            <a:r>
              <a:rPr lang="en-US" dirty="0" smtClean="0"/>
              <a:t>hard core </a:t>
            </a:r>
            <a:r>
              <a:rPr lang="en-US" b="1" dirty="0" smtClean="0"/>
              <a:t>predicate</a:t>
            </a:r>
            <a:r>
              <a:rPr lang="en-US" dirty="0" smtClean="0"/>
              <a:t>.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>
                <a:solidFill>
                  <a:srgbClr val="0070C0"/>
                </a:solidFill>
              </a:rPr>
              <a:t>Definition (informal)</a:t>
            </a:r>
            <a:br>
              <a:rPr lang="en-US" b="1" u="sng" dirty="0" smtClean="0">
                <a:solidFill>
                  <a:srgbClr val="0070C0"/>
                </a:solidFill>
              </a:rPr>
            </a:br>
            <a:endParaRPr lang="en-US" b="1" u="sng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π : {0,1}</a:t>
            </a:r>
            <a:r>
              <a:rPr lang="en-US" b="1" baseline="30000" dirty="0" smtClean="0">
                <a:solidFill>
                  <a:srgbClr val="C00000"/>
                </a:solidFill>
              </a:rPr>
              <a:t>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  <a:sym typeface="Symbol"/>
              </a:rPr>
              <a:t> {0,1} </a:t>
            </a:r>
            <a:r>
              <a:rPr lang="en-US" dirty="0" smtClean="0">
                <a:sym typeface="Symbol"/>
              </a:rPr>
              <a:t>is a hard core predicate for a trap-door permutation </a:t>
            </a:r>
            <a:r>
              <a:rPr lang="en-US" b="1" dirty="0" smtClean="0">
                <a:solidFill>
                  <a:srgbClr val="C00000"/>
                </a:solidFill>
                <a:sym typeface="Symbol"/>
              </a:rPr>
              <a:t>f: </a:t>
            </a:r>
            <a:r>
              <a:rPr lang="en-US" b="1" dirty="0" smtClean="0">
                <a:solidFill>
                  <a:srgbClr val="C00000"/>
                </a:solidFill>
              </a:rPr>
              <a:t>{0,1}</a:t>
            </a:r>
            <a:r>
              <a:rPr lang="en-US" b="1" baseline="30000" dirty="0" smtClean="0">
                <a:solidFill>
                  <a:srgbClr val="C00000"/>
                </a:solidFill>
              </a:rPr>
              <a:t>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  <a:sym typeface="Symbol"/>
              </a:rPr>
              <a:t> {0,1}</a:t>
            </a:r>
            <a:r>
              <a:rPr lang="en-US" b="1" baseline="30000" dirty="0" smtClean="0">
                <a:solidFill>
                  <a:srgbClr val="C00000"/>
                </a:solidFill>
              </a:rPr>
              <a:t>n</a:t>
            </a:r>
            <a:r>
              <a:rPr lang="en-US" b="1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if it is impossible to guess </a:t>
            </a:r>
            <a:r>
              <a:rPr lang="en-US" b="1" dirty="0" smtClean="0">
                <a:solidFill>
                  <a:srgbClr val="C00000"/>
                </a:solidFill>
              </a:rPr>
              <a:t>π(f</a:t>
            </a:r>
            <a:r>
              <a:rPr lang="en-US" b="1" baseline="30000" dirty="0" smtClean="0">
                <a:solidFill>
                  <a:srgbClr val="C00000"/>
                </a:solidFill>
              </a:rPr>
              <a:t>-1</a:t>
            </a:r>
            <a:r>
              <a:rPr lang="en-US" b="1" dirty="0" smtClean="0">
                <a:solidFill>
                  <a:srgbClr val="C00000"/>
                </a:solidFill>
              </a:rPr>
              <a:t>(y)) </a:t>
            </a:r>
            <a:r>
              <a:rPr lang="en-US" smtClean="0"/>
              <a:t>from</a:t>
            </a:r>
            <a:r>
              <a:rPr lang="en-US" b="1" smtClean="0">
                <a:solidFill>
                  <a:srgbClr val="C00000"/>
                </a:solidFill>
              </a:rPr>
              <a:t> y</a:t>
            </a:r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dirty="0" smtClean="0">
                <a:sym typeface="Symbol"/>
              </a:rPr>
              <a:t>(significantly better than with prob. </a:t>
            </a:r>
            <a:r>
              <a:rPr lang="en-US" b="1" dirty="0" smtClean="0">
                <a:solidFill>
                  <a:srgbClr val="C00000"/>
                </a:solidFill>
                <a:sym typeface="Symbol"/>
              </a:rPr>
              <a:t>0.5</a:t>
            </a:r>
            <a:r>
              <a:rPr lang="en-US" dirty="0" smtClean="0">
                <a:sym typeface="Symbol"/>
              </a:rPr>
              <a:t>)</a:t>
            </a:r>
          </a:p>
          <a:p>
            <a:pPr algn="ctr">
              <a:buNone/>
            </a:pPr>
            <a:endParaRPr lang="en-US" b="1" dirty="0" smtClean="0">
              <a:solidFill>
                <a:srgbClr val="C00000"/>
              </a:solidFill>
              <a:sym typeface="Symbol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π : {0,1}</a:t>
            </a:r>
            <a:r>
              <a:rPr lang="en-US" b="1" baseline="30000" dirty="0" smtClean="0">
                <a:solidFill>
                  <a:srgbClr val="C00000"/>
                </a:solidFill>
              </a:rPr>
              <a:t>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  <a:sym typeface="Symbol"/>
              </a:rPr>
              <a:t> {0,1} </a:t>
            </a:r>
            <a:r>
              <a:rPr lang="en-US" dirty="0" smtClean="0">
                <a:sym typeface="Symbol"/>
              </a:rPr>
              <a:t>defined as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π(x</a:t>
            </a:r>
            <a:r>
              <a:rPr lang="en-US" b="1" baseline="-25000" dirty="0" smtClean="0">
                <a:solidFill>
                  <a:srgbClr val="C00000"/>
                </a:solidFill>
              </a:rPr>
              <a:t>1</a:t>
            </a:r>
            <a:r>
              <a:rPr lang="en-US" b="1" dirty="0" smtClean="0">
                <a:solidFill>
                  <a:srgbClr val="C00000"/>
                </a:solidFill>
              </a:rPr>
              <a:t>,...,</a:t>
            </a:r>
            <a:r>
              <a:rPr lang="en-US" b="1" dirty="0" err="1" smtClean="0">
                <a:solidFill>
                  <a:srgbClr val="C00000"/>
                </a:solidFill>
              </a:rPr>
              <a:t>x</a:t>
            </a:r>
            <a:r>
              <a:rPr lang="en-US" b="1" baseline="-25000" dirty="0" err="1" smtClean="0">
                <a:solidFill>
                  <a:srgbClr val="C00000"/>
                </a:solidFill>
              </a:rPr>
              <a:t>n</a:t>
            </a:r>
            <a:r>
              <a:rPr lang="en-US" b="1" dirty="0" smtClean="0">
                <a:solidFill>
                  <a:srgbClr val="C00000"/>
                </a:solidFill>
              </a:rPr>
              <a:t>) = </a:t>
            </a:r>
            <a:r>
              <a:rPr lang="en-US" b="1" dirty="0" err="1" smtClean="0">
                <a:solidFill>
                  <a:srgbClr val="C00000"/>
                </a:solidFill>
              </a:rPr>
              <a:t>x</a:t>
            </a:r>
            <a:r>
              <a:rPr lang="en-US" b="1" baseline="-25000" dirty="0" err="1" smtClean="0">
                <a:solidFill>
                  <a:srgbClr val="C00000"/>
                </a:solidFill>
              </a:rPr>
              <a:t>n</a:t>
            </a:r>
            <a:endParaRPr lang="en-US" dirty="0" smtClean="0">
              <a:sym typeface="Symbol"/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is</a:t>
            </a:r>
            <a:r>
              <a:rPr lang="en-US" dirty="0" smtClean="0"/>
              <a:t> a hard-core predicate for </a:t>
            </a:r>
            <a:r>
              <a:rPr lang="en-US" b="1" dirty="0" smtClean="0">
                <a:solidFill>
                  <a:srgbClr val="C00000"/>
                </a:solidFill>
              </a:rPr>
              <a:t>RSA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C00000"/>
                </a:solidFill>
              </a:rPr>
              <a:t>Rabin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π : {0,1}</a:t>
            </a:r>
            <a:r>
              <a:rPr lang="en-US" b="1" baseline="30000" dirty="0" smtClean="0">
                <a:solidFill>
                  <a:srgbClr val="C00000"/>
                </a:solidFill>
              </a:rPr>
              <a:t>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  <a:sym typeface="Symbol"/>
              </a:rPr>
              <a:t> {0,1} </a:t>
            </a:r>
            <a:r>
              <a:rPr lang="en-US" dirty="0" smtClean="0">
                <a:sym typeface="Symbol"/>
              </a:rPr>
              <a:t>defined as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π(x) = J</a:t>
            </a:r>
            <a:r>
              <a:rPr lang="en-US" b="1" baseline="-25000" dirty="0" smtClean="0">
                <a:solidFill>
                  <a:srgbClr val="C00000"/>
                </a:solidFill>
              </a:rPr>
              <a:t>N</a:t>
            </a:r>
            <a:r>
              <a:rPr lang="en-US" b="1" dirty="0" smtClean="0">
                <a:solidFill>
                  <a:srgbClr val="C00000"/>
                </a:solidFill>
              </a:rPr>
              <a:t>(x) 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for sure </a:t>
            </a:r>
            <a:r>
              <a:rPr lang="en-US" b="1" dirty="0" smtClean="0">
                <a:solidFill>
                  <a:srgbClr val="C00000"/>
                </a:solidFill>
                <a:sym typeface="Symbol"/>
              </a:rPr>
              <a:t>is</a:t>
            </a:r>
            <a:r>
              <a:rPr lang="en-US" dirty="0" smtClean="0">
                <a:sym typeface="Symbol"/>
              </a:rPr>
              <a:t> </a:t>
            </a:r>
            <a:r>
              <a:rPr lang="en-US" b="1" dirty="0" smtClean="0">
                <a:solidFill>
                  <a:srgbClr val="C00000"/>
                </a:solidFill>
                <a:sym typeface="Symbol"/>
              </a:rPr>
              <a:t>not</a:t>
            </a:r>
            <a:r>
              <a:rPr lang="en-US" dirty="0" smtClean="0">
                <a:sym typeface="Symbol"/>
              </a:rPr>
              <a:t> a hard core predicate for </a:t>
            </a:r>
            <a:r>
              <a:rPr lang="en-US" b="1" dirty="0" smtClean="0">
                <a:solidFill>
                  <a:srgbClr val="C00000"/>
                </a:solidFill>
                <a:sym typeface="Symbol"/>
              </a:rPr>
              <a:t>RSA</a:t>
            </a:r>
            <a:r>
              <a:rPr lang="en-US" dirty="0" smtClean="0">
                <a:sym typeface="Symbol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Does every trap-door permutation have a hard-core predicate?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u="sng" dirty="0" smtClean="0"/>
              <a:t>Almost: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Suppose that </a:t>
            </a:r>
            <a:r>
              <a:rPr lang="en-US" b="1" dirty="0" smtClean="0">
                <a:solidFill>
                  <a:srgbClr val="C00000"/>
                </a:solidFill>
              </a:rPr>
              <a:t>f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is a trap-door permutation.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It can be used to build a trap-door permutation </a:t>
            </a:r>
            <a:r>
              <a:rPr lang="en-US" b="1" dirty="0" smtClean="0">
                <a:solidFill>
                  <a:srgbClr val="C00000"/>
                </a:solidFill>
              </a:rPr>
              <a:t>g </a:t>
            </a:r>
            <a:r>
              <a:rPr lang="en-US" dirty="0" smtClean="0"/>
              <a:t>that has a hard-core predicate.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encrypt with such an </a:t>
            </a:r>
            <a:r>
              <a:rPr lang="en-US" b="1" dirty="0" smtClean="0">
                <a:solidFill>
                  <a:srgbClr val="C00000"/>
                </a:solidFill>
              </a:rPr>
              <a:t>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>
                <a:solidFill>
                  <a:srgbClr val="0070C0"/>
                </a:solidFill>
              </a:rPr>
              <a:t>public key</a:t>
            </a:r>
            <a:r>
              <a:rPr lang="en-US" dirty="0" smtClean="0"/>
              <a:t>: description of </a:t>
            </a:r>
            <a:r>
              <a:rPr lang="en-US" b="1" dirty="0" smtClean="0">
                <a:solidFill>
                  <a:srgbClr val="C00000"/>
                </a:solidFill>
              </a:rPr>
              <a:t>g</a:t>
            </a:r>
          </a:p>
          <a:p>
            <a:pPr>
              <a:buNone/>
            </a:pPr>
            <a:r>
              <a:rPr lang="en-US" b="1" u="sng" dirty="0" smtClean="0">
                <a:solidFill>
                  <a:srgbClr val="0070C0"/>
                </a:solidFill>
              </a:rPr>
              <a:t>private key</a:t>
            </a:r>
            <a:r>
              <a:rPr lang="en-US" dirty="0" smtClean="0"/>
              <a:t>: trapdoor </a:t>
            </a:r>
            <a:r>
              <a:rPr lang="en-US" b="1" dirty="0" smtClean="0">
                <a:solidFill>
                  <a:srgbClr val="C00000"/>
                </a:solidFill>
              </a:rPr>
              <a:t>t</a:t>
            </a:r>
            <a:r>
              <a:rPr lang="en-US" b="1" dirty="0" smtClean="0"/>
              <a:t> </a:t>
            </a:r>
            <a:r>
              <a:rPr lang="en-US" dirty="0" smtClean="0"/>
              <a:t>for </a:t>
            </a:r>
            <a:r>
              <a:rPr lang="en-US" b="1" dirty="0" smtClean="0">
                <a:solidFill>
                  <a:srgbClr val="C00000"/>
                </a:solidFill>
              </a:rPr>
              <a:t>g</a:t>
            </a:r>
          </a:p>
          <a:p>
            <a:pPr algn="ctr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Enc</a:t>
            </a:r>
            <a:r>
              <a:rPr lang="en-US" b="1" baseline="30000" dirty="0" smtClean="0">
                <a:solidFill>
                  <a:srgbClr val="C00000"/>
                </a:solidFill>
              </a:rPr>
              <a:t>1</a:t>
            </a:r>
            <a:r>
              <a:rPr lang="en-US" b="1" baseline="-25000" dirty="0" smtClean="0">
                <a:solidFill>
                  <a:srgbClr val="C00000"/>
                </a:solidFill>
              </a:rPr>
              <a:t>g</a:t>
            </a:r>
            <a:r>
              <a:rPr lang="en-US" b="1" dirty="0" smtClean="0">
                <a:solidFill>
                  <a:srgbClr val="C00000"/>
                </a:solidFill>
              </a:rPr>
              <a:t>(b) = (</a:t>
            </a:r>
            <a:r>
              <a:rPr lang="el-GR" b="1" dirty="0" smtClean="0">
                <a:solidFill>
                  <a:srgbClr val="C00000"/>
                </a:solidFill>
                <a:latin typeface="Arial"/>
                <a:cs typeface="Arial"/>
              </a:rPr>
              <a:t>π</a:t>
            </a:r>
            <a:r>
              <a:rPr lang="en-US" b="1" dirty="0" smtClean="0">
                <a:solidFill>
                  <a:srgbClr val="C00000"/>
                </a:solidFill>
              </a:rPr>
              <a:t>(x) </a:t>
            </a:r>
            <a:r>
              <a:rPr lang="en-US" b="1" dirty="0" smtClean="0">
                <a:solidFill>
                  <a:srgbClr val="C00000"/>
                </a:solidFill>
                <a:sym typeface="Symbol"/>
              </a:rPr>
              <a:t> </a:t>
            </a:r>
            <a:r>
              <a:rPr lang="en-US" b="1" dirty="0" smtClean="0">
                <a:solidFill>
                  <a:srgbClr val="C00000"/>
                </a:solidFill>
              </a:rPr>
              <a:t>b, g(x)),</a:t>
            </a:r>
          </a:p>
          <a:p>
            <a:pPr algn="r">
              <a:buNone/>
            </a:pPr>
            <a:r>
              <a:rPr lang="en-US" dirty="0" smtClean="0"/>
              <a:t>where </a:t>
            </a:r>
            <a:r>
              <a:rPr lang="en-US" b="1" dirty="0" smtClean="0">
                <a:solidFill>
                  <a:srgbClr val="C00000"/>
                </a:solidFill>
              </a:rPr>
              <a:t>x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  <a:sym typeface="Symbol"/>
              </a:rPr>
              <a:t> Z</a:t>
            </a:r>
            <a:r>
              <a:rPr lang="en-US" b="1" baseline="-25000" dirty="0" smtClean="0">
                <a:solidFill>
                  <a:srgbClr val="C00000"/>
                </a:solidFill>
                <a:sym typeface="Symbol"/>
              </a:rPr>
              <a:t>N</a:t>
            </a:r>
            <a:r>
              <a:rPr lang="en-US" b="1" dirty="0" smtClean="0">
                <a:solidFill>
                  <a:srgbClr val="C00000"/>
                </a:solidFill>
                <a:sym typeface="Symbol"/>
              </a:rPr>
              <a:t>*</a:t>
            </a:r>
            <a:r>
              <a:rPr lang="en-US" b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is random.</a:t>
            </a:r>
          </a:p>
          <a:p>
            <a:pPr>
              <a:buNone/>
            </a:pPr>
            <a:endParaRPr lang="en-US" b="1" dirty="0" smtClean="0">
              <a:sym typeface="Symbol"/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Dec</a:t>
            </a:r>
            <a:r>
              <a:rPr lang="en-US" b="1" baseline="30000" dirty="0" smtClean="0">
                <a:solidFill>
                  <a:srgbClr val="C00000"/>
                </a:solidFill>
              </a:rPr>
              <a:t>1</a:t>
            </a:r>
            <a:r>
              <a:rPr lang="en-US" b="1" baseline="-25000" dirty="0" smtClean="0">
                <a:solidFill>
                  <a:srgbClr val="C00000"/>
                </a:solidFill>
              </a:rPr>
              <a:t>t</a:t>
            </a:r>
            <a:r>
              <a:rPr lang="en-US" b="1" dirty="0" smtClean="0">
                <a:solidFill>
                  <a:srgbClr val="C00000"/>
                </a:solidFill>
              </a:rPr>
              <a:t>(</a:t>
            </a:r>
            <a:r>
              <a:rPr lang="en-US" b="1" dirty="0" err="1" smtClean="0">
                <a:solidFill>
                  <a:srgbClr val="C00000"/>
                </a:solidFill>
              </a:rPr>
              <a:t>b’,y</a:t>
            </a:r>
            <a:r>
              <a:rPr lang="en-US" b="1" dirty="0" smtClean="0">
                <a:solidFill>
                  <a:srgbClr val="C00000"/>
                </a:solidFill>
              </a:rPr>
              <a:t>) = </a:t>
            </a:r>
            <a:r>
              <a:rPr lang="el-GR" b="1" dirty="0" smtClean="0">
                <a:solidFill>
                  <a:srgbClr val="C00000"/>
                </a:solidFill>
                <a:latin typeface="Arial"/>
                <a:cs typeface="Arial"/>
              </a:rPr>
              <a:t>π</a:t>
            </a:r>
            <a:r>
              <a:rPr lang="en-US" b="1" dirty="0" smtClean="0">
                <a:solidFill>
                  <a:srgbClr val="C00000"/>
                </a:solidFill>
              </a:rPr>
              <a:t>(g</a:t>
            </a:r>
            <a:r>
              <a:rPr lang="en-US" b="1" baseline="30000" dirty="0" smtClean="0">
                <a:solidFill>
                  <a:srgbClr val="C00000"/>
                </a:solidFill>
              </a:rPr>
              <a:t>-1</a:t>
            </a:r>
            <a:r>
              <a:rPr lang="en-US" b="1" dirty="0" smtClean="0">
                <a:solidFill>
                  <a:srgbClr val="C00000"/>
                </a:solidFill>
              </a:rPr>
              <a:t>(y)) </a:t>
            </a:r>
            <a:r>
              <a:rPr lang="en-US" b="1" dirty="0" smtClean="0">
                <a:solidFill>
                  <a:srgbClr val="C00000"/>
                </a:solidFill>
                <a:sym typeface="Symbol"/>
              </a:rPr>
              <a:t> </a:t>
            </a:r>
            <a:r>
              <a:rPr lang="en-US" b="1" dirty="0" smtClean="0">
                <a:solidFill>
                  <a:srgbClr val="C00000"/>
                </a:solidFill>
              </a:rPr>
              <a:t>b’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loud 20"/>
          <p:cNvSpPr/>
          <p:nvPr/>
        </p:nvSpPr>
        <p:spPr>
          <a:xfrm>
            <a:off x="-857288" y="2357430"/>
            <a:ext cx="11144328" cy="6929486"/>
          </a:xfrm>
          <a:prstGeom prst="cloud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loud 7"/>
          <p:cNvSpPr/>
          <p:nvPr/>
        </p:nvSpPr>
        <p:spPr>
          <a:xfrm>
            <a:off x="1428728" y="5572140"/>
            <a:ext cx="6643734" cy="2286040"/>
          </a:xfrm>
          <a:prstGeom prst="clou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858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Is the public-key encryption in </a:t>
            </a:r>
            <a:r>
              <a:rPr lang="en-US" dirty="0" err="1" smtClean="0"/>
              <a:t>Minicrypt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28660" y="1142984"/>
            <a:ext cx="3429024" cy="928694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en-US" sz="2800" dirty="0" smtClean="0"/>
              <a:t>As far as we know: </a:t>
            </a:r>
            <a:r>
              <a:rPr lang="en-US" sz="2800" b="1" dirty="0" smtClean="0">
                <a:solidFill>
                  <a:srgbClr val="C00000"/>
                </a:solidFill>
              </a:rPr>
              <a:t>no!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5786" y="3929066"/>
            <a:ext cx="228601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public-key encryption exists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572132" y="3929066"/>
            <a:ext cx="285752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trap-door permutations exist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14810" y="5786454"/>
            <a:ext cx="193168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one way functions</a:t>
            </a:r>
            <a:br>
              <a:rPr lang="en-US" b="1" dirty="0" smtClean="0"/>
            </a:br>
            <a:r>
              <a:rPr lang="en-US" b="1" dirty="0" smtClean="0"/>
              <a:t>exist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500298" y="6072206"/>
            <a:ext cx="1098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minicrypt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 rot="19404386">
            <a:off x="2783341" y="4815603"/>
            <a:ext cx="642942" cy="922517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 rot="5400000">
            <a:off x="3904937" y="3806498"/>
            <a:ext cx="642942" cy="1451957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Arrow 15"/>
          <p:cNvSpPr/>
          <p:nvPr/>
        </p:nvSpPr>
        <p:spPr>
          <a:xfrm rot="3223535">
            <a:off x="1730130" y="4865597"/>
            <a:ext cx="1123810" cy="7143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???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929454" y="3071810"/>
            <a:ext cx="13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cryptomania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3" name="Down Arrow 22"/>
          <p:cNvSpPr/>
          <p:nvPr/>
        </p:nvSpPr>
        <p:spPr>
          <a:xfrm rot="16200000">
            <a:off x="3904937" y="3238807"/>
            <a:ext cx="642942" cy="1451957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8" grpId="0" animBg="1"/>
      <p:bldP spid="4" grpId="0" animBg="1"/>
      <p:bldP spid="5" grpId="0" animBg="1"/>
      <p:bldP spid="7" grpId="0" animBg="1"/>
      <p:bldP spid="10" grpId="0" animBg="1"/>
      <p:bldP spid="12" grpId="0" animBg="1"/>
      <p:bldP spid="16" grpId="0" animBg="1"/>
      <p:bldP spid="22" grpId="0"/>
      <p:bldP spid="23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20" y="5429264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©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2011 by Stefan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Dziembowski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. Permission to make digital or hard copies of part or all of this material is currently granted without fee </a:t>
            </a:r>
            <a:r>
              <a:rPr lang="en-US" i="1" dirty="0" smtClean="0">
                <a:solidFill>
                  <a:schemeClr val="bg2">
                    <a:lumMod val="10000"/>
                  </a:schemeClr>
                </a:solidFill>
              </a:rPr>
              <a:t>provided that copies are made only for personal or classroom use, are not distributed for profit or commercial advantage, and that new copies bear this notice and the full citation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RSA assumption – more formally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2285992"/>
            <a:ext cx="8358246" cy="3108543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RSA assumption</a:t>
            </a:r>
          </a:p>
          <a:p>
            <a:r>
              <a:rPr lang="en-US" sz="2400" dirty="0" smtClean="0"/>
              <a:t>For any randomized polynomial time algorithm </a:t>
            </a:r>
            <a:r>
              <a:rPr lang="en-US" sz="2400" b="1" dirty="0" smtClean="0">
                <a:solidFill>
                  <a:srgbClr val="C00000"/>
                </a:solidFill>
              </a:rPr>
              <a:t>A</a:t>
            </a:r>
            <a:r>
              <a:rPr lang="en-US" sz="2400" dirty="0" smtClean="0"/>
              <a:t> we have:</a:t>
            </a:r>
          </a:p>
          <a:p>
            <a:endParaRPr lang="en-US" sz="2400" dirty="0" smtClean="0"/>
          </a:p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P(y</a:t>
            </a:r>
            <a:r>
              <a:rPr lang="en-US" sz="2800" b="1" baseline="30000" dirty="0" smtClean="0">
                <a:solidFill>
                  <a:srgbClr val="C00000"/>
                </a:solidFill>
              </a:rPr>
              <a:t>e</a:t>
            </a:r>
            <a:r>
              <a:rPr lang="en-US" sz="2800" b="1" dirty="0" smtClean="0">
                <a:solidFill>
                  <a:srgbClr val="C00000"/>
                </a:solidFill>
              </a:rPr>
              <a:t> = x mod N :  y := A(</a:t>
            </a:r>
            <a:r>
              <a:rPr lang="en-US" sz="2800" b="1" dirty="0" err="1" smtClean="0">
                <a:solidFill>
                  <a:srgbClr val="C00000"/>
                </a:solidFill>
              </a:rPr>
              <a:t>x,N,e</a:t>
            </a:r>
            <a:r>
              <a:rPr lang="en-US" sz="2800" b="1" dirty="0" smtClean="0">
                <a:solidFill>
                  <a:srgbClr val="C00000"/>
                </a:solidFill>
              </a:rPr>
              <a:t>))  </a:t>
            </a:r>
            <a:r>
              <a:rPr lang="en-US" sz="2800" b="1" dirty="0" smtClean="0"/>
              <a:t>is negligible in </a:t>
            </a:r>
            <a:r>
              <a:rPr lang="en-US" sz="2800" b="1" dirty="0" smtClean="0">
                <a:solidFill>
                  <a:srgbClr val="C00000"/>
                </a:solidFill>
              </a:rPr>
              <a:t>k</a:t>
            </a:r>
          </a:p>
          <a:p>
            <a:endParaRPr lang="en-US" sz="2400" dirty="0" smtClean="0"/>
          </a:p>
          <a:p>
            <a:r>
              <a:rPr lang="en-US" sz="2400" dirty="0" smtClean="0"/>
              <a:t>where  </a:t>
            </a:r>
            <a:r>
              <a:rPr lang="en-US" sz="2400" b="1" dirty="0" smtClean="0">
                <a:solidFill>
                  <a:srgbClr val="C00000"/>
                </a:solidFill>
              </a:rPr>
              <a:t>N = </a:t>
            </a:r>
            <a:r>
              <a:rPr lang="en-US" sz="2400" b="1" dirty="0" err="1" smtClean="0">
                <a:solidFill>
                  <a:srgbClr val="C00000"/>
                </a:solidFill>
              </a:rPr>
              <a:t>pq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where </a:t>
            </a:r>
            <a:r>
              <a:rPr lang="en-US" sz="2400" b="1" dirty="0" smtClean="0">
                <a:solidFill>
                  <a:srgbClr val="C00000"/>
                </a:solidFill>
              </a:rPr>
              <a:t>p</a:t>
            </a:r>
            <a:r>
              <a:rPr lang="en-US" sz="2400" dirty="0" smtClean="0"/>
              <a:t> and </a:t>
            </a:r>
            <a:r>
              <a:rPr lang="en-US" sz="2400" b="1" dirty="0" smtClean="0">
                <a:solidFill>
                  <a:srgbClr val="C00000"/>
                </a:solidFill>
              </a:rPr>
              <a:t>q</a:t>
            </a:r>
            <a:r>
              <a:rPr lang="en-US" sz="2400" dirty="0" smtClean="0"/>
              <a:t> are random primes such that </a:t>
            </a:r>
            <a:br>
              <a:rPr lang="en-US" sz="2400" dirty="0" smtClean="0"/>
            </a:br>
            <a:r>
              <a:rPr lang="en-US" sz="2400" b="1" dirty="0" smtClean="0">
                <a:solidFill>
                  <a:srgbClr val="C00000"/>
                </a:solidFill>
              </a:rPr>
              <a:t>|p| = |q| = k</a:t>
            </a:r>
            <a:r>
              <a:rPr lang="en-US" sz="2400" dirty="0" smtClean="0"/>
              <a:t>, and </a:t>
            </a:r>
            <a:r>
              <a:rPr lang="en-US" sz="2400" b="1" dirty="0" smtClean="0">
                <a:solidFill>
                  <a:srgbClr val="C00000"/>
                </a:solidFill>
              </a:rPr>
              <a:t>x </a:t>
            </a:r>
            <a:r>
              <a:rPr lang="en-US" sz="2400" dirty="0" smtClean="0">
                <a:solidFill>
                  <a:prstClr val="black"/>
                </a:solidFill>
              </a:rPr>
              <a:t>is a random element of </a:t>
            </a:r>
            <a:r>
              <a:rPr lang="en-GB" sz="2400" b="1" dirty="0" smtClean="0">
                <a:solidFill>
                  <a:srgbClr val="C00000"/>
                </a:solidFill>
                <a:cs typeface="Arial" pitchFamily="34" charset="0"/>
              </a:rPr>
              <a:t>Z</a:t>
            </a:r>
            <a:r>
              <a:rPr lang="en-GB" sz="2400" b="1" baseline="-25000" dirty="0" smtClean="0">
                <a:solidFill>
                  <a:srgbClr val="C00000"/>
                </a:solidFill>
                <a:cs typeface="Arial" pitchFamily="34" charset="0"/>
              </a:rPr>
              <a:t>N</a:t>
            </a:r>
            <a:r>
              <a:rPr lang="en-GB" sz="2400" b="1" dirty="0" smtClean="0">
                <a:solidFill>
                  <a:srgbClr val="C00000"/>
                </a:solidFill>
              </a:rPr>
              <a:t>*</a:t>
            </a:r>
            <a:r>
              <a:rPr lang="it-IT" sz="2400" dirty="0" smtClean="0">
                <a:solidFill>
                  <a:srgbClr val="C00000"/>
                </a:solidFill>
                <a:cs typeface="Arial"/>
              </a:rPr>
              <a:t> ,</a:t>
            </a:r>
          </a:p>
          <a:p>
            <a:r>
              <a:rPr lang="it-IT" sz="2400" dirty="0" smtClean="0">
                <a:cs typeface="Arial"/>
              </a:rPr>
              <a:t>and</a:t>
            </a:r>
            <a:r>
              <a:rPr lang="it-IT" sz="2400" dirty="0" smtClean="0">
                <a:solidFill>
                  <a:srgbClr val="C00000"/>
                </a:solidFill>
                <a:cs typeface="Arial"/>
              </a:rPr>
              <a:t> </a:t>
            </a:r>
            <a:r>
              <a:rPr lang="it-IT" sz="2400" b="1" dirty="0" smtClean="0">
                <a:solidFill>
                  <a:srgbClr val="C00000"/>
                </a:solidFill>
                <a:cs typeface="Arial"/>
              </a:rPr>
              <a:t>e</a:t>
            </a:r>
            <a:r>
              <a:rPr lang="it-IT" sz="2400" dirty="0" smtClean="0">
                <a:solidFill>
                  <a:srgbClr val="C00000"/>
                </a:solidFill>
                <a:cs typeface="Arial"/>
              </a:rPr>
              <a:t> </a:t>
            </a:r>
            <a:r>
              <a:rPr lang="it-IT" sz="2400" dirty="0" err="1" smtClean="0">
                <a:cs typeface="Arial"/>
              </a:rPr>
              <a:t>is</a:t>
            </a:r>
            <a:r>
              <a:rPr lang="it-IT" sz="2400" dirty="0" smtClean="0">
                <a:cs typeface="Arial"/>
              </a:rPr>
              <a:t> </a:t>
            </a:r>
            <a:r>
              <a:rPr lang="it-IT" sz="2400" dirty="0" err="1" smtClean="0">
                <a:cs typeface="Arial"/>
              </a:rPr>
              <a:t>random</a:t>
            </a:r>
            <a:r>
              <a:rPr lang="it-IT" sz="2400" dirty="0" smtClean="0">
                <a:cs typeface="Arial"/>
              </a:rPr>
              <a:t> </a:t>
            </a:r>
            <a:r>
              <a:rPr lang="it-IT" sz="2400" dirty="0" err="1" smtClean="0">
                <a:cs typeface="Arial"/>
              </a:rPr>
              <a:t>element</a:t>
            </a:r>
            <a:r>
              <a:rPr lang="it-IT" sz="2400" dirty="0" smtClean="0">
                <a:cs typeface="Arial"/>
              </a:rPr>
              <a:t> </a:t>
            </a:r>
            <a:r>
              <a:rPr lang="it-IT" sz="2400" dirty="0" err="1" smtClean="0">
                <a:cs typeface="Arial"/>
              </a:rPr>
              <a:t>of</a:t>
            </a:r>
            <a:r>
              <a:rPr lang="it-IT" sz="2400" dirty="0" smtClean="0">
                <a:cs typeface="Arial"/>
              </a:rPr>
              <a:t> </a:t>
            </a:r>
            <a:r>
              <a:rPr lang="it-IT" sz="2400" b="1" dirty="0" smtClean="0">
                <a:solidFill>
                  <a:srgbClr val="C00000"/>
                </a:solidFill>
              </a:rPr>
              <a:t>Z</a:t>
            </a:r>
            <a:r>
              <a:rPr lang="el-GR" sz="2400" b="1" baseline="-25000" dirty="0" smtClean="0">
                <a:solidFill>
                  <a:srgbClr val="C00000"/>
                </a:solidFill>
                <a:cs typeface="Arial" pitchFamily="34" charset="0"/>
              </a:rPr>
              <a:t>φ</a:t>
            </a:r>
            <a:r>
              <a:rPr lang="it-IT" sz="2400" b="1" baseline="-25000" dirty="0" smtClean="0">
                <a:solidFill>
                  <a:srgbClr val="C00000"/>
                </a:solidFill>
                <a:cs typeface="Arial" pitchFamily="34" charset="0"/>
              </a:rPr>
              <a:t>(N)</a:t>
            </a:r>
            <a:r>
              <a:rPr lang="it-IT" sz="2400" b="1" dirty="0" smtClean="0">
                <a:solidFill>
                  <a:srgbClr val="C00000"/>
                </a:solidFill>
                <a:cs typeface="Arial" pitchFamily="34" charset="0"/>
              </a:rPr>
              <a:t>*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="1" dirty="0" smtClean="0">
                <a:solidFill>
                  <a:srgbClr val="C00000"/>
                </a:solidFill>
              </a:rPr>
              <a:t> Z</a:t>
            </a:r>
            <a:r>
              <a:rPr lang="en-US" b="1" baseline="-25000" dirty="0" smtClean="0">
                <a:solidFill>
                  <a:srgbClr val="C00000"/>
                </a:solidFill>
              </a:rPr>
              <a:t>N</a:t>
            </a:r>
            <a:r>
              <a:rPr lang="en-US" b="1" dirty="0" smtClean="0">
                <a:solidFill>
                  <a:srgbClr val="C00000"/>
                </a:solidFill>
              </a:rPr>
              <a:t>*</a:t>
            </a:r>
            <a:r>
              <a:rPr lang="en-US" dirty="0" smtClean="0"/>
              <a:t> group is a bit strange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Some elements of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Z</a:t>
            </a:r>
            <a:r>
              <a:rPr lang="en-US" b="1" baseline="-25000" dirty="0" smtClean="0">
                <a:solidFill>
                  <a:srgbClr val="C00000"/>
                </a:solidFill>
              </a:rPr>
              <a:t>N</a:t>
            </a:r>
            <a:r>
              <a:rPr lang="en-US" b="1" dirty="0" smtClean="0">
                <a:solidFill>
                  <a:srgbClr val="C00000"/>
                </a:solidFill>
              </a:rPr>
              <a:t> = {0,...,n-1} </a:t>
            </a:r>
          </a:p>
          <a:p>
            <a:pPr>
              <a:buNone/>
            </a:pPr>
            <a:r>
              <a:rPr lang="en-US" dirty="0" smtClean="0"/>
              <a:t>are not there but you don’t know which if you don’t know </a:t>
            </a:r>
            <a:r>
              <a:rPr lang="en-US" b="1" dirty="0" smtClean="0">
                <a:solidFill>
                  <a:srgbClr val="C00000"/>
                </a:solidFill>
              </a:rPr>
              <a:t>p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C00000"/>
                </a:solidFill>
              </a:rPr>
              <a:t>q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Is it a problem?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No, for </a:t>
            </a:r>
            <a:r>
              <a:rPr lang="en-US" b="1" dirty="0" smtClean="0"/>
              <a:t>2</a:t>
            </a:r>
            <a:r>
              <a:rPr lang="en-US" dirty="0" smtClean="0"/>
              <a:t> reasons:</a:t>
            </a:r>
          </a:p>
          <a:p>
            <a:pPr marL="514350" indent="-514350"/>
            <a:r>
              <a:rPr lang="en-US" dirty="0" smtClean="0"/>
              <a:t>it is hard to find an element in </a:t>
            </a:r>
            <a:r>
              <a:rPr lang="en-US" b="1" dirty="0" smtClean="0">
                <a:solidFill>
                  <a:srgbClr val="C00000"/>
                </a:solidFill>
              </a:rPr>
              <a:t>Z</a:t>
            </a:r>
            <a:r>
              <a:rPr lang="en-US" b="1" baseline="-25000" dirty="0" smtClean="0">
                <a:solidFill>
                  <a:srgbClr val="C00000"/>
                </a:solidFill>
              </a:rPr>
              <a:t>N</a:t>
            </a:r>
            <a:r>
              <a:rPr lang="en-US" b="1" dirty="0" smtClean="0">
                <a:solidFill>
                  <a:srgbClr val="C00000"/>
                </a:solidFill>
              </a:rPr>
              <a:t>* \ Z</a:t>
            </a:r>
            <a:r>
              <a:rPr lang="en-US" b="1" baseline="-25000" dirty="0" smtClean="0">
                <a:solidFill>
                  <a:srgbClr val="C00000"/>
                </a:solidFill>
              </a:rPr>
              <a:t>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(other than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0</a:t>
            </a:r>
            <a:r>
              <a:rPr lang="en-US" dirty="0" smtClean="0"/>
              <a:t>),</a:t>
            </a:r>
          </a:p>
          <a:p>
            <a:pPr marL="514350" indent="-514350"/>
            <a:r>
              <a:rPr lang="en-US" b="1" dirty="0" smtClean="0"/>
              <a:t>RSA</a:t>
            </a:r>
            <a:r>
              <a:rPr lang="en-US" dirty="0" smtClean="0"/>
              <a:t> works also over </a:t>
            </a:r>
            <a:r>
              <a:rPr lang="en-US" b="1" dirty="0" smtClean="0">
                <a:solidFill>
                  <a:srgbClr val="C00000"/>
                </a:solidFill>
              </a:rPr>
              <a:t>Z</a:t>
            </a:r>
            <a:r>
              <a:rPr lang="en-US" b="1" baseline="-25000" dirty="0" smtClean="0">
                <a:solidFill>
                  <a:srgbClr val="C00000"/>
                </a:solidFill>
              </a:rPr>
              <a:t>N 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(“by accident”).</a:t>
            </a:r>
          </a:p>
          <a:p>
            <a:pPr marL="514350" indent="-51435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6638</TotalTime>
  <Words>5199</Words>
  <Application>Microsoft Office PowerPoint</Application>
  <PresentationFormat>On-screen Show (4:3)</PresentationFormat>
  <Paragraphs>1125</Paragraphs>
  <Slides>77</Slides>
  <Notes>74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78" baseType="lpstr">
      <vt:lpstr>Office Theme</vt:lpstr>
      <vt:lpstr>Lecture 8  Public-Key Encryption I</vt:lpstr>
      <vt:lpstr>Plan</vt:lpstr>
      <vt:lpstr>Public-Key Encryption</vt:lpstr>
      <vt:lpstr>The RSA trap-door permutation from the last lecture</vt:lpstr>
      <vt:lpstr>A naïve idea</vt:lpstr>
      <vt:lpstr>The “handbook RSA encryption”</vt:lpstr>
      <vt:lpstr>A game</vt:lpstr>
      <vt:lpstr>RSA assumption – more formally</vt:lpstr>
      <vt:lpstr>The ZN* group is a bit strange</vt:lpstr>
      <vt:lpstr>Remember the Chinese Reminder Theorem? </vt:lpstr>
      <vt:lpstr>It is hard to find an element in ZN \ ZN* (other than 0)</vt:lpstr>
      <vt:lpstr>Example</vt:lpstr>
      <vt:lpstr>RSA works also over ZN</vt:lpstr>
      <vt:lpstr>Question?</vt:lpstr>
      <vt:lpstr>Problems</vt:lpstr>
      <vt:lpstr>Plan</vt:lpstr>
      <vt:lpstr>Algebraic properties of RSA</vt:lpstr>
      <vt:lpstr>Jacobi Symbol</vt:lpstr>
      <vt:lpstr>Fact: the RSA function “preserves” the Jacobi symbol </vt:lpstr>
      <vt:lpstr>Actually, something even stronger holds:</vt:lpstr>
      <vt:lpstr>Example Z35*</vt:lpstr>
      <vt:lpstr>How to prove it?</vt:lpstr>
      <vt:lpstr>Fact</vt:lpstr>
      <vt:lpstr>Conclusion</vt:lpstr>
      <vt:lpstr>Note</vt:lpstr>
      <vt:lpstr>Question: Is RSA secure?</vt:lpstr>
      <vt:lpstr>Plan</vt:lpstr>
      <vt:lpstr>A mathematical view</vt:lpstr>
      <vt:lpstr>The security definition</vt:lpstr>
      <vt:lpstr>A chosen-plaintext attack (CPA)</vt:lpstr>
      <vt:lpstr>A simplified view</vt:lpstr>
      <vt:lpstr>CPA-security</vt:lpstr>
      <vt:lpstr>Is the “handbook RSA” secure?</vt:lpstr>
      <vt:lpstr>Plan</vt:lpstr>
      <vt:lpstr>Encoding</vt:lpstr>
      <vt:lpstr>How is it done in real-life?</vt:lpstr>
      <vt:lpstr>How to encrypt?</vt:lpstr>
      <vt:lpstr>How to decrypt?</vt:lpstr>
      <vt:lpstr>Example</vt:lpstr>
      <vt:lpstr>Security of the PKCS #1: RSA Encryption Standard Version 1.5.</vt:lpstr>
      <vt:lpstr>The situation</vt:lpstr>
      <vt:lpstr>Plan</vt:lpstr>
      <vt:lpstr>Notation</vt:lpstr>
      <vt:lpstr>Fact (informally)</vt:lpstr>
      <vt:lpstr>Recall:</vt:lpstr>
      <vt:lpstr>Game 2</vt:lpstr>
      <vt:lpstr>Theorem</vt:lpstr>
      <vt:lpstr>Proof strategy</vt:lpstr>
      <vt:lpstr>Outline of the construction</vt:lpstr>
      <vt:lpstr>Observation</vt:lpstr>
      <vt:lpstr>The method</vt:lpstr>
      <vt:lpstr>Observation</vt:lpstr>
      <vt:lpstr>Slide 53</vt:lpstr>
      <vt:lpstr>Slide 54</vt:lpstr>
      <vt:lpstr>So we can use bisection</vt:lpstr>
      <vt:lpstr>How to encrypt a one-bit message b?</vt:lpstr>
      <vt:lpstr>How to encrypt long messages?</vt:lpstr>
      <vt:lpstr>Conclusion</vt:lpstr>
      <vt:lpstr>Plan</vt:lpstr>
      <vt:lpstr>The situation</vt:lpstr>
      <vt:lpstr>Rabin encrypion</vt:lpstr>
      <vt:lpstr>Remember squaring modulo N=pq?</vt:lpstr>
      <vt:lpstr>Example</vt:lpstr>
      <vt:lpstr>A nice thing about Rabin’s function</vt:lpstr>
      <vt:lpstr>How to do it?</vt:lpstr>
      <vt:lpstr>Another approach</vt:lpstr>
      <vt:lpstr>How does it look like?</vt:lpstr>
      <vt:lpstr>Rabin restricted to QRN is a permutation</vt:lpstr>
      <vt:lpstr>Rabin restricted to QRN is a permutation - proof</vt:lpstr>
      <vt:lpstr>How to encrypt a one-bit message b?</vt:lpstr>
      <vt:lpstr>Plan</vt:lpstr>
      <vt:lpstr>Hard-core predicates</vt:lpstr>
      <vt:lpstr>Example</vt:lpstr>
      <vt:lpstr>A fact</vt:lpstr>
      <vt:lpstr>How to encrypt with such an g?</vt:lpstr>
      <vt:lpstr>Is the public-key encryption in Minicrypt?</vt:lpstr>
      <vt:lpstr>Slide 77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6  Public-Key Encryption</dc:title>
  <dc:creator>Utente Windows</dc:creator>
  <cp:lastModifiedBy>Stefan Dziembowski</cp:lastModifiedBy>
  <cp:revision>170</cp:revision>
  <dcterms:created xsi:type="dcterms:W3CDTF">2012-12-07T14:24:47Z</dcterms:created>
  <dcterms:modified xsi:type="dcterms:W3CDTF">2012-12-07T14:27:36Z</dcterms:modified>
</cp:coreProperties>
</file>