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344" r:id="rId2"/>
    <p:sldId id="267" r:id="rId3"/>
    <p:sldId id="345" r:id="rId4"/>
    <p:sldId id="257" r:id="rId5"/>
    <p:sldId id="258" r:id="rId6"/>
    <p:sldId id="346" r:id="rId7"/>
    <p:sldId id="343" r:id="rId8"/>
    <p:sldId id="260" r:id="rId9"/>
    <p:sldId id="347" r:id="rId10"/>
    <p:sldId id="261" r:id="rId11"/>
    <p:sldId id="262" r:id="rId12"/>
    <p:sldId id="263" r:id="rId13"/>
    <p:sldId id="264" r:id="rId14"/>
    <p:sldId id="265" r:id="rId15"/>
    <p:sldId id="339" r:id="rId16"/>
    <p:sldId id="268" r:id="rId17"/>
    <p:sldId id="269" r:id="rId18"/>
    <p:sldId id="270" r:id="rId19"/>
    <p:sldId id="271" r:id="rId20"/>
    <p:sldId id="348" r:id="rId21"/>
    <p:sldId id="349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4" r:id="rId34"/>
    <p:sldId id="285" r:id="rId35"/>
    <p:sldId id="340" r:id="rId36"/>
    <p:sldId id="286" r:id="rId37"/>
    <p:sldId id="287" r:id="rId38"/>
    <p:sldId id="288" r:id="rId39"/>
    <p:sldId id="289" r:id="rId40"/>
    <p:sldId id="290" r:id="rId41"/>
    <p:sldId id="342" r:id="rId42"/>
    <p:sldId id="291" r:id="rId43"/>
    <p:sldId id="292" r:id="rId44"/>
    <p:sldId id="293" r:id="rId45"/>
    <p:sldId id="341" r:id="rId46"/>
    <p:sldId id="294" r:id="rId47"/>
    <p:sldId id="295" r:id="rId48"/>
    <p:sldId id="296" r:id="rId49"/>
    <p:sldId id="297" r:id="rId50"/>
    <p:sldId id="313" r:id="rId51"/>
    <p:sldId id="299" r:id="rId52"/>
    <p:sldId id="300" r:id="rId53"/>
    <p:sldId id="301" r:id="rId54"/>
    <p:sldId id="302" r:id="rId55"/>
    <p:sldId id="350" r:id="rId56"/>
    <p:sldId id="303" r:id="rId57"/>
    <p:sldId id="304" r:id="rId58"/>
    <p:sldId id="305" r:id="rId59"/>
    <p:sldId id="306" r:id="rId60"/>
    <p:sldId id="307" r:id="rId61"/>
    <p:sldId id="308" r:id="rId62"/>
    <p:sldId id="309" r:id="rId63"/>
    <p:sldId id="310" r:id="rId64"/>
    <p:sldId id="311" r:id="rId65"/>
    <p:sldId id="312" r:id="rId66"/>
    <p:sldId id="314" r:id="rId67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2" d="100"/>
          <a:sy n="22" d="100"/>
        </p:scale>
        <p:origin x="-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notesMaster" Target="notesMasters/notesMaster1.xml"/><Relationship Id="rId69" Type="http://schemas.openxmlformats.org/officeDocument/2006/relationships/printerSettings" Target="printerSettings/printerSettings1.bin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esProps" Target="presProps.xml"/><Relationship Id="rId71" Type="http://schemas.openxmlformats.org/officeDocument/2006/relationships/viewProps" Target="viewProps.xml"/><Relationship Id="rId72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6A02635-38FC-41F1-818B-6FBDAA826E28}" type="datetimeFigureOut">
              <a:rPr lang="it-IT" smtClean="0"/>
              <a:pPr/>
              <a:t>1/4/13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DC0ECB0-4EB7-4C82-B74F-B25CEEB9B3FB}" type="slidenum">
              <a:rPr lang="it-IT" smtClean="0"/>
              <a:pPr/>
              <a:t>‹nr›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6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0628D-FC70-41A5-B047-F51AE3E8BD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0628D-FC70-41A5-B047-F51AE3E8BD4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6CC71-148F-4D59-A62A-A6E6F1DFD9A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hardness</a:t>
            </a:r>
            <a:r>
              <a:rPr lang="en-US" baseline="0" dirty="0" smtClean="0"/>
              <a:t> vs. randomness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0628D-FC70-41A5-B047-F51AE3E8BD4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0628D-FC70-41A5-B047-F51AE3E8BD4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6CC71-148F-4D59-A62A-A6E6F1DFD9A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0ECB0-4EB7-4C82-B74F-B25CEEB9B3FB}" type="slidenum">
              <a:rPr lang="it-IT" smtClean="0"/>
              <a:pPr/>
              <a:t>41</a:t>
            </a:fld>
            <a:endParaRPr lang="it-IT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0628D-FC70-41A5-B047-F51AE3E8BD4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0628D-FC70-41A5-B047-F51AE3E8BD40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0628D-FC70-41A5-B047-F51AE3E8BD40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01D60-B0F8-405B-BCBC-FFDCBDDCACCB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01D60-B0F8-405B-BCBC-FFDCBDDCACC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01D60-B0F8-405B-BCBC-FFDCBDDCACCB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6CC71-148F-4D59-A62A-A6E6F1DFD9A5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6CC71-148F-4D59-A62A-A6E6F1DFD9A5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6CC71-148F-4D59-A62A-A6E6F1DFD9A5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34651-70A9-45C6-B731-CF08A1C4CD95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34651-70A9-45C6-B731-CF08A1C4CD95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6CC71-148F-4D59-A62A-A6E6F1DFD9A5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01D60-B0F8-405B-BCBC-FFDCBDDCACCB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01D60-B0F8-405B-BCBC-FFDCBDDCACCB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01D60-B0F8-405B-BCBC-FFDCBDDCACCB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01D60-B0F8-405B-BCBC-FFDCBDDCACCB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01D60-B0F8-405B-BCBC-FFDCBDDCACCB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01D60-B0F8-405B-BCBC-FFDCBDDCACCB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01D60-B0F8-405B-BCBC-FFDCBDDCACCB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01D60-B0F8-405B-BCBC-FFDCBDDCACCB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25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632A10-DCC6-4A20-9C12-577EF1D0366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0628D-FC70-41A5-B047-F51AE3E8BD4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CD01B-F970-420C-BCEF-06D1ECB1A2F0}" type="datetimeFigureOut">
              <a:rPr lang="it-IT" smtClean="0"/>
              <a:pPr/>
              <a:t>1/4/13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D4BC-6C44-4229-9EDC-061000F3DD4F}" type="slidenum">
              <a:rPr lang="it-IT" smtClean="0"/>
              <a:pPr/>
              <a:t>‹nr›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CD01B-F970-420C-BCEF-06D1ECB1A2F0}" type="datetimeFigureOut">
              <a:rPr lang="it-IT" smtClean="0"/>
              <a:pPr/>
              <a:t>1/4/13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D4BC-6C44-4229-9EDC-061000F3DD4F}" type="slidenum">
              <a:rPr lang="it-IT" smtClean="0"/>
              <a:pPr/>
              <a:t>‹nr›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CD01B-F970-420C-BCEF-06D1ECB1A2F0}" type="datetimeFigureOut">
              <a:rPr lang="it-IT" smtClean="0"/>
              <a:pPr/>
              <a:t>1/4/13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D4BC-6C44-4229-9EDC-061000F3DD4F}" type="slidenum">
              <a:rPr lang="it-IT" smtClean="0"/>
              <a:pPr/>
              <a:t>‹nr›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CD01B-F970-420C-BCEF-06D1ECB1A2F0}" type="datetimeFigureOut">
              <a:rPr lang="it-IT" smtClean="0"/>
              <a:pPr/>
              <a:t>1/4/13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D4BC-6C44-4229-9EDC-061000F3DD4F}" type="slidenum">
              <a:rPr lang="it-IT" smtClean="0"/>
              <a:pPr/>
              <a:t>‹nr›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CD01B-F970-420C-BCEF-06D1ECB1A2F0}" type="datetimeFigureOut">
              <a:rPr lang="it-IT" smtClean="0"/>
              <a:pPr/>
              <a:t>1/4/13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D4BC-6C44-4229-9EDC-061000F3DD4F}" type="slidenum">
              <a:rPr lang="it-IT" smtClean="0"/>
              <a:pPr/>
              <a:t>‹nr›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CD01B-F970-420C-BCEF-06D1ECB1A2F0}" type="datetimeFigureOut">
              <a:rPr lang="it-IT" smtClean="0"/>
              <a:pPr/>
              <a:t>1/4/13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D4BC-6C44-4229-9EDC-061000F3DD4F}" type="slidenum">
              <a:rPr lang="it-IT" smtClean="0"/>
              <a:pPr/>
              <a:t>‹nr›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CD01B-F970-420C-BCEF-06D1ECB1A2F0}" type="datetimeFigureOut">
              <a:rPr lang="it-IT" smtClean="0"/>
              <a:pPr/>
              <a:t>1/4/13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D4BC-6C44-4229-9EDC-061000F3DD4F}" type="slidenum">
              <a:rPr lang="it-IT" smtClean="0"/>
              <a:pPr/>
              <a:t>‹nr›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CD01B-F970-420C-BCEF-06D1ECB1A2F0}" type="datetimeFigureOut">
              <a:rPr lang="it-IT" smtClean="0"/>
              <a:pPr/>
              <a:t>1/4/13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D4BC-6C44-4229-9EDC-061000F3DD4F}" type="slidenum">
              <a:rPr lang="it-IT" smtClean="0"/>
              <a:pPr/>
              <a:t>‹nr›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CD01B-F970-420C-BCEF-06D1ECB1A2F0}" type="datetimeFigureOut">
              <a:rPr lang="it-IT" smtClean="0"/>
              <a:pPr/>
              <a:t>1/4/13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D4BC-6C44-4229-9EDC-061000F3DD4F}" type="slidenum">
              <a:rPr lang="it-IT" smtClean="0"/>
              <a:pPr/>
              <a:t>‹nr›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CD01B-F970-420C-BCEF-06D1ECB1A2F0}" type="datetimeFigureOut">
              <a:rPr lang="it-IT" smtClean="0"/>
              <a:pPr/>
              <a:t>1/4/13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D4BC-6C44-4229-9EDC-061000F3DD4F}" type="slidenum">
              <a:rPr lang="it-IT" smtClean="0"/>
              <a:pPr/>
              <a:t>‹nr›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CD01B-F970-420C-BCEF-06D1ECB1A2F0}" type="datetimeFigureOut">
              <a:rPr lang="it-IT" smtClean="0"/>
              <a:pPr/>
              <a:t>1/4/13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D4BC-6C44-4229-9EDC-061000F3DD4F}" type="slidenum">
              <a:rPr lang="it-IT" smtClean="0"/>
              <a:pPr/>
              <a:t>‹nr›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CD01B-F970-420C-BCEF-06D1ECB1A2F0}" type="datetimeFigureOut">
              <a:rPr lang="it-IT" smtClean="0"/>
              <a:pPr/>
              <a:t>1/4/13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7D4BC-6C44-4229-9EDC-061000F3DD4F}" type="slidenum">
              <a:rPr lang="it-IT" smtClean="0"/>
              <a:pPr/>
              <a:t>‹nr›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5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5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5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2.wmf"/><Relationship Id="rId5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2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6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Relationship Id="rId3" Type="http://schemas.openxmlformats.org/officeDocument/2006/relationships/image" Target="../media/image2.wmf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Relationship Id="rId3" Type="http://schemas.openxmlformats.org/officeDocument/2006/relationships/image" Target="../media/image10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Relationship Id="rId3" Type="http://schemas.openxmlformats.org/officeDocument/2006/relationships/image" Target="../media/image11.jpe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2398719"/>
          </a:xfrm>
        </p:spPr>
        <p:txBody>
          <a:bodyPr>
            <a:normAutofit/>
          </a:bodyPr>
          <a:lstStyle/>
          <a:p>
            <a:r>
              <a:rPr lang="en-GB" dirty="0" smtClean="0"/>
              <a:t>Lecture 2</a:t>
            </a:r>
            <a:br>
              <a:rPr lang="en-GB" dirty="0" smtClean="0"/>
            </a:br>
            <a:r>
              <a:rPr lang="en-GB" b="1" dirty="0" smtClean="0"/>
              <a:t>Symmetric Encryption I</a:t>
            </a:r>
            <a:endParaRPr lang="en-US" b="1" dirty="0"/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1285852" y="2872238"/>
            <a:ext cx="3643338" cy="1199704"/>
          </a:xfrm>
          <a:prstGeom prst="rect">
            <a:avLst/>
          </a:prstGeom>
        </p:spPr>
        <p:txBody>
          <a:bodyPr tIns="0">
            <a:noAutofit/>
          </a:bodyPr>
          <a:lstStyle/>
          <a:p>
            <a:pPr marL="27432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Stefan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Dziembowski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www.dziembowski.net</a:t>
            </a:r>
            <a:b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</a:t>
            </a:r>
            <a:r>
              <a:rPr lang="it-IT" baseline="0" dirty="0" err="1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M</a:t>
            </a:r>
            <a:r>
              <a:rPr lang="it-IT" dirty="0" err="1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 UW</a:t>
            </a:r>
            <a:endParaRPr kumimoji="0" lang="it-IT" b="0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6286520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12.10.12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001024" y="628652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ver</a:t>
            </a:r>
            <a:r>
              <a:rPr lang="en-US" b="1" smtClean="0"/>
              <a:t> 1.0</a:t>
            </a:r>
            <a:endParaRPr lang="it-IT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2895600"/>
            <a:ext cx="2743200" cy="176980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458200" cy="1333488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Moral</a:t>
            </a:r>
            <a:r>
              <a:rPr lang="en-US" sz="3200" dirty="0" smtClean="0">
                <a:solidFill>
                  <a:schemeClr val="tx1"/>
                </a:solidFill>
              </a:rPr>
              <a:t>: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“If </a:t>
            </a:r>
            <a:r>
              <a:rPr lang="en-US" sz="3200" b="1" dirty="0">
                <a:solidFill>
                  <a:srgbClr val="993300"/>
                </a:solidFill>
              </a:rPr>
              <a:t>P=NP</a:t>
            </a:r>
            <a:r>
              <a:rPr lang="en-US" sz="3200" dirty="0">
                <a:solidFill>
                  <a:schemeClr val="tx1"/>
                </a:solidFill>
              </a:rPr>
              <a:t>, then the semantically-secure encryption is broken”</a:t>
            </a:r>
            <a:r>
              <a:rPr lang="en-US" sz="4000" dirty="0">
                <a:solidFill>
                  <a:schemeClr val="tx1"/>
                </a:solidFill>
              </a:rPr>
              <a:t/>
            </a:r>
            <a:br>
              <a:rPr lang="en-US" sz="4000" dirty="0">
                <a:solidFill>
                  <a:schemeClr val="tx1"/>
                </a:solidFill>
              </a:rPr>
            </a:b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28" y="3214686"/>
            <a:ext cx="7498080" cy="4800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1472" y="1928802"/>
            <a:ext cx="7858180" cy="4801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Is it 100% true?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857620" y="2643182"/>
            <a:ext cx="1862048" cy="4801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>
              <a:lnSpc>
                <a:spcPct val="90000"/>
              </a:lnSpc>
              <a:buFontTx/>
              <a:buNone/>
            </a:pPr>
            <a:r>
              <a:rPr lang="en-US" sz="2800" dirty="0" smtClean="0"/>
              <a:t>Not really...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428596" y="4143380"/>
            <a:ext cx="7929618" cy="8679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This is because even if </a:t>
            </a:r>
            <a:r>
              <a:rPr lang="en-US" sz="2800" b="1" dirty="0" smtClean="0">
                <a:solidFill>
                  <a:srgbClr val="993300"/>
                </a:solidFill>
              </a:rPr>
              <a:t>P=NP</a:t>
            </a:r>
            <a:r>
              <a:rPr lang="en-US" sz="2800" dirty="0" smtClean="0"/>
              <a:t> we do not know what are the constants.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1643042" y="5357826"/>
            <a:ext cx="6194068" cy="4801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Maybe </a:t>
            </a:r>
            <a:r>
              <a:rPr lang="en-US" sz="2800" b="1" dirty="0" smtClean="0">
                <a:solidFill>
                  <a:srgbClr val="993300"/>
                </a:solidFill>
              </a:rPr>
              <a:t>P=NP</a:t>
            </a:r>
            <a:r>
              <a:rPr lang="en-US" sz="2800" dirty="0" smtClean="0"/>
              <a:t> in a very “inefficient way”...</a:t>
            </a:r>
            <a:endParaRPr lang="en-US" sz="2800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28596" y="357166"/>
            <a:ext cx="8286808" cy="9787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To prove security of a cryptographic scheme we need to show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400" b="1" u="sng" dirty="0" smtClean="0"/>
              <a:t>a lower bound on the computational complexity of some problem.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28596" y="1500174"/>
            <a:ext cx="8294299" cy="9787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2400" dirty="0" smtClean="0"/>
              <a:t>In the “asymptotic setting” that would mean that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400" dirty="0" smtClean="0"/>
              <a:t>at least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400" dirty="0" smtClean="0"/>
              <a:t>we show that </a:t>
            </a:r>
            <a:r>
              <a:rPr lang="en-US" sz="2400" b="1" dirty="0" smtClean="0">
                <a:solidFill>
                  <a:srgbClr val="993300"/>
                </a:solidFill>
              </a:rPr>
              <a:t>P </a:t>
            </a:r>
            <a:r>
              <a:rPr lang="en-US" sz="2400" b="1" dirty="0" smtClean="0">
                <a:solidFill>
                  <a:srgbClr val="993300"/>
                </a:solidFill>
                <a:cs typeface="Arial" charset="0"/>
              </a:rPr>
              <a:t>≠</a:t>
            </a:r>
            <a:r>
              <a:rPr lang="en-US" sz="2400" b="1" dirty="0" smtClean="0">
                <a:solidFill>
                  <a:srgbClr val="993300"/>
                </a:solidFill>
              </a:rPr>
              <a:t> NP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28596" y="3541268"/>
            <a:ext cx="8286808" cy="6832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2400" dirty="0" smtClean="0"/>
              <a:t>Does the implication in the other direction hold?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400" dirty="0" smtClean="0"/>
              <a:t>(that is: does </a:t>
            </a:r>
            <a:r>
              <a:rPr lang="en-US" sz="2400" b="1" dirty="0" smtClean="0">
                <a:solidFill>
                  <a:srgbClr val="993300"/>
                </a:solidFill>
              </a:rPr>
              <a:t>P </a:t>
            </a:r>
            <a:r>
              <a:rPr lang="en-US" sz="2400" b="1" dirty="0" smtClean="0">
                <a:solidFill>
                  <a:srgbClr val="993300"/>
                </a:solidFill>
                <a:cs typeface="Arial" charset="0"/>
              </a:rPr>
              <a:t>≠</a:t>
            </a:r>
            <a:r>
              <a:rPr lang="en-US" sz="2400" b="1" dirty="0" smtClean="0">
                <a:solidFill>
                  <a:srgbClr val="993300"/>
                </a:solidFill>
              </a:rPr>
              <a:t> NP</a:t>
            </a:r>
            <a:r>
              <a:rPr lang="en-US" sz="2400" dirty="0" smtClean="0"/>
              <a:t> imply anything for cryptography?)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428596" y="4612838"/>
            <a:ext cx="8286808" cy="3877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rgbClr val="993300"/>
                </a:solidFill>
              </a:rPr>
              <a:t>No!</a:t>
            </a:r>
            <a:r>
              <a:rPr lang="en-US" sz="2400" dirty="0" smtClean="0"/>
              <a:t> (at least as far as we know)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4038600" y="5486400"/>
            <a:ext cx="167640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2400" b="1" dirty="0" smtClean="0"/>
              <a:t>Therefore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428596" y="5929330"/>
            <a:ext cx="8286808" cy="6832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2400" dirty="0" smtClean="0"/>
              <a:t>proving that an encryption scheme is secure is probably much harder than proving that </a:t>
            </a:r>
            <a:r>
              <a:rPr lang="en-US" sz="2400" b="1" dirty="0" smtClean="0">
                <a:solidFill>
                  <a:srgbClr val="800000"/>
                </a:solidFill>
              </a:rPr>
              <a:t>P </a:t>
            </a:r>
            <a:r>
              <a:rPr lang="en-US" sz="2400" b="1" dirty="0" smtClean="0">
                <a:solidFill>
                  <a:srgbClr val="800000"/>
                </a:solidFill>
                <a:cs typeface="Arial" charset="0"/>
              </a:rPr>
              <a:t>≠ </a:t>
            </a:r>
            <a:r>
              <a:rPr lang="en-US" sz="2400" b="1" dirty="0" smtClean="0">
                <a:solidFill>
                  <a:srgbClr val="800000"/>
                </a:solidFill>
              </a:rPr>
              <a:t>NP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7498080" cy="1143000"/>
          </a:xfrm>
        </p:spPr>
        <p:txBody>
          <a:bodyPr/>
          <a:lstStyle/>
          <a:p>
            <a:r>
              <a:rPr lang="en-US" dirty="0"/>
              <a:t>What can we prove?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500174"/>
            <a:ext cx="8229600" cy="1643074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dirty="0"/>
              <a:t>We can prove conditional results.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That is, we can show theorems of a type: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5786446" y="3786190"/>
            <a:ext cx="2373313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000" b="0" dirty="0">
                <a:solidFill>
                  <a:schemeClr val="tx1"/>
                </a:solidFill>
              </a:rPr>
              <a:t>Suppose that some 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scheme </a:t>
            </a:r>
            <a:r>
              <a:rPr lang="en-US" sz="2000" b="1" dirty="0">
                <a:solidFill>
                  <a:srgbClr val="800000"/>
                </a:solidFill>
              </a:rPr>
              <a:t>Y</a:t>
            </a:r>
            <a:r>
              <a:rPr lang="en-US" sz="2000" b="0" dirty="0">
                <a:solidFill>
                  <a:schemeClr val="tx1"/>
                </a:solidFill>
              </a:rPr>
              <a:t> is secure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219200" y="5715000"/>
            <a:ext cx="2397125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000" b="0" dirty="0">
                <a:solidFill>
                  <a:schemeClr val="tx1"/>
                </a:solidFill>
              </a:rPr>
              <a:t>then scheme </a:t>
            </a:r>
            <a:r>
              <a:rPr lang="en-US" sz="2000" b="1" dirty="0">
                <a:solidFill>
                  <a:srgbClr val="800000"/>
                </a:solidFill>
              </a:rPr>
              <a:t>X</a:t>
            </a:r>
            <a:r>
              <a:rPr lang="en-US" sz="2000" b="0" dirty="0">
                <a:solidFill>
                  <a:schemeClr val="tx1"/>
                </a:solidFill>
              </a:rPr>
              <a:t> is secure.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214414" y="3429000"/>
            <a:ext cx="2373313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000" b="0" dirty="0">
                <a:solidFill>
                  <a:schemeClr val="tx1"/>
                </a:solidFill>
              </a:rPr>
              <a:t>Suppose that some “computational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000" b="0" dirty="0">
                <a:solidFill>
                  <a:schemeClr val="tx1"/>
                </a:solidFill>
              </a:rPr>
              <a:t>assumption </a:t>
            </a:r>
            <a:r>
              <a:rPr lang="en-US" sz="2000" b="1" dirty="0">
                <a:solidFill>
                  <a:srgbClr val="800000"/>
                </a:solidFill>
              </a:rPr>
              <a:t>A</a:t>
            </a:r>
            <a:r>
              <a:rPr lang="en-US" sz="2000" dirty="0">
                <a:solidFill>
                  <a:srgbClr val="800000"/>
                </a:solidFill>
              </a:rPr>
              <a:t>”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holds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5867400" y="5502269"/>
            <a:ext cx="2286000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000" b="0" dirty="0">
                <a:solidFill>
                  <a:schemeClr val="tx1"/>
                </a:solidFill>
              </a:rPr>
              <a:t>then scheme</a:t>
            </a:r>
            <a:r>
              <a:rPr lang="en-US" sz="2000" dirty="0">
                <a:solidFill>
                  <a:srgbClr val="800000"/>
                </a:solidFill>
              </a:rPr>
              <a:t> </a:t>
            </a:r>
            <a:r>
              <a:rPr lang="en-US" sz="2000" b="1" dirty="0">
                <a:solidFill>
                  <a:srgbClr val="800000"/>
                </a:solidFill>
              </a:rPr>
              <a:t>X</a:t>
            </a:r>
            <a:r>
              <a:rPr lang="en-US" sz="2000" b="0" dirty="0">
                <a:solidFill>
                  <a:schemeClr val="tx1"/>
                </a:solidFill>
              </a:rPr>
              <a:t> is secure.</a:t>
            </a:r>
          </a:p>
        </p:txBody>
      </p:sp>
      <p:sp>
        <p:nvSpPr>
          <p:cNvPr id="57352" name="AutoShape 8"/>
          <p:cNvSpPr>
            <a:spLocks noChangeArrowheads="1"/>
          </p:cNvSpPr>
          <p:nvPr/>
        </p:nvSpPr>
        <p:spPr bwMode="auto">
          <a:xfrm>
            <a:off x="6858016" y="4643446"/>
            <a:ext cx="381000" cy="762000"/>
          </a:xfrm>
          <a:prstGeom prst="down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sz="2000"/>
          </a:p>
        </p:txBody>
      </p:sp>
      <p:pic>
        <p:nvPicPr>
          <p:cNvPr id="57354" name="Picture 10" descr="MCj042982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762000"/>
            <a:ext cx="1163638" cy="1422400"/>
          </a:xfrm>
          <a:prstGeom prst="rect">
            <a:avLst/>
          </a:prstGeom>
          <a:noFill/>
        </p:spPr>
      </p:pic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2214546" y="4857760"/>
            <a:ext cx="381000" cy="762000"/>
          </a:xfrm>
          <a:prstGeom prst="down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sz="200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nimBg="1"/>
      <p:bldP spid="57349" grpId="0" animBg="1"/>
      <p:bldP spid="57350" grpId="0" animBg="1"/>
      <p:bldP spid="57351" grpId="0" animBg="1"/>
      <p:bldP spid="57352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/>
              <a:t>Research program in cryptography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91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Base the security of cryptographic schemes on a small number of well-specified “computational assumptions”.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219200" y="5715000"/>
            <a:ext cx="2397125" cy="6445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0" dirty="0">
                <a:solidFill>
                  <a:schemeClr val="tx1"/>
                </a:solidFill>
              </a:rPr>
              <a:t>then scheme </a:t>
            </a:r>
            <a:r>
              <a:rPr lang="en-US" sz="1800" dirty="0">
                <a:solidFill>
                  <a:srgbClr val="800000"/>
                </a:solidFill>
              </a:rPr>
              <a:t>X</a:t>
            </a:r>
            <a:r>
              <a:rPr lang="en-US" sz="1800" b="0" dirty="0">
                <a:solidFill>
                  <a:schemeClr val="tx1"/>
                </a:solidFill>
              </a:rPr>
              <a:t> is secure.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1219200" y="3657600"/>
            <a:ext cx="2373313" cy="919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0" dirty="0">
                <a:solidFill>
                  <a:schemeClr val="tx1"/>
                </a:solidFill>
              </a:rPr>
              <a:t>Some “computational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800" b="0" dirty="0">
                <a:solidFill>
                  <a:schemeClr val="tx1"/>
                </a:solidFill>
              </a:rPr>
              <a:t>assumption </a:t>
            </a:r>
            <a:r>
              <a:rPr lang="en-US" sz="1800" dirty="0">
                <a:solidFill>
                  <a:srgbClr val="800000"/>
                </a:solidFill>
              </a:rPr>
              <a:t>A”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br>
              <a:rPr lang="en-US" sz="1800" b="0" dirty="0">
                <a:solidFill>
                  <a:schemeClr val="tx1"/>
                </a:solidFill>
              </a:rPr>
            </a:br>
            <a:r>
              <a:rPr lang="en-US" sz="1800" b="0" dirty="0">
                <a:solidFill>
                  <a:schemeClr val="tx1"/>
                </a:solidFill>
              </a:rPr>
              <a:t>holds</a:t>
            </a:r>
          </a:p>
        </p:txBody>
      </p:sp>
      <p:sp>
        <p:nvSpPr>
          <p:cNvPr id="70663" name="AutoShape 7"/>
          <p:cNvSpPr>
            <a:spLocks noChangeArrowheads="1"/>
          </p:cNvSpPr>
          <p:nvPr/>
        </p:nvSpPr>
        <p:spPr bwMode="auto">
          <a:xfrm>
            <a:off x="5715008" y="3357562"/>
            <a:ext cx="2819400" cy="1524000"/>
          </a:xfrm>
          <a:prstGeom prst="wedgeRoundRectCallout">
            <a:avLst>
              <a:gd name="adj1" fmla="val -127986"/>
              <a:gd name="adj2" fmla="val 6981"/>
              <a:gd name="adj3" fmla="val 16667"/>
            </a:avLst>
          </a:prstGeom>
          <a:ln>
            <a:headEnd/>
            <a:tailEnd/>
          </a:ln>
          <a:effectLst>
            <a:innerShdw blurRad="114300">
              <a:prstClr val="black"/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1"/>
          <a:lstStyle/>
          <a:p>
            <a:pPr marL="609600" indent="-609600" algn="ctr"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in this we</a:t>
            </a:r>
          </a:p>
          <a:p>
            <a:pPr marL="609600" indent="-609600" algn="ctr"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have to</a:t>
            </a:r>
          </a:p>
          <a:p>
            <a:pPr marL="609600" indent="-609600" algn="ctr"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 “believe”</a:t>
            </a:r>
          </a:p>
        </p:txBody>
      </p:sp>
      <p:sp>
        <p:nvSpPr>
          <p:cNvPr id="70664" name="AutoShape 8"/>
          <p:cNvSpPr>
            <a:spLocks noChangeArrowheads="1"/>
          </p:cNvSpPr>
          <p:nvPr/>
        </p:nvSpPr>
        <p:spPr bwMode="auto">
          <a:xfrm>
            <a:off x="5357818" y="5357826"/>
            <a:ext cx="3124200" cy="1295400"/>
          </a:xfrm>
          <a:prstGeom prst="wedgeRoundRectCallout">
            <a:avLst>
              <a:gd name="adj1" fmla="val -116208"/>
              <a:gd name="adj2" fmla="val -34190"/>
              <a:gd name="adj3" fmla="val 16667"/>
            </a:avLst>
          </a:prstGeom>
          <a:ln>
            <a:headEnd/>
            <a:tailEnd/>
          </a:ln>
          <a:effectLst>
            <a:innerShdw blurRad="114300">
              <a:prstClr val="black"/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1"/>
          <a:lstStyle/>
          <a:p>
            <a:pPr marL="609600" indent="-609600" algn="ctr">
              <a:buFontTx/>
              <a:buNone/>
            </a:pPr>
            <a:r>
              <a:rPr lang="en-US" sz="2400" dirty="0"/>
              <a:t>the rest is </a:t>
            </a:r>
          </a:p>
          <a:p>
            <a:pPr marL="609600" indent="-609600" algn="ctr">
              <a:buFontTx/>
              <a:buNone/>
            </a:pPr>
            <a:r>
              <a:rPr lang="en-US" sz="2400" dirty="0"/>
              <a:t>provable</a:t>
            </a:r>
          </a:p>
        </p:txBody>
      </p:sp>
      <p:sp>
        <p:nvSpPr>
          <p:cNvPr id="70665" name="AutoShape 9"/>
          <p:cNvSpPr>
            <a:spLocks noChangeArrowheads="1"/>
          </p:cNvSpPr>
          <p:nvPr/>
        </p:nvSpPr>
        <p:spPr bwMode="auto">
          <a:xfrm>
            <a:off x="685800" y="1981200"/>
            <a:ext cx="5257800" cy="1371600"/>
          </a:xfrm>
          <a:prstGeom prst="wedgeRoundRectCallout">
            <a:avLst>
              <a:gd name="adj1" fmla="val 634"/>
              <a:gd name="adj2" fmla="val 111690"/>
              <a:gd name="adj3" fmla="val 16667"/>
            </a:avLst>
          </a:prstGeom>
          <a:ln>
            <a:headEnd/>
            <a:tailEnd/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609600" indent="-609600" algn="ctr">
              <a:buFontTx/>
              <a:buNone/>
            </a:pPr>
            <a:r>
              <a:rPr lang="en-GB" sz="2000" u="sng" dirty="0">
                <a:solidFill>
                  <a:schemeClr val="tx1"/>
                </a:solidFill>
              </a:rPr>
              <a:t>Examples of </a:t>
            </a:r>
            <a:r>
              <a:rPr lang="en-GB" sz="2000" u="sng" dirty="0">
                <a:solidFill>
                  <a:srgbClr val="990000"/>
                </a:solidFill>
              </a:rPr>
              <a:t>A</a:t>
            </a:r>
            <a:r>
              <a:rPr lang="en-GB" sz="2000" dirty="0">
                <a:solidFill>
                  <a:schemeClr val="tx1"/>
                </a:solidFill>
              </a:rPr>
              <a:t>:</a:t>
            </a:r>
          </a:p>
          <a:p>
            <a:pPr marL="609600" indent="-609600" algn="ctr">
              <a:buFontTx/>
              <a:buNone/>
            </a:pPr>
            <a:r>
              <a:rPr lang="en-GB" sz="2000" b="0" dirty="0">
                <a:solidFill>
                  <a:schemeClr val="tx1"/>
                </a:solidFill>
              </a:rPr>
              <a:t>“decisional </a:t>
            </a:r>
            <a:r>
              <a:rPr lang="en-GB" sz="2000" b="0" dirty="0" err="1">
                <a:solidFill>
                  <a:schemeClr val="tx1"/>
                </a:solidFill>
              </a:rPr>
              <a:t>Diffie</a:t>
            </a:r>
            <a:r>
              <a:rPr lang="en-GB" sz="2000" b="0" dirty="0">
                <a:solidFill>
                  <a:schemeClr val="tx1"/>
                </a:solidFill>
              </a:rPr>
              <a:t>-Hellman assumption”</a:t>
            </a:r>
          </a:p>
          <a:p>
            <a:pPr marL="609600" indent="-609600" algn="ctr">
              <a:buFontTx/>
              <a:buNone/>
            </a:pPr>
            <a:r>
              <a:rPr lang="en-GB" sz="2000" b="0" dirty="0">
                <a:solidFill>
                  <a:schemeClr val="tx1"/>
                </a:solidFill>
              </a:rPr>
              <a:t>“strong RSA assumption”</a:t>
            </a:r>
          </a:p>
          <a:p>
            <a:pPr marL="609600" indent="-609600" algn="ctr">
              <a:buFontTx/>
              <a:buNone/>
            </a:pP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2214546" y="4786322"/>
            <a:ext cx="381000" cy="762000"/>
          </a:xfrm>
          <a:prstGeom prst="down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sz="2000"/>
          </a:p>
        </p:txBody>
      </p:sp>
      <p:sp>
        <p:nvSpPr>
          <p:cNvPr id="11" name="Rounded Rectangular Callout 10"/>
          <p:cNvSpPr/>
          <p:nvPr/>
        </p:nvSpPr>
        <p:spPr>
          <a:xfrm>
            <a:off x="142844" y="4714884"/>
            <a:ext cx="1785950" cy="857256"/>
          </a:xfrm>
          <a:prstGeom prst="wedgeRoundRectCallout">
            <a:avLst>
              <a:gd name="adj1" fmla="val 70712"/>
              <a:gd name="adj2" fmla="val 3315"/>
              <a:gd name="adj3" fmla="val 16667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interesting only if this is “far from trivial”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3" grpId="0" animBg="1"/>
      <p:bldP spid="70664" grpId="0" animBg="1"/>
      <p:bldP spid="70665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749808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214546" y="4419600"/>
            <a:ext cx="4155574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we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can construct a secure encryption scheme based on </a:t>
            </a:r>
            <a:r>
              <a:rPr lang="en-US" sz="2400" b="1" dirty="0" smtClean="0">
                <a:solidFill>
                  <a:srgbClr val="C00000"/>
                </a:solidFill>
              </a:rPr>
              <a:t>G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433607" y="2133600"/>
            <a:ext cx="3902109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Suppose that </a:t>
            </a:r>
            <a:r>
              <a:rPr lang="en-US" sz="2400" b="1" dirty="0" smtClean="0">
                <a:solidFill>
                  <a:srgbClr val="C00000"/>
                </a:solidFill>
              </a:rPr>
              <a:t>G</a:t>
            </a:r>
            <a:r>
              <a:rPr lang="en-US" sz="2400" dirty="0" smtClean="0">
                <a:solidFill>
                  <a:schemeClr val="tx1"/>
                </a:solidFill>
              </a:rPr>
              <a:t> is a “cryptographic pseudorandom generator”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4214810" y="3500438"/>
            <a:ext cx="381000" cy="762000"/>
          </a:xfrm>
          <a:prstGeom prst="down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sz="200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 flipH="1">
            <a:off x="500034" y="2643182"/>
            <a:ext cx="1214446" cy="714380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857356" y="1643050"/>
            <a:ext cx="65722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semantically-secure encryption exists then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≠ NP 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proof that “the PRGs imply secure encryption”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Theoretical constructions of PRGs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Stream ciphers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sz="3200" dirty="0"/>
              <a:t>Pseudorandom generators</a:t>
            </a:r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5579481" y="1490658"/>
            <a:ext cx="4572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1" dirty="0">
                <a:solidFill>
                  <a:srgbClr val="C00000"/>
                </a:solidFill>
              </a:rPr>
              <a:t>s</a:t>
            </a: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7027281" y="1033458"/>
            <a:ext cx="609600" cy="1752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1" dirty="0">
                <a:solidFill>
                  <a:srgbClr val="C00000"/>
                </a:solidFill>
              </a:rPr>
              <a:t>G(s)</a:t>
            </a:r>
          </a:p>
        </p:txBody>
      </p:sp>
      <p:sp>
        <p:nvSpPr>
          <p:cNvPr id="58379" name="AutoShape 11"/>
          <p:cNvSpPr>
            <a:spLocks noChangeArrowheads="1"/>
          </p:cNvSpPr>
          <p:nvPr/>
        </p:nvSpPr>
        <p:spPr bwMode="auto">
          <a:xfrm rot="5400000">
            <a:off x="5655681" y="1490658"/>
            <a:ext cx="1752600" cy="838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5274681" y="149065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5122281" y="149065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>
            <a:off x="5122281" y="232885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>
            <a:off x="8017881" y="1033458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>
            <a:off x="7865481" y="103345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>
            <a:off x="7865481" y="278605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122669" y="1728774"/>
            <a:ext cx="5212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Mistral" pitchFamily="66" charset="0"/>
              </a:rPr>
              <a:t>l</a:t>
            </a:r>
            <a:r>
              <a:rPr lang="en-US" b="1" dirty="0" smtClean="0">
                <a:solidFill>
                  <a:srgbClr val="C00000"/>
                </a:solidFill>
              </a:rPr>
              <a:t>(n)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36521" y="172877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5720" y="3643314"/>
            <a:ext cx="8572560" cy="255454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Mistral" pitchFamily="66" charset="0"/>
              </a:rPr>
              <a:t>l</a:t>
            </a:r>
            <a:r>
              <a:rPr lang="en-US" sz="2000" b="1" dirty="0" smtClean="0"/>
              <a:t> </a:t>
            </a:r>
            <a:r>
              <a:rPr lang="en-US" sz="2000" dirty="0" smtClean="0"/>
              <a:t>– polynomial such that always </a:t>
            </a:r>
            <a:r>
              <a:rPr lang="en-US" sz="2000" b="1" dirty="0" smtClean="0">
                <a:solidFill>
                  <a:srgbClr val="C00000"/>
                </a:solidFill>
                <a:latin typeface="Mistral" pitchFamily="66" charset="0"/>
              </a:rPr>
              <a:t>l</a:t>
            </a:r>
            <a:r>
              <a:rPr lang="en-US" sz="2000" b="1" dirty="0" smtClean="0">
                <a:solidFill>
                  <a:srgbClr val="C00000"/>
                </a:solidFill>
              </a:rPr>
              <a:t>(n) &gt; n</a:t>
            </a:r>
          </a:p>
          <a:p>
            <a:r>
              <a:rPr lang="en-US" sz="2000" dirty="0" smtClean="0"/>
              <a:t>An algorithm </a:t>
            </a:r>
            <a:r>
              <a:rPr lang="en-US" sz="2000" b="1" dirty="0" smtClean="0">
                <a:solidFill>
                  <a:srgbClr val="C00000"/>
                </a:solidFill>
              </a:rPr>
              <a:t>G : {0,1}</a:t>
            </a:r>
            <a:r>
              <a:rPr lang="en-US" sz="2000" b="1" baseline="30000" dirty="0" smtClean="0">
                <a:solidFill>
                  <a:srgbClr val="C00000"/>
                </a:solidFill>
              </a:rPr>
              <a:t>*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SFRM1095"/>
              </a:rPr>
              <a:t>→ </a:t>
            </a:r>
            <a:r>
              <a:rPr lang="en-US" sz="2000" b="1" dirty="0" smtClean="0">
                <a:solidFill>
                  <a:srgbClr val="C00000"/>
                </a:solidFill>
              </a:rPr>
              <a:t>{0,1}</a:t>
            </a:r>
            <a:r>
              <a:rPr lang="en-US" sz="2000" b="1" baseline="30000" dirty="0" smtClean="0">
                <a:solidFill>
                  <a:srgbClr val="C00000"/>
                </a:solidFill>
              </a:rPr>
              <a:t>*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is called a </a:t>
            </a:r>
            <a:r>
              <a:rPr lang="en-US" sz="2000" b="1" dirty="0" smtClean="0">
                <a:solidFill>
                  <a:srgbClr val="002060"/>
                </a:solidFill>
              </a:rPr>
              <a:t>pseudorandom generator (PRG) </a:t>
            </a:r>
            <a:r>
              <a:rPr lang="en-US" sz="2000" dirty="0" smtClean="0"/>
              <a:t>if </a:t>
            </a:r>
          </a:p>
          <a:p>
            <a:pPr algn="ctr"/>
            <a:r>
              <a:rPr lang="en-US" sz="2000" dirty="0" smtClean="0"/>
              <a:t>for every </a:t>
            </a:r>
            <a:r>
              <a:rPr lang="en-US" sz="2000" b="1" dirty="0" smtClean="0">
                <a:solidFill>
                  <a:srgbClr val="C00000"/>
                </a:solidFill>
              </a:rPr>
              <a:t>n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dirty="0" smtClean="0"/>
              <a:t>and for every </a:t>
            </a:r>
            <a:r>
              <a:rPr lang="en-US" sz="2000" b="1" dirty="0" smtClean="0">
                <a:solidFill>
                  <a:srgbClr val="C00000"/>
                </a:solidFill>
              </a:rPr>
              <a:t>s</a:t>
            </a:r>
            <a:r>
              <a:rPr lang="en-US" sz="2000" dirty="0" smtClean="0"/>
              <a:t> such that </a:t>
            </a:r>
            <a:r>
              <a:rPr lang="en-US" sz="2000" b="1" dirty="0" smtClean="0">
                <a:solidFill>
                  <a:srgbClr val="C00000"/>
                </a:solidFill>
              </a:rPr>
              <a:t>|s| = n</a:t>
            </a:r>
          </a:p>
          <a:p>
            <a:r>
              <a:rPr lang="en-US" sz="2000" dirty="0" smtClean="0"/>
              <a:t> we have 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|G(s)| = </a:t>
            </a:r>
            <a:r>
              <a:rPr lang="en-US" sz="2000" b="1" dirty="0" smtClean="0">
                <a:solidFill>
                  <a:srgbClr val="C00000"/>
                </a:solidFill>
                <a:latin typeface="Mistral" pitchFamily="66" charset="0"/>
              </a:rPr>
              <a:t>l</a:t>
            </a:r>
            <a:r>
              <a:rPr lang="en-US" sz="2000" b="1" dirty="0" smtClean="0">
                <a:solidFill>
                  <a:srgbClr val="C00000"/>
                </a:solidFill>
              </a:rPr>
              <a:t>(n).</a:t>
            </a:r>
          </a:p>
          <a:p>
            <a:pPr algn="ctr"/>
            <a:endParaRPr lang="en-US" sz="2000" dirty="0" smtClean="0"/>
          </a:p>
          <a:p>
            <a:r>
              <a:rPr lang="en-US" sz="2000" dirty="0" smtClean="0"/>
              <a:t>and for a random </a:t>
            </a:r>
            <a:r>
              <a:rPr lang="en-US" sz="2000" b="1" dirty="0" smtClean="0">
                <a:solidFill>
                  <a:srgbClr val="C00000"/>
                </a:solidFill>
              </a:rPr>
              <a:t>s</a:t>
            </a:r>
            <a:r>
              <a:rPr lang="en-US" sz="2000" dirty="0" smtClean="0"/>
              <a:t> the value </a:t>
            </a:r>
            <a:r>
              <a:rPr lang="en-US" sz="2000" b="1" dirty="0" smtClean="0">
                <a:solidFill>
                  <a:srgbClr val="C00000"/>
                </a:solidFill>
              </a:rPr>
              <a:t>G(s)</a:t>
            </a:r>
            <a:r>
              <a:rPr lang="en-US" sz="2000" dirty="0" smtClean="0"/>
              <a:t> “</a:t>
            </a:r>
            <a:r>
              <a:rPr lang="en-US" sz="2000" b="1" dirty="0" smtClean="0"/>
              <a:t>looks random</a:t>
            </a:r>
            <a:r>
              <a:rPr lang="en-US" sz="2000" dirty="0" smtClean="0"/>
              <a:t>”.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786182" y="3143248"/>
            <a:ext cx="136928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 smtClean="0"/>
              <a:t>Definition</a:t>
            </a:r>
          </a:p>
        </p:txBody>
      </p:sp>
      <p:sp>
        <p:nvSpPr>
          <p:cNvPr id="22" name="Oval Callout 21"/>
          <p:cNvSpPr/>
          <p:nvPr/>
        </p:nvSpPr>
        <p:spPr>
          <a:xfrm>
            <a:off x="571472" y="2071678"/>
            <a:ext cx="2143140" cy="898400"/>
          </a:xfrm>
          <a:prstGeom prst="wedgeEllipseCallout">
            <a:avLst>
              <a:gd name="adj1" fmla="val -54093"/>
              <a:gd name="adj2" fmla="val 12946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“expansion</a:t>
            </a:r>
          </a:p>
          <a:p>
            <a:pPr algn="ctr"/>
            <a:r>
              <a:rPr lang="en-US" b="1" dirty="0" smtClean="0"/>
              <a:t>factor”</a:t>
            </a:r>
            <a:endParaRPr lang="en-US" b="1" dirty="0"/>
          </a:p>
        </p:txBody>
      </p:sp>
      <p:sp>
        <p:nvSpPr>
          <p:cNvPr id="23" name="Oval Callout 22"/>
          <p:cNvSpPr/>
          <p:nvPr/>
        </p:nvSpPr>
        <p:spPr>
          <a:xfrm>
            <a:off x="6286512" y="4786322"/>
            <a:ext cx="2643206" cy="1428760"/>
          </a:xfrm>
          <a:prstGeom prst="wedgeEllipseCallout">
            <a:avLst>
              <a:gd name="adj1" fmla="val -73315"/>
              <a:gd name="adj2" fmla="val 30690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this has to be formalized</a:t>
            </a:r>
            <a:endParaRPr lang="en-US" sz="2400" b="1" dirty="0"/>
          </a:p>
        </p:txBody>
      </p:sp>
      <p:sp>
        <p:nvSpPr>
          <p:cNvPr id="21" name="Oval Callout 20"/>
          <p:cNvSpPr/>
          <p:nvPr/>
        </p:nvSpPr>
        <p:spPr>
          <a:xfrm>
            <a:off x="1928794" y="1071546"/>
            <a:ext cx="2143140" cy="898400"/>
          </a:xfrm>
          <a:prstGeom prst="wedgeEllipseCallout">
            <a:avLst>
              <a:gd name="adj1" fmla="val 127747"/>
              <a:gd name="adj2" fmla="val 325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“seed”</a:t>
            </a:r>
            <a:endParaRPr lang="en-US" b="1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8" grpId="0" animBg="1"/>
      <p:bldP spid="58379" grpId="0" animBg="1"/>
      <p:bldP spid="58384" grpId="0" animBg="1"/>
      <p:bldP spid="58386" grpId="0" animBg="1"/>
      <p:bldP spid="58387" grpId="0" animBg="1"/>
      <p:bldP spid="17" grpId="0"/>
      <p:bldP spid="19" grpId="0" build="allAtOnce" animBg="1"/>
      <p:bldP spid="20" grpId="0" animBg="1"/>
      <p:bldP spid="22" grpId="0" animBg="1"/>
      <p:bldP spid="23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1643074" cy="7143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857232"/>
            <a:ext cx="512198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Use PRGs to “shorten” the key in the one time pad </a:t>
            </a:r>
            <a:endParaRPr lang="en-US" dirty="0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3105144" y="2528878"/>
            <a:ext cx="4572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C00000"/>
                </a:solidFill>
              </a:rPr>
              <a:t>s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533904" y="2100249"/>
            <a:ext cx="609600" cy="172126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C00000"/>
                </a:solidFill>
              </a:rPr>
              <a:t>G(s)</a:t>
            </a: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 rot="5400000">
            <a:off x="3181344" y="2528878"/>
            <a:ext cx="1752600" cy="838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flipH="1">
            <a:off x="214282" y="1357299"/>
            <a:ext cx="3500462" cy="67710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Key</a:t>
            </a:r>
            <a:r>
              <a:rPr lang="en-US" dirty="0" smtClean="0"/>
              <a:t>: random string of length </a:t>
            </a:r>
            <a:r>
              <a:rPr lang="en-US" b="1" dirty="0" smtClean="0">
                <a:solidFill>
                  <a:srgbClr val="C00000"/>
                </a:solidFill>
              </a:rPr>
              <a:t>n</a:t>
            </a:r>
          </a:p>
          <a:p>
            <a:r>
              <a:rPr lang="en-US" b="1" dirty="0" smtClean="0"/>
              <a:t>Plaintexts</a:t>
            </a:r>
            <a:r>
              <a:rPr lang="en-US" dirty="0" smtClean="0"/>
              <a:t>: strings of length </a:t>
            </a:r>
            <a:r>
              <a:rPr lang="en-US" sz="2000" b="1" dirty="0" smtClean="0">
                <a:solidFill>
                  <a:srgbClr val="C00000"/>
                </a:solidFill>
                <a:latin typeface="Mistral" pitchFamily="66" charset="0"/>
              </a:rPr>
              <a:t>l</a:t>
            </a:r>
            <a:r>
              <a:rPr lang="en-US" b="1" dirty="0" smtClean="0">
                <a:solidFill>
                  <a:srgbClr val="C00000"/>
                </a:solidFill>
              </a:rPr>
              <a:t>(n)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71538" y="2571744"/>
            <a:ext cx="113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Enc(</a:t>
            </a:r>
            <a:r>
              <a:rPr lang="en-US" b="1" dirty="0" err="1" smtClean="0">
                <a:solidFill>
                  <a:srgbClr val="C00000"/>
                </a:solidFill>
              </a:rPr>
              <a:t>s,m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5462598" y="2100250"/>
            <a:ext cx="609600" cy="17145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m</a:t>
            </a:r>
            <a:endParaRPr lang="en-US" sz="1800" b="1" dirty="0">
              <a:solidFill>
                <a:srgbClr val="C00000"/>
              </a:solidFill>
            </a:endParaRP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6929454" y="2071678"/>
            <a:ext cx="609600" cy="17145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xor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G(s)</a:t>
            </a:r>
            <a:endParaRPr lang="en-US" sz="1800" b="1" dirty="0">
              <a:solidFill>
                <a:srgbClr val="C00000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4501356" y="3857628"/>
            <a:ext cx="3999734" cy="79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286512" y="1571612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xor</a:t>
            </a:r>
            <a:endParaRPr lang="en-US" b="1" dirty="0"/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3138486" y="4491054"/>
            <a:ext cx="4572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C00000"/>
                </a:solidFill>
              </a:rPr>
              <a:t>s</a:t>
            </a:r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4567246" y="4062425"/>
            <a:ext cx="609600" cy="172126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C00000"/>
                </a:solidFill>
              </a:rPr>
              <a:t>G(s)</a:t>
            </a:r>
          </a:p>
        </p:txBody>
      </p:sp>
      <p:sp>
        <p:nvSpPr>
          <p:cNvPr id="28" name="AutoShape 11"/>
          <p:cNvSpPr>
            <a:spLocks noChangeArrowheads="1"/>
          </p:cNvSpPr>
          <p:nvPr/>
        </p:nvSpPr>
        <p:spPr bwMode="auto">
          <a:xfrm rot="5400000">
            <a:off x="3214686" y="4491054"/>
            <a:ext cx="1752600" cy="838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5495940" y="4062426"/>
            <a:ext cx="609600" cy="17145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c</a:t>
            </a:r>
            <a:endParaRPr lang="en-US" sz="1800" b="1" dirty="0">
              <a:solidFill>
                <a:srgbClr val="C00000"/>
              </a:solidFill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6962796" y="4033854"/>
            <a:ext cx="609600" cy="17145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c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xor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G(s)</a:t>
            </a:r>
            <a:endParaRPr lang="en-US" sz="1800" b="1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71538" y="4643446"/>
            <a:ext cx="11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Dec(</a:t>
            </a:r>
            <a:r>
              <a:rPr lang="en-US" b="1" dirty="0" err="1" smtClean="0">
                <a:solidFill>
                  <a:srgbClr val="C00000"/>
                </a:solidFill>
              </a:rPr>
              <a:t>s,m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42976" y="6143644"/>
            <a:ext cx="750099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  <a:buFontTx/>
              <a:buNone/>
            </a:pPr>
            <a:r>
              <a:rPr lang="en-US" dirty="0" smtClean="0"/>
              <a:t>If we use a “normal PRG” – this idea doesn’t work 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en-US" dirty="0" smtClean="0"/>
              <a:t>We have to use the </a:t>
            </a:r>
            <a:r>
              <a:rPr lang="en-US" b="1" dirty="0" smtClean="0">
                <a:solidFill>
                  <a:srgbClr val="002060"/>
                </a:solidFill>
              </a:rPr>
              <a:t>cryptographic PRGs.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2" name="Cloud Callout 21"/>
          <p:cNvSpPr/>
          <p:nvPr/>
        </p:nvSpPr>
        <p:spPr>
          <a:xfrm>
            <a:off x="5715008" y="142852"/>
            <a:ext cx="3143272" cy="1357322"/>
          </a:xfrm>
          <a:prstGeom prst="cloudCallout">
            <a:avLst>
              <a:gd name="adj1" fmla="val -65157"/>
              <a:gd name="adj2" fmla="val 1436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 a moment just consider a </a:t>
            </a:r>
            <a:r>
              <a:rPr lang="en-US" b="1" dirty="0" smtClean="0"/>
              <a:t>single message case</a:t>
            </a:r>
            <a:endParaRPr lang="en-US" b="1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8" grpId="0" animBg="1"/>
      <p:bldP spid="19" grpId="0"/>
      <p:bldP spid="20" grpId="0" animBg="1"/>
      <p:bldP spid="21" grpId="0" animBg="1"/>
      <p:bldP spid="24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5072066" y="3643314"/>
            <a:ext cx="3429024" cy="278608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sym typeface="Symbol"/>
              </a:rPr>
              <a:t>{0,1}</a:t>
            </a:r>
            <a:r>
              <a:rPr lang="en-US" sz="3600" b="1" baseline="30000" dirty="0" smtClean="0">
                <a:solidFill>
                  <a:srgbClr val="C00000"/>
                </a:solidFill>
                <a:latin typeface="Mistral" pitchFamily="66" charset="0"/>
              </a:rPr>
              <a:t>l</a:t>
            </a:r>
            <a:r>
              <a:rPr lang="en-US" sz="3200" b="1" baseline="30000" dirty="0" smtClean="0">
                <a:solidFill>
                  <a:srgbClr val="C00000"/>
                </a:solidFill>
              </a:rPr>
              <a:t>(n)</a:t>
            </a:r>
            <a:r>
              <a:rPr lang="en-US" sz="3200" baseline="30000" dirty="0" smtClean="0"/>
              <a:t> </a:t>
            </a:r>
          </a:p>
          <a:p>
            <a:pPr algn="ctr"/>
            <a:endParaRPr lang="en-US" sz="3200" baseline="30000" dirty="0"/>
          </a:p>
          <a:p>
            <a:pPr algn="ctr"/>
            <a:endParaRPr lang="en-US" sz="3200" dirty="0"/>
          </a:p>
        </p:txBody>
      </p:sp>
      <p:sp>
        <p:nvSpPr>
          <p:cNvPr id="7" name="Parallelogram 6"/>
          <p:cNvSpPr/>
          <p:nvPr/>
        </p:nvSpPr>
        <p:spPr>
          <a:xfrm rot="5400000">
            <a:off x="3857608" y="3214698"/>
            <a:ext cx="1143032" cy="4857784"/>
          </a:xfrm>
          <a:prstGeom prst="parallelogram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“Looks random”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25717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Suppose </a:t>
            </a:r>
            <a:r>
              <a:rPr lang="en-US" b="1" dirty="0" smtClean="0">
                <a:solidFill>
                  <a:srgbClr val="C00000"/>
                </a:solidFill>
              </a:rPr>
              <a:t>s 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 {0,1}</a:t>
            </a:r>
            <a:r>
              <a:rPr lang="en-US" b="1" baseline="30000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/>
              <a:t>is chosen randomly.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Can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G(s) 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 {0,1}</a:t>
            </a:r>
            <a:r>
              <a:rPr lang="en-US" sz="3600" b="1" baseline="30000" dirty="0" smtClean="0">
                <a:solidFill>
                  <a:srgbClr val="C00000"/>
                </a:solidFill>
                <a:latin typeface="Mistral" pitchFamily="66" charset="0"/>
              </a:rPr>
              <a:t>l</a:t>
            </a:r>
            <a:r>
              <a:rPr lang="en-US" b="1" baseline="30000" dirty="0" smtClean="0">
                <a:solidFill>
                  <a:srgbClr val="C00000"/>
                </a:solidFill>
              </a:rPr>
              <a:t>(n)</a:t>
            </a:r>
            <a:r>
              <a:rPr lang="en-US" baseline="30000" dirty="0" smtClean="0"/>
              <a:t>  </a:t>
            </a:r>
          </a:p>
          <a:p>
            <a:pPr>
              <a:buNone/>
            </a:pPr>
            <a:r>
              <a:rPr lang="en-US" dirty="0" smtClean="0"/>
              <a:t>be uniformly random? </a:t>
            </a:r>
            <a:endParaRPr lang="en-US" dirty="0"/>
          </a:p>
          <a:p>
            <a:pPr algn="ctr">
              <a:buNone/>
            </a:pPr>
            <a:r>
              <a:rPr lang="en-US" b="1" dirty="0" smtClean="0"/>
              <a:t>No!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42976" y="5000636"/>
            <a:ext cx="1785950" cy="9286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{0,1}</a:t>
            </a:r>
            <a:r>
              <a:rPr lang="en-US" sz="2400" b="1" baseline="30000" dirty="0" smtClean="0">
                <a:solidFill>
                  <a:srgbClr val="C00000"/>
                </a:solidFill>
                <a:sym typeface="Symbol"/>
              </a:rPr>
              <a:t>n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5786446" y="5357826"/>
            <a:ext cx="2000264" cy="8572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G({0,1}</a:t>
            </a:r>
            <a:r>
              <a:rPr lang="en-US" sz="2400" b="1" baseline="30000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)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4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85728"/>
            <a:ext cx="8147902" cy="1143000"/>
          </a:xfrm>
        </p:spPr>
        <p:txBody>
          <a:bodyPr/>
          <a:lstStyle/>
          <a:p>
            <a:r>
              <a:rPr lang="en-US" dirty="0"/>
              <a:t>“Looks random”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447800"/>
            <a:ext cx="8433654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What does it mean?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b="1" dirty="0">
                <a:solidFill>
                  <a:srgbClr val="002060"/>
                </a:solidFill>
              </a:rPr>
              <a:t>Non-cryptographic</a:t>
            </a:r>
            <a:r>
              <a:rPr lang="en-US" dirty="0"/>
              <a:t> applications:</a:t>
            </a:r>
          </a:p>
          <a:p>
            <a:pPr algn="r">
              <a:buFontTx/>
              <a:buNone/>
            </a:pPr>
            <a:r>
              <a:rPr lang="en-US" dirty="0"/>
              <a:t>should pass </a:t>
            </a:r>
            <a:r>
              <a:rPr lang="en-US" b="1" dirty="0">
                <a:solidFill>
                  <a:srgbClr val="800000"/>
                </a:solidFill>
              </a:rPr>
              <a:t>some statistical tests</a:t>
            </a:r>
            <a:r>
              <a:rPr lang="en-US" dirty="0"/>
              <a:t>.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b="1" dirty="0">
                <a:solidFill>
                  <a:srgbClr val="002060"/>
                </a:solidFill>
              </a:rPr>
              <a:t>Cryptography:</a:t>
            </a:r>
          </a:p>
          <a:p>
            <a:pPr algn="r">
              <a:buFontTx/>
              <a:buNone/>
            </a:pPr>
            <a:r>
              <a:rPr lang="en-US" dirty="0"/>
              <a:t>should pass </a:t>
            </a:r>
            <a:r>
              <a:rPr lang="en-US" b="1" dirty="0">
                <a:solidFill>
                  <a:srgbClr val="800000"/>
                </a:solidFill>
              </a:rPr>
              <a:t>all polynomial-time tests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356" y="1643050"/>
            <a:ext cx="6572296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smtClean="0">
                <a:solidFill>
                  <a:schemeClr val="tx1"/>
                </a:solidFill>
              </a:rPr>
              <a:t>semantically-secure encryption exists then </a:t>
            </a:r>
            <a:r>
              <a:rPr lang="en-US" b="1" dirty="0" smtClean="0">
                <a:solidFill>
                  <a:srgbClr val="C00000"/>
                </a:solidFill>
              </a:rPr>
              <a:t>P ≠ NP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proof that “the PRGs imply secure encryption”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Theoretical constructions of PRGs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Stream ciphers</a:t>
            </a:r>
          </a:p>
        </p:txBody>
      </p:sp>
      <p:sp>
        <p:nvSpPr>
          <p:cNvPr id="4" name="Left Arrow 3"/>
          <p:cNvSpPr/>
          <p:nvPr/>
        </p:nvSpPr>
        <p:spPr>
          <a:xfrm flipH="1">
            <a:off x="500034" y="1643050"/>
            <a:ext cx="1214446" cy="714380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Non-cryptographic PRGs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Example: </a:t>
            </a:r>
            <a:r>
              <a:rPr lang="en-US" b="1" dirty="0">
                <a:solidFill>
                  <a:srgbClr val="0000FF"/>
                </a:solidFill>
              </a:rPr>
              <a:t>Linear </a:t>
            </a:r>
            <a:r>
              <a:rPr lang="en-US" b="1" dirty="0" err="1">
                <a:solidFill>
                  <a:srgbClr val="0000FF"/>
                </a:solidFill>
              </a:rPr>
              <a:t>Congruential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Generators (LCG)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defined recursively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b="1" baseline="-25000" dirty="0" smtClean="0">
                <a:solidFill>
                  <a:srgbClr val="FF0000"/>
                </a:solidFill>
              </a:rPr>
              <a:t>0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∈</a:t>
            </a:r>
            <a:r>
              <a:rPr lang="pl-PL" b="1" dirty="0" smtClean="0">
                <a:solidFill>
                  <a:srgbClr val="FF0000"/>
                </a:solidFill>
                <a:latin typeface="Arial"/>
                <a:cs typeface="Arial"/>
              </a:rPr>
              <a:t> {0,…,</a:t>
            </a:r>
            <a:r>
              <a:rPr lang="en-US" b="1" dirty="0" smtClean="0">
                <a:solidFill>
                  <a:srgbClr val="FF0000"/>
                </a:solidFill>
              </a:rPr>
              <a:t>m-1} </a:t>
            </a:r>
            <a:r>
              <a:rPr lang="en-US" dirty="0" smtClean="0"/>
              <a:t>– the key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for</a:t>
            </a:r>
            <a:r>
              <a:rPr lang="en-US" b="1" dirty="0" smtClean="0">
                <a:solidFill>
                  <a:srgbClr val="FF0000"/>
                </a:solidFill>
              </a:rPr>
              <a:t> n=1,2,…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b="1" baseline="-25000" dirty="0" smtClean="0">
                <a:solidFill>
                  <a:srgbClr val="FF0000"/>
                </a:solidFill>
              </a:rPr>
              <a:t>n</a:t>
            </a:r>
            <a:r>
              <a:rPr lang="en-US" b="1" baseline="-25000" dirty="0">
                <a:solidFill>
                  <a:srgbClr val="FF0000"/>
                </a:solidFill>
              </a:rPr>
              <a:t>+1 </a:t>
            </a:r>
            <a:r>
              <a:rPr lang="en-US" b="1" dirty="0">
                <a:solidFill>
                  <a:srgbClr val="FF0000"/>
                </a:solidFill>
              </a:rPr>
              <a:t>= (</a:t>
            </a:r>
            <a:r>
              <a:rPr lang="en-US" b="1" dirty="0" err="1" smtClean="0">
                <a:solidFill>
                  <a:srgbClr val="FF0000"/>
                </a:solidFill>
              </a:rPr>
              <a:t>aX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+ c) mod 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output: </a:t>
            </a:r>
            <a:r>
              <a:rPr lang="en-US" b="1" dirty="0" smtClean="0">
                <a:solidFill>
                  <a:srgbClr val="FF0000"/>
                </a:solidFill>
              </a:rPr>
              <a:t>Y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,Y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,…</a:t>
            </a:r>
            <a:r>
              <a:rPr lang="en-US" dirty="0" smtClean="0">
                <a:solidFill>
                  <a:srgbClr val="000000"/>
                </a:solidFill>
              </a:rPr>
              <a:t>, where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Y</a:t>
            </a:r>
            <a:r>
              <a:rPr lang="en-US" b="1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 = top </a:t>
            </a:r>
            <a:r>
              <a:rPr lang="en-US" b="1" dirty="0" smtClean="0">
                <a:solidFill>
                  <a:srgbClr val="FF0000"/>
                </a:solidFill>
              </a:rPr>
              <a:t>t </a:t>
            </a:r>
            <a:r>
              <a:rPr lang="en-US" dirty="0" smtClean="0">
                <a:solidFill>
                  <a:srgbClr val="000000"/>
                </a:solidFill>
              </a:rPr>
              <a:t>bits of each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b="1" baseline="-25000" dirty="0" smtClean="0">
                <a:solidFill>
                  <a:srgbClr val="FF0000"/>
                </a:solidFill>
              </a:rPr>
              <a:t>i</a:t>
            </a:r>
            <a:br>
              <a:rPr lang="en-US" b="1" baseline="-25000" dirty="0" smtClean="0">
                <a:solidFill>
                  <a:srgbClr val="FF0000"/>
                </a:solidFill>
              </a:rPr>
            </a:b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rand() </a:t>
            </a:r>
            <a:r>
              <a:rPr lang="en-US" dirty="0"/>
              <a:t>function in Windows </a:t>
            </a:r>
            <a:r>
              <a:rPr lang="en-US" dirty="0" smtClean="0"/>
              <a:t>– an LCG</a:t>
            </a:r>
            <a:r>
              <a:rPr lang="en-US" dirty="0"/>
              <a:t> </a:t>
            </a:r>
            <a:r>
              <a:rPr lang="en-US" dirty="0" smtClean="0"/>
              <a:t>with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a </a:t>
            </a:r>
            <a:r>
              <a:rPr lang="en-US" b="1" dirty="0">
                <a:solidFill>
                  <a:srgbClr val="FF0000"/>
                </a:solidFill>
              </a:rPr>
              <a:t>= </a:t>
            </a:r>
            <a:r>
              <a:rPr lang="en-US" b="1" dirty="0" smtClean="0">
                <a:solidFill>
                  <a:srgbClr val="FF0000"/>
                </a:solidFill>
              </a:rPr>
              <a:t>214013, </a:t>
            </a:r>
            <a:r>
              <a:rPr lang="en-US" b="1" dirty="0">
                <a:solidFill>
                  <a:srgbClr val="FF0000"/>
                </a:solidFill>
              </a:rPr>
              <a:t>c = </a:t>
            </a:r>
            <a:r>
              <a:rPr lang="en-US" b="1" dirty="0" smtClean="0">
                <a:solidFill>
                  <a:srgbClr val="FF0000"/>
                </a:solidFill>
              </a:rPr>
              <a:t>2531011, </a:t>
            </a:r>
            <a:r>
              <a:rPr lang="en-US" b="1" dirty="0">
                <a:solidFill>
                  <a:srgbClr val="FF0000"/>
                </a:solidFill>
              </a:rPr>
              <a:t>m = 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b="1" baseline="30000" dirty="0" smtClean="0">
                <a:solidFill>
                  <a:srgbClr val="FF0000"/>
                </a:solidFill>
              </a:rPr>
              <a:t>32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t = 15</a:t>
            </a:r>
          </a:p>
          <a:p>
            <a:pPr marL="0" indent="0" algn="ctr">
              <a:buNone/>
            </a:pPr>
            <a:endParaRPr lang="en-US" b="1" baseline="30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b="1" baseline="30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b="1" baseline="30000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24436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break LRS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62515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Solve linear equations with “partial knowledge” (because you only know only top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bits)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See: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G. </a:t>
            </a:r>
            <a:r>
              <a:rPr lang="en-US" dirty="0" err="1" smtClean="0"/>
              <a:t>Argyros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A. </a:t>
            </a:r>
            <a:r>
              <a:rPr lang="en-US" dirty="0" err="1" smtClean="0"/>
              <a:t>Kiayias</a:t>
            </a:r>
            <a:r>
              <a:rPr lang="en-US" dirty="0" smtClean="0"/>
              <a:t>: </a:t>
            </a:r>
            <a:r>
              <a:rPr lang="en-US" b="1" dirty="0" smtClean="0"/>
              <a:t>I </a:t>
            </a:r>
            <a:r>
              <a:rPr lang="en-US" b="1" dirty="0"/>
              <a:t>Forgot Your Password: Randomness Attacks Against PHP </a:t>
            </a:r>
            <a:r>
              <a:rPr lang="en-US" b="1" dirty="0" smtClean="0"/>
              <a:t>Applications</a:t>
            </a:r>
            <a:r>
              <a:rPr lang="en-US" dirty="0" smtClean="0"/>
              <a:t>, </a:t>
            </a:r>
            <a:r>
              <a:rPr lang="en-US" i="1" dirty="0" smtClean="0"/>
              <a:t>USENIX </a:t>
            </a:r>
            <a:r>
              <a:rPr lang="en-US" i="1" dirty="0"/>
              <a:t>Security '</a:t>
            </a:r>
            <a:r>
              <a:rPr lang="en-US" i="1" dirty="0" smtClean="0"/>
              <a:t>12</a:t>
            </a:r>
          </a:p>
          <a:p>
            <a:pPr marL="0" indent="0">
              <a:buNone/>
            </a:pPr>
            <a:r>
              <a:rPr lang="en-US" dirty="0" smtClean="0"/>
              <a:t>(successful attacks on password-recovery mechanisms in PHP)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4" descr="MCj043593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6216" y="1844824"/>
            <a:ext cx="1838325" cy="14541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157864" y="2348880"/>
            <a:ext cx="38258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05936" y="2348880"/>
            <a:ext cx="38258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82000" y="2348880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…</a:t>
            </a:r>
            <a:endParaRPr lang="pl-PL" dirty="0"/>
          </a:p>
        </p:txBody>
      </p:sp>
      <p:sp>
        <p:nvSpPr>
          <p:cNvPr id="9" name="Rectangle 8"/>
          <p:cNvSpPr/>
          <p:nvPr/>
        </p:nvSpPr>
        <p:spPr>
          <a:xfrm>
            <a:off x="2886056" y="2348880"/>
            <a:ext cx="38717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Y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n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3534128" y="2420888"/>
            <a:ext cx="648072" cy="2160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062520" y="2348880"/>
            <a:ext cx="3898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b="1" baseline="-25000" dirty="0" smtClean="0">
                <a:solidFill>
                  <a:srgbClr val="FF0000"/>
                </a:solidFill>
              </a:rPr>
              <a:t>0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6198424" y="2420888"/>
            <a:ext cx="648072" cy="2160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490649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9" grpId="0" animBg="1"/>
      <p:bldP spid="10" grpId="0" animBg="1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3571876"/>
            <a:ext cx="9144000" cy="264320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0" y="928670"/>
            <a:ext cx="9144000" cy="26432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396" name="Picture 4" descr="MCj043593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2714620"/>
            <a:ext cx="1838325" cy="14541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/>
          <a:lstStyle/>
          <a:p>
            <a:r>
              <a:rPr lang="en-US" dirty="0" smtClean="0"/>
              <a:t>PRG – main idea of the definition</a:t>
            </a:r>
            <a:endParaRPr lang="en-US" dirty="0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91849" y="1782537"/>
            <a:ext cx="4409662" cy="1646463"/>
            <a:chOff x="480" y="960"/>
            <a:chExt cx="2375" cy="677"/>
          </a:xfrm>
        </p:grpSpPr>
        <p:sp>
          <p:nvSpPr>
            <p:cNvPr id="59397" name="Text Box 5"/>
            <p:cNvSpPr txBox="1">
              <a:spLocks noChangeArrowheads="1"/>
            </p:cNvSpPr>
            <p:nvPr/>
          </p:nvSpPr>
          <p:spPr bwMode="auto">
            <a:xfrm>
              <a:off x="480" y="960"/>
              <a:ext cx="1632" cy="15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800" b="0" dirty="0">
                  <a:solidFill>
                    <a:schemeClr val="tx1"/>
                  </a:solidFill>
                </a:rPr>
                <a:t>a random string </a:t>
              </a:r>
              <a:r>
                <a:rPr lang="en-US" sz="1800" b="1" dirty="0">
                  <a:solidFill>
                    <a:srgbClr val="800000"/>
                  </a:solidFill>
                </a:rPr>
                <a:t>R</a:t>
              </a:r>
              <a:r>
                <a:rPr lang="en-US" sz="18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59401" name="Line 9"/>
            <p:cNvSpPr>
              <a:spLocks noChangeShapeType="1"/>
            </p:cNvSpPr>
            <p:nvPr/>
          </p:nvSpPr>
          <p:spPr bwMode="auto">
            <a:xfrm>
              <a:off x="2178" y="1095"/>
              <a:ext cx="677" cy="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7807087" y="2488164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800" b="0" dirty="0">
                <a:solidFill>
                  <a:schemeClr val="tx1"/>
                </a:solidFill>
              </a:rPr>
              <a:t>outputs:</a:t>
            </a:r>
          </a:p>
        </p:txBody>
      </p:sp>
      <p:grpSp>
        <p:nvGrpSpPr>
          <p:cNvPr id="3" name="Group 18"/>
          <p:cNvGrpSpPr/>
          <p:nvPr/>
        </p:nvGrpSpPr>
        <p:grpSpPr>
          <a:xfrm>
            <a:off x="7021269" y="2988230"/>
            <a:ext cx="1979887" cy="369332"/>
            <a:chOff x="5429256" y="1500174"/>
            <a:chExt cx="1979887" cy="369332"/>
          </a:xfrm>
        </p:grpSpPr>
        <p:sp>
          <p:nvSpPr>
            <p:cNvPr id="59405" name="Text Box 13"/>
            <p:cNvSpPr txBox="1">
              <a:spLocks noChangeArrowheads="1"/>
            </p:cNvSpPr>
            <p:nvPr/>
          </p:nvSpPr>
          <p:spPr bwMode="auto">
            <a:xfrm>
              <a:off x="6429388" y="1500174"/>
              <a:ext cx="979755" cy="3693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1800" b="1" dirty="0" smtClean="0">
                  <a:solidFill>
                    <a:srgbClr val="800000"/>
                  </a:solidFill>
                </a:rPr>
                <a:t>b </a:t>
              </a:r>
              <a:r>
                <a:rPr lang="en-US" sz="1800" b="1" dirty="0" smtClean="0">
                  <a:solidFill>
                    <a:srgbClr val="800000"/>
                  </a:solidFill>
                  <a:sym typeface="Symbol"/>
                </a:rPr>
                <a:t>{0,1}</a:t>
              </a:r>
              <a:endParaRPr lang="en-US" sz="1800" b="1" dirty="0">
                <a:solidFill>
                  <a:srgbClr val="800000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5429256" y="1714488"/>
              <a:ext cx="928694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520411" y="3714768"/>
            <a:ext cx="4479422" cy="1416052"/>
            <a:chOff x="480" y="301"/>
            <a:chExt cx="2441" cy="892"/>
          </a:xfrm>
        </p:grpSpPr>
        <p:sp>
          <p:nvSpPr>
            <p:cNvPr id="26" name="Text Box 5"/>
            <p:cNvSpPr txBox="1">
              <a:spLocks noChangeArrowheads="1"/>
            </p:cNvSpPr>
            <p:nvPr/>
          </p:nvSpPr>
          <p:spPr bwMode="auto">
            <a:xfrm>
              <a:off x="480" y="960"/>
              <a:ext cx="1632" cy="23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800" b="1" dirty="0" smtClean="0">
                  <a:solidFill>
                    <a:srgbClr val="800000"/>
                  </a:solidFill>
                </a:rPr>
                <a:t>G(S)</a:t>
              </a:r>
              <a:r>
                <a:rPr lang="en-US" sz="1800" dirty="0" smtClean="0">
                  <a:solidFill>
                    <a:schemeClr val="tx1"/>
                  </a:solidFill>
                </a:rPr>
                <a:t> 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27" name="Line 9"/>
            <p:cNvSpPr>
              <a:spLocks noChangeShapeType="1"/>
            </p:cNvSpPr>
            <p:nvPr/>
          </p:nvSpPr>
          <p:spPr bwMode="auto">
            <a:xfrm flipV="1">
              <a:off x="2178" y="301"/>
              <a:ext cx="743" cy="7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5000628" y="3857628"/>
            <a:ext cx="2143140" cy="92333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0" dirty="0">
                <a:solidFill>
                  <a:schemeClr val="tx1"/>
                </a:solidFill>
              </a:rPr>
              <a:t>a </a:t>
            </a:r>
            <a:r>
              <a:rPr lang="en-US" sz="1800" b="0" dirty="0" smtClean="0">
                <a:solidFill>
                  <a:schemeClr val="tx1"/>
                </a:solidFill>
              </a:rPr>
              <a:t>probabilistic polynomial-time </a:t>
            </a:r>
            <a:r>
              <a:rPr lang="en-US" sz="1800" b="1" dirty="0" smtClean="0">
                <a:solidFill>
                  <a:srgbClr val="0070C0"/>
                </a:solidFill>
              </a:rPr>
              <a:t>distinguisher</a:t>
            </a:r>
            <a:r>
              <a:rPr lang="en-US" sz="1800" dirty="0" smtClean="0">
                <a:solidFill>
                  <a:schemeClr val="accent2"/>
                </a:solidFill>
              </a:rPr>
              <a:t> </a:t>
            </a:r>
            <a:r>
              <a:rPr lang="en-US" sz="1800" dirty="0">
                <a:solidFill>
                  <a:srgbClr val="800000"/>
                </a:solidFill>
              </a:rPr>
              <a:t>D</a:t>
            </a:r>
          </a:p>
        </p:txBody>
      </p:sp>
      <p:sp>
        <p:nvSpPr>
          <p:cNvPr id="36" name="Up-Down Arrow 35"/>
          <p:cNvSpPr/>
          <p:nvPr/>
        </p:nvSpPr>
        <p:spPr>
          <a:xfrm>
            <a:off x="1643042" y="2285992"/>
            <a:ext cx="571504" cy="242889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214282" y="3345420"/>
            <a:ext cx="3500462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/>
              <a:t>s</a:t>
            </a:r>
            <a:r>
              <a:rPr lang="en-US" sz="1800" b="0" dirty="0" smtClean="0">
                <a:solidFill>
                  <a:schemeClr val="tx1"/>
                </a:solidFill>
              </a:rPr>
              <a:t>hould </a:t>
            </a:r>
            <a:r>
              <a:rPr lang="en-US" sz="1800" b="0" dirty="0">
                <a:solidFill>
                  <a:schemeClr val="tx1"/>
                </a:solidFill>
              </a:rPr>
              <a:t>not be able </a:t>
            </a:r>
            <a:r>
              <a:rPr lang="en-US" sz="1800" b="0" dirty="0" smtClean="0">
                <a:solidFill>
                  <a:schemeClr val="tx1"/>
                </a:solidFill>
              </a:rPr>
              <a:t>to distinguish</a:t>
            </a:r>
            <a:r>
              <a:rPr lang="en-US" sz="1800" b="0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2844" y="1071546"/>
            <a:ext cx="1483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scenario </a:t>
            </a:r>
            <a:r>
              <a:rPr lang="en-US" sz="2400" b="1" dirty="0" smtClean="0">
                <a:solidFill>
                  <a:srgbClr val="C00000"/>
                </a:solidFill>
              </a:rPr>
              <a:t>0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8506" y="3857628"/>
            <a:ext cx="1483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scenario </a:t>
            </a:r>
            <a:r>
              <a:rPr lang="en-US" sz="2400" b="1" dirty="0" smtClean="0">
                <a:solidFill>
                  <a:srgbClr val="C00000"/>
                </a:solidFill>
              </a:rPr>
              <a:t>1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4" grpId="0"/>
      <p:bldP spid="59399" grpId="0" animBg="1"/>
      <p:bldP spid="36" grpId="0" animBg="1"/>
      <p:bldP spid="5940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/>
          <a:lstStyle/>
          <a:p>
            <a:r>
              <a:rPr lang="en-US"/>
              <a:t>Cryptographic PRG</a:t>
            </a:r>
          </a:p>
        </p:txBody>
      </p:sp>
      <p:pic>
        <p:nvPicPr>
          <p:cNvPr id="59396" name="Picture 4" descr="MCj043593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8150" y="1219200"/>
            <a:ext cx="1838325" cy="14541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742950" y="1524000"/>
            <a:ext cx="3352800" cy="1131888"/>
            <a:chOff x="468" y="960"/>
            <a:chExt cx="2112" cy="713"/>
          </a:xfrm>
        </p:grpSpPr>
        <p:sp>
          <p:nvSpPr>
            <p:cNvPr id="59397" name="Text Box 5"/>
            <p:cNvSpPr txBox="1">
              <a:spLocks noChangeArrowheads="1"/>
            </p:cNvSpPr>
            <p:nvPr/>
          </p:nvSpPr>
          <p:spPr bwMode="auto">
            <a:xfrm>
              <a:off x="480" y="960"/>
              <a:ext cx="1632" cy="23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800" b="0" dirty="0">
                  <a:solidFill>
                    <a:schemeClr val="tx1"/>
                  </a:solidFill>
                </a:rPr>
                <a:t>a random string </a:t>
              </a:r>
              <a:r>
                <a:rPr lang="en-US" sz="1800" b="1" dirty="0">
                  <a:solidFill>
                    <a:srgbClr val="800000"/>
                  </a:solidFill>
                </a:rPr>
                <a:t>R</a:t>
              </a:r>
              <a:r>
                <a:rPr lang="en-US" sz="18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59398" name="Text Box 6"/>
            <p:cNvSpPr txBox="1">
              <a:spLocks noChangeArrowheads="1"/>
            </p:cNvSpPr>
            <p:nvPr/>
          </p:nvSpPr>
          <p:spPr bwMode="auto">
            <a:xfrm>
              <a:off x="468" y="1440"/>
              <a:ext cx="1632" cy="233"/>
            </a:xfrm>
            <a:prstGeom prst="rect">
              <a:avLst/>
            </a:prstGeom>
            <a:solidFill>
              <a:schemeClr val="bg1"/>
            </a:solidFill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800" b="1" dirty="0">
                  <a:solidFill>
                    <a:srgbClr val="800000"/>
                  </a:solidFill>
                </a:rPr>
                <a:t>G(S)</a:t>
              </a:r>
              <a:r>
                <a:rPr lang="en-US" sz="1800" b="1" dirty="0">
                  <a:solidFill>
                    <a:schemeClr val="tx1"/>
                  </a:solidFill>
                </a:rPr>
                <a:t> </a:t>
              </a:r>
              <a:r>
                <a:rPr lang="en-US" sz="1800" b="0" dirty="0">
                  <a:solidFill>
                    <a:schemeClr val="tx1"/>
                  </a:solidFill>
                </a:rPr>
                <a:t>(where </a:t>
              </a:r>
              <a:r>
                <a:rPr lang="en-US" sz="1800" b="1" dirty="0">
                  <a:solidFill>
                    <a:srgbClr val="800000"/>
                  </a:solidFill>
                </a:rPr>
                <a:t>S</a:t>
              </a:r>
              <a:r>
                <a:rPr lang="en-US" sz="1800" dirty="0">
                  <a:solidFill>
                    <a:srgbClr val="800000"/>
                  </a:solidFill>
                </a:rPr>
                <a:t> </a:t>
              </a:r>
              <a:r>
                <a:rPr lang="en-US" sz="1800" b="0" dirty="0">
                  <a:solidFill>
                    <a:schemeClr val="tx1"/>
                  </a:solidFill>
                </a:rPr>
                <a:t>random) </a:t>
              </a:r>
            </a:p>
          </p:txBody>
        </p:sp>
        <p:sp>
          <p:nvSpPr>
            <p:cNvPr id="59401" name="Line 9"/>
            <p:cNvSpPr>
              <a:spLocks noChangeShapeType="1"/>
            </p:cNvSpPr>
            <p:nvPr/>
          </p:nvSpPr>
          <p:spPr bwMode="auto">
            <a:xfrm>
              <a:off x="2148" y="134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402" name="Text Box 10"/>
            <p:cNvSpPr txBox="1">
              <a:spLocks noChangeArrowheads="1"/>
            </p:cNvSpPr>
            <p:nvPr/>
          </p:nvSpPr>
          <p:spPr bwMode="auto">
            <a:xfrm>
              <a:off x="1104" y="1200"/>
              <a:ext cx="3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1800" b="0" dirty="0">
                  <a:solidFill>
                    <a:schemeClr val="tx1"/>
                  </a:solidFill>
                </a:rPr>
                <a:t>or</a:t>
              </a:r>
            </a:p>
          </p:txBody>
        </p:sp>
      </p:grp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6429388" y="3071810"/>
            <a:ext cx="243840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0" dirty="0">
                <a:solidFill>
                  <a:schemeClr val="tx1"/>
                </a:solidFill>
              </a:rPr>
              <a:t>Should not be able to distinguish...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6629400" y="9906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800" b="0">
                <a:solidFill>
                  <a:schemeClr val="tx1"/>
                </a:solidFill>
              </a:rPr>
              <a:t>outputs: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6705600" y="1524000"/>
            <a:ext cx="1913473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0</a:t>
            </a:r>
            <a:r>
              <a:rPr lang="en-US" sz="1800" b="0" dirty="0">
                <a:solidFill>
                  <a:schemeClr val="tx1"/>
                </a:solidFill>
              </a:rPr>
              <a:t> if he thinks it’s </a:t>
            </a:r>
            <a:r>
              <a:rPr lang="en-US" sz="1800" b="1" dirty="0">
                <a:solidFill>
                  <a:srgbClr val="800000"/>
                </a:solidFill>
              </a:rPr>
              <a:t>R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6686550" y="2286000"/>
            <a:ext cx="2277355" cy="369332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800" b="1" dirty="0">
                <a:solidFill>
                  <a:srgbClr val="C00000"/>
                </a:solidFill>
              </a:rPr>
              <a:t>1</a:t>
            </a:r>
            <a:r>
              <a:rPr lang="en-US" sz="1800" b="0" dirty="0">
                <a:solidFill>
                  <a:schemeClr val="tx1"/>
                </a:solidFill>
              </a:rPr>
              <a:t> if he thinks it’s </a:t>
            </a:r>
            <a:r>
              <a:rPr lang="en-US" sz="1800" b="1" dirty="0">
                <a:solidFill>
                  <a:srgbClr val="800000"/>
                </a:solidFill>
              </a:rPr>
              <a:t>G(S)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0034" y="4071942"/>
            <a:ext cx="8286808" cy="255454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n</a:t>
            </a:r>
            <a:r>
              <a:rPr lang="en-US" sz="2000" dirty="0" smtClean="0"/>
              <a:t> – a parameter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S</a:t>
            </a:r>
            <a:r>
              <a:rPr lang="en-US" sz="2000" dirty="0" smtClean="0"/>
              <a:t> – a variable distributed uniformly over </a:t>
            </a:r>
            <a:r>
              <a:rPr lang="en-US" sz="2000" b="1" dirty="0" smtClean="0">
                <a:solidFill>
                  <a:srgbClr val="C00000"/>
                </a:solidFill>
              </a:rPr>
              <a:t>{0,1}</a:t>
            </a:r>
            <a:r>
              <a:rPr lang="en-US" sz="2000" b="1" baseline="30000" dirty="0" smtClean="0">
                <a:solidFill>
                  <a:srgbClr val="C00000"/>
                </a:solidFill>
              </a:rPr>
              <a:t>n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R</a:t>
            </a:r>
            <a:r>
              <a:rPr lang="en-US" sz="2000" dirty="0" smtClean="0"/>
              <a:t> – a variable distributed uniformly over </a:t>
            </a:r>
            <a:r>
              <a:rPr lang="en-US" sz="2000" b="1" dirty="0" smtClean="0">
                <a:solidFill>
                  <a:srgbClr val="C00000"/>
                </a:solidFill>
              </a:rPr>
              <a:t>{0,1}</a:t>
            </a:r>
            <a:r>
              <a:rPr lang="en-US" sz="2400" b="1" baseline="30000" dirty="0" smtClean="0">
                <a:solidFill>
                  <a:srgbClr val="C00000"/>
                </a:solidFill>
                <a:latin typeface="Mistral" pitchFamily="66" charset="0"/>
              </a:rPr>
              <a:t> </a:t>
            </a:r>
            <a:r>
              <a:rPr lang="en-US" b="1" baseline="30000" dirty="0" smtClean="0">
                <a:solidFill>
                  <a:srgbClr val="C00000"/>
                </a:solidFill>
                <a:latin typeface="Mistral" pitchFamily="66" charset="0"/>
              </a:rPr>
              <a:t>l</a:t>
            </a:r>
            <a:r>
              <a:rPr lang="en-US" b="1" baseline="30000" dirty="0" smtClean="0">
                <a:solidFill>
                  <a:srgbClr val="C00000"/>
                </a:solidFill>
              </a:rPr>
              <a:t>(n)  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G</a:t>
            </a:r>
            <a:r>
              <a:rPr lang="en-US" sz="2000" dirty="0" smtClean="0"/>
              <a:t> is a </a:t>
            </a:r>
            <a:r>
              <a:rPr lang="en-US" sz="2000" b="1" dirty="0" smtClean="0">
                <a:solidFill>
                  <a:srgbClr val="0070C0"/>
                </a:solidFill>
              </a:rPr>
              <a:t>cryptographic</a:t>
            </a:r>
            <a:r>
              <a:rPr lang="en-US" sz="2000" dirty="0" smtClean="0"/>
              <a:t> </a:t>
            </a:r>
            <a:r>
              <a:rPr lang="en-US" sz="2000" b="1" dirty="0" smtClean="0"/>
              <a:t>PRG</a:t>
            </a:r>
            <a:r>
              <a:rPr lang="en-US" sz="2000" dirty="0" smtClean="0"/>
              <a:t> if </a:t>
            </a:r>
          </a:p>
          <a:p>
            <a:pPr algn="ctr"/>
            <a:r>
              <a:rPr lang="en-US" sz="2000" dirty="0" smtClean="0"/>
              <a:t>for every polynomial-time Turing Machine </a:t>
            </a:r>
            <a:r>
              <a:rPr lang="en-US" sz="2000" b="1" dirty="0" smtClean="0">
                <a:solidFill>
                  <a:srgbClr val="C00000"/>
                </a:solidFill>
              </a:rPr>
              <a:t>D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we have that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|P(D(R) = 1) – P(D(G(S)) = 1)|</a:t>
            </a:r>
          </a:p>
          <a:p>
            <a:r>
              <a:rPr lang="en-US" sz="2000" dirty="0" smtClean="0"/>
              <a:t>is negligible in </a:t>
            </a:r>
            <a:r>
              <a:rPr lang="en-US" sz="2000" b="1" dirty="0" smtClean="0">
                <a:solidFill>
                  <a:srgbClr val="C00000"/>
                </a:solidFill>
              </a:rPr>
              <a:t>n</a:t>
            </a:r>
            <a:r>
              <a:rPr lang="en-US" sz="2000" dirty="0" smtClean="0"/>
              <a:t>.</a:t>
            </a:r>
            <a:endParaRPr lang="en-US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214810" y="3714752"/>
            <a:ext cx="1369286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/>
              <a:t>Definition</a:t>
            </a:r>
            <a:endParaRPr lang="en-US" sz="2000" b="1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3" grpId="0" animBg="1"/>
      <p:bldP spid="59405" grpId="0" animBg="1"/>
      <p:bldP spid="59406" grpId="0" animBg="1"/>
      <p:bldP spid="15" grpId="0" build="allAtOnce" animBg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74638"/>
            <a:ext cx="8719406" cy="1143000"/>
          </a:xfrm>
        </p:spPr>
        <p:txBody>
          <a:bodyPr/>
          <a:lstStyle/>
          <a:p>
            <a:r>
              <a:rPr lang="en-US" dirty="0"/>
              <a:t>Constructions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2143116"/>
            <a:ext cx="8647968" cy="285752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0"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There exists constructions of cryptographic pseudorandom-generators, that are </a:t>
            </a:r>
            <a:r>
              <a:rPr lang="en-US" b="1" dirty="0">
                <a:solidFill>
                  <a:srgbClr val="DD0D0D"/>
                </a:solidFill>
              </a:rPr>
              <a:t>conjectured</a:t>
            </a:r>
            <a:r>
              <a:rPr lang="en-US" dirty="0"/>
              <a:t> to be secure.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algn="r">
              <a:lnSpc>
                <a:spcPct val="90000"/>
              </a:lnSpc>
              <a:buFontTx/>
              <a:buNone/>
            </a:pPr>
            <a:r>
              <a:rPr lang="en-US" dirty="0" smtClean="0"/>
              <a:t>We will discuss them later...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4643438" y="857232"/>
            <a:ext cx="4214842" cy="2071702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757478" cy="1143000"/>
          </a:xfrm>
        </p:spPr>
        <p:txBody>
          <a:bodyPr>
            <a:normAutofit/>
          </a:bodyPr>
          <a:lstStyle/>
          <a:p>
            <a:r>
              <a:rPr lang="en-US" sz="4000" dirty="0"/>
              <a:t>Theorem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4052886" cy="1600200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None/>
            </a:pPr>
            <a:r>
              <a:rPr lang="en-US" sz="2800" dirty="0"/>
              <a:t>If </a:t>
            </a:r>
            <a:r>
              <a:rPr lang="en-US" sz="2800" b="1" dirty="0">
                <a:solidFill>
                  <a:srgbClr val="800000"/>
                </a:solidFill>
              </a:rPr>
              <a:t>G</a:t>
            </a:r>
            <a:r>
              <a:rPr lang="en-US" sz="2800" dirty="0"/>
              <a:t> is a </a:t>
            </a:r>
            <a:r>
              <a:rPr lang="en-US" sz="2800" b="1" dirty="0">
                <a:solidFill>
                  <a:srgbClr val="002060"/>
                </a:solidFill>
              </a:rPr>
              <a:t>cryptographic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PRG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/>
              <a:t>then the encryption scheme constructed before is </a:t>
            </a:r>
            <a:r>
              <a:rPr lang="en-US" sz="2800" dirty="0" smtClean="0"/>
              <a:t>computationally-secure.</a:t>
            </a:r>
          </a:p>
          <a:p>
            <a:pPr>
              <a:buFontTx/>
              <a:buNone/>
            </a:pPr>
            <a:endParaRPr lang="en-US" sz="2800" dirty="0"/>
          </a:p>
          <a:p>
            <a:pPr>
              <a:buFontTx/>
              <a:buNone/>
            </a:pPr>
            <a:endParaRPr lang="en-US" sz="2800" dirty="0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304800" y="3187487"/>
            <a:ext cx="2624126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 algn="ctr">
              <a:buFontTx/>
              <a:buNone/>
            </a:pPr>
            <a:r>
              <a:rPr lang="en-US" dirty="0" smtClean="0"/>
              <a:t>cryptographic PRGs</a:t>
            </a:r>
          </a:p>
          <a:p>
            <a:pPr marL="609600" indent="-609600" algn="ctr">
              <a:buFontTx/>
              <a:buNone/>
            </a:pPr>
            <a:r>
              <a:rPr lang="en-US" dirty="0" smtClean="0"/>
              <a:t>exist</a:t>
            </a:r>
            <a:endParaRPr lang="en-US" dirty="0"/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4572000" y="3211297"/>
            <a:ext cx="4343400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09600" indent="-609600" algn="ctr">
              <a:buFontTx/>
              <a:buNone/>
            </a:pPr>
            <a:r>
              <a:rPr lang="en-US" dirty="0" smtClean="0"/>
              <a:t>computationally-secure encryption</a:t>
            </a:r>
          </a:p>
          <a:p>
            <a:pPr marL="609600" indent="-609600" algn="ctr">
              <a:buFontTx/>
              <a:buNone/>
            </a:pPr>
            <a:r>
              <a:rPr lang="en-US" dirty="0" smtClean="0"/>
              <a:t>exists</a:t>
            </a:r>
            <a:endParaRPr lang="en-US" dirty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4343400"/>
            <a:ext cx="9144000" cy="2701925"/>
            <a:chOff x="0" y="2736"/>
            <a:chExt cx="5760" cy="1702"/>
          </a:xfrm>
        </p:grpSpPr>
        <p:sp>
          <p:nvSpPr>
            <p:cNvPr id="64521" name="Rectangle 9"/>
            <p:cNvSpPr>
              <a:spLocks noChangeArrowheads="1"/>
            </p:cNvSpPr>
            <p:nvPr/>
          </p:nvSpPr>
          <p:spPr bwMode="auto">
            <a:xfrm>
              <a:off x="0" y="2736"/>
              <a:ext cx="5760" cy="158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19" name="Text Box 7"/>
            <p:cNvSpPr txBox="1">
              <a:spLocks noChangeArrowheads="1"/>
            </p:cNvSpPr>
            <p:nvPr/>
          </p:nvSpPr>
          <p:spPr bwMode="auto">
            <a:xfrm>
              <a:off x="225" y="2790"/>
              <a:ext cx="5247" cy="16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609600" indent="-609600">
                <a:buFontTx/>
                <a:buNone/>
              </a:pPr>
              <a:r>
                <a:rPr lang="en-US" sz="2400" b="1" u="sng" dirty="0">
                  <a:solidFill>
                    <a:schemeClr val="tx1"/>
                  </a:solidFill>
                </a:rPr>
                <a:t>Proof</a:t>
              </a:r>
              <a:r>
                <a:rPr lang="en-US" sz="2400" u="sng" dirty="0">
                  <a:solidFill>
                    <a:schemeClr val="tx1"/>
                  </a:solidFill>
                </a:rPr>
                <a:t> </a:t>
              </a:r>
              <a:r>
                <a:rPr lang="en-US" sz="2400" b="0" dirty="0">
                  <a:solidFill>
                    <a:schemeClr val="tx1"/>
                  </a:solidFill>
                </a:rPr>
                <a:t> (sketch</a:t>
              </a:r>
              <a:r>
                <a:rPr lang="en-US" sz="2400" b="0" dirty="0" smtClean="0">
                  <a:solidFill>
                    <a:schemeClr val="tx1"/>
                  </a:solidFill>
                </a:rPr>
                <a:t>)</a:t>
              </a:r>
            </a:p>
            <a:p>
              <a:pPr marL="609600" indent="-609600">
                <a:buFontTx/>
                <a:buNone/>
              </a:pPr>
              <a:r>
                <a:rPr lang="en-US" sz="2400" dirty="0" smtClean="0"/>
                <a:t>Let us concentrate on the </a:t>
              </a:r>
              <a:r>
                <a:rPr lang="en-US" sz="2400" b="1" dirty="0" smtClean="0"/>
                <a:t>one message case</a:t>
              </a:r>
              <a:r>
                <a:rPr lang="en-US" sz="2400" dirty="0" smtClean="0"/>
                <a:t>.</a:t>
              </a:r>
              <a:endParaRPr lang="en-US" sz="2400" b="0" dirty="0">
                <a:solidFill>
                  <a:schemeClr val="tx1"/>
                </a:solidFill>
              </a:endParaRPr>
            </a:p>
            <a:p>
              <a:pPr marL="609600" indent="-609600">
                <a:buFontTx/>
                <a:buNone/>
              </a:pPr>
              <a:r>
                <a:rPr lang="en-US" sz="2400" b="0" dirty="0">
                  <a:solidFill>
                    <a:schemeClr val="tx1"/>
                  </a:solidFill>
                </a:rPr>
                <a:t>Suppose that it is </a:t>
              </a:r>
              <a:r>
                <a:rPr lang="en-US" sz="2400" b="1" dirty="0">
                  <a:solidFill>
                    <a:srgbClr val="800000"/>
                  </a:solidFill>
                </a:rPr>
                <a:t>not</a:t>
              </a:r>
              <a:r>
                <a:rPr lang="en-US" sz="2400" dirty="0">
                  <a:solidFill>
                    <a:schemeClr val="tx1"/>
                  </a:solidFill>
                </a:rPr>
                <a:t> secure.  </a:t>
              </a:r>
            </a:p>
            <a:p>
              <a:pPr marL="609600" indent="-609600">
                <a:buFontTx/>
                <a:buNone/>
              </a:pPr>
              <a:r>
                <a:rPr lang="en-US" sz="2400" b="0" dirty="0" smtClean="0">
                  <a:solidFill>
                    <a:schemeClr val="tx1"/>
                  </a:solidFill>
                </a:rPr>
                <a:t>Therefore </a:t>
              </a:r>
              <a:r>
                <a:rPr lang="en-US" sz="2400" b="0" dirty="0">
                  <a:solidFill>
                    <a:schemeClr val="tx1"/>
                  </a:solidFill>
                </a:rPr>
                <a:t>there exists an </a:t>
              </a:r>
              <a:r>
                <a:rPr lang="en-US" sz="2400" b="0" dirty="0" smtClean="0">
                  <a:solidFill>
                    <a:schemeClr val="tx1"/>
                  </a:solidFill>
                </a:rPr>
                <a:t>poly-time adversary </a:t>
              </a:r>
              <a:r>
                <a:rPr lang="en-US" sz="2400" b="0" dirty="0">
                  <a:solidFill>
                    <a:schemeClr val="tx1"/>
                  </a:solidFill>
                </a:rPr>
                <a:t>that wins the “guessing game” with probability </a:t>
              </a:r>
              <a:r>
                <a:rPr lang="en-US" sz="2400" b="1" dirty="0">
                  <a:solidFill>
                    <a:srgbClr val="800000"/>
                  </a:solidFill>
                </a:rPr>
                <a:t>0.5 + </a:t>
              </a:r>
              <a:r>
                <a:rPr lang="el-GR" sz="2400" b="1" dirty="0">
                  <a:solidFill>
                    <a:srgbClr val="800000"/>
                  </a:solidFill>
                </a:rPr>
                <a:t>δ</a:t>
              </a:r>
              <a:r>
                <a:rPr lang="en-US" sz="2400" b="1" dirty="0">
                  <a:solidFill>
                    <a:srgbClr val="800000"/>
                  </a:solidFill>
                </a:rPr>
                <a:t>(n)</a:t>
              </a:r>
              <a:r>
                <a:rPr lang="en-US" sz="2400" dirty="0">
                  <a:solidFill>
                    <a:srgbClr val="800000"/>
                  </a:solidFill>
                </a:rPr>
                <a:t>,</a:t>
              </a:r>
              <a:r>
                <a:rPr lang="en-US" sz="2400" b="0" dirty="0">
                  <a:solidFill>
                    <a:schemeClr val="tx1"/>
                  </a:solidFill>
                </a:rPr>
                <a:t> where </a:t>
              </a:r>
              <a:r>
                <a:rPr lang="el-GR" sz="2400" b="1" dirty="0">
                  <a:solidFill>
                    <a:srgbClr val="800000"/>
                  </a:solidFill>
                </a:rPr>
                <a:t>δ</a:t>
              </a:r>
              <a:r>
                <a:rPr lang="en-US" sz="2400" b="1" dirty="0">
                  <a:solidFill>
                    <a:srgbClr val="800000"/>
                  </a:solidFill>
                </a:rPr>
                <a:t>(n)</a:t>
              </a:r>
              <a:r>
                <a:rPr lang="en-US" sz="2400" b="1" dirty="0">
                  <a:solidFill>
                    <a:schemeClr val="tx1"/>
                  </a:solidFill>
                </a:rPr>
                <a:t> </a:t>
              </a:r>
              <a:r>
                <a:rPr lang="en-US" sz="2400" b="0" dirty="0">
                  <a:solidFill>
                    <a:schemeClr val="tx1"/>
                  </a:solidFill>
                </a:rPr>
                <a:t>is not negligible.</a:t>
              </a:r>
            </a:p>
            <a:p>
              <a:pPr marL="609600" indent="-609600"/>
              <a:endParaRPr lang="en-US" sz="2000" dirty="0"/>
            </a:p>
          </p:txBody>
        </p:sp>
      </p:grpSp>
      <p:sp>
        <p:nvSpPr>
          <p:cNvPr id="64520" name="AutoShape 8"/>
          <p:cNvSpPr>
            <a:spLocks noChangeArrowheads="1"/>
          </p:cNvSpPr>
          <p:nvPr/>
        </p:nvSpPr>
        <p:spPr bwMode="auto">
          <a:xfrm>
            <a:off x="3071802" y="3354173"/>
            <a:ext cx="1371600" cy="457200"/>
          </a:xfrm>
          <a:prstGeom prst="rightArrow">
            <a:avLst>
              <a:gd name="adj1" fmla="val 50000"/>
              <a:gd name="adj2" fmla="val 75000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grpSp>
        <p:nvGrpSpPr>
          <p:cNvPr id="3" name="Group 34"/>
          <p:cNvGrpSpPr/>
          <p:nvPr/>
        </p:nvGrpSpPr>
        <p:grpSpPr>
          <a:xfrm>
            <a:off x="4929190" y="928670"/>
            <a:ext cx="3467120" cy="1858182"/>
            <a:chOff x="3105144" y="1571612"/>
            <a:chExt cx="4291034" cy="2429686"/>
          </a:xfrm>
        </p:grpSpPr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3105144" y="2528878"/>
              <a:ext cx="457200" cy="8382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rgbClr val="C00000"/>
                  </a:solidFill>
                </a:rPr>
                <a:t>s</a:t>
              </a:r>
            </a:p>
          </p:txBody>
        </p:sp>
        <p:sp>
          <p:nvSpPr>
            <p:cNvPr id="29" name="Rectangle 10"/>
            <p:cNvSpPr>
              <a:spLocks noChangeArrowheads="1"/>
            </p:cNvSpPr>
            <p:nvPr/>
          </p:nvSpPr>
          <p:spPr bwMode="auto">
            <a:xfrm>
              <a:off x="4533904" y="2100249"/>
              <a:ext cx="609600" cy="172126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rgbClr val="C00000"/>
                  </a:solidFill>
                </a:rPr>
                <a:t>G(s)</a:t>
              </a:r>
            </a:p>
          </p:txBody>
        </p:sp>
        <p:sp>
          <p:nvSpPr>
            <p:cNvPr id="30" name="AutoShape 11"/>
            <p:cNvSpPr>
              <a:spLocks noChangeArrowheads="1"/>
            </p:cNvSpPr>
            <p:nvPr/>
          </p:nvSpPr>
          <p:spPr bwMode="auto">
            <a:xfrm rot="5400000">
              <a:off x="3181344" y="2528878"/>
              <a:ext cx="1752600" cy="83820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" name="Rectangle 10"/>
            <p:cNvSpPr>
              <a:spLocks noChangeArrowheads="1"/>
            </p:cNvSpPr>
            <p:nvPr/>
          </p:nvSpPr>
          <p:spPr bwMode="auto">
            <a:xfrm>
              <a:off x="5462598" y="2100250"/>
              <a:ext cx="609600" cy="171451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800" b="1" dirty="0" smtClean="0">
                  <a:solidFill>
                    <a:srgbClr val="C00000"/>
                  </a:solidFill>
                </a:rPr>
                <a:t>m</a:t>
              </a:r>
              <a:endParaRPr lang="en-US" sz="1800" b="1" dirty="0">
                <a:solidFill>
                  <a:srgbClr val="C00000"/>
                </a:solidFill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6786578" y="2071678"/>
              <a:ext cx="609600" cy="171451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800" b="1" dirty="0" smtClean="0">
                  <a:solidFill>
                    <a:srgbClr val="C00000"/>
                  </a:solidFill>
                </a:rPr>
                <a:t>m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b="1" dirty="0" err="1" smtClean="0">
                  <a:solidFill>
                    <a:srgbClr val="C00000"/>
                  </a:solidFill>
                </a:rPr>
                <a:t>xor</a:t>
              </a:r>
              <a:endParaRPr lang="en-US" b="1" dirty="0" smtClean="0">
                <a:solidFill>
                  <a:srgbClr val="C00000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800" b="1" dirty="0" smtClean="0">
                  <a:solidFill>
                    <a:srgbClr val="C00000"/>
                  </a:solidFill>
                </a:rPr>
                <a:t>G(s)</a:t>
              </a:r>
              <a:endParaRPr lang="en-US" sz="1800" b="1" dirty="0">
                <a:solidFill>
                  <a:srgbClr val="C0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86512" y="1571612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/>
                <a:t>xor</a:t>
              </a:r>
              <a:endParaRPr lang="en-US" b="1" dirty="0"/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5400000">
              <a:off x="5429256" y="3000372"/>
              <a:ext cx="200026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3857620" y="214290"/>
            <a:ext cx="5130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(for simplicity consider only the single message case)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nimBg="1"/>
      <p:bldP spid="64517" grpId="0" animBg="1"/>
      <p:bldP spid="6452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1857356" y="1071546"/>
            <a:ext cx="7058044" cy="553880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28" name="Left-Up Arrow 27"/>
          <p:cNvSpPr/>
          <p:nvPr/>
        </p:nvSpPr>
        <p:spPr>
          <a:xfrm rot="13319831">
            <a:off x="4168852" y="3943964"/>
            <a:ext cx="2762847" cy="2631398"/>
          </a:xfrm>
          <a:prstGeom prst="leftUpArrow">
            <a:avLst>
              <a:gd name="adj1" fmla="val 10287"/>
              <a:gd name="adj2" fmla="val 20341"/>
              <a:gd name="adj3" fmla="val 1470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228600" y="1295400"/>
            <a:ext cx="3722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X</a:t>
            </a:r>
          </a:p>
        </p:txBody>
      </p:sp>
      <p:sp>
        <p:nvSpPr>
          <p:cNvPr id="60452" name="Rectangle 36"/>
          <p:cNvSpPr>
            <a:spLocks noChangeArrowheads="1"/>
          </p:cNvSpPr>
          <p:nvPr/>
        </p:nvSpPr>
        <p:spPr bwMode="auto">
          <a:xfrm>
            <a:off x="3276600" y="1714488"/>
            <a:ext cx="5410200" cy="214314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0442" name="Picture 26" descr="MCj043594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746254"/>
            <a:ext cx="1371600" cy="947738"/>
          </a:xfrm>
          <a:prstGeom prst="rect">
            <a:avLst/>
          </a:prstGeom>
          <a:noFill/>
        </p:spPr>
      </p:pic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3581400" y="2795591"/>
            <a:ext cx="1447800" cy="3079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pl-PL" sz="1400" b="0" dirty="0">
                <a:solidFill>
                  <a:schemeClr val="tx1"/>
                </a:solidFill>
              </a:rPr>
              <a:t>chooses</a:t>
            </a:r>
            <a:r>
              <a:rPr lang="pl-PL" sz="1400" dirty="0">
                <a:solidFill>
                  <a:srgbClr val="990000"/>
                </a:solidFill>
              </a:rPr>
              <a:t> </a:t>
            </a:r>
            <a:r>
              <a:rPr lang="pl-PL" sz="1400" b="1" dirty="0">
                <a:solidFill>
                  <a:srgbClr val="990000"/>
                </a:solidFill>
              </a:rPr>
              <a:t>m</a:t>
            </a:r>
            <a:r>
              <a:rPr lang="pl-PL" sz="1400" b="1" baseline="-25000" dirty="0">
                <a:solidFill>
                  <a:srgbClr val="990000"/>
                </a:solidFill>
              </a:rPr>
              <a:t>0</a:t>
            </a:r>
            <a:r>
              <a:rPr lang="pl-PL" sz="1400" b="1" dirty="0">
                <a:solidFill>
                  <a:srgbClr val="990000"/>
                </a:solidFill>
              </a:rPr>
              <a:t>,m</a:t>
            </a:r>
            <a:r>
              <a:rPr lang="pl-PL" sz="1400" b="1" baseline="-25000" dirty="0">
                <a:solidFill>
                  <a:srgbClr val="990000"/>
                </a:solidFill>
              </a:rPr>
              <a:t>1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105400" y="2846391"/>
            <a:ext cx="1295400" cy="307975"/>
            <a:chOff x="2112" y="2455"/>
            <a:chExt cx="1440" cy="194"/>
          </a:xfrm>
        </p:grpSpPr>
        <p:sp>
          <p:nvSpPr>
            <p:cNvPr id="60446" name="Line 30"/>
            <p:cNvSpPr>
              <a:spLocks noChangeShapeType="1"/>
            </p:cNvSpPr>
            <p:nvPr/>
          </p:nvSpPr>
          <p:spPr bwMode="auto">
            <a:xfrm>
              <a:off x="2112" y="2544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47" name="Text Box 31"/>
            <p:cNvSpPr txBox="1">
              <a:spLocks noChangeArrowheads="1"/>
            </p:cNvSpPr>
            <p:nvPr/>
          </p:nvSpPr>
          <p:spPr bwMode="auto">
            <a:xfrm>
              <a:off x="2534" y="2455"/>
              <a:ext cx="786" cy="19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pl-PL" sz="1400" b="1" dirty="0">
                  <a:solidFill>
                    <a:srgbClr val="990000"/>
                  </a:solidFill>
                </a:rPr>
                <a:t>m</a:t>
              </a:r>
              <a:r>
                <a:rPr lang="pl-PL" sz="1400" b="1" baseline="-25000" dirty="0">
                  <a:solidFill>
                    <a:srgbClr val="990000"/>
                  </a:solidFill>
                </a:rPr>
                <a:t>0</a:t>
              </a:r>
              <a:r>
                <a:rPr lang="pl-PL" sz="1400" b="1" dirty="0">
                  <a:solidFill>
                    <a:srgbClr val="990000"/>
                  </a:solidFill>
                </a:rPr>
                <a:t>,m</a:t>
              </a:r>
              <a:r>
                <a:rPr lang="pl-PL" sz="1400" b="1" baseline="-25000" dirty="0">
                  <a:solidFill>
                    <a:srgbClr val="990000"/>
                  </a:solidFill>
                </a:rPr>
                <a:t>1</a:t>
              </a:r>
              <a:endParaRPr lang="en-US" sz="1400" b="1" baseline="-25000" dirty="0">
                <a:solidFill>
                  <a:srgbClr val="990000"/>
                </a:solidFill>
              </a:endParaRPr>
            </a:p>
          </p:txBody>
        </p:sp>
      </p:grpSp>
      <p:sp>
        <p:nvSpPr>
          <p:cNvPr id="60448" name="Text Box 32"/>
          <p:cNvSpPr txBox="1">
            <a:spLocks noChangeArrowheads="1"/>
          </p:cNvSpPr>
          <p:nvPr/>
        </p:nvSpPr>
        <p:spPr bwMode="auto">
          <a:xfrm>
            <a:off x="6629400" y="2862266"/>
            <a:ext cx="1752600" cy="5207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pl-PL" sz="1400" b="1" dirty="0">
                <a:solidFill>
                  <a:srgbClr val="993300"/>
                </a:solidFill>
              </a:rPr>
              <a:t>b = 0,1</a:t>
            </a:r>
            <a:r>
              <a:rPr lang="en-US" sz="1400" b="1" dirty="0">
                <a:solidFill>
                  <a:srgbClr val="993300"/>
                </a:solidFill>
              </a:rPr>
              <a:t> </a:t>
            </a:r>
            <a:r>
              <a:rPr lang="pl-PL" sz="1400" b="0" dirty="0">
                <a:solidFill>
                  <a:schemeClr val="tx1"/>
                </a:solidFill>
              </a:rPr>
              <a:t>random </a:t>
            </a:r>
            <a:endParaRPr lang="pl-PL" sz="1400" dirty="0">
              <a:solidFill>
                <a:srgbClr val="993300"/>
              </a:solidFill>
            </a:endParaRPr>
          </a:p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pl-PL" sz="1400" b="1" dirty="0">
                <a:solidFill>
                  <a:srgbClr val="993300"/>
                </a:solidFill>
              </a:rPr>
              <a:t>c := </a:t>
            </a:r>
            <a:r>
              <a:rPr lang="en-US" sz="1400" b="1" dirty="0">
                <a:solidFill>
                  <a:srgbClr val="993300"/>
                </a:solidFill>
              </a:rPr>
              <a:t>x </a:t>
            </a:r>
            <a:r>
              <a:rPr lang="en-US" sz="1400" b="1" dirty="0" err="1">
                <a:solidFill>
                  <a:srgbClr val="993300"/>
                </a:solidFill>
              </a:rPr>
              <a:t>xor</a:t>
            </a:r>
            <a:r>
              <a:rPr lang="en-US" sz="1400" b="1" dirty="0">
                <a:solidFill>
                  <a:srgbClr val="993300"/>
                </a:solidFill>
              </a:rPr>
              <a:t> </a:t>
            </a:r>
            <a:r>
              <a:rPr lang="en-US" sz="1400" b="1" dirty="0" err="1">
                <a:solidFill>
                  <a:srgbClr val="993300"/>
                </a:solidFill>
              </a:rPr>
              <a:t>m</a:t>
            </a:r>
            <a:r>
              <a:rPr lang="en-US" sz="1400" b="1" baseline="-25000" dirty="0" err="1">
                <a:solidFill>
                  <a:srgbClr val="993300"/>
                </a:solidFill>
              </a:rPr>
              <a:t>b</a:t>
            </a:r>
            <a:endParaRPr lang="en-US" sz="1400" b="1" baseline="-25000" dirty="0">
              <a:solidFill>
                <a:srgbClr val="993300"/>
              </a:solidFill>
            </a:endParaRPr>
          </a:p>
        </p:txBody>
      </p:sp>
      <p:sp>
        <p:nvSpPr>
          <p:cNvPr id="60449" name="Line 33"/>
          <p:cNvSpPr>
            <a:spLocks noChangeShapeType="1"/>
          </p:cNvSpPr>
          <p:nvPr/>
        </p:nvSpPr>
        <p:spPr bwMode="auto">
          <a:xfrm>
            <a:off x="5105400" y="3481391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54" name="Text Box 38"/>
          <p:cNvSpPr txBox="1">
            <a:spLocks noChangeArrowheads="1"/>
          </p:cNvSpPr>
          <p:nvPr/>
        </p:nvSpPr>
        <p:spPr bwMode="auto">
          <a:xfrm>
            <a:off x="3071802" y="1428736"/>
            <a:ext cx="1152525" cy="3698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800" b="0" dirty="0">
                <a:solidFill>
                  <a:schemeClr val="tx1"/>
                </a:solidFill>
              </a:rPr>
              <a:t>simulates</a:t>
            </a:r>
          </a:p>
        </p:txBody>
      </p:sp>
      <p:pic>
        <p:nvPicPr>
          <p:cNvPr id="21" name="Picture 2" descr="C:\Users\Stefan\AppData\Local\Microsoft\Windows\Temporary Internet Files\Content.IE5\QMMGVNV4\MCBD19647_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1714488"/>
            <a:ext cx="1214446" cy="1114691"/>
          </a:xfrm>
          <a:prstGeom prst="rect">
            <a:avLst/>
          </a:prstGeom>
          <a:noFill/>
        </p:spPr>
      </p:pic>
      <p:sp>
        <p:nvSpPr>
          <p:cNvPr id="22" name="Right Arrow 21"/>
          <p:cNvSpPr/>
          <p:nvPr/>
        </p:nvSpPr>
        <p:spPr>
          <a:xfrm>
            <a:off x="714348" y="1357298"/>
            <a:ext cx="285752" cy="21431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00364" y="4500570"/>
            <a:ext cx="2357454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/>
              <a:t>If the adversary guessed </a:t>
            </a:r>
            <a:r>
              <a:rPr lang="en-US" b="1" dirty="0" smtClean="0">
                <a:solidFill>
                  <a:srgbClr val="800000"/>
                </a:solidFill>
              </a:rPr>
              <a:t>b</a:t>
            </a:r>
            <a:r>
              <a:rPr lang="en-US" b="1" dirty="0" smtClean="0"/>
              <a:t> </a:t>
            </a:r>
            <a:r>
              <a:rPr lang="en-US" dirty="0" smtClean="0"/>
              <a:t>correctly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643570" y="4500570"/>
            <a:ext cx="2357454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/>
              <a:t>otherwise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6" name="Rectangle 25"/>
          <p:cNvSpPr/>
          <p:nvPr/>
        </p:nvSpPr>
        <p:spPr>
          <a:xfrm>
            <a:off x="2214546" y="5786454"/>
            <a:ext cx="2714644" cy="64633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/>
              <a:t>output </a:t>
            </a:r>
            <a:r>
              <a:rPr lang="en-US" b="1" dirty="0" smtClean="0">
                <a:solidFill>
                  <a:srgbClr val="C00000"/>
                </a:solidFill>
              </a:rPr>
              <a:t>1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b="1" dirty="0" smtClean="0">
                <a:solidFill>
                  <a:srgbClr val="800000"/>
                </a:solidFill>
              </a:rPr>
              <a:t>x </a:t>
            </a:r>
            <a:r>
              <a:rPr lang="en-US" b="1" dirty="0" smtClean="0">
                <a:solidFill>
                  <a:srgbClr val="0070C0"/>
                </a:solidFill>
              </a:rPr>
              <a:t>is pseudorandom</a:t>
            </a:r>
            <a:r>
              <a:rPr lang="en-US" dirty="0" smtClean="0"/>
              <a:t>”.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000760" y="5786454"/>
            <a:ext cx="2714644" cy="64633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/>
              <a:t>output </a:t>
            </a:r>
            <a:r>
              <a:rPr lang="en-US" b="1" dirty="0" smtClean="0">
                <a:solidFill>
                  <a:srgbClr val="C00000"/>
                </a:solidFill>
              </a:rPr>
              <a:t>0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b="1" dirty="0" smtClean="0">
                <a:solidFill>
                  <a:srgbClr val="800000"/>
                </a:solidFill>
              </a:rPr>
              <a:t>x </a:t>
            </a:r>
            <a:r>
              <a:rPr lang="en-US" b="1" dirty="0" smtClean="0">
                <a:solidFill>
                  <a:srgbClr val="0070C0"/>
                </a:solidFill>
              </a:rPr>
              <a:t>is random</a:t>
            </a:r>
            <a:r>
              <a:rPr lang="en-US" dirty="0" smtClean="0"/>
              <a:t>”.</a:t>
            </a:r>
            <a:endParaRPr lang="en-US" dirty="0"/>
          </a:p>
        </p:txBody>
      </p:sp>
      <p:sp>
        <p:nvSpPr>
          <p:cNvPr id="60451" name="Text Box 35"/>
          <p:cNvSpPr txBox="1">
            <a:spLocks noChangeArrowheads="1"/>
          </p:cNvSpPr>
          <p:nvPr/>
        </p:nvSpPr>
        <p:spPr bwMode="auto">
          <a:xfrm>
            <a:off x="3581400" y="3328991"/>
            <a:ext cx="1447800" cy="3079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it-IT" sz="1400" b="0" dirty="0" err="1" smtClean="0">
                <a:solidFill>
                  <a:schemeClr val="tx1"/>
                </a:solidFill>
              </a:rPr>
              <a:t>tries</a:t>
            </a:r>
            <a:r>
              <a:rPr lang="it-IT" sz="1400" b="0" dirty="0" smtClean="0">
                <a:solidFill>
                  <a:schemeClr val="tx1"/>
                </a:solidFill>
              </a:rPr>
              <a:t> </a:t>
            </a:r>
            <a:r>
              <a:rPr lang="it-IT" sz="1400" b="0" dirty="0" err="1" smtClean="0">
                <a:solidFill>
                  <a:schemeClr val="tx1"/>
                </a:solidFill>
              </a:rPr>
              <a:t>to</a:t>
            </a:r>
            <a:r>
              <a:rPr lang="it-IT" sz="1400" b="0" dirty="0" smtClean="0">
                <a:solidFill>
                  <a:schemeClr val="tx1"/>
                </a:solidFill>
              </a:rPr>
              <a:t> </a:t>
            </a:r>
            <a:r>
              <a:rPr lang="pl-PL" sz="1400" b="0" dirty="0" smtClean="0">
                <a:solidFill>
                  <a:schemeClr val="tx1"/>
                </a:solidFill>
              </a:rPr>
              <a:t>guess </a:t>
            </a:r>
            <a:r>
              <a:rPr lang="pl-PL" sz="1400" b="1" dirty="0">
                <a:solidFill>
                  <a:srgbClr val="993300"/>
                </a:solidFill>
              </a:rPr>
              <a:t>b</a:t>
            </a:r>
            <a:endParaRPr lang="en-US" sz="1400" b="1" dirty="0">
              <a:solidFill>
                <a:srgbClr val="993300"/>
              </a:solidFill>
            </a:endParaRPr>
          </a:p>
        </p:txBody>
      </p:sp>
      <p:sp>
        <p:nvSpPr>
          <p:cNvPr id="60455" name="AutoShape 39"/>
          <p:cNvSpPr>
            <a:spLocks noChangeArrowheads="1"/>
          </p:cNvSpPr>
          <p:nvPr/>
        </p:nvSpPr>
        <p:spPr bwMode="auto">
          <a:xfrm rot="1192624" flipV="1">
            <a:off x="1231890" y="2470676"/>
            <a:ext cx="7386327" cy="1585121"/>
          </a:xfrm>
          <a:prstGeom prst="curvedDownArrow">
            <a:avLst>
              <a:gd name="adj1" fmla="val 38232"/>
              <a:gd name="adj2" fmla="val 163974"/>
              <a:gd name="adj3" fmla="val 39375"/>
            </a:avLst>
          </a:prstGeom>
          <a:solidFill>
            <a:srgbClr val="DD0D0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0420" name="Picture 4" descr="MCj0435931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38" y="785794"/>
            <a:ext cx="1838325" cy="14541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60450" name="Text Box 34"/>
          <p:cNvSpPr txBox="1">
            <a:spLocks noChangeArrowheads="1"/>
          </p:cNvSpPr>
          <p:nvPr/>
        </p:nvSpPr>
        <p:spPr bwMode="auto">
          <a:xfrm>
            <a:off x="5638800" y="3252791"/>
            <a:ext cx="287338" cy="307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pl-PL" sz="1400" b="1" dirty="0">
                <a:solidFill>
                  <a:srgbClr val="990000"/>
                </a:solidFill>
              </a:rPr>
              <a:t>c</a:t>
            </a:r>
            <a:endParaRPr lang="en-US" sz="1400" b="1" baseline="-250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 animBg="1"/>
      <p:bldP spid="28" grpId="0" animBg="1"/>
      <p:bldP spid="60422" grpId="0"/>
      <p:bldP spid="60452" grpId="0" animBg="1"/>
      <p:bldP spid="60444" grpId="0" animBg="1"/>
      <p:bldP spid="60448" grpId="0" animBg="1"/>
      <p:bldP spid="60449" grpId="0" animBg="1"/>
      <p:bldP spid="60454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60451" grpId="0" animBg="1"/>
      <p:bldP spid="60455" grpId="0" animBg="1"/>
      <p:bldP spid="6045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1857356" y="1071546"/>
            <a:ext cx="7058044" cy="553880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28" name="Left-Up Arrow 27"/>
          <p:cNvSpPr/>
          <p:nvPr/>
        </p:nvSpPr>
        <p:spPr>
          <a:xfrm rot="13319831">
            <a:off x="4168852" y="3943964"/>
            <a:ext cx="2762847" cy="2631398"/>
          </a:xfrm>
          <a:prstGeom prst="leftUpArrow">
            <a:avLst>
              <a:gd name="adj1" fmla="val 10287"/>
              <a:gd name="adj2" fmla="val 20341"/>
              <a:gd name="adj3" fmla="val 1470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228600" y="1295400"/>
            <a:ext cx="3722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X</a:t>
            </a:r>
          </a:p>
        </p:txBody>
      </p:sp>
      <p:sp>
        <p:nvSpPr>
          <p:cNvPr id="60452" name="Rectangle 36"/>
          <p:cNvSpPr>
            <a:spLocks noChangeArrowheads="1"/>
          </p:cNvSpPr>
          <p:nvPr/>
        </p:nvSpPr>
        <p:spPr bwMode="auto">
          <a:xfrm>
            <a:off x="3276600" y="1714488"/>
            <a:ext cx="5410200" cy="214314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0442" name="Picture 26" descr="MCj043594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746254"/>
            <a:ext cx="1371600" cy="947738"/>
          </a:xfrm>
          <a:prstGeom prst="rect">
            <a:avLst/>
          </a:prstGeom>
          <a:noFill/>
        </p:spPr>
      </p:pic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3581400" y="2795591"/>
            <a:ext cx="1447800" cy="3079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pl-PL" sz="1400" b="0" dirty="0">
                <a:solidFill>
                  <a:schemeClr val="tx1"/>
                </a:solidFill>
              </a:rPr>
              <a:t>chooses</a:t>
            </a:r>
            <a:r>
              <a:rPr lang="pl-PL" sz="1400" dirty="0">
                <a:solidFill>
                  <a:srgbClr val="990000"/>
                </a:solidFill>
              </a:rPr>
              <a:t> </a:t>
            </a:r>
            <a:r>
              <a:rPr lang="pl-PL" sz="1400" b="1" dirty="0">
                <a:solidFill>
                  <a:srgbClr val="990000"/>
                </a:solidFill>
              </a:rPr>
              <a:t>m</a:t>
            </a:r>
            <a:r>
              <a:rPr lang="pl-PL" sz="1400" b="1" baseline="-25000" dirty="0">
                <a:solidFill>
                  <a:srgbClr val="990000"/>
                </a:solidFill>
              </a:rPr>
              <a:t>0</a:t>
            </a:r>
            <a:r>
              <a:rPr lang="pl-PL" sz="1400" b="1" dirty="0">
                <a:solidFill>
                  <a:srgbClr val="990000"/>
                </a:solidFill>
              </a:rPr>
              <a:t>,m</a:t>
            </a:r>
            <a:r>
              <a:rPr lang="pl-PL" sz="1400" b="1" baseline="-25000" dirty="0">
                <a:solidFill>
                  <a:srgbClr val="990000"/>
                </a:solidFill>
              </a:rPr>
              <a:t>1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105400" y="2846391"/>
            <a:ext cx="1295400" cy="307975"/>
            <a:chOff x="2112" y="2455"/>
            <a:chExt cx="1440" cy="194"/>
          </a:xfrm>
        </p:grpSpPr>
        <p:sp>
          <p:nvSpPr>
            <p:cNvPr id="60446" name="Line 30"/>
            <p:cNvSpPr>
              <a:spLocks noChangeShapeType="1"/>
            </p:cNvSpPr>
            <p:nvPr/>
          </p:nvSpPr>
          <p:spPr bwMode="auto">
            <a:xfrm>
              <a:off x="2112" y="2544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47" name="Text Box 31"/>
            <p:cNvSpPr txBox="1">
              <a:spLocks noChangeArrowheads="1"/>
            </p:cNvSpPr>
            <p:nvPr/>
          </p:nvSpPr>
          <p:spPr bwMode="auto">
            <a:xfrm>
              <a:off x="2534" y="2455"/>
              <a:ext cx="786" cy="19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pl-PL" sz="1400" b="1" dirty="0">
                  <a:solidFill>
                    <a:srgbClr val="990000"/>
                  </a:solidFill>
                </a:rPr>
                <a:t>m</a:t>
              </a:r>
              <a:r>
                <a:rPr lang="pl-PL" sz="1400" b="1" baseline="-25000" dirty="0">
                  <a:solidFill>
                    <a:srgbClr val="990000"/>
                  </a:solidFill>
                </a:rPr>
                <a:t>0</a:t>
              </a:r>
              <a:r>
                <a:rPr lang="pl-PL" sz="1400" b="1" dirty="0">
                  <a:solidFill>
                    <a:srgbClr val="990000"/>
                  </a:solidFill>
                </a:rPr>
                <a:t>,m</a:t>
              </a:r>
              <a:r>
                <a:rPr lang="pl-PL" sz="1400" b="1" baseline="-25000" dirty="0">
                  <a:solidFill>
                    <a:srgbClr val="990000"/>
                  </a:solidFill>
                </a:rPr>
                <a:t>1</a:t>
              </a:r>
              <a:endParaRPr lang="en-US" sz="1400" b="1" baseline="-25000" dirty="0">
                <a:solidFill>
                  <a:srgbClr val="990000"/>
                </a:solidFill>
              </a:endParaRPr>
            </a:p>
          </p:txBody>
        </p:sp>
      </p:grpSp>
      <p:sp>
        <p:nvSpPr>
          <p:cNvPr id="60448" name="Text Box 32"/>
          <p:cNvSpPr txBox="1">
            <a:spLocks noChangeArrowheads="1"/>
          </p:cNvSpPr>
          <p:nvPr/>
        </p:nvSpPr>
        <p:spPr bwMode="auto">
          <a:xfrm>
            <a:off x="6629400" y="2862266"/>
            <a:ext cx="1752600" cy="5207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pl-PL" sz="1400" b="1" dirty="0">
                <a:solidFill>
                  <a:srgbClr val="993300"/>
                </a:solidFill>
              </a:rPr>
              <a:t>b = 0,1</a:t>
            </a:r>
            <a:r>
              <a:rPr lang="en-US" sz="1400" b="1" dirty="0">
                <a:solidFill>
                  <a:srgbClr val="993300"/>
                </a:solidFill>
              </a:rPr>
              <a:t> </a:t>
            </a:r>
            <a:r>
              <a:rPr lang="pl-PL" sz="1400" b="0" dirty="0">
                <a:solidFill>
                  <a:schemeClr val="tx1"/>
                </a:solidFill>
              </a:rPr>
              <a:t>random </a:t>
            </a:r>
            <a:endParaRPr lang="pl-PL" sz="1400" dirty="0">
              <a:solidFill>
                <a:srgbClr val="993300"/>
              </a:solidFill>
            </a:endParaRPr>
          </a:p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pl-PL" sz="1400" b="1" dirty="0">
                <a:solidFill>
                  <a:srgbClr val="993300"/>
                </a:solidFill>
              </a:rPr>
              <a:t>c := </a:t>
            </a:r>
            <a:r>
              <a:rPr lang="en-US" sz="1400" b="1" dirty="0">
                <a:solidFill>
                  <a:srgbClr val="993300"/>
                </a:solidFill>
              </a:rPr>
              <a:t>x </a:t>
            </a:r>
            <a:r>
              <a:rPr lang="en-US" sz="1400" b="1" dirty="0" err="1">
                <a:solidFill>
                  <a:srgbClr val="993300"/>
                </a:solidFill>
              </a:rPr>
              <a:t>xor</a:t>
            </a:r>
            <a:r>
              <a:rPr lang="en-US" sz="1400" b="1" dirty="0">
                <a:solidFill>
                  <a:srgbClr val="993300"/>
                </a:solidFill>
              </a:rPr>
              <a:t> </a:t>
            </a:r>
            <a:r>
              <a:rPr lang="en-US" sz="1400" b="1" dirty="0" err="1">
                <a:solidFill>
                  <a:srgbClr val="993300"/>
                </a:solidFill>
              </a:rPr>
              <a:t>m</a:t>
            </a:r>
            <a:r>
              <a:rPr lang="en-US" sz="1400" b="1" baseline="-25000" dirty="0" err="1">
                <a:solidFill>
                  <a:srgbClr val="993300"/>
                </a:solidFill>
              </a:rPr>
              <a:t>b</a:t>
            </a:r>
            <a:endParaRPr lang="en-US" sz="1400" b="1" baseline="-25000" dirty="0">
              <a:solidFill>
                <a:srgbClr val="993300"/>
              </a:solidFill>
            </a:endParaRPr>
          </a:p>
        </p:txBody>
      </p:sp>
      <p:sp>
        <p:nvSpPr>
          <p:cNvPr id="60449" name="Line 33"/>
          <p:cNvSpPr>
            <a:spLocks noChangeShapeType="1"/>
          </p:cNvSpPr>
          <p:nvPr/>
        </p:nvSpPr>
        <p:spPr bwMode="auto">
          <a:xfrm>
            <a:off x="5105400" y="3481391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54" name="Text Box 38"/>
          <p:cNvSpPr txBox="1">
            <a:spLocks noChangeArrowheads="1"/>
          </p:cNvSpPr>
          <p:nvPr/>
        </p:nvSpPr>
        <p:spPr bwMode="auto">
          <a:xfrm>
            <a:off x="3071802" y="1428736"/>
            <a:ext cx="1152525" cy="3698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800" b="0" dirty="0">
                <a:solidFill>
                  <a:schemeClr val="tx1"/>
                </a:solidFill>
              </a:rPr>
              <a:t>simulates</a:t>
            </a:r>
          </a:p>
        </p:txBody>
      </p:sp>
      <p:pic>
        <p:nvPicPr>
          <p:cNvPr id="21" name="Picture 2" descr="C:\Users\Stefan\AppData\Local\Microsoft\Windows\Temporary Internet Files\Content.IE5\QMMGVNV4\MCBD19647_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1714488"/>
            <a:ext cx="1214446" cy="1114691"/>
          </a:xfrm>
          <a:prstGeom prst="rect">
            <a:avLst/>
          </a:prstGeom>
          <a:noFill/>
        </p:spPr>
      </p:pic>
      <p:sp>
        <p:nvSpPr>
          <p:cNvPr id="22" name="Right Arrow 21"/>
          <p:cNvSpPr/>
          <p:nvPr/>
        </p:nvSpPr>
        <p:spPr>
          <a:xfrm>
            <a:off x="714348" y="1357298"/>
            <a:ext cx="285752" cy="21431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00364" y="4500570"/>
            <a:ext cx="2357454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/>
              <a:t>If the adversary guessed </a:t>
            </a:r>
            <a:r>
              <a:rPr lang="en-US" b="1" dirty="0" smtClean="0">
                <a:solidFill>
                  <a:srgbClr val="800000"/>
                </a:solidFill>
              </a:rPr>
              <a:t>b</a:t>
            </a:r>
            <a:r>
              <a:rPr lang="en-US" b="1" dirty="0" smtClean="0"/>
              <a:t> </a:t>
            </a:r>
            <a:r>
              <a:rPr lang="en-US" dirty="0" smtClean="0"/>
              <a:t>correctly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643570" y="4500570"/>
            <a:ext cx="2357454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/>
              <a:t>otherwise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6" name="Rectangle 25"/>
          <p:cNvSpPr/>
          <p:nvPr/>
        </p:nvSpPr>
        <p:spPr>
          <a:xfrm>
            <a:off x="2214546" y="5786454"/>
            <a:ext cx="2714644" cy="64633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/>
              <a:t>output </a:t>
            </a:r>
            <a:r>
              <a:rPr lang="en-US" b="1" dirty="0" smtClean="0">
                <a:solidFill>
                  <a:srgbClr val="C00000"/>
                </a:solidFill>
              </a:rPr>
              <a:t>1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b="1" dirty="0" smtClean="0">
                <a:solidFill>
                  <a:srgbClr val="800000"/>
                </a:solidFill>
              </a:rPr>
              <a:t>x </a:t>
            </a:r>
            <a:r>
              <a:rPr lang="en-US" b="1" dirty="0" smtClean="0">
                <a:solidFill>
                  <a:srgbClr val="0070C0"/>
                </a:solidFill>
              </a:rPr>
              <a:t>is pseudorandom</a:t>
            </a:r>
            <a:r>
              <a:rPr lang="en-US" dirty="0" smtClean="0"/>
              <a:t>”.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000760" y="5786454"/>
            <a:ext cx="2714644" cy="64633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/>
              <a:t>output </a:t>
            </a:r>
            <a:r>
              <a:rPr lang="en-US" b="1" dirty="0" smtClean="0">
                <a:solidFill>
                  <a:srgbClr val="C00000"/>
                </a:solidFill>
              </a:rPr>
              <a:t>0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b="1" dirty="0" smtClean="0">
                <a:solidFill>
                  <a:srgbClr val="800000"/>
                </a:solidFill>
              </a:rPr>
              <a:t>x </a:t>
            </a:r>
            <a:r>
              <a:rPr lang="en-US" b="1" dirty="0" smtClean="0">
                <a:solidFill>
                  <a:srgbClr val="0070C0"/>
                </a:solidFill>
              </a:rPr>
              <a:t>is random</a:t>
            </a:r>
            <a:r>
              <a:rPr lang="en-US" dirty="0" smtClean="0"/>
              <a:t>”.</a:t>
            </a:r>
            <a:endParaRPr lang="en-US" dirty="0"/>
          </a:p>
        </p:txBody>
      </p:sp>
      <p:sp>
        <p:nvSpPr>
          <p:cNvPr id="60451" name="Text Box 35"/>
          <p:cNvSpPr txBox="1">
            <a:spLocks noChangeArrowheads="1"/>
          </p:cNvSpPr>
          <p:nvPr/>
        </p:nvSpPr>
        <p:spPr bwMode="auto">
          <a:xfrm>
            <a:off x="3581400" y="3328991"/>
            <a:ext cx="1447800" cy="3079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it-IT" sz="1400" b="0" dirty="0" err="1" smtClean="0">
                <a:solidFill>
                  <a:schemeClr val="tx1"/>
                </a:solidFill>
              </a:rPr>
              <a:t>tries</a:t>
            </a:r>
            <a:r>
              <a:rPr lang="it-IT" sz="1400" b="0" dirty="0" smtClean="0">
                <a:solidFill>
                  <a:schemeClr val="tx1"/>
                </a:solidFill>
              </a:rPr>
              <a:t> </a:t>
            </a:r>
            <a:r>
              <a:rPr lang="it-IT" sz="1400" b="0" dirty="0" err="1" smtClean="0">
                <a:solidFill>
                  <a:schemeClr val="tx1"/>
                </a:solidFill>
              </a:rPr>
              <a:t>to</a:t>
            </a:r>
            <a:r>
              <a:rPr lang="it-IT" sz="1400" b="0" dirty="0" smtClean="0">
                <a:solidFill>
                  <a:schemeClr val="tx1"/>
                </a:solidFill>
              </a:rPr>
              <a:t> </a:t>
            </a:r>
            <a:r>
              <a:rPr lang="pl-PL" sz="1400" b="0" dirty="0" smtClean="0">
                <a:solidFill>
                  <a:schemeClr val="tx1"/>
                </a:solidFill>
              </a:rPr>
              <a:t>guess </a:t>
            </a:r>
            <a:r>
              <a:rPr lang="pl-PL" sz="1400" b="1" dirty="0">
                <a:solidFill>
                  <a:srgbClr val="993300"/>
                </a:solidFill>
              </a:rPr>
              <a:t>b</a:t>
            </a:r>
            <a:endParaRPr lang="en-US" sz="1400" b="1" dirty="0">
              <a:solidFill>
                <a:srgbClr val="993300"/>
              </a:solidFill>
            </a:endParaRPr>
          </a:p>
        </p:txBody>
      </p:sp>
      <p:sp>
        <p:nvSpPr>
          <p:cNvPr id="60455" name="AutoShape 39"/>
          <p:cNvSpPr>
            <a:spLocks noChangeArrowheads="1"/>
          </p:cNvSpPr>
          <p:nvPr/>
        </p:nvSpPr>
        <p:spPr bwMode="auto">
          <a:xfrm rot="1192624" flipV="1">
            <a:off x="1231890" y="2470676"/>
            <a:ext cx="7386327" cy="1585121"/>
          </a:xfrm>
          <a:prstGeom prst="curvedDownArrow">
            <a:avLst>
              <a:gd name="adj1" fmla="val 38232"/>
              <a:gd name="adj2" fmla="val 163974"/>
              <a:gd name="adj3" fmla="val 39375"/>
            </a:avLst>
          </a:prstGeom>
          <a:solidFill>
            <a:srgbClr val="DD0D0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0420" name="Picture 4" descr="MCj0435931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38" y="785794"/>
            <a:ext cx="1838325" cy="14541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60450" name="Text Box 34"/>
          <p:cNvSpPr txBox="1">
            <a:spLocks noChangeArrowheads="1"/>
          </p:cNvSpPr>
          <p:nvPr/>
        </p:nvSpPr>
        <p:spPr bwMode="auto">
          <a:xfrm>
            <a:off x="5638800" y="3252791"/>
            <a:ext cx="287338" cy="307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pl-PL" sz="1400" b="1" dirty="0">
                <a:solidFill>
                  <a:srgbClr val="990000"/>
                </a:solidFill>
              </a:rPr>
              <a:t>c</a:t>
            </a:r>
            <a:endParaRPr lang="en-US" sz="1400" b="1" baseline="-25000" dirty="0">
              <a:solidFill>
                <a:srgbClr val="99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4282" y="214290"/>
            <a:ext cx="4459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“scenario </a:t>
            </a:r>
            <a:r>
              <a:rPr lang="en-US" sz="2400" b="1" dirty="0" smtClean="0">
                <a:solidFill>
                  <a:srgbClr val="C00000"/>
                </a:solidFill>
              </a:rPr>
              <a:t>0</a:t>
            </a:r>
            <a:r>
              <a:rPr lang="en-US" sz="2400" b="1" dirty="0" smtClean="0"/>
              <a:t>”: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 x </a:t>
            </a:r>
            <a:r>
              <a:rPr lang="en-US" sz="2400" b="1" dirty="0" smtClean="0"/>
              <a:t>is a random string</a:t>
            </a:r>
            <a:endParaRPr lang="en-US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714744" y="5286388"/>
            <a:ext cx="97122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prob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0.5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57950" y="5286388"/>
            <a:ext cx="97122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prob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0.5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1857356" y="1071546"/>
            <a:ext cx="7058044" cy="553880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28" name="Left-Up Arrow 27"/>
          <p:cNvSpPr/>
          <p:nvPr/>
        </p:nvSpPr>
        <p:spPr>
          <a:xfrm rot="13319831">
            <a:off x="4168852" y="3943964"/>
            <a:ext cx="2762847" cy="2631398"/>
          </a:xfrm>
          <a:prstGeom prst="leftUpArrow">
            <a:avLst>
              <a:gd name="adj1" fmla="val 10287"/>
              <a:gd name="adj2" fmla="val 20341"/>
              <a:gd name="adj3" fmla="val 1470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228600" y="1295400"/>
            <a:ext cx="3722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X</a:t>
            </a:r>
          </a:p>
        </p:txBody>
      </p:sp>
      <p:sp>
        <p:nvSpPr>
          <p:cNvPr id="60452" name="Rectangle 36"/>
          <p:cNvSpPr>
            <a:spLocks noChangeArrowheads="1"/>
          </p:cNvSpPr>
          <p:nvPr/>
        </p:nvSpPr>
        <p:spPr bwMode="auto">
          <a:xfrm>
            <a:off x="3276600" y="1714488"/>
            <a:ext cx="5410200" cy="214314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0442" name="Picture 26" descr="MCj043594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746254"/>
            <a:ext cx="1371600" cy="947738"/>
          </a:xfrm>
          <a:prstGeom prst="rect">
            <a:avLst/>
          </a:prstGeom>
          <a:noFill/>
        </p:spPr>
      </p:pic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3581400" y="2795591"/>
            <a:ext cx="1447800" cy="3079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pl-PL" sz="1400" b="0" dirty="0">
                <a:solidFill>
                  <a:schemeClr val="tx1"/>
                </a:solidFill>
              </a:rPr>
              <a:t>chooses</a:t>
            </a:r>
            <a:r>
              <a:rPr lang="pl-PL" sz="1400" dirty="0">
                <a:solidFill>
                  <a:srgbClr val="990000"/>
                </a:solidFill>
              </a:rPr>
              <a:t> </a:t>
            </a:r>
            <a:r>
              <a:rPr lang="pl-PL" sz="1400" b="1" dirty="0">
                <a:solidFill>
                  <a:srgbClr val="990000"/>
                </a:solidFill>
              </a:rPr>
              <a:t>m</a:t>
            </a:r>
            <a:r>
              <a:rPr lang="pl-PL" sz="1400" b="1" baseline="-25000" dirty="0">
                <a:solidFill>
                  <a:srgbClr val="990000"/>
                </a:solidFill>
              </a:rPr>
              <a:t>0</a:t>
            </a:r>
            <a:r>
              <a:rPr lang="pl-PL" sz="1400" b="1" dirty="0">
                <a:solidFill>
                  <a:srgbClr val="990000"/>
                </a:solidFill>
              </a:rPr>
              <a:t>,m</a:t>
            </a:r>
            <a:r>
              <a:rPr lang="pl-PL" sz="1400" b="1" baseline="-25000" dirty="0">
                <a:solidFill>
                  <a:srgbClr val="990000"/>
                </a:solidFill>
              </a:rPr>
              <a:t>1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105400" y="2846391"/>
            <a:ext cx="1295400" cy="307975"/>
            <a:chOff x="2112" y="2455"/>
            <a:chExt cx="1440" cy="194"/>
          </a:xfrm>
        </p:grpSpPr>
        <p:sp>
          <p:nvSpPr>
            <p:cNvPr id="60446" name="Line 30"/>
            <p:cNvSpPr>
              <a:spLocks noChangeShapeType="1"/>
            </p:cNvSpPr>
            <p:nvPr/>
          </p:nvSpPr>
          <p:spPr bwMode="auto">
            <a:xfrm>
              <a:off x="2112" y="2544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47" name="Text Box 31"/>
            <p:cNvSpPr txBox="1">
              <a:spLocks noChangeArrowheads="1"/>
            </p:cNvSpPr>
            <p:nvPr/>
          </p:nvSpPr>
          <p:spPr bwMode="auto">
            <a:xfrm>
              <a:off x="2534" y="2455"/>
              <a:ext cx="786" cy="19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pl-PL" sz="1400" b="1" dirty="0">
                  <a:solidFill>
                    <a:srgbClr val="990000"/>
                  </a:solidFill>
                </a:rPr>
                <a:t>m</a:t>
              </a:r>
              <a:r>
                <a:rPr lang="pl-PL" sz="1400" b="1" baseline="-25000" dirty="0">
                  <a:solidFill>
                    <a:srgbClr val="990000"/>
                  </a:solidFill>
                </a:rPr>
                <a:t>0</a:t>
              </a:r>
              <a:r>
                <a:rPr lang="pl-PL" sz="1400" b="1" dirty="0">
                  <a:solidFill>
                    <a:srgbClr val="990000"/>
                  </a:solidFill>
                </a:rPr>
                <a:t>,m</a:t>
              </a:r>
              <a:r>
                <a:rPr lang="pl-PL" sz="1400" b="1" baseline="-25000" dirty="0">
                  <a:solidFill>
                    <a:srgbClr val="990000"/>
                  </a:solidFill>
                </a:rPr>
                <a:t>1</a:t>
              </a:r>
              <a:endParaRPr lang="en-US" sz="1400" b="1" baseline="-25000" dirty="0">
                <a:solidFill>
                  <a:srgbClr val="990000"/>
                </a:solidFill>
              </a:endParaRPr>
            </a:p>
          </p:txBody>
        </p:sp>
      </p:grpSp>
      <p:sp>
        <p:nvSpPr>
          <p:cNvPr id="60448" name="Text Box 32"/>
          <p:cNvSpPr txBox="1">
            <a:spLocks noChangeArrowheads="1"/>
          </p:cNvSpPr>
          <p:nvPr/>
        </p:nvSpPr>
        <p:spPr bwMode="auto">
          <a:xfrm>
            <a:off x="6629400" y="2862266"/>
            <a:ext cx="1752600" cy="5207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pl-PL" sz="1400" b="1" dirty="0">
                <a:solidFill>
                  <a:srgbClr val="993300"/>
                </a:solidFill>
              </a:rPr>
              <a:t>b = 0,1</a:t>
            </a:r>
            <a:r>
              <a:rPr lang="en-US" sz="1400" b="1" dirty="0">
                <a:solidFill>
                  <a:srgbClr val="993300"/>
                </a:solidFill>
              </a:rPr>
              <a:t> </a:t>
            </a:r>
            <a:r>
              <a:rPr lang="pl-PL" sz="1400" b="0" dirty="0">
                <a:solidFill>
                  <a:schemeClr val="tx1"/>
                </a:solidFill>
              </a:rPr>
              <a:t>random </a:t>
            </a:r>
            <a:endParaRPr lang="pl-PL" sz="1400" dirty="0">
              <a:solidFill>
                <a:srgbClr val="993300"/>
              </a:solidFill>
            </a:endParaRPr>
          </a:p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pl-PL" sz="1400" b="1" dirty="0">
                <a:solidFill>
                  <a:srgbClr val="993300"/>
                </a:solidFill>
              </a:rPr>
              <a:t>c := </a:t>
            </a:r>
            <a:r>
              <a:rPr lang="en-US" sz="1400" b="1" dirty="0">
                <a:solidFill>
                  <a:srgbClr val="993300"/>
                </a:solidFill>
              </a:rPr>
              <a:t>x </a:t>
            </a:r>
            <a:r>
              <a:rPr lang="en-US" sz="1400" b="1" dirty="0" err="1">
                <a:solidFill>
                  <a:srgbClr val="993300"/>
                </a:solidFill>
              </a:rPr>
              <a:t>xor</a:t>
            </a:r>
            <a:r>
              <a:rPr lang="en-US" sz="1400" b="1" dirty="0">
                <a:solidFill>
                  <a:srgbClr val="993300"/>
                </a:solidFill>
              </a:rPr>
              <a:t> </a:t>
            </a:r>
            <a:r>
              <a:rPr lang="en-US" sz="1400" b="1" dirty="0" err="1">
                <a:solidFill>
                  <a:srgbClr val="993300"/>
                </a:solidFill>
              </a:rPr>
              <a:t>m</a:t>
            </a:r>
            <a:r>
              <a:rPr lang="en-US" sz="1400" b="1" baseline="-25000" dirty="0" err="1">
                <a:solidFill>
                  <a:srgbClr val="993300"/>
                </a:solidFill>
              </a:rPr>
              <a:t>b</a:t>
            </a:r>
            <a:endParaRPr lang="en-US" sz="1400" b="1" baseline="-25000" dirty="0">
              <a:solidFill>
                <a:srgbClr val="993300"/>
              </a:solidFill>
            </a:endParaRPr>
          </a:p>
        </p:txBody>
      </p:sp>
      <p:sp>
        <p:nvSpPr>
          <p:cNvPr id="60449" name="Line 33"/>
          <p:cNvSpPr>
            <a:spLocks noChangeShapeType="1"/>
          </p:cNvSpPr>
          <p:nvPr/>
        </p:nvSpPr>
        <p:spPr bwMode="auto">
          <a:xfrm>
            <a:off x="5105400" y="3481391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54" name="Text Box 38"/>
          <p:cNvSpPr txBox="1">
            <a:spLocks noChangeArrowheads="1"/>
          </p:cNvSpPr>
          <p:nvPr/>
        </p:nvSpPr>
        <p:spPr bwMode="auto">
          <a:xfrm>
            <a:off x="3071802" y="1428736"/>
            <a:ext cx="1152525" cy="3698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800" b="0" dirty="0">
                <a:solidFill>
                  <a:schemeClr val="tx1"/>
                </a:solidFill>
              </a:rPr>
              <a:t>simulates</a:t>
            </a:r>
          </a:p>
        </p:txBody>
      </p:sp>
      <p:pic>
        <p:nvPicPr>
          <p:cNvPr id="21" name="Picture 2" descr="C:\Users\Stefan\AppData\Local\Microsoft\Windows\Temporary Internet Files\Content.IE5\QMMGVNV4\MCBD19647_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1714488"/>
            <a:ext cx="1214446" cy="1114691"/>
          </a:xfrm>
          <a:prstGeom prst="rect">
            <a:avLst/>
          </a:prstGeom>
          <a:noFill/>
        </p:spPr>
      </p:pic>
      <p:sp>
        <p:nvSpPr>
          <p:cNvPr id="22" name="Right Arrow 21"/>
          <p:cNvSpPr/>
          <p:nvPr/>
        </p:nvSpPr>
        <p:spPr>
          <a:xfrm>
            <a:off x="714348" y="1357298"/>
            <a:ext cx="285752" cy="21431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00364" y="4500570"/>
            <a:ext cx="2357454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/>
              <a:t>If the adversary guessed </a:t>
            </a:r>
            <a:r>
              <a:rPr lang="en-US" b="1" dirty="0" smtClean="0">
                <a:solidFill>
                  <a:srgbClr val="800000"/>
                </a:solidFill>
              </a:rPr>
              <a:t>b</a:t>
            </a:r>
            <a:r>
              <a:rPr lang="en-US" b="1" dirty="0" smtClean="0"/>
              <a:t> </a:t>
            </a:r>
            <a:r>
              <a:rPr lang="en-US" dirty="0" smtClean="0"/>
              <a:t>correctly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643570" y="4500570"/>
            <a:ext cx="2357454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/>
              <a:t>otherwise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6" name="Rectangle 25"/>
          <p:cNvSpPr/>
          <p:nvPr/>
        </p:nvSpPr>
        <p:spPr>
          <a:xfrm>
            <a:off x="2214546" y="5786454"/>
            <a:ext cx="2714644" cy="64633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/>
              <a:t>output </a:t>
            </a:r>
            <a:r>
              <a:rPr lang="en-US" b="1" dirty="0" smtClean="0">
                <a:solidFill>
                  <a:srgbClr val="C00000"/>
                </a:solidFill>
              </a:rPr>
              <a:t>1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b="1" dirty="0" smtClean="0">
                <a:solidFill>
                  <a:srgbClr val="800000"/>
                </a:solidFill>
              </a:rPr>
              <a:t>x </a:t>
            </a:r>
            <a:r>
              <a:rPr lang="en-US" b="1" dirty="0" smtClean="0">
                <a:solidFill>
                  <a:srgbClr val="0070C0"/>
                </a:solidFill>
              </a:rPr>
              <a:t>is pseudorandom</a:t>
            </a:r>
            <a:r>
              <a:rPr lang="en-US" dirty="0" smtClean="0"/>
              <a:t>”.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000760" y="5786454"/>
            <a:ext cx="2714644" cy="64633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/>
              <a:t>output </a:t>
            </a:r>
            <a:r>
              <a:rPr lang="en-US" b="1" dirty="0" smtClean="0">
                <a:solidFill>
                  <a:srgbClr val="C00000"/>
                </a:solidFill>
              </a:rPr>
              <a:t>0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b="1" dirty="0" smtClean="0">
                <a:solidFill>
                  <a:srgbClr val="800000"/>
                </a:solidFill>
              </a:rPr>
              <a:t>x </a:t>
            </a:r>
            <a:r>
              <a:rPr lang="en-US" b="1" dirty="0" smtClean="0">
                <a:solidFill>
                  <a:srgbClr val="0070C0"/>
                </a:solidFill>
              </a:rPr>
              <a:t>is random</a:t>
            </a:r>
            <a:r>
              <a:rPr lang="en-US" dirty="0" smtClean="0"/>
              <a:t>”.</a:t>
            </a:r>
            <a:endParaRPr lang="en-US" dirty="0"/>
          </a:p>
        </p:txBody>
      </p:sp>
      <p:sp>
        <p:nvSpPr>
          <p:cNvPr id="60451" name="Text Box 35"/>
          <p:cNvSpPr txBox="1">
            <a:spLocks noChangeArrowheads="1"/>
          </p:cNvSpPr>
          <p:nvPr/>
        </p:nvSpPr>
        <p:spPr bwMode="auto">
          <a:xfrm>
            <a:off x="3581400" y="3328991"/>
            <a:ext cx="1447800" cy="3079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it-IT" sz="1400" b="0" dirty="0" err="1" smtClean="0">
                <a:solidFill>
                  <a:schemeClr val="tx1"/>
                </a:solidFill>
              </a:rPr>
              <a:t>tries</a:t>
            </a:r>
            <a:r>
              <a:rPr lang="it-IT" sz="1400" b="0" dirty="0" smtClean="0">
                <a:solidFill>
                  <a:schemeClr val="tx1"/>
                </a:solidFill>
              </a:rPr>
              <a:t> </a:t>
            </a:r>
            <a:r>
              <a:rPr lang="it-IT" sz="1400" b="0" dirty="0" err="1" smtClean="0">
                <a:solidFill>
                  <a:schemeClr val="tx1"/>
                </a:solidFill>
              </a:rPr>
              <a:t>to</a:t>
            </a:r>
            <a:r>
              <a:rPr lang="it-IT" sz="1400" b="0" dirty="0" smtClean="0">
                <a:solidFill>
                  <a:schemeClr val="tx1"/>
                </a:solidFill>
              </a:rPr>
              <a:t> </a:t>
            </a:r>
            <a:r>
              <a:rPr lang="pl-PL" sz="1400" b="0" dirty="0" smtClean="0">
                <a:solidFill>
                  <a:schemeClr val="tx1"/>
                </a:solidFill>
              </a:rPr>
              <a:t>guess </a:t>
            </a:r>
            <a:r>
              <a:rPr lang="pl-PL" sz="1400" b="1" dirty="0">
                <a:solidFill>
                  <a:srgbClr val="993300"/>
                </a:solidFill>
              </a:rPr>
              <a:t>b</a:t>
            </a:r>
            <a:endParaRPr lang="en-US" sz="1400" b="1" dirty="0">
              <a:solidFill>
                <a:srgbClr val="993300"/>
              </a:solidFill>
            </a:endParaRPr>
          </a:p>
        </p:txBody>
      </p:sp>
      <p:sp>
        <p:nvSpPr>
          <p:cNvPr id="60455" name="AutoShape 39"/>
          <p:cNvSpPr>
            <a:spLocks noChangeArrowheads="1"/>
          </p:cNvSpPr>
          <p:nvPr/>
        </p:nvSpPr>
        <p:spPr bwMode="auto">
          <a:xfrm rot="1192624" flipV="1">
            <a:off x="1231890" y="2470676"/>
            <a:ext cx="7386327" cy="1585121"/>
          </a:xfrm>
          <a:prstGeom prst="curvedDownArrow">
            <a:avLst>
              <a:gd name="adj1" fmla="val 38232"/>
              <a:gd name="adj2" fmla="val 163974"/>
              <a:gd name="adj3" fmla="val 39375"/>
            </a:avLst>
          </a:prstGeom>
          <a:solidFill>
            <a:srgbClr val="DD0D0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0420" name="Picture 4" descr="MCj0435931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38" y="785794"/>
            <a:ext cx="1838325" cy="14541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60450" name="Text Box 34"/>
          <p:cNvSpPr txBox="1">
            <a:spLocks noChangeArrowheads="1"/>
          </p:cNvSpPr>
          <p:nvPr/>
        </p:nvSpPr>
        <p:spPr bwMode="auto">
          <a:xfrm>
            <a:off x="5638800" y="3252791"/>
            <a:ext cx="287338" cy="307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pl-PL" sz="1400" b="1" dirty="0">
                <a:solidFill>
                  <a:srgbClr val="990000"/>
                </a:solidFill>
              </a:rPr>
              <a:t>c</a:t>
            </a:r>
            <a:endParaRPr lang="en-US" sz="1400" b="1" baseline="-25000" dirty="0">
              <a:solidFill>
                <a:srgbClr val="99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4282" y="214290"/>
            <a:ext cx="29358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“scenario </a:t>
            </a:r>
            <a:r>
              <a:rPr lang="en-US" sz="2400" b="1" dirty="0" smtClean="0">
                <a:solidFill>
                  <a:srgbClr val="C00000"/>
                </a:solidFill>
              </a:rPr>
              <a:t>1</a:t>
            </a:r>
            <a:r>
              <a:rPr lang="en-US" sz="2400" b="1" dirty="0" smtClean="0"/>
              <a:t>”: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 x = G(S)</a:t>
            </a:r>
            <a:endParaRPr lang="en-US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428992" y="5286388"/>
            <a:ext cx="158678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prob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0.5 + </a:t>
            </a:r>
            <a:r>
              <a:rPr lang="el-GR" b="1" dirty="0" smtClean="0">
                <a:solidFill>
                  <a:srgbClr val="C00000"/>
                </a:solidFill>
              </a:rPr>
              <a:t>δ</a:t>
            </a:r>
            <a:r>
              <a:rPr lang="en-US" b="1" dirty="0" smtClean="0">
                <a:solidFill>
                  <a:srgbClr val="C00000"/>
                </a:solidFill>
              </a:rPr>
              <a:t>(n)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00760" y="5286388"/>
            <a:ext cx="158678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prob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0.5 - </a:t>
            </a:r>
            <a:r>
              <a:rPr lang="el-GR" b="1" dirty="0" smtClean="0">
                <a:solidFill>
                  <a:srgbClr val="C00000"/>
                </a:solidFill>
              </a:rPr>
              <a:t>δ</a:t>
            </a:r>
            <a:r>
              <a:rPr lang="en-US" b="1" dirty="0" smtClean="0">
                <a:solidFill>
                  <a:srgbClr val="C00000"/>
                </a:solidFill>
              </a:rPr>
              <a:t>(n)</a:t>
            </a: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15" name="Rectangle 27"/>
          <p:cNvSpPr>
            <a:spLocks noChangeArrowheads="1"/>
          </p:cNvSpPr>
          <p:nvPr/>
        </p:nvSpPr>
        <p:spPr bwMode="auto">
          <a:xfrm>
            <a:off x="0" y="4038600"/>
            <a:ext cx="91440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2667000" y="381000"/>
            <a:ext cx="1752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4495800" y="381000"/>
            <a:ext cx="1828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828800" y="1066800"/>
            <a:ext cx="2590800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x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0" dirty="0">
                <a:solidFill>
                  <a:schemeClr val="tx1"/>
                </a:solidFill>
              </a:rPr>
              <a:t>is a random string </a:t>
            </a:r>
            <a:r>
              <a:rPr lang="en-US" sz="1800" b="1" dirty="0">
                <a:solidFill>
                  <a:srgbClr val="800000"/>
                </a:solidFill>
              </a:rPr>
              <a:t>R</a:t>
            </a:r>
            <a:r>
              <a:rPr lang="en-US" sz="1800" b="0" dirty="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4800600" y="1066800"/>
            <a:ext cx="2590800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x = G(S)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1050925" y="2322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914400" y="2133600"/>
            <a:ext cx="373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800" b="0" dirty="0">
                <a:solidFill>
                  <a:schemeClr val="tx1"/>
                </a:solidFill>
              </a:rPr>
              <a:t>the adversary guesses </a:t>
            </a:r>
            <a:r>
              <a:rPr lang="en-US" sz="1800" b="1" dirty="0">
                <a:solidFill>
                  <a:srgbClr val="800000"/>
                </a:solidFill>
              </a:rPr>
              <a:t>b</a:t>
            </a:r>
            <a:r>
              <a:rPr lang="en-US" sz="1800" b="0" dirty="0">
                <a:solidFill>
                  <a:schemeClr val="tx1"/>
                </a:solidFill>
              </a:rPr>
              <a:t> correctly with probability </a:t>
            </a:r>
            <a:r>
              <a:rPr lang="en-US" sz="1800" b="1" dirty="0">
                <a:solidFill>
                  <a:srgbClr val="800000"/>
                </a:solidFill>
              </a:rPr>
              <a:t>0.5 </a:t>
            </a: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4876800" y="2133600"/>
            <a:ext cx="3749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800" b="0" dirty="0">
                <a:solidFill>
                  <a:schemeClr val="tx1"/>
                </a:solidFill>
              </a:rPr>
              <a:t>the adversary guesses</a:t>
            </a:r>
            <a:r>
              <a:rPr lang="en-US" sz="1800" dirty="0">
                <a:solidFill>
                  <a:srgbClr val="800000"/>
                </a:solidFill>
              </a:rPr>
              <a:t> </a:t>
            </a:r>
            <a:r>
              <a:rPr lang="en-US" sz="1800" b="1" dirty="0">
                <a:solidFill>
                  <a:srgbClr val="800000"/>
                </a:solidFill>
              </a:rPr>
              <a:t>b</a:t>
            </a:r>
            <a:r>
              <a:rPr lang="en-US" sz="1800" dirty="0">
                <a:solidFill>
                  <a:srgbClr val="800000"/>
                </a:solidFill>
              </a:rPr>
              <a:t> </a:t>
            </a:r>
            <a:r>
              <a:rPr lang="en-US" sz="1800" b="0" dirty="0">
                <a:solidFill>
                  <a:schemeClr val="tx1"/>
                </a:solidFill>
              </a:rPr>
              <a:t>correctly with probability </a:t>
            </a:r>
            <a:r>
              <a:rPr lang="en-US" sz="1800" b="1" dirty="0">
                <a:solidFill>
                  <a:srgbClr val="800000"/>
                </a:solidFill>
              </a:rPr>
              <a:t>0.5 + </a:t>
            </a:r>
            <a:r>
              <a:rPr lang="el-GR" sz="1800" b="1" dirty="0">
                <a:solidFill>
                  <a:srgbClr val="800000"/>
                </a:solidFill>
                <a:cs typeface="Arial" charset="0"/>
              </a:rPr>
              <a:t>δ</a:t>
            </a:r>
            <a:r>
              <a:rPr lang="en-US" sz="1800" b="1" dirty="0">
                <a:solidFill>
                  <a:srgbClr val="800000"/>
                </a:solidFill>
                <a:cs typeface="Arial" charset="0"/>
              </a:rPr>
              <a:t>(n)</a:t>
            </a:r>
            <a:endParaRPr lang="el-GR" sz="1800" b="1" dirty="0">
              <a:solidFill>
                <a:srgbClr val="800000"/>
              </a:solidFill>
              <a:cs typeface="Arial" charset="0"/>
            </a:endParaRPr>
          </a:p>
        </p:txBody>
      </p:sp>
      <p:sp>
        <p:nvSpPr>
          <p:cNvPr id="63499" name="Line 11"/>
          <p:cNvSpPr>
            <a:spLocks noChangeShapeType="1"/>
          </p:cNvSpPr>
          <p:nvPr/>
        </p:nvSpPr>
        <p:spPr bwMode="auto">
          <a:xfrm flipH="1">
            <a:off x="1600200" y="2819400"/>
            <a:ext cx="914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0" name="Line 12"/>
          <p:cNvSpPr>
            <a:spLocks noChangeShapeType="1"/>
          </p:cNvSpPr>
          <p:nvPr/>
        </p:nvSpPr>
        <p:spPr bwMode="auto">
          <a:xfrm>
            <a:off x="2667000" y="2819400"/>
            <a:ext cx="838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1357290" y="3143248"/>
            <a:ext cx="1075015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0" dirty="0">
                <a:solidFill>
                  <a:schemeClr val="tx1"/>
                </a:solidFill>
              </a:rPr>
              <a:t>prob. </a:t>
            </a:r>
            <a:r>
              <a:rPr lang="en-US" sz="1800" b="0" dirty="0" smtClean="0">
                <a:solidFill>
                  <a:schemeClr val="tx1"/>
                </a:solidFill>
              </a:rPr>
              <a:t/>
            </a:r>
            <a:br>
              <a:rPr lang="en-US" sz="1800" b="0" dirty="0" smtClean="0">
                <a:solidFill>
                  <a:schemeClr val="tx1"/>
                </a:solidFill>
              </a:rPr>
            </a:br>
            <a:r>
              <a:rPr lang="en-US" sz="1800" b="1" dirty="0" smtClean="0">
                <a:solidFill>
                  <a:srgbClr val="800000"/>
                </a:solidFill>
              </a:rPr>
              <a:t>0.5</a:t>
            </a:r>
            <a:endParaRPr lang="en-US" sz="1800" b="1" dirty="0">
              <a:solidFill>
                <a:srgbClr val="800000"/>
              </a:solidFill>
            </a:endParaRP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2667000" y="3143248"/>
            <a:ext cx="1190620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0" dirty="0">
                <a:solidFill>
                  <a:schemeClr val="tx1"/>
                </a:solidFill>
              </a:rPr>
              <a:t>prob. </a:t>
            </a:r>
            <a:r>
              <a:rPr lang="en-US" sz="1800" b="0" dirty="0" smtClean="0">
                <a:solidFill>
                  <a:schemeClr val="tx1"/>
                </a:solidFill>
              </a:rPr>
              <a:t/>
            </a:r>
            <a:br>
              <a:rPr lang="en-US" sz="1800" b="0" dirty="0" smtClean="0">
                <a:solidFill>
                  <a:schemeClr val="tx1"/>
                </a:solidFill>
              </a:rPr>
            </a:br>
            <a:r>
              <a:rPr lang="en-US" sz="1800" b="1" dirty="0" smtClean="0">
                <a:solidFill>
                  <a:srgbClr val="800000"/>
                </a:solidFill>
              </a:rPr>
              <a:t>0.5</a:t>
            </a:r>
            <a:endParaRPr lang="en-US" sz="1800" b="1" dirty="0">
              <a:solidFill>
                <a:srgbClr val="800000"/>
              </a:solidFill>
            </a:endParaRPr>
          </a:p>
        </p:txBody>
      </p:sp>
      <p:sp>
        <p:nvSpPr>
          <p:cNvPr id="63503" name="Line 15"/>
          <p:cNvSpPr>
            <a:spLocks noChangeShapeType="1"/>
          </p:cNvSpPr>
          <p:nvPr/>
        </p:nvSpPr>
        <p:spPr bwMode="auto">
          <a:xfrm flipH="1">
            <a:off x="5410200" y="2895600"/>
            <a:ext cx="1066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4" name="Line 16"/>
          <p:cNvSpPr>
            <a:spLocks noChangeShapeType="1"/>
          </p:cNvSpPr>
          <p:nvPr/>
        </p:nvSpPr>
        <p:spPr bwMode="auto">
          <a:xfrm>
            <a:off x="6629400" y="2819400"/>
            <a:ext cx="914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5246688" y="3124200"/>
            <a:ext cx="1195387" cy="6445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0" dirty="0">
                <a:solidFill>
                  <a:schemeClr val="tx1"/>
                </a:solidFill>
              </a:rPr>
              <a:t>prob.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0.5 + </a:t>
            </a:r>
            <a:r>
              <a:rPr lang="el-GR" sz="1800" b="1" dirty="0">
                <a:solidFill>
                  <a:srgbClr val="800000"/>
                </a:solidFill>
              </a:rPr>
              <a:t>δ</a:t>
            </a:r>
            <a:r>
              <a:rPr lang="en-US" sz="1800" b="1" dirty="0">
                <a:solidFill>
                  <a:srgbClr val="800000"/>
                </a:solidFill>
              </a:rPr>
              <a:t>(n)</a:t>
            </a: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6705600" y="3124200"/>
            <a:ext cx="1143000" cy="6445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0" dirty="0">
                <a:solidFill>
                  <a:schemeClr val="tx1"/>
                </a:solidFill>
              </a:rPr>
              <a:t>prob.</a:t>
            </a:r>
            <a:br>
              <a:rPr lang="en-US" sz="1800" b="0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rgbClr val="800000"/>
                </a:solidFill>
              </a:rPr>
              <a:t>0.5 - </a:t>
            </a:r>
            <a:r>
              <a:rPr lang="el-GR" sz="1800" b="1" dirty="0">
                <a:solidFill>
                  <a:srgbClr val="800000"/>
                </a:solidFill>
              </a:rPr>
              <a:t>δ</a:t>
            </a:r>
            <a:r>
              <a:rPr lang="en-US" sz="1800" b="1" dirty="0">
                <a:solidFill>
                  <a:srgbClr val="800000"/>
                </a:solidFill>
              </a:rPr>
              <a:t>(n)</a:t>
            </a:r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1447800" y="4648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3352800" y="4648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5257800" y="4648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7391400" y="4648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800000"/>
                </a:solidFill>
              </a:rPr>
              <a:t>0</a:t>
            </a:r>
          </a:p>
        </p:txBody>
      </p:sp>
      <p:pic>
        <p:nvPicPr>
          <p:cNvPr id="63512" name="Picture 24" descr="MCj043593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505200"/>
            <a:ext cx="1219200" cy="965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228600" y="4572000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800" b="1" dirty="0">
                <a:solidFill>
                  <a:srgbClr val="002060"/>
                </a:solidFill>
              </a:rPr>
              <a:t>outputs</a:t>
            </a:r>
            <a:r>
              <a:rPr lang="en-US" sz="1800" b="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57158" y="5715016"/>
            <a:ext cx="31742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| </a:t>
            </a:r>
            <a:r>
              <a:rPr lang="en-US" b="1" dirty="0" smtClean="0">
                <a:solidFill>
                  <a:srgbClr val="C00000"/>
                </a:solidFill>
              </a:rPr>
              <a:t>P</a:t>
            </a:r>
            <a:r>
              <a:rPr lang="en-US" sz="2000" b="1" dirty="0" smtClean="0">
                <a:solidFill>
                  <a:srgbClr val="C00000"/>
                </a:solidFill>
              </a:rPr>
              <a:t>(</a:t>
            </a:r>
            <a:r>
              <a:rPr lang="en-US" b="1" dirty="0" smtClean="0">
                <a:solidFill>
                  <a:srgbClr val="C00000"/>
                </a:solidFill>
              </a:rPr>
              <a:t>D(R) = 1</a:t>
            </a:r>
            <a:r>
              <a:rPr lang="en-US" sz="2000" b="1" dirty="0" smtClean="0">
                <a:solidFill>
                  <a:srgbClr val="C00000"/>
                </a:solidFill>
              </a:rPr>
              <a:t>)</a:t>
            </a:r>
            <a:r>
              <a:rPr lang="en-US" b="1" dirty="0" smtClean="0">
                <a:solidFill>
                  <a:srgbClr val="C00000"/>
                </a:solidFill>
              </a:rPr>
              <a:t> – P</a:t>
            </a:r>
            <a:r>
              <a:rPr lang="en-US" sz="2000" b="1" dirty="0" smtClean="0">
                <a:solidFill>
                  <a:srgbClr val="C00000"/>
                </a:solidFill>
              </a:rPr>
              <a:t>(</a:t>
            </a:r>
            <a:r>
              <a:rPr lang="en-US" b="1" dirty="0" smtClean="0">
                <a:solidFill>
                  <a:srgbClr val="C00000"/>
                </a:solidFill>
              </a:rPr>
              <a:t>D(G(S)) = 1</a:t>
            </a:r>
            <a:r>
              <a:rPr lang="en-US" sz="2000" b="1" dirty="0" smtClean="0">
                <a:solidFill>
                  <a:srgbClr val="C00000"/>
                </a:solidFill>
              </a:rPr>
              <a:t>)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|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7158" y="500042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Hence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57158" y="6286520"/>
            <a:ext cx="601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Since </a:t>
            </a:r>
            <a:r>
              <a:rPr lang="el-GR" b="1" dirty="0" smtClean="0">
                <a:solidFill>
                  <a:srgbClr val="C00000"/>
                </a:solidFill>
                <a:cs typeface="Arial" charset="0"/>
              </a:rPr>
              <a:t>δ</a:t>
            </a:r>
            <a:r>
              <a:rPr lang="it-IT" dirty="0" smtClean="0">
                <a:solidFill>
                  <a:srgbClr val="800000"/>
                </a:solidFill>
                <a:cs typeface="Arial" charset="0"/>
              </a:rPr>
              <a:t> </a:t>
            </a:r>
            <a:r>
              <a:rPr lang="it-IT" dirty="0" err="1" smtClean="0">
                <a:cs typeface="Arial" charset="0"/>
              </a:rPr>
              <a:t>is</a:t>
            </a:r>
            <a:r>
              <a:rPr lang="it-IT" dirty="0" smtClean="0">
                <a:cs typeface="Arial" charset="0"/>
              </a:rPr>
              <a:t> </a:t>
            </a:r>
            <a:r>
              <a:rPr lang="it-IT" dirty="0" err="1" smtClean="0">
                <a:cs typeface="Arial" charset="0"/>
              </a:rPr>
              <a:t>not</a:t>
            </a:r>
            <a:r>
              <a:rPr lang="it-IT" dirty="0" smtClean="0">
                <a:cs typeface="Arial" charset="0"/>
              </a:rPr>
              <a:t> </a:t>
            </a:r>
            <a:r>
              <a:rPr lang="it-IT" dirty="0" err="1" smtClean="0">
                <a:cs typeface="Arial" charset="0"/>
              </a:rPr>
              <a:t>negligible</a:t>
            </a:r>
            <a:r>
              <a:rPr lang="it-IT" dirty="0" smtClean="0">
                <a:cs typeface="Arial" charset="0"/>
              </a:rPr>
              <a:t> </a:t>
            </a:r>
            <a:r>
              <a:rPr lang="it-IT" b="1" dirty="0" smtClean="0">
                <a:solidFill>
                  <a:srgbClr val="C00000"/>
                </a:solidFill>
                <a:cs typeface="Arial" charset="0"/>
              </a:rPr>
              <a:t>G</a:t>
            </a:r>
            <a:r>
              <a:rPr lang="it-IT" dirty="0" smtClean="0">
                <a:cs typeface="Arial" charset="0"/>
              </a:rPr>
              <a:t> </a:t>
            </a:r>
            <a:r>
              <a:rPr lang="it-IT" dirty="0" err="1" smtClean="0">
                <a:cs typeface="Arial" charset="0"/>
              </a:rPr>
              <a:t>cannot</a:t>
            </a:r>
            <a:r>
              <a:rPr lang="it-IT" dirty="0" smtClean="0">
                <a:cs typeface="Arial" charset="0"/>
              </a:rPr>
              <a:t> </a:t>
            </a:r>
            <a:r>
              <a:rPr lang="it-IT" dirty="0" err="1" smtClean="0">
                <a:cs typeface="Arial" charset="0"/>
              </a:rPr>
              <a:t>be</a:t>
            </a:r>
            <a:r>
              <a:rPr lang="it-IT" dirty="0" smtClean="0">
                <a:cs typeface="Arial" charset="0"/>
              </a:rPr>
              <a:t> a </a:t>
            </a:r>
            <a:r>
              <a:rPr lang="it-IT" b="1" dirty="0" err="1" smtClean="0">
                <a:cs typeface="Arial" charset="0"/>
              </a:rPr>
              <a:t>cryptographic</a:t>
            </a:r>
            <a:r>
              <a:rPr lang="it-IT" b="1" dirty="0" smtClean="0">
                <a:cs typeface="Arial" charset="0"/>
              </a:rPr>
              <a:t> PRG</a:t>
            </a:r>
            <a:r>
              <a:rPr lang="it-IT" b="1" dirty="0" smtClean="0"/>
              <a:t> 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0" name="Rectangle 29"/>
          <p:cNvSpPr/>
          <p:nvPr/>
        </p:nvSpPr>
        <p:spPr>
          <a:xfrm>
            <a:off x="3500430" y="5715016"/>
            <a:ext cx="2371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=  </a:t>
            </a:r>
            <a:r>
              <a:rPr lang="en-US" sz="2400" b="1" dirty="0" smtClean="0">
                <a:solidFill>
                  <a:srgbClr val="C00000"/>
                </a:solidFill>
              </a:rPr>
              <a:t>|</a:t>
            </a:r>
            <a:r>
              <a:rPr lang="en-US" b="1" dirty="0" smtClean="0">
                <a:solidFill>
                  <a:srgbClr val="C00000"/>
                </a:solidFill>
              </a:rPr>
              <a:t> 0.5 – (0.5 + </a:t>
            </a:r>
            <a:r>
              <a:rPr lang="el-GR" b="1" dirty="0" smtClean="0">
                <a:solidFill>
                  <a:srgbClr val="C00000"/>
                </a:solidFill>
              </a:rPr>
              <a:t>δ</a:t>
            </a:r>
            <a:r>
              <a:rPr lang="en-US" b="1" dirty="0" smtClean="0">
                <a:solidFill>
                  <a:srgbClr val="C00000"/>
                </a:solidFill>
              </a:rPr>
              <a:t>(n)) </a:t>
            </a:r>
            <a:r>
              <a:rPr lang="en-US" sz="2400" b="1" dirty="0" smtClean="0">
                <a:solidFill>
                  <a:srgbClr val="C00000"/>
                </a:solidFill>
              </a:rPr>
              <a:t>|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786446" y="5786454"/>
            <a:ext cx="849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=  </a:t>
            </a:r>
            <a:r>
              <a:rPr lang="el-GR" b="1" dirty="0" smtClean="0">
                <a:solidFill>
                  <a:srgbClr val="C00000"/>
                </a:solidFill>
              </a:rPr>
              <a:t>δ</a:t>
            </a:r>
            <a:r>
              <a:rPr lang="en-US" b="1" dirty="0" smtClean="0">
                <a:solidFill>
                  <a:srgbClr val="C00000"/>
                </a:solidFill>
              </a:rPr>
              <a:t>(n) 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nimBg="1"/>
      <p:bldP spid="63493" grpId="0" animBg="1"/>
      <p:bldP spid="63494" grpId="0" animBg="1"/>
      <p:bldP spid="63495" grpId="0" animBg="1"/>
      <p:bldP spid="63497" grpId="0"/>
      <p:bldP spid="63498" grpId="0"/>
      <p:bldP spid="63499" grpId="0" animBg="1"/>
      <p:bldP spid="63500" grpId="0" animBg="1"/>
      <p:bldP spid="63501" grpId="0" animBg="1"/>
      <p:bldP spid="63502" grpId="0" animBg="1"/>
      <p:bldP spid="63503" grpId="0" animBg="1"/>
      <p:bldP spid="63504" grpId="0" animBg="1"/>
      <p:bldP spid="63505" grpId="0" animBg="1"/>
      <p:bldP spid="63506" grpId="0" animBg="1"/>
      <p:bldP spid="63507" grpId="0"/>
      <p:bldP spid="63508" grpId="0"/>
      <p:bldP spid="63509" grpId="0"/>
      <p:bldP spid="63510" grpId="0"/>
      <p:bldP spid="63513" grpId="0"/>
      <p:bldP spid="27" grpId="0"/>
      <p:bldP spid="29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1143000"/>
          </a:xfrm>
        </p:spPr>
        <p:txBody>
          <a:bodyPr>
            <a:normAutofit/>
          </a:bodyPr>
          <a:lstStyle/>
          <a:p>
            <a:r>
              <a:rPr lang="pl-PL" dirty="0"/>
              <a:t>From the last lecture:</a:t>
            </a:r>
            <a:endParaRPr lang="en-US" dirty="0"/>
          </a:p>
        </p:txBody>
      </p:sp>
      <p:pic>
        <p:nvPicPr>
          <p:cNvPr id="54276" name="Picture 4" descr="MCj043594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343044"/>
            <a:ext cx="2057400" cy="1422400"/>
          </a:xfrm>
          <a:prstGeom prst="rect">
            <a:avLst/>
          </a:prstGeom>
          <a:noFill/>
        </p:spPr>
      </p:pic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7467600" y="3095644"/>
            <a:ext cx="809625" cy="3698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pl-PL" sz="1800" b="0">
                <a:solidFill>
                  <a:schemeClr val="tx1"/>
                </a:solidFill>
              </a:rPr>
              <a:t>oracle</a:t>
            </a: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381000" y="3552844"/>
            <a:ext cx="2819400" cy="6445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pl-PL" sz="1800" b="0" dirty="0">
                <a:solidFill>
                  <a:schemeClr val="tx1"/>
                </a:solidFill>
              </a:rPr>
              <a:t>chooses</a:t>
            </a:r>
            <a:r>
              <a:rPr lang="pl-PL" sz="1800" dirty="0">
                <a:solidFill>
                  <a:srgbClr val="990000"/>
                </a:solidFill>
              </a:rPr>
              <a:t> </a:t>
            </a:r>
            <a:r>
              <a:rPr lang="pl-PL" sz="1800" b="1" dirty="0">
                <a:solidFill>
                  <a:srgbClr val="990000"/>
                </a:solidFill>
              </a:rPr>
              <a:t>m</a:t>
            </a:r>
            <a:r>
              <a:rPr lang="pl-PL" sz="1800" b="1" baseline="-25000" dirty="0">
                <a:solidFill>
                  <a:srgbClr val="990000"/>
                </a:solidFill>
              </a:rPr>
              <a:t>0</a:t>
            </a:r>
            <a:r>
              <a:rPr lang="pl-PL" sz="1800" b="1" dirty="0">
                <a:solidFill>
                  <a:srgbClr val="990000"/>
                </a:solidFill>
              </a:rPr>
              <a:t>,m</a:t>
            </a:r>
            <a:r>
              <a:rPr lang="pl-PL" sz="1800" b="1" baseline="-25000" dirty="0">
                <a:solidFill>
                  <a:srgbClr val="990000"/>
                </a:solidFill>
              </a:rPr>
              <a:t>1</a:t>
            </a:r>
            <a:r>
              <a:rPr lang="pl-PL" sz="1800" baseline="-25000" dirty="0">
                <a:solidFill>
                  <a:srgbClr val="990000"/>
                </a:solidFill>
              </a:rPr>
              <a:t> </a:t>
            </a:r>
            <a:r>
              <a:rPr lang="pl-PL" sz="1800" b="0" dirty="0">
                <a:solidFill>
                  <a:schemeClr val="tx1"/>
                </a:solidFill>
              </a:rPr>
              <a:t>such that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sz="1800" b="1" dirty="0">
                <a:solidFill>
                  <a:srgbClr val="990000"/>
                </a:solidFill>
              </a:rPr>
              <a:t>|m</a:t>
            </a:r>
            <a:r>
              <a:rPr lang="pl-PL" sz="1800" b="1" baseline="-25000" dirty="0">
                <a:solidFill>
                  <a:srgbClr val="990000"/>
                </a:solidFill>
              </a:rPr>
              <a:t>0</a:t>
            </a:r>
            <a:r>
              <a:rPr lang="pl-PL" sz="1800" b="1" dirty="0">
                <a:solidFill>
                  <a:srgbClr val="990000"/>
                </a:solidFill>
              </a:rPr>
              <a:t>|=|m</a:t>
            </a:r>
            <a:r>
              <a:rPr lang="pl-PL" sz="1800" b="1" baseline="-25000" dirty="0">
                <a:solidFill>
                  <a:srgbClr val="990000"/>
                </a:solidFill>
              </a:rPr>
              <a:t>1</a:t>
            </a:r>
            <a:r>
              <a:rPr lang="pl-PL" sz="1800" b="1" dirty="0">
                <a:solidFill>
                  <a:srgbClr val="990000"/>
                </a:solidFill>
              </a:rPr>
              <a:t>|</a:t>
            </a:r>
            <a:endParaRPr lang="en-US" sz="1800" b="1" dirty="0">
              <a:solidFill>
                <a:schemeClr val="tx1"/>
              </a:solidFill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429000" y="3629044"/>
            <a:ext cx="2286000" cy="369888"/>
            <a:chOff x="2112" y="2423"/>
            <a:chExt cx="1440" cy="233"/>
          </a:xfrm>
        </p:grpSpPr>
        <p:sp>
          <p:nvSpPr>
            <p:cNvPr id="54281" name="Line 9"/>
            <p:cNvSpPr>
              <a:spLocks noChangeShapeType="1"/>
            </p:cNvSpPr>
            <p:nvPr/>
          </p:nvSpPr>
          <p:spPr bwMode="auto">
            <a:xfrm>
              <a:off x="2112" y="2544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283" name="Text Box 11"/>
            <p:cNvSpPr txBox="1">
              <a:spLocks noChangeArrowheads="1"/>
            </p:cNvSpPr>
            <p:nvPr/>
          </p:nvSpPr>
          <p:spPr bwMode="auto">
            <a:xfrm>
              <a:off x="2534" y="2423"/>
              <a:ext cx="541" cy="23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pl-PL" sz="1800" b="1" dirty="0">
                  <a:solidFill>
                    <a:srgbClr val="990000"/>
                  </a:solidFill>
                </a:rPr>
                <a:t>m</a:t>
              </a:r>
              <a:r>
                <a:rPr lang="pl-PL" sz="1800" b="1" baseline="-25000" dirty="0">
                  <a:solidFill>
                    <a:srgbClr val="990000"/>
                  </a:solidFill>
                </a:rPr>
                <a:t>0</a:t>
              </a:r>
              <a:r>
                <a:rPr lang="pl-PL" sz="1800" b="1" dirty="0">
                  <a:solidFill>
                    <a:srgbClr val="990000"/>
                  </a:solidFill>
                </a:rPr>
                <a:t>,m</a:t>
              </a:r>
              <a:r>
                <a:rPr lang="pl-PL" sz="1800" b="1" baseline="-25000" dirty="0">
                  <a:solidFill>
                    <a:srgbClr val="990000"/>
                  </a:solidFill>
                </a:rPr>
                <a:t>1</a:t>
              </a:r>
              <a:endParaRPr lang="en-US" sz="1800" b="1" baseline="-25000" dirty="0">
                <a:solidFill>
                  <a:srgbClr val="990000"/>
                </a:solidFill>
              </a:endParaRPr>
            </a:p>
          </p:txBody>
        </p:sp>
      </p:grp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5791200" y="3705244"/>
            <a:ext cx="3200400" cy="14773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pl-PL" sz="1800" b="0" dirty="0">
                <a:solidFill>
                  <a:schemeClr val="tx1"/>
                </a:solidFill>
              </a:rPr>
              <a:t>selects</a:t>
            </a:r>
            <a:r>
              <a:rPr lang="pl-PL" sz="1800" dirty="0">
                <a:solidFill>
                  <a:srgbClr val="993300"/>
                </a:solidFill>
              </a:rPr>
              <a:t> </a:t>
            </a:r>
            <a:r>
              <a:rPr lang="pl-PL" sz="1800" b="1" dirty="0">
                <a:solidFill>
                  <a:srgbClr val="993300"/>
                </a:solidFill>
              </a:rPr>
              <a:t>k </a:t>
            </a:r>
            <a:r>
              <a:rPr lang="en-US" sz="1800" dirty="0" smtClean="0"/>
              <a:t>randomly from </a:t>
            </a:r>
            <a:r>
              <a:rPr lang="en-US" b="1" dirty="0" smtClean="0">
                <a:solidFill>
                  <a:srgbClr val="993300"/>
                </a:solidFill>
              </a:rPr>
              <a:t>{0,1}</a:t>
            </a:r>
            <a:r>
              <a:rPr lang="pl-PL" sz="1800" b="1" baseline="30000" dirty="0" smtClean="0">
                <a:solidFill>
                  <a:srgbClr val="993300"/>
                </a:solidFill>
              </a:rPr>
              <a:t>n</a:t>
            </a:r>
            <a:endParaRPr lang="pl-PL" sz="1800" b="1" dirty="0">
              <a:solidFill>
                <a:srgbClr val="993300"/>
              </a:solidFill>
            </a:endParaRPr>
          </a:p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pl-PL" sz="1800" b="0" dirty="0">
                <a:solidFill>
                  <a:schemeClr val="tx1"/>
                </a:solidFill>
              </a:rPr>
              <a:t>chooses a random </a:t>
            </a:r>
            <a:r>
              <a:rPr lang="pl-PL" sz="1800" b="1" dirty="0">
                <a:solidFill>
                  <a:srgbClr val="993300"/>
                </a:solidFill>
              </a:rPr>
              <a:t>b = 0,1</a:t>
            </a:r>
          </a:p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pl-PL" sz="1800" b="0" dirty="0">
                <a:solidFill>
                  <a:schemeClr val="tx1"/>
                </a:solidFill>
              </a:rPr>
              <a:t>calculates</a:t>
            </a:r>
            <a:br>
              <a:rPr lang="pl-PL" sz="1800" b="0" dirty="0">
                <a:solidFill>
                  <a:schemeClr val="tx1"/>
                </a:solidFill>
              </a:rPr>
            </a:br>
            <a:r>
              <a:rPr lang="pl-PL" sz="1800" b="0" dirty="0">
                <a:solidFill>
                  <a:schemeClr val="tx1"/>
                </a:solidFill>
              </a:rPr>
              <a:t>        </a:t>
            </a:r>
            <a:r>
              <a:rPr lang="pl-PL" sz="1800" b="1" dirty="0">
                <a:solidFill>
                  <a:srgbClr val="993300"/>
                </a:solidFill>
              </a:rPr>
              <a:t>c := Enc(k,m</a:t>
            </a:r>
            <a:r>
              <a:rPr lang="pl-PL" sz="1800" b="1" baseline="-25000" dirty="0">
                <a:solidFill>
                  <a:srgbClr val="993300"/>
                </a:solidFill>
              </a:rPr>
              <a:t>b</a:t>
            </a:r>
            <a:r>
              <a:rPr lang="pl-PL" sz="1800" b="1" dirty="0">
                <a:solidFill>
                  <a:srgbClr val="993300"/>
                </a:solidFill>
              </a:rPr>
              <a:t>)</a:t>
            </a:r>
            <a:endParaRPr lang="en-US" sz="1800" b="1" dirty="0">
              <a:solidFill>
                <a:srgbClr val="993300"/>
              </a:solidFill>
            </a:endParaRP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2971800" y="1447800"/>
            <a:ext cx="3416293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spcBef>
                <a:spcPct val="0"/>
              </a:spcBef>
              <a:buFontTx/>
              <a:buNone/>
            </a:pPr>
            <a:r>
              <a:rPr lang="pl-PL" sz="1800" b="1" dirty="0" smtClean="0">
                <a:solidFill>
                  <a:srgbClr val="993300"/>
                </a:solidFill>
              </a:rPr>
              <a:t>(Enc,Dec</a:t>
            </a:r>
            <a:r>
              <a:rPr lang="pl-PL" sz="1800" b="1" dirty="0">
                <a:solidFill>
                  <a:srgbClr val="993300"/>
                </a:solidFill>
              </a:rPr>
              <a:t>)</a:t>
            </a:r>
            <a:r>
              <a:rPr lang="pl-PL" sz="1800" b="1" dirty="0">
                <a:solidFill>
                  <a:schemeClr val="tx1"/>
                </a:solidFill>
              </a:rPr>
              <a:t> </a:t>
            </a:r>
            <a:r>
              <a:rPr lang="pl-PL" sz="1800" b="0" dirty="0">
                <a:solidFill>
                  <a:schemeClr val="tx1"/>
                </a:solidFill>
              </a:rPr>
              <a:t>– an encryption scheme</a:t>
            </a:r>
            <a:endParaRPr lang="en-US" sz="1800" b="0" dirty="0">
              <a:solidFill>
                <a:schemeClr val="tx1"/>
              </a:solidFill>
            </a:endParaRP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3276600" y="4543444"/>
            <a:ext cx="2362200" cy="369888"/>
            <a:chOff x="2064" y="3024"/>
            <a:chExt cx="1488" cy="233"/>
          </a:xfrm>
        </p:grpSpPr>
        <p:sp>
          <p:nvSpPr>
            <p:cNvPr id="54286" name="Line 14"/>
            <p:cNvSpPr>
              <a:spLocks noChangeShapeType="1"/>
            </p:cNvSpPr>
            <p:nvPr/>
          </p:nvSpPr>
          <p:spPr bwMode="auto">
            <a:xfrm>
              <a:off x="2064" y="3168"/>
              <a:ext cx="1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287" name="Text Box 15"/>
            <p:cNvSpPr txBox="1">
              <a:spLocks noChangeArrowheads="1"/>
            </p:cNvSpPr>
            <p:nvPr/>
          </p:nvSpPr>
          <p:spPr bwMode="auto">
            <a:xfrm>
              <a:off x="2688" y="3024"/>
              <a:ext cx="198" cy="23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pl-PL" sz="1800" b="1" dirty="0">
                  <a:solidFill>
                    <a:srgbClr val="990000"/>
                  </a:solidFill>
                </a:rPr>
                <a:t>c</a:t>
              </a:r>
              <a:endParaRPr lang="en-US" sz="1800" b="1" baseline="-25000" dirty="0">
                <a:solidFill>
                  <a:srgbClr val="990000"/>
                </a:solidFill>
              </a:endParaRPr>
            </a:p>
          </p:txBody>
        </p:sp>
      </p:grp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990600" y="4543444"/>
            <a:ext cx="1828800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pl-PL" sz="1800" b="0" dirty="0">
                <a:solidFill>
                  <a:schemeClr val="tx1"/>
                </a:solidFill>
              </a:rPr>
              <a:t>has to guess </a:t>
            </a:r>
            <a:r>
              <a:rPr lang="pl-PL" sz="1800" b="1" dirty="0">
                <a:solidFill>
                  <a:srgbClr val="993300"/>
                </a:solidFill>
              </a:rPr>
              <a:t>b</a:t>
            </a:r>
            <a:endParaRPr lang="en-US" sz="1800" b="1" dirty="0">
              <a:solidFill>
                <a:srgbClr val="993300"/>
              </a:solidFill>
            </a:endParaRP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304800" y="5562600"/>
            <a:ext cx="8458200" cy="9233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GB" sz="1800" b="1" dirty="0">
                <a:solidFill>
                  <a:srgbClr val="002060"/>
                </a:solidFill>
              </a:rPr>
              <a:t>Security d</a:t>
            </a:r>
            <a:r>
              <a:rPr lang="pl-PL" sz="1800" b="1" dirty="0">
                <a:solidFill>
                  <a:srgbClr val="002060"/>
                </a:solidFill>
              </a:rPr>
              <a:t>efinition</a:t>
            </a:r>
            <a:r>
              <a:rPr lang="pl-PL" sz="1800" u="sng" dirty="0">
                <a:solidFill>
                  <a:schemeClr val="tx2"/>
                </a:solidFill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sz="1800" b="0" dirty="0">
                <a:solidFill>
                  <a:schemeClr val="tx1"/>
                </a:solidFill>
              </a:rPr>
              <a:t>We say that </a:t>
            </a:r>
            <a:r>
              <a:rPr lang="pl-PL" sz="1800" b="1" dirty="0" smtClean="0">
                <a:solidFill>
                  <a:srgbClr val="993300"/>
                </a:solidFill>
              </a:rPr>
              <a:t>(Enc,Dec</a:t>
            </a:r>
            <a:r>
              <a:rPr lang="pl-PL" sz="1800" b="1" dirty="0">
                <a:solidFill>
                  <a:srgbClr val="993300"/>
                </a:solidFill>
              </a:rPr>
              <a:t>)</a:t>
            </a:r>
            <a:r>
              <a:rPr lang="pl-PL" sz="1800" b="1" dirty="0">
                <a:solidFill>
                  <a:schemeClr val="tx1"/>
                </a:solidFill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</a:rPr>
              <a:t>is </a:t>
            </a:r>
            <a:r>
              <a:rPr lang="pl-PL" b="1" dirty="0" smtClean="0">
                <a:solidFill>
                  <a:srgbClr val="C00000"/>
                </a:solidFill>
              </a:rPr>
              <a:t>semanti</a:t>
            </a:r>
            <a:r>
              <a:rPr lang="en-US" b="1" dirty="0" smtClean="0">
                <a:solidFill>
                  <a:srgbClr val="C00000"/>
                </a:solidFill>
              </a:rPr>
              <a:t>c</a:t>
            </a:r>
            <a:r>
              <a:rPr lang="pl-PL" b="1" dirty="0" smtClean="0">
                <a:solidFill>
                  <a:srgbClr val="C00000"/>
                </a:solidFill>
              </a:rPr>
              <a:t>ally-secure</a:t>
            </a:r>
            <a:r>
              <a:rPr lang="en-GB" dirty="0" smtClean="0"/>
              <a:t> </a:t>
            </a:r>
            <a:r>
              <a:rPr lang="pl-PL" sz="1800" b="0" dirty="0" smtClean="0">
                <a:solidFill>
                  <a:schemeClr val="tx1"/>
                </a:solidFill>
              </a:rPr>
              <a:t>if </a:t>
            </a:r>
            <a:r>
              <a:rPr lang="en-US" sz="1800" b="0" dirty="0">
                <a:solidFill>
                  <a:schemeClr val="tx1"/>
                </a:solidFill>
              </a:rPr>
              <a:t>any </a:t>
            </a:r>
            <a:r>
              <a:rPr lang="en-US" sz="1800" b="1" dirty="0">
                <a:solidFill>
                  <a:srgbClr val="002060"/>
                </a:solidFill>
              </a:rPr>
              <a:t>polynomial time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pl-PL" sz="1800" b="0" dirty="0">
                <a:solidFill>
                  <a:schemeClr val="tx1"/>
                </a:solidFill>
              </a:rPr>
              <a:t>adversary guesses </a:t>
            </a:r>
            <a:r>
              <a:rPr lang="pl-PL" sz="1800" b="1" dirty="0">
                <a:solidFill>
                  <a:srgbClr val="993300"/>
                </a:solidFill>
              </a:rPr>
              <a:t>b</a:t>
            </a:r>
            <a:r>
              <a:rPr lang="pl-PL" sz="1800" dirty="0">
                <a:solidFill>
                  <a:srgbClr val="993300"/>
                </a:solidFill>
              </a:rPr>
              <a:t> </a:t>
            </a:r>
            <a:r>
              <a:rPr lang="pl-PL" sz="1800" b="0" dirty="0">
                <a:solidFill>
                  <a:schemeClr val="tx1"/>
                </a:solidFill>
              </a:rPr>
              <a:t>correctly with probability at most</a:t>
            </a:r>
            <a:r>
              <a:rPr lang="pl-PL" sz="1800" dirty="0">
                <a:solidFill>
                  <a:srgbClr val="993300"/>
                </a:solidFill>
              </a:rPr>
              <a:t> </a:t>
            </a:r>
            <a:r>
              <a:rPr lang="pl-PL" sz="1800" b="1" dirty="0">
                <a:solidFill>
                  <a:srgbClr val="993300"/>
                </a:solidFill>
              </a:rPr>
              <a:t>0.5 +</a:t>
            </a:r>
            <a:r>
              <a:rPr lang="pl-PL" sz="1800" b="1" dirty="0">
                <a:solidFill>
                  <a:schemeClr val="tx1"/>
                </a:solidFill>
              </a:rPr>
              <a:t> </a:t>
            </a:r>
            <a:r>
              <a:rPr lang="el-GR" sz="1800" b="1" dirty="0">
                <a:solidFill>
                  <a:srgbClr val="993300"/>
                </a:solidFill>
                <a:cs typeface="Arial" charset="0"/>
              </a:rPr>
              <a:t>ε</a:t>
            </a:r>
            <a:r>
              <a:rPr lang="pl-PL" sz="1800" b="1" dirty="0">
                <a:solidFill>
                  <a:srgbClr val="993300"/>
                </a:solidFill>
              </a:rPr>
              <a:t>(n),</a:t>
            </a:r>
            <a:r>
              <a:rPr lang="pl-PL" sz="1800" b="1" dirty="0">
                <a:solidFill>
                  <a:schemeClr val="tx1"/>
                </a:solidFill>
              </a:rPr>
              <a:t> </a:t>
            </a:r>
            <a:r>
              <a:rPr lang="pl-PL" sz="1800" b="0" dirty="0">
                <a:solidFill>
                  <a:schemeClr val="tx1"/>
                </a:solidFill>
              </a:rPr>
              <a:t>where</a:t>
            </a:r>
            <a:r>
              <a:rPr lang="pl-PL" sz="1800" dirty="0">
                <a:solidFill>
                  <a:srgbClr val="993300"/>
                </a:solidFill>
              </a:rPr>
              <a:t> </a:t>
            </a:r>
            <a:r>
              <a:rPr lang="el-GR" sz="1800" b="1" dirty="0">
                <a:solidFill>
                  <a:srgbClr val="993300"/>
                </a:solidFill>
              </a:rPr>
              <a:t>ε</a:t>
            </a:r>
            <a:r>
              <a:rPr lang="pl-PL" sz="1800" dirty="0">
                <a:solidFill>
                  <a:srgbClr val="993300"/>
                </a:solidFill>
              </a:rPr>
              <a:t> </a:t>
            </a:r>
            <a:r>
              <a:rPr lang="pl-PL" sz="1800" b="0" dirty="0">
                <a:solidFill>
                  <a:schemeClr val="tx1"/>
                </a:solidFill>
              </a:rPr>
              <a:t>is negligible.</a:t>
            </a:r>
            <a:endParaRPr lang="en-US" sz="1800" b="0" dirty="0">
              <a:solidFill>
                <a:schemeClr val="tx1"/>
              </a:solidFill>
            </a:endParaRPr>
          </a:p>
        </p:txBody>
      </p:sp>
      <p:pic>
        <p:nvPicPr>
          <p:cNvPr id="22" name="Picture 2" descr="C:\Users\Stefan\AppData\Local\Microsoft\Windows\Temporary Internet Files\Content.IE5\QMMGVNV4\MCBD19647_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1143000"/>
            <a:ext cx="2002325" cy="1837853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0" grpId="0" animBg="1"/>
      <p:bldP spid="54282" grpId="0" animBg="1"/>
      <p:bldP spid="54284" grpId="0" animBg="1"/>
      <p:bldP spid="54285" grpId="0" animBg="1"/>
      <p:bldP spid="54288" grpId="0" animBg="1"/>
      <p:bldP spid="5429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7968" cy="1143000"/>
          </a:xfrm>
        </p:spPr>
        <p:txBody>
          <a:bodyPr/>
          <a:lstStyle/>
          <a:p>
            <a:r>
              <a:rPr lang="en-US" dirty="0" smtClean="0"/>
              <a:t>The complexity</a:t>
            </a:r>
            <a:endParaRPr lang="en-US" dirty="0"/>
          </a:p>
        </p:txBody>
      </p:sp>
      <p:pic>
        <p:nvPicPr>
          <p:cNvPr id="4" name="Picture 4" descr="MCj043593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1571612"/>
            <a:ext cx="1500198" cy="118668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pic>
        <p:nvPicPr>
          <p:cNvPr id="5" name="Picture 26" descr="MCj043594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2615897"/>
            <a:ext cx="1714512" cy="118468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7158" y="1928802"/>
            <a:ext cx="30315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distinguisher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643570" y="1928802"/>
            <a:ext cx="29065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simply simulated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3071810"/>
            <a:ext cx="54807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one execution of  the adversary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28596" y="4071942"/>
            <a:ext cx="633263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against the oracle               .</a:t>
            </a:r>
          </a:p>
          <a:p>
            <a:endParaRPr lang="en-US" sz="3200" dirty="0" smtClean="0"/>
          </a:p>
          <a:p>
            <a:r>
              <a:rPr lang="en-US" sz="3200" dirty="0" smtClean="0"/>
              <a:t>Hence he works in polynomial time.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8001024" y="6072206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QED</a:t>
            </a:r>
            <a:endParaRPr lang="en-US" dirty="0"/>
          </a:p>
        </p:txBody>
      </p:sp>
      <p:pic>
        <p:nvPicPr>
          <p:cNvPr id="13" name="Picture 2" descr="C:\Users\Stefan\AppData\Local\Microsoft\Windows\Temporary Internet Files\Content.IE5\QMMGVNV4\MCBD19647_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54" y="3786190"/>
            <a:ext cx="1357322" cy="1245831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85728"/>
            <a:ext cx="7498080" cy="1143000"/>
          </a:xfrm>
        </p:spPr>
        <p:txBody>
          <a:bodyPr/>
          <a:lstStyle/>
          <a:p>
            <a:r>
              <a:rPr lang="en-US" dirty="0"/>
              <a:t>Moral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3286124"/>
            <a:ext cx="8229600" cy="178595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dirty="0"/>
              <a:t>To construct secure encryption it suffices to construct a secure PRG</a:t>
            </a:r>
            <a:r>
              <a:rPr lang="en-US" dirty="0" smtClean="0"/>
              <a:t>.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Moreover, we can also state the following: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85720" y="1714488"/>
            <a:ext cx="2624126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 algn="ctr">
              <a:buFontTx/>
              <a:buNone/>
            </a:pPr>
            <a:r>
              <a:rPr lang="en-US" dirty="0" smtClean="0"/>
              <a:t>cryptographic PRGs</a:t>
            </a:r>
          </a:p>
          <a:p>
            <a:pPr marL="609600" indent="-609600" algn="ctr">
              <a:buFontTx/>
              <a:buNone/>
            </a:pPr>
            <a:r>
              <a:rPr lang="en-US" dirty="0" smtClean="0"/>
              <a:t>exist</a:t>
            </a:r>
            <a:endParaRPr lang="en-US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52920" y="1738298"/>
            <a:ext cx="4343400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09600" indent="-609600" algn="ctr">
              <a:buFontTx/>
              <a:buNone/>
            </a:pPr>
            <a:r>
              <a:rPr lang="en-US" dirty="0" smtClean="0"/>
              <a:t>computationally-secure encryption</a:t>
            </a:r>
          </a:p>
          <a:p>
            <a:pPr marL="609600" indent="-609600" algn="ctr">
              <a:buFontTx/>
              <a:buNone/>
            </a:pPr>
            <a:r>
              <a:rPr lang="en-US" dirty="0" smtClean="0"/>
              <a:t>exists</a:t>
            </a:r>
            <a:endParaRPr lang="en-US" dirty="0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3052722" y="1881174"/>
            <a:ext cx="1371600" cy="457200"/>
          </a:xfrm>
          <a:prstGeom prst="rightArrow">
            <a:avLst>
              <a:gd name="adj1" fmla="val 50000"/>
              <a:gd name="adj2" fmla="val 75000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42910" y="5429264"/>
            <a:ext cx="8072494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Informal remark.  </a:t>
            </a:r>
            <a:r>
              <a:rPr lang="en-US" sz="2400" dirty="0" smtClean="0"/>
              <a:t>The reduction is tight.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57653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question</a:t>
            </a:r>
            <a:endParaRPr lang="en-US" sz="3600" dirty="0"/>
          </a:p>
        </p:txBody>
      </p:sp>
      <p:pic>
        <p:nvPicPr>
          <p:cNvPr id="4" name="Picture 4" descr="MCj043593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1071546"/>
            <a:ext cx="1071570" cy="8476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pic>
        <p:nvPicPr>
          <p:cNvPr id="5" name="Picture 26" descr="MCj043594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1714488"/>
            <a:ext cx="1285884" cy="88851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7158" y="1285860"/>
            <a:ext cx="3257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if the distinguisher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929190" y="1285860"/>
            <a:ext cx="2645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needed to simulate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2000240"/>
            <a:ext cx="433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1000 executions of the adversary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286512" y="1928802"/>
            <a:ext cx="334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14282" y="2786058"/>
            <a:ext cx="8576530" cy="78581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An (informal) answer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3500438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Then, the encryption scheme would be “1000 times less secure” than the pseudorandom generator.</a:t>
            </a:r>
            <a:endParaRPr lang="en-US" sz="24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14282" y="4357694"/>
            <a:ext cx="8576530" cy="78581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Why?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58" y="5072074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achieve the same result</a:t>
            </a:r>
            <a:endParaRPr lang="en-US" sz="2400" dirty="0"/>
          </a:p>
        </p:txBody>
      </p:sp>
      <p:pic>
        <p:nvPicPr>
          <p:cNvPr id="15" name="Picture 4" descr="MCj043593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4714884"/>
            <a:ext cx="1214446" cy="9606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5214942" y="5000636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needs to work 1000 times 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57158" y="5683761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more than</a:t>
            </a:r>
            <a:endParaRPr lang="en-US" sz="2400" dirty="0"/>
          </a:p>
        </p:txBody>
      </p:sp>
      <p:pic>
        <p:nvPicPr>
          <p:cNvPr id="18" name="Picture 26" descr="MCj043594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5469447"/>
            <a:ext cx="1285884" cy="888511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3500430" y="5643578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6" grpId="0"/>
      <p:bldP spid="17" grpId="0"/>
      <p:bldP spid="1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98080" cy="5715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General rule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142976" y="1714488"/>
            <a:ext cx="6786610" cy="16430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142976" y="4857760"/>
            <a:ext cx="6786610" cy="16430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000232" y="2714620"/>
            <a:ext cx="5429288" cy="369332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3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secret string </a:t>
            </a:r>
            <a:r>
              <a:rPr lang="en-US" b="1" dirty="0" smtClean="0">
                <a:solidFill>
                  <a:srgbClr val="C00000"/>
                </a:solidFill>
              </a:rPr>
              <a:t>X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232" y="6000768"/>
            <a:ext cx="5429288" cy="369332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3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“pseudorandom” string</a:t>
            </a:r>
            <a:r>
              <a:rPr lang="en-US" b="1" dirty="0" smtClean="0">
                <a:solidFill>
                  <a:srgbClr val="C00000"/>
                </a:solidFill>
              </a:rPr>
              <a:t> X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3306" y="5000636"/>
            <a:ext cx="2214578" cy="369332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6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secret string </a:t>
            </a:r>
            <a:r>
              <a:rPr lang="en-US" b="1" dirty="0" smtClean="0">
                <a:solidFill>
                  <a:srgbClr val="C00000"/>
                </a:solidFill>
              </a:rPr>
              <a:t>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8596" y="1071546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Take a secure system that uses some long secret string </a:t>
            </a:r>
            <a:r>
              <a:rPr lang="en-US" sz="2400" b="1" dirty="0" smtClean="0">
                <a:solidFill>
                  <a:srgbClr val="C00000"/>
                </a:solidFill>
              </a:rPr>
              <a:t>X</a:t>
            </a:r>
            <a:r>
              <a:rPr lang="en-US" sz="2400" dirty="0" smtClean="0"/>
              <a:t>.  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00034" y="3571876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Then,  you can construct a system that uses a shorter string </a:t>
            </a:r>
            <a:r>
              <a:rPr lang="en-US" sz="2400" b="1" dirty="0" smtClean="0">
                <a:solidFill>
                  <a:srgbClr val="C00000"/>
                </a:solidFill>
              </a:rPr>
              <a:t>S</a:t>
            </a:r>
            <a:r>
              <a:rPr lang="en-US" sz="2400" dirty="0" smtClean="0"/>
              <a:t>, </a:t>
            </a:r>
          </a:p>
          <a:p>
            <a:pPr algn="ctr"/>
            <a:r>
              <a:rPr lang="en-US" sz="2400" dirty="0" smtClean="0"/>
              <a:t>and expands it using a PRG: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X = G(S) 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3" name="Trapezoid 12"/>
          <p:cNvSpPr/>
          <p:nvPr/>
        </p:nvSpPr>
        <p:spPr>
          <a:xfrm>
            <a:off x="2000232" y="5429264"/>
            <a:ext cx="5429288" cy="500066"/>
          </a:xfrm>
          <a:prstGeom prst="trapezoid">
            <a:avLst>
              <a:gd name="adj" fmla="val 32702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  <p:bldP spid="14" grpId="0"/>
      <p:bldP spid="1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0"/>
            <a:ext cx="8719406" cy="1143000"/>
          </a:xfrm>
        </p:spPr>
        <p:txBody>
          <a:bodyPr/>
          <a:lstStyle/>
          <a:p>
            <a:r>
              <a:rPr lang="en-US" dirty="0" smtClean="0"/>
              <a:t>Constructions of PRGs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5720" y="1785926"/>
            <a:ext cx="8429684" cy="646331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n-US" dirty="0" smtClean="0"/>
              <a:t>a PRG can be constructed from any </a:t>
            </a:r>
            <a:r>
              <a:rPr lang="en-US" b="1" dirty="0" smtClean="0"/>
              <a:t>one-way function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(</a:t>
            </a:r>
            <a:r>
              <a:rPr lang="en-US" b="1" dirty="0" smtClean="0">
                <a:solidFill>
                  <a:srgbClr val="008000"/>
                </a:solidFill>
              </a:rPr>
              <a:t>very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8000"/>
                </a:solidFill>
              </a:rPr>
              <a:t>elegant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990000"/>
                </a:solidFill>
              </a:rPr>
              <a:t>impractical, inefficient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7158" y="3590370"/>
            <a:ext cx="8215370" cy="1089529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marL="365760" lvl="0" indent="-283464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dirty="0" smtClean="0"/>
              <a:t>For example</a:t>
            </a:r>
            <a:br>
              <a:rPr lang="en-US" dirty="0" smtClean="0"/>
            </a:br>
            <a:r>
              <a:rPr lang="en-US" dirty="0" smtClean="0"/>
              <a:t>[Blum,  Blum, </a:t>
            </a:r>
            <a:r>
              <a:rPr lang="en-US" dirty="0" err="1" smtClean="0"/>
              <a:t>Shub</a:t>
            </a:r>
            <a:r>
              <a:rPr lang="en-US" dirty="0" smtClean="0"/>
              <a:t>.  </a:t>
            </a:r>
            <a:r>
              <a:rPr lang="en-US" i="1" dirty="0" smtClean="0"/>
              <a:t>A Simple Unpredictable Pseudo-Random Number Generator</a:t>
            </a:r>
            <a:r>
              <a:rPr lang="en-US" dirty="0" smtClean="0"/>
              <a:t>]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elegant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70C0"/>
                </a:solidFill>
              </a:rPr>
              <a:t>more efficient</a:t>
            </a:r>
            <a:r>
              <a:rPr lang="en-US" dirty="0" smtClean="0"/>
              <a:t>, still </a:t>
            </a:r>
            <a:r>
              <a:rPr lang="en-US" b="1" dirty="0" smtClean="0">
                <a:solidFill>
                  <a:srgbClr val="990000"/>
                </a:solidFill>
              </a:rPr>
              <a:t>rather impractical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357158" y="5572140"/>
            <a:ext cx="8215370" cy="667875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marL="365760" lvl="0" indent="-283464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b="1" dirty="0" smtClean="0">
                <a:solidFill>
                  <a:srgbClr val="993300"/>
                </a:solidFill>
              </a:rPr>
              <a:t>ugly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6600"/>
                </a:solidFill>
              </a:rPr>
              <a:t>very efficient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6600"/>
                </a:solidFill>
              </a:rPr>
              <a:t>widely used in practice</a:t>
            </a:r>
          </a:p>
          <a:p>
            <a:pPr marL="365760" indent="-283464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dirty="0" smtClean="0"/>
              <a:t>Examples:  RC4, </a:t>
            </a:r>
            <a:r>
              <a:rPr lang="en-US" dirty="0" err="1" smtClean="0"/>
              <a:t>Trivium</a:t>
            </a:r>
            <a:r>
              <a:rPr lang="en-US" dirty="0" smtClean="0"/>
              <a:t>, SOSEMANUK,...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86182" y="1428736"/>
            <a:ext cx="206492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A theoretical result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6050" y="3143248"/>
            <a:ext cx="4500594" cy="5909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5760" lvl="0" indent="-283464" algn="ctr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dirty="0" smtClean="0"/>
              <a:t>Based on hardness of some</a:t>
            </a:r>
            <a:br>
              <a:rPr lang="en-US" dirty="0" smtClean="0"/>
            </a:br>
            <a:r>
              <a:rPr lang="en-US" b="1" dirty="0" smtClean="0">
                <a:solidFill>
                  <a:srgbClr val="0070C0"/>
                </a:solidFill>
              </a:rPr>
              <a:t>particular computational problems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29058" y="5214950"/>
            <a:ext cx="180953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“Stream ciphers”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 flipH="1">
            <a:off x="500034" y="3714752"/>
            <a:ext cx="1214446" cy="714380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857356" y="1643050"/>
            <a:ext cx="65722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semantically-secure encryption exists then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≠ NP 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proof that “the PRGs imply secure encryption”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Theoretical constructions of PRGs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Stream ciphers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ight Arrow 12"/>
          <p:cNvSpPr/>
          <p:nvPr/>
        </p:nvSpPr>
        <p:spPr>
          <a:xfrm>
            <a:off x="7000892" y="3000372"/>
            <a:ext cx="1571636" cy="1500198"/>
          </a:xfrm>
          <a:prstGeom prst="rightArrow">
            <a:avLst>
              <a:gd name="adj1" fmla="val 61209"/>
              <a:gd name="adj2" fmla="val 43694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x’</a:t>
            </a:r>
            <a:endParaRPr lang="en-US" sz="1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505092" cy="1143000"/>
          </a:xfrm>
        </p:spPr>
        <p:txBody>
          <a:bodyPr/>
          <a:lstStyle/>
          <a:p>
            <a:r>
              <a:rPr lang="en-US" dirty="0" smtClean="0"/>
              <a:t>One-way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505092" cy="1052506"/>
          </a:xfrm>
          <a:solidFill>
            <a:schemeClr val="bg1">
              <a:lumMod val="9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A function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+mj-lt"/>
              </a:rPr>
              <a:t>f : {0,1}</a:t>
            </a:r>
            <a:r>
              <a:rPr lang="en-US" b="1" baseline="30000" dirty="0" smtClean="0">
                <a:solidFill>
                  <a:srgbClr val="C00000"/>
                </a:solidFill>
                <a:latin typeface="+mj-lt"/>
              </a:rPr>
              <a:t>*</a:t>
            </a:r>
            <a:r>
              <a:rPr lang="en-US" b="1" dirty="0" smtClean="0">
                <a:solidFill>
                  <a:srgbClr val="C00000"/>
                </a:solidFill>
                <a:latin typeface="+mj-lt"/>
              </a:rPr>
              <a:t> → {0,1}</a:t>
            </a:r>
            <a:r>
              <a:rPr lang="en-US" b="1" baseline="30000" dirty="0" smtClean="0">
                <a:solidFill>
                  <a:srgbClr val="C00000"/>
                </a:solidFill>
              </a:rPr>
              <a:t> *</a:t>
            </a:r>
            <a:r>
              <a:rPr lang="en-US" dirty="0" smtClean="0">
                <a:latin typeface="+mj-lt"/>
              </a:rPr>
              <a:t> </a:t>
            </a:r>
          </a:p>
          <a:p>
            <a:pPr>
              <a:buNone/>
            </a:pPr>
            <a:r>
              <a:rPr lang="en-US" dirty="0" smtClean="0"/>
              <a:t>is </a:t>
            </a:r>
            <a:r>
              <a:rPr lang="en-US" b="1" dirty="0" smtClean="0"/>
              <a:t>one-way </a:t>
            </a:r>
            <a:r>
              <a:rPr lang="en-US" dirty="0" smtClean="0"/>
              <a:t>if it is: </a:t>
            </a:r>
            <a:r>
              <a:rPr lang="en-US" b="1" dirty="0" smtClean="0"/>
              <a:t>(1)</a:t>
            </a:r>
            <a:r>
              <a:rPr lang="en-US" dirty="0" smtClean="0"/>
              <a:t> poly-time computable, and </a:t>
            </a:r>
            <a:r>
              <a:rPr lang="en-US" b="1" dirty="0" smtClean="0"/>
              <a:t>(2)</a:t>
            </a:r>
            <a:r>
              <a:rPr lang="en-US" dirty="0" smtClean="0"/>
              <a:t> “hard to invert it”.</a:t>
            </a:r>
            <a:endParaRPr lang="en-US" dirty="0"/>
          </a:p>
        </p:txBody>
      </p:sp>
      <p:pic>
        <p:nvPicPr>
          <p:cNvPr id="4" name="Picture 26" descr="MCj043594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3214686"/>
            <a:ext cx="1578375" cy="109061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643174" y="3000372"/>
            <a:ext cx="1214446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f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857224" y="2928934"/>
            <a:ext cx="1643074" cy="1500198"/>
          </a:xfrm>
          <a:prstGeom prst="rightArrow">
            <a:avLst>
              <a:gd name="adj1" fmla="val 61209"/>
              <a:gd name="adj2" fmla="val 43694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random 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x </a:t>
            </a:r>
            <a:r>
              <a:rPr lang="az-Cyrl-AZ" sz="1400" b="1" dirty="0" smtClean="0">
                <a:solidFill>
                  <a:srgbClr val="C00000"/>
                </a:solidFill>
                <a:latin typeface="Arial"/>
                <a:cs typeface="Arial"/>
              </a:rPr>
              <a:t>Є</a:t>
            </a:r>
            <a:r>
              <a:rPr lang="it-IT" sz="1400" b="1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{0,1}</a:t>
            </a:r>
            <a:r>
              <a:rPr lang="en-US" b="1" baseline="30000" dirty="0" smtClean="0">
                <a:solidFill>
                  <a:srgbClr val="C00000"/>
                </a:solidFill>
              </a:rPr>
              <a:t>n</a:t>
            </a:r>
            <a:r>
              <a:rPr lang="it-IT" sz="3200" b="1" dirty="0" smtClean="0">
                <a:latin typeface="Arial"/>
                <a:cs typeface="Arial"/>
              </a:rPr>
              <a:t>  </a:t>
            </a:r>
            <a:endParaRPr lang="en-US" sz="1400" b="1" dirty="0"/>
          </a:p>
        </p:txBody>
      </p:sp>
      <p:sp>
        <p:nvSpPr>
          <p:cNvPr id="10" name="Right Arrow 9"/>
          <p:cNvSpPr/>
          <p:nvPr/>
        </p:nvSpPr>
        <p:spPr>
          <a:xfrm>
            <a:off x="4000496" y="3000372"/>
            <a:ext cx="1571636" cy="1500198"/>
          </a:xfrm>
          <a:prstGeom prst="rightArrow">
            <a:avLst>
              <a:gd name="adj1" fmla="val 64012"/>
              <a:gd name="adj2" fmla="val 43694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f(x)</a:t>
            </a:r>
            <a:endParaRPr lang="en-US" sz="1400" b="1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2428860" y="4929198"/>
            <a:ext cx="6215106" cy="1643074"/>
          </a:xfrm>
          <a:prstGeom prst="wedgeRoundRectCallout">
            <a:avLst>
              <a:gd name="adj1" fmla="val 27975"/>
              <a:gd name="adj2" fmla="val -87737"/>
              <a:gd name="adj3" fmla="val 16667"/>
            </a:avLst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probability that any poly-time adversary</a:t>
            </a:r>
            <a:br>
              <a:rPr lang="en-US" sz="2400" dirty="0" smtClean="0"/>
            </a:br>
            <a:r>
              <a:rPr lang="en-US" sz="2400" dirty="0" smtClean="0"/>
              <a:t>outputs </a:t>
            </a:r>
            <a:r>
              <a:rPr lang="en-US" sz="2400" b="1" dirty="0" smtClean="0">
                <a:solidFill>
                  <a:srgbClr val="C00000"/>
                </a:solidFill>
              </a:rPr>
              <a:t>x’ </a:t>
            </a:r>
            <a:r>
              <a:rPr lang="en-US" sz="2400" dirty="0" smtClean="0"/>
              <a:t>such that 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f(x) = f(x’)</a:t>
            </a:r>
          </a:p>
          <a:p>
            <a:pPr algn="ctr"/>
            <a:r>
              <a:rPr lang="en-US" sz="2400" dirty="0" smtClean="0"/>
              <a:t>is negligible in </a:t>
            </a:r>
            <a:r>
              <a:rPr lang="en-US" sz="2400" b="1" dirty="0" smtClean="0">
                <a:solidFill>
                  <a:srgbClr val="C00000"/>
                </a:solidFill>
              </a:rPr>
              <a:t>n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  <p:bldP spid="7" grpId="0" animBg="1"/>
      <p:bldP spid="10" grpId="0" animBg="1"/>
      <p:bldP spid="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real-life analogue: phone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24" y="2143116"/>
            <a:ext cx="4257676" cy="398304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function: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people </a:t>
            </a:r>
            <a:r>
              <a:rPr lang="en-US" b="1" dirty="0" smtClean="0">
                <a:solidFill>
                  <a:srgbClr val="C00000"/>
                </a:solidFill>
                <a:latin typeface="SFRM1095"/>
              </a:rPr>
              <a:t>→ </a:t>
            </a:r>
            <a:r>
              <a:rPr lang="en-US" b="1" dirty="0" smtClean="0">
                <a:solidFill>
                  <a:srgbClr val="C00000"/>
                </a:solidFill>
              </a:rPr>
              <a:t>numbers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is “one way”.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000240"/>
            <a:ext cx="318384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71414"/>
            <a:ext cx="8647968" cy="1143000"/>
          </a:xfrm>
        </p:spPr>
        <p:txBody>
          <a:bodyPr/>
          <a:lstStyle/>
          <a:p>
            <a:r>
              <a:rPr lang="en-US" dirty="0" smtClean="0"/>
              <a:t>More formally...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00364" y="1357298"/>
            <a:ext cx="3803605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experiment </a:t>
            </a:r>
            <a:r>
              <a:rPr lang="en-US" b="1" dirty="0" smtClean="0"/>
              <a:t>(machine </a:t>
            </a:r>
            <a:r>
              <a:rPr lang="en-US" b="1" dirty="0" smtClean="0">
                <a:solidFill>
                  <a:srgbClr val="C00000"/>
                </a:solidFill>
              </a:rPr>
              <a:t>M</a:t>
            </a:r>
            <a:r>
              <a:rPr lang="en-US" b="1" dirty="0" smtClean="0"/>
              <a:t>, function </a:t>
            </a:r>
            <a:r>
              <a:rPr lang="en-US" b="1" dirty="0" smtClean="0">
                <a:solidFill>
                  <a:srgbClr val="C00000"/>
                </a:solidFill>
              </a:rPr>
              <a:t>f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2000232" y="1714488"/>
            <a:ext cx="5572164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r>
              <a:rPr lang="it-IT" sz="2400" dirty="0" err="1" smtClean="0"/>
              <a:t>pick</a:t>
            </a:r>
            <a:r>
              <a:rPr lang="it-IT" sz="2400" b="1" dirty="0" smtClean="0">
                <a:solidFill>
                  <a:srgbClr val="990000"/>
                </a:solidFill>
              </a:rPr>
              <a:t> </a:t>
            </a:r>
            <a:r>
              <a:rPr lang="it-IT" sz="2400" dirty="0" smtClean="0">
                <a:cs typeface="Arial"/>
              </a:rPr>
              <a:t>a </a:t>
            </a:r>
            <a:r>
              <a:rPr lang="it-IT" sz="2400" dirty="0" err="1" smtClean="0">
                <a:cs typeface="Arial"/>
              </a:rPr>
              <a:t>random</a:t>
            </a:r>
            <a:r>
              <a:rPr lang="it-IT" sz="2400" dirty="0" smtClean="0">
                <a:cs typeface="Arial"/>
              </a:rPr>
              <a:t> </a:t>
            </a:r>
            <a:r>
              <a:rPr lang="it-IT" sz="2400" dirty="0" err="1" smtClean="0">
                <a:cs typeface="Arial"/>
              </a:rPr>
              <a:t>element</a:t>
            </a:r>
            <a:r>
              <a:rPr lang="it-IT" sz="2400" dirty="0" smtClean="0">
                <a:cs typeface="Arial"/>
              </a:rPr>
              <a:t> </a:t>
            </a:r>
            <a:r>
              <a:rPr lang="it-IT" sz="2400" b="1" dirty="0" smtClean="0">
                <a:solidFill>
                  <a:srgbClr val="C00000"/>
                </a:solidFill>
                <a:cs typeface="Arial"/>
              </a:rPr>
              <a:t>x</a:t>
            </a:r>
            <a:r>
              <a:rPr lang="it-IT" sz="2400" dirty="0" smtClean="0">
                <a:cs typeface="Arial"/>
              </a:rPr>
              <a:t> </a:t>
            </a:r>
            <a:r>
              <a:rPr lang="it-IT" sz="2400" dirty="0" err="1" smtClean="0">
                <a:cs typeface="Arial"/>
              </a:rPr>
              <a:t>from</a:t>
            </a:r>
            <a:r>
              <a:rPr lang="it-IT" sz="2400" dirty="0" smtClean="0">
                <a:cs typeface="Arial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{0,1}</a:t>
            </a:r>
            <a:r>
              <a:rPr lang="en-US" sz="2400" b="1" baseline="30000" dirty="0" smtClean="0">
                <a:solidFill>
                  <a:srgbClr val="C00000"/>
                </a:solidFill>
              </a:rPr>
              <a:t>n</a:t>
            </a:r>
            <a:r>
              <a:rPr lang="it-IT" sz="2400" b="1" dirty="0" smtClean="0">
                <a:solidFill>
                  <a:srgbClr val="C00000"/>
                </a:solidFill>
              </a:rPr>
              <a:t>    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r>
              <a:rPr lang="it-IT" sz="2400" dirty="0" err="1" smtClean="0"/>
              <a:t>let</a:t>
            </a:r>
            <a:r>
              <a:rPr lang="it-IT" sz="2400" dirty="0" smtClean="0"/>
              <a:t> </a:t>
            </a:r>
            <a:r>
              <a:rPr lang="it-IT" sz="2400" b="1" dirty="0" smtClean="0">
                <a:solidFill>
                  <a:srgbClr val="990000"/>
                </a:solidFill>
              </a:rPr>
              <a:t>y := f(x), 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r>
              <a:rPr lang="it-IT" sz="2400" dirty="0" err="1" smtClean="0"/>
              <a:t>let</a:t>
            </a:r>
            <a:r>
              <a:rPr lang="it-IT" sz="2400" b="1" dirty="0" smtClean="0">
                <a:solidFill>
                  <a:srgbClr val="990000"/>
                </a:solidFill>
              </a:rPr>
              <a:t> x’ </a:t>
            </a:r>
            <a:r>
              <a:rPr lang="it-IT" sz="2400" dirty="0" err="1" smtClean="0"/>
              <a:t>be</a:t>
            </a:r>
            <a:r>
              <a:rPr lang="it-IT" sz="2400" b="1" dirty="0" smtClean="0">
                <a:solidFill>
                  <a:srgbClr val="990000"/>
                </a:solidFill>
              </a:rPr>
              <a:t> </a:t>
            </a:r>
            <a:r>
              <a:rPr lang="it-IT" sz="2400" dirty="0" smtClean="0"/>
              <a:t>the output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b="1" dirty="0" smtClean="0">
                <a:solidFill>
                  <a:srgbClr val="990000"/>
                </a:solidFill>
              </a:rPr>
              <a:t>M </a:t>
            </a:r>
            <a:r>
              <a:rPr lang="it-IT" sz="2400" dirty="0" smtClean="0"/>
              <a:t>on</a:t>
            </a:r>
            <a:r>
              <a:rPr lang="it-IT" sz="2400" b="1" dirty="0" smtClean="0">
                <a:solidFill>
                  <a:srgbClr val="990000"/>
                </a:solidFill>
              </a:rPr>
              <a:t> y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r>
              <a:rPr lang="it-IT" sz="2400" dirty="0" err="1" smtClean="0"/>
              <a:t>we</a:t>
            </a:r>
            <a:r>
              <a:rPr lang="it-IT" sz="2400" dirty="0" smtClean="0"/>
              <a:t> </a:t>
            </a:r>
            <a:r>
              <a:rPr lang="it-IT" sz="2400" dirty="0" err="1" smtClean="0"/>
              <a:t>say</a:t>
            </a:r>
            <a:r>
              <a:rPr lang="it-IT" sz="2400" dirty="0" smtClean="0"/>
              <a:t> </a:t>
            </a:r>
            <a:r>
              <a:rPr lang="it-IT" sz="2400" dirty="0" err="1" smtClean="0"/>
              <a:t>that</a:t>
            </a:r>
            <a:r>
              <a:rPr lang="it-IT" sz="2400" dirty="0" smtClean="0"/>
              <a:t> </a:t>
            </a:r>
            <a:r>
              <a:rPr lang="it-IT" sz="2400" b="1" dirty="0" smtClean="0">
                <a:solidFill>
                  <a:srgbClr val="990000"/>
                </a:solidFill>
              </a:rPr>
              <a:t>M </a:t>
            </a:r>
            <a:r>
              <a:rPr lang="it-IT" sz="2400" b="1" dirty="0" err="1" smtClean="0">
                <a:solidFill>
                  <a:srgbClr val="002060"/>
                </a:solidFill>
              </a:rPr>
              <a:t>won</a:t>
            </a:r>
            <a:r>
              <a:rPr lang="it-IT" sz="2400" dirty="0" smtClean="0"/>
              <a:t> </a:t>
            </a:r>
            <a:r>
              <a:rPr lang="it-IT" sz="2400" dirty="0" err="1" smtClean="0"/>
              <a:t>if</a:t>
            </a:r>
            <a:r>
              <a:rPr lang="it-IT" sz="2400" dirty="0" smtClean="0"/>
              <a:t> </a:t>
            </a:r>
            <a:r>
              <a:rPr lang="it-IT" sz="2400" b="1" dirty="0" smtClean="0">
                <a:solidFill>
                  <a:srgbClr val="990000"/>
                </a:solidFill>
              </a:rPr>
              <a:t>f(x’) = y</a:t>
            </a:r>
            <a:endParaRPr lang="it-IT" sz="24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500034" y="3786190"/>
            <a:ext cx="7500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We will say </a:t>
            </a:r>
            <a:r>
              <a:rPr lang="it-IT" sz="2400" dirty="0" err="1" smtClean="0"/>
              <a:t>that</a:t>
            </a:r>
            <a:r>
              <a:rPr lang="it-IT" sz="2400" dirty="0" smtClean="0"/>
              <a:t> a </a:t>
            </a:r>
            <a:r>
              <a:rPr lang="it-IT" sz="2400" dirty="0" err="1" smtClean="0"/>
              <a:t>poly-time</a:t>
            </a:r>
            <a:r>
              <a:rPr lang="it-IT" sz="2400" dirty="0" smtClean="0"/>
              <a:t> </a:t>
            </a:r>
            <a:r>
              <a:rPr lang="it-IT" sz="2400" dirty="0" err="1" smtClean="0"/>
              <a:t>computable</a:t>
            </a:r>
            <a:r>
              <a:rPr lang="it-IT" sz="2400" dirty="0" smtClean="0"/>
              <a:t>  </a:t>
            </a:r>
            <a:r>
              <a:rPr lang="en-US" sz="2400" b="1" dirty="0" smtClean="0">
                <a:solidFill>
                  <a:srgbClr val="C00000"/>
                </a:solidFill>
              </a:rPr>
              <a:t>f : {0,1}</a:t>
            </a:r>
            <a:r>
              <a:rPr lang="en-US" sz="2400" b="1" baseline="30000" dirty="0" smtClean="0">
                <a:solidFill>
                  <a:srgbClr val="C00000"/>
                </a:solidFill>
              </a:rPr>
              <a:t>*</a:t>
            </a:r>
            <a:r>
              <a:rPr lang="en-US" sz="2400" b="1" dirty="0" smtClean="0">
                <a:solidFill>
                  <a:srgbClr val="C00000"/>
                </a:solidFill>
              </a:rPr>
              <a:t> → {0,1}</a:t>
            </a:r>
            <a:r>
              <a:rPr lang="en-US" sz="2400" b="1" baseline="30000" dirty="0" smtClean="0">
                <a:solidFill>
                  <a:srgbClr val="C00000"/>
                </a:solidFill>
              </a:rPr>
              <a:t>*  </a:t>
            </a:r>
            <a:r>
              <a:rPr lang="en-US" sz="2400" dirty="0" smtClean="0"/>
              <a:t>is </a:t>
            </a:r>
            <a:r>
              <a:rPr lang="en-US" sz="2400" b="1" dirty="0" smtClean="0"/>
              <a:t>one-way </a:t>
            </a:r>
            <a:r>
              <a:rPr lang="en-US" sz="2400" dirty="0" smtClean="0"/>
              <a:t>if 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857356" y="5286388"/>
            <a:ext cx="25476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polynomial</a:t>
            </a:r>
            <a:r>
              <a:rPr lang="pl-PL" sz="2400" b="1" dirty="0" smtClean="0">
                <a:solidFill>
                  <a:srgbClr val="FF0000"/>
                </a:solidFill>
              </a:rPr>
              <a:t>-time</a:t>
            </a:r>
          </a:p>
          <a:p>
            <a:pPr lvl="0" algn="ctr">
              <a:spcBef>
                <a:spcPct val="0"/>
              </a:spcBef>
            </a:pPr>
            <a:r>
              <a:rPr lang="pl-PL" sz="2400" dirty="0" smtClean="0">
                <a:solidFill>
                  <a:prstClr val="black"/>
                </a:solidFill>
              </a:rPr>
              <a:t>Turing Machine</a:t>
            </a:r>
            <a:r>
              <a:rPr lang="en-US" sz="2400" dirty="0" smtClean="0">
                <a:solidFill>
                  <a:srgbClr val="990000"/>
                </a:solidFill>
              </a:rPr>
              <a:t> </a:t>
            </a:r>
            <a:r>
              <a:rPr lang="pl-PL" sz="2400" dirty="0" smtClean="0">
                <a:solidFill>
                  <a:srgbClr val="990000"/>
                </a:solidFill>
              </a:rPr>
              <a:t>M</a:t>
            </a:r>
            <a:endParaRPr lang="en-US" sz="2400" dirty="0">
              <a:solidFill>
                <a:srgbClr val="99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00496" y="4643446"/>
            <a:ext cx="33459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 smtClean="0">
                <a:solidFill>
                  <a:srgbClr val="990000"/>
                </a:solidFill>
              </a:rPr>
              <a:t>P (</a:t>
            </a:r>
            <a:r>
              <a:rPr lang="it-IT" sz="2400" b="1" dirty="0" smtClean="0">
                <a:solidFill>
                  <a:srgbClr val="990000"/>
                </a:solidFill>
              </a:rPr>
              <a:t>M </a:t>
            </a:r>
            <a:r>
              <a:rPr lang="it-IT" sz="2400" dirty="0" err="1" smtClean="0"/>
              <a:t>wins</a:t>
            </a:r>
            <a:r>
              <a:rPr lang="it-IT" sz="2400" b="1" dirty="0" smtClean="0">
                <a:solidFill>
                  <a:srgbClr val="990000"/>
                </a:solidFill>
              </a:rPr>
              <a:t>) </a:t>
            </a:r>
            <a:r>
              <a:rPr lang="pl-PL" sz="2400" dirty="0" smtClean="0"/>
              <a:t>is </a:t>
            </a:r>
            <a:r>
              <a:rPr lang="pl-PL" sz="2400" b="1" dirty="0" smtClean="0">
                <a:solidFill>
                  <a:srgbClr val="0070C0"/>
                </a:solidFill>
              </a:rPr>
              <a:t>negligible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10800000">
            <a:off x="2698095" y="4227952"/>
            <a:ext cx="80021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pl-PL" sz="7200" dirty="0" smtClean="0">
                <a:solidFill>
                  <a:srgbClr val="990000"/>
                </a:solidFill>
              </a:rPr>
              <a:t>A</a:t>
            </a:r>
            <a:endParaRPr lang="en-US" sz="72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796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a (candidate for) a one-way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43050"/>
            <a:ext cx="8647968" cy="264320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If </a:t>
            </a:r>
            <a:r>
              <a:rPr lang="en-US" b="1" dirty="0" smtClean="0">
                <a:solidFill>
                  <a:srgbClr val="C00000"/>
                </a:solidFill>
              </a:rPr>
              <a:t>P=NP</a:t>
            </a:r>
            <a:r>
              <a:rPr lang="en-US" dirty="0" smtClean="0"/>
              <a:t> then </a:t>
            </a:r>
            <a:r>
              <a:rPr lang="en-US" b="1" dirty="0" smtClean="0"/>
              <a:t>one-way functions don’t exist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So no function can be proven to be one-way.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But there exist candidates.  Example: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f(</a:t>
            </a:r>
            <a:r>
              <a:rPr lang="en-US" b="1" dirty="0" err="1" smtClean="0">
                <a:solidFill>
                  <a:srgbClr val="C00000"/>
                </a:solidFill>
              </a:rPr>
              <a:t>p,q</a:t>
            </a:r>
            <a:r>
              <a:rPr lang="en-US" b="1" dirty="0" smtClean="0">
                <a:solidFill>
                  <a:srgbClr val="C00000"/>
                </a:solidFill>
              </a:rPr>
              <a:t>) = </a:t>
            </a:r>
            <a:r>
              <a:rPr lang="en-US" b="1" dirty="0" err="1" smtClean="0">
                <a:solidFill>
                  <a:srgbClr val="C00000"/>
                </a:solidFill>
              </a:rPr>
              <a:t>pq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Rounded Rectangular Callout 4"/>
          <p:cNvSpPr/>
          <p:nvPr/>
        </p:nvSpPr>
        <p:spPr>
          <a:xfrm>
            <a:off x="2214546" y="4572008"/>
            <a:ext cx="5214974" cy="2071702"/>
          </a:xfrm>
          <a:prstGeom prst="wedgeRoundRectCallout">
            <a:avLst>
              <a:gd name="adj1" fmla="val -9318"/>
              <a:gd name="adj2" fmla="val -59832"/>
              <a:gd name="adj3" fmla="val 16667"/>
            </a:avLst>
          </a:prstGeom>
          <a:solidFill>
            <a:schemeClr val="bg1"/>
          </a:solidFill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400" dirty="0" smtClean="0"/>
              <a:t>this function is defined on </a:t>
            </a:r>
          </a:p>
          <a:p>
            <a:pPr algn="ctr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primes × primes</a:t>
            </a:r>
            <a:r>
              <a:rPr lang="en-US" sz="2400" dirty="0" smtClean="0"/>
              <a:t>,</a:t>
            </a:r>
          </a:p>
          <a:p>
            <a:pPr algn="ctr">
              <a:buNone/>
            </a:pPr>
            <a:r>
              <a:rPr lang="en-US" sz="2400" dirty="0" smtClean="0"/>
              <a:t>not on </a:t>
            </a:r>
          </a:p>
          <a:p>
            <a:pPr algn="ctr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{0,1}</a:t>
            </a:r>
            <a:r>
              <a:rPr lang="en-US" sz="2400" b="1" baseline="30000" dirty="0" smtClean="0">
                <a:solidFill>
                  <a:srgbClr val="C00000"/>
                </a:solidFill>
              </a:rPr>
              <a:t>*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sz="2400" dirty="0" smtClean="0"/>
              <a:t>but it’s just a technicality</a:t>
            </a: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possible to prove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59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Bad news: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u="sng" dirty="0" smtClean="0"/>
              <a:t>Theorem</a:t>
            </a:r>
            <a:endParaRPr lang="en-US" b="1" u="sng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138493" y="5214934"/>
            <a:ext cx="394126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P ≠ NP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143240" y="2928934"/>
            <a:ext cx="3902109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If semantically-secure encryption exists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(with </a:t>
            </a:r>
            <a:r>
              <a:rPr lang="it-IT" sz="2400" b="1" dirty="0" smtClean="0">
                <a:solidFill>
                  <a:srgbClr val="C00000"/>
                </a:solidFill>
              </a:rPr>
              <a:t>|k| &lt; |m| </a:t>
            </a:r>
            <a:r>
              <a:rPr lang="it-IT" sz="2400" dirty="0" smtClean="0">
                <a:solidFill>
                  <a:schemeClr val="tx1"/>
                </a:solidFill>
              </a:rPr>
              <a:t>)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4286248" y="4286256"/>
            <a:ext cx="1790697" cy="762000"/>
          </a:xfrm>
          <a:prstGeom prst="down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 dirty="0" smtClean="0"/>
              <a:t>then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6000768"/>
            <a:ext cx="7376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Intuition</a:t>
            </a:r>
            <a:r>
              <a:rPr lang="en-US" sz="2400" dirty="0" smtClean="0"/>
              <a:t>: if </a:t>
            </a:r>
            <a:r>
              <a:rPr lang="en-US" sz="2400" b="1" dirty="0" smtClean="0">
                <a:solidFill>
                  <a:srgbClr val="C00000"/>
                </a:solidFill>
              </a:rPr>
              <a:t>P = NP </a:t>
            </a:r>
            <a:r>
              <a:rPr lang="en-US" sz="2400" dirty="0" smtClean="0"/>
              <a:t>then the adversary can guess the key...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653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One way functions </a:t>
            </a:r>
            <a:r>
              <a:rPr lang="en-US" b="1" u="sng" dirty="0" smtClean="0"/>
              <a:t>do not</a:t>
            </a:r>
            <a:r>
              <a:rPr lang="en-US" b="1" dirty="0" smtClean="0"/>
              <a:t> </a:t>
            </a:r>
            <a:r>
              <a:rPr lang="en-US" dirty="0" smtClean="0"/>
              <a:t>“hide all the input”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928802"/>
            <a:ext cx="1571636" cy="76675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929058" y="2500306"/>
            <a:ext cx="1857388" cy="19288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one-way function</a:t>
            </a:r>
          </a:p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f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pSp>
        <p:nvGrpSpPr>
          <p:cNvPr id="6" name="Group 13"/>
          <p:cNvGrpSpPr/>
          <p:nvPr/>
        </p:nvGrpSpPr>
        <p:grpSpPr>
          <a:xfrm>
            <a:off x="2285984" y="2428868"/>
            <a:ext cx="1571636" cy="1938992"/>
            <a:chOff x="2285984" y="2428868"/>
            <a:chExt cx="1571636" cy="1938992"/>
          </a:xfrm>
        </p:grpSpPr>
        <p:sp>
          <p:nvSpPr>
            <p:cNvPr id="4" name="TextBox 3"/>
            <p:cNvSpPr txBox="1"/>
            <p:nvPr/>
          </p:nvSpPr>
          <p:spPr>
            <a:xfrm>
              <a:off x="2285984" y="2428868"/>
              <a:ext cx="714380" cy="193899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</a:rPr>
                <a:t>x</a:t>
              </a:r>
              <a:r>
                <a:rPr lang="en-US" sz="2400" b="1" baseline="-25000" dirty="0" smtClean="0">
                  <a:solidFill>
                    <a:srgbClr val="C00000"/>
                  </a:solidFill>
                </a:rPr>
                <a:t>1</a:t>
              </a:r>
            </a:p>
            <a:p>
              <a:pPr algn="ctr"/>
              <a:endParaRPr lang="en-US" sz="2400" b="1" dirty="0" smtClean="0">
                <a:solidFill>
                  <a:srgbClr val="C00000"/>
                </a:solidFill>
              </a:endParaRPr>
            </a:p>
            <a:p>
              <a:pPr algn="ctr"/>
              <a:endParaRPr lang="en-US" sz="2400" b="1" dirty="0" smtClean="0">
                <a:solidFill>
                  <a:srgbClr val="C00000"/>
                </a:solidFill>
              </a:endParaRPr>
            </a:p>
            <a:p>
              <a:pPr algn="ctr"/>
              <a:endParaRPr lang="en-US" sz="2400" b="1" dirty="0" smtClean="0">
                <a:solidFill>
                  <a:srgbClr val="C00000"/>
                </a:solidFill>
              </a:endParaRPr>
            </a:p>
            <a:p>
              <a:pPr algn="ctr"/>
              <a:r>
                <a:rPr lang="en-US" sz="2400" b="1" dirty="0" err="1" smtClean="0">
                  <a:solidFill>
                    <a:srgbClr val="C00000"/>
                  </a:solidFill>
                </a:rPr>
                <a:t>x</a:t>
              </a:r>
              <a:r>
                <a:rPr lang="en-US" sz="2400" b="1" baseline="-25000" dirty="0" err="1" smtClean="0">
                  <a:solidFill>
                    <a:srgbClr val="C00000"/>
                  </a:solidFill>
                </a:rPr>
                <a:t>n</a:t>
              </a:r>
              <a:endParaRPr lang="en-US" sz="2400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8" name="Notched Right Arrow 7"/>
            <p:cNvSpPr/>
            <p:nvPr/>
          </p:nvSpPr>
          <p:spPr>
            <a:xfrm>
              <a:off x="3143240" y="3143248"/>
              <a:ext cx="714380" cy="571504"/>
            </a:xfrm>
            <a:prstGeom prst="notchedRight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5857884" y="2428868"/>
            <a:ext cx="1500198" cy="2000264"/>
            <a:chOff x="5857884" y="2428868"/>
            <a:chExt cx="1500198" cy="2000264"/>
          </a:xfrm>
        </p:grpSpPr>
        <p:sp>
          <p:nvSpPr>
            <p:cNvPr id="5" name="TextBox 4"/>
            <p:cNvSpPr txBox="1"/>
            <p:nvPr/>
          </p:nvSpPr>
          <p:spPr>
            <a:xfrm>
              <a:off x="6673278" y="2428868"/>
              <a:ext cx="684804" cy="200026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sz="2400" b="1" dirty="0" smtClean="0"/>
            </a:p>
            <a:p>
              <a:endParaRPr lang="en-US" sz="2400" b="1" dirty="0" smtClean="0"/>
            </a:p>
            <a:p>
              <a:pPr algn="ctr"/>
              <a:r>
                <a:rPr lang="en-US" sz="2400" b="1" dirty="0" smtClean="0">
                  <a:solidFill>
                    <a:srgbClr val="C00000"/>
                  </a:solidFill>
                </a:rPr>
                <a:t>f(x)</a:t>
              </a:r>
            </a:p>
            <a:p>
              <a:endParaRPr lang="en-US" sz="2400" b="1" dirty="0" smtClean="0"/>
            </a:p>
            <a:p>
              <a:endParaRPr lang="en-US" sz="2400" b="1" dirty="0"/>
            </a:p>
          </p:txBody>
        </p:sp>
        <p:sp>
          <p:nvSpPr>
            <p:cNvPr id="9" name="Notched Right Arrow 8"/>
            <p:cNvSpPr/>
            <p:nvPr/>
          </p:nvSpPr>
          <p:spPr>
            <a:xfrm>
              <a:off x="5857884" y="3214686"/>
              <a:ext cx="714380" cy="571504"/>
            </a:xfrm>
            <a:prstGeom prst="notchedRight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6643702" y="4572008"/>
            <a:ext cx="714380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srgbClr val="C00000"/>
                </a:solidFill>
              </a:rPr>
              <a:t>x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n+1</a:t>
            </a:r>
            <a:endParaRPr 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5984" y="4572008"/>
            <a:ext cx="714380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x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n+1</a:t>
            </a:r>
            <a:endParaRPr 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12" name="Notched Right Arrow 11"/>
          <p:cNvSpPr/>
          <p:nvPr/>
        </p:nvSpPr>
        <p:spPr>
          <a:xfrm>
            <a:off x="3143240" y="4500570"/>
            <a:ext cx="3429024" cy="571504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14348" y="5643578"/>
            <a:ext cx="7737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f’(x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1</a:t>
            </a:r>
            <a:r>
              <a:rPr lang="en-US" sz="2400" b="1" dirty="0" smtClean="0">
                <a:solidFill>
                  <a:srgbClr val="C00000"/>
                </a:solidFill>
              </a:rPr>
              <a:t>,...,x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n+1</a:t>
            </a:r>
            <a:r>
              <a:rPr lang="en-US" sz="2400" b="1" dirty="0" smtClean="0">
                <a:solidFill>
                  <a:srgbClr val="C00000"/>
                </a:solidFill>
              </a:rPr>
              <a:t>) := f(x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1</a:t>
            </a:r>
            <a:r>
              <a:rPr lang="en-US" sz="2400" b="1" dirty="0" smtClean="0">
                <a:solidFill>
                  <a:srgbClr val="C00000"/>
                </a:solidFill>
              </a:rPr>
              <a:t>,...,</a:t>
            </a:r>
            <a:r>
              <a:rPr lang="en-US" sz="2400" b="1" dirty="0" err="1" smtClean="0">
                <a:solidFill>
                  <a:srgbClr val="C00000"/>
                </a:solidFill>
              </a:rPr>
              <a:t>x</a:t>
            </a:r>
            <a:r>
              <a:rPr lang="en-US" sz="2400" b="1" baseline="-25000" dirty="0" err="1" smtClean="0">
                <a:solidFill>
                  <a:srgbClr val="C00000"/>
                </a:solidFill>
              </a:rPr>
              <a:t>n</a:t>
            </a:r>
            <a:r>
              <a:rPr lang="en-US" sz="2400" b="1" dirty="0" smtClean="0">
                <a:solidFill>
                  <a:srgbClr val="C00000"/>
                </a:solidFill>
              </a:rPr>
              <a:t>) || x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n+1 </a:t>
            </a:r>
            <a:r>
              <a:rPr lang="en-US" sz="2400" dirty="0" smtClean="0"/>
              <a:t>is also a one-way function</a:t>
            </a:r>
            <a:endParaRPr lang="en-US" sz="2400" baseline="-25000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How to encrypt with one-way functions?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Naive (and wrong idea):</a:t>
            </a:r>
          </a:p>
          <a:p>
            <a:pPr>
              <a:buNone/>
            </a:pP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T</a:t>
            </a:r>
            <a:r>
              <a:rPr lang="it-IT" dirty="0" smtClean="0"/>
              <a:t>ake a one-way function </a:t>
            </a:r>
            <a:r>
              <a:rPr lang="it-IT" b="1" dirty="0" smtClean="0">
                <a:solidFill>
                  <a:srgbClr val="C00000"/>
                </a:solidFill>
              </a:rPr>
              <a:t>f</a:t>
            </a:r>
            <a:r>
              <a:rPr lang="it-IT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Let a ciphertext of a message </a:t>
            </a:r>
            <a:r>
              <a:rPr lang="it-IT" b="1" dirty="0" smtClean="0">
                <a:solidFill>
                  <a:srgbClr val="C00000"/>
                </a:solidFill>
              </a:rPr>
              <a:t>M</a:t>
            </a:r>
            <a:r>
              <a:rPr lang="it-IT" dirty="0" smtClean="0"/>
              <a:t> be equal to</a:t>
            </a:r>
          </a:p>
          <a:p>
            <a:pPr marL="514350" indent="-514350" algn="ctr">
              <a:buNone/>
            </a:pPr>
            <a:r>
              <a:rPr lang="it-IT" b="1" dirty="0" smtClean="0">
                <a:solidFill>
                  <a:srgbClr val="C00000"/>
                </a:solidFill>
              </a:rPr>
              <a:t>C := f(M)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857224" y="5214950"/>
            <a:ext cx="2428892" cy="428628"/>
          </a:xfrm>
          <a:prstGeom prst="wedgeRectCallout">
            <a:avLst>
              <a:gd name="adj1" fmla="val 76863"/>
              <a:gd name="adj2" fmla="val -23531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dirty="0" smtClean="0"/>
              <a:t>where is the key?</a:t>
            </a:r>
            <a:endParaRPr lang="it-IT" sz="2000" dirty="0"/>
          </a:p>
        </p:txBody>
      </p:sp>
      <p:sp>
        <p:nvSpPr>
          <p:cNvPr id="5" name="Rectangular Callout 4"/>
          <p:cNvSpPr/>
          <p:nvPr/>
        </p:nvSpPr>
        <p:spPr>
          <a:xfrm>
            <a:off x="3000364" y="6000768"/>
            <a:ext cx="2428892" cy="428628"/>
          </a:xfrm>
          <a:prstGeom prst="wedgeRectCallout">
            <a:avLst>
              <a:gd name="adj1" fmla="val 18301"/>
              <a:gd name="adj2" fmla="val -40650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dirty="0" smtClean="0"/>
              <a:t>how to decrypt?</a:t>
            </a:r>
            <a:endParaRPr lang="it-IT" sz="2000" dirty="0"/>
          </a:p>
        </p:txBody>
      </p:sp>
      <p:sp>
        <p:nvSpPr>
          <p:cNvPr id="6" name="Rectangular Callout 5"/>
          <p:cNvSpPr/>
          <p:nvPr/>
        </p:nvSpPr>
        <p:spPr>
          <a:xfrm>
            <a:off x="6000760" y="5429264"/>
            <a:ext cx="2428892" cy="714380"/>
          </a:xfrm>
          <a:prstGeom prst="wedgeRectCallout">
            <a:avLst>
              <a:gd name="adj1" fmla="val -83020"/>
              <a:gd name="adj2" fmla="val -18369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dirty="0" smtClean="0"/>
              <a:t>not all the input is hidden...</a:t>
            </a:r>
            <a:endParaRPr lang="it-IT" sz="2000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857488" y="6000768"/>
            <a:ext cx="4343400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09600" indent="-609600" algn="ctr">
              <a:buFontTx/>
              <a:buNone/>
            </a:pPr>
            <a:r>
              <a:rPr lang="en-US" dirty="0" smtClean="0"/>
              <a:t>computationally-secure encryption</a:t>
            </a:r>
          </a:p>
          <a:p>
            <a:pPr marL="609600" indent="-609600" algn="ctr">
              <a:buFontTx/>
              <a:buNone/>
            </a:pPr>
            <a:r>
              <a:rPr lang="en-US" dirty="0" smtClean="0"/>
              <a:t>exists</a:t>
            </a:r>
            <a:endParaRPr lang="en-US" dirty="0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 rot="5400000">
            <a:off x="4700590" y="5557854"/>
            <a:ext cx="571504" cy="457200"/>
          </a:xfrm>
          <a:prstGeom prst="rightArrow">
            <a:avLst>
              <a:gd name="adj1" fmla="val 50000"/>
              <a:gd name="adj2" fmla="val 75000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43365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One of the most fundamental results in the symmetric cryptography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8596" y="2071678"/>
            <a:ext cx="8429684" cy="1323439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n-US" sz="2000" dirty="0" smtClean="0"/>
              <a:t>[</a:t>
            </a:r>
            <a:r>
              <a:rPr lang="en-US" sz="2000" dirty="0" err="1" smtClean="0"/>
              <a:t>Håstad</a:t>
            </a:r>
            <a:r>
              <a:rPr lang="en-US" sz="2000" dirty="0" smtClean="0"/>
              <a:t>, </a:t>
            </a:r>
            <a:r>
              <a:rPr lang="en-US" sz="2000" dirty="0" err="1" smtClean="0"/>
              <a:t>Impagliazzo</a:t>
            </a:r>
            <a:r>
              <a:rPr lang="en-US" sz="2000" dirty="0" smtClean="0"/>
              <a:t>, Levin, </a:t>
            </a:r>
            <a:r>
              <a:rPr lang="en-US" sz="2000" dirty="0" err="1" smtClean="0"/>
              <a:t>Luby</a:t>
            </a:r>
            <a:r>
              <a:rPr lang="en-US" sz="2000" dirty="0" smtClean="0"/>
              <a:t> </a:t>
            </a:r>
            <a:r>
              <a:rPr lang="en-US" sz="2000" i="1" dirty="0" smtClean="0"/>
              <a:t>A Pseudorandom Generator from any One-way Function</a:t>
            </a:r>
            <a:r>
              <a:rPr lang="en-US" sz="2000" dirty="0" smtClean="0"/>
              <a:t>]:</a:t>
            </a:r>
          </a:p>
          <a:p>
            <a:endParaRPr lang="en-US" sz="2000" dirty="0" smtClean="0"/>
          </a:p>
          <a:p>
            <a:pPr algn="ctr"/>
            <a:r>
              <a:rPr lang="en-US" sz="2000" dirty="0" smtClean="0"/>
              <a:t>“a PRG can be constructed from any </a:t>
            </a:r>
            <a:r>
              <a:rPr lang="en-US" sz="2000" b="1" dirty="0" smtClean="0"/>
              <a:t>one-way function</a:t>
            </a:r>
            <a:r>
              <a:rPr lang="en-US" sz="2000" dirty="0" smtClean="0"/>
              <a:t>”</a:t>
            </a:r>
            <a:endParaRPr lang="en-US" sz="20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857488" y="4857760"/>
            <a:ext cx="4357718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 algn="ctr">
              <a:buFontTx/>
              <a:buNone/>
            </a:pPr>
            <a:r>
              <a:rPr lang="en-US" dirty="0" smtClean="0"/>
              <a:t>cryptographic PRGs</a:t>
            </a:r>
          </a:p>
          <a:p>
            <a:pPr marL="609600" indent="-609600" algn="ctr">
              <a:buFontTx/>
              <a:buNone/>
            </a:pPr>
            <a:r>
              <a:rPr lang="en-US" dirty="0" smtClean="0"/>
              <a:t>exist</a:t>
            </a:r>
            <a:endParaRPr lang="en-US" dirty="0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 rot="5400000">
            <a:off x="4700590" y="4486284"/>
            <a:ext cx="571504" cy="457200"/>
          </a:xfrm>
          <a:prstGeom prst="rightArrow">
            <a:avLst>
              <a:gd name="adj1" fmla="val 50000"/>
              <a:gd name="adj2" fmla="val 75000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488" y="3786190"/>
            <a:ext cx="4357718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 algn="ctr">
              <a:buFontTx/>
              <a:buNone/>
            </a:pPr>
            <a:r>
              <a:rPr lang="en-US" dirty="0" smtClean="0"/>
              <a:t>one-way functions</a:t>
            </a:r>
          </a:p>
          <a:p>
            <a:pPr marL="609600" indent="-609600" algn="ctr">
              <a:buFontTx/>
              <a:buNone/>
            </a:pPr>
            <a:r>
              <a:rPr lang="en-US" dirty="0" smtClean="0"/>
              <a:t>exist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7" grpId="0" animBg="1"/>
      <p:bldP spid="9" grpId="0" animBg="1"/>
      <p:bldP spid="1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653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implication also holds in the other direction</a:t>
            </a:r>
            <a:endParaRPr lang="en-US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072198" y="1853975"/>
            <a:ext cx="2500330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 algn="ctr">
              <a:buFontTx/>
              <a:buNone/>
            </a:pPr>
            <a:r>
              <a:rPr lang="en-US" dirty="0" smtClean="0"/>
              <a:t>one-way functions</a:t>
            </a:r>
          </a:p>
          <a:p>
            <a:pPr marL="609600" indent="-609600" algn="ctr">
              <a:buFontTx/>
              <a:buNone/>
            </a:pPr>
            <a:r>
              <a:rPr lang="en-US" dirty="0" smtClean="0"/>
              <a:t>exist</a:t>
            </a:r>
            <a:endParaRPr lang="en-US" dirty="0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4214810" y="1996851"/>
            <a:ext cx="1785949" cy="457200"/>
          </a:xfrm>
          <a:prstGeom prst="rightArrow">
            <a:avLst>
              <a:gd name="adj1" fmla="val 50000"/>
              <a:gd name="adj2" fmla="val 75000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14348" y="1853975"/>
            <a:ext cx="3429024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 algn="ctr">
              <a:buFontTx/>
              <a:buNone/>
            </a:pPr>
            <a:r>
              <a:rPr lang="en-US" dirty="0" smtClean="0"/>
              <a:t>computationally-secure encryption exists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929058" y="3000372"/>
            <a:ext cx="1500198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Enc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9124" y="5072074"/>
            <a:ext cx="54463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key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K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8794" y="3429000"/>
            <a:ext cx="126954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plaintext M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72198" y="3429000"/>
            <a:ext cx="1590083" cy="6771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C00000"/>
                </a:solidFill>
              </a:rPr>
              <a:t>ciphertext</a:t>
            </a: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C(K,M)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3" name="Right Arrow 32"/>
          <p:cNvSpPr/>
          <p:nvPr/>
        </p:nvSpPr>
        <p:spPr>
          <a:xfrm>
            <a:off x="3357554" y="3714752"/>
            <a:ext cx="428628" cy="142876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5572132" y="3714752"/>
            <a:ext cx="428628" cy="142876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 rot="16200000">
            <a:off x="4500562" y="4714884"/>
            <a:ext cx="428628" cy="142876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714744" y="6072206"/>
            <a:ext cx="4985019" cy="400110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f(K) = Enc(K,(0,...,0))  </a:t>
            </a:r>
            <a:r>
              <a:rPr lang="en-US" sz="2000" dirty="0" smtClean="0"/>
              <a:t>is a one-way function</a:t>
            </a: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8"/>
          <p:cNvSpPr>
            <a:spLocks noChangeArrowheads="1"/>
          </p:cNvSpPr>
          <p:nvPr/>
        </p:nvSpPr>
        <p:spPr bwMode="auto">
          <a:xfrm rot="19289469">
            <a:off x="2689394" y="3470348"/>
            <a:ext cx="1372274" cy="457200"/>
          </a:xfrm>
          <a:prstGeom prst="rightArrow">
            <a:avLst>
              <a:gd name="adj1" fmla="val 50000"/>
              <a:gd name="adj2" fmla="val 75000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sz="2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3071834" cy="114300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Minicrypt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14348" y="4292750"/>
            <a:ext cx="3286148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 algn="ctr">
              <a:buFontTx/>
              <a:buNone/>
            </a:pPr>
            <a:r>
              <a:rPr lang="en-US" sz="2000" dirty="0" smtClean="0"/>
              <a:t>computationally-secure</a:t>
            </a:r>
          </a:p>
          <a:p>
            <a:pPr marL="609600" indent="-609600" algn="ctr">
              <a:buFontTx/>
              <a:buNone/>
            </a:pPr>
            <a:r>
              <a:rPr lang="en-US" sz="2000" dirty="0" smtClean="0"/>
              <a:t>encryption exists</a:t>
            </a:r>
            <a:endParaRPr lang="en-US" sz="2000" dirty="0"/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 rot="10800000">
            <a:off x="4071934" y="4435626"/>
            <a:ext cx="857256" cy="457200"/>
          </a:xfrm>
          <a:prstGeom prst="rightArrow">
            <a:avLst>
              <a:gd name="adj1" fmla="val 50000"/>
              <a:gd name="adj2" fmla="val 75000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sz="200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000628" y="4292750"/>
            <a:ext cx="3214710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 algn="ctr">
              <a:buFontTx/>
              <a:buNone/>
            </a:pPr>
            <a:r>
              <a:rPr lang="en-US" sz="2000" dirty="0" smtClean="0"/>
              <a:t>cryptographic PRGs</a:t>
            </a:r>
          </a:p>
          <a:p>
            <a:pPr marL="609600" indent="-609600" algn="ctr">
              <a:buFontTx/>
              <a:buNone/>
            </a:pPr>
            <a:r>
              <a:rPr lang="en-US" sz="2000" dirty="0" smtClean="0"/>
              <a:t>exist</a:t>
            </a:r>
            <a:endParaRPr lang="en-US" sz="2000" dirty="0"/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 rot="3006812">
            <a:off x="5176903" y="3524294"/>
            <a:ext cx="1190013" cy="457200"/>
          </a:xfrm>
          <a:prstGeom prst="rightArrow">
            <a:avLst>
              <a:gd name="adj1" fmla="val 50000"/>
              <a:gd name="adj2" fmla="val 75000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sz="200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000364" y="2506800"/>
            <a:ext cx="3429024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 algn="ctr">
              <a:buFontTx/>
              <a:buNone/>
            </a:pPr>
            <a:r>
              <a:rPr lang="en-US" sz="2000" dirty="0" smtClean="0"/>
              <a:t>one-way functions</a:t>
            </a:r>
          </a:p>
          <a:p>
            <a:pPr marL="609600" indent="-609600" algn="ctr">
              <a:buFontTx/>
              <a:buNone/>
            </a:pPr>
            <a:r>
              <a:rPr lang="en-US" sz="2000" dirty="0" smtClean="0"/>
              <a:t>exist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488" y="5643578"/>
            <a:ext cx="6079613" cy="830997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The “world” where the one-way functions exist</a:t>
            </a:r>
          </a:p>
          <a:p>
            <a:pPr algn="ctr"/>
            <a:r>
              <a:rPr lang="en-US" sz="2400" dirty="0" smtClean="0"/>
              <a:t>is called “</a:t>
            </a:r>
            <a:r>
              <a:rPr lang="en-US" sz="2400" b="1" dirty="0" err="1" smtClean="0"/>
              <a:t>minicrypt</a:t>
            </a:r>
            <a:r>
              <a:rPr lang="en-US" sz="2400" dirty="0" smtClean="0"/>
              <a:t>”.</a:t>
            </a:r>
            <a:endParaRPr lang="en-US" sz="2400" dirty="0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 rot="16200000">
            <a:off x="4130083" y="1727777"/>
            <a:ext cx="769531" cy="457200"/>
          </a:xfrm>
          <a:prstGeom prst="rightArrow">
            <a:avLst>
              <a:gd name="adj1" fmla="val 50000"/>
              <a:gd name="adj2" fmla="val 75000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sz="2000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57620" y="1000108"/>
            <a:ext cx="1643074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 algn="ctr">
              <a:buFontTx/>
              <a:buNone/>
            </a:pPr>
            <a:r>
              <a:rPr lang="en-US" sz="2000" b="1" dirty="0" smtClean="0"/>
              <a:t>P ≠ NP</a:t>
            </a:r>
            <a:endParaRPr lang="en-US" sz="2000" b="1" dirty="0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 rot="5400000">
            <a:off x="4773024" y="1727778"/>
            <a:ext cx="769531" cy="4572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bg2">
              <a:lumMod val="90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sz="2000"/>
          </a:p>
        </p:txBody>
      </p:sp>
      <p:sp>
        <p:nvSpPr>
          <p:cNvPr id="14" name="TextBox 13"/>
          <p:cNvSpPr txBox="1"/>
          <p:nvPr/>
        </p:nvSpPr>
        <p:spPr>
          <a:xfrm>
            <a:off x="4857752" y="1357298"/>
            <a:ext cx="6429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?</a:t>
            </a:r>
            <a:endParaRPr lang="en-US" sz="8000" b="1" dirty="0"/>
          </a:p>
        </p:txBody>
      </p:sp>
      <p:sp>
        <p:nvSpPr>
          <p:cNvPr id="15" name="Rectangular Callout 14"/>
          <p:cNvSpPr/>
          <p:nvPr/>
        </p:nvSpPr>
        <p:spPr>
          <a:xfrm>
            <a:off x="6429388" y="1571612"/>
            <a:ext cx="2071702" cy="428628"/>
          </a:xfrm>
          <a:prstGeom prst="wedgeRectCallout">
            <a:avLst>
              <a:gd name="adj1" fmla="val -103790"/>
              <a:gd name="adj2" fmla="val 8978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big open problem</a:t>
            </a:r>
            <a:endParaRPr lang="en-US" b="1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 flipH="1">
            <a:off x="500034" y="4357694"/>
            <a:ext cx="1214446" cy="714380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857356" y="1643050"/>
            <a:ext cx="65722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semantically-secure encryption exists then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≠ NP 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proof that “the PRGs imply secure encryption”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Theoretical constructions of PRGs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Stream ciphers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3"/>
            <a:ext cx="8229600" cy="185738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pseudorandom generators used in practice are called </a:t>
            </a:r>
            <a:r>
              <a:rPr lang="en-US" b="1" dirty="0" smtClean="0"/>
              <a:t>stream ciphers</a:t>
            </a:r>
            <a:endParaRPr lang="en-US" b="1" dirty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014402" y="3705236"/>
            <a:ext cx="457200" cy="838200"/>
          </a:xfrm>
          <a:prstGeom prst="rect">
            <a:avLst/>
          </a:prstGeom>
          <a:solidFill>
            <a:srgbClr val="FFE49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2462202" y="3248036"/>
            <a:ext cx="609600" cy="1752600"/>
          </a:xfrm>
          <a:prstGeom prst="rect">
            <a:avLst/>
          </a:prstGeom>
          <a:solidFill>
            <a:srgbClr val="FBFEC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 rot="5400000">
            <a:off x="1090602" y="3705236"/>
            <a:ext cx="1752600" cy="838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7143768" y="3143248"/>
            <a:ext cx="609600" cy="2500330"/>
          </a:xfrm>
          <a:prstGeom prst="rect">
            <a:avLst/>
          </a:prstGeom>
          <a:solidFill>
            <a:srgbClr val="FBFEC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000892" y="5500702"/>
            <a:ext cx="100013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5681674" y="3600448"/>
            <a:ext cx="457200" cy="838200"/>
          </a:xfrm>
          <a:prstGeom prst="rect">
            <a:avLst/>
          </a:prstGeom>
          <a:solidFill>
            <a:srgbClr val="FFE49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 rot="5400000">
            <a:off x="5757874" y="3600448"/>
            <a:ext cx="1752600" cy="838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 rot="5400000">
            <a:off x="7208257" y="5293337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. . .</a:t>
            </a:r>
            <a:endParaRPr lang="en-US" b="1" dirty="0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428596" y="5572140"/>
            <a:ext cx="7358114" cy="1071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are called like this because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their output is an “infinite”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stream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bits.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Multiply 27"/>
          <p:cNvSpPr/>
          <p:nvPr/>
        </p:nvSpPr>
        <p:spPr>
          <a:xfrm>
            <a:off x="714348" y="2000240"/>
            <a:ext cx="2428892" cy="4214842"/>
          </a:xfrm>
          <a:prstGeom prst="mathMultiply">
            <a:avLst>
              <a:gd name="adj1" fmla="val 14338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How to encrypt multiple messages using pseudorandom generators?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4714884"/>
            <a:ext cx="8382000" cy="1738306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sz="2800" dirty="0"/>
              <a:t>Of course we </a:t>
            </a:r>
            <a:r>
              <a:rPr lang="en-US" sz="2800" b="1" dirty="0">
                <a:solidFill>
                  <a:srgbClr val="993300"/>
                </a:solidFill>
              </a:rPr>
              <a:t>cannot</a:t>
            </a:r>
            <a:r>
              <a:rPr lang="en-US" sz="2800" dirty="0"/>
              <a:t> just reuse the same seed</a:t>
            </a:r>
          </a:p>
          <a:p>
            <a:pPr>
              <a:buFontTx/>
              <a:buNone/>
            </a:pPr>
            <a:r>
              <a:rPr lang="en-US" sz="2800" dirty="0"/>
              <a:t>(remember the problem with the one-time pad?)</a:t>
            </a:r>
          </a:p>
          <a:p>
            <a:pPr>
              <a:buFontTx/>
              <a:buNone/>
            </a:pPr>
            <a:endParaRPr lang="en-US" sz="2800" dirty="0"/>
          </a:p>
          <a:p>
            <a:pPr algn="r">
              <a:buFontTx/>
              <a:buNone/>
            </a:pPr>
            <a:r>
              <a:rPr lang="en-US" sz="2800" b="1" dirty="0">
                <a:solidFill>
                  <a:srgbClr val="993300"/>
                </a:solidFill>
              </a:rPr>
              <a:t>It is not just a theoretical problem!</a:t>
            </a:r>
          </a:p>
          <a:p>
            <a:pPr>
              <a:buFontTx/>
              <a:buNone/>
            </a:pPr>
            <a:endParaRPr lang="en-US" sz="2800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105144" y="2528878"/>
            <a:ext cx="4572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C00000"/>
                </a:solidFill>
              </a:rPr>
              <a:t>s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4533904" y="2100249"/>
            <a:ext cx="609600" cy="172126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C00000"/>
                </a:solidFill>
              </a:rPr>
              <a:t>G(s)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 rot="5400000">
            <a:off x="3181344" y="2528878"/>
            <a:ext cx="1752600" cy="838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71538" y="2571744"/>
            <a:ext cx="113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Enc(</a:t>
            </a:r>
            <a:r>
              <a:rPr lang="en-US" b="1" dirty="0" err="1" smtClean="0">
                <a:solidFill>
                  <a:srgbClr val="C00000"/>
                </a:solidFill>
              </a:rPr>
              <a:t>s,m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5462598" y="2100250"/>
            <a:ext cx="609600" cy="17145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m</a:t>
            </a:r>
            <a:endParaRPr lang="en-US" sz="1800" b="1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786578" y="2071678"/>
            <a:ext cx="609600" cy="17145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xor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G(s)</a:t>
            </a:r>
            <a:endParaRPr lang="en-US" sz="18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6512" y="1571612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xor</a:t>
            </a:r>
            <a:endParaRPr lang="en-US" b="1" dirty="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5429256" y="3000372"/>
            <a:ext cx="200026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6" grpId="0" animBg="1"/>
      <p:bldP spid="7" grpId="0" animBg="1"/>
      <p:bldP spid="8" grpId="0" animBg="1"/>
      <p:bldP spid="9" grpId="0"/>
      <p:bldP spid="10" grpId="0" animBg="1"/>
      <p:bldP spid="11" grpId="0" animBg="1"/>
      <p:bldP spid="1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04800"/>
            <a:ext cx="1905000" cy="144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620000" cy="1143000"/>
          </a:xfrm>
        </p:spPr>
        <p:txBody>
          <a:bodyPr/>
          <a:lstStyle/>
          <a:p>
            <a:pPr algn="l"/>
            <a:r>
              <a:rPr lang="en-US" sz="3600"/>
              <a:t>Misuse of RC4 in Microsoft Office</a:t>
            </a:r>
            <a:r>
              <a:rPr lang="en-US" sz="2400"/>
              <a:t/>
            </a:r>
            <a:br>
              <a:rPr lang="en-US" sz="2400"/>
            </a:br>
            <a:r>
              <a:rPr lang="en-US" sz="2800"/>
              <a:t>[Hongjun Wu 2005]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20675" y="1487488"/>
            <a:ext cx="461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accent2"/>
                </a:solidFill>
              </a:rPr>
              <a:t>RC4</a:t>
            </a:r>
            <a:r>
              <a:rPr lang="en-US"/>
              <a:t> – a popular PRG (or a “stream cipher”)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057400" y="2057400"/>
            <a:ext cx="4895850" cy="679450"/>
          </a:xfrm>
          <a:prstGeom prst="rect">
            <a:avLst/>
          </a:prstGeom>
          <a:solidFill>
            <a:srgbClr val="F3FA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“Microsoft Strong Cryptographic Provider”</a:t>
            </a:r>
          </a:p>
          <a:p>
            <a:r>
              <a:rPr lang="en-US"/>
              <a:t>(encryption in Word and Excel, Office 2003)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20675" y="3011488"/>
            <a:ext cx="748852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/>
              <a:t>The </a:t>
            </a:r>
            <a:r>
              <a:rPr lang="en-US" dirty="0" smtClean="0"/>
              <a:t>key </a:t>
            </a:r>
            <a:r>
              <a:rPr lang="en-US" b="1" dirty="0" smtClean="0">
                <a:solidFill>
                  <a:srgbClr val="993300"/>
                </a:solidFill>
              </a:rPr>
              <a:t>s</a:t>
            </a:r>
            <a:r>
              <a:rPr lang="en-US" dirty="0" smtClean="0"/>
              <a:t> </a:t>
            </a:r>
            <a:r>
              <a:rPr lang="en-US" dirty="0"/>
              <a:t>is a function of a </a:t>
            </a:r>
            <a:r>
              <a:rPr lang="en-US" b="1" dirty="0">
                <a:solidFill>
                  <a:schemeClr val="accent2"/>
                </a:solidFill>
              </a:rPr>
              <a:t>password</a:t>
            </a:r>
            <a:r>
              <a:rPr lang="en-US" dirty="0"/>
              <a:t> and an </a:t>
            </a:r>
            <a:r>
              <a:rPr lang="en-US" b="1" dirty="0">
                <a:solidFill>
                  <a:schemeClr val="accent2"/>
                </a:solidFill>
              </a:rPr>
              <a:t>initialization vector</a:t>
            </a:r>
            <a:r>
              <a:rPr lang="en-US" dirty="0"/>
              <a:t>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These values </a:t>
            </a:r>
            <a:r>
              <a:rPr lang="en-US" b="1" dirty="0">
                <a:solidFill>
                  <a:schemeClr val="tx2"/>
                </a:solidFill>
              </a:rPr>
              <a:t>do not change between the different versions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of the document!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Suppose </a:t>
            </a:r>
            <a:r>
              <a:rPr lang="en-US" b="1" dirty="0">
                <a:solidFill>
                  <a:schemeClr val="accent2"/>
                </a:solidFill>
              </a:rPr>
              <a:t>Alice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2"/>
                </a:solidFill>
              </a:rPr>
              <a:t>Bob</a:t>
            </a:r>
            <a:r>
              <a:rPr lang="en-US" dirty="0"/>
              <a:t> work together on some document:</a:t>
            </a:r>
          </a:p>
        </p:txBody>
      </p:sp>
      <p:pic>
        <p:nvPicPr>
          <p:cNvPr id="12297" name="Picture 9" descr="MCj041146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8475" y="4840288"/>
            <a:ext cx="815975" cy="847725"/>
          </a:xfrm>
          <a:prstGeom prst="rect">
            <a:avLst/>
          </a:prstGeom>
          <a:noFill/>
        </p:spPr>
      </p:pic>
      <p:pic>
        <p:nvPicPr>
          <p:cNvPr id="12299" name="Picture 11" descr="MCj0415808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875" y="4840288"/>
            <a:ext cx="860425" cy="904875"/>
          </a:xfrm>
          <a:prstGeom prst="rect">
            <a:avLst/>
          </a:prstGeom>
          <a:noFill/>
        </p:spPr>
      </p:pic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1920875" y="5068888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2952750" y="4840288"/>
            <a:ext cx="998991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993300"/>
                </a:solidFill>
              </a:rPr>
              <a:t>Enc(</a:t>
            </a:r>
            <a:r>
              <a:rPr lang="en-US" b="1" dirty="0" err="1" smtClean="0">
                <a:solidFill>
                  <a:srgbClr val="993300"/>
                </a:solidFill>
              </a:rPr>
              <a:t>s,m</a:t>
            </a:r>
            <a:r>
              <a:rPr lang="en-US" b="1" dirty="0">
                <a:solidFill>
                  <a:srgbClr val="993300"/>
                </a:solidFill>
              </a:rPr>
              <a:t>)</a:t>
            </a:r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1920875" y="5602288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2921000" y="5373688"/>
            <a:ext cx="1058303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993300"/>
                </a:solidFill>
              </a:rPr>
              <a:t>Enc(</a:t>
            </a:r>
            <a:r>
              <a:rPr lang="en-US" b="1" dirty="0" err="1" smtClean="0">
                <a:solidFill>
                  <a:srgbClr val="993300"/>
                </a:solidFill>
              </a:rPr>
              <a:t>s,m</a:t>
            </a:r>
            <a:r>
              <a:rPr lang="en-US" b="1" dirty="0">
                <a:solidFill>
                  <a:srgbClr val="993300"/>
                </a:solidFill>
              </a:rPr>
              <a:t>’)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3352800" y="5867400"/>
            <a:ext cx="422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The adversary can compute</a:t>
            </a:r>
            <a:r>
              <a:rPr lang="en-US" b="1">
                <a:solidFill>
                  <a:srgbClr val="993300"/>
                </a:solidFill>
              </a:rPr>
              <a:t> m xor m’</a:t>
            </a:r>
            <a:endParaRPr lang="en-US" b="1" baseline="-25000">
              <a:solidFill>
                <a:srgbClr val="993300"/>
              </a:solidFill>
            </a:endParaRPr>
          </a:p>
        </p:txBody>
      </p:sp>
      <p:pic>
        <p:nvPicPr>
          <p:cNvPr id="12298" name="Picture 10" descr="MCj0435941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25675" y="5526088"/>
            <a:ext cx="1066800" cy="7747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/>
      <p:bldP spid="12300" grpId="0" animBg="1"/>
      <p:bldP spid="12307" grpId="0" animBg="1"/>
      <p:bldP spid="12308" grpId="0" animBg="1"/>
      <p:bldP spid="12309" grpId="0" animBg="1"/>
      <p:bldP spid="1231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to do?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dirty="0"/>
              <a:t>There are two solutions:</a:t>
            </a:r>
          </a:p>
          <a:p>
            <a:pPr marL="609600" indent="-609600">
              <a:buFontTx/>
              <a:buNone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The </a:t>
            </a:r>
            <a:r>
              <a:rPr lang="en-US" b="1" dirty="0">
                <a:solidFill>
                  <a:srgbClr val="0070C0"/>
                </a:solidFill>
              </a:rPr>
              <a:t>synchronized mode</a:t>
            </a:r>
          </a:p>
          <a:p>
            <a:pPr marL="609600" indent="-609600">
              <a:buFontTx/>
              <a:buAutoNum type="arabicPeriod"/>
            </a:pPr>
            <a:endParaRPr lang="en-US" b="1" dirty="0">
              <a:solidFill>
                <a:schemeClr val="accent2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dirty="0"/>
              <a:t>The </a:t>
            </a:r>
            <a:r>
              <a:rPr lang="en-US" b="1" dirty="0">
                <a:solidFill>
                  <a:srgbClr val="0070C0"/>
                </a:solidFill>
              </a:rPr>
              <a:t>unsynchronized mode</a:t>
            </a: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0" y="5029208"/>
            <a:ext cx="9144000" cy="5429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800"/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0" y="1000108"/>
            <a:ext cx="9144000" cy="11572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800100" lvl="1" indent="-342900">
              <a:spcBef>
                <a:spcPct val="0"/>
              </a:spcBef>
            </a:pPr>
            <a:r>
              <a:rPr lang="en-US" sz="2000" b="1" dirty="0" smtClean="0">
                <a:solidFill>
                  <a:srgbClr val="C00000"/>
                </a:solidFill>
              </a:rPr>
              <a:t>(</a:t>
            </a:r>
            <a:r>
              <a:rPr lang="en-US" sz="2000" b="1" dirty="0" err="1" smtClean="0">
                <a:solidFill>
                  <a:srgbClr val="C00000"/>
                </a:solidFill>
              </a:rPr>
              <a:t>Enc,Dec</a:t>
            </a:r>
            <a:r>
              <a:rPr lang="en-US" sz="2000" b="1" dirty="0" smtClean="0">
                <a:solidFill>
                  <a:srgbClr val="C00000"/>
                </a:solidFill>
              </a:rPr>
              <a:t>) </a:t>
            </a:r>
            <a:r>
              <a:rPr lang="pl-PL" sz="2000" dirty="0" smtClean="0"/>
              <a:t>-- </a:t>
            </a:r>
            <a:r>
              <a:rPr lang="en-US" sz="2000" dirty="0" smtClean="0"/>
              <a:t>an encryption scheme.</a:t>
            </a:r>
          </a:p>
          <a:p>
            <a:pPr marL="800100" lvl="1" indent="-342900">
              <a:spcBef>
                <a:spcPct val="0"/>
              </a:spcBef>
            </a:pPr>
            <a:r>
              <a:rPr lang="en-US" sz="2000" dirty="0" smtClean="0"/>
              <a:t>For simplicity suppose that </a:t>
            </a:r>
            <a:r>
              <a:rPr lang="en-US" sz="2000" b="1" dirty="0" smtClean="0">
                <a:solidFill>
                  <a:srgbClr val="C00000"/>
                </a:solidFill>
              </a:rPr>
              <a:t>Enc</a:t>
            </a:r>
            <a:r>
              <a:rPr lang="en-US" sz="2000" dirty="0" smtClean="0"/>
              <a:t> is deterministic </a:t>
            </a:r>
            <a:endParaRPr lang="en-US" sz="2000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Proof [1/5]</a:t>
            </a:r>
            <a:endParaRPr lang="en-US" dirty="0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57158" y="2428868"/>
            <a:ext cx="8001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0"/>
              </a:spcBef>
              <a:buFontTx/>
              <a:buNone/>
            </a:pPr>
            <a:r>
              <a:rPr lang="en-US" sz="1800" b="0" dirty="0" smtClean="0">
                <a:solidFill>
                  <a:schemeClr val="tx1"/>
                </a:solidFill>
              </a:rPr>
              <a:t>Consider </a:t>
            </a:r>
            <a:r>
              <a:rPr lang="en-US" sz="1800" b="0" dirty="0">
                <a:solidFill>
                  <a:schemeClr val="tx1"/>
                </a:solidFill>
              </a:rPr>
              <a:t>the following language: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285720" y="5143512"/>
            <a:ext cx="19591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b="0" dirty="0" smtClean="0">
                <a:solidFill>
                  <a:schemeClr val="tx1"/>
                </a:solidFill>
              </a:rPr>
              <a:t>Clearly </a:t>
            </a:r>
            <a:r>
              <a:rPr lang="en-US" sz="2000" b="1" dirty="0" smtClean="0">
                <a:solidFill>
                  <a:srgbClr val="993300"/>
                </a:solidFill>
              </a:rPr>
              <a:t>L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>
                <a:solidFill>
                  <a:schemeClr val="tx1"/>
                </a:solidFill>
              </a:rPr>
              <a:t>is in </a:t>
            </a:r>
            <a:r>
              <a:rPr lang="en-US" sz="2000" b="1" dirty="0">
                <a:solidFill>
                  <a:srgbClr val="C00000"/>
                </a:solidFill>
              </a:rPr>
              <a:t>NP</a:t>
            </a:r>
            <a:r>
              <a:rPr lang="en-US" sz="2000" b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2143108" y="5131370"/>
            <a:ext cx="23246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b="0" dirty="0" smtClean="0">
                <a:solidFill>
                  <a:schemeClr val="tx1"/>
                </a:solidFill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</a:rPr>
              <a:t>k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>
                <a:solidFill>
                  <a:schemeClr val="tx1"/>
                </a:solidFill>
              </a:rPr>
              <a:t>is the </a:t>
            </a:r>
            <a:r>
              <a:rPr lang="en-US" sz="2000" b="1" dirty="0">
                <a:solidFill>
                  <a:srgbClr val="C00000"/>
                </a:solidFill>
              </a:rPr>
              <a:t>NP</a:t>
            </a:r>
            <a:r>
              <a:rPr lang="en-US" sz="2000" b="0" dirty="0">
                <a:solidFill>
                  <a:schemeClr val="tx1"/>
                </a:solidFill>
              </a:rPr>
              <a:t>-witness)</a:t>
            </a:r>
          </a:p>
        </p:txBody>
      </p:sp>
      <p:sp>
        <p:nvSpPr>
          <p:cNvPr id="23" name="Rectangular Callout 22"/>
          <p:cNvSpPr/>
          <p:nvPr/>
        </p:nvSpPr>
        <p:spPr>
          <a:xfrm>
            <a:off x="500034" y="4143380"/>
            <a:ext cx="8358246" cy="612648"/>
          </a:xfrm>
          <a:prstGeom prst="wedgeRectCallout">
            <a:avLst>
              <a:gd name="adj1" fmla="val -15566"/>
              <a:gd name="adj2" fmla="val -12729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C00000"/>
                </a:solidFill>
              </a:rPr>
              <a:t>L</a:t>
            </a:r>
            <a:r>
              <a:rPr lang="it-IT" sz="2400" dirty="0" smtClean="0"/>
              <a:t> is a language of all pairs </a:t>
            </a:r>
            <a:r>
              <a:rPr lang="it-IT" sz="2400" b="1" dirty="0" smtClean="0">
                <a:solidFill>
                  <a:srgbClr val="C00000"/>
                </a:solidFill>
              </a:rPr>
              <a:t>(c,m)</a:t>
            </a:r>
            <a:r>
              <a:rPr lang="it-IT" sz="2400" dirty="0" smtClean="0"/>
              <a:t>, where </a:t>
            </a:r>
            <a:r>
              <a:rPr lang="it-IT" sz="2400" b="1" dirty="0" smtClean="0">
                <a:solidFill>
                  <a:srgbClr val="C00000"/>
                </a:solidFill>
              </a:rPr>
              <a:t>c</a:t>
            </a:r>
            <a:r>
              <a:rPr lang="it-IT" sz="2400" dirty="0" smtClean="0"/>
              <a:t> can be a ciphertext of </a:t>
            </a:r>
            <a:r>
              <a:rPr lang="it-IT" sz="2400" b="1" dirty="0" smtClean="0">
                <a:solidFill>
                  <a:srgbClr val="C00000"/>
                </a:solidFill>
              </a:rPr>
              <a:t>m</a:t>
            </a:r>
            <a:endParaRPr lang="it-IT" sz="24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6400" y="3048000"/>
            <a:ext cx="6237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</a:rPr>
              <a:t>L = {(</a:t>
            </a:r>
            <a:r>
              <a:rPr lang="en-US" sz="2400" b="1" dirty="0" err="1">
                <a:solidFill>
                  <a:srgbClr val="800000"/>
                </a:solidFill>
              </a:rPr>
              <a:t>c,m</a:t>
            </a:r>
            <a:r>
              <a:rPr lang="en-US" sz="2400" b="1" dirty="0">
                <a:solidFill>
                  <a:srgbClr val="800000"/>
                </a:solidFill>
              </a:rPr>
              <a:t>) : </a:t>
            </a:r>
            <a:r>
              <a:rPr lang="en-US" sz="2400" b="1" dirty="0"/>
              <a:t>there exists </a:t>
            </a:r>
            <a:r>
              <a:rPr lang="en-US" sz="2400" b="1" dirty="0">
                <a:solidFill>
                  <a:srgbClr val="800000"/>
                </a:solidFill>
              </a:rPr>
              <a:t>k</a:t>
            </a:r>
            <a:r>
              <a:rPr lang="en-US" sz="2400" b="1" dirty="0"/>
              <a:t> such that </a:t>
            </a:r>
            <a:r>
              <a:rPr lang="en-US" sz="2400" b="1" dirty="0">
                <a:solidFill>
                  <a:srgbClr val="800000"/>
                </a:solidFill>
              </a:rPr>
              <a:t>c = </a:t>
            </a:r>
            <a:r>
              <a:rPr lang="en-US" sz="2400" b="1" dirty="0" err="1">
                <a:solidFill>
                  <a:srgbClr val="800000"/>
                </a:solidFill>
              </a:rPr>
              <a:t>Enc</a:t>
            </a:r>
            <a:r>
              <a:rPr lang="en-US" sz="2400" b="1" dirty="0">
                <a:solidFill>
                  <a:srgbClr val="800000"/>
                </a:solidFill>
              </a:rPr>
              <a:t>(</a:t>
            </a:r>
            <a:r>
              <a:rPr lang="en-US" sz="2400" b="1" dirty="0" err="1">
                <a:solidFill>
                  <a:srgbClr val="800000"/>
                </a:solidFill>
              </a:rPr>
              <a:t>k,m</a:t>
            </a:r>
            <a:r>
              <a:rPr lang="en-US" sz="2400" b="1" dirty="0">
                <a:solidFill>
                  <a:srgbClr val="800000"/>
                </a:solidFill>
              </a:rPr>
              <a:t>)}</a:t>
            </a: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9" grpId="0" animBg="1"/>
      <p:bldP spid="33804" grpId="0"/>
      <p:bldP spid="33810" grpId="0"/>
      <p:bldP spid="33812" grpId="0"/>
      <p:bldP spid="23" grpId="0" animBg="1"/>
      <p:bldP spid="1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653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to encrypt several messages</a:t>
            </a:r>
            <a:endParaRPr lang="en-US" dirty="0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1143000" y="5791200"/>
            <a:ext cx="693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" name="Text Box 30"/>
          <p:cNvSpPr txBox="1">
            <a:spLocks noChangeArrowheads="1"/>
          </p:cNvSpPr>
          <p:nvPr/>
        </p:nvSpPr>
        <p:spPr bwMode="auto">
          <a:xfrm>
            <a:off x="5845175" y="6027738"/>
            <a:ext cx="990600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993300"/>
                </a:solidFill>
              </a:rPr>
              <a:t>c</a:t>
            </a:r>
            <a:r>
              <a:rPr lang="en-US" b="1" baseline="-25000">
                <a:solidFill>
                  <a:srgbClr val="993300"/>
                </a:solidFill>
              </a:rPr>
              <a:t>3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1000" y="1785926"/>
            <a:ext cx="7467600" cy="381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 : {0,1}</a:t>
            </a:r>
            <a:r>
              <a:rPr kumimoji="0" lang="en-US" sz="2000" b="1" i="0" u="none" strike="noStrike" kern="1200" cap="none" spc="0" normalizeH="0" baseline="30000" noProof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→ {0,1}</a:t>
            </a:r>
            <a:r>
              <a:rPr kumimoji="0" lang="en-US" sz="2000" b="1" i="0" u="none" strike="noStrike" kern="1200" cap="none" spc="0" normalizeH="0" baseline="30000" noProof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very large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a PRG.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143000" y="5181600"/>
            <a:ext cx="1677988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993300"/>
                </a:solidFill>
              </a:rPr>
              <a:t>m</a:t>
            </a:r>
            <a:r>
              <a:rPr lang="en-US" b="1" baseline="-25000">
                <a:solidFill>
                  <a:srgbClr val="993300"/>
                </a:solidFill>
              </a:rPr>
              <a:t>0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549775" y="3284538"/>
            <a:ext cx="914400" cy="304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>
                <a:solidFill>
                  <a:srgbClr val="993300"/>
                </a:solidFill>
              </a:rPr>
              <a:t>s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143000" y="4648200"/>
            <a:ext cx="7696200" cy="381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>
                <a:solidFill>
                  <a:srgbClr val="993300"/>
                </a:solidFill>
              </a:rPr>
              <a:t>G(s)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 rot="10800000">
            <a:off x="1143000" y="3657600"/>
            <a:ext cx="7772400" cy="838200"/>
          </a:xfrm>
          <a:custGeom>
            <a:avLst/>
            <a:gdLst>
              <a:gd name="G0" fmla="+- 9514 0 0"/>
              <a:gd name="G1" fmla="+- 21600 0 9514"/>
              <a:gd name="G2" fmla="*/ 9514 1 2"/>
              <a:gd name="G3" fmla="+- 21600 0 G2"/>
              <a:gd name="G4" fmla="+/ 9514 21600 2"/>
              <a:gd name="G5" fmla="+/ G1 0 2"/>
              <a:gd name="G6" fmla="*/ 21600 21600 9514"/>
              <a:gd name="G7" fmla="*/ G6 1 2"/>
              <a:gd name="G8" fmla="+- 21600 0 G7"/>
              <a:gd name="G9" fmla="*/ 21600 1 2"/>
              <a:gd name="G10" fmla="+- 9514 0 G9"/>
              <a:gd name="G11" fmla="?: G10 G8 0"/>
              <a:gd name="G12" fmla="?: G10 G7 21600"/>
              <a:gd name="T0" fmla="*/ 16843 w 21600"/>
              <a:gd name="T1" fmla="*/ 10800 h 21600"/>
              <a:gd name="T2" fmla="*/ 10800 w 21600"/>
              <a:gd name="T3" fmla="*/ 21600 h 21600"/>
              <a:gd name="T4" fmla="*/ 4757 w 21600"/>
              <a:gd name="T5" fmla="*/ 10800 h 21600"/>
              <a:gd name="T6" fmla="*/ 10800 w 21600"/>
              <a:gd name="T7" fmla="*/ 0 h 21600"/>
              <a:gd name="T8" fmla="*/ 6557 w 21600"/>
              <a:gd name="T9" fmla="*/ 6557 h 21600"/>
              <a:gd name="T10" fmla="*/ 15043 w 21600"/>
              <a:gd name="T11" fmla="*/ 1504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9514" y="21600"/>
                </a:lnTo>
                <a:lnTo>
                  <a:pt x="12086" y="21600"/>
                </a:lnTo>
                <a:lnTo>
                  <a:pt x="2160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2873375" y="5189538"/>
            <a:ext cx="838200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993300"/>
                </a:solidFill>
              </a:rPr>
              <a:t>m</a:t>
            </a:r>
            <a:r>
              <a:rPr lang="en-US" b="1" baseline="-25000">
                <a:solidFill>
                  <a:srgbClr val="993300"/>
                </a:solidFill>
              </a:rPr>
              <a:t>1</a:t>
            </a: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3787775" y="5189538"/>
            <a:ext cx="1981200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993300"/>
                </a:solidFill>
              </a:rPr>
              <a:t>m</a:t>
            </a:r>
            <a:r>
              <a:rPr lang="en-US" b="1" baseline="-25000">
                <a:solidFill>
                  <a:srgbClr val="993300"/>
                </a:solidFill>
              </a:rPr>
              <a:t>2</a:t>
            </a: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5845175" y="5189538"/>
            <a:ext cx="990600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993300"/>
                </a:solidFill>
              </a:rPr>
              <a:t>m</a:t>
            </a:r>
            <a:r>
              <a:rPr lang="en-US" b="1" baseline="-25000" dirty="0">
                <a:solidFill>
                  <a:srgbClr val="993300"/>
                </a:solidFill>
              </a:rPr>
              <a:t>3</a:t>
            </a: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705600" y="3657600"/>
            <a:ext cx="2438400" cy="3200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7207250" y="4379913"/>
            <a:ext cx="604846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. . .</a:t>
            </a:r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381000" y="5638800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993300"/>
                </a:solidFill>
              </a:rPr>
              <a:t>xor</a:t>
            </a: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1143000" y="6019800"/>
            <a:ext cx="1677988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993300"/>
                </a:solidFill>
              </a:rPr>
              <a:t>c</a:t>
            </a:r>
            <a:r>
              <a:rPr lang="en-US" b="1" baseline="-25000">
                <a:solidFill>
                  <a:srgbClr val="993300"/>
                </a:solidFill>
              </a:rPr>
              <a:t>0</a:t>
            </a:r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2873375" y="6027738"/>
            <a:ext cx="838200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993300"/>
                </a:solidFill>
              </a:rPr>
              <a:t>c</a:t>
            </a:r>
            <a:r>
              <a:rPr lang="en-US" b="1" baseline="-25000">
                <a:solidFill>
                  <a:srgbClr val="993300"/>
                </a:solidFill>
              </a:rPr>
              <a:t>1</a:t>
            </a: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3787775" y="6027738"/>
            <a:ext cx="1981200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993300"/>
                </a:solidFill>
              </a:rPr>
              <a:t>c</a:t>
            </a:r>
            <a:r>
              <a:rPr lang="en-US" b="1" baseline="-25000">
                <a:solidFill>
                  <a:srgbClr val="993300"/>
                </a:solidFill>
              </a:rPr>
              <a:t>2</a:t>
            </a:r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3863975" y="3970338"/>
            <a:ext cx="2419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993300"/>
                </a:solidFill>
              </a:rPr>
              <a:t>G</a:t>
            </a:r>
            <a:r>
              <a:rPr lang="en-US"/>
              <a:t> is computed “on fly”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0034" y="2633650"/>
            <a:ext cx="211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divide </a:t>
            </a:r>
            <a:r>
              <a:rPr lang="en-US" b="1" dirty="0" smtClean="0">
                <a:solidFill>
                  <a:srgbClr val="C00000"/>
                </a:solidFill>
              </a:rPr>
              <a:t>G(s)</a:t>
            </a:r>
            <a:r>
              <a:rPr lang="en-US" dirty="0" smtClean="0"/>
              <a:t> in blocks: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2572530" y="4856966"/>
            <a:ext cx="571504" cy="158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3429786" y="4856966"/>
            <a:ext cx="571504" cy="158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5501488" y="4856966"/>
            <a:ext cx="571504" cy="158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5214942" y="1785926"/>
            <a:ext cx="3429024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this can be proven to be CPA-secure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/>
      <p:bldP spid="17" grpId="0" animBg="1"/>
      <p:bldP spid="18" grpId="0" animBg="1"/>
      <p:bldP spid="19" grpId="0" animBg="1"/>
      <p:bldP spid="20" grpId="0"/>
      <p:bldP spid="2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Unsynchronized mode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V="1">
            <a:off x="5105400" y="4648200"/>
            <a:ext cx="37338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105400" y="4038600"/>
            <a:ext cx="3733800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993300"/>
                </a:solidFill>
              </a:rPr>
              <a:t>m</a:t>
            </a:r>
            <a:r>
              <a:rPr lang="en-US" b="1" baseline="-25000">
                <a:solidFill>
                  <a:srgbClr val="993300"/>
                </a:solidFill>
              </a:rPr>
              <a:t>i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7086600" y="2057400"/>
            <a:ext cx="685800" cy="304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>
                <a:solidFill>
                  <a:srgbClr val="993300"/>
                </a:solidFill>
              </a:rPr>
              <a:t>s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105400" y="3505200"/>
            <a:ext cx="3733800" cy="381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>
                <a:solidFill>
                  <a:srgbClr val="993300"/>
                </a:solidFill>
              </a:rPr>
              <a:t>G(IV</a:t>
            </a:r>
            <a:r>
              <a:rPr lang="en-US" b="1" baseline="-25000">
                <a:solidFill>
                  <a:srgbClr val="993300"/>
                </a:solidFill>
              </a:rPr>
              <a:t>i</a:t>
            </a:r>
            <a:r>
              <a:rPr lang="en-US" b="1">
                <a:solidFill>
                  <a:srgbClr val="993300"/>
                </a:solidFill>
              </a:rPr>
              <a:t>,s)</a:t>
            </a:r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 rot="10800000">
            <a:off x="5105400" y="2438400"/>
            <a:ext cx="3733800" cy="838200"/>
          </a:xfrm>
          <a:custGeom>
            <a:avLst/>
            <a:gdLst>
              <a:gd name="G0" fmla="+- 5969 0 0"/>
              <a:gd name="G1" fmla="+- 21600 0 5969"/>
              <a:gd name="G2" fmla="*/ 5969 1 2"/>
              <a:gd name="G3" fmla="+- 21600 0 G2"/>
              <a:gd name="G4" fmla="+/ 5969 21600 2"/>
              <a:gd name="G5" fmla="+/ G1 0 2"/>
              <a:gd name="G6" fmla="*/ 21600 21600 5969"/>
              <a:gd name="G7" fmla="*/ G6 1 2"/>
              <a:gd name="G8" fmla="+- 21600 0 G7"/>
              <a:gd name="G9" fmla="*/ 21600 1 2"/>
              <a:gd name="G10" fmla="+- 5969 0 G9"/>
              <a:gd name="G11" fmla="?: G10 G8 0"/>
              <a:gd name="G12" fmla="?: G10 G7 21600"/>
              <a:gd name="T0" fmla="*/ 18615 w 21600"/>
              <a:gd name="T1" fmla="*/ 10800 h 21600"/>
              <a:gd name="T2" fmla="*/ 10800 w 21600"/>
              <a:gd name="T3" fmla="*/ 21600 h 21600"/>
              <a:gd name="T4" fmla="*/ 2985 w 21600"/>
              <a:gd name="T5" fmla="*/ 10800 h 21600"/>
              <a:gd name="T6" fmla="*/ 10800 w 21600"/>
              <a:gd name="T7" fmla="*/ 0 h 21600"/>
              <a:gd name="T8" fmla="*/ 4785 w 21600"/>
              <a:gd name="T9" fmla="*/ 4785 h 21600"/>
              <a:gd name="T10" fmla="*/ 16815 w 21600"/>
              <a:gd name="T11" fmla="*/ 1681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969" y="21600"/>
                </a:lnTo>
                <a:lnTo>
                  <a:pt x="15631" y="21600"/>
                </a:lnTo>
                <a:lnTo>
                  <a:pt x="2160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105400" y="4876800"/>
            <a:ext cx="3733800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993300"/>
                </a:solidFill>
              </a:rPr>
              <a:t>G(IV</a:t>
            </a:r>
            <a:r>
              <a:rPr lang="en-US" b="1" baseline="-25000">
                <a:solidFill>
                  <a:srgbClr val="993300"/>
                </a:solidFill>
              </a:rPr>
              <a:t>i</a:t>
            </a:r>
            <a:r>
              <a:rPr lang="en-US" b="1">
                <a:solidFill>
                  <a:srgbClr val="993300"/>
                </a:solidFill>
              </a:rPr>
              <a:t>,s)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6172200" y="2057400"/>
            <a:ext cx="838200" cy="304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>
                <a:solidFill>
                  <a:srgbClr val="993300"/>
                </a:solidFill>
              </a:rPr>
              <a:t>IV</a:t>
            </a:r>
            <a:r>
              <a:rPr lang="en-US" b="1" baseline="-25000">
                <a:solidFill>
                  <a:srgbClr val="993300"/>
                </a:solidFill>
              </a:rPr>
              <a:t>i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4495800" y="4419600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993300"/>
                </a:solidFill>
              </a:rPr>
              <a:t>xor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4114800" y="4876800"/>
            <a:ext cx="838200" cy="381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err="1">
                <a:solidFill>
                  <a:srgbClr val="993300"/>
                </a:solidFill>
              </a:rPr>
              <a:t>IV</a:t>
            </a:r>
            <a:r>
              <a:rPr lang="en-US" b="1" baseline="-25000" dirty="0" err="1">
                <a:solidFill>
                  <a:srgbClr val="993300"/>
                </a:solidFill>
              </a:rPr>
              <a:t>i</a:t>
            </a:r>
            <a:endParaRPr lang="en-US" b="1" baseline="-25000" dirty="0">
              <a:solidFill>
                <a:srgbClr val="993300"/>
              </a:solidFill>
            </a:endParaRPr>
          </a:p>
        </p:txBody>
      </p:sp>
      <p:sp>
        <p:nvSpPr>
          <p:cNvPr id="15374" name="AutoShape 14"/>
          <p:cNvSpPr>
            <a:spLocks/>
          </p:cNvSpPr>
          <p:nvPr/>
        </p:nvSpPr>
        <p:spPr bwMode="auto">
          <a:xfrm rot="16200000">
            <a:off x="6305550" y="3219450"/>
            <a:ext cx="381000" cy="4762500"/>
          </a:xfrm>
          <a:prstGeom prst="leftBrace">
            <a:avLst>
              <a:gd name="adj1" fmla="val 1041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5867400" y="5943600"/>
            <a:ext cx="1192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993300"/>
                </a:solidFill>
              </a:rPr>
              <a:t>Enc(s,m</a:t>
            </a:r>
            <a:r>
              <a:rPr lang="en-US" b="1" baseline="-25000">
                <a:solidFill>
                  <a:srgbClr val="993300"/>
                </a:solidFill>
              </a:rPr>
              <a:t>i</a:t>
            </a:r>
            <a:r>
              <a:rPr lang="en-US" b="1">
                <a:solidFill>
                  <a:srgbClr val="993300"/>
                </a:solidFill>
              </a:rPr>
              <a:t>)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152400" y="1676400"/>
            <a:ext cx="3657600" cy="498598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2400" b="1" u="sng" dirty="0">
                <a:solidFill>
                  <a:schemeClr val="accent2"/>
                </a:solidFill>
              </a:rPr>
              <a:t>Idea</a:t>
            </a:r>
          </a:p>
          <a:p>
            <a:endParaRPr lang="en-US" sz="2400" u="sng" dirty="0"/>
          </a:p>
          <a:p>
            <a:r>
              <a:rPr lang="en-US" b="1" dirty="0"/>
              <a:t>Randomize the encryption procedure.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Assume that </a:t>
            </a:r>
            <a:r>
              <a:rPr lang="en-US" b="1" dirty="0">
                <a:solidFill>
                  <a:srgbClr val="993300"/>
                </a:solidFill>
              </a:rPr>
              <a:t>G</a:t>
            </a:r>
            <a:r>
              <a:rPr lang="en-US" dirty="0"/>
              <a:t> takes as an additional input</a:t>
            </a:r>
            <a:br>
              <a:rPr lang="en-US" dirty="0"/>
            </a:br>
            <a:endParaRPr lang="en-US" dirty="0"/>
          </a:p>
          <a:p>
            <a:r>
              <a:rPr lang="en-US" dirty="0"/>
              <a:t>an </a:t>
            </a:r>
            <a:r>
              <a:rPr lang="en-US" b="1" dirty="0">
                <a:solidFill>
                  <a:schemeClr val="tx2"/>
                </a:solidFill>
              </a:rPr>
              <a:t>initialization vector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(</a:t>
            </a:r>
            <a:r>
              <a:rPr lang="en-US" b="1" dirty="0">
                <a:solidFill>
                  <a:srgbClr val="993300"/>
                </a:solidFill>
              </a:rPr>
              <a:t>IV</a:t>
            </a:r>
            <a:r>
              <a:rPr lang="en-US" dirty="0"/>
              <a:t>).</a:t>
            </a:r>
          </a:p>
          <a:p>
            <a:endParaRPr lang="en-US" dirty="0"/>
          </a:p>
          <a:p>
            <a:pPr algn="l"/>
            <a:r>
              <a:rPr lang="en-US" dirty="0"/>
              <a:t>The </a:t>
            </a:r>
            <a:r>
              <a:rPr lang="en-US" b="1" dirty="0">
                <a:solidFill>
                  <a:srgbClr val="993300"/>
                </a:solidFill>
              </a:rPr>
              <a:t>Enc</a:t>
            </a:r>
            <a:r>
              <a:rPr lang="en-US" dirty="0"/>
              <a:t> algorithm selects a fresh random </a:t>
            </a:r>
            <a:r>
              <a:rPr lang="en-US" b="1" dirty="0" err="1">
                <a:solidFill>
                  <a:srgbClr val="993300"/>
                </a:solidFill>
              </a:rPr>
              <a:t>IV</a:t>
            </a:r>
            <a:r>
              <a:rPr lang="en-US" b="1" baseline="-25000" dirty="0" err="1">
                <a:solidFill>
                  <a:srgbClr val="993300"/>
                </a:solidFill>
              </a:rPr>
              <a:t>i</a:t>
            </a:r>
            <a:r>
              <a:rPr lang="en-US" b="1" dirty="0"/>
              <a:t> </a:t>
            </a:r>
            <a:r>
              <a:rPr lang="en-US" dirty="0"/>
              <a:t>for each message </a:t>
            </a:r>
            <a:r>
              <a:rPr lang="en-US" b="1" dirty="0">
                <a:solidFill>
                  <a:srgbClr val="993300"/>
                </a:solidFill>
              </a:rPr>
              <a:t>m</a:t>
            </a:r>
            <a:r>
              <a:rPr lang="en-US" b="1" baseline="-25000" dirty="0">
                <a:solidFill>
                  <a:srgbClr val="993300"/>
                </a:solidFill>
              </a:rPr>
              <a:t>i</a:t>
            </a:r>
            <a:r>
              <a:rPr lang="en-US" dirty="0"/>
              <a:t>.</a:t>
            </a:r>
          </a:p>
          <a:p>
            <a:pPr algn="l"/>
            <a:endParaRPr lang="en-US" dirty="0"/>
          </a:p>
          <a:p>
            <a:pPr algn="r"/>
            <a:r>
              <a:rPr lang="en-US" dirty="0"/>
              <a:t>Later, </a:t>
            </a:r>
            <a:r>
              <a:rPr lang="en-US" b="1" dirty="0" err="1">
                <a:solidFill>
                  <a:srgbClr val="990000"/>
                </a:solidFill>
              </a:rPr>
              <a:t>IV</a:t>
            </a:r>
            <a:r>
              <a:rPr lang="en-US" b="1" baseline="-25000" dirty="0" err="1">
                <a:solidFill>
                  <a:srgbClr val="990000"/>
                </a:solidFill>
              </a:rPr>
              <a:t>i</a:t>
            </a:r>
            <a:r>
              <a:rPr lang="en-US" b="1" baseline="-25000" dirty="0">
                <a:solidFill>
                  <a:srgbClr val="990000"/>
                </a:solidFill>
              </a:rPr>
              <a:t>  </a:t>
            </a:r>
            <a:r>
              <a:rPr lang="en-US" dirty="0"/>
              <a:t>is included in the </a:t>
            </a:r>
            <a:r>
              <a:rPr lang="en-US" b="1" dirty="0" err="1" smtClean="0"/>
              <a:t>ciphertext</a:t>
            </a:r>
            <a:endParaRPr lang="en-US" b="1" dirty="0" smtClean="0"/>
          </a:p>
          <a:p>
            <a:pPr algn="r"/>
            <a:endParaRPr lang="en-US" b="1" dirty="0"/>
          </a:p>
          <a:p>
            <a:pPr algn="r"/>
            <a:endParaRPr lang="en-US" b="1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  <p:bldP spid="15366" grpId="0" animBg="1"/>
      <p:bldP spid="15367" grpId="0" animBg="1"/>
      <p:bldP spid="15368" grpId="0" animBg="1"/>
      <p:bldP spid="15369" grpId="0" animBg="1"/>
      <p:bldP spid="15370" grpId="0" animBg="1"/>
      <p:bldP spid="15371" grpId="0"/>
      <p:bldP spid="15372" grpId="0" animBg="1"/>
      <p:bldP spid="15374" grpId="0" animBg="1"/>
      <p:bldP spid="1537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AutoShape 8"/>
          <p:cNvSpPr>
            <a:spLocks noChangeArrowheads="1"/>
          </p:cNvSpPr>
          <p:nvPr/>
        </p:nvSpPr>
        <p:spPr bwMode="auto">
          <a:xfrm rot="-1249413">
            <a:off x="457200" y="2971800"/>
            <a:ext cx="2743200" cy="2873375"/>
          </a:xfrm>
          <a:prstGeom prst="curvedRightArrow">
            <a:avLst>
              <a:gd name="adj1" fmla="val 6624"/>
              <a:gd name="adj2" fmla="val 27573"/>
              <a:gd name="adj3" fmla="val 33333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/>
              <a:t>We need an “augmented” PRG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610600" cy="1524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We need a </a:t>
            </a:r>
            <a:r>
              <a:rPr lang="en-US" sz="2000" b="1" dirty="0">
                <a:solidFill>
                  <a:srgbClr val="0070C0"/>
                </a:solidFill>
              </a:rPr>
              <a:t>PRG</a:t>
            </a:r>
            <a:r>
              <a:rPr lang="en-US" sz="2000" dirty="0"/>
              <a:t> such that the adversary cannot distinguish </a:t>
            </a:r>
            <a:r>
              <a:rPr lang="en-US" sz="2000" b="1" dirty="0">
                <a:solidFill>
                  <a:srgbClr val="993300"/>
                </a:solidFill>
              </a:rPr>
              <a:t>G(IV,s) </a:t>
            </a:r>
            <a:r>
              <a:rPr lang="en-US" sz="2000" dirty="0"/>
              <a:t>from a random string even if she knows </a:t>
            </a:r>
            <a:r>
              <a:rPr lang="en-US" sz="2000" b="1" dirty="0">
                <a:solidFill>
                  <a:srgbClr val="993300"/>
                </a:solidFill>
              </a:rPr>
              <a:t>IV </a:t>
            </a:r>
            <a:r>
              <a:rPr lang="en-US" sz="2000" dirty="0"/>
              <a:t>and</a:t>
            </a:r>
            <a:r>
              <a:rPr lang="en-US" sz="2000" b="1" dirty="0">
                <a:solidFill>
                  <a:srgbClr val="993300"/>
                </a:solidFill>
              </a:rPr>
              <a:t> </a:t>
            </a:r>
            <a:r>
              <a:rPr lang="en-US" sz="2000" dirty="0"/>
              <a:t>some pairs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990000"/>
                </a:solidFill>
              </a:rPr>
              <a:t>(IV</a:t>
            </a:r>
            <a:r>
              <a:rPr lang="en-US" sz="2000" b="1" baseline="-25000" dirty="0">
                <a:solidFill>
                  <a:srgbClr val="990000"/>
                </a:solidFill>
              </a:rPr>
              <a:t>0</a:t>
            </a:r>
            <a:r>
              <a:rPr lang="en-US" sz="2000" b="1" dirty="0">
                <a:solidFill>
                  <a:srgbClr val="990000"/>
                </a:solidFill>
              </a:rPr>
              <a:t>,G(IV</a:t>
            </a:r>
            <a:r>
              <a:rPr lang="en-US" sz="2000" b="1" baseline="-25000" dirty="0">
                <a:solidFill>
                  <a:srgbClr val="990000"/>
                </a:solidFill>
              </a:rPr>
              <a:t>0</a:t>
            </a:r>
            <a:r>
              <a:rPr lang="en-US" sz="2000" b="1" dirty="0">
                <a:solidFill>
                  <a:srgbClr val="990000"/>
                </a:solidFill>
              </a:rPr>
              <a:t>,s)),  (IV</a:t>
            </a:r>
            <a:r>
              <a:rPr lang="en-US" sz="2000" b="1" baseline="-25000" dirty="0">
                <a:solidFill>
                  <a:srgbClr val="990000"/>
                </a:solidFill>
              </a:rPr>
              <a:t>1</a:t>
            </a:r>
            <a:r>
              <a:rPr lang="en-US" sz="2000" b="1" dirty="0">
                <a:solidFill>
                  <a:srgbClr val="990000"/>
                </a:solidFill>
              </a:rPr>
              <a:t>,G(IV</a:t>
            </a:r>
            <a:r>
              <a:rPr lang="en-US" sz="2000" b="1" baseline="-25000" dirty="0">
                <a:solidFill>
                  <a:srgbClr val="990000"/>
                </a:solidFill>
              </a:rPr>
              <a:t>1</a:t>
            </a:r>
            <a:r>
              <a:rPr lang="en-US" sz="2000" b="1" dirty="0">
                <a:solidFill>
                  <a:srgbClr val="990000"/>
                </a:solidFill>
              </a:rPr>
              <a:t>,s)), (IV</a:t>
            </a:r>
            <a:r>
              <a:rPr lang="en-US" sz="2000" b="1" baseline="-25000" dirty="0">
                <a:solidFill>
                  <a:srgbClr val="990000"/>
                </a:solidFill>
              </a:rPr>
              <a:t>2</a:t>
            </a:r>
            <a:r>
              <a:rPr lang="en-US" sz="2000" b="1" dirty="0">
                <a:solidFill>
                  <a:srgbClr val="990000"/>
                </a:solidFill>
              </a:rPr>
              <a:t>,G(IV</a:t>
            </a:r>
            <a:r>
              <a:rPr lang="en-US" sz="2000" b="1" baseline="-25000" dirty="0">
                <a:solidFill>
                  <a:srgbClr val="990000"/>
                </a:solidFill>
              </a:rPr>
              <a:t>2</a:t>
            </a:r>
            <a:r>
              <a:rPr lang="en-US" sz="2000" b="1" dirty="0">
                <a:solidFill>
                  <a:srgbClr val="990000"/>
                </a:solidFill>
              </a:rPr>
              <a:t>,s)),  . . . 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sz="2000" b="1" dirty="0">
              <a:solidFill>
                <a:srgbClr val="99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where </a:t>
            </a:r>
            <a:r>
              <a:rPr lang="en-US" sz="2000" b="1" dirty="0">
                <a:solidFill>
                  <a:srgbClr val="990000"/>
                </a:solidFill>
              </a:rPr>
              <a:t>s,IV,IV</a:t>
            </a:r>
            <a:r>
              <a:rPr lang="en-US" sz="2000" b="1" baseline="-25000" dirty="0">
                <a:solidFill>
                  <a:srgbClr val="990000"/>
                </a:solidFill>
              </a:rPr>
              <a:t>0</a:t>
            </a:r>
            <a:r>
              <a:rPr lang="en-US" sz="2000" b="1" dirty="0">
                <a:solidFill>
                  <a:srgbClr val="990000"/>
                </a:solidFill>
              </a:rPr>
              <a:t>,IV</a:t>
            </a:r>
            <a:r>
              <a:rPr lang="en-US" sz="2000" b="1" baseline="-25000" dirty="0">
                <a:solidFill>
                  <a:srgbClr val="990000"/>
                </a:solidFill>
              </a:rPr>
              <a:t>1</a:t>
            </a:r>
            <a:r>
              <a:rPr lang="en-US" sz="2000" b="1" dirty="0">
                <a:solidFill>
                  <a:srgbClr val="990000"/>
                </a:solidFill>
              </a:rPr>
              <a:t>,IV</a:t>
            </a:r>
            <a:r>
              <a:rPr lang="en-US" sz="2000" b="1" baseline="-25000" dirty="0">
                <a:solidFill>
                  <a:srgbClr val="990000"/>
                </a:solidFill>
              </a:rPr>
              <a:t>2</a:t>
            </a:r>
            <a:r>
              <a:rPr lang="en-US" sz="2000" b="1" dirty="0">
                <a:solidFill>
                  <a:srgbClr val="990000"/>
                </a:solidFill>
              </a:rPr>
              <a:t>...  </a:t>
            </a:r>
            <a:r>
              <a:rPr lang="en-US" sz="2000" dirty="0"/>
              <a:t>are random.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276600" y="2590800"/>
            <a:ext cx="685800" cy="304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>
                <a:solidFill>
                  <a:srgbClr val="993300"/>
                </a:solidFill>
              </a:rPr>
              <a:t>s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295400" y="3962400"/>
            <a:ext cx="3733800" cy="381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>
                <a:solidFill>
                  <a:srgbClr val="993300"/>
                </a:solidFill>
              </a:rPr>
              <a:t>G(IV,s)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 rot="10800000">
            <a:off x="1295400" y="2971800"/>
            <a:ext cx="3733800" cy="838200"/>
          </a:xfrm>
          <a:custGeom>
            <a:avLst/>
            <a:gdLst>
              <a:gd name="G0" fmla="+- 5969 0 0"/>
              <a:gd name="G1" fmla="+- 21600 0 5969"/>
              <a:gd name="G2" fmla="*/ 5969 1 2"/>
              <a:gd name="G3" fmla="+- 21600 0 G2"/>
              <a:gd name="G4" fmla="+/ 5969 21600 2"/>
              <a:gd name="G5" fmla="+/ G1 0 2"/>
              <a:gd name="G6" fmla="*/ 21600 21600 5969"/>
              <a:gd name="G7" fmla="*/ G6 1 2"/>
              <a:gd name="G8" fmla="+- 21600 0 G7"/>
              <a:gd name="G9" fmla="*/ 21600 1 2"/>
              <a:gd name="G10" fmla="+- 5969 0 G9"/>
              <a:gd name="G11" fmla="?: G10 G8 0"/>
              <a:gd name="G12" fmla="?: G10 G7 21600"/>
              <a:gd name="T0" fmla="*/ 18615 w 21600"/>
              <a:gd name="T1" fmla="*/ 10800 h 21600"/>
              <a:gd name="T2" fmla="*/ 10800 w 21600"/>
              <a:gd name="T3" fmla="*/ 21600 h 21600"/>
              <a:gd name="T4" fmla="*/ 2985 w 21600"/>
              <a:gd name="T5" fmla="*/ 10800 h 21600"/>
              <a:gd name="T6" fmla="*/ 10800 w 21600"/>
              <a:gd name="T7" fmla="*/ 0 h 21600"/>
              <a:gd name="T8" fmla="*/ 4785 w 21600"/>
              <a:gd name="T9" fmla="*/ 4785 h 21600"/>
              <a:gd name="T10" fmla="*/ 16815 w 21600"/>
              <a:gd name="T11" fmla="*/ 1681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969" y="21600"/>
                </a:lnTo>
                <a:lnTo>
                  <a:pt x="15631" y="21600"/>
                </a:lnTo>
                <a:lnTo>
                  <a:pt x="2160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10800000" wrap="none" anchor="ctr"/>
          <a:lstStyle/>
          <a:p>
            <a:pPr algn="ctr"/>
            <a:r>
              <a:rPr lang="en-US" b="1">
                <a:solidFill>
                  <a:srgbClr val="993300"/>
                </a:solidFill>
              </a:rPr>
              <a:t>G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362200" y="2590800"/>
            <a:ext cx="838200" cy="304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>
                <a:solidFill>
                  <a:srgbClr val="993300"/>
                </a:solidFill>
              </a:rPr>
              <a:t>IV</a:t>
            </a:r>
            <a:endParaRPr lang="en-US" b="1" baseline="-25000" dirty="0">
              <a:solidFill>
                <a:srgbClr val="993300"/>
              </a:solidFill>
            </a:endParaRPr>
          </a:p>
        </p:txBody>
      </p:sp>
      <p:pic>
        <p:nvPicPr>
          <p:cNvPr id="16393" name="Picture 9" descr="MCj043594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4953000"/>
            <a:ext cx="1447800" cy="1050925"/>
          </a:xfrm>
          <a:prstGeom prst="rect">
            <a:avLst/>
          </a:prstGeom>
          <a:noFill/>
        </p:spPr>
      </p:pic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181600" y="3962400"/>
            <a:ext cx="3733800" cy="381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>
                <a:solidFill>
                  <a:srgbClr val="993300"/>
                </a:solidFill>
              </a:rPr>
              <a:t>R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3124200" y="5334000"/>
            <a:ext cx="838200" cy="304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>
                <a:solidFill>
                  <a:srgbClr val="993300"/>
                </a:solidFill>
              </a:rPr>
              <a:t>IV</a:t>
            </a:r>
            <a:endParaRPr lang="en-US" b="1" baseline="-25000">
              <a:solidFill>
                <a:srgbClr val="993300"/>
              </a:solidFill>
            </a:endParaRP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5594350" y="4635500"/>
            <a:ext cx="8048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0" b="1" dirty="0">
                <a:solidFill>
                  <a:srgbClr val="990000"/>
                </a:solidFill>
              </a:rPr>
              <a:t>?</a:t>
            </a:r>
          </a:p>
        </p:txBody>
      </p:sp>
      <p:sp>
        <p:nvSpPr>
          <p:cNvPr id="16399" name="AutoShape 15"/>
          <p:cNvSpPr>
            <a:spLocks noChangeArrowheads="1"/>
          </p:cNvSpPr>
          <p:nvPr/>
        </p:nvSpPr>
        <p:spPr bwMode="auto">
          <a:xfrm>
            <a:off x="4495800" y="2438400"/>
            <a:ext cx="4419600" cy="381000"/>
          </a:xfrm>
          <a:prstGeom prst="wedgeRoundRectCallout">
            <a:avLst>
              <a:gd name="adj1" fmla="val 2157"/>
              <a:gd name="adj2" fmla="val -370833"/>
              <a:gd name="adj3" fmla="val 16667"/>
            </a:avLst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b="1"/>
              <a:t>with a non-negligible advantage</a:t>
            </a:r>
          </a:p>
        </p:txBody>
      </p:sp>
      <p:sp>
        <p:nvSpPr>
          <p:cNvPr id="16401" name="AutoShape 17"/>
          <p:cNvSpPr>
            <a:spLocks noChangeArrowheads="1"/>
          </p:cNvSpPr>
          <p:nvPr/>
        </p:nvSpPr>
        <p:spPr bwMode="auto">
          <a:xfrm rot="-13844827">
            <a:off x="4351338" y="4089400"/>
            <a:ext cx="304800" cy="914400"/>
          </a:xfrm>
          <a:prstGeom prst="upArrow">
            <a:avLst>
              <a:gd name="adj1" fmla="val 50000"/>
              <a:gd name="adj2" fmla="val 75000"/>
            </a:avLst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AutoShape 19"/>
          <p:cNvSpPr>
            <a:spLocks noChangeArrowheads="1"/>
          </p:cNvSpPr>
          <p:nvPr/>
        </p:nvSpPr>
        <p:spPr bwMode="auto">
          <a:xfrm rot="-8209910">
            <a:off x="5486400" y="4114800"/>
            <a:ext cx="304800" cy="838200"/>
          </a:xfrm>
          <a:prstGeom prst="upArrow">
            <a:avLst>
              <a:gd name="adj1" fmla="val 50000"/>
              <a:gd name="adj2" fmla="val 68750"/>
            </a:avLst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4876800" y="441960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or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152400" y="5867400"/>
            <a:ext cx="5149850" cy="3698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en-US" b="1" dirty="0">
                <a:solidFill>
                  <a:srgbClr val="990000"/>
                </a:solidFill>
              </a:rPr>
              <a:t>(IV</a:t>
            </a:r>
            <a:r>
              <a:rPr lang="en-US" b="1" baseline="-25000" dirty="0">
                <a:solidFill>
                  <a:srgbClr val="990000"/>
                </a:solidFill>
              </a:rPr>
              <a:t>0</a:t>
            </a:r>
            <a:r>
              <a:rPr lang="en-US" b="1" dirty="0">
                <a:solidFill>
                  <a:srgbClr val="990000"/>
                </a:solidFill>
              </a:rPr>
              <a:t>,G(IV</a:t>
            </a:r>
            <a:r>
              <a:rPr lang="en-US" b="1" baseline="-25000" dirty="0">
                <a:solidFill>
                  <a:srgbClr val="990000"/>
                </a:solidFill>
              </a:rPr>
              <a:t>0</a:t>
            </a:r>
            <a:r>
              <a:rPr lang="en-US" b="1" dirty="0">
                <a:solidFill>
                  <a:srgbClr val="990000"/>
                </a:solidFill>
              </a:rPr>
              <a:t>,s)),  (IV</a:t>
            </a:r>
            <a:r>
              <a:rPr lang="en-US" b="1" baseline="-25000" dirty="0">
                <a:solidFill>
                  <a:srgbClr val="990000"/>
                </a:solidFill>
              </a:rPr>
              <a:t>1</a:t>
            </a:r>
            <a:r>
              <a:rPr lang="en-US" b="1" dirty="0">
                <a:solidFill>
                  <a:srgbClr val="990000"/>
                </a:solidFill>
              </a:rPr>
              <a:t>,G(IV</a:t>
            </a:r>
            <a:r>
              <a:rPr lang="en-US" b="1" baseline="-25000" dirty="0">
                <a:solidFill>
                  <a:srgbClr val="990000"/>
                </a:solidFill>
              </a:rPr>
              <a:t>1</a:t>
            </a:r>
            <a:r>
              <a:rPr lang="en-US" b="1" dirty="0">
                <a:solidFill>
                  <a:srgbClr val="990000"/>
                </a:solidFill>
              </a:rPr>
              <a:t>,s)), (IV</a:t>
            </a:r>
            <a:r>
              <a:rPr lang="en-US" b="1" baseline="-25000" dirty="0">
                <a:solidFill>
                  <a:srgbClr val="990000"/>
                </a:solidFill>
              </a:rPr>
              <a:t>2</a:t>
            </a:r>
            <a:r>
              <a:rPr lang="en-US" b="1" dirty="0">
                <a:solidFill>
                  <a:srgbClr val="990000"/>
                </a:solidFill>
              </a:rPr>
              <a:t>,G(IV</a:t>
            </a:r>
            <a:r>
              <a:rPr lang="en-US" b="1" baseline="-25000" dirty="0">
                <a:solidFill>
                  <a:srgbClr val="990000"/>
                </a:solidFill>
              </a:rPr>
              <a:t>2</a:t>
            </a:r>
            <a:r>
              <a:rPr lang="en-US" b="1" dirty="0">
                <a:solidFill>
                  <a:srgbClr val="990000"/>
                </a:solidFill>
              </a:rPr>
              <a:t>,s)),  . . .  </a:t>
            </a: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nimBg="1"/>
      <p:bldP spid="16388" grpId="0" animBg="1"/>
      <p:bldP spid="16389" grpId="0" animBg="1"/>
      <p:bldP spid="16390" grpId="0" animBg="1"/>
      <p:bldP spid="16391" grpId="0" animBg="1"/>
      <p:bldP spid="16395" grpId="0" animBg="1"/>
      <p:bldP spid="16397" grpId="0" animBg="1"/>
      <p:bldP spid="16398" grpId="0"/>
      <p:bldP spid="16399" grpId="0" animBg="1"/>
      <p:bldP spid="16399" grpId="1" animBg="1"/>
      <p:bldP spid="16401" grpId="0" animBg="1"/>
      <p:bldP spid="16403" grpId="0" animBg="1"/>
      <p:bldP spid="16405" grpId="0"/>
      <p:bldP spid="1640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4648200"/>
            <a:ext cx="9144000" cy="1524000"/>
          </a:xfrm>
          <a:prstGeom prst="rect">
            <a:avLst/>
          </a:prstGeom>
          <a:solidFill>
            <a:srgbClr val="FFFFD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1447800"/>
            <a:ext cx="9144000" cy="3200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/>
              <a:t>How to construct such a PRG?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z="2800" dirty="0"/>
              <a:t>An </a:t>
            </a:r>
            <a:r>
              <a:rPr lang="en-US" sz="2800" b="1" dirty="0">
                <a:solidFill>
                  <a:srgbClr val="0070C0"/>
                </a:solidFill>
              </a:rPr>
              <a:t>old-fashioned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approach</a:t>
            </a:r>
            <a:r>
              <a:rPr lang="en-US" sz="2800" dirty="0"/>
              <a:t>:</a:t>
            </a:r>
            <a:br>
              <a:rPr lang="en-US" sz="2800" dirty="0"/>
            </a:br>
            <a:endParaRPr lang="en-US" sz="2800" dirty="0"/>
          </a:p>
          <a:p>
            <a:pPr marL="990600" lvl="1" indent="-533400">
              <a:buFontTx/>
              <a:buAutoNum type="arabicPeriod"/>
            </a:pPr>
            <a:r>
              <a:rPr lang="en-US" sz="2400" dirty="0"/>
              <a:t>take a standard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PRG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990000"/>
                </a:solidFill>
              </a:rPr>
              <a:t>G</a:t>
            </a:r>
          </a:p>
          <a:p>
            <a:pPr marL="990600" lvl="1" indent="-533400">
              <a:buFontTx/>
              <a:buAutoNum type="arabicPeriod"/>
            </a:pPr>
            <a:r>
              <a:rPr lang="en-US" sz="2400" dirty="0"/>
              <a:t>set </a:t>
            </a:r>
            <a:r>
              <a:rPr lang="en-US" sz="2400" b="1" dirty="0" smtClean="0">
                <a:solidFill>
                  <a:srgbClr val="990000"/>
                </a:solidFill>
              </a:rPr>
              <a:t>G’(</a:t>
            </a:r>
            <a:r>
              <a:rPr lang="en-US" sz="2400" b="1" dirty="0">
                <a:solidFill>
                  <a:srgbClr val="990000"/>
                </a:solidFill>
              </a:rPr>
              <a:t>IV,s) := G(H(IV,S))</a:t>
            </a:r>
            <a:br>
              <a:rPr lang="en-US" sz="2400" b="1" dirty="0">
                <a:solidFill>
                  <a:srgbClr val="990000"/>
                </a:solidFill>
              </a:rPr>
            </a:br>
            <a:endParaRPr lang="en-US" sz="2400" b="1" dirty="0">
              <a:solidFill>
                <a:srgbClr val="990000"/>
              </a:solidFill>
            </a:endParaRPr>
          </a:p>
          <a:p>
            <a:pPr marL="990600" lvl="1" indent="-533400">
              <a:buFontTx/>
              <a:buNone/>
            </a:pPr>
            <a:r>
              <a:rPr lang="en-US" sz="2400" dirty="0"/>
              <a:t>where </a:t>
            </a:r>
            <a:r>
              <a:rPr lang="en-US" sz="2400" b="1" dirty="0">
                <a:solidFill>
                  <a:srgbClr val="990000"/>
                </a:solidFill>
              </a:rPr>
              <a:t>H</a:t>
            </a:r>
            <a:r>
              <a:rPr lang="en-US" sz="2400" dirty="0"/>
              <a:t> is a “hash-function” (we will define cryptographic hash functions later)</a:t>
            </a:r>
            <a:br>
              <a:rPr lang="en-US" sz="2400" dirty="0"/>
            </a:br>
            <a:endParaRPr lang="en-US" sz="2400" dirty="0"/>
          </a:p>
          <a:p>
            <a:pPr marL="609600" indent="-609600"/>
            <a:r>
              <a:rPr lang="en-US" sz="2800" dirty="0"/>
              <a:t>A more </a:t>
            </a:r>
            <a:r>
              <a:rPr lang="en-US" sz="2800" b="1" dirty="0">
                <a:solidFill>
                  <a:srgbClr val="0070C0"/>
                </a:solidFill>
              </a:rPr>
              <a:t>modern approach</a:t>
            </a:r>
            <a:r>
              <a:rPr lang="en-US" sz="2800" dirty="0"/>
              <a:t>:</a:t>
            </a:r>
          </a:p>
          <a:p>
            <a:pPr marL="990600" lvl="1" indent="-533400" algn="ctr">
              <a:buFontTx/>
              <a:buNone/>
            </a:pPr>
            <a:r>
              <a:rPr lang="en-US" sz="2400" dirty="0"/>
              <a:t>design such a </a:t>
            </a:r>
            <a:r>
              <a:rPr lang="en-US" sz="2400" b="1" dirty="0">
                <a:solidFill>
                  <a:srgbClr val="990000"/>
                </a:solidFill>
              </a:rPr>
              <a:t>G</a:t>
            </a:r>
            <a:r>
              <a:rPr lang="en-US" sz="2400" dirty="0"/>
              <a:t> from scratch.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638800" y="1905000"/>
            <a:ext cx="2895600" cy="1095372"/>
          </a:xfrm>
          <a:prstGeom prst="wedgeRoundRectCallout">
            <a:avLst>
              <a:gd name="adj1" fmla="val -85433"/>
              <a:gd name="adj2" fmla="val 54278"/>
              <a:gd name="adj3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often</a:t>
            </a:r>
            <a:r>
              <a:rPr lang="en-US" sz="2000" b="1" dirty="0"/>
              <a:t>:</a:t>
            </a:r>
            <a:br>
              <a:rPr lang="en-US" sz="2000" b="1" dirty="0"/>
            </a:br>
            <a:r>
              <a:rPr lang="en-US" sz="2000" b="1" dirty="0"/>
              <a:t>just concatenate</a:t>
            </a:r>
          </a:p>
          <a:p>
            <a:pPr algn="ctr"/>
            <a:r>
              <a:rPr lang="en-US" sz="2000" b="1" dirty="0">
                <a:solidFill>
                  <a:srgbClr val="990000"/>
                </a:solidFill>
              </a:rPr>
              <a:t>IV</a:t>
            </a:r>
            <a:r>
              <a:rPr lang="en-US" sz="2000" b="1" dirty="0"/>
              <a:t> and </a:t>
            </a:r>
            <a:r>
              <a:rPr lang="en-US" sz="2000" b="1" dirty="0">
                <a:solidFill>
                  <a:srgbClr val="990000"/>
                </a:solidFill>
              </a:rPr>
              <a:t>S</a:t>
            </a: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1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Popular historical stream ciphers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7409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378" dirty="0" smtClean="0"/>
              <a:t>Based on the </a:t>
            </a:r>
            <a:r>
              <a:rPr lang="en-US" sz="2378" b="1" dirty="0" smtClean="0">
                <a:solidFill>
                  <a:srgbClr val="FF0000"/>
                </a:solidFill>
              </a:rPr>
              <a:t>linear feedback shift registers</a:t>
            </a:r>
            <a:r>
              <a:rPr lang="en-US" sz="2378" dirty="0" smtClean="0"/>
              <a:t>:</a:t>
            </a:r>
          </a:p>
          <a:p>
            <a:pPr marL="0" indent="0">
              <a:lnSpc>
                <a:spcPct val="80000"/>
              </a:lnSpc>
              <a:buNone/>
            </a:pPr>
            <a:endParaRPr lang="en-US" sz="2378" b="1" dirty="0" smtClean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378" b="1" dirty="0" smtClean="0">
                <a:solidFill>
                  <a:srgbClr val="000000"/>
                </a:solidFill>
              </a:rPr>
              <a:t> </a:t>
            </a:r>
            <a:r>
              <a:rPr lang="en-US" sz="2378" b="1" dirty="0" smtClean="0">
                <a:solidFill>
                  <a:schemeClr val="tx2"/>
                </a:solidFill>
              </a:rPr>
              <a:t>A5/1</a:t>
            </a:r>
            <a:r>
              <a:rPr lang="en-US" sz="2378" b="1" dirty="0" smtClean="0">
                <a:solidFill>
                  <a:schemeClr val="accent2"/>
                </a:solidFill>
              </a:rPr>
              <a:t> </a:t>
            </a:r>
            <a:r>
              <a:rPr lang="en-US" sz="2378" dirty="0" smtClean="0"/>
              <a:t>and </a:t>
            </a:r>
            <a:r>
              <a:rPr lang="en-US" sz="2378" b="1" dirty="0" smtClean="0">
                <a:solidFill>
                  <a:srgbClr val="1F497D"/>
                </a:solidFill>
              </a:rPr>
              <a:t>A5/2</a:t>
            </a:r>
            <a:r>
              <a:rPr lang="en-US" sz="2378" b="1" dirty="0" smtClean="0">
                <a:solidFill>
                  <a:schemeClr val="accent2"/>
                </a:solidFill>
              </a:rPr>
              <a:t> </a:t>
            </a:r>
            <a:r>
              <a:rPr lang="en-US" sz="2378" dirty="0" smtClean="0"/>
              <a:t>(used in </a:t>
            </a:r>
            <a:r>
              <a:rPr lang="en-US" sz="2378" b="1" dirty="0" smtClean="0"/>
              <a:t>GSM</a:t>
            </a:r>
            <a:r>
              <a:rPr lang="en-US" sz="2378" dirty="0" smtClean="0"/>
              <a:t>)</a:t>
            </a:r>
            <a:br>
              <a:rPr lang="en-US" sz="2378" dirty="0" smtClean="0"/>
            </a:br>
            <a:r>
              <a:rPr lang="en-US" sz="2378" dirty="0" smtClean="0"/>
              <a:t/>
            </a:r>
            <a:br>
              <a:rPr lang="en-US" sz="2378" dirty="0" smtClean="0"/>
            </a:br>
            <a:r>
              <a:rPr lang="en-US" sz="2378" dirty="0" smtClean="0"/>
              <a:t> </a:t>
            </a:r>
            <a:r>
              <a:rPr lang="en-US" sz="1800" dirty="0" smtClean="0"/>
              <a:t>Ross Anderson:</a:t>
            </a:r>
          </a:p>
          <a:p>
            <a:pPr marL="0" indent="0">
              <a:lnSpc>
                <a:spcPct val="80000"/>
              </a:lnSpc>
              <a:buNone/>
            </a:pPr>
            <a:endParaRPr lang="en-US" sz="2378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378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378" dirty="0"/>
          </a:p>
          <a:p>
            <a:pPr marL="0" indent="0">
              <a:lnSpc>
                <a:spcPct val="80000"/>
              </a:lnSpc>
              <a:buNone/>
            </a:pPr>
            <a:endParaRPr lang="en-US" sz="2378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378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378" dirty="0"/>
          </a:p>
          <a:p>
            <a:pPr marL="0" indent="0">
              <a:lnSpc>
                <a:spcPct val="80000"/>
              </a:lnSpc>
              <a:buNone/>
            </a:pPr>
            <a:endParaRPr lang="en-US" sz="2378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378" dirty="0" smtClean="0"/>
          </a:p>
          <a:p>
            <a:pPr>
              <a:lnSpc>
                <a:spcPct val="80000"/>
              </a:lnSpc>
            </a:pPr>
            <a:r>
              <a:rPr lang="en-US" sz="2378" b="1" dirty="0" smtClean="0">
                <a:solidFill>
                  <a:schemeClr val="tx2"/>
                </a:solidFill>
              </a:rPr>
              <a:t>Content </a:t>
            </a:r>
            <a:r>
              <a:rPr lang="en-US" sz="2378" b="1" dirty="0">
                <a:solidFill>
                  <a:schemeClr val="tx2"/>
                </a:solidFill>
              </a:rPr>
              <a:t>Scramble System (CSS) </a:t>
            </a:r>
            <a:r>
              <a:rPr lang="en-US" sz="2378" dirty="0" smtClean="0"/>
              <a:t>encryption</a:t>
            </a:r>
          </a:p>
          <a:p>
            <a:pPr marL="0" indent="0">
              <a:lnSpc>
                <a:spcPct val="80000"/>
              </a:lnSpc>
              <a:buNone/>
            </a:pPr>
            <a:endParaRPr lang="en-US" sz="2378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378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378" dirty="0" smtClean="0"/>
              <a:t>Other:</a:t>
            </a:r>
            <a:endParaRPr lang="en-US" sz="2378" dirty="0"/>
          </a:p>
          <a:p>
            <a:pPr marL="0" indent="0">
              <a:lnSpc>
                <a:spcPct val="80000"/>
              </a:lnSpc>
              <a:buNone/>
            </a:pPr>
            <a:endParaRPr lang="en-US" sz="2378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378" dirty="0"/>
          </a:p>
          <a:p>
            <a:pPr>
              <a:lnSpc>
                <a:spcPct val="80000"/>
              </a:lnSpc>
            </a:pPr>
            <a:r>
              <a:rPr lang="en-US" sz="2378" b="1" dirty="0" smtClean="0">
                <a:solidFill>
                  <a:srgbClr val="1F497D"/>
                </a:solidFill>
              </a:rPr>
              <a:t>RC4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sz="2400" b="1" u="sng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sz="2800" b="1" u="sng" dirty="0" smtClean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1619672" y="5517232"/>
            <a:ext cx="5400600" cy="576064"/>
          </a:xfrm>
          <a:prstGeom prst="leftArrow">
            <a:avLst>
              <a:gd name="adj1" fmla="val 55552"/>
              <a:gd name="adj2" fmla="val 156863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very popular, but has some security weaknesses</a:t>
            </a:r>
            <a:endParaRPr lang="en-US" dirty="0"/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4427984" y="1628800"/>
            <a:ext cx="2448272" cy="409575"/>
          </a:xfrm>
          <a:prstGeom prst="leftArrow">
            <a:avLst>
              <a:gd name="adj1" fmla="val 65706"/>
              <a:gd name="adj2" fmla="val 156863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dirty="0" smtClean="0"/>
              <a:t>completely broken</a:t>
            </a:r>
            <a:endParaRPr lang="en-US" dirty="0"/>
          </a:p>
        </p:txBody>
      </p:sp>
      <p:sp>
        <p:nvSpPr>
          <p:cNvPr id="3" name="Rectangular Callout 2"/>
          <p:cNvSpPr/>
          <p:nvPr/>
        </p:nvSpPr>
        <p:spPr>
          <a:xfrm>
            <a:off x="1763688" y="2852936"/>
            <a:ext cx="6480720" cy="1152128"/>
          </a:xfrm>
          <a:prstGeom prst="wedgeRectCallout">
            <a:avLst>
              <a:gd name="adj1" fmla="val -38803"/>
              <a:gd name="adj2" fmla="val -10155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en-US" dirty="0"/>
              <a:t>"there was a terrific row between the NATO signal intelligence agencies in the mid 1980s over whether GSM encryption should be strong or not. The Germans said it should be, as they shared a long border with the Warsaw Pact; but the other countries didn't feel this way, and the algorithm as now fielded is a French design."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5580112" y="4221088"/>
            <a:ext cx="2448272" cy="409575"/>
          </a:xfrm>
          <a:prstGeom prst="leftArrow">
            <a:avLst>
              <a:gd name="adj1" fmla="val 65706"/>
              <a:gd name="adj2" fmla="val 156863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dirty="0" smtClean="0"/>
              <a:t>completely broken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nimBg="1"/>
      <p:bldP spid="19463" grpId="0" animBg="1"/>
      <p:bldP spid="3" grpId="0" animBg="1"/>
      <p:bldP spid="9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Competitions for new stream </a:t>
            </a:r>
            <a:r>
              <a:rPr lang="en-US" dirty="0" smtClean="0"/>
              <a:t>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b="1" dirty="0">
                <a:solidFill>
                  <a:srgbClr val="0070C0"/>
                </a:solidFill>
              </a:rPr>
              <a:t>NESSIE</a:t>
            </a:r>
            <a:r>
              <a:rPr lang="en-US" dirty="0"/>
              <a:t> (New European Schemes for Signatures, Integrity and Encryption</a:t>
            </a:r>
            <a:r>
              <a:rPr lang="pl-PL" dirty="0"/>
              <a:t>, 2000 – 2003</a:t>
            </a:r>
            <a:r>
              <a:rPr lang="en-US" dirty="0"/>
              <a:t>) </a:t>
            </a:r>
            <a:r>
              <a:rPr lang="pl-PL" dirty="0" err="1"/>
              <a:t>project</a:t>
            </a:r>
            <a:r>
              <a:rPr lang="pl-PL" dirty="0"/>
              <a:t> </a:t>
            </a:r>
            <a:r>
              <a:rPr lang="pl-PL" b="1" dirty="0" err="1">
                <a:solidFill>
                  <a:srgbClr val="0070C0"/>
                </a:solidFill>
              </a:rPr>
              <a:t>failed</a:t>
            </a:r>
            <a:r>
              <a:rPr lang="pl-PL" b="1" dirty="0">
                <a:solidFill>
                  <a:srgbClr val="0070C0"/>
                </a:solidFill>
              </a:rPr>
              <a:t> to </a:t>
            </a:r>
            <a:r>
              <a:rPr lang="pl-PL" b="1" dirty="0" err="1">
                <a:solidFill>
                  <a:srgbClr val="0070C0"/>
                </a:solidFill>
              </a:rPr>
              <a:t>select</a:t>
            </a:r>
            <a:r>
              <a:rPr lang="pl-PL" dirty="0">
                <a:solidFill>
                  <a:srgbClr val="0070C0"/>
                </a:solidFill>
              </a:rPr>
              <a:t> </a:t>
            </a:r>
            <a:r>
              <a:rPr lang="pl-PL" dirty="0"/>
              <a:t>a </a:t>
            </a:r>
            <a:r>
              <a:rPr lang="pl-PL" dirty="0" err="1"/>
              <a:t>new</a:t>
            </a:r>
            <a:r>
              <a:rPr lang="pl-PL" dirty="0"/>
              <a:t> </a:t>
            </a:r>
            <a:r>
              <a:rPr lang="pl-PL" dirty="0" err="1"/>
              <a:t>stream</a:t>
            </a:r>
            <a:r>
              <a:rPr lang="pl-PL" dirty="0"/>
              <a:t> </a:t>
            </a:r>
            <a:r>
              <a:rPr lang="pl-PL" dirty="0" err="1"/>
              <a:t>cipher</a:t>
            </a:r>
            <a:r>
              <a:rPr lang="pl-PL" dirty="0"/>
              <a:t> (</a:t>
            </a:r>
            <a:r>
              <a:rPr lang="pl-PL" dirty="0" err="1"/>
              <a:t>all</a:t>
            </a:r>
            <a:r>
              <a:rPr lang="pl-PL" dirty="0"/>
              <a:t> 6 </a:t>
            </a:r>
            <a:r>
              <a:rPr lang="pl-PL" dirty="0" err="1"/>
              <a:t>candidates</a:t>
            </a:r>
            <a:r>
              <a:rPr lang="pl-PL" dirty="0"/>
              <a:t> </a:t>
            </a:r>
            <a:r>
              <a:rPr lang="pl-PL" dirty="0" err="1"/>
              <a:t>were</a:t>
            </a:r>
            <a:r>
              <a:rPr lang="pl-PL" dirty="0"/>
              <a:t> </a:t>
            </a:r>
            <a:r>
              <a:rPr lang="pl-PL" dirty="0" err="1"/>
              <a:t>broken</a:t>
            </a:r>
            <a:r>
              <a:rPr lang="pl-PL" dirty="0"/>
              <a:t>)</a:t>
            </a:r>
            <a:endParaRPr lang="en-US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/>
              <a:t>	(where “</a:t>
            </a:r>
            <a:r>
              <a:rPr lang="en-US" i="1" dirty="0"/>
              <a:t>broken</a:t>
            </a:r>
            <a:r>
              <a:rPr lang="en-US" dirty="0"/>
              <a:t>” can mean e.g. that one can distinguish the output from random after seeing </a:t>
            </a:r>
            <a:r>
              <a:rPr lang="en-US" b="1" dirty="0">
                <a:solidFill>
                  <a:srgbClr val="C00000"/>
                </a:solidFill>
              </a:rPr>
              <a:t>2</a:t>
            </a:r>
            <a:r>
              <a:rPr lang="en-US" b="1" baseline="30000" dirty="0">
                <a:solidFill>
                  <a:srgbClr val="C00000"/>
                </a:solidFill>
              </a:rPr>
              <a:t>36</a:t>
            </a:r>
            <a:r>
              <a:rPr lang="en-US" dirty="0"/>
              <a:t> bytes of output)</a:t>
            </a:r>
            <a:br>
              <a:rPr lang="en-US" dirty="0"/>
            </a:br>
            <a:endParaRPr lang="pl-PL" baseline="30000" dirty="0"/>
          </a:p>
          <a:p>
            <a:pPr>
              <a:lnSpc>
                <a:spcPct val="80000"/>
              </a:lnSpc>
            </a:pPr>
            <a:r>
              <a:rPr lang="pl-PL" b="1" dirty="0" err="1">
                <a:solidFill>
                  <a:srgbClr val="0070C0"/>
                </a:solidFill>
              </a:rPr>
              <a:t>eStream</a:t>
            </a:r>
            <a:r>
              <a:rPr lang="pl-PL" dirty="0"/>
              <a:t> </a:t>
            </a:r>
            <a:r>
              <a:rPr lang="pl-PL" dirty="0" err="1"/>
              <a:t>project</a:t>
            </a:r>
            <a:r>
              <a:rPr lang="pl-PL" dirty="0"/>
              <a:t> (</a:t>
            </a:r>
            <a:r>
              <a:rPr lang="en-US" dirty="0"/>
              <a:t>November 2004</a:t>
            </a:r>
            <a:r>
              <a:rPr lang="pl-PL" dirty="0"/>
              <a:t> – </a:t>
            </a:r>
            <a:r>
              <a:rPr lang="en-US" dirty="0"/>
              <a:t>May 2008</a:t>
            </a:r>
            <a:r>
              <a:rPr lang="pl-PL" dirty="0"/>
              <a:t>) </a:t>
            </a:r>
            <a:r>
              <a:rPr lang="en-US" dirty="0"/>
              <a:t>recently </a:t>
            </a:r>
            <a:r>
              <a:rPr lang="pl-PL" dirty="0" err="1"/>
              <a:t>announce</a:t>
            </a:r>
            <a:r>
              <a:rPr lang="en-US" dirty="0"/>
              <a:t>d</a:t>
            </a:r>
            <a:r>
              <a:rPr lang="pl-PL" dirty="0"/>
              <a:t> </a:t>
            </a:r>
            <a:r>
              <a:rPr lang="en-US" dirty="0"/>
              <a:t>a portfolio of ciphers: </a:t>
            </a:r>
            <a:r>
              <a:rPr lang="en-US" b="1" dirty="0"/>
              <a:t>HC-128, Grain v1, Rabbit, MICKEY v2, Salsa20/12, </a:t>
            </a:r>
            <a:r>
              <a:rPr lang="en-US" b="1" dirty="0" err="1"/>
              <a:t>Trivium</a:t>
            </a:r>
            <a:r>
              <a:rPr lang="en-US" b="1" dirty="0"/>
              <a:t>, SOSEMANUK</a:t>
            </a:r>
            <a:r>
              <a:rPr lang="en-US" dirty="0"/>
              <a:t>.</a:t>
            </a:r>
            <a:endParaRPr lang="pl-PL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70808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/>
              <a:t>RC4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382000" cy="5105400"/>
          </a:xfrm>
        </p:spPr>
        <p:txBody>
          <a:bodyPr/>
          <a:lstStyle/>
          <a:p>
            <a:r>
              <a:rPr lang="pl-PL" sz="2400" dirty="0"/>
              <a:t>Designed by </a:t>
            </a:r>
            <a:r>
              <a:rPr lang="en-US" sz="2400" b="1" dirty="0">
                <a:solidFill>
                  <a:srgbClr val="0070C0"/>
                </a:solidFill>
              </a:rPr>
              <a:t>Ron </a:t>
            </a:r>
            <a:r>
              <a:rPr lang="en-US" sz="2400" b="1" dirty="0" err="1">
                <a:solidFill>
                  <a:srgbClr val="0070C0"/>
                </a:solidFill>
              </a:rPr>
              <a:t>Rivest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pl-PL" sz="2400" dirty="0"/>
              <a:t>(</a:t>
            </a:r>
            <a:r>
              <a:rPr lang="en-US" sz="2400" b="1" dirty="0">
                <a:solidFill>
                  <a:srgbClr val="0070C0"/>
                </a:solidFill>
              </a:rPr>
              <a:t>RSA Security</a:t>
            </a:r>
            <a:r>
              <a:rPr lang="pl-PL" sz="2400" dirty="0"/>
              <a:t>)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US" sz="2400" dirty="0"/>
              <a:t>in 1987. 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b="1" dirty="0"/>
              <a:t>RC4</a:t>
            </a:r>
            <a:r>
              <a:rPr lang="pl-PL" sz="2400" dirty="0"/>
              <a:t> = </a:t>
            </a:r>
            <a:r>
              <a:rPr lang="en-US" sz="2400" dirty="0"/>
              <a:t> “</a:t>
            </a:r>
            <a:r>
              <a:rPr lang="en-US" sz="2400" b="1" dirty="0" err="1"/>
              <a:t>Rivest</a:t>
            </a:r>
            <a:r>
              <a:rPr lang="en-US" sz="2400" b="1" dirty="0"/>
              <a:t> Cipher 4</a:t>
            </a:r>
            <a:r>
              <a:rPr lang="pl-PL" sz="2400" dirty="0"/>
              <a:t>”, or</a:t>
            </a:r>
            <a:r>
              <a:rPr lang="en-US" sz="2400" dirty="0"/>
              <a:t> “</a:t>
            </a:r>
            <a:r>
              <a:rPr lang="en-US" sz="2400" b="1" dirty="0"/>
              <a:t>Ron's Code 4</a:t>
            </a:r>
            <a:r>
              <a:rPr lang="pl-PL" sz="2400" dirty="0"/>
              <a:t>”</a:t>
            </a:r>
            <a:r>
              <a:rPr lang="en-US" sz="2400" dirty="0"/>
              <a:t>.</a:t>
            </a:r>
          </a:p>
          <a:p>
            <a:r>
              <a:rPr lang="en-US" sz="2400" dirty="0"/>
              <a:t>Trade secret, but in </a:t>
            </a:r>
            <a:r>
              <a:rPr lang="en-US" sz="2400" b="1" dirty="0">
                <a:solidFill>
                  <a:srgbClr val="0070C0"/>
                </a:solidFill>
              </a:rPr>
              <a:t>September 1994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its </a:t>
            </a:r>
            <a:br>
              <a:rPr lang="en-US" sz="2400" dirty="0"/>
            </a:br>
            <a:r>
              <a:rPr lang="en-US" sz="2400" dirty="0"/>
              <a:t>description leaked to the internet.</a:t>
            </a:r>
          </a:p>
          <a:p>
            <a:r>
              <a:rPr lang="en-US" sz="2400" dirty="0"/>
              <a:t>For legal reasons sometimes it is called: "</a:t>
            </a:r>
            <a:r>
              <a:rPr lang="en-US" sz="2400" b="1" dirty="0"/>
              <a:t>ARCFOUR</a:t>
            </a:r>
            <a:r>
              <a:rPr lang="en-US" sz="2400" dirty="0"/>
              <a:t>" or "</a:t>
            </a:r>
            <a:r>
              <a:rPr lang="en-US" sz="2400" b="1" dirty="0"/>
              <a:t>ARC4</a:t>
            </a:r>
            <a:r>
              <a:rPr lang="en-US" sz="2400" dirty="0"/>
              <a:t>“.</a:t>
            </a:r>
          </a:p>
          <a:p>
            <a:r>
              <a:rPr lang="en-US" sz="2400" dirty="0"/>
              <a:t>Used in </a:t>
            </a:r>
            <a:r>
              <a:rPr lang="en-US" sz="2400" b="1" dirty="0"/>
              <a:t>WEP</a:t>
            </a:r>
            <a:r>
              <a:rPr lang="en-US" sz="2400" dirty="0"/>
              <a:t> and </a:t>
            </a:r>
            <a:r>
              <a:rPr lang="en-US" sz="2400" b="1" dirty="0"/>
              <a:t>WPA</a:t>
            </a:r>
            <a:r>
              <a:rPr lang="en-US" sz="2400" dirty="0"/>
              <a:t> and </a:t>
            </a:r>
            <a:r>
              <a:rPr lang="en-US" sz="2400" b="1" dirty="0"/>
              <a:t>TLS</a:t>
            </a:r>
            <a:r>
              <a:rPr lang="en-US" sz="2400" dirty="0"/>
              <a:t>.</a:t>
            </a:r>
          </a:p>
          <a:p>
            <a:r>
              <a:rPr lang="en-US" sz="2400" b="1" dirty="0">
                <a:solidFill>
                  <a:srgbClr val="008000"/>
                </a:solidFill>
              </a:rPr>
              <a:t>Very efficient and simple</a:t>
            </a:r>
            <a:r>
              <a:rPr lang="en-US" sz="2400" dirty="0"/>
              <a:t>, but has some </a:t>
            </a:r>
            <a:r>
              <a:rPr lang="en-US" sz="2400" b="1" dirty="0">
                <a:solidFill>
                  <a:srgbClr val="0070C0"/>
                </a:solidFill>
              </a:rPr>
              <a:t>security flaws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1066800"/>
            <a:ext cx="131603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RC4 – an overview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038600" y="1828800"/>
            <a:ext cx="990600" cy="369888"/>
          </a:xfrm>
          <a:prstGeom prst="rect">
            <a:avLst/>
          </a:prstGeom>
          <a:solidFill>
            <a:srgbClr val="F3F4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key </a:t>
            </a:r>
            <a:r>
              <a:rPr lang="en-US" b="1">
                <a:solidFill>
                  <a:srgbClr val="993300"/>
                </a:solidFill>
              </a:rPr>
              <a:t>k</a:t>
            </a: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 rot="10800000">
            <a:off x="2895600" y="2286000"/>
            <a:ext cx="3276600" cy="1524000"/>
          </a:xfrm>
          <a:custGeom>
            <a:avLst/>
            <a:gdLst>
              <a:gd name="G0" fmla="+- 7210 0 0"/>
              <a:gd name="G1" fmla="+- 21600 0 7210"/>
              <a:gd name="G2" fmla="*/ 7210 1 2"/>
              <a:gd name="G3" fmla="+- 21600 0 G2"/>
              <a:gd name="G4" fmla="+/ 7210 21600 2"/>
              <a:gd name="G5" fmla="+/ G1 0 2"/>
              <a:gd name="G6" fmla="*/ 21600 21600 7210"/>
              <a:gd name="G7" fmla="*/ G6 1 2"/>
              <a:gd name="G8" fmla="+- 21600 0 G7"/>
              <a:gd name="G9" fmla="*/ 21600 1 2"/>
              <a:gd name="G10" fmla="+- 7210 0 G9"/>
              <a:gd name="G11" fmla="?: G10 G8 0"/>
              <a:gd name="G12" fmla="?: G10 G7 21600"/>
              <a:gd name="T0" fmla="*/ 17995 w 21600"/>
              <a:gd name="T1" fmla="*/ 10800 h 21600"/>
              <a:gd name="T2" fmla="*/ 10800 w 21600"/>
              <a:gd name="T3" fmla="*/ 21600 h 21600"/>
              <a:gd name="T4" fmla="*/ 3605 w 21600"/>
              <a:gd name="T5" fmla="*/ 10800 h 21600"/>
              <a:gd name="T6" fmla="*/ 10800 w 21600"/>
              <a:gd name="T7" fmla="*/ 0 h 21600"/>
              <a:gd name="T8" fmla="*/ 5405 w 21600"/>
              <a:gd name="T9" fmla="*/ 5405 h 21600"/>
              <a:gd name="T10" fmla="*/ 16195 w 21600"/>
              <a:gd name="T11" fmla="*/ 1619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10" y="21600"/>
                </a:lnTo>
                <a:lnTo>
                  <a:pt x="14390" y="21600"/>
                </a:lnTo>
                <a:lnTo>
                  <a:pt x="2160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10800000" wrap="none" anchor="ctr"/>
          <a:lstStyle/>
          <a:p>
            <a:pPr algn="ctr"/>
            <a:r>
              <a:rPr lang="en-US" b="1" dirty="0"/>
              <a:t>key-scheduling</a:t>
            </a:r>
            <a:br>
              <a:rPr lang="en-US" b="1" dirty="0"/>
            </a:br>
            <a:r>
              <a:rPr lang="en-US" b="1" dirty="0"/>
              <a:t>algorithm</a:t>
            </a:r>
            <a:br>
              <a:rPr lang="en-US" b="1" dirty="0"/>
            </a:br>
            <a:r>
              <a:rPr lang="en-US" b="1" dirty="0"/>
              <a:t>(KSA)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895600" y="3886200"/>
            <a:ext cx="3276600" cy="369888"/>
          </a:xfrm>
          <a:prstGeom prst="rect">
            <a:avLst/>
          </a:prstGeom>
          <a:solidFill>
            <a:srgbClr val="F3F4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array</a:t>
            </a:r>
            <a:r>
              <a:rPr lang="en-US" b="1">
                <a:solidFill>
                  <a:srgbClr val="993300"/>
                </a:solidFill>
              </a:rPr>
              <a:t> S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127250" y="3886200"/>
            <a:ext cx="250825" cy="369888"/>
          </a:xfrm>
          <a:prstGeom prst="rect">
            <a:avLst/>
          </a:prstGeom>
          <a:solidFill>
            <a:srgbClr val="F3F4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993300"/>
                </a:solidFill>
              </a:rPr>
              <a:t>i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508250" y="3886200"/>
            <a:ext cx="250825" cy="369888"/>
          </a:xfrm>
          <a:prstGeom prst="rect">
            <a:avLst/>
          </a:prstGeom>
          <a:solidFill>
            <a:srgbClr val="F3F4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993300"/>
                </a:solidFill>
              </a:rPr>
              <a:t>j</a:t>
            </a:r>
          </a:p>
        </p:txBody>
      </p:sp>
      <p:sp>
        <p:nvSpPr>
          <p:cNvPr id="21514" name="AutoShape 10"/>
          <p:cNvSpPr>
            <a:spLocks/>
          </p:cNvSpPr>
          <p:nvPr/>
        </p:nvSpPr>
        <p:spPr bwMode="auto">
          <a:xfrm rot="16200000">
            <a:off x="3962400" y="2590800"/>
            <a:ext cx="381000" cy="4038600"/>
          </a:xfrm>
          <a:prstGeom prst="leftBrace">
            <a:avLst>
              <a:gd name="adj1" fmla="val 8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2667000" y="4876800"/>
            <a:ext cx="2903039" cy="646331"/>
          </a:xfrm>
          <a:prstGeom prst="rect">
            <a:avLst/>
          </a:prstGeom>
          <a:solidFill>
            <a:srgbClr val="FDFFF3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/>
              <a:t>in each round this is updated</a:t>
            </a:r>
            <a:br>
              <a:rPr lang="en-US" dirty="0"/>
            </a:br>
            <a:r>
              <a:rPr lang="en-US" dirty="0" smtClean="0"/>
              <a:t>and </a:t>
            </a:r>
            <a:r>
              <a:rPr lang="en-US" b="1" dirty="0" smtClean="0">
                <a:solidFill>
                  <a:srgbClr val="993300"/>
                </a:solidFill>
              </a:rPr>
              <a:t>1 </a:t>
            </a:r>
            <a:r>
              <a:rPr lang="en-US" dirty="0"/>
              <a:t>byte is output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6934200" y="18288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rgbClr val="993300"/>
                </a:solidFill>
              </a:rPr>
              <a:t>|k| = 40 – 256 bits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7010400" y="3886200"/>
            <a:ext cx="1765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rgbClr val="993300"/>
                </a:solidFill>
              </a:rPr>
              <a:t>|S| = 256 bytes</a:t>
            </a:r>
          </a:p>
        </p:txBody>
      </p:sp>
      <p:sp>
        <p:nvSpPr>
          <p:cNvPr id="21518" name="AutoShape 14"/>
          <p:cNvSpPr>
            <a:spLocks noChangeArrowheads="1"/>
          </p:cNvSpPr>
          <p:nvPr/>
        </p:nvSpPr>
        <p:spPr bwMode="auto">
          <a:xfrm>
            <a:off x="685800" y="38100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/>
              <a:t>indices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920750" y="6019800"/>
            <a:ext cx="7004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(this is called a </a:t>
            </a:r>
            <a:r>
              <a:rPr lang="en-US" b="1"/>
              <a:t>“pseudo-random generation algorithm (PRGA)”)</a:t>
            </a:r>
          </a:p>
          <a:p>
            <a:endParaRPr lang="en-US"/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1066800" y="1676400"/>
            <a:ext cx="2514600" cy="638175"/>
          </a:xfrm>
          <a:prstGeom prst="rightArrow">
            <a:avLst>
              <a:gd name="adj1" fmla="val 50000"/>
              <a:gd name="adj2" fmla="val 98507"/>
            </a:avLst>
          </a:prstGeom>
          <a:solidFill>
            <a:srgbClr val="F4DDD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/>
              <a:t>note</a:t>
            </a:r>
            <a:r>
              <a:rPr lang="en-US"/>
              <a:t>: no </a:t>
            </a:r>
            <a:r>
              <a:rPr lang="en-US" b="1">
                <a:solidFill>
                  <a:srgbClr val="993300"/>
                </a:solidFill>
              </a:rPr>
              <a:t>IV</a:t>
            </a: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  <p:bldP spid="21510" grpId="0" animBg="1"/>
      <p:bldP spid="21511" grpId="0" animBg="1"/>
      <p:bldP spid="21512" grpId="0" animBg="1"/>
      <p:bldP spid="21514" grpId="0" animBg="1"/>
      <p:bldP spid="21515" grpId="0" animBg="1"/>
      <p:bldP spid="21516" grpId="0"/>
      <p:bldP spid="21517" grpId="0"/>
      <p:bldP spid="21518" grpId="0" animBg="1"/>
      <p:bldP spid="21519" grpId="0"/>
      <p:bldP spid="21520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81000" y="3810000"/>
            <a:ext cx="5791200" cy="2819400"/>
          </a:xfrm>
          <a:prstGeom prst="rect">
            <a:avLst/>
          </a:prstGeom>
          <a:solidFill>
            <a:srgbClr val="F3F4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81000" y="990600"/>
            <a:ext cx="5791200" cy="2667000"/>
          </a:xfrm>
          <a:prstGeom prst="rect">
            <a:avLst/>
          </a:prstGeom>
          <a:solidFill>
            <a:srgbClr val="FDFFF3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/>
              <a:t>RC4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4800600" cy="22098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2400" b="1" u="sng">
                <a:solidFill>
                  <a:schemeClr val="accent2"/>
                </a:solidFill>
              </a:rPr>
              <a:t>KSA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/>
              <a:t>for</a:t>
            </a:r>
            <a:r>
              <a:rPr lang="en-US" sz="1800"/>
              <a:t> i </a:t>
            </a:r>
            <a:r>
              <a:rPr lang="en-US" sz="1800" b="1"/>
              <a:t>from</a:t>
            </a:r>
            <a:r>
              <a:rPr lang="en-US" sz="1800"/>
              <a:t> 0 </a:t>
            </a:r>
            <a:r>
              <a:rPr lang="en-US" sz="1800" b="1"/>
              <a:t>to</a:t>
            </a:r>
            <a:r>
              <a:rPr lang="en-US" sz="1800"/>
              <a:t> 255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/>
              <a:t>S[i] := i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/>
              <a:t>end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/>
              <a:t>for</a:t>
            </a:r>
            <a:r>
              <a:rPr lang="en-US" sz="1800"/>
              <a:t> j := 0 </a:t>
            </a:r>
            <a:r>
              <a:rPr lang="en-US" sz="1800" b="1"/>
              <a:t>for</a:t>
            </a:r>
            <a:r>
              <a:rPr lang="en-US" sz="1800"/>
              <a:t> i </a:t>
            </a:r>
            <a:r>
              <a:rPr lang="en-US" sz="1800" b="1"/>
              <a:t>from</a:t>
            </a:r>
            <a:r>
              <a:rPr lang="en-US" sz="1800"/>
              <a:t> 0 </a:t>
            </a:r>
            <a:r>
              <a:rPr lang="en-US" sz="1800" b="1"/>
              <a:t>to</a:t>
            </a:r>
            <a:r>
              <a:rPr lang="en-US" sz="1800"/>
              <a:t> 255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/>
              <a:t>j := (j + S[i] + key[i mod keylength]) mod 256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/>
              <a:t>swap(S[i],S[j])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/>
              <a:t>endfor</a:t>
            </a:r>
            <a:r>
              <a:rPr lang="en-US" sz="1800"/>
              <a:t> 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38200" y="3886200"/>
            <a:ext cx="48006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u="sng">
                <a:solidFill>
                  <a:schemeClr val="accent2"/>
                </a:solidFill>
              </a:rPr>
              <a:t>PRGA</a:t>
            </a:r>
          </a:p>
          <a:p>
            <a:pPr algn="l"/>
            <a:r>
              <a:rPr lang="en-US"/>
              <a:t>i := 0</a:t>
            </a:r>
          </a:p>
          <a:p>
            <a:pPr algn="l"/>
            <a:r>
              <a:rPr lang="en-US"/>
              <a:t>j := 0 </a:t>
            </a:r>
          </a:p>
          <a:p>
            <a:pPr algn="l"/>
            <a:r>
              <a:rPr lang="en-US" b="1"/>
              <a:t>while</a:t>
            </a:r>
            <a:r>
              <a:rPr lang="en-US"/>
              <a:t> GeneratingOutput:</a:t>
            </a:r>
          </a:p>
          <a:p>
            <a:pPr lvl="1" algn="l"/>
            <a:r>
              <a:rPr lang="en-US"/>
              <a:t>i := (i + 1) mod 256 </a:t>
            </a:r>
          </a:p>
          <a:p>
            <a:pPr lvl="1" algn="l"/>
            <a:r>
              <a:rPr lang="en-US"/>
              <a:t>j := (j + S[i]) mod 256 </a:t>
            </a:r>
          </a:p>
          <a:p>
            <a:pPr lvl="1" algn="l"/>
            <a:r>
              <a:rPr lang="en-US"/>
              <a:t>swap(S[i],S[j]) </a:t>
            </a:r>
          </a:p>
          <a:p>
            <a:pPr lvl="1" algn="l"/>
            <a:r>
              <a:rPr lang="en-US"/>
              <a:t>output S[(S[i] + S[j]) mod 256] </a:t>
            </a:r>
          </a:p>
          <a:p>
            <a:pPr algn="l"/>
            <a:r>
              <a:rPr lang="en-US" b="1"/>
              <a:t>endwhile</a:t>
            </a:r>
            <a:r>
              <a:rPr lang="en-US"/>
              <a:t> 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553200" y="3352800"/>
            <a:ext cx="2339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993300"/>
                </a:solidFill>
              </a:rPr>
              <a:t>don’t read it!</a:t>
            </a: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 RC4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Doesn’t have a separate</a:t>
            </a:r>
            <a:r>
              <a:rPr lang="en-US" sz="2400" b="1" dirty="0">
                <a:solidFill>
                  <a:srgbClr val="993300"/>
                </a:solidFill>
              </a:rPr>
              <a:t> IV</a:t>
            </a:r>
            <a:r>
              <a:rPr lang="en-US" sz="2400" dirty="0"/>
              <a:t>.</a:t>
            </a:r>
            <a:br>
              <a:rPr lang="en-US" sz="2400" dirty="0"/>
            </a:br>
            <a:endParaRPr lang="en-US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It was discovered that some bytes of the output are </a:t>
            </a:r>
            <a:r>
              <a:rPr lang="en-US" sz="2400" b="1" dirty="0"/>
              <a:t>biased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/>
              <a:t>[</a:t>
            </a:r>
            <a:r>
              <a:rPr lang="en-US" sz="2400" dirty="0" err="1"/>
              <a:t>Mantin</a:t>
            </a:r>
            <a:r>
              <a:rPr lang="en-US" sz="2400" dirty="0"/>
              <a:t>, Shamir, 2001]</a:t>
            </a:r>
            <a:br>
              <a:rPr lang="en-US" sz="2400" dirty="0"/>
            </a:br>
            <a:endParaRPr lang="en-US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First few bytes of output sometimes </a:t>
            </a:r>
            <a:r>
              <a:rPr lang="en-US" sz="2400" b="1" dirty="0"/>
              <a:t>leak some information about the key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[</a:t>
            </a:r>
            <a:r>
              <a:rPr lang="en-US" sz="2400" dirty="0" err="1"/>
              <a:t>Fluhrer</a:t>
            </a:r>
            <a:r>
              <a:rPr lang="en-US" sz="2400" dirty="0"/>
              <a:t>, </a:t>
            </a:r>
            <a:r>
              <a:rPr lang="en-US" sz="2400" dirty="0" err="1"/>
              <a:t>Mantin</a:t>
            </a:r>
            <a:r>
              <a:rPr lang="en-US" sz="2400" dirty="0"/>
              <a:t> and Shamir, 2001]</a:t>
            </a:r>
            <a:br>
              <a:rPr lang="en-US" sz="2400" dirty="0"/>
            </a:br>
            <a:r>
              <a:rPr lang="en-US" sz="2400" b="1" dirty="0">
                <a:solidFill>
                  <a:srgbClr val="008000"/>
                </a:solidFill>
              </a:rPr>
              <a:t>Recommendation:</a:t>
            </a:r>
            <a:r>
              <a:rPr lang="en-US" sz="2400" dirty="0"/>
              <a:t> discard the first </a:t>
            </a:r>
            <a:r>
              <a:rPr lang="en-US" sz="2400" b="1" dirty="0">
                <a:solidFill>
                  <a:srgbClr val="0070C0"/>
                </a:solidFill>
              </a:rPr>
              <a:t>768-3072</a:t>
            </a:r>
            <a:r>
              <a:rPr lang="en-US" sz="2400" dirty="0"/>
              <a:t> bytes.</a:t>
            </a:r>
            <a:br>
              <a:rPr lang="en-US" sz="2400" dirty="0"/>
            </a:br>
            <a:endParaRPr lang="en-US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Other weaknesses are also known...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 [2/5]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7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/>
              <a:t>Suppose </a:t>
            </a:r>
            <a:r>
              <a:rPr lang="en-US" b="1">
                <a:solidFill>
                  <a:srgbClr val="800000"/>
                </a:solidFill>
              </a:rPr>
              <a:t>P=NP</a:t>
            </a:r>
            <a:r>
              <a:rPr lang="en-US"/>
              <a:t>.</a:t>
            </a:r>
          </a:p>
          <a:p>
            <a:pPr>
              <a:buNone/>
            </a:pPr>
            <a:endParaRPr lang="en-US"/>
          </a:p>
          <a:p>
            <a:pPr>
              <a:buNone/>
            </a:pPr>
            <a:r>
              <a:rPr lang="en-US"/>
              <a:t>Therefore there exists a poly-time machine </a:t>
            </a:r>
            <a:r>
              <a:rPr lang="en-US" b="1">
                <a:solidFill>
                  <a:srgbClr val="800000"/>
                </a:solidFill>
              </a:rPr>
              <a:t>M</a:t>
            </a:r>
            <a:r>
              <a:rPr lang="en-US" b="1" baseline="-25000">
                <a:solidFill>
                  <a:srgbClr val="800000"/>
                </a:solidFill>
              </a:rPr>
              <a:t>L</a:t>
            </a:r>
            <a:r>
              <a:rPr lang="en-US" baseline="-25000"/>
              <a:t> </a:t>
            </a:r>
            <a:r>
              <a:rPr lang="en-US"/>
              <a:t>such that:</a:t>
            </a:r>
            <a:endParaRPr lang="en-US" baseline="-25000"/>
          </a:p>
        </p:txBody>
      </p:sp>
      <p:grpSp>
        <p:nvGrpSpPr>
          <p:cNvPr id="18" name="Group 17"/>
          <p:cNvGrpSpPr/>
          <p:nvPr/>
        </p:nvGrpSpPr>
        <p:grpSpPr>
          <a:xfrm>
            <a:off x="1905000" y="4038600"/>
            <a:ext cx="5334000" cy="1015663"/>
            <a:chOff x="1905000" y="4038600"/>
            <a:chExt cx="5334000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3733800" y="4038600"/>
              <a:ext cx="1219200" cy="101566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6000" b="1">
                  <a:solidFill>
                    <a:srgbClr val="800000"/>
                  </a:solidFill>
                </a:rPr>
                <a:t>M</a:t>
              </a:r>
              <a:r>
                <a:rPr lang="en-US" sz="6000" b="1" baseline="-25000">
                  <a:solidFill>
                    <a:srgbClr val="800000"/>
                  </a:solidFill>
                </a:rPr>
                <a:t>L</a:t>
              </a:r>
              <a:endParaRPr lang="en-US" sz="6000" b="1">
                <a:solidFill>
                  <a:srgbClr val="800000"/>
                </a:solidFill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905000" y="4038600"/>
              <a:ext cx="1752600" cy="369332"/>
              <a:chOff x="1143000" y="3810000"/>
              <a:chExt cx="1752600" cy="369332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1143000" y="4038600"/>
                <a:ext cx="1752600" cy="1588"/>
              </a:xfrm>
              <a:prstGeom prst="straightConnector1">
                <a:avLst/>
              </a:prstGeom>
              <a:ln w="635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TextBox 4"/>
              <p:cNvSpPr txBox="1"/>
              <p:nvPr/>
            </p:nvSpPr>
            <p:spPr>
              <a:xfrm>
                <a:off x="1752600" y="3810000"/>
                <a:ext cx="457200" cy="36933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>
                    <a:solidFill>
                      <a:srgbClr val="800000"/>
                    </a:solidFill>
                  </a:rPr>
                  <a:t>c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905000" y="4583668"/>
              <a:ext cx="1752600" cy="369332"/>
              <a:chOff x="1143000" y="3810000"/>
              <a:chExt cx="1752600" cy="369332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>
                <a:off x="1143000" y="4038600"/>
                <a:ext cx="1752600" cy="1588"/>
              </a:xfrm>
              <a:prstGeom prst="straightConnector1">
                <a:avLst/>
              </a:prstGeom>
              <a:ln w="635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1752600" y="3810000"/>
                <a:ext cx="457200" cy="36933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>
                    <a:solidFill>
                      <a:srgbClr val="800000"/>
                    </a:solidFill>
                  </a:rPr>
                  <a:t>m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4953000" y="4343400"/>
              <a:ext cx="2286000" cy="369332"/>
              <a:chOff x="1143000" y="3810000"/>
              <a:chExt cx="1752600" cy="369332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>
                <a:off x="1143000" y="4038600"/>
                <a:ext cx="1752600" cy="1588"/>
              </a:xfrm>
              <a:prstGeom prst="straightConnector1">
                <a:avLst/>
              </a:prstGeom>
              <a:ln w="635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1564640" y="3810000"/>
                <a:ext cx="922020" cy="36933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>
                    <a:solidFill>
                      <a:srgbClr val="800000"/>
                    </a:solidFill>
                  </a:rPr>
                  <a:t>yes/no</a:t>
                </a:r>
              </a:p>
            </p:txBody>
          </p:sp>
        </p:grpSp>
      </p:grpSp>
      <p:sp>
        <p:nvSpPr>
          <p:cNvPr id="17" name="TextBox 16"/>
          <p:cNvSpPr txBox="1"/>
          <p:nvPr/>
        </p:nvSpPr>
        <p:spPr>
          <a:xfrm>
            <a:off x="609600" y="5715000"/>
            <a:ext cx="60043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800000"/>
                </a:solidFill>
              </a:rPr>
              <a:t>“yes” </a:t>
            </a:r>
            <a:r>
              <a:rPr lang="en-US" sz="2400"/>
              <a:t>– if there exists </a:t>
            </a:r>
            <a:r>
              <a:rPr lang="en-US" sz="2400" b="1">
                <a:solidFill>
                  <a:srgbClr val="800000"/>
                </a:solidFill>
              </a:rPr>
              <a:t>k</a:t>
            </a:r>
            <a:r>
              <a:rPr lang="en-US" sz="2400" b="1"/>
              <a:t> </a:t>
            </a:r>
            <a:r>
              <a:rPr lang="en-US" sz="2400"/>
              <a:t>such that </a:t>
            </a:r>
            <a:r>
              <a:rPr lang="en-US" sz="2400" b="1">
                <a:solidFill>
                  <a:srgbClr val="800000"/>
                </a:solidFill>
              </a:rPr>
              <a:t>m = Enc(k,m)</a:t>
            </a:r>
          </a:p>
          <a:p>
            <a:r>
              <a:rPr lang="en-US" sz="2400" b="1">
                <a:solidFill>
                  <a:srgbClr val="800000"/>
                </a:solidFill>
              </a:rPr>
              <a:t>“no”</a:t>
            </a:r>
            <a:r>
              <a:rPr lang="en-US" sz="2400">
                <a:solidFill>
                  <a:srgbClr val="800000"/>
                </a:solidFill>
              </a:rPr>
              <a:t> </a:t>
            </a:r>
            <a:r>
              <a:rPr lang="en-US" sz="2400"/>
              <a:t>– otherwise   </a:t>
            </a: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Use of RC4 in WEP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chemeClr val="accent2"/>
                </a:solidFill>
              </a:rPr>
              <a:t>WEP</a:t>
            </a:r>
            <a:r>
              <a:rPr lang="en-US" sz="2800"/>
              <a:t> = “Wired Equivalent Privacy”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Introduced in </a:t>
            </a:r>
            <a:r>
              <a:rPr lang="en-US" sz="2800" b="1"/>
              <a:t>1999</a:t>
            </a:r>
            <a:r>
              <a:rPr lang="en-US" sz="2800"/>
              <a:t>, still widely used to protect </a:t>
            </a:r>
            <a:r>
              <a:rPr lang="en-US" sz="2800" b="1">
                <a:solidFill>
                  <a:schemeClr val="accent2"/>
                </a:solidFill>
              </a:rPr>
              <a:t>WiFi</a:t>
            </a:r>
            <a:r>
              <a:rPr lang="en-US" sz="2800"/>
              <a:t> communication.</a:t>
            </a:r>
            <a:br>
              <a:rPr lang="en-US" sz="2800"/>
            </a:b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How </a:t>
            </a:r>
            <a:r>
              <a:rPr lang="en-US" sz="2800" b="1">
                <a:solidFill>
                  <a:srgbClr val="993300"/>
                </a:solidFill>
              </a:rPr>
              <a:t>RC4</a:t>
            </a:r>
            <a:r>
              <a:rPr lang="en-US" sz="2800"/>
              <a:t> is used: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US" sz="2400"/>
              <a:t>to get the </a:t>
            </a:r>
            <a:r>
              <a:rPr lang="en-US" sz="2400" b="1"/>
              <a:t>seed</a:t>
            </a:r>
            <a:r>
              <a:rPr lang="en-US" sz="2400"/>
              <a:t>, the key </a:t>
            </a:r>
            <a:r>
              <a:rPr lang="en-US" sz="2400" b="1">
                <a:solidFill>
                  <a:srgbClr val="993300"/>
                </a:solidFill>
              </a:rPr>
              <a:t>k</a:t>
            </a:r>
            <a:r>
              <a:rPr lang="en-US" sz="2400"/>
              <a:t> is </a:t>
            </a:r>
            <a:r>
              <a:rPr lang="en-US" sz="2400" b="1"/>
              <a:t>concatenated</a:t>
            </a:r>
            <a:r>
              <a:rPr lang="en-US" sz="2400"/>
              <a:t> with the </a:t>
            </a:r>
            <a:r>
              <a:rPr lang="en-US" sz="2400" b="1">
                <a:solidFill>
                  <a:srgbClr val="993300"/>
                </a:solidFill>
              </a:rPr>
              <a:t>IV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old versions: </a:t>
            </a:r>
            <a:r>
              <a:rPr lang="en-US" sz="2400" b="1">
                <a:solidFill>
                  <a:srgbClr val="993300"/>
                </a:solidFill>
              </a:rPr>
              <a:t>|k| = 40 bits, |IV| = 24 bits</a:t>
            </a:r>
            <a:r>
              <a:rPr lang="en-US" sz="2400"/>
              <a:t/>
            </a:r>
            <a:br>
              <a:rPr lang="en-US" sz="2400"/>
            </a:br>
            <a:r>
              <a:rPr lang="en-US" sz="2400"/>
              <a:t>(artificially weak because of the </a:t>
            </a:r>
            <a:r>
              <a:rPr lang="en-US" sz="2400" b="1">
                <a:solidFill>
                  <a:srgbClr val="008000"/>
                </a:solidFill>
              </a:rPr>
              <a:t>US export restrictions</a:t>
            </a:r>
            <a:r>
              <a:rPr lang="en-US" sz="24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new versions: </a:t>
            </a:r>
            <a:r>
              <a:rPr lang="en-US" sz="2400" b="1">
                <a:solidFill>
                  <a:srgbClr val="993300"/>
                </a:solidFill>
              </a:rPr>
              <a:t>|k| = 104 bits, |IV| = 24 bits</a:t>
            </a:r>
            <a:r>
              <a:rPr lang="en-US" sz="2400"/>
              <a:t>.</a:t>
            </a: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RC4 </a:t>
            </a:r>
            <a:r>
              <a:rPr lang="en-US" sz="4000" dirty="0"/>
              <a:t>in WEP – problems with the key length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993300"/>
                </a:solidFill>
              </a:rPr>
              <a:t>|k| = 40 bits</a:t>
            </a:r>
            <a:r>
              <a:rPr lang="en-US" sz="2800"/>
              <a:t> is </a:t>
            </a:r>
            <a:r>
              <a:rPr lang="en-US" sz="2800" b="1">
                <a:solidFill>
                  <a:schemeClr val="accent2"/>
                </a:solidFill>
              </a:rPr>
              <a:t>not enough</a:t>
            </a:r>
            <a:r>
              <a:rPr lang="en-US" sz="2800"/>
              <a:t>: </a:t>
            </a:r>
            <a:br>
              <a:rPr lang="en-US" sz="2800"/>
            </a:br>
            <a:r>
              <a:rPr lang="en-US" sz="2800"/>
              <a:t>can be cracked using a </a:t>
            </a:r>
            <a:r>
              <a:rPr lang="en-US" sz="2800" b="1">
                <a:solidFill>
                  <a:srgbClr val="008000"/>
                </a:solidFill>
              </a:rPr>
              <a:t>brute-force attack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993300"/>
                </a:solidFill>
              </a:rPr>
              <a:t>IV </a:t>
            </a:r>
            <a:r>
              <a:rPr lang="en-US" sz="2800"/>
              <a:t>is changed for each packet.</a:t>
            </a:r>
            <a:br>
              <a:rPr lang="en-US" sz="2800"/>
            </a:br>
            <a:r>
              <a:rPr lang="en-US" sz="2800"/>
              <a:t>Hence </a:t>
            </a:r>
            <a:r>
              <a:rPr lang="en-US" sz="2800" b="1">
                <a:solidFill>
                  <a:srgbClr val="993300"/>
                </a:solidFill>
              </a:rPr>
              <a:t>|IV| = 24 bits</a:t>
            </a:r>
            <a:r>
              <a:rPr lang="en-US" sz="2800"/>
              <a:t> is also not enough: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assume that each packet has length </a:t>
            </a:r>
            <a:r>
              <a:rPr lang="en-US" sz="2400" b="1">
                <a:solidFill>
                  <a:srgbClr val="993300"/>
                </a:solidFill>
              </a:rPr>
              <a:t>1500</a:t>
            </a:r>
            <a:r>
              <a:rPr lang="en-US" sz="2400"/>
              <a:t> </a:t>
            </a:r>
            <a:r>
              <a:rPr lang="en-US" sz="2400" b="1">
                <a:solidFill>
                  <a:srgbClr val="993300"/>
                </a:solidFill>
              </a:rPr>
              <a:t>bytes</a:t>
            </a:r>
            <a:r>
              <a:rPr lang="en-US" sz="2400"/>
              <a:t>,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with </a:t>
            </a:r>
            <a:r>
              <a:rPr lang="en-US" sz="2400" b="1">
                <a:solidFill>
                  <a:srgbClr val="993300"/>
                </a:solidFill>
              </a:rPr>
              <a:t>5Mbps</a:t>
            </a:r>
            <a:r>
              <a:rPr lang="en-US" sz="2400"/>
              <a:t> bandwidth the set of all possible </a:t>
            </a:r>
            <a:r>
              <a:rPr lang="en-US" sz="2400" b="1">
                <a:solidFill>
                  <a:srgbClr val="993300"/>
                </a:solidFill>
              </a:rPr>
              <a:t>IVs</a:t>
            </a:r>
            <a:r>
              <a:rPr lang="en-US" sz="2400"/>
              <a:t> will be exhausted in half a day</a:t>
            </a:r>
          </a:p>
          <a:p>
            <a:pPr>
              <a:lnSpc>
                <a:spcPct val="90000"/>
              </a:lnSpc>
            </a:pPr>
            <a:r>
              <a:rPr lang="en-US" sz="2800"/>
              <a:t>Some implementations reset </a:t>
            </a:r>
            <a:r>
              <a:rPr lang="en-US" sz="2800" b="1">
                <a:solidFill>
                  <a:srgbClr val="993300"/>
                </a:solidFill>
              </a:rPr>
              <a:t>IV := 0</a:t>
            </a:r>
            <a:r>
              <a:rPr lang="en-US" sz="2800"/>
              <a:t> after each restart – this makes things even worse.</a:t>
            </a:r>
            <a:br>
              <a:rPr lang="en-US" sz="2800"/>
            </a:b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see Nikita Borisov, Ian Goldberg, David Wagner (2001). "</a:t>
            </a:r>
            <a:r>
              <a:rPr lang="en-US" sz="2000" i="1"/>
              <a:t>Intercepting Mobile Communications: The Insecurity of 802.11</a:t>
            </a:r>
            <a:r>
              <a:rPr lang="en-US" sz="2000"/>
              <a:t>"</a:t>
            </a:r>
          </a:p>
          <a:p>
            <a:pPr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RC4 </a:t>
            </a:r>
            <a:r>
              <a:rPr lang="en-US" dirty="0"/>
              <a:t>in WEP – the weak IVs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[Fluhrer, Mantin and Shamir, 2001]</a:t>
            </a:r>
            <a:br>
              <a:rPr lang="en-US" sz="2400"/>
            </a:br>
            <a:r>
              <a:rPr lang="en-US" sz="2400"/>
              <a:t>(we mentioned this attack already)</a:t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r>
              <a:rPr lang="en-US" sz="2400"/>
              <a:t>For so-called </a:t>
            </a:r>
            <a:r>
              <a:rPr lang="en-US" sz="2400" b="1">
                <a:solidFill>
                  <a:srgbClr val="008000"/>
                </a:solidFill>
              </a:rPr>
              <a:t>“weak IVs”</a:t>
            </a:r>
            <a:r>
              <a:rPr lang="en-US" sz="2400"/>
              <a:t> the key stream </a:t>
            </a:r>
            <a:r>
              <a:rPr lang="en-US" sz="2400" b="1"/>
              <a:t>reveals some information about the key</a:t>
            </a:r>
            <a:r>
              <a:rPr lang="en-US" sz="240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In response the vendors started to “filter” the </a:t>
            </a:r>
            <a:r>
              <a:rPr lang="en-US" sz="2400" b="1">
                <a:solidFill>
                  <a:srgbClr val="008000"/>
                </a:solidFill>
              </a:rPr>
              <a:t>weak IVs</a:t>
            </a:r>
            <a:r>
              <a:rPr lang="en-US" sz="240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But then </a:t>
            </a:r>
            <a:r>
              <a:rPr lang="en-US" sz="2400" b="1">
                <a:solidFill>
                  <a:schemeClr val="accent2"/>
                </a:solidFill>
              </a:rPr>
              <a:t>new weak IVs were discovered</a:t>
            </a:r>
            <a:r>
              <a:rPr lang="en-US" sz="240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[see e.g. Bittau, Handley, Lackey  </a:t>
            </a:r>
            <a:r>
              <a:rPr lang="en-US" sz="1800" i="1"/>
              <a:t>The final nail in WEP's coffin.</a:t>
            </a:r>
            <a:r>
              <a:rPr lang="en-US" sz="1800"/>
              <a:t>]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i="1"/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</a:t>
            </a:r>
            <a:r>
              <a:rPr lang="en-US" dirty="0"/>
              <a:t>attacks are practical!</a:t>
            </a:r>
          </a:p>
        </p:txBody>
      </p:sp>
      <p:pic>
        <p:nvPicPr>
          <p:cNvPr id="27652" name="Picture 4" descr="cn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371600"/>
            <a:ext cx="5410200" cy="3581400"/>
          </a:xfrm>
          <a:prstGeom prst="rect">
            <a:avLst/>
          </a:prstGeom>
          <a:noFill/>
        </p:spPr>
      </p:pic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3048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[Fluhrer, Mantin and Shamir, 2001] attack:</a:t>
            </a:r>
            <a:br>
              <a:rPr lang="en-US"/>
            </a:br>
            <a:endParaRPr lang="en-US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52400" y="5334000"/>
            <a:ext cx="8839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Using the </a:t>
            </a:r>
            <a:r>
              <a:rPr lang="en-US" b="1"/>
              <a:t>Aircrack-ng </a:t>
            </a:r>
            <a:r>
              <a:rPr lang="en-US"/>
              <a:t>tool</a:t>
            </a:r>
            <a:r>
              <a:rPr lang="en-US" b="1"/>
              <a:t> </a:t>
            </a:r>
            <a:r>
              <a:rPr lang="en-US"/>
              <a:t>one can break WEP in 1 minute (on a normal PC)</a:t>
            </a:r>
            <a:br>
              <a:rPr lang="en-US"/>
            </a:br>
            <a:endParaRPr lang="en-US"/>
          </a:p>
          <a:p>
            <a:pPr algn="r"/>
            <a:r>
              <a:rPr lang="en-US"/>
              <a:t>[see also: Tews, Weinmann, Pyshkin</a:t>
            </a:r>
            <a:br>
              <a:rPr lang="en-US"/>
            </a:br>
            <a:r>
              <a:rPr lang="en-US" i="1"/>
              <a:t>Breaking 104 bit WEP in less than 60 seconds, </a:t>
            </a:r>
            <a:r>
              <a:rPr lang="en-US"/>
              <a:t>2007]</a:t>
            </a: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27654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pl-PL"/>
              <a:t>How bad is the situation?</a:t>
            </a: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8868"/>
            <a:ext cx="8186766" cy="184308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pl-PL" sz="2800" b="1" dirty="0">
                <a:solidFill>
                  <a:srgbClr val="993300"/>
                </a:solidFill>
              </a:rPr>
              <a:t>RC4</a:t>
            </a:r>
            <a:r>
              <a:rPr lang="pl-PL" sz="2800" dirty="0"/>
              <a:t> is still rather secure if used in a correct way.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pl-PL" sz="2800" b="1" u="sng" dirty="0"/>
              <a:t>Example</a:t>
            </a:r>
            <a:r>
              <a:rPr lang="pl-PL" sz="2800" dirty="0"/>
              <a:t>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Wi-Fi Protected Access</a:t>
            </a:r>
            <a:r>
              <a:rPr lang="pl-PL" sz="2800" dirty="0"/>
              <a:t> (</a:t>
            </a:r>
            <a:r>
              <a:rPr lang="pl-PL" sz="2800" b="1" dirty="0">
                <a:solidFill>
                  <a:srgbClr val="0070C0"/>
                </a:solidFill>
              </a:rPr>
              <a:t>WPA</a:t>
            </a:r>
            <a:r>
              <a:rPr lang="pl-PL" sz="2800" dirty="0"/>
              <a:t>) – a successor of </a:t>
            </a:r>
            <a:r>
              <a:rPr lang="pl-PL" sz="2800" b="1" dirty="0">
                <a:solidFill>
                  <a:srgbClr val="0070C0"/>
                </a:solidFill>
              </a:rPr>
              <a:t>WEP</a:t>
            </a:r>
            <a:r>
              <a:rPr lang="pl-PL" sz="2800" dirty="0"/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800" dirty="0"/>
              <a:t>several improvements (e.g. </a:t>
            </a:r>
            <a:r>
              <a:rPr lang="en-US" sz="2800" b="1" dirty="0">
                <a:solidFill>
                  <a:srgbClr val="993300"/>
                </a:solidFill>
              </a:rPr>
              <a:t>128-bit key</a:t>
            </a:r>
            <a:r>
              <a:rPr lang="en-US" sz="2800" dirty="0"/>
              <a:t> and a </a:t>
            </a:r>
            <a:r>
              <a:rPr lang="en-US" sz="2800" b="1" dirty="0">
                <a:solidFill>
                  <a:srgbClr val="993300"/>
                </a:solidFill>
              </a:rPr>
              <a:t>48</a:t>
            </a:r>
            <a:r>
              <a:rPr lang="pl-PL" sz="2800" b="1" dirty="0">
                <a:solidFill>
                  <a:srgbClr val="993300"/>
                </a:solidFill>
              </a:rPr>
              <a:t>-bit</a:t>
            </a:r>
            <a:r>
              <a:rPr lang="en-US" sz="2800" b="1" dirty="0">
                <a:solidFill>
                  <a:srgbClr val="993300"/>
                </a:solidFill>
              </a:rPr>
              <a:t> </a:t>
            </a:r>
            <a:r>
              <a:rPr lang="pl-PL" sz="2800" b="1" dirty="0">
                <a:solidFill>
                  <a:srgbClr val="993300"/>
                </a:solidFill>
              </a:rPr>
              <a:t>IV</a:t>
            </a:r>
            <a:r>
              <a:rPr lang="pl-PL" sz="2800" dirty="0"/>
              <a:t>).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sz="2800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/>
              <a:t>Is there an alternative to the stream ciphers?</a:t>
            </a:r>
            <a:endParaRPr lang="en-US" sz="40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438400"/>
            <a:ext cx="8229600" cy="2514600"/>
          </a:xfrm>
        </p:spPr>
        <p:txBody>
          <a:bodyPr/>
          <a:lstStyle/>
          <a:p>
            <a:pPr>
              <a:buFontTx/>
              <a:buNone/>
            </a:pPr>
            <a:r>
              <a:rPr lang="pl-PL"/>
              <a:t>Yes</a:t>
            </a:r>
            <a:r>
              <a:rPr lang="en-US"/>
              <a:t>!</a:t>
            </a:r>
            <a:endParaRPr lang="pl-PL"/>
          </a:p>
          <a:p>
            <a:pPr algn="ctr">
              <a:buFontTx/>
              <a:buNone/>
            </a:pPr>
            <a:r>
              <a:rPr lang="pl-PL" sz="4400"/>
              <a:t>the </a:t>
            </a:r>
            <a:r>
              <a:rPr lang="pl-PL" sz="4400" b="1">
                <a:solidFill>
                  <a:srgbClr val="993300"/>
                </a:solidFill>
              </a:rPr>
              <a:t>block ciphers</a:t>
            </a:r>
          </a:p>
          <a:p>
            <a:pPr algn="ctr">
              <a:buFontTx/>
              <a:buNone/>
            </a:pPr>
            <a:endParaRPr lang="pl-PL" sz="4400" b="1">
              <a:solidFill>
                <a:srgbClr val="9933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50" y="5429250"/>
            <a:ext cx="842962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©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2012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by Stefan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Dziembowski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. Permission to make digital or hard copies of part or all of this material is currently granted without fee </a:t>
            </a:r>
            <a:r>
              <a:rPr lang="en-US" i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provided that copies are made only for personal or classroom use, are not distributed for profit or commercial advantage, and that new copies bear this notice and the full citation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" descr="C:\Users\Stefan\AppData\Local\Microsoft\Windows\Temporary Internet Files\Content.IE5\QMMGVNV4\MCBD19647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1928802"/>
            <a:ext cx="928694" cy="852411"/>
          </a:xfrm>
          <a:prstGeom prst="rect">
            <a:avLst/>
          </a:prstGeom>
          <a:noFill/>
        </p:spPr>
      </p:pic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2543164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Proof [3/5]</a:t>
            </a:r>
            <a:endParaRPr lang="en-US" dirty="0"/>
          </a:p>
        </p:txBody>
      </p:sp>
      <p:pic>
        <p:nvPicPr>
          <p:cNvPr id="15" name="Picture 4" descr="MCj043594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928802"/>
            <a:ext cx="1210120" cy="836626"/>
          </a:xfrm>
          <a:prstGeom prst="rect">
            <a:avLst/>
          </a:prstGeom>
          <a:noFill/>
        </p:spPr>
      </p:pic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14282" y="2571744"/>
            <a:ext cx="2714644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pl-PL" sz="1800" b="0" dirty="0" smtClean="0">
                <a:solidFill>
                  <a:schemeClr val="tx1"/>
                </a:solidFill>
              </a:rPr>
              <a:t>chooses</a:t>
            </a:r>
            <a:r>
              <a:rPr lang="en-US" sz="1800" b="0" dirty="0" smtClean="0">
                <a:solidFill>
                  <a:schemeClr val="tx1"/>
                </a:solidFill>
              </a:rPr>
              <a:t> random</a:t>
            </a:r>
            <a:r>
              <a:rPr lang="pl-PL" sz="1800" dirty="0" smtClean="0">
                <a:solidFill>
                  <a:srgbClr val="990000"/>
                </a:solidFill>
              </a:rPr>
              <a:t> </a:t>
            </a:r>
            <a:r>
              <a:rPr lang="pl-PL" sz="1800" b="1" dirty="0" smtClean="0">
                <a:solidFill>
                  <a:srgbClr val="990000"/>
                </a:solidFill>
              </a:rPr>
              <a:t>m</a:t>
            </a:r>
            <a:r>
              <a:rPr lang="pl-PL" sz="1800" b="1" baseline="-25000" dirty="0" smtClean="0">
                <a:solidFill>
                  <a:srgbClr val="990000"/>
                </a:solidFill>
              </a:rPr>
              <a:t>0</a:t>
            </a:r>
            <a:r>
              <a:rPr lang="pl-PL" sz="1800" b="1" dirty="0" smtClean="0">
                <a:solidFill>
                  <a:srgbClr val="990000"/>
                </a:solidFill>
              </a:rPr>
              <a:t>,m</a:t>
            </a:r>
            <a:r>
              <a:rPr lang="pl-PL" sz="1800" b="1" baseline="-25000" dirty="0" smtClean="0">
                <a:solidFill>
                  <a:srgbClr val="990000"/>
                </a:solidFill>
              </a:rPr>
              <a:t>1</a:t>
            </a:r>
            <a:endParaRPr lang="en-US" baseline="-25000" dirty="0">
              <a:solidFill>
                <a:srgbClr val="99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sz="1800" b="0" dirty="0" smtClean="0">
                <a:solidFill>
                  <a:schemeClr val="tx1"/>
                </a:solidFill>
              </a:rPr>
              <a:t>such that</a:t>
            </a:r>
            <a:r>
              <a:rPr lang="en-US" sz="1800" b="0" dirty="0" smtClean="0">
                <a:solidFill>
                  <a:schemeClr val="tx1"/>
                </a:solidFill>
              </a:rPr>
              <a:t> </a:t>
            </a:r>
            <a:r>
              <a:rPr lang="pl-PL" sz="1800" b="1" dirty="0" smtClean="0">
                <a:solidFill>
                  <a:srgbClr val="990000"/>
                </a:solidFill>
              </a:rPr>
              <a:t>|m</a:t>
            </a:r>
            <a:r>
              <a:rPr lang="en-US" sz="1800" b="1" baseline="-25000" dirty="0" err="1" smtClean="0">
                <a:solidFill>
                  <a:srgbClr val="990000"/>
                </a:solidFill>
              </a:rPr>
              <a:t>i</a:t>
            </a:r>
            <a:r>
              <a:rPr lang="pl-PL" sz="1800" b="1" dirty="0" smtClean="0">
                <a:solidFill>
                  <a:srgbClr val="990000"/>
                </a:solidFill>
              </a:rPr>
              <a:t>|=</a:t>
            </a:r>
            <a:r>
              <a:rPr lang="en-US" sz="1800" b="1" dirty="0" smtClean="0">
                <a:solidFill>
                  <a:srgbClr val="990000"/>
                </a:solidFill>
              </a:rPr>
              <a:t>n+1</a:t>
            </a:r>
            <a:endParaRPr lang="en-US" sz="1800" b="1" dirty="0">
              <a:solidFill>
                <a:schemeClr val="tx1"/>
              </a:solidFill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143240" y="2285992"/>
            <a:ext cx="2286000" cy="369888"/>
            <a:chOff x="2112" y="2423"/>
            <a:chExt cx="1440" cy="233"/>
          </a:xfrm>
        </p:grpSpPr>
        <p:sp>
          <p:nvSpPr>
            <p:cNvPr id="20" name="Line 9"/>
            <p:cNvSpPr>
              <a:spLocks noChangeShapeType="1"/>
            </p:cNvSpPr>
            <p:nvPr/>
          </p:nvSpPr>
          <p:spPr bwMode="auto">
            <a:xfrm>
              <a:off x="2112" y="2544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11"/>
            <p:cNvSpPr txBox="1">
              <a:spLocks noChangeArrowheads="1"/>
            </p:cNvSpPr>
            <p:nvPr/>
          </p:nvSpPr>
          <p:spPr bwMode="auto">
            <a:xfrm>
              <a:off x="2534" y="2423"/>
              <a:ext cx="541" cy="23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pl-PL" sz="1800" b="1" dirty="0">
                  <a:solidFill>
                    <a:srgbClr val="990000"/>
                  </a:solidFill>
                </a:rPr>
                <a:t>m</a:t>
              </a:r>
              <a:r>
                <a:rPr lang="pl-PL" sz="1800" b="1" baseline="-25000" dirty="0">
                  <a:solidFill>
                    <a:srgbClr val="990000"/>
                  </a:solidFill>
                </a:rPr>
                <a:t>0</a:t>
              </a:r>
              <a:r>
                <a:rPr lang="pl-PL" sz="1800" b="1" dirty="0">
                  <a:solidFill>
                    <a:srgbClr val="990000"/>
                  </a:solidFill>
                </a:rPr>
                <a:t>,m</a:t>
              </a:r>
              <a:r>
                <a:rPr lang="pl-PL" sz="1800" b="1" baseline="-25000" dirty="0">
                  <a:solidFill>
                    <a:srgbClr val="990000"/>
                  </a:solidFill>
                </a:rPr>
                <a:t>1</a:t>
              </a:r>
              <a:endParaRPr lang="en-US" sz="1800" b="1" baseline="-25000" dirty="0">
                <a:solidFill>
                  <a:srgbClr val="990000"/>
                </a:solidFill>
              </a:endParaRPr>
            </a:p>
          </p:txBody>
        </p:sp>
      </p:grp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5786446" y="2428868"/>
            <a:ext cx="3200400" cy="923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pl-PL" sz="1800" b="0" dirty="0" smtClean="0">
                <a:solidFill>
                  <a:schemeClr val="tx1"/>
                </a:solidFill>
              </a:rPr>
              <a:t>selects</a:t>
            </a:r>
            <a:r>
              <a:rPr lang="pl-PL" sz="1800" dirty="0" smtClean="0">
                <a:solidFill>
                  <a:srgbClr val="993300"/>
                </a:solidFill>
              </a:rPr>
              <a:t> </a:t>
            </a:r>
            <a:r>
              <a:rPr lang="pl-PL" sz="1800" b="1" dirty="0" smtClean="0">
                <a:solidFill>
                  <a:srgbClr val="993300"/>
                </a:solidFill>
              </a:rPr>
              <a:t>k </a:t>
            </a:r>
            <a:r>
              <a:rPr lang="en-US" sz="1800" dirty="0" smtClean="0"/>
              <a:t>randomly</a:t>
            </a:r>
            <a:endParaRPr lang="pl-PL" sz="1800" b="1" dirty="0" smtClean="0">
              <a:solidFill>
                <a:srgbClr val="993300"/>
              </a:solidFill>
            </a:endParaRPr>
          </a:p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pl-PL" sz="1800" b="0" dirty="0" smtClean="0">
                <a:solidFill>
                  <a:schemeClr val="tx1"/>
                </a:solidFill>
              </a:rPr>
              <a:t>chooses a random </a:t>
            </a:r>
            <a:r>
              <a:rPr lang="pl-PL" sz="1800" b="1" dirty="0" smtClean="0">
                <a:solidFill>
                  <a:srgbClr val="993300"/>
                </a:solidFill>
              </a:rPr>
              <a:t>b = 0,1</a:t>
            </a:r>
          </a:p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pl-PL" sz="1800" b="0" dirty="0" smtClean="0">
                <a:solidFill>
                  <a:schemeClr val="tx1"/>
                </a:solidFill>
              </a:rPr>
              <a:t>calculates</a:t>
            </a:r>
            <a:r>
              <a:rPr lang="en-US" sz="1800" b="0" dirty="0" smtClean="0">
                <a:solidFill>
                  <a:schemeClr val="tx1"/>
                </a:solidFill>
              </a:rPr>
              <a:t> </a:t>
            </a:r>
            <a:r>
              <a:rPr lang="pl-PL" sz="1800" b="0" dirty="0" smtClean="0">
                <a:solidFill>
                  <a:schemeClr val="tx1"/>
                </a:solidFill>
              </a:rPr>
              <a:t> </a:t>
            </a:r>
            <a:r>
              <a:rPr lang="pl-PL" sz="1800" b="1" dirty="0" smtClean="0">
                <a:solidFill>
                  <a:srgbClr val="993300"/>
                </a:solidFill>
              </a:rPr>
              <a:t>c := Enc(k,m</a:t>
            </a:r>
            <a:r>
              <a:rPr lang="pl-PL" sz="1800" b="1" baseline="-25000" dirty="0" smtClean="0">
                <a:solidFill>
                  <a:srgbClr val="993300"/>
                </a:solidFill>
              </a:rPr>
              <a:t>b</a:t>
            </a:r>
            <a:r>
              <a:rPr lang="pl-PL" sz="1800" b="1" dirty="0" smtClean="0">
                <a:solidFill>
                  <a:srgbClr val="993300"/>
                </a:solidFill>
              </a:rPr>
              <a:t>)</a:t>
            </a:r>
            <a:endParaRPr lang="en-US" sz="1800" b="1" dirty="0">
              <a:solidFill>
                <a:srgbClr val="993300"/>
              </a:solidFill>
            </a:endParaRP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3071802" y="3135312"/>
            <a:ext cx="2362200" cy="369888"/>
            <a:chOff x="2064" y="3024"/>
            <a:chExt cx="1488" cy="233"/>
          </a:xfrm>
        </p:grpSpPr>
        <p:sp>
          <p:nvSpPr>
            <p:cNvPr id="24" name="Line 14"/>
            <p:cNvSpPr>
              <a:spLocks noChangeShapeType="1"/>
            </p:cNvSpPr>
            <p:nvPr/>
          </p:nvSpPr>
          <p:spPr bwMode="auto">
            <a:xfrm>
              <a:off x="2064" y="3168"/>
              <a:ext cx="1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2688" y="3024"/>
              <a:ext cx="198" cy="23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pl-PL" sz="1800" b="1" dirty="0">
                  <a:solidFill>
                    <a:srgbClr val="990000"/>
                  </a:solidFill>
                </a:rPr>
                <a:t>c</a:t>
              </a:r>
              <a:endParaRPr lang="en-US" sz="1800" b="1" baseline="-25000" dirty="0">
                <a:solidFill>
                  <a:srgbClr val="990000"/>
                </a:solidFill>
              </a:endParaRPr>
            </a:p>
          </p:txBody>
        </p:sp>
      </p:grp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228600" y="4230469"/>
            <a:ext cx="2714644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spcBef>
                <a:spcPct val="0"/>
              </a:spcBef>
              <a:buFontTx/>
              <a:buNone/>
            </a:pPr>
            <a:r>
              <a:rPr lang="en-US" sz="1800" b="0" dirty="0" smtClean="0">
                <a:solidFill>
                  <a:schemeClr val="tx1"/>
                </a:solidFill>
              </a:rPr>
              <a:t>If </a:t>
            </a:r>
            <a:r>
              <a:rPr lang="en-US" sz="1800" b="1" dirty="0" smtClean="0">
                <a:solidFill>
                  <a:srgbClr val="800000"/>
                </a:solidFill>
              </a:rPr>
              <a:t>(c,m</a:t>
            </a:r>
            <a:r>
              <a:rPr lang="en-US" sz="1800" b="1" baseline="-25000" dirty="0" smtClean="0">
                <a:solidFill>
                  <a:srgbClr val="800000"/>
                </a:solidFill>
              </a:rPr>
              <a:t>0</a:t>
            </a:r>
            <a:r>
              <a:rPr lang="en-US" sz="1800" b="1" dirty="0" smtClean="0">
                <a:solidFill>
                  <a:srgbClr val="800000"/>
                </a:solidFill>
              </a:rPr>
              <a:t>) </a:t>
            </a:r>
            <a:r>
              <a:rPr lang="az-Cyrl-AZ" sz="1400" b="1" dirty="0" smtClean="0">
                <a:solidFill>
                  <a:srgbClr val="800000"/>
                </a:solidFill>
                <a:latin typeface="Arial"/>
                <a:cs typeface="Arial"/>
              </a:rPr>
              <a:t>Є</a:t>
            </a:r>
            <a:r>
              <a:rPr lang="en-US" sz="1400" b="1" dirty="0" smtClean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lang="en-US" sz="1800" b="1" dirty="0" smtClean="0">
                <a:solidFill>
                  <a:srgbClr val="800000"/>
                </a:solidFill>
              </a:rPr>
              <a:t>L </a:t>
            </a:r>
            <a:r>
              <a:rPr lang="en-US" sz="1800" b="0" dirty="0" smtClean="0">
                <a:solidFill>
                  <a:schemeClr val="tx1"/>
                </a:solidFill>
              </a:rPr>
              <a:t>then output </a:t>
            </a:r>
            <a:r>
              <a:rPr lang="en-US" b="1" dirty="0" smtClean="0">
                <a:solidFill>
                  <a:srgbClr val="C00000"/>
                </a:solidFill>
              </a:rPr>
              <a:t>0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sz="1800" dirty="0" smtClean="0"/>
              <a:t>else output</a:t>
            </a:r>
            <a:r>
              <a:rPr lang="en-US" sz="1800" b="1" dirty="0" smtClean="0">
                <a:solidFill>
                  <a:srgbClr val="9933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1</a:t>
            </a:r>
            <a:endParaRPr lang="en-US" sz="1800" b="1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5720" y="1285860"/>
            <a:ext cx="5062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Suppose </a:t>
            </a:r>
            <a:r>
              <a:rPr lang="en-US" b="1" dirty="0" smtClean="0">
                <a:solidFill>
                  <a:srgbClr val="C00000"/>
                </a:solidFill>
              </a:rPr>
              <a:t>P = NP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and hence </a:t>
            </a:r>
            <a:r>
              <a:rPr lang="en-US" b="1" dirty="0" smtClean="0">
                <a:solidFill>
                  <a:srgbClr val="C00000"/>
                </a:solidFill>
              </a:rPr>
              <a:t>L</a:t>
            </a:r>
            <a:r>
              <a:rPr lang="en-US" dirty="0" smtClean="0"/>
              <a:t> is poly-time decidable.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28600" y="5105400"/>
            <a:ext cx="86439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2060"/>
                </a:solidFill>
              </a:rPr>
              <a:t>Observation</a:t>
            </a:r>
          </a:p>
          <a:p>
            <a:r>
              <a:rPr lang="it-IT" sz="2000" dirty="0" smtClean="0"/>
              <a:t>The adversary guesses incorrectly if </a:t>
            </a:r>
            <a:r>
              <a:rPr lang="it-IT" sz="2000" b="1" dirty="0" smtClean="0">
                <a:solidFill>
                  <a:srgbClr val="C00000"/>
                </a:solidFill>
              </a:rPr>
              <a:t>b=1</a:t>
            </a:r>
            <a:r>
              <a:rPr lang="it-IT" sz="2000" dirty="0" smtClean="0"/>
              <a:t> and there exists </a:t>
            </a:r>
            <a:r>
              <a:rPr lang="it-IT" sz="2000" b="1" dirty="0" smtClean="0">
                <a:solidFill>
                  <a:srgbClr val="C00000"/>
                </a:solidFill>
              </a:rPr>
              <a:t>k’</a:t>
            </a:r>
            <a:r>
              <a:rPr lang="it-IT" sz="2000" dirty="0" smtClean="0"/>
              <a:t> such that</a:t>
            </a:r>
          </a:p>
          <a:p>
            <a:pPr algn="ctr"/>
            <a:r>
              <a:rPr lang="it-IT" sz="2000" dirty="0" smtClean="0"/>
              <a:t> </a:t>
            </a:r>
            <a:r>
              <a:rPr lang="it-IT" sz="2000" b="1" dirty="0" smtClean="0">
                <a:solidFill>
                  <a:srgbClr val="C00000"/>
                </a:solidFill>
              </a:rPr>
              <a:t>Enc(k’,m</a:t>
            </a:r>
            <a:r>
              <a:rPr lang="it-IT" sz="2000" b="1" baseline="-25000" dirty="0" smtClean="0">
                <a:solidFill>
                  <a:srgbClr val="C00000"/>
                </a:solidFill>
              </a:rPr>
              <a:t>0</a:t>
            </a:r>
            <a:r>
              <a:rPr lang="it-IT" sz="2000" b="1" dirty="0" smtClean="0">
                <a:solidFill>
                  <a:srgbClr val="C00000"/>
                </a:solidFill>
              </a:rPr>
              <a:t>) = Enc(k,m</a:t>
            </a:r>
            <a:r>
              <a:rPr lang="it-IT" sz="2000" b="1" baseline="-25000" dirty="0" smtClean="0">
                <a:solidFill>
                  <a:srgbClr val="C00000"/>
                </a:solidFill>
              </a:rPr>
              <a:t>1</a:t>
            </a:r>
            <a:r>
              <a:rPr lang="it-IT" sz="2000" b="1" dirty="0" smtClean="0">
                <a:solidFill>
                  <a:srgbClr val="C00000"/>
                </a:solidFill>
              </a:rPr>
              <a:t>) </a:t>
            </a:r>
          </a:p>
          <a:p>
            <a:r>
              <a:rPr lang="en-US" sz="2000" dirty="0" smtClean="0"/>
              <a:t>What is the probability that this happens?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357686" y="285728"/>
            <a:ext cx="4572000" cy="646331"/>
          </a:xfrm>
          <a:prstGeom prst="rect">
            <a:avLst/>
          </a:prstGeom>
          <a:solidFill>
            <a:schemeClr val="bg1"/>
          </a:solidFill>
          <a:ln>
            <a:prstDash val="dash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rgbClr val="C00000"/>
                </a:solidFill>
              </a:rPr>
              <a:t>L</a:t>
            </a:r>
            <a:r>
              <a:rPr lang="it-IT" dirty="0" smtClean="0"/>
              <a:t> is a language of all pairs </a:t>
            </a:r>
            <a:r>
              <a:rPr lang="it-IT" b="1" dirty="0" smtClean="0">
                <a:solidFill>
                  <a:srgbClr val="C00000"/>
                </a:solidFill>
              </a:rPr>
              <a:t>(c,m)</a:t>
            </a:r>
            <a:r>
              <a:rPr lang="it-IT" dirty="0" smtClean="0"/>
              <a:t>, where </a:t>
            </a:r>
            <a:r>
              <a:rPr lang="it-IT" b="1" dirty="0" smtClean="0">
                <a:solidFill>
                  <a:srgbClr val="C00000"/>
                </a:solidFill>
              </a:rPr>
              <a:t>c</a:t>
            </a:r>
            <a:r>
              <a:rPr lang="it-IT" dirty="0" smtClean="0"/>
              <a:t> can be a ciphertext of </a:t>
            </a:r>
            <a:r>
              <a:rPr lang="it-IT" b="1" dirty="0" smtClean="0">
                <a:solidFill>
                  <a:srgbClr val="C00000"/>
                </a:solidFill>
              </a:rPr>
              <a:t>m</a:t>
            </a:r>
            <a:endParaRPr lang="it-IT" b="1" dirty="0">
              <a:solidFill>
                <a:srgbClr val="C000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28600" y="3352799"/>
            <a:ext cx="2895600" cy="701186"/>
            <a:chOff x="2609019" y="4038600"/>
            <a:chExt cx="3821816" cy="1275229"/>
          </a:xfrm>
        </p:grpSpPr>
        <p:sp>
          <p:nvSpPr>
            <p:cNvPr id="19" name="TextBox 18"/>
            <p:cNvSpPr txBox="1"/>
            <p:nvPr/>
          </p:nvSpPr>
          <p:spPr>
            <a:xfrm>
              <a:off x="3733800" y="4177182"/>
              <a:ext cx="1219200" cy="867606"/>
            </a:xfrm>
            <a:prstGeom prst="rect">
              <a:avLst/>
            </a:prstGeom>
            <a:ln w="12700" cap="flat" cmpd="sng" algn="ctr">
              <a:solidFill>
                <a:scrgbClr r="0" g="0" b="0"/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500" b="1">
                  <a:solidFill>
                    <a:srgbClr val="800000"/>
                  </a:solidFill>
                </a:rPr>
                <a:t>M</a:t>
              </a:r>
              <a:r>
                <a:rPr lang="en-US" sz="2500" b="1" baseline="-25000">
                  <a:solidFill>
                    <a:srgbClr val="800000"/>
                  </a:solidFill>
                </a:rPr>
                <a:t>L</a:t>
              </a:r>
              <a:endParaRPr lang="en-US" sz="2500" b="1">
                <a:solidFill>
                  <a:srgbClr val="800000"/>
                </a:solidFill>
              </a:endParaRPr>
            </a:p>
          </p:txBody>
        </p:sp>
        <p:grpSp>
          <p:nvGrpSpPr>
            <p:cNvPr id="27" name="Group 8"/>
            <p:cNvGrpSpPr/>
            <p:nvPr/>
          </p:nvGrpSpPr>
          <p:grpSpPr>
            <a:xfrm>
              <a:off x="2609019" y="4038600"/>
              <a:ext cx="1106315" cy="587734"/>
              <a:chOff x="1847019" y="3810000"/>
              <a:chExt cx="1106315" cy="587734"/>
            </a:xfrm>
          </p:grpSpPr>
          <p:cxnSp>
            <p:nvCxnSpPr>
              <p:cNvPr id="37" name="Straight Arrow Connector 36"/>
              <p:cNvCxnSpPr/>
              <p:nvPr/>
            </p:nvCxnSpPr>
            <p:spPr>
              <a:xfrm>
                <a:off x="1847019" y="4087170"/>
                <a:ext cx="1106315" cy="4"/>
              </a:xfrm>
              <a:prstGeom prst="straightConnector1">
                <a:avLst/>
              </a:prstGeom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4"/>
              <p:cNvSpPr txBox="1"/>
              <p:nvPr/>
            </p:nvSpPr>
            <p:spPr>
              <a:xfrm>
                <a:off x="1993263" y="3810000"/>
                <a:ext cx="557774" cy="587734"/>
              </a:xfrm>
              <a:prstGeom prst="rect">
                <a:avLst/>
              </a:prstGeom>
              <a:ln w="12700" cap="flat" cmpd="sng" algn="ctr">
                <a:solidFill>
                  <a:scrgbClr r="0" g="0" b="0"/>
                </a:solidFill>
                <a:prstDash val="solid"/>
                <a:round/>
                <a:headEnd type="none" w="med" len="med"/>
                <a:tailEnd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500" b="1">
                    <a:solidFill>
                      <a:srgbClr val="800000"/>
                    </a:solidFill>
                  </a:rPr>
                  <a:t>c</a:t>
                </a:r>
              </a:p>
            </p:txBody>
          </p:sp>
        </p:grpSp>
        <p:grpSp>
          <p:nvGrpSpPr>
            <p:cNvPr id="29" name="Group 10"/>
            <p:cNvGrpSpPr/>
            <p:nvPr/>
          </p:nvGrpSpPr>
          <p:grpSpPr>
            <a:xfrm>
              <a:off x="2609019" y="4698110"/>
              <a:ext cx="1106315" cy="615719"/>
              <a:chOff x="1847019" y="3924442"/>
              <a:chExt cx="1106315" cy="615719"/>
            </a:xfrm>
          </p:grpSpPr>
          <p:cxnSp>
            <p:nvCxnSpPr>
              <p:cNvPr id="35" name="Straight Arrow Connector 34"/>
              <p:cNvCxnSpPr/>
              <p:nvPr/>
            </p:nvCxnSpPr>
            <p:spPr>
              <a:xfrm>
                <a:off x="1847019" y="4096434"/>
                <a:ext cx="1106315" cy="2890"/>
              </a:xfrm>
              <a:prstGeom prst="straightConnector1">
                <a:avLst/>
              </a:prstGeom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1993263" y="3924442"/>
                <a:ext cx="557774" cy="615719"/>
              </a:xfrm>
              <a:prstGeom prst="rect">
                <a:avLst/>
              </a:prstGeom>
              <a:ln w="12700" cap="flat" cmpd="sng" algn="ctr">
                <a:solidFill>
                  <a:scrgbClr r="0" g="0" b="0"/>
                </a:solidFill>
                <a:prstDash val="solid"/>
                <a:round/>
                <a:headEnd type="none" w="med" len="med"/>
                <a:tailEnd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rgbClr val="800000"/>
                    </a:solidFill>
                  </a:rPr>
                  <a:t>m</a:t>
                </a:r>
                <a:r>
                  <a:rPr lang="en-US" sz="1600" b="1" baseline="-25000" dirty="0" smtClean="0">
                    <a:solidFill>
                      <a:srgbClr val="800000"/>
                    </a:solidFill>
                  </a:rPr>
                  <a:t>0</a:t>
                </a:r>
                <a:endParaRPr lang="en-US" sz="1500" b="1">
                  <a:solidFill>
                    <a:srgbClr val="800000"/>
                  </a:solidFill>
                </a:endParaRPr>
              </a:p>
            </p:txBody>
          </p:sp>
        </p:grpSp>
        <p:grpSp>
          <p:nvGrpSpPr>
            <p:cNvPr id="32" name="Group 13"/>
            <p:cNvGrpSpPr/>
            <p:nvPr/>
          </p:nvGrpSpPr>
          <p:grpSpPr>
            <a:xfrm>
              <a:off x="4953000" y="4315772"/>
              <a:ext cx="1477835" cy="587732"/>
              <a:chOff x="1142999" y="3782372"/>
              <a:chExt cx="1133006" cy="587732"/>
            </a:xfrm>
          </p:grpSpPr>
          <p:cxnSp>
            <p:nvCxnSpPr>
              <p:cNvPr id="33" name="Straight Arrow Connector 32"/>
              <p:cNvCxnSpPr>
                <a:stCxn id="19" idx="3"/>
              </p:cNvCxnSpPr>
              <p:nvPr/>
            </p:nvCxnSpPr>
            <p:spPr>
              <a:xfrm flipV="1">
                <a:off x="1142999" y="4059538"/>
                <a:ext cx="1133006" cy="18049"/>
              </a:xfrm>
              <a:prstGeom prst="straightConnector1">
                <a:avLst/>
              </a:prstGeom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1273617" y="3782372"/>
                <a:ext cx="767806" cy="587732"/>
              </a:xfrm>
              <a:prstGeom prst="rect">
                <a:avLst/>
              </a:prstGeom>
              <a:ln w="12700" cap="flat" cmpd="sng" algn="ctr">
                <a:solidFill>
                  <a:scrgbClr r="0" g="0" b="0"/>
                </a:solidFill>
                <a:prstDash val="solid"/>
                <a:round/>
                <a:headEnd type="none" w="med" len="med"/>
                <a:tailEnd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500" b="1">
                    <a:solidFill>
                      <a:srgbClr val="800000"/>
                    </a:solidFill>
                  </a:rPr>
                  <a:t>yes/no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 animBg="1"/>
      <p:bldP spid="26" grpId="0" animBg="1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[4/5]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2976" y="2214554"/>
          <a:ext cx="1928828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207"/>
                <a:gridCol w="482207"/>
                <a:gridCol w="482207"/>
                <a:gridCol w="482207"/>
              </a:tblGrid>
              <a:tr h="2768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768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768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7682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7682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7682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7682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7682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Left Brace 5"/>
          <p:cNvSpPr/>
          <p:nvPr/>
        </p:nvSpPr>
        <p:spPr>
          <a:xfrm rot="10800000">
            <a:off x="3286116" y="2214554"/>
            <a:ext cx="500066" cy="2942638"/>
          </a:xfrm>
          <a:prstGeom prst="leftBrace">
            <a:avLst>
              <a:gd name="adj1" fmla="val 47516"/>
              <a:gd name="adj2" fmla="val 4962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6200000">
            <a:off x="1902004" y="4514820"/>
            <a:ext cx="500066" cy="1928826"/>
          </a:xfrm>
          <a:prstGeom prst="leftBrace">
            <a:avLst>
              <a:gd name="adj1" fmla="val 3880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57158" y="3857628"/>
            <a:ext cx="642942" cy="78581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b="1" dirty="0" smtClean="0">
                <a:solidFill>
                  <a:srgbClr val="990000"/>
                </a:solidFill>
              </a:rPr>
              <a:t>m</a:t>
            </a:r>
            <a:r>
              <a:rPr lang="en-US" b="1" baseline="-25000" dirty="0" smtClean="0">
                <a:solidFill>
                  <a:srgbClr val="990000"/>
                </a:solidFill>
              </a:rPr>
              <a:t>1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1500166" y="1500174"/>
            <a:ext cx="714380" cy="57150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k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142844" y="6143644"/>
            <a:ext cx="1500198" cy="500066"/>
          </a:xfrm>
          <a:prstGeom prst="wedgeRectCallout">
            <a:avLst>
              <a:gd name="adj1" fmla="val 62328"/>
              <a:gd name="adj2" fmla="val -42294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c = </a:t>
            </a:r>
            <a:r>
              <a:rPr lang="en-US" b="1" dirty="0" err="1" smtClean="0">
                <a:solidFill>
                  <a:srgbClr val="C00000"/>
                </a:solidFill>
              </a:rPr>
              <a:t>Enc</a:t>
            </a:r>
            <a:r>
              <a:rPr lang="en-US" b="1" baseline="-25000" dirty="0" err="1" smtClean="0">
                <a:solidFill>
                  <a:srgbClr val="C00000"/>
                </a:solidFill>
              </a:rPr>
              <a:t>k</a:t>
            </a:r>
            <a:r>
              <a:rPr lang="en-US" b="1" dirty="0" smtClean="0">
                <a:solidFill>
                  <a:srgbClr val="C00000"/>
                </a:solidFill>
              </a:rPr>
              <a:t>(m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14414" y="2983468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9800" y="21336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14480" y="40598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51920" y="3501008"/>
            <a:ext cx="108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messages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35696" y="5805264"/>
            <a:ext cx="587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138710" y="1928802"/>
            <a:ext cx="39290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From the correctness of encryption: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c</a:t>
            </a:r>
            <a:r>
              <a:rPr lang="en-US" sz="2400" dirty="0" smtClean="0"/>
              <a:t> can appear in each column </a:t>
            </a:r>
            <a:r>
              <a:rPr lang="en-US" sz="2400" b="1" dirty="0" smtClean="0">
                <a:solidFill>
                  <a:srgbClr val="0070C0"/>
                </a:solidFill>
              </a:rPr>
              <a:t>at most once</a:t>
            </a:r>
            <a:r>
              <a:rPr lang="en-US" sz="2400" dirty="0" smtClean="0"/>
              <a:t>.</a:t>
            </a:r>
            <a:endParaRPr lang="en-US" sz="24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5105400" y="4191000"/>
            <a:ext cx="39290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Hence the probability </a:t>
            </a:r>
            <a:r>
              <a:rPr lang="en-US" sz="2400" b="1" dirty="0" smtClean="0">
                <a:solidFill>
                  <a:srgbClr val="800000"/>
                </a:solidFill>
              </a:rPr>
              <a:t>p</a:t>
            </a:r>
            <a:r>
              <a:rPr lang="en-US" sz="2400" b="1" dirty="0" smtClean="0"/>
              <a:t> </a:t>
            </a:r>
            <a:r>
              <a:rPr lang="en-US" sz="2400" dirty="0" smtClean="0"/>
              <a:t>that it appears in a randomly chosen row is at most:</a:t>
            </a:r>
          </a:p>
          <a:p>
            <a:endParaRPr lang="en-US" sz="2400" dirty="0" smtClean="0"/>
          </a:p>
          <a:p>
            <a:pPr algn="ctr"/>
            <a:r>
              <a:rPr lang="pl-PL" sz="2400" b="1" dirty="0" smtClean="0">
                <a:solidFill>
                  <a:srgbClr val="C00000"/>
                </a:solidFill>
              </a:rPr>
              <a:t>|</a:t>
            </a:r>
            <a:r>
              <a:rPr lang="en-US" sz="2400" b="1" dirty="0">
                <a:solidFill>
                  <a:srgbClr val="C00000"/>
                </a:solidFill>
                <a:latin typeface="Lucida Calligraphy"/>
              </a:rPr>
              <a:t>K</a:t>
            </a:r>
            <a:r>
              <a:rPr lang="pl-PL" sz="2400" b="1" dirty="0" smtClean="0">
                <a:solidFill>
                  <a:srgbClr val="C00000"/>
                </a:solidFill>
              </a:rPr>
              <a:t>|</a:t>
            </a:r>
            <a:r>
              <a:rPr lang="en-US" sz="2400" b="1" dirty="0" smtClean="0">
                <a:solidFill>
                  <a:srgbClr val="C00000"/>
                </a:solidFill>
              </a:rPr>
              <a:t> /</a:t>
            </a:r>
            <a:r>
              <a:rPr lang="pl-PL" sz="2400" b="1" dirty="0" smtClean="0">
                <a:solidFill>
                  <a:srgbClr val="C00000"/>
                </a:solidFill>
              </a:rPr>
              <a:t>|</a:t>
            </a:r>
            <a:r>
              <a:rPr lang="en-US" sz="2400" b="1" dirty="0">
                <a:solidFill>
                  <a:srgbClr val="C00000"/>
                </a:solidFill>
                <a:latin typeface="Lucida Calligraphy"/>
              </a:rPr>
              <a:t>M</a:t>
            </a:r>
            <a:r>
              <a:rPr lang="pl-PL" sz="2400" b="1" dirty="0" smtClean="0">
                <a:solidFill>
                  <a:srgbClr val="C00000"/>
                </a:solidFill>
              </a:rPr>
              <a:t>|</a:t>
            </a: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= 1/2</a:t>
            </a:r>
            <a:r>
              <a:rPr lang="pl-PL" sz="2400" dirty="0" smtClean="0">
                <a:solidFill>
                  <a:schemeClr val="tx1"/>
                </a:solidFill>
              </a:rPr>
              <a:t>.</a:t>
            </a:r>
            <a:endParaRPr lang="en-US" sz="2400" dirty="0" smtClean="0"/>
          </a:p>
          <a:p>
            <a:endParaRPr lang="en-US" sz="2400" b="1" dirty="0" smtClean="0"/>
          </a:p>
        </p:txBody>
      </p:sp>
      <p:sp>
        <p:nvSpPr>
          <p:cNvPr id="8" name="Right Arrow 7"/>
          <p:cNvSpPr/>
          <p:nvPr/>
        </p:nvSpPr>
        <p:spPr>
          <a:xfrm>
            <a:off x="357158" y="2071678"/>
            <a:ext cx="642942" cy="78581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b="1" dirty="0">
                <a:solidFill>
                  <a:srgbClr val="990000"/>
                </a:solidFill>
              </a:rPr>
              <a:t>m</a:t>
            </a:r>
            <a:r>
              <a:rPr lang="pl-PL" b="1" baseline="-25000" dirty="0">
                <a:solidFill>
                  <a:srgbClr val="990000"/>
                </a:solidFill>
              </a:rPr>
              <a:t>0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7.40741E-7 L 0.0007 0.3717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37176 L 0.0007 0.0384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  <p:bldP spid="13" grpId="0"/>
      <p:bldP spid="15" grpId="0"/>
      <p:bldP spid="18" grpId="0"/>
      <p:bldP spid="19" grpId="0"/>
      <p:bldP spid="8" grpId="0" animBg="1"/>
      <p:bldP spid="8" grpId="1" animBg="1"/>
      <p:bldP spid="8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15" name="Rectangle 27"/>
          <p:cNvSpPr>
            <a:spLocks noChangeArrowheads="1"/>
          </p:cNvSpPr>
          <p:nvPr/>
        </p:nvSpPr>
        <p:spPr bwMode="auto">
          <a:xfrm>
            <a:off x="0" y="3962400"/>
            <a:ext cx="9144000" cy="1066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2667000" y="1752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4343400" y="1752600"/>
            <a:ext cx="1981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1050925" y="2703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solidFill>
                <a:schemeClr val="tx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676400" y="2514600"/>
            <a:ext cx="1905000" cy="2271713"/>
            <a:chOff x="1676400" y="2514600"/>
            <a:chExt cx="1905000" cy="2271713"/>
          </a:xfrm>
        </p:grpSpPr>
        <p:sp>
          <p:nvSpPr>
            <p:cNvPr id="63497" name="Text Box 9"/>
            <p:cNvSpPr txBox="1">
              <a:spLocks noChangeArrowheads="1"/>
            </p:cNvSpPr>
            <p:nvPr/>
          </p:nvSpPr>
          <p:spPr bwMode="auto">
            <a:xfrm>
              <a:off x="2286000" y="2514600"/>
              <a:ext cx="685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800" b="1" dirty="0">
                  <a:solidFill>
                    <a:srgbClr val="800000"/>
                  </a:solidFill>
                </a:rPr>
                <a:t>b=0</a:t>
              </a:r>
            </a:p>
          </p:txBody>
        </p:sp>
        <p:sp>
          <p:nvSpPr>
            <p:cNvPr id="63499" name="Line 11"/>
            <p:cNvSpPr>
              <a:spLocks noChangeShapeType="1"/>
            </p:cNvSpPr>
            <p:nvPr/>
          </p:nvSpPr>
          <p:spPr bwMode="auto">
            <a:xfrm flipH="1">
              <a:off x="1905000" y="2895600"/>
              <a:ext cx="609600" cy="1371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500" name="Line 12"/>
            <p:cNvSpPr>
              <a:spLocks noChangeShapeType="1"/>
            </p:cNvSpPr>
            <p:nvPr/>
          </p:nvSpPr>
          <p:spPr bwMode="auto">
            <a:xfrm>
              <a:off x="2590800" y="2895600"/>
              <a:ext cx="762000" cy="1371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501" name="Text Box 13"/>
            <p:cNvSpPr txBox="1">
              <a:spLocks noChangeArrowheads="1"/>
            </p:cNvSpPr>
            <p:nvPr/>
          </p:nvSpPr>
          <p:spPr bwMode="auto">
            <a:xfrm>
              <a:off x="1676400" y="3124200"/>
              <a:ext cx="776310" cy="64633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800" b="0" dirty="0">
                  <a:solidFill>
                    <a:schemeClr val="tx1"/>
                  </a:solidFill>
                </a:rPr>
                <a:t>prob. </a:t>
              </a:r>
              <a:r>
                <a:rPr lang="en-US" sz="1800" b="0" dirty="0" smtClean="0">
                  <a:solidFill>
                    <a:schemeClr val="tx1"/>
                  </a:solidFill>
                </a:rPr>
                <a:t/>
              </a:r>
              <a:br>
                <a:rPr lang="en-US" sz="1800" b="0" dirty="0" smtClean="0">
                  <a:solidFill>
                    <a:schemeClr val="tx1"/>
                  </a:solidFill>
                </a:rPr>
              </a:br>
              <a:r>
                <a:rPr lang="en-US" sz="1800" b="1" dirty="0" smtClean="0">
                  <a:solidFill>
                    <a:srgbClr val="800000"/>
                  </a:solidFill>
                </a:rPr>
                <a:t>1</a:t>
              </a:r>
              <a:endParaRPr lang="en-US" sz="1800" b="1" dirty="0">
                <a:solidFill>
                  <a:srgbClr val="800000"/>
                </a:solidFill>
              </a:endParaRPr>
            </a:p>
          </p:txBody>
        </p:sp>
        <p:sp>
          <p:nvSpPr>
            <p:cNvPr id="63502" name="Text Box 14"/>
            <p:cNvSpPr txBox="1">
              <a:spLocks noChangeArrowheads="1"/>
            </p:cNvSpPr>
            <p:nvPr/>
          </p:nvSpPr>
          <p:spPr bwMode="auto">
            <a:xfrm>
              <a:off x="2667000" y="3124200"/>
              <a:ext cx="762000" cy="646331"/>
            </a:xfrm>
            <a:prstGeom prst="rect">
              <a:avLst/>
            </a:prstGeom>
            <a:solidFill>
              <a:srgbClr val="EEECE1"/>
            </a:solidFill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800" b="0" dirty="0">
                  <a:solidFill>
                    <a:schemeClr val="tx1"/>
                  </a:solidFill>
                </a:rPr>
                <a:t>prob. </a:t>
              </a:r>
              <a:r>
                <a:rPr lang="en-US" sz="1800" b="0" dirty="0" smtClean="0">
                  <a:solidFill>
                    <a:schemeClr val="tx1"/>
                  </a:solidFill>
                </a:rPr>
                <a:t/>
              </a:r>
              <a:br>
                <a:rPr lang="en-US" sz="1800" b="0" dirty="0" smtClean="0">
                  <a:solidFill>
                    <a:schemeClr val="tx1"/>
                  </a:solidFill>
                </a:rPr>
              </a:br>
              <a:r>
                <a:rPr lang="en-US" sz="1800" b="1" dirty="0" smtClean="0">
                  <a:solidFill>
                    <a:srgbClr val="800000"/>
                  </a:solidFill>
                </a:rPr>
                <a:t>0</a:t>
              </a:r>
              <a:endParaRPr lang="en-US" sz="1800" b="1" dirty="0">
                <a:solidFill>
                  <a:srgbClr val="800000"/>
                </a:solidFill>
              </a:endParaRPr>
            </a:p>
          </p:txBody>
        </p:sp>
        <p:sp>
          <p:nvSpPr>
            <p:cNvPr id="63507" name="Text Box 19"/>
            <p:cNvSpPr txBox="1">
              <a:spLocks noChangeArrowheads="1"/>
            </p:cNvSpPr>
            <p:nvPr/>
          </p:nvSpPr>
          <p:spPr bwMode="auto">
            <a:xfrm>
              <a:off x="1752600" y="4419600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rgbClr val="800000"/>
                  </a:solidFill>
                </a:rPr>
                <a:t>0</a:t>
              </a:r>
            </a:p>
          </p:txBody>
        </p:sp>
        <p:sp>
          <p:nvSpPr>
            <p:cNvPr id="63508" name="Text Box 20"/>
            <p:cNvSpPr txBox="1">
              <a:spLocks noChangeArrowheads="1"/>
            </p:cNvSpPr>
            <p:nvPr/>
          </p:nvSpPr>
          <p:spPr bwMode="auto">
            <a:xfrm>
              <a:off x="3270250" y="4419600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rgbClr val="800000"/>
                  </a:solidFill>
                </a:rPr>
                <a:t>1</a:t>
              </a:r>
            </a:p>
          </p:txBody>
        </p:sp>
      </p:grp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228600" y="4419600"/>
            <a:ext cx="12698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800" b="1" dirty="0">
                <a:solidFill>
                  <a:srgbClr val="002060"/>
                </a:solidFill>
              </a:rPr>
              <a:t>guesses </a:t>
            </a:r>
            <a:r>
              <a:rPr lang="en-US" sz="1800" b="1" dirty="0">
                <a:solidFill>
                  <a:srgbClr val="800000"/>
                </a:solidFill>
              </a:rPr>
              <a:t>b =</a:t>
            </a:r>
            <a:endParaRPr lang="en-US" sz="1800" b="0" dirty="0">
              <a:solidFill>
                <a:srgbClr val="8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17669" y="5715000"/>
            <a:ext cx="1206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>
                <a:solidFill>
                  <a:srgbClr val="800000"/>
                </a:solidFill>
              </a:rPr>
              <a:t>½ + ½ p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800" y="1447800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Hence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8238066" y="6260068"/>
            <a:ext cx="601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QED</a:t>
            </a:r>
            <a:endParaRPr lang="en-US" b="1" dirty="0"/>
          </a:p>
        </p:txBody>
      </p:sp>
      <p:sp>
        <p:nvSpPr>
          <p:cNvPr id="30" name="Rectangle 29"/>
          <p:cNvSpPr/>
          <p:nvPr/>
        </p:nvSpPr>
        <p:spPr>
          <a:xfrm>
            <a:off x="4724400" y="5715000"/>
            <a:ext cx="6234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800000"/>
                </a:solidFill>
              </a:rPr>
              <a:t>≥ ¾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2971800" y="1752600"/>
            <a:ext cx="990600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 b="0" dirty="0">
                <a:solidFill>
                  <a:schemeClr val="tx1"/>
                </a:solidFill>
              </a:rPr>
              <a:t>prob. </a:t>
            </a:r>
            <a:r>
              <a:rPr lang="en-US" sz="1800" b="0" dirty="0" smtClean="0">
                <a:solidFill>
                  <a:schemeClr val="tx1"/>
                </a:solidFill>
              </a:rPr>
              <a:t/>
            </a:r>
            <a:br>
              <a:rPr lang="en-US" sz="1800" b="0" dirty="0" smtClean="0">
                <a:solidFill>
                  <a:schemeClr val="tx1"/>
                </a:solidFill>
              </a:rPr>
            </a:br>
            <a:r>
              <a:rPr lang="en-US" b="1">
                <a:solidFill>
                  <a:srgbClr val="800000"/>
                </a:solidFill>
              </a:rPr>
              <a:t>½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sz="1800" b="1" dirty="0">
              <a:solidFill>
                <a:srgbClr val="800000"/>
              </a:solidFill>
            </a:endParaRP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4800600" y="1752600"/>
            <a:ext cx="1075015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 b="0" dirty="0">
                <a:solidFill>
                  <a:schemeClr val="tx1"/>
                </a:solidFill>
              </a:rPr>
              <a:t>prob. </a:t>
            </a:r>
            <a:r>
              <a:rPr lang="en-US" sz="1800" b="0" dirty="0" smtClean="0">
                <a:solidFill>
                  <a:schemeClr val="tx1"/>
                </a:solidFill>
              </a:rPr>
              <a:t/>
            </a:r>
            <a:br>
              <a:rPr lang="en-US" sz="1800" b="0" dirty="0" smtClean="0">
                <a:solidFill>
                  <a:schemeClr val="tx1"/>
                </a:solidFill>
              </a:rPr>
            </a:br>
            <a:r>
              <a:rPr lang="en-US" b="1">
                <a:solidFill>
                  <a:srgbClr val="800000"/>
                </a:solidFill>
              </a:rPr>
              <a:t>½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sz="1800" b="1" dirty="0">
              <a:solidFill>
                <a:srgbClr val="800000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5556250" y="2526268"/>
            <a:ext cx="2139950" cy="2183845"/>
            <a:chOff x="5556250" y="2526268"/>
            <a:chExt cx="2139950" cy="2183845"/>
          </a:xfrm>
        </p:grpSpPr>
        <p:sp>
          <p:nvSpPr>
            <p:cNvPr id="63503" name="Line 15"/>
            <p:cNvSpPr>
              <a:spLocks noChangeShapeType="1"/>
            </p:cNvSpPr>
            <p:nvPr/>
          </p:nvSpPr>
          <p:spPr bwMode="auto">
            <a:xfrm flipH="1">
              <a:off x="5791200" y="2971800"/>
              <a:ext cx="609600" cy="1219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504" name="Line 16"/>
            <p:cNvSpPr>
              <a:spLocks noChangeShapeType="1"/>
            </p:cNvSpPr>
            <p:nvPr/>
          </p:nvSpPr>
          <p:spPr bwMode="auto">
            <a:xfrm>
              <a:off x="6553200" y="2971800"/>
              <a:ext cx="914400" cy="1295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505" name="Text Box 17"/>
            <p:cNvSpPr txBox="1">
              <a:spLocks noChangeArrowheads="1"/>
            </p:cNvSpPr>
            <p:nvPr/>
          </p:nvSpPr>
          <p:spPr bwMode="auto">
            <a:xfrm>
              <a:off x="5638800" y="3124200"/>
              <a:ext cx="823513" cy="64633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800" b="0" dirty="0">
                  <a:solidFill>
                    <a:schemeClr val="tx1"/>
                  </a:solidFill>
                </a:rPr>
                <a:t>prob.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sz="1800" b="1" dirty="0">
                  <a:solidFill>
                    <a:srgbClr val="800000"/>
                  </a:solidFill>
                </a:rPr>
                <a:t>1-p</a:t>
              </a:r>
              <a:endParaRPr lang="en-US" sz="1800" b="1" dirty="0">
                <a:solidFill>
                  <a:srgbClr val="800000"/>
                </a:solidFill>
              </a:endParaRPr>
            </a:p>
          </p:txBody>
        </p:sp>
        <p:sp>
          <p:nvSpPr>
            <p:cNvPr id="63506" name="Text Box 18"/>
            <p:cNvSpPr txBox="1">
              <a:spLocks noChangeArrowheads="1"/>
            </p:cNvSpPr>
            <p:nvPr/>
          </p:nvSpPr>
          <p:spPr bwMode="auto">
            <a:xfrm>
              <a:off x="6629400" y="3124200"/>
              <a:ext cx="838200" cy="64452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800" b="0" dirty="0">
                  <a:solidFill>
                    <a:schemeClr val="tx1"/>
                  </a:solidFill>
                </a:rPr>
                <a:t>prob.</a:t>
              </a:r>
              <a:br>
                <a:rPr lang="en-US" sz="1800" b="0" dirty="0">
                  <a:solidFill>
                    <a:schemeClr val="tx1"/>
                  </a:solidFill>
                </a:rPr>
              </a:br>
              <a:r>
                <a:rPr lang="it-IT" sz="1800" b="1" dirty="0">
                  <a:solidFill>
                    <a:srgbClr val="800000"/>
                  </a:solidFill>
                </a:rPr>
                <a:t>p</a:t>
              </a:r>
              <a:endParaRPr lang="en-US" sz="1800" b="1" dirty="0">
                <a:solidFill>
                  <a:srgbClr val="800000"/>
                </a:solidFill>
              </a:endParaRPr>
            </a:p>
          </p:txBody>
        </p:sp>
        <p:sp>
          <p:nvSpPr>
            <p:cNvPr id="63509" name="Text Box 21"/>
            <p:cNvSpPr txBox="1">
              <a:spLocks noChangeArrowheads="1"/>
            </p:cNvSpPr>
            <p:nvPr/>
          </p:nvSpPr>
          <p:spPr bwMode="auto">
            <a:xfrm>
              <a:off x="5556250" y="4343400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rgbClr val="800000"/>
                  </a:solidFill>
                </a:rPr>
                <a:t>0</a:t>
              </a:r>
            </a:p>
          </p:txBody>
        </p:sp>
        <p:sp>
          <p:nvSpPr>
            <p:cNvPr id="63510" name="Text Box 22"/>
            <p:cNvSpPr txBox="1">
              <a:spLocks noChangeArrowheads="1"/>
            </p:cNvSpPr>
            <p:nvPr/>
          </p:nvSpPr>
          <p:spPr bwMode="auto">
            <a:xfrm>
              <a:off x="7385050" y="4343400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rgbClr val="800000"/>
                  </a:solidFill>
                </a:rPr>
                <a:t>1</a:t>
              </a:r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6172200" y="2526268"/>
              <a:ext cx="685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800" b="1" dirty="0">
                  <a:solidFill>
                    <a:srgbClr val="800000"/>
                  </a:solidFill>
                </a:rPr>
                <a:t>b=1</a:t>
              </a:r>
            </a:p>
          </p:txBody>
        </p:sp>
      </p:grpSp>
      <p:pic>
        <p:nvPicPr>
          <p:cNvPr id="35" name="Picture 4" descr="MCj043594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505200"/>
            <a:ext cx="1210120" cy="836626"/>
          </a:xfrm>
          <a:prstGeom prst="rect">
            <a:avLst/>
          </a:prstGeom>
          <a:noFill/>
        </p:spPr>
      </p:pic>
      <p:sp>
        <p:nvSpPr>
          <p:cNvPr id="36" name="TextBox 35"/>
          <p:cNvSpPr txBox="1"/>
          <p:nvPr/>
        </p:nvSpPr>
        <p:spPr>
          <a:xfrm>
            <a:off x="7239000" y="1828800"/>
            <a:ext cx="854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800000"/>
                </a:solidFill>
              </a:rPr>
              <a:t>p ≥ ½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04800" y="5410200"/>
            <a:ext cx="2961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probability of a correct guess: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5171" y="6172200"/>
            <a:ext cx="3007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Hence </a:t>
            </a:r>
            <a:r>
              <a:rPr lang="en-US" b="1">
                <a:solidFill>
                  <a:srgbClr val="800000"/>
                </a:solidFill>
              </a:rPr>
              <a:t>(Enc,Dec) </a:t>
            </a:r>
            <a:r>
              <a:rPr lang="en-US"/>
              <a:t>is not secure.</a:t>
            </a:r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Proof [5/5]</a:t>
            </a: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1676400" y="4724400"/>
            <a:ext cx="6019800" cy="533400"/>
            <a:chOff x="1676400" y="4724400"/>
            <a:chExt cx="6019800" cy="533400"/>
          </a:xfrm>
        </p:grpSpPr>
        <p:sp>
          <p:nvSpPr>
            <p:cNvPr id="43" name="Up Arrow 42"/>
            <p:cNvSpPr/>
            <p:nvPr/>
          </p:nvSpPr>
          <p:spPr>
            <a:xfrm>
              <a:off x="1676400" y="4800600"/>
              <a:ext cx="381000" cy="457200"/>
            </a:xfrm>
            <a:prstGeom prst="up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Up Arrow 43"/>
            <p:cNvSpPr/>
            <p:nvPr/>
          </p:nvSpPr>
          <p:spPr>
            <a:xfrm>
              <a:off x="7315200" y="4724400"/>
              <a:ext cx="381000" cy="457200"/>
            </a:xfrm>
            <a:prstGeom prst="up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15" grpId="0" animBg="1"/>
      <p:bldP spid="63513" grpId="0"/>
      <p:bldP spid="27" grpId="0"/>
      <p:bldP spid="29" grpId="0"/>
      <p:bldP spid="30" grpId="0"/>
      <p:bldP spid="36" grpId="0"/>
      <p:bldP spid="37" grpId="0"/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3683</Words>
  <Application>Microsoft Macintosh PowerPoint</Application>
  <PresentationFormat>Pokaz na ekranie (4:3)</PresentationFormat>
  <Paragraphs>775</Paragraphs>
  <Slides>66</Slides>
  <Notes>62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66</vt:i4>
      </vt:variant>
    </vt:vector>
  </HeadingPairs>
  <TitlesOfParts>
    <vt:vector size="67" baseType="lpstr">
      <vt:lpstr>Office Theme</vt:lpstr>
      <vt:lpstr>Lecture 2 Symmetric Encryption I</vt:lpstr>
      <vt:lpstr>Plan</vt:lpstr>
      <vt:lpstr>From the last lecture:</vt:lpstr>
      <vt:lpstr>Is it possible to prove security?</vt:lpstr>
      <vt:lpstr>Proof [1/5]</vt:lpstr>
      <vt:lpstr>Proof [2/5]</vt:lpstr>
      <vt:lpstr>Proof [3/5]</vt:lpstr>
      <vt:lpstr>Proof [4/5]</vt:lpstr>
      <vt:lpstr>Proof [5/5]</vt:lpstr>
      <vt:lpstr>Moral: “If P=NP, then the semantically-secure encryption is broken” </vt:lpstr>
      <vt:lpstr>Prezentacja programu PowerPoint</vt:lpstr>
      <vt:lpstr>What can we prove?</vt:lpstr>
      <vt:lpstr>Research program in cryptography</vt:lpstr>
      <vt:lpstr>Example</vt:lpstr>
      <vt:lpstr>Plan</vt:lpstr>
      <vt:lpstr>Pseudorandom generators</vt:lpstr>
      <vt:lpstr>Idea</vt:lpstr>
      <vt:lpstr>“Looks random”</vt:lpstr>
      <vt:lpstr>“Looks random”</vt:lpstr>
      <vt:lpstr>Non-cryptographic PRGs</vt:lpstr>
      <vt:lpstr>How to break LRS</vt:lpstr>
      <vt:lpstr>PRG – main idea of the definition</vt:lpstr>
      <vt:lpstr>Cryptographic PRG</vt:lpstr>
      <vt:lpstr>Constructions</vt:lpstr>
      <vt:lpstr>Theorem</vt:lpstr>
      <vt:lpstr>Prezentacja programu PowerPoint</vt:lpstr>
      <vt:lpstr>Prezentacja programu PowerPoint</vt:lpstr>
      <vt:lpstr>Prezentacja programu PowerPoint</vt:lpstr>
      <vt:lpstr>Prezentacja programu PowerPoint</vt:lpstr>
      <vt:lpstr>The complexity</vt:lpstr>
      <vt:lpstr>Moral</vt:lpstr>
      <vt:lpstr>A question</vt:lpstr>
      <vt:lpstr>General rule</vt:lpstr>
      <vt:lpstr>Constructions of PRGs</vt:lpstr>
      <vt:lpstr>Plan</vt:lpstr>
      <vt:lpstr>One-way functions</vt:lpstr>
      <vt:lpstr>A real-life analogue: phone book</vt:lpstr>
      <vt:lpstr>More formally...</vt:lpstr>
      <vt:lpstr>Example of a (candidate for) a one-way function</vt:lpstr>
      <vt:lpstr>One way functions do not “hide all the input”</vt:lpstr>
      <vt:lpstr>How to encrypt with one-way functions?</vt:lpstr>
      <vt:lpstr>One of the most fundamental results in the symmetric cryptography</vt:lpstr>
      <vt:lpstr>The implication also holds in the other direction</vt:lpstr>
      <vt:lpstr>“Minicrypt”</vt:lpstr>
      <vt:lpstr>Plan</vt:lpstr>
      <vt:lpstr>Stream ciphers</vt:lpstr>
      <vt:lpstr>How to encrypt multiple messages using pseudorandom generators?</vt:lpstr>
      <vt:lpstr>Misuse of RC4 in Microsoft Office [Hongjun Wu 2005]</vt:lpstr>
      <vt:lpstr>What to do?</vt:lpstr>
      <vt:lpstr>How to encrypt several messages</vt:lpstr>
      <vt:lpstr>Unsynchronized mode</vt:lpstr>
      <vt:lpstr>We need an “augmented” PRG</vt:lpstr>
      <vt:lpstr>How to construct such a PRG?</vt:lpstr>
      <vt:lpstr>Popular historical stream ciphers</vt:lpstr>
      <vt:lpstr>Competitions for new stream ciphers</vt:lpstr>
      <vt:lpstr>RC4</vt:lpstr>
      <vt:lpstr>RC4 – an overview</vt:lpstr>
      <vt:lpstr>RC4</vt:lpstr>
      <vt:lpstr>Problems with RC4</vt:lpstr>
      <vt:lpstr>Use of RC4 in WEP</vt:lpstr>
      <vt:lpstr>RC4 in WEP – problems with the key length</vt:lpstr>
      <vt:lpstr>RC4 in WEP – the weak IVs</vt:lpstr>
      <vt:lpstr>These attacks are practical!</vt:lpstr>
      <vt:lpstr>How bad is the situation?</vt:lpstr>
      <vt:lpstr>Is there an alternative to the stream ciphers?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 Symmetric Encryption I</dc:title>
  <dc:creator>stefan</dc:creator>
  <cp:lastModifiedBy>Stefan Dziembowski</cp:lastModifiedBy>
  <cp:revision>48</cp:revision>
  <dcterms:created xsi:type="dcterms:W3CDTF">2011-10-21T10:41:17Z</dcterms:created>
  <dcterms:modified xsi:type="dcterms:W3CDTF">2013-01-04T14:21:33Z</dcterms:modified>
</cp:coreProperties>
</file>