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64.xml" ContentType="application/vnd.openxmlformats-officedocument.presentationml.notesSlide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65.xml" ContentType="application/vnd.openxmlformats-officedocument.presentationml.notes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Default Extension="xml" ContentType="application/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notesSlides/notesSlide6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Default Extension="png" ContentType="image/png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49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68"/>
  </p:notesMasterIdLst>
  <p:sldIdLst>
    <p:sldId id="33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327" r:id="rId20"/>
    <p:sldId id="30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6" r:id="rId36"/>
    <p:sldId id="298" r:id="rId37"/>
    <p:sldId id="297" r:id="rId38"/>
    <p:sldId id="299" r:id="rId39"/>
    <p:sldId id="328" r:id="rId40"/>
    <p:sldId id="292" r:id="rId41"/>
    <p:sldId id="336" r:id="rId42"/>
    <p:sldId id="300" r:id="rId43"/>
    <p:sldId id="310" r:id="rId44"/>
    <p:sldId id="330" r:id="rId45"/>
    <p:sldId id="329" r:id="rId46"/>
    <p:sldId id="306" r:id="rId47"/>
    <p:sldId id="307" r:id="rId48"/>
    <p:sldId id="318" r:id="rId49"/>
    <p:sldId id="309" r:id="rId50"/>
    <p:sldId id="308" r:id="rId51"/>
    <p:sldId id="311" r:id="rId52"/>
    <p:sldId id="321" r:id="rId53"/>
    <p:sldId id="312" r:id="rId54"/>
    <p:sldId id="314" r:id="rId55"/>
    <p:sldId id="313" r:id="rId56"/>
    <p:sldId id="335" r:id="rId57"/>
    <p:sldId id="320" r:id="rId58"/>
    <p:sldId id="334" r:id="rId59"/>
    <p:sldId id="323" r:id="rId60"/>
    <p:sldId id="332" r:id="rId61"/>
    <p:sldId id="324" r:id="rId62"/>
    <p:sldId id="322" r:id="rId63"/>
    <p:sldId id="325" r:id="rId64"/>
    <p:sldId id="326" r:id="rId65"/>
    <p:sldId id="333" r:id="rId66"/>
    <p:sldId id="303" r:id="rId6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257" autoAdjust="0"/>
    <p:restoredTop sz="92927" autoAdjust="0"/>
  </p:normalViewPr>
  <p:slideViewPr>
    <p:cSldViewPr>
      <p:cViewPr varScale="1">
        <p:scale>
          <a:sx n="80" d="100"/>
          <a:sy n="80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E6A616F-21CB-4ABF-ACB5-47266D69BC44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B1A54BF-54E7-4252-8B66-72961DBA5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2CF6-142F-4865-B9D1-834084EDB38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2CF6-142F-4865-B9D1-834084EDB38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6243B-458B-423D-8E58-69E166CB38A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F8A8-8E85-4C0F-8D39-C63C1B46926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F8A8-8E85-4C0F-8D39-C63C1B46926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F8A8-8E85-4C0F-8D39-C63C1B46926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938E-39AD-4F55-8E50-5B5F2D776594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2CF6-142F-4865-B9D1-834084EDB38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DF75-B867-4B11-BCA2-F2EFD7148B45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348A-C895-4EE0-B20C-B77322CA0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DF75-B867-4B11-BCA2-F2EFD7148B45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348A-C895-4EE0-B20C-B77322CA0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DF75-B867-4B11-BCA2-F2EFD7148B45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348A-C895-4EE0-B20C-B77322CA0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2CE963-E336-4791-BEE1-7AA5286EE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DF75-B867-4B11-BCA2-F2EFD7148B45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348A-C895-4EE0-B20C-B77322CA0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DF75-B867-4B11-BCA2-F2EFD7148B45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348A-C895-4EE0-B20C-B77322CA0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DF75-B867-4B11-BCA2-F2EFD7148B45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348A-C895-4EE0-B20C-B77322CA0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DF75-B867-4B11-BCA2-F2EFD7148B45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348A-C895-4EE0-B20C-B77322CA0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DF75-B867-4B11-BCA2-F2EFD7148B45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348A-C895-4EE0-B20C-B77322CA0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DF75-B867-4B11-BCA2-F2EFD7148B45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348A-C895-4EE0-B20C-B77322CA0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DF75-B867-4B11-BCA2-F2EFD7148B45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348A-C895-4EE0-B20C-B77322CA0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DF75-B867-4B11-BCA2-F2EFD7148B45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348A-C895-4EE0-B20C-B77322CA0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EDF75-B867-4B11-BCA2-F2EFD7148B45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4348A-C895-4EE0-B20C-B77322CA0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wmf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2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2398719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GB" dirty="0" smtClean="0"/>
              <a:t>Lecture 10</a:t>
            </a:r>
            <a:br>
              <a:rPr lang="en-GB" dirty="0" smtClean="0"/>
            </a:br>
            <a:r>
              <a:rPr lang="en-US" b="1" dirty="0" smtClean="0"/>
              <a:t> Signature Schemes</a:t>
            </a:r>
            <a:endParaRPr lang="en-US" b="1" dirty="0"/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1285852" y="2872238"/>
            <a:ext cx="3643338" cy="1199704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Stefan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Dziembowski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www.dziembowski.net</a:t>
            </a:r>
            <a:b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</a:t>
            </a:r>
            <a:r>
              <a:rPr lang="it-IT" baseline="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M</a:t>
            </a:r>
            <a:r>
              <a:rPr lang="it-IT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UW</a:t>
            </a:r>
            <a:endParaRPr kumimoji="0" lang="it-IT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6286520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7.12.12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01024" y="628652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ver</a:t>
            </a:r>
            <a:r>
              <a:rPr lang="en-US" b="1" smtClean="0"/>
              <a:t> 1.0</a:t>
            </a:r>
            <a:endParaRPr lang="it-IT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895600"/>
            <a:ext cx="2743200" cy="1769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sz="4000"/>
              <a:t>So, the signatures are transferable</a:t>
            </a:r>
            <a:endParaRPr lang="en-US" sz="4000"/>
          </a:p>
        </p:txBody>
      </p:sp>
      <p:pic>
        <p:nvPicPr>
          <p:cNvPr id="13316" name="Picture 4" descr="PL41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029200"/>
            <a:ext cx="1058863" cy="857250"/>
          </a:xfrm>
          <a:prstGeom prst="rect">
            <a:avLst/>
          </a:prstGeom>
          <a:noFill/>
        </p:spPr>
      </p:pic>
      <p:pic>
        <p:nvPicPr>
          <p:cNvPr id="13318" name="Picture 6" descr="PL41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0663" y="4953000"/>
            <a:ext cx="973137" cy="1011238"/>
          </a:xfrm>
          <a:prstGeom prst="rect">
            <a:avLst/>
          </a:prstGeom>
          <a:noFill/>
        </p:spPr>
      </p:pic>
      <p:pic>
        <p:nvPicPr>
          <p:cNvPr id="13319" name="Picture 7" descr="PL412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953000"/>
            <a:ext cx="990600" cy="942975"/>
          </a:xfrm>
          <a:prstGeom prst="rect">
            <a:avLst/>
          </a:prstGeom>
          <a:noFill/>
        </p:spPr>
      </p:pic>
      <p:pic>
        <p:nvPicPr>
          <p:cNvPr id="13320" name="Picture 8" descr="PL415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4600" y="5029200"/>
            <a:ext cx="1041400" cy="969963"/>
          </a:xfrm>
          <a:prstGeom prst="rect">
            <a:avLst/>
          </a:prstGeom>
          <a:noFill/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124200" y="6019800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rgbClr val="990000"/>
                </a:solidFill>
              </a:rPr>
              <a:t>P</a:t>
            </a:r>
            <a:r>
              <a:rPr lang="en-GB" sz="2400" b="1" baseline="-25000">
                <a:solidFill>
                  <a:srgbClr val="990000"/>
                </a:solidFill>
              </a:rPr>
              <a:t>2</a:t>
            </a:r>
            <a:endParaRPr lang="en-US" sz="2400" b="1">
              <a:solidFill>
                <a:srgbClr val="990000"/>
              </a:solidFill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359400" y="6096000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rgbClr val="990000"/>
                </a:solidFill>
              </a:rPr>
              <a:t>P</a:t>
            </a:r>
            <a:r>
              <a:rPr lang="en-GB" sz="2400" b="1" baseline="-25000">
                <a:solidFill>
                  <a:srgbClr val="990000"/>
                </a:solidFill>
              </a:rPr>
              <a:t>3</a:t>
            </a:r>
            <a:endParaRPr lang="en-US" sz="2400" b="1">
              <a:solidFill>
                <a:srgbClr val="990000"/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752600" y="1295400"/>
            <a:ext cx="91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990000"/>
                </a:solidFill>
              </a:rPr>
              <a:t>Alice</a:t>
            </a:r>
            <a:endParaRPr lang="en-US" sz="2400" b="1">
              <a:solidFill>
                <a:srgbClr val="990000"/>
              </a:solidFill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772400" y="6043634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990000"/>
                </a:solidFill>
              </a:rPr>
              <a:t>P</a:t>
            </a:r>
            <a:r>
              <a:rPr lang="en-GB" sz="2400" b="1" baseline="-25000" dirty="0">
                <a:solidFill>
                  <a:srgbClr val="990000"/>
                </a:solidFill>
              </a:rPr>
              <a:t>4</a:t>
            </a:r>
            <a:endParaRPr lang="en-US" sz="2400" b="1" dirty="0">
              <a:solidFill>
                <a:srgbClr val="990000"/>
              </a:solidFill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914400" y="6019800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rgbClr val="990000"/>
                </a:solidFill>
              </a:rPr>
              <a:t>P</a:t>
            </a:r>
            <a:r>
              <a:rPr lang="en-GB" sz="2400" b="1" baseline="-25000">
                <a:solidFill>
                  <a:srgbClr val="990000"/>
                </a:solidFill>
              </a:rPr>
              <a:t>1</a:t>
            </a:r>
            <a:endParaRPr lang="en-US" sz="2400" b="1">
              <a:solidFill>
                <a:srgbClr val="990000"/>
              </a:solidFill>
            </a:endParaRP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 rot="5400000" flipH="1" flipV="1">
            <a:off x="19844" y="3256756"/>
            <a:ext cx="2286000" cy="954088"/>
          </a:xfrm>
          <a:prstGeom prst="leftArrow">
            <a:avLst>
              <a:gd name="adj1" fmla="val 50417"/>
              <a:gd name="adj2" fmla="val 47598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l-GR" sz="2000" b="1">
                <a:solidFill>
                  <a:srgbClr val="990000"/>
                </a:solidFill>
                <a:cs typeface="Arial" pitchFamily="34" charset="0"/>
              </a:rPr>
              <a:t>σ</a:t>
            </a:r>
            <a:r>
              <a:rPr lang="en-GB" sz="2000" b="1">
                <a:solidFill>
                  <a:srgbClr val="990000"/>
                </a:solidFill>
                <a:cs typeface="Arial" pitchFamily="34" charset="0"/>
              </a:rPr>
              <a:t> = </a:t>
            </a:r>
            <a:r>
              <a:rPr lang="en-US" sz="2000" b="1">
                <a:solidFill>
                  <a:srgbClr val="990000"/>
                </a:solidFill>
              </a:rPr>
              <a:t>Sign(sk</a:t>
            </a:r>
            <a:r>
              <a:rPr lang="en-US" sz="2000" b="1" baseline="-25000">
                <a:solidFill>
                  <a:srgbClr val="990000"/>
                </a:solidFill>
              </a:rPr>
              <a:t>3</a:t>
            </a:r>
            <a:r>
              <a:rPr lang="en-US" sz="2000" b="1">
                <a:solidFill>
                  <a:srgbClr val="990000"/>
                </a:solidFill>
              </a:rPr>
              <a:t>,m)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1752600" y="1828800"/>
            <a:ext cx="914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>
                <a:solidFill>
                  <a:srgbClr val="990000"/>
                </a:solidFill>
              </a:rPr>
              <a:t>sk</a:t>
            </a:r>
            <a:r>
              <a:rPr lang="en-US" b="1" baseline="-25000">
                <a:solidFill>
                  <a:srgbClr val="990000"/>
                </a:solidFill>
              </a:rPr>
              <a:t>A</a:t>
            </a:r>
            <a:endParaRPr lang="en-US" b="1">
              <a:solidFill>
                <a:srgbClr val="990000"/>
              </a:solidFill>
            </a:endParaRPr>
          </a:p>
        </p:txBody>
      </p:sp>
      <p:pic>
        <p:nvPicPr>
          <p:cNvPr id="13330" name="Picture 18" descr="MCj041580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066800"/>
            <a:ext cx="1368425" cy="1438275"/>
          </a:xfrm>
          <a:prstGeom prst="rect">
            <a:avLst/>
          </a:prstGeom>
          <a:noFill/>
        </p:spPr>
      </p:pic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1752600" y="51054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2000" b="1">
                <a:solidFill>
                  <a:srgbClr val="990000"/>
                </a:solidFill>
              </a:rPr>
              <a:t>(m,</a:t>
            </a:r>
            <a:r>
              <a:rPr lang="el-GR" sz="2000" b="1">
                <a:solidFill>
                  <a:srgbClr val="990000"/>
                </a:solidFill>
              </a:rPr>
              <a:t>σ</a:t>
            </a:r>
            <a:r>
              <a:rPr lang="en-GB" sz="2000" b="1">
                <a:solidFill>
                  <a:srgbClr val="990000"/>
                </a:solidFill>
              </a:rPr>
              <a:t>)</a:t>
            </a:r>
            <a:endParaRPr lang="en-US" sz="2000" b="1">
              <a:solidFill>
                <a:srgbClr val="990000"/>
              </a:solidFill>
            </a:endParaRP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3886200" y="51054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2000" b="1">
                <a:solidFill>
                  <a:srgbClr val="990000"/>
                </a:solidFill>
              </a:rPr>
              <a:t>(m,</a:t>
            </a:r>
            <a:r>
              <a:rPr lang="el-GR" sz="2000" b="1">
                <a:solidFill>
                  <a:srgbClr val="990000"/>
                </a:solidFill>
              </a:rPr>
              <a:t>σ</a:t>
            </a:r>
            <a:r>
              <a:rPr lang="en-GB" sz="2000" b="1">
                <a:solidFill>
                  <a:srgbClr val="990000"/>
                </a:solidFill>
              </a:rPr>
              <a:t>)</a:t>
            </a:r>
            <a:endParaRPr lang="en-US" sz="2000" b="1">
              <a:solidFill>
                <a:srgbClr val="990000"/>
              </a:solidFill>
            </a:endParaRPr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6248400" y="51054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2000" b="1" dirty="0">
                <a:solidFill>
                  <a:srgbClr val="990000"/>
                </a:solidFill>
              </a:rPr>
              <a:t>(m,</a:t>
            </a:r>
            <a:r>
              <a:rPr lang="el-GR" sz="2000" b="1" dirty="0">
                <a:solidFill>
                  <a:srgbClr val="990000"/>
                </a:solidFill>
              </a:rPr>
              <a:t>σ</a:t>
            </a:r>
            <a:r>
              <a:rPr lang="en-GB" sz="2000" b="1" dirty="0">
                <a:solidFill>
                  <a:srgbClr val="990000"/>
                </a:solidFill>
              </a:rPr>
              <a:t>)</a:t>
            </a:r>
            <a:endParaRPr lang="en-US" sz="2000" b="1" dirty="0">
              <a:solidFill>
                <a:srgbClr val="990000"/>
              </a:solidFill>
            </a:endParaRPr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>
            <a:off x="2514600" y="2514600"/>
            <a:ext cx="1143000" cy="685800"/>
          </a:xfrm>
          <a:prstGeom prst="wedgeRectCallout">
            <a:avLst>
              <a:gd name="adj1" fmla="val -137639"/>
              <a:gd name="adj2" fmla="val 31713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“Alice </a:t>
            </a:r>
            <a:r>
              <a:rPr lang="en-GB" dirty="0"/>
              <a:t>signed </a:t>
            </a:r>
            <a:r>
              <a:rPr lang="en-GB" b="1" dirty="0" smtClean="0">
                <a:solidFill>
                  <a:srgbClr val="993300"/>
                </a:solidFill>
              </a:rPr>
              <a:t>m</a:t>
            </a:r>
            <a:r>
              <a:rPr lang="en-GB" dirty="0" smtClean="0">
                <a:solidFill>
                  <a:schemeClr val="tx1"/>
                </a:solidFill>
              </a:rPr>
              <a:t>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304800" y="563880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>
                <a:solidFill>
                  <a:srgbClr val="990000"/>
                </a:solidFill>
              </a:rPr>
              <a:t>pk</a:t>
            </a:r>
            <a:r>
              <a:rPr lang="en-US" b="1" baseline="-25000">
                <a:solidFill>
                  <a:srgbClr val="990000"/>
                </a:solidFill>
              </a:rPr>
              <a:t>A</a:t>
            </a:r>
            <a:endParaRPr lang="en-US" b="1">
              <a:solidFill>
                <a:srgbClr val="990000"/>
              </a:solidFill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2590800" y="579120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>
                <a:solidFill>
                  <a:srgbClr val="990000"/>
                </a:solidFill>
              </a:rPr>
              <a:t>pk</a:t>
            </a:r>
            <a:r>
              <a:rPr lang="en-US" b="1" baseline="-25000">
                <a:solidFill>
                  <a:srgbClr val="990000"/>
                </a:solidFill>
              </a:rPr>
              <a:t>A</a:t>
            </a:r>
            <a:endParaRPr lang="en-US" b="1">
              <a:solidFill>
                <a:srgbClr val="990000"/>
              </a:solidFill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4876800" y="579120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>
                <a:solidFill>
                  <a:srgbClr val="990000"/>
                </a:solidFill>
              </a:rPr>
              <a:t>pk</a:t>
            </a:r>
            <a:r>
              <a:rPr lang="en-US" b="1" baseline="-25000">
                <a:solidFill>
                  <a:srgbClr val="990000"/>
                </a:solidFill>
              </a:rPr>
              <a:t>A</a:t>
            </a:r>
            <a:endParaRPr lang="en-US" b="1">
              <a:solidFill>
                <a:srgbClr val="990000"/>
              </a:solidFill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7162800" y="579120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>
                <a:solidFill>
                  <a:srgbClr val="990000"/>
                </a:solidFill>
              </a:rPr>
              <a:t>pk</a:t>
            </a:r>
            <a:r>
              <a:rPr lang="en-US" b="1" baseline="-25000">
                <a:solidFill>
                  <a:srgbClr val="990000"/>
                </a:solidFill>
              </a:rPr>
              <a:t>A</a:t>
            </a:r>
            <a:endParaRPr lang="en-US" b="1">
              <a:solidFill>
                <a:srgbClr val="990000"/>
              </a:solidFill>
            </a:endParaRPr>
          </a:p>
        </p:txBody>
      </p: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4648200" y="2514600"/>
            <a:ext cx="1143000" cy="685800"/>
          </a:xfrm>
          <a:prstGeom prst="wedgeRectCallout">
            <a:avLst>
              <a:gd name="adj1" fmla="val -141667"/>
              <a:gd name="adj2" fmla="val 32384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“Alice signed </a:t>
            </a:r>
            <a:r>
              <a:rPr lang="en-GB" b="1" dirty="0" smtClean="0">
                <a:solidFill>
                  <a:srgbClr val="993300"/>
                </a:solidFill>
              </a:rPr>
              <a:t>m</a:t>
            </a:r>
            <a:r>
              <a:rPr lang="en-GB" dirty="0" smtClean="0">
                <a:solidFill>
                  <a:schemeClr val="tx1"/>
                </a:solidFill>
              </a:rPr>
              <a:t>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41" name="AutoShape 29"/>
          <p:cNvSpPr>
            <a:spLocks noChangeArrowheads="1"/>
          </p:cNvSpPr>
          <p:nvPr/>
        </p:nvSpPr>
        <p:spPr bwMode="auto">
          <a:xfrm>
            <a:off x="7010400" y="2590800"/>
            <a:ext cx="1143000" cy="685800"/>
          </a:xfrm>
          <a:prstGeom prst="wedgeRectCallout">
            <a:avLst>
              <a:gd name="adj1" fmla="val -154306"/>
              <a:gd name="adj2" fmla="val 302778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“Alice signed </a:t>
            </a:r>
            <a:r>
              <a:rPr lang="en-GB" b="1" dirty="0" smtClean="0">
                <a:solidFill>
                  <a:srgbClr val="993300"/>
                </a:solidFill>
              </a:rPr>
              <a:t>m</a:t>
            </a:r>
            <a:r>
              <a:rPr lang="en-GB" dirty="0" smtClean="0">
                <a:solidFill>
                  <a:schemeClr val="tx1"/>
                </a:solidFill>
              </a:rPr>
              <a:t>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42" name="AutoShape 30"/>
          <p:cNvSpPr>
            <a:spLocks noChangeArrowheads="1"/>
          </p:cNvSpPr>
          <p:nvPr/>
        </p:nvSpPr>
        <p:spPr bwMode="auto">
          <a:xfrm>
            <a:off x="2438400" y="4038600"/>
            <a:ext cx="1447800" cy="381000"/>
          </a:xfrm>
          <a:prstGeom prst="wedgeRectCallout">
            <a:avLst>
              <a:gd name="adj1" fmla="val -3949"/>
              <a:gd name="adj2" fmla="val 17875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/>
              <a:t>I believe it!</a:t>
            </a:r>
            <a:endParaRPr lang="en-US" b="1"/>
          </a:p>
        </p:txBody>
      </p:sp>
      <p:sp>
        <p:nvSpPr>
          <p:cNvPr id="13343" name="AutoShape 31"/>
          <p:cNvSpPr>
            <a:spLocks noChangeArrowheads="1"/>
          </p:cNvSpPr>
          <p:nvPr/>
        </p:nvSpPr>
        <p:spPr bwMode="auto">
          <a:xfrm>
            <a:off x="4648200" y="4038600"/>
            <a:ext cx="1447800" cy="381000"/>
          </a:xfrm>
          <a:prstGeom prst="wedgeRectCallout">
            <a:avLst>
              <a:gd name="adj1" fmla="val -1426"/>
              <a:gd name="adj2" fmla="val 187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/>
              <a:t>I believe it!</a:t>
            </a:r>
            <a:endParaRPr lang="en-US" b="1"/>
          </a:p>
        </p:txBody>
      </p:sp>
      <p:sp>
        <p:nvSpPr>
          <p:cNvPr id="13344" name="AutoShape 32"/>
          <p:cNvSpPr>
            <a:spLocks noChangeArrowheads="1"/>
          </p:cNvSpPr>
          <p:nvPr/>
        </p:nvSpPr>
        <p:spPr bwMode="auto">
          <a:xfrm>
            <a:off x="7010400" y="4038600"/>
            <a:ext cx="1447800" cy="381000"/>
          </a:xfrm>
          <a:prstGeom prst="wedgeRectCallout">
            <a:avLst>
              <a:gd name="adj1" fmla="val -1426"/>
              <a:gd name="adj2" fmla="val 187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/>
              <a:t>I believe it!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animBg="1"/>
      <p:bldP spid="13331" grpId="0" animBg="1"/>
      <p:bldP spid="13333" grpId="0" animBg="1"/>
      <p:bldP spid="13334" grpId="0" animBg="1"/>
      <p:bldP spid="13335" grpId="0" animBg="1"/>
      <p:bldP spid="13340" grpId="0" animBg="1"/>
      <p:bldP spid="13341" grpId="0" animBg="1"/>
      <p:bldP spid="13342" grpId="0" animBg="1"/>
      <p:bldP spid="13343" grpId="0" animBg="1"/>
      <p:bldP spid="133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0" name="Picture 20" descr="MCj043487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648200"/>
            <a:ext cx="1905000" cy="1905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GB"/>
              <a:t>Non-repudiation</a:t>
            </a:r>
            <a:endParaRPr lang="en-US"/>
          </a:p>
        </p:txBody>
      </p:sp>
      <p:pic>
        <p:nvPicPr>
          <p:cNvPr id="15363" name="Picture 3" descr="MCj041146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3138" y="1824038"/>
            <a:ext cx="1401762" cy="1457325"/>
          </a:xfrm>
          <a:prstGeom prst="rect">
            <a:avLst/>
          </a:prstGeom>
          <a:noFill/>
        </p:spPr>
      </p:pic>
      <p:pic>
        <p:nvPicPr>
          <p:cNvPr id="15364" name="Picture 4" descr="MCj041580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1752600"/>
            <a:ext cx="1368425" cy="1438275"/>
          </a:xfrm>
          <a:prstGeom prst="rect">
            <a:avLst/>
          </a:prstGeom>
          <a:noFill/>
        </p:spPr>
      </p:pic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916238" y="2473325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704975" y="2743200"/>
            <a:ext cx="647934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Alice</a:t>
            </a:r>
            <a:endParaRPr lang="en-US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510338" y="2814638"/>
            <a:ext cx="631825" cy="3698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Bob</a:t>
            </a:r>
            <a:endParaRPr lang="en-US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635375" y="2257425"/>
            <a:ext cx="178606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993300"/>
                </a:solidFill>
                <a:ea typeface="ＭＳ Ｐゴシック" pitchFamily="34" charset="-128"/>
              </a:rPr>
              <a:t>(m, </a:t>
            </a:r>
            <a:r>
              <a:rPr lang="el-GR" b="1">
                <a:solidFill>
                  <a:srgbClr val="993300"/>
                </a:solidFill>
              </a:rPr>
              <a:t>σ</a:t>
            </a:r>
            <a:r>
              <a:rPr lang="en-US"/>
              <a:t> </a:t>
            </a:r>
            <a:r>
              <a:rPr lang="en-US" b="1">
                <a:solidFill>
                  <a:srgbClr val="993300"/>
                </a:solidFill>
                <a:ea typeface="ＭＳ Ｐゴシック" pitchFamily="34" charset="-128"/>
              </a:rPr>
              <a:t>=Sign</a:t>
            </a:r>
            <a:r>
              <a:rPr lang="en-US" b="1" baseline="-25000">
                <a:solidFill>
                  <a:srgbClr val="993300"/>
                </a:solidFill>
                <a:ea typeface="ＭＳ Ｐゴシック" pitchFamily="34" charset="-128"/>
              </a:rPr>
              <a:t>sk</a:t>
            </a:r>
            <a:r>
              <a:rPr lang="en-US" b="1">
                <a:solidFill>
                  <a:srgbClr val="993300"/>
                </a:solidFill>
                <a:ea typeface="ＭＳ Ｐゴシック" pitchFamily="34" charset="-128"/>
              </a:rPr>
              <a:t>(m))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905000" y="1066800"/>
            <a:ext cx="479618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sk</a:t>
            </a:r>
            <a:r>
              <a:rPr lang="en-GB" b="1" baseline="-25000">
                <a:solidFill>
                  <a:srgbClr val="993300"/>
                </a:solidFill>
                <a:ea typeface="ＭＳ Ｐゴシック" pitchFamily="34" charset="-128"/>
              </a:rPr>
              <a:t>A</a:t>
            </a:r>
            <a:endParaRPr lang="en-US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162800" y="1143000"/>
            <a:ext cx="511679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pk</a:t>
            </a:r>
            <a:r>
              <a:rPr lang="en-GB" b="1" baseline="-25000">
                <a:solidFill>
                  <a:srgbClr val="993300"/>
                </a:solidFill>
                <a:ea typeface="ＭＳ Ｐゴシック" pitchFamily="34" charset="-128"/>
              </a:rPr>
              <a:t>A</a:t>
            </a:r>
            <a:endParaRPr lang="en-US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133600" y="144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6781800" y="1524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68313" y="2257425"/>
            <a:ext cx="114807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m </a:t>
            </a:r>
            <a:r>
              <a:rPr lang="ru-RU" b="1">
                <a:solidFill>
                  <a:srgbClr val="993300"/>
                </a:solidFill>
                <a:ea typeface="ＭＳ Ｐゴシック" pitchFamily="34" charset="-128"/>
                <a:cs typeface="Arial" pitchFamily="34" charset="0"/>
              </a:rPr>
              <a:t>є</a:t>
            </a:r>
            <a:r>
              <a:rPr lang="pl-PL" b="1">
                <a:solidFill>
                  <a:srgbClr val="993300"/>
                </a:solidFill>
                <a:ea typeface="ＭＳ Ｐゴシック" pitchFamily="34" charset="-128"/>
                <a:cs typeface="Arial" pitchFamily="34" charset="0"/>
              </a:rPr>
              <a:t> {0,1}*</a:t>
            </a:r>
            <a:endParaRPr lang="en-US" b="1">
              <a:solidFill>
                <a:srgbClr val="9933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6477000" y="6096000"/>
            <a:ext cx="9906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Judge</a:t>
            </a:r>
            <a:endParaRPr lang="en-US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6781800" y="3276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5378" name="AutoShape 18"/>
          <p:cNvCxnSpPr>
            <a:cxnSpLocks noChangeShapeType="1"/>
            <a:stCxn id="15370" idx="3"/>
            <a:endCxn id="15380" idx="3"/>
          </p:cNvCxnSpPr>
          <p:nvPr/>
        </p:nvCxnSpPr>
        <p:spPr bwMode="auto">
          <a:xfrm>
            <a:off x="7674479" y="1327666"/>
            <a:ext cx="97921" cy="4273034"/>
          </a:xfrm>
          <a:prstGeom prst="curvedConnector3">
            <a:avLst>
              <a:gd name="adj1" fmla="val 13339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638800" y="3657600"/>
            <a:ext cx="264271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“I’ve </a:t>
            </a:r>
            <a:r>
              <a:rPr lang="en-GB" dirty="0"/>
              <a:t>got </a:t>
            </a:r>
            <a:r>
              <a:rPr lang="en-GB" b="1" dirty="0">
                <a:solidFill>
                  <a:srgbClr val="993300"/>
                </a:solidFill>
              </a:rPr>
              <a:t>(m,</a:t>
            </a:r>
            <a:r>
              <a:rPr lang="el-GR" b="1" dirty="0">
                <a:solidFill>
                  <a:srgbClr val="993300"/>
                </a:solidFill>
              </a:rPr>
              <a:t>σ</a:t>
            </a:r>
            <a:r>
              <a:rPr lang="en-GB" b="1" dirty="0">
                <a:solidFill>
                  <a:srgbClr val="993300"/>
                </a:solidFill>
              </a:rPr>
              <a:t>)</a:t>
            </a:r>
            <a:r>
              <a:rPr lang="en-GB" dirty="0"/>
              <a:t> from </a:t>
            </a:r>
            <a:r>
              <a:rPr lang="en-GB" dirty="0" smtClean="0"/>
              <a:t>Alice”</a:t>
            </a:r>
            <a:endParaRPr lang="en-US" dirty="0"/>
          </a:p>
        </p:txBody>
      </p:sp>
      <p:sp>
        <p:nvSpPr>
          <p:cNvPr id="15381" name="AutoShape 21"/>
          <p:cNvSpPr>
            <a:spLocks noChangeArrowheads="1"/>
          </p:cNvSpPr>
          <p:nvPr/>
        </p:nvSpPr>
        <p:spPr bwMode="auto">
          <a:xfrm>
            <a:off x="2514600" y="4191000"/>
            <a:ext cx="2895600" cy="762000"/>
          </a:xfrm>
          <a:prstGeom prst="wedgeRectCallout">
            <a:avLst>
              <a:gd name="adj1" fmla="val -46931"/>
              <a:gd name="adj2" fmla="val -24375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GB" sz="2000"/>
              <a:t>It’s not true!</a:t>
            </a:r>
            <a:br>
              <a:rPr lang="en-GB" sz="2000"/>
            </a:br>
            <a:r>
              <a:rPr lang="en-GB" sz="2000"/>
              <a:t>I never signed </a:t>
            </a:r>
            <a:r>
              <a:rPr lang="en-GB" sz="2000" b="1">
                <a:solidFill>
                  <a:srgbClr val="993300"/>
                </a:solidFill>
              </a:rPr>
              <a:t>m</a:t>
            </a:r>
            <a:r>
              <a:rPr lang="en-GB" sz="2000"/>
              <a:t>!</a:t>
            </a:r>
            <a:endParaRPr lang="en-US" sz="2000"/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>
            <a:off x="685800" y="5638800"/>
            <a:ext cx="4114800" cy="838200"/>
          </a:xfrm>
          <a:prstGeom prst="wedgeRectCallout">
            <a:avLst>
              <a:gd name="adj1" fmla="val 104593"/>
              <a:gd name="adj2" fmla="val -7708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GB" sz="2000" b="1">
                <a:solidFill>
                  <a:srgbClr val="993300"/>
                </a:solidFill>
              </a:rPr>
              <a:t>Vrfy(pk,m,</a:t>
            </a:r>
            <a:r>
              <a:rPr lang="el-GR" sz="2000" b="1">
                <a:solidFill>
                  <a:srgbClr val="993300"/>
                </a:solidFill>
                <a:cs typeface="Arial" pitchFamily="34" charset="0"/>
              </a:rPr>
              <a:t>σ</a:t>
            </a:r>
            <a:r>
              <a:rPr lang="en-GB" sz="2000" b="1">
                <a:solidFill>
                  <a:srgbClr val="993300"/>
                </a:solidFill>
                <a:cs typeface="Arial" pitchFamily="34" charset="0"/>
              </a:rPr>
              <a:t>) = yes</a:t>
            </a:r>
            <a:br>
              <a:rPr lang="en-GB" sz="2000" b="1">
                <a:solidFill>
                  <a:srgbClr val="993300"/>
                </a:solidFill>
                <a:cs typeface="Arial" pitchFamily="34" charset="0"/>
              </a:rPr>
            </a:br>
            <a:r>
              <a:rPr lang="en-GB" sz="2000">
                <a:cs typeface="Arial" pitchFamily="34" charset="0"/>
              </a:rPr>
              <a:t>so you cannot </a:t>
            </a:r>
            <a:r>
              <a:rPr lang="en-GB" sz="2000" b="1">
                <a:cs typeface="Arial" pitchFamily="34" charset="0"/>
              </a:rPr>
              <a:t>repudiate</a:t>
            </a:r>
            <a:r>
              <a:rPr lang="en-GB" sz="2000">
                <a:cs typeface="Arial" pitchFamily="34" charset="0"/>
              </a:rPr>
              <a:t> signing </a:t>
            </a:r>
            <a:r>
              <a:rPr lang="en-GB" sz="2000" b="1">
                <a:solidFill>
                  <a:srgbClr val="993300"/>
                </a:solidFill>
                <a:cs typeface="Arial" pitchFamily="34" charset="0"/>
              </a:rPr>
              <a:t>m</a:t>
            </a:r>
            <a:r>
              <a:rPr lang="en-GB" sz="2000">
                <a:cs typeface="Arial" pitchFamily="34" charset="0"/>
              </a:rPr>
              <a:t>...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nimBg="1"/>
      <p:bldP spid="15379" grpId="0" animBg="1"/>
      <p:bldP spid="15381" grpId="0" animBg="1"/>
      <p:bldP spid="153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pl-PL" sz="4000"/>
              <a:t>Digital Signature Schemes</a:t>
            </a:r>
            <a:endParaRPr lang="en-US" sz="4000"/>
          </a:p>
        </p:txBody>
      </p:sp>
      <p:sp>
        <p:nvSpPr>
          <p:cNvPr id="6" name="Rectangle 5"/>
          <p:cNvSpPr/>
          <p:nvPr/>
        </p:nvSpPr>
        <p:spPr>
          <a:xfrm>
            <a:off x="0" y="1071547"/>
            <a:ext cx="9144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25200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pl-PL" sz="2400" b="1" dirty="0" smtClean="0">
                <a:solidFill>
                  <a:srgbClr val="002060"/>
                </a:solidFill>
              </a:rPr>
              <a:t>digital signature scheme </a:t>
            </a:r>
            <a:r>
              <a:rPr lang="en-US" sz="2400" dirty="0" smtClean="0"/>
              <a:t>is a </a:t>
            </a:r>
            <a:r>
              <a:rPr lang="en-US" sz="2400" dirty="0" err="1" smtClean="0"/>
              <a:t>tuple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A50021"/>
                </a:solidFill>
              </a:rPr>
              <a:t>(</a:t>
            </a:r>
            <a:r>
              <a:rPr lang="en-US" sz="2400" b="1" dirty="0" err="1" smtClean="0">
                <a:solidFill>
                  <a:srgbClr val="A50021"/>
                </a:solidFill>
              </a:rPr>
              <a:t>Gen,Sign,Vrfy</a:t>
            </a:r>
            <a:r>
              <a:rPr lang="en-US" sz="2400" b="1" dirty="0" smtClean="0">
                <a:solidFill>
                  <a:srgbClr val="A50021"/>
                </a:solidFill>
              </a:rPr>
              <a:t>)</a:t>
            </a:r>
            <a:r>
              <a:rPr lang="en-US" sz="2400" dirty="0" smtClean="0"/>
              <a:t> of poly-time algorithms, such that: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2000240"/>
            <a:ext cx="91440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52000">
            <a:spAutoFit/>
          </a:bodyPr>
          <a:lstStyle/>
          <a:p>
            <a:pPr marL="514350" indent="-514350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514350" indent="-5143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the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key-generation </a:t>
            </a:r>
            <a:r>
              <a:rPr lang="en-US" sz="2400" dirty="0" smtClean="0"/>
              <a:t>algorithm </a:t>
            </a:r>
            <a:r>
              <a:rPr lang="en-US" sz="2400" b="1" dirty="0" smtClean="0">
                <a:solidFill>
                  <a:srgbClr val="A50021"/>
                </a:solidFill>
              </a:rPr>
              <a:t>Gen</a:t>
            </a:r>
            <a:r>
              <a:rPr lang="en-US" sz="2400" dirty="0" smtClean="0"/>
              <a:t> takes as input a security parameter </a:t>
            </a:r>
            <a:r>
              <a:rPr lang="en-US" sz="2400" b="1" dirty="0" smtClean="0">
                <a:solidFill>
                  <a:srgbClr val="A50021"/>
                </a:solidFill>
              </a:rPr>
              <a:t>1</a:t>
            </a:r>
            <a:r>
              <a:rPr lang="en-US" sz="2400" b="1" baseline="30000" dirty="0" smtClean="0">
                <a:solidFill>
                  <a:srgbClr val="A50021"/>
                </a:solidFill>
              </a:rPr>
              <a:t>n</a:t>
            </a:r>
            <a:r>
              <a:rPr lang="en-US" sz="2400" dirty="0" smtClean="0"/>
              <a:t> and outputs a </a:t>
            </a:r>
            <a:r>
              <a:rPr lang="pl-PL" sz="2400" dirty="0" smtClean="0"/>
              <a:t>pair</a:t>
            </a:r>
            <a:r>
              <a:rPr lang="en-US" sz="2400" dirty="0" smtClean="0">
                <a:solidFill>
                  <a:srgbClr val="A50021"/>
                </a:solidFill>
              </a:rPr>
              <a:t> </a:t>
            </a:r>
            <a:r>
              <a:rPr lang="pl-PL" sz="2400" b="1" dirty="0" smtClean="0">
                <a:solidFill>
                  <a:srgbClr val="A50021"/>
                </a:solidFill>
              </a:rPr>
              <a:t>(p</a:t>
            </a:r>
            <a:r>
              <a:rPr lang="en-US" sz="2400" b="1" dirty="0" smtClean="0">
                <a:solidFill>
                  <a:srgbClr val="A50021"/>
                </a:solidFill>
              </a:rPr>
              <a:t>k</a:t>
            </a:r>
            <a:r>
              <a:rPr lang="pl-PL" sz="2400" b="1" dirty="0" smtClean="0">
                <a:solidFill>
                  <a:srgbClr val="A50021"/>
                </a:solidFill>
              </a:rPr>
              <a:t>,sk)</a:t>
            </a:r>
            <a:r>
              <a:rPr lang="en-US" sz="2400" b="1" dirty="0" smtClean="0"/>
              <a:t>,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en-US" sz="2400" b="1" dirty="0" smtClean="0"/>
          </a:p>
          <a:p>
            <a:pPr marL="514350" indent="-5143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the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pl-PL" sz="2400" b="1" dirty="0" smtClean="0">
                <a:solidFill>
                  <a:srgbClr val="002060"/>
                </a:solidFill>
              </a:rPr>
              <a:t>signing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dirty="0" smtClean="0"/>
              <a:t>algorithm </a:t>
            </a:r>
            <a:r>
              <a:rPr lang="pl-PL" sz="2400" b="1" dirty="0" smtClean="0">
                <a:solidFill>
                  <a:srgbClr val="A50021"/>
                </a:solidFill>
              </a:rPr>
              <a:t>Sign</a:t>
            </a:r>
            <a:r>
              <a:rPr lang="en-US" sz="2400" b="1" dirty="0" smtClean="0"/>
              <a:t> </a:t>
            </a:r>
            <a:r>
              <a:rPr lang="en-US" sz="2400" dirty="0" smtClean="0"/>
              <a:t>takes as input a key </a:t>
            </a:r>
            <a:r>
              <a:rPr lang="pl-PL" sz="2400" b="1" dirty="0" smtClean="0">
                <a:solidFill>
                  <a:srgbClr val="993300"/>
                </a:solidFill>
              </a:rPr>
              <a:t>sk</a:t>
            </a:r>
            <a:r>
              <a:rPr lang="en-US" sz="2400" b="1" dirty="0" smtClean="0"/>
              <a:t> </a:t>
            </a:r>
            <a:r>
              <a:rPr lang="en-US" sz="2400" dirty="0" smtClean="0"/>
              <a:t>and a message </a:t>
            </a:r>
            <a:r>
              <a:rPr lang="en-US" sz="2400" b="1" dirty="0" smtClean="0">
                <a:solidFill>
                  <a:srgbClr val="A50021"/>
                </a:solidFill>
              </a:rPr>
              <a:t>m</a:t>
            </a:r>
            <a:r>
              <a:rPr lang="ru-RU" sz="2400" b="1" dirty="0" smtClean="0">
                <a:solidFill>
                  <a:srgbClr val="A50021"/>
                </a:solidFill>
                <a:cs typeface="Arial" pitchFamily="34" charset="0"/>
              </a:rPr>
              <a:t>є</a:t>
            </a:r>
            <a:r>
              <a:rPr lang="en-US" sz="2400" b="1" dirty="0" smtClean="0">
                <a:solidFill>
                  <a:srgbClr val="A50021"/>
                </a:solidFill>
                <a:cs typeface="Arial" pitchFamily="34" charset="0"/>
              </a:rPr>
              <a:t>{0,1}*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and outputs a </a:t>
            </a:r>
            <a:r>
              <a:rPr lang="pl-PL" sz="2400" dirty="0" smtClean="0">
                <a:cs typeface="Arial" pitchFamily="34" charset="0"/>
              </a:rPr>
              <a:t>signature</a:t>
            </a:r>
            <a:r>
              <a:rPr lang="en-US" sz="2400" dirty="0" smtClean="0">
                <a:solidFill>
                  <a:srgbClr val="A50021"/>
                </a:solidFill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rgbClr val="A50021"/>
                </a:solidFill>
                <a:cs typeface="Arial" pitchFamily="34" charset="0"/>
              </a:rPr>
              <a:t>σ</a:t>
            </a:r>
            <a:r>
              <a:rPr lang="en-US" sz="2400" b="1" dirty="0" smtClean="0">
                <a:cs typeface="Arial" pitchFamily="34" charset="0"/>
              </a:rPr>
              <a:t>,</a:t>
            </a:r>
            <a:r>
              <a:rPr lang="pl-PL" sz="2400" b="1" dirty="0" smtClean="0">
                <a:cs typeface="Arial" pitchFamily="34" charset="0"/>
              </a:rPr>
              <a:t/>
            </a:r>
            <a:br>
              <a:rPr lang="pl-PL" sz="2400" b="1" dirty="0" smtClean="0">
                <a:cs typeface="Arial" pitchFamily="34" charset="0"/>
              </a:rPr>
            </a:br>
            <a:endParaRPr lang="en-US" sz="2400" b="1" dirty="0" smtClean="0"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the </a:t>
            </a:r>
            <a:r>
              <a:rPr lang="en-US" sz="2400" b="1" dirty="0" smtClean="0">
                <a:solidFill>
                  <a:srgbClr val="002060"/>
                </a:solidFill>
                <a:cs typeface="Arial" pitchFamily="34" charset="0"/>
              </a:rPr>
              <a:t>verification</a:t>
            </a:r>
            <a:r>
              <a:rPr lang="en-US" sz="2400" dirty="0" smtClean="0">
                <a:cs typeface="Arial" pitchFamily="34" charset="0"/>
              </a:rPr>
              <a:t> algorithm </a:t>
            </a:r>
            <a:r>
              <a:rPr lang="en-US" sz="2400" b="1" dirty="0" err="1" smtClean="0">
                <a:solidFill>
                  <a:srgbClr val="A50021"/>
                </a:solidFill>
                <a:cs typeface="Arial" pitchFamily="34" charset="0"/>
              </a:rPr>
              <a:t>Vrfy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takes as input a key </a:t>
            </a:r>
            <a:r>
              <a:rPr lang="pl-PL" sz="2400" b="1" dirty="0" smtClean="0">
                <a:solidFill>
                  <a:srgbClr val="A50021"/>
                </a:solidFill>
                <a:cs typeface="Arial" pitchFamily="34" charset="0"/>
              </a:rPr>
              <a:t>pk</a:t>
            </a:r>
            <a:r>
              <a:rPr lang="en-US" sz="2400" dirty="0" smtClean="0">
                <a:cs typeface="Arial" pitchFamily="34" charset="0"/>
              </a:rPr>
              <a:t>, a message </a:t>
            </a:r>
            <a:r>
              <a:rPr lang="en-US" sz="2400" b="1" dirty="0" smtClean="0">
                <a:solidFill>
                  <a:srgbClr val="A50021"/>
                </a:solidFill>
                <a:cs typeface="Arial" pitchFamily="34" charset="0"/>
              </a:rPr>
              <a:t>m</a:t>
            </a:r>
            <a:r>
              <a:rPr lang="en-US" sz="2400" dirty="0" smtClean="0">
                <a:cs typeface="Arial" pitchFamily="34" charset="0"/>
              </a:rPr>
              <a:t> and a </a:t>
            </a:r>
            <a:r>
              <a:rPr lang="pl-PL" sz="2400" dirty="0" smtClean="0">
                <a:cs typeface="Arial" pitchFamily="34" charset="0"/>
              </a:rPr>
              <a:t>signature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rgbClr val="A50021"/>
                </a:solidFill>
                <a:cs typeface="Arial" pitchFamily="34" charset="0"/>
              </a:rPr>
              <a:t>σ</a:t>
            </a:r>
            <a:r>
              <a:rPr lang="en-US" sz="2400" dirty="0" smtClean="0">
                <a:cs typeface="Arial" pitchFamily="34" charset="0"/>
              </a:rPr>
              <a:t>, and outputs a bit </a:t>
            </a:r>
            <a:r>
              <a:rPr lang="en-US" sz="2400" b="1" dirty="0" smtClean="0">
                <a:solidFill>
                  <a:srgbClr val="A50021"/>
                </a:solidFill>
                <a:cs typeface="Arial" pitchFamily="34" charset="0"/>
              </a:rPr>
              <a:t>b </a:t>
            </a:r>
            <a:r>
              <a:rPr lang="ru-RU" sz="2400" b="1" dirty="0" smtClean="0">
                <a:solidFill>
                  <a:srgbClr val="A50021"/>
                </a:solidFill>
                <a:cs typeface="Arial" pitchFamily="34" charset="0"/>
              </a:rPr>
              <a:t>є</a:t>
            </a:r>
            <a:r>
              <a:rPr lang="en-US" sz="2400" b="1" dirty="0" smtClean="0">
                <a:solidFill>
                  <a:srgbClr val="A50021"/>
                </a:solidFill>
                <a:cs typeface="Arial" pitchFamily="34" charset="0"/>
              </a:rPr>
              <a:t> {yes, no}.</a:t>
            </a:r>
          </a:p>
          <a:p>
            <a:pPr marL="514350" indent="-514350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5743704"/>
            <a:ext cx="9144000" cy="7571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25200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cs typeface="Arial" pitchFamily="34" charset="0"/>
              </a:rPr>
              <a:t>If </a:t>
            </a:r>
            <a:r>
              <a:rPr lang="en-US" sz="2400" b="1" dirty="0" err="1" smtClean="0">
                <a:solidFill>
                  <a:srgbClr val="A50021"/>
                </a:solidFill>
                <a:cs typeface="Arial" pitchFamily="34" charset="0"/>
              </a:rPr>
              <a:t>Vrfy</a:t>
            </a:r>
            <a:r>
              <a:rPr lang="pl-PL" sz="2400" b="1" baseline="-25000" dirty="0" smtClean="0">
                <a:solidFill>
                  <a:srgbClr val="A50021"/>
                </a:solidFill>
                <a:cs typeface="Arial" pitchFamily="34" charset="0"/>
              </a:rPr>
              <a:t>pk</a:t>
            </a:r>
            <a:r>
              <a:rPr lang="en-US" sz="2400" b="1" dirty="0" smtClean="0">
                <a:solidFill>
                  <a:srgbClr val="A50021"/>
                </a:solidFill>
                <a:cs typeface="Arial" pitchFamily="34" charset="0"/>
              </a:rPr>
              <a:t>(m,</a:t>
            </a:r>
            <a:r>
              <a:rPr lang="el-GR" sz="2400" b="1" dirty="0" smtClean="0">
                <a:solidFill>
                  <a:srgbClr val="A50021"/>
                </a:solidFill>
                <a:cs typeface="Arial" pitchFamily="34" charset="0"/>
              </a:rPr>
              <a:t>σ</a:t>
            </a:r>
            <a:r>
              <a:rPr lang="en-US" sz="2400" b="1" dirty="0" smtClean="0">
                <a:solidFill>
                  <a:srgbClr val="A50021"/>
                </a:solidFill>
                <a:cs typeface="Arial" pitchFamily="34" charset="0"/>
              </a:rPr>
              <a:t>) = yes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then we say that </a:t>
            </a:r>
            <a:r>
              <a:rPr lang="el-GR" sz="2400" b="1" dirty="0" smtClean="0">
                <a:solidFill>
                  <a:srgbClr val="A50021"/>
                </a:solidFill>
                <a:cs typeface="Arial" pitchFamily="34" charset="0"/>
              </a:rPr>
              <a:t>σ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is a </a:t>
            </a:r>
            <a:r>
              <a:rPr lang="en-US" sz="2400" b="1" dirty="0" smtClean="0">
                <a:solidFill>
                  <a:srgbClr val="002060"/>
                </a:solidFill>
                <a:cs typeface="Arial" pitchFamily="34" charset="0"/>
              </a:rPr>
              <a:t>valid </a:t>
            </a:r>
            <a:r>
              <a:rPr lang="pl-PL" sz="2400" b="1" dirty="0" smtClean="0">
                <a:solidFill>
                  <a:srgbClr val="002060"/>
                </a:solidFill>
                <a:cs typeface="Arial" pitchFamily="34" charset="0"/>
              </a:rPr>
              <a:t>signature</a:t>
            </a:r>
            <a:r>
              <a:rPr lang="en-US" sz="2400" b="1" dirty="0" smtClean="0">
                <a:solidFill>
                  <a:srgbClr val="002060"/>
                </a:solidFill>
                <a:cs typeface="Arial" pitchFamily="34" charset="0"/>
              </a:rPr>
              <a:t> on the message </a:t>
            </a:r>
            <a:r>
              <a:rPr lang="en-US" sz="2400" b="1" dirty="0" smtClean="0">
                <a:solidFill>
                  <a:srgbClr val="A50021"/>
                </a:solidFill>
                <a:cs typeface="Arial" pitchFamily="34" charset="0"/>
              </a:rPr>
              <a:t>m</a:t>
            </a:r>
            <a:r>
              <a:rPr lang="en-US" sz="2400" b="1" dirty="0" smtClean="0">
                <a:cs typeface="Arial" pitchFamily="34" charset="0"/>
              </a:rPr>
              <a:t>.</a:t>
            </a:r>
            <a:endParaRPr lang="en-US" sz="24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Correctness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00241"/>
            <a:ext cx="8229600" cy="2857520"/>
          </a:xfr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>
                <a:cs typeface="Arial" pitchFamily="34" charset="0"/>
              </a:rPr>
              <a:t> </a:t>
            </a:r>
            <a:r>
              <a:rPr lang="pl-PL" dirty="0">
                <a:cs typeface="Arial" pitchFamily="34" charset="0"/>
              </a:rPr>
              <a:t>We require that it always holds that:</a:t>
            </a:r>
            <a:br>
              <a:rPr lang="pl-PL" dirty="0">
                <a:cs typeface="Arial" pitchFamily="34" charset="0"/>
              </a:rPr>
            </a:br>
            <a:endParaRPr lang="en-US" dirty="0"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en-US" b="1" dirty="0" smtClean="0">
                <a:solidFill>
                  <a:srgbClr val="A50021"/>
                </a:solidFill>
                <a:cs typeface="Arial" pitchFamily="34" charset="0"/>
              </a:rPr>
              <a:t>P</a:t>
            </a:r>
            <a:r>
              <a:rPr lang="en-US" sz="4000" b="1" dirty="0" smtClean="0">
                <a:solidFill>
                  <a:srgbClr val="A50021"/>
                </a:solidFill>
                <a:cs typeface="Arial" pitchFamily="34" charset="0"/>
              </a:rPr>
              <a:t>(</a:t>
            </a:r>
            <a:r>
              <a:rPr lang="en-US" b="1" dirty="0" err="1" smtClean="0">
                <a:solidFill>
                  <a:srgbClr val="A50021"/>
                </a:solidFill>
                <a:cs typeface="Arial" pitchFamily="34" charset="0"/>
              </a:rPr>
              <a:t>Vrfy</a:t>
            </a:r>
            <a:r>
              <a:rPr lang="pl-PL" b="1" baseline="-25000" dirty="0">
                <a:solidFill>
                  <a:srgbClr val="A50021"/>
                </a:solidFill>
                <a:cs typeface="Arial" pitchFamily="34" charset="0"/>
              </a:rPr>
              <a:t>pk</a:t>
            </a:r>
            <a:r>
              <a:rPr lang="en-US" b="1" dirty="0">
                <a:solidFill>
                  <a:srgbClr val="A50021"/>
                </a:solidFill>
                <a:cs typeface="Arial" pitchFamily="34" charset="0"/>
              </a:rPr>
              <a:t>(m,</a:t>
            </a:r>
            <a:r>
              <a:rPr lang="pl-PL" b="1" dirty="0">
                <a:solidFill>
                  <a:srgbClr val="A50021"/>
                </a:solidFill>
                <a:cs typeface="Arial" pitchFamily="34" charset="0"/>
              </a:rPr>
              <a:t>Sign</a:t>
            </a:r>
            <a:r>
              <a:rPr lang="pl-PL" b="1" baseline="-25000" dirty="0">
                <a:solidFill>
                  <a:srgbClr val="A50021"/>
                </a:solidFill>
                <a:latin typeface="k" charset="0"/>
                <a:cs typeface="Arial" pitchFamily="34" charset="0"/>
              </a:rPr>
              <a:t>sk</a:t>
            </a:r>
            <a:r>
              <a:rPr lang="en-US" b="1" dirty="0">
                <a:solidFill>
                  <a:srgbClr val="A50021"/>
                </a:solidFill>
                <a:latin typeface="k" charset="0"/>
                <a:cs typeface="Arial" pitchFamily="34" charset="0"/>
              </a:rPr>
              <a:t>(m</a:t>
            </a:r>
            <a:r>
              <a:rPr lang="en-US" b="1" dirty="0" smtClean="0">
                <a:solidFill>
                  <a:srgbClr val="A50021"/>
                </a:solidFill>
                <a:latin typeface="k" charset="0"/>
                <a:cs typeface="Arial" pitchFamily="34" charset="0"/>
              </a:rPr>
              <a:t>)) ≠ yes</a:t>
            </a:r>
            <a:r>
              <a:rPr lang="en-US" sz="4000" b="1" dirty="0" smtClean="0">
                <a:solidFill>
                  <a:srgbClr val="A50021"/>
                </a:solidFill>
                <a:latin typeface="k" charset="0"/>
                <a:cs typeface="Arial" pitchFamily="34" charset="0"/>
              </a:rPr>
              <a:t>) </a:t>
            </a:r>
            <a:r>
              <a:rPr lang="en-US" b="1" dirty="0" smtClean="0">
                <a:solidFill>
                  <a:srgbClr val="A50021"/>
                </a:solidFill>
                <a:cs typeface="Arial" pitchFamily="34" charset="0"/>
              </a:rPr>
              <a:t>is negligible </a:t>
            </a:r>
            <a:endParaRPr lang="en-US" b="1" dirty="0">
              <a:solidFill>
                <a:srgbClr val="A50021"/>
              </a:solidFill>
              <a:cs typeface="Arial" pitchFamily="34" charset="0"/>
            </a:endParaRPr>
          </a:p>
          <a:p>
            <a:pPr>
              <a:buFontTx/>
              <a:buNone/>
            </a:pPr>
            <a:endParaRPr lang="en-US" b="1" dirty="0">
              <a:solidFill>
                <a:srgbClr val="A50021"/>
              </a:solidFill>
              <a:cs typeface="Arial" pitchFamily="34" charset="0"/>
            </a:endParaRPr>
          </a:p>
          <a:p>
            <a:pPr>
              <a:buFontTx/>
              <a:buNone/>
            </a:pPr>
            <a:r>
              <a:rPr lang="en-US" dirty="0">
                <a:cs typeface="Arial" pitchFamily="34" charset="0"/>
              </a:rPr>
              <a:t>What remains is to define 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security</a:t>
            </a:r>
            <a:r>
              <a:rPr lang="en-US" dirty="0" smtClean="0">
                <a:cs typeface="Arial" pitchFamily="34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4114800"/>
            <a:ext cx="9144000" cy="2743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How to define security?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56388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assume </a:t>
            </a:r>
            <a:r>
              <a:rPr lang="it-IT" sz="2400" dirty="0" err="1" smtClean="0"/>
              <a:t>that</a:t>
            </a:r>
            <a:r>
              <a:rPr lang="it-IT" sz="2400" dirty="0" smtClean="0"/>
              <a:t> the </a:t>
            </a:r>
            <a:r>
              <a:rPr lang="it-IT" sz="2400" dirty="0" err="1" smtClean="0"/>
              <a:t>adversary</a:t>
            </a:r>
            <a:r>
              <a:rPr lang="it-IT" sz="2400" dirty="0" smtClean="0"/>
              <a:t> can </a:t>
            </a:r>
            <a:r>
              <a:rPr lang="it-IT" sz="2400" dirty="0" err="1" smtClean="0"/>
              <a:t>see</a:t>
            </a:r>
            <a:r>
              <a:rPr lang="it-IT" sz="2400" dirty="0" smtClean="0"/>
              <a:t> some </a:t>
            </a:r>
            <a:r>
              <a:rPr lang="it-IT" sz="2400" dirty="0" err="1" smtClean="0"/>
              <a:t>pairs</a:t>
            </a:r>
            <a:r>
              <a:rPr lang="it-IT" sz="2400" dirty="0" smtClean="0"/>
              <a:t> </a:t>
            </a:r>
          </a:p>
          <a:p>
            <a:pPr marL="609600" indent="-609600" algn="ctr">
              <a:lnSpc>
                <a:spcPct val="80000"/>
              </a:lnSpc>
              <a:buNone/>
            </a:pPr>
            <a:r>
              <a:rPr lang="it-IT" sz="2400" b="1" dirty="0" smtClean="0">
                <a:solidFill>
                  <a:srgbClr val="C00000"/>
                </a:solidFill>
              </a:rPr>
              <a:t>(m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1</a:t>
            </a:r>
            <a:r>
              <a:rPr lang="it-IT" sz="2400" b="1" dirty="0" smtClean="0">
                <a:solidFill>
                  <a:srgbClr val="C00000"/>
                </a:solidFill>
              </a:rPr>
              <a:t>,</a:t>
            </a:r>
            <a:r>
              <a:rPr lang="el-GR" sz="2400" b="1" dirty="0" smtClean="0">
                <a:solidFill>
                  <a:srgbClr val="C00000"/>
                </a:solidFill>
              </a:rPr>
              <a:t>σ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1</a:t>
            </a:r>
            <a:r>
              <a:rPr lang="it-IT" sz="2400" b="1" dirty="0" smtClean="0">
                <a:solidFill>
                  <a:srgbClr val="C00000"/>
                </a:solidFill>
              </a:rPr>
              <a:t>),..., (</a:t>
            </a:r>
            <a:r>
              <a:rPr lang="it-IT" sz="2400" b="1" dirty="0" err="1" smtClean="0">
                <a:solidFill>
                  <a:srgbClr val="C00000"/>
                </a:solidFill>
              </a:rPr>
              <a:t>m</a:t>
            </a:r>
            <a:r>
              <a:rPr lang="it-IT" sz="2400" b="1" baseline="-25000" dirty="0" err="1" smtClean="0">
                <a:solidFill>
                  <a:srgbClr val="C00000"/>
                </a:solidFill>
              </a:rPr>
              <a:t>t</a:t>
            </a:r>
            <a:r>
              <a:rPr lang="it-IT" sz="2400" b="1" dirty="0" smtClean="0">
                <a:solidFill>
                  <a:srgbClr val="C00000"/>
                </a:solidFill>
              </a:rPr>
              <a:t>,</a:t>
            </a:r>
            <a:r>
              <a:rPr lang="el-GR" sz="2400" b="1" dirty="0" smtClean="0">
                <a:solidFill>
                  <a:srgbClr val="C00000"/>
                </a:solidFill>
              </a:rPr>
              <a:t>σ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t</a:t>
            </a:r>
            <a:r>
              <a:rPr lang="it-IT" sz="2400" b="1" dirty="0" smtClean="0">
                <a:solidFill>
                  <a:srgbClr val="C00000"/>
                </a:solidFill>
              </a:rPr>
              <a:t>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it-IT" sz="2400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sz="2400" dirty="0" smtClean="0"/>
              <a:t>As </a:t>
            </a:r>
            <a:r>
              <a:rPr lang="pl-PL" sz="2400" dirty="0"/>
              <a:t>in the case of MACs, w</a:t>
            </a:r>
            <a:r>
              <a:rPr lang="en-US" sz="2400" dirty="0"/>
              <a:t>e need to specify:</a:t>
            </a:r>
            <a:br>
              <a:rPr lang="en-US" sz="2400" dirty="0"/>
            </a:b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/>
              <a:t>how the messages </a:t>
            </a:r>
            <a:r>
              <a:rPr lang="en-US" sz="2400" b="1" dirty="0">
                <a:solidFill>
                  <a:srgbClr val="993300"/>
                </a:solidFill>
              </a:rPr>
              <a:t>m</a:t>
            </a:r>
            <a:r>
              <a:rPr lang="en-US" sz="2400" b="1" baseline="-25000" dirty="0">
                <a:solidFill>
                  <a:srgbClr val="993300"/>
                </a:solidFill>
              </a:rPr>
              <a:t>1</a:t>
            </a:r>
            <a:r>
              <a:rPr lang="en-US" sz="2400" b="1" dirty="0">
                <a:solidFill>
                  <a:srgbClr val="993300"/>
                </a:solidFill>
              </a:rPr>
              <a:t>,...,</a:t>
            </a:r>
            <a:r>
              <a:rPr lang="en-US" sz="2400" b="1" dirty="0" err="1">
                <a:solidFill>
                  <a:srgbClr val="993300"/>
                </a:solidFill>
              </a:rPr>
              <a:t>m</a:t>
            </a:r>
            <a:r>
              <a:rPr lang="en-US" sz="2400" b="1" baseline="-25000" dirty="0" err="1">
                <a:solidFill>
                  <a:srgbClr val="993300"/>
                </a:solidFill>
              </a:rPr>
              <a:t>t</a:t>
            </a:r>
            <a:r>
              <a:rPr lang="en-US" sz="2400" dirty="0"/>
              <a:t> are chosen,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/>
              <a:t>what is the goal of the adversary.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002060"/>
                </a:solidFill>
              </a:rPr>
              <a:t>Good tradition: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/>
              <a:t>be as pessimistic as possible!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n-US" sz="2400" b="1" dirty="0" smtClean="0"/>
              <a:t> Therefore </a:t>
            </a:r>
            <a:r>
              <a:rPr lang="en-US" sz="2400" b="1" dirty="0"/>
              <a:t>we assume that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en-US" sz="24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/>
              <a:t>The adversary is allowed to chose </a:t>
            </a:r>
            <a:r>
              <a:rPr lang="en-US" sz="2400" b="1" dirty="0">
                <a:solidFill>
                  <a:srgbClr val="993300"/>
                </a:solidFill>
              </a:rPr>
              <a:t>m</a:t>
            </a:r>
            <a:r>
              <a:rPr lang="en-US" sz="2400" b="1" baseline="-25000" dirty="0">
                <a:solidFill>
                  <a:srgbClr val="993300"/>
                </a:solidFill>
              </a:rPr>
              <a:t>1</a:t>
            </a:r>
            <a:r>
              <a:rPr lang="en-US" sz="2400" b="1" dirty="0">
                <a:solidFill>
                  <a:srgbClr val="993300"/>
                </a:solidFill>
              </a:rPr>
              <a:t>,...,</a:t>
            </a:r>
            <a:r>
              <a:rPr lang="en-US" sz="2400" b="1" dirty="0" err="1">
                <a:solidFill>
                  <a:srgbClr val="993300"/>
                </a:solidFill>
              </a:rPr>
              <a:t>m</a:t>
            </a:r>
            <a:r>
              <a:rPr lang="en-US" sz="2400" b="1" baseline="-25000" dirty="0" err="1">
                <a:solidFill>
                  <a:srgbClr val="993300"/>
                </a:solidFill>
              </a:rPr>
              <a:t>t</a:t>
            </a:r>
            <a:r>
              <a:rPr lang="en-US" sz="2400" b="1" baseline="-25000" dirty="0">
                <a:solidFill>
                  <a:srgbClr val="993300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400" b="1" baseline="-25000" dirty="0">
              <a:solidFill>
                <a:srgbClr val="9933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/>
              <a:t>The </a:t>
            </a:r>
            <a:r>
              <a:rPr lang="en-US" sz="2400" b="1" dirty="0"/>
              <a:t>goal of the adversary </a:t>
            </a:r>
            <a:r>
              <a:rPr lang="en-US" sz="2400" dirty="0"/>
              <a:t>is to produce a valid </a:t>
            </a:r>
            <a:r>
              <a:rPr lang="pl-PL" sz="2400" dirty="0"/>
              <a:t>signature</a:t>
            </a:r>
            <a:r>
              <a:rPr lang="en-US" sz="2400" dirty="0"/>
              <a:t> on some </a:t>
            </a:r>
            <a:r>
              <a:rPr lang="en-US" sz="2400" b="1" dirty="0">
                <a:solidFill>
                  <a:srgbClr val="993300"/>
                </a:solidFill>
              </a:rPr>
              <a:t>m’</a:t>
            </a:r>
            <a:r>
              <a:rPr lang="en-US" sz="2400" dirty="0"/>
              <a:t> such that </a:t>
            </a:r>
            <a:r>
              <a:rPr lang="en-US" sz="2400" b="1" dirty="0">
                <a:solidFill>
                  <a:srgbClr val="993300"/>
                </a:solidFill>
              </a:rPr>
              <a:t>m’ </a:t>
            </a:r>
            <a:r>
              <a:rPr lang="en-US" sz="2400" b="1" dirty="0">
                <a:solidFill>
                  <a:srgbClr val="993300"/>
                </a:solidFill>
                <a:cs typeface="Arial" pitchFamily="34" charset="0"/>
              </a:rPr>
              <a:t>≠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993300"/>
                </a:solidFill>
              </a:rPr>
              <a:t>m</a:t>
            </a:r>
            <a:r>
              <a:rPr lang="en-US" sz="2400" b="1" baseline="-25000" dirty="0">
                <a:solidFill>
                  <a:srgbClr val="993300"/>
                </a:solidFill>
              </a:rPr>
              <a:t>1</a:t>
            </a:r>
            <a:r>
              <a:rPr lang="en-US" sz="2400" b="1" dirty="0">
                <a:solidFill>
                  <a:srgbClr val="993300"/>
                </a:solidFill>
              </a:rPr>
              <a:t>,...,</a:t>
            </a:r>
            <a:r>
              <a:rPr lang="en-US" sz="2400" b="1" dirty="0" err="1">
                <a:solidFill>
                  <a:srgbClr val="993300"/>
                </a:solidFill>
              </a:rPr>
              <a:t>m</a:t>
            </a:r>
            <a:r>
              <a:rPr lang="en-US" sz="2400" b="1" baseline="-25000" dirty="0" err="1">
                <a:solidFill>
                  <a:srgbClr val="993300"/>
                </a:solidFill>
              </a:rPr>
              <a:t>t</a:t>
            </a:r>
            <a:r>
              <a:rPr lang="en-US" sz="2400" b="1" dirty="0">
                <a:solidFill>
                  <a:srgbClr val="993300"/>
                </a:solidFill>
              </a:rPr>
              <a:t>.</a:t>
            </a:r>
            <a:endParaRPr lang="en-US" sz="2400" dirty="0"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714356"/>
            <a:ext cx="2002325" cy="1837853"/>
          </a:xfrm>
          <a:prstGeom prst="rect">
            <a:avLst/>
          </a:prstGeom>
          <a:noFill/>
        </p:spPr>
      </p:pic>
      <p:pic>
        <p:nvPicPr>
          <p:cNvPr id="19459" name="Picture 3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9600"/>
            <a:ext cx="1676400" cy="1158875"/>
          </a:xfrm>
          <a:prstGeom prst="rect">
            <a:avLst/>
          </a:prstGeo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76600" y="457200"/>
            <a:ext cx="2079625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>
                <a:ea typeface="ＭＳ Ｐゴシック" pitchFamily="34" charset="-128"/>
              </a:rPr>
              <a:t>security parameter</a:t>
            </a:r>
          </a:p>
          <a:p>
            <a:pPr algn="ctr"/>
            <a:r>
              <a:rPr lang="pl-PL" b="1">
                <a:solidFill>
                  <a:srgbClr val="993300"/>
                </a:solidFill>
                <a:ea typeface="ＭＳ Ｐゴシック" pitchFamily="34" charset="-128"/>
              </a:rPr>
              <a:t>1</a:t>
            </a:r>
            <a:r>
              <a:rPr lang="pl-PL" b="1" baseline="30000">
                <a:solidFill>
                  <a:srgbClr val="993300"/>
                </a:solidFill>
                <a:ea typeface="ＭＳ Ｐゴシック" pitchFamily="34" charset="-128"/>
              </a:rPr>
              <a:t>n</a:t>
            </a:r>
            <a:endParaRPr lang="en-US" b="1" baseline="30000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1752600" y="7620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5334000" y="8382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943600" y="457200"/>
            <a:ext cx="28956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>
                <a:ea typeface="ＭＳ Ｐゴシック" pitchFamily="34" charset="-128"/>
              </a:rPr>
              <a:t>s</a:t>
            </a:r>
            <a:r>
              <a:rPr lang="pl-PL">
                <a:ea typeface="ＭＳ Ｐゴシック" pitchFamily="34" charset="-128"/>
              </a:rPr>
              <a:t>elects </a:t>
            </a:r>
            <a:r>
              <a:rPr lang="pl-PL" b="1">
                <a:solidFill>
                  <a:srgbClr val="993300"/>
                </a:solidFill>
              </a:rPr>
              <a:t>(pk,sk)</a:t>
            </a:r>
            <a:r>
              <a:rPr lang="en-US" b="1">
                <a:solidFill>
                  <a:srgbClr val="993300"/>
                </a:solidFill>
                <a:ea typeface="ＭＳ Ｐゴシック" pitchFamily="34" charset="-128"/>
              </a:rPr>
              <a:t> = </a:t>
            </a:r>
            <a:r>
              <a:rPr lang="pl-PL" b="1">
                <a:solidFill>
                  <a:srgbClr val="993300"/>
                </a:solidFill>
                <a:ea typeface="ＭＳ Ｐゴシック" pitchFamily="34" charset="-128"/>
              </a:rPr>
              <a:t>Gen(1</a:t>
            </a:r>
            <a:r>
              <a:rPr lang="pl-PL" b="1" baseline="30000">
                <a:solidFill>
                  <a:srgbClr val="993300"/>
                </a:solidFill>
                <a:ea typeface="ＭＳ Ｐゴシック" pitchFamily="34" charset="-128"/>
              </a:rPr>
              <a:t>n</a:t>
            </a:r>
            <a:r>
              <a:rPr lang="pl-PL" b="1">
                <a:solidFill>
                  <a:srgbClr val="993300"/>
                </a:solidFill>
                <a:ea typeface="ＭＳ Ｐゴシック" pitchFamily="34" charset="-128"/>
              </a:rPr>
              <a:t>)</a:t>
            </a:r>
            <a:endParaRPr lang="en-US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391400" y="2133600"/>
            <a:ext cx="8096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ea typeface="ＭＳ Ｐゴシック" pitchFamily="34" charset="-128"/>
              </a:rPr>
              <a:t>oracle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4648200" y="1981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191000" y="1752600"/>
            <a:ext cx="5334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m</a:t>
            </a:r>
            <a:r>
              <a:rPr lang="pl-PL" b="1" baseline="-25000">
                <a:solidFill>
                  <a:srgbClr val="993300"/>
                </a:solidFill>
                <a:ea typeface="ＭＳ Ｐゴシック" pitchFamily="34" charset="-128"/>
              </a:rPr>
              <a:t>1</a:t>
            </a:r>
            <a:endParaRPr lang="en-US" b="1" baseline="-25000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4648200" y="366871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191000" y="3516313"/>
            <a:ext cx="457200" cy="3698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m</a:t>
            </a:r>
            <a:r>
              <a:rPr lang="en-US" b="1" baseline="-25000">
                <a:solidFill>
                  <a:srgbClr val="993300"/>
                </a:solidFill>
                <a:ea typeface="ＭＳ Ｐゴシック" pitchFamily="34" charset="-128"/>
              </a:rPr>
              <a:t>t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 rot="5400000">
            <a:off x="4117181" y="2817019"/>
            <a:ext cx="60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993300"/>
                </a:solidFill>
                <a:ea typeface="ＭＳ Ｐゴシック" pitchFamily="34" charset="-128"/>
              </a:rPr>
              <a:t>. . .</a:t>
            </a: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2743200" y="2362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H="1">
            <a:off x="2743200" y="41910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2743200" y="1981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2743200" y="36687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914400" y="4876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0" y="4724400"/>
            <a:ext cx="914400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16000">
            <a:spAutoFit/>
          </a:bodyPr>
          <a:lstStyle/>
          <a:p>
            <a:pPr marL="457200" indent="-457200" eaLnBrk="0" hangingPunct="0"/>
            <a:r>
              <a:rPr lang="en-US" sz="2400" dirty="0">
                <a:ea typeface="ＭＳ Ｐゴシック" pitchFamily="34" charset="-128"/>
              </a:rPr>
              <a:t>We say that the adversary </a:t>
            </a:r>
            <a:r>
              <a:rPr lang="en-US" sz="2400" b="1" dirty="0">
                <a:solidFill>
                  <a:srgbClr val="0070C0"/>
                </a:solidFill>
                <a:ea typeface="ＭＳ Ｐゴシック" pitchFamily="34" charset="-128"/>
              </a:rPr>
              <a:t>breaks the </a:t>
            </a:r>
            <a:r>
              <a:rPr lang="en-US" sz="2400" b="1" dirty="0" smtClean="0">
                <a:solidFill>
                  <a:srgbClr val="0070C0"/>
                </a:solidFill>
                <a:ea typeface="ＭＳ Ｐゴシック" pitchFamily="34" charset="-128"/>
              </a:rPr>
              <a:t>signature scheme </a:t>
            </a:r>
            <a:r>
              <a:rPr lang="en-US" sz="2400" dirty="0" smtClean="0">
                <a:ea typeface="ＭＳ Ｐゴシック" pitchFamily="34" charset="-128"/>
              </a:rPr>
              <a:t>if at </a:t>
            </a:r>
            <a:r>
              <a:rPr lang="en-US" sz="2400" dirty="0">
                <a:ea typeface="ＭＳ Ｐゴシック" pitchFamily="34" charset="-128"/>
              </a:rPr>
              <a:t>the end she outputs </a:t>
            </a:r>
            <a:r>
              <a:rPr lang="en-US" sz="2400" b="1" dirty="0">
                <a:solidFill>
                  <a:srgbClr val="A50021"/>
                </a:solidFill>
                <a:ea typeface="ＭＳ Ｐゴシック" pitchFamily="34" charset="-128"/>
              </a:rPr>
              <a:t>(m’, </a:t>
            </a:r>
            <a:r>
              <a:rPr lang="el-GR" sz="2400" b="1" dirty="0">
                <a:solidFill>
                  <a:srgbClr val="993300"/>
                </a:solidFill>
              </a:rPr>
              <a:t>σ</a:t>
            </a:r>
            <a:r>
              <a:rPr lang="en-US" sz="2400" b="1" dirty="0">
                <a:solidFill>
                  <a:srgbClr val="A50021"/>
                </a:solidFill>
                <a:ea typeface="ＭＳ Ｐゴシック" pitchFamily="34" charset="-128"/>
              </a:rPr>
              <a:t>’)</a:t>
            </a:r>
            <a:r>
              <a:rPr lang="en-US" sz="2400" dirty="0">
                <a:ea typeface="ＭＳ Ｐゴシック" pitchFamily="34" charset="-128"/>
              </a:rPr>
              <a:t> such that</a:t>
            </a:r>
            <a:br>
              <a:rPr lang="en-US" sz="2400" dirty="0">
                <a:ea typeface="ＭＳ Ｐゴシック" pitchFamily="34" charset="-128"/>
              </a:rPr>
            </a:br>
            <a:endParaRPr lang="en-US" sz="2400" dirty="0">
              <a:ea typeface="ＭＳ Ｐゴシック" pitchFamily="34" charset="-128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ea typeface="ＭＳ Ｐゴシック" pitchFamily="34" charset="-128"/>
              </a:rPr>
              <a:t>Vrfy</a:t>
            </a:r>
            <a:r>
              <a:rPr lang="en-US" sz="2400" b="1" dirty="0">
                <a:solidFill>
                  <a:srgbClr val="993300"/>
                </a:solidFill>
                <a:ea typeface="ＭＳ Ｐゴシック" pitchFamily="34" charset="-128"/>
              </a:rPr>
              <a:t>(m’, </a:t>
            </a:r>
            <a:r>
              <a:rPr lang="el-GR" sz="2400" b="1" dirty="0">
                <a:solidFill>
                  <a:srgbClr val="993300"/>
                </a:solidFill>
              </a:rPr>
              <a:t>σ</a:t>
            </a:r>
            <a:r>
              <a:rPr lang="en-US" sz="2400" b="1" dirty="0">
                <a:solidFill>
                  <a:srgbClr val="993300"/>
                </a:solidFill>
                <a:ea typeface="ＭＳ Ｐゴシック" pitchFamily="34" charset="-128"/>
              </a:rPr>
              <a:t>’) = yes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b="1" dirty="0" smtClean="0">
                <a:solidFill>
                  <a:srgbClr val="993300"/>
                </a:solidFill>
                <a:ea typeface="ＭＳ Ｐゴシック" pitchFamily="34" charset="-128"/>
              </a:rPr>
              <a:t>m</a:t>
            </a:r>
            <a:r>
              <a:rPr lang="en-US" sz="2400" b="1" dirty="0">
                <a:solidFill>
                  <a:srgbClr val="993300"/>
                </a:solidFill>
                <a:ea typeface="ＭＳ Ｐゴシック" pitchFamily="34" charset="-128"/>
              </a:rPr>
              <a:t>’ </a:t>
            </a:r>
            <a:r>
              <a:rPr lang="en-US" sz="2400" b="1" dirty="0">
                <a:solidFill>
                  <a:srgbClr val="993300"/>
                </a:solidFill>
                <a:ea typeface="ＭＳ Ｐゴシック" pitchFamily="34" charset="-128"/>
                <a:cs typeface="Arial" pitchFamily="34" charset="0"/>
              </a:rPr>
              <a:t>≠</a:t>
            </a:r>
            <a:r>
              <a:rPr lang="en-US" sz="2400" dirty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993300"/>
                </a:solidFill>
                <a:ea typeface="ＭＳ Ｐゴシック" pitchFamily="34" charset="-128"/>
              </a:rPr>
              <a:t>m</a:t>
            </a:r>
            <a:r>
              <a:rPr lang="en-US" sz="2400" b="1" baseline="-25000" dirty="0">
                <a:solidFill>
                  <a:srgbClr val="993300"/>
                </a:solidFill>
                <a:ea typeface="ＭＳ Ｐゴシック" pitchFamily="34" charset="-128"/>
              </a:rPr>
              <a:t>1</a:t>
            </a:r>
            <a:r>
              <a:rPr lang="en-US" sz="2400" b="1" dirty="0">
                <a:solidFill>
                  <a:srgbClr val="993300"/>
                </a:solidFill>
                <a:ea typeface="ＭＳ Ｐゴシック" pitchFamily="34" charset="-128"/>
              </a:rPr>
              <a:t>,...,</a:t>
            </a:r>
            <a:r>
              <a:rPr lang="en-US" sz="2400" b="1" dirty="0" err="1">
                <a:solidFill>
                  <a:srgbClr val="993300"/>
                </a:solidFill>
                <a:ea typeface="ＭＳ Ｐゴシック" pitchFamily="34" charset="-128"/>
              </a:rPr>
              <a:t>m</a:t>
            </a:r>
            <a:r>
              <a:rPr lang="en-US" sz="2400" b="1" baseline="-25000" dirty="0" err="1">
                <a:solidFill>
                  <a:srgbClr val="993300"/>
                </a:solidFill>
                <a:ea typeface="ＭＳ Ｐゴシック" pitchFamily="34" charset="-128"/>
              </a:rPr>
              <a:t>t</a:t>
            </a:r>
            <a:endParaRPr lang="en-US" sz="2400" dirty="0">
              <a:ea typeface="ＭＳ Ｐゴシック" pitchFamily="34" charset="-128"/>
            </a:endParaRPr>
          </a:p>
          <a:p>
            <a:pPr marL="457200" indent="-457200" eaLnBrk="0" hangingPunct="0">
              <a:buFontTx/>
              <a:buAutoNum type="arabicPeriod"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228600" y="1676400"/>
            <a:ext cx="11906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ea typeface="ＭＳ Ｐゴシック" pitchFamily="34" charset="-128"/>
              </a:rPr>
              <a:t>adversary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4191000" y="1219200"/>
            <a:ext cx="533400" cy="376238"/>
          </a:xfrm>
          <a:prstGeom prst="rect">
            <a:avLst/>
          </a:prstGeom>
          <a:solidFill>
            <a:srgbClr val="FFFF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l-PL" b="1">
                <a:solidFill>
                  <a:srgbClr val="993300"/>
                </a:solidFill>
              </a:rPr>
              <a:t>pk</a:t>
            </a:r>
            <a:endParaRPr lang="en-US" b="1">
              <a:solidFill>
                <a:srgbClr val="993300"/>
              </a:solidFill>
            </a:endParaRPr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H="1">
            <a:off x="2743200" y="1371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 flipH="1">
            <a:off x="4724400" y="1371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810000" y="2209800"/>
            <a:ext cx="1296988" cy="376238"/>
          </a:xfrm>
          <a:prstGeom prst="rect">
            <a:avLst/>
          </a:prstGeom>
          <a:solidFill>
            <a:srgbClr val="FFFF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b="1">
                <a:solidFill>
                  <a:srgbClr val="993300"/>
                </a:solidFill>
              </a:rPr>
              <a:t>Si</a:t>
            </a:r>
            <a:r>
              <a:rPr lang="en-US" b="1">
                <a:solidFill>
                  <a:srgbClr val="993300"/>
                </a:solidFill>
                <a:ea typeface="ＭＳ Ｐゴシック" pitchFamily="34" charset="-128"/>
              </a:rPr>
              <a:t>g</a:t>
            </a:r>
            <a:r>
              <a:rPr lang="pl-PL" b="1">
                <a:solidFill>
                  <a:srgbClr val="993300"/>
                </a:solidFill>
              </a:rPr>
              <a:t>n</a:t>
            </a:r>
            <a:r>
              <a:rPr lang="pl-PL" b="1" baseline="-25000">
                <a:solidFill>
                  <a:srgbClr val="993300"/>
                </a:solidFill>
              </a:rPr>
              <a:t>sk</a:t>
            </a:r>
            <a:r>
              <a:rPr lang="en-US" b="1">
                <a:solidFill>
                  <a:srgbClr val="993300"/>
                </a:solidFill>
                <a:ea typeface="ＭＳ Ｐゴシック" pitchFamily="34" charset="-128"/>
              </a:rPr>
              <a:t>(m</a:t>
            </a:r>
            <a:r>
              <a:rPr lang="pl-PL" b="1" baseline="-25000">
                <a:solidFill>
                  <a:srgbClr val="993300"/>
                </a:solidFill>
                <a:ea typeface="ＭＳ Ｐゴシック" pitchFamily="34" charset="-128"/>
              </a:rPr>
              <a:t>1</a:t>
            </a:r>
            <a:r>
              <a:rPr lang="en-US" b="1">
                <a:solidFill>
                  <a:srgbClr val="993300"/>
                </a:solidFill>
                <a:ea typeface="ＭＳ Ｐゴシック" pitchFamily="34" charset="-128"/>
              </a:rPr>
              <a:t>)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886200" y="3962400"/>
            <a:ext cx="1263650" cy="376238"/>
          </a:xfrm>
          <a:prstGeom prst="rect">
            <a:avLst/>
          </a:prstGeom>
          <a:solidFill>
            <a:srgbClr val="FFFF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b="1">
                <a:solidFill>
                  <a:srgbClr val="993300"/>
                </a:solidFill>
              </a:rPr>
              <a:t>Sign</a:t>
            </a:r>
            <a:r>
              <a:rPr lang="pl-PL" b="1" baseline="-25000">
                <a:solidFill>
                  <a:srgbClr val="993300"/>
                </a:solidFill>
              </a:rPr>
              <a:t>sk</a:t>
            </a:r>
            <a:r>
              <a:rPr lang="en-US" b="1">
                <a:solidFill>
                  <a:srgbClr val="993300"/>
                </a:solidFill>
                <a:ea typeface="ＭＳ Ｐゴシック" pitchFamily="34" charset="-128"/>
              </a:rPr>
              <a:t>(m</a:t>
            </a:r>
            <a:r>
              <a:rPr lang="pl-PL" b="1" baseline="-25000">
                <a:solidFill>
                  <a:srgbClr val="993300"/>
                </a:solidFill>
              </a:rPr>
              <a:t>t</a:t>
            </a:r>
            <a:r>
              <a:rPr lang="en-US" b="1">
                <a:solidFill>
                  <a:srgbClr val="993300"/>
                </a:solidFill>
                <a:ea typeface="ＭＳ Ｐゴシック" pitchFamily="34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  <p:bldP spid="19467" grpId="0" animBg="1"/>
      <p:bldP spid="19468" grpId="0" animBg="1"/>
      <p:bldP spid="19469" grpId="0" animBg="1"/>
      <p:bldP spid="19470" grpId="0"/>
      <p:bldP spid="19473" grpId="0" animBg="1"/>
      <p:bldP spid="19474" grpId="0" animBg="1"/>
      <p:bldP spid="19475" grpId="0" animBg="1"/>
      <p:bldP spid="19475" grpId="1" animBg="1"/>
      <p:bldP spid="19476" grpId="0" animBg="1"/>
      <p:bldP spid="19482" grpId="0" animBg="1"/>
      <p:bldP spid="19483" grpId="0" animBg="1"/>
      <p:bldP spid="19484" grpId="0" animBg="1"/>
      <p:bldP spid="19471" grpId="0" animBg="1"/>
      <p:bldP spid="194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981200"/>
            <a:ext cx="9144000" cy="419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The security definition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We say that </a:t>
            </a:r>
            <a:r>
              <a:rPr lang="en-US" b="1" dirty="0">
                <a:solidFill>
                  <a:srgbClr val="A50021"/>
                </a:solidFill>
              </a:rPr>
              <a:t>(</a:t>
            </a:r>
            <a:r>
              <a:rPr lang="en-US" b="1" dirty="0" err="1" smtClean="0">
                <a:solidFill>
                  <a:srgbClr val="A50021"/>
                </a:solidFill>
              </a:rPr>
              <a:t>Gen,Sign,Vrfy</a:t>
            </a:r>
            <a:r>
              <a:rPr lang="en-US" b="1" dirty="0">
                <a:solidFill>
                  <a:srgbClr val="A50021"/>
                </a:solidFill>
              </a:rPr>
              <a:t>)</a:t>
            </a:r>
            <a:r>
              <a:rPr lang="en-US" dirty="0"/>
              <a:t> is </a:t>
            </a:r>
            <a:r>
              <a:rPr lang="pl-PL" b="1" dirty="0"/>
              <a:t>existentially unforgeable under an adaptive chosen-message attack </a:t>
            </a:r>
            <a:r>
              <a:rPr lang="en-US" dirty="0"/>
              <a:t>if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 rot="10800000">
            <a:off x="1371600" y="3733800"/>
            <a:ext cx="844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7200" b="1">
                <a:solidFill>
                  <a:srgbClr val="A50021"/>
                </a:solidFill>
                <a:ea typeface="ＭＳ Ｐゴシック" pitchFamily="34" charset="-128"/>
              </a:rPr>
              <a:t>A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11188" y="4876800"/>
            <a:ext cx="2322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ea typeface="ＭＳ Ｐゴシック" pitchFamily="34" charset="-128"/>
              </a:rPr>
              <a:t>polynomial-time</a:t>
            </a:r>
            <a:br>
              <a:rPr lang="en-US" sz="2400">
                <a:ea typeface="ＭＳ Ｐゴシック" pitchFamily="34" charset="-128"/>
              </a:rPr>
            </a:br>
            <a:r>
              <a:rPr lang="en-US" sz="2400">
                <a:ea typeface="ＭＳ Ｐゴシック" pitchFamily="34" charset="-128"/>
              </a:rPr>
              <a:t>adversary </a:t>
            </a:r>
            <a:r>
              <a:rPr lang="en-US" sz="2400" b="1">
                <a:solidFill>
                  <a:srgbClr val="A50021"/>
                </a:solidFill>
                <a:ea typeface="ＭＳ Ｐゴシック" pitchFamily="34" charset="-128"/>
              </a:rPr>
              <a:t>A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895600" y="3987800"/>
            <a:ext cx="5372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A50021"/>
                </a:solidFill>
                <a:ea typeface="ＭＳ Ｐゴシック" pitchFamily="34" charset="-128"/>
              </a:rPr>
              <a:t>P(A breaks it)</a:t>
            </a:r>
            <a:r>
              <a:rPr lang="en-US" sz="2800">
                <a:ea typeface="ＭＳ Ｐゴシック" pitchFamily="34" charset="-128"/>
              </a:rPr>
              <a:t> is negligible (in</a:t>
            </a:r>
            <a:r>
              <a:rPr lang="en-US" sz="2800" b="1">
                <a:ea typeface="ＭＳ Ｐゴシック" pitchFamily="34" charset="-128"/>
              </a:rPr>
              <a:t> </a:t>
            </a:r>
            <a:r>
              <a:rPr lang="en-US" sz="2800" b="1">
                <a:solidFill>
                  <a:srgbClr val="A50021"/>
                </a:solidFill>
                <a:ea typeface="ＭＳ Ｐゴシック" pitchFamily="34" charset="-128"/>
              </a:rPr>
              <a:t>n</a:t>
            </a:r>
            <a:r>
              <a:rPr lang="en-US" sz="2800">
                <a:ea typeface="ＭＳ Ｐゴシック" pitchFamily="34" charset="-128"/>
              </a:rPr>
              <a:t>)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1428728" y="1143000"/>
            <a:ext cx="7486672" cy="533400"/>
          </a:xfrm>
          <a:prstGeom prst="wedgeRectCallout">
            <a:avLst>
              <a:gd name="adj1" fmla="val 16722"/>
              <a:gd name="adj2" fmla="val 14702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sz="2400" dirty="0"/>
              <a:t>sometimes we just say</a:t>
            </a:r>
            <a:r>
              <a:rPr lang="pl-PL" sz="2400" dirty="0" smtClean="0"/>
              <a:t>:</a:t>
            </a:r>
            <a:r>
              <a:rPr lang="it-IT" sz="2400" dirty="0" smtClean="0"/>
              <a:t> </a:t>
            </a:r>
            <a:r>
              <a:rPr lang="it-IT" sz="2400" b="1" dirty="0" err="1" smtClean="0"/>
              <a:t>unforgeable</a:t>
            </a:r>
            <a:r>
              <a:rPr lang="it-IT" sz="2400" b="1" dirty="0" smtClean="0"/>
              <a:t> </a:t>
            </a:r>
            <a:r>
              <a:rPr lang="it-IT" sz="2400" dirty="0" smtClean="0"/>
              <a:t>(</a:t>
            </a:r>
            <a:r>
              <a:rPr lang="it-IT" sz="2400" dirty="0" err="1" smtClean="0"/>
              <a:t>if</a:t>
            </a:r>
            <a:r>
              <a:rPr lang="it-IT" sz="2400" dirty="0" smtClean="0"/>
              <a:t> the </a:t>
            </a:r>
            <a:r>
              <a:rPr lang="it-IT" sz="2400" dirty="0" err="1" smtClean="0"/>
              <a:t>context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clear</a:t>
            </a:r>
            <a:r>
              <a:rPr lang="it-IT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643050"/>
            <a:ext cx="9144000" cy="39290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2114520" y="4805376"/>
            <a:ext cx="502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85720" y="3052776"/>
            <a:ext cx="1690688" cy="2305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GB" sz="2400" b="1">
                <a:solidFill>
                  <a:srgbClr val="993300"/>
                </a:solidFill>
                <a:ea typeface="ＭＳ Ｐゴシック" pitchFamily="34" charset="-128"/>
              </a:rPr>
              <a:t>signatures</a:t>
            </a:r>
            <a:endParaRPr lang="en-US" sz="2400" b="1" baseline="30000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7219920" y="3052776"/>
            <a:ext cx="1600200" cy="2305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GB" sz="2400" b="1" dirty="0" smtClean="0">
                <a:solidFill>
                  <a:srgbClr val="993300"/>
                </a:solidFill>
                <a:ea typeface="ＭＳ Ｐゴシック" pitchFamily="34" charset="-128"/>
              </a:rPr>
              <a:t>messages</a:t>
            </a:r>
          </a:p>
          <a:p>
            <a:pPr algn="ctr" eaLnBrk="0" hangingPunct="0"/>
            <a:r>
              <a:rPr lang="en-GB" sz="2400" b="1" dirty="0" smtClean="0">
                <a:solidFill>
                  <a:schemeClr val="tx1"/>
                </a:solidFill>
                <a:ea typeface="ＭＳ Ｐゴシック" pitchFamily="34" charset="-128"/>
              </a:rPr>
              <a:t>check </a:t>
            </a:r>
            <a:br>
              <a:rPr lang="en-GB" sz="24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2400" b="1" dirty="0" smtClean="0">
                <a:solidFill>
                  <a:schemeClr val="tx1"/>
                </a:solidFill>
                <a:ea typeface="ＭＳ Ｐゴシック" pitchFamily="34" charset="-128"/>
              </a:rPr>
              <a:t>if</a:t>
            </a:r>
            <a:r>
              <a:rPr lang="en-GB" sz="2400" b="1" dirty="0" smtClean="0">
                <a:solidFill>
                  <a:srgbClr val="993300"/>
                </a:solidFill>
                <a:ea typeface="ＭＳ Ｐゴシック" pitchFamily="34" charset="-128"/>
              </a:rPr>
              <a:t> m’=m</a:t>
            </a:r>
            <a:endParaRPr lang="en-US" sz="2400" b="1" dirty="0" smtClean="0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>
            <a:off x="2114520" y="3509976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647920" y="3205176"/>
            <a:ext cx="38862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l-GR" sz="2400" b="1" dirty="0" smtClean="0">
                <a:solidFill>
                  <a:srgbClr val="C00000"/>
                </a:solidFill>
                <a:ea typeface="ＭＳ Ｐゴシック" pitchFamily="34" charset="-128"/>
              </a:rPr>
              <a:t>σ </a:t>
            </a:r>
            <a:r>
              <a:rPr lang="it-IT" sz="2400" b="1" dirty="0" smtClean="0">
                <a:solidFill>
                  <a:srgbClr val="C00000"/>
                </a:solidFill>
                <a:ea typeface="ＭＳ Ｐゴシック" pitchFamily="34" charset="-128"/>
              </a:rPr>
              <a:t> := </a:t>
            </a:r>
            <a:r>
              <a:rPr lang="en-GB" sz="2400" b="1" dirty="0" err="1" smtClean="0">
                <a:solidFill>
                  <a:srgbClr val="990000"/>
                </a:solidFill>
                <a:ea typeface="ＭＳ Ｐゴシック" pitchFamily="34" charset="-128"/>
              </a:rPr>
              <a:t>D</a:t>
            </a:r>
            <a:r>
              <a:rPr lang="en-GB" sz="2400" b="1" baseline="-25000" dirty="0" err="1" smtClean="0">
                <a:solidFill>
                  <a:srgbClr val="990000"/>
                </a:solidFill>
                <a:ea typeface="ＭＳ Ｐゴシック" pitchFamily="34" charset="-128"/>
              </a:rPr>
              <a:t>sk</a:t>
            </a:r>
            <a:r>
              <a:rPr lang="en-GB" sz="2400" b="1" dirty="0" smtClean="0">
                <a:solidFill>
                  <a:srgbClr val="990000"/>
                </a:solidFill>
                <a:ea typeface="ＭＳ Ｐゴシック" pitchFamily="34" charset="-128"/>
              </a:rPr>
              <a:t>(m</a:t>
            </a:r>
            <a:r>
              <a:rPr lang="en-GB" sz="2400" b="1" dirty="0">
                <a:solidFill>
                  <a:srgbClr val="990000"/>
                </a:solidFill>
                <a:ea typeface="ＭＳ Ｐゴシック" pitchFamily="34" charset="-128"/>
              </a:rPr>
              <a:t>)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638520" y="4500576"/>
            <a:ext cx="2159000" cy="6270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GB" sz="2400" b="1" dirty="0" smtClean="0">
                <a:solidFill>
                  <a:srgbClr val="C00000"/>
                </a:solidFill>
                <a:ea typeface="ＭＳ Ｐゴシック" pitchFamily="34" charset="-128"/>
              </a:rPr>
              <a:t>m’ := </a:t>
            </a:r>
            <a:r>
              <a:rPr lang="en-GB" sz="2400" b="1" dirty="0" err="1" smtClean="0">
                <a:solidFill>
                  <a:srgbClr val="C00000"/>
                </a:solidFill>
                <a:ea typeface="ＭＳ Ｐゴシック" pitchFamily="34" charset="-128"/>
              </a:rPr>
              <a:t>E</a:t>
            </a:r>
            <a:r>
              <a:rPr lang="en-GB" sz="2400" b="1" baseline="-25000" dirty="0" err="1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pk</a:t>
            </a:r>
            <a:r>
              <a:rPr lang="en-GB" sz="2400" b="1" dirty="0" smtClean="0">
                <a:solidFill>
                  <a:srgbClr val="C00000"/>
                </a:solidFill>
                <a:ea typeface="ＭＳ Ｐゴシック" pitchFamily="34" charset="-128"/>
              </a:rPr>
              <a:t>(</a:t>
            </a:r>
            <a:r>
              <a:rPr lang="el-GR" sz="2400" b="1" dirty="0" smtClean="0">
                <a:solidFill>
                  <a:srgbClr val="C00000"/>
                </a:solidFill>
                <a:ea typeface="ＭＳ Ｐゴシック" pitchFamily="34" charset="-128"/>
              </a:rPr>
              <a:t>σ</a:t>
            </a:r>
            <a:r>
              <a:rPr lang="en-GB" sz="2400" b="1" dirty="0" smtClean="0">
                <a:solidFill>
                  <a:srgbClr val="C00000"/>
                </a:solidFill>
                <a:ea typeface="ＭＳ Ｐゴシック" pitchFamily="34" charset="-128"/>
              </a:rPr>
              <a:t>)</a:t>
            </a:r>
            <a:endParaRPr lang="en-US" sz="2400" b="1" baseline="300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190720" y="2595576"/>
            <a:ext cx="10021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signing: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2174845" y="4232289"/>
            <a:ext cx="1185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verifying: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14282" y="6072206"/>
            <a:ext cx="850112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We said</a:t>
            </a:r>
            <a:r>
              <a:rPr lang="en-US" sz="2400" dirty="0" smtClean="0"/>
              <a:t>:  In </a:t>
            </a:r>
            <a:r>
              <a:rPr lang="en-US" sz="2400" dirty="0"/>
              <a:t>general it’s not that simple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8572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design secure signature schemes?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85918" y="1714488"/>
            <a:ext cx="7358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{</a:t>
            </a:r>
            <a:r>
              <a:rPr lang="en-US" sz="2400" b="1" dirty="0" smtClean="0"/>
              <a:t>E : X </a:t>
            </a:r>
            <a:r>
              <a:rPr lang="en-US" sz="2400" b="1" dirty="0" smtClean="0">
                <a:cs typeface="Arial" pitchFamily="34" charset="0"/>
              </a:rPr>
              <a:t>→ X</a:t>
            </a:r>
            <a:r>
              <a:rPr lang="en-US" sz="2800" b="1" dirty="0" smtClean="0"/>
              <a:t>}</a:t>
            </a:r>
            <a:r>
              <a:rPr lang="en-US" sz="2400" b="1" baseline="-25000" dirty="0" smtClean="0"/>
              <a:t>(</a:t>
            </a:r>
            <a:r>
              <a:rPr lang="pl-PL" sz="2400" b="1" baseline="-25000" dirty="0" smtClean="0">
                <a:solidFill>
                  <a:srgbClr val="336600"/>
                </a:solidFill>
              </a:rPr>
              <a:t>pk</a:t>
            </a:r>
            <a:r>
              <a:rPr lang="en-US" sz="2400" b="1" baseline="-25000" dirty="0" smtClean="0"/>
              <a:t>,</a:t>
            </a:r>
            <a:r>
              <a:rPr lang="pl-PL" sz="2400" b="1" baseline="-25000" dirty="0" smtClean="0">
                <a:solidFill>
                  <a:srgbClr val="990000"/>
                </a:solidFill>
              </a:rPr>
              <a:t>sk</a:t>
            </a:r>
            <a:r>
              <a:rPr lang="en-US" sz="2400" b="1" baseline="-25000" dirty="0" smtClean="0"/>
              <a:t>) </a:t>
            </a:r>
            <a:r>
              <a:rPr lang="ru-RU" sz="2400" b="1" baseline="-25000" dirty="0" smtClean="0">
                <a:cs typeface="Arial" pitchFamily="34" charset="0"/>
              </a:rPr>
              <a:t>є</a:t>
            </a:r>
            <a:r>
              <a:rPr lang="en-US" sz="2400" b="1" baseline="-25000" dirty="0" smtClean="0">
                <a:cs typeface="Arial" pitchFamily="34" charset="0"/>
              </a:rPr>
              <a:t> keys</a:t>
            </a:r>
            <a:r>
              <a:rPr lang="it-IT" sz="2400" b="1" dirty="0" smtClean="0">
                <a:cs typeface="Arial" pitchFamily="34" charset="0"/>
              </a:rPr>
              <a:t>  </a:t>
            </a:r>
            <a:r>
              <a:rPr lang="en-US" sz="2400" dirty="0" smtClean="0"/>
              <a:t>-- a family of trapdoor permutations 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85720" y="1000108"/>
            <a:ext cx="327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Remember this idea?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47110" grpId="0" animBg="1"/>
      <p:bldP spid="47111" grpId="0" animBg="1"/>
      <p:bldP spid="47112" grpId="0" animBg="1"/>
      <p:bldP spid="47114" grpId="0"/>
      <p:bldP spid="47115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4419600"/>
            <a:ext cx="9144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743200"/>
            <a:ext cx="91440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600200"/>
            <a:ext cx="91440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In general it’s not that simple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pl-PL" dirty="0"/>
              <a:t>Not every trapdoor permutation is OK.</a:t>
            </a:r>
          </a:p>
          <a:p>
            <a:pPr marL="609600" indent="-609600">
              <a:buFontTx/>
              <a:buAutoNum type="arabicPeriod"/>
            </a:pPr>
            <a:endParaRPr lang="pl-PL" dirty="0"/>
          </a:p>
          <a:p>
            <a:pPr marL="609600" indent="-609600">
              <a:buFontTx/>
              <a:buAutoNum type="arabicPeriod"/>
            </a:pPr>
            <a:r>
              <a:rPr lang="pl-PL" dirty="0"/>
              <a:t>There </a:t>
            </a:r>
            <a:r>
              <a:rPr lang="it-IT" dirty="0" err="1" smtClean="0"/>
              <a:t>exist</a:t>
            </a:r>
            <a:r>
              <a:rPr lang="it-IT" dirty="0" smtClean="0"/>
              <a:t> </a:t>
            </a:r>
            <a:r>
              <a:rPr lang="pl-PL" dirty="0" smtClean="0"/>
              <a:t>other </a:t>
            </a:r>
            <a:r>
              <a:rPr lang="pl-PL" dirty="0"/>
              <a:t>ways to create signature schemes.</a:t>
            </a:r>
          </a:p>
          <a:p>
            <a:pPr marL="609600" indent="-609600">
              <a:buFontTx/>
              <a:buAutoNum type="arabicPeriod"/>
            </a:pPr>
            <a:endParaRPr lang="pl-PL" dirty="0"/>
          </a:p>
          <a:p>
            <a:pPr marL="609600" indent="-609600">
              <a:buFontTx/>
              <a:buAutoNum type="arabicPeriod"/>
            </a:pPr>
            <a:r>
              <a:rPr lang="pl-PL" dirty="0"/>
              <a:t>One can even construct a signature scheme from any one-way function.</a:t>
            </a:r>
            <a:br>
              <a:rPr lang="pl-PL" dirty="0"/>
            </a:br>
            <a:r>
              <a:rPr lang="pl-PL" dirty="0"/>
              <a:t>(this is a theoretical construction)</a:t>
            </a:r>
          </a:p>
          <a:p>
            <a:pPr marL="609600" indent="-609600">
              <a:buFontTx/>
              <a:buAutoNum type="arabicPeriod"/>
            </a:pPr>
            <a:endParaRPr lang="pl-PL" dirty="0"/>
          </a:p>
          <a:p>
            <a:pPr marL="609600" indent="-609600">
              <a:buFontTx/>
              <a:buAutoNum type="arabicPeriod"/>
            </a:pPr>
            <a:endParaRPr lang="pl-PL" dirty="0"/>
          </a:p>
          <a:p>
            <a:pPr marL="609600" indent="-609600">
              <a:buFontTx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09" grpId="0" animBg="1"/>
      <p:bldP spid="215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2000240"/>
            <a:ext cx="6929486" cy="371477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definition of secure signature schemes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Signatures based on RSA, “hash-and-sign”, “full-domain-hash”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Other constructions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based on discrete-log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theoretical constructions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357158" y="3000372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2000240"/>
            <a:ext cx="6929486" cy="371477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definition of secure signature schemes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Signatures based on RSA, “hash-and-sign”, “full-domain-hash”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Other constructions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based on discrete-log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theoretical constructions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357158" y="2071678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643050"/>
            <a:ext cx="9144000" cy="49292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2114520" y="5591194"/>
            <a:ext cx="502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85720" y="3838594"/>
            <a:ext cx="1690688" cy="2305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GB" sz="2400" b="1" dirty="0" smtClean="0">
                <a:solidFill>
                  <a:srgbClr val="993300"/>
                </a:solidFill>
                <a:ea typeface="ＭＳ Ｐゴシック" pitchFamily="34" charset="-128"/>
              </a:rPr>
              <a:t>signatures</a:t>
            </a:r>
          </a:p>
          <a:p>
            <a:pPr algn="ctr" eaLnBrk="0" hangingPunct="0"/>
            <a:r>
              <a:rPr lang="en-GB" sz="2400" b="1" dirty="0" smtClean="0">
                <a:solidFill>
                  <a:srgbClr val="993300"/>
                </a:solidFill>
                <a:ea typeface="ＭＳ Ｐゴシック" pitchFamily="34" charset="-128"/>
              </a:rPr>
              <a:t>Z</a:t>
            </a:r>
            <a:r>
              <a:rPr lang="en-GB" sz="2400" b="1" baseline="-25000" dirty="0" smtClean="0">
                <a:solidFill>
                  <a:srgbClr val="993300"/>
                </a:solidFill>
                <a:ea typeface="ＭＳ Ｐゴシック" pitchFamily="34" charset="-128"/>
              </a:rPr>
              <a:t>N</a:t>
            </a:r>
            <a:r>
              <a:rPr lang="en-GB" sz="2400" b="1" dirty="0" smtClean="0">
                <a:solidFill>
                  <a:srgbClr val="993300"/>
                </a:solidFill>
                <a:ea typeface="ＭＳ Ｐゴシック" pitchFamily="34" charset="-128"/>
              </a:rPr>
              <a:t>*</a:t>
            </a:r>
            <a:endParaRPr lang="en-US" sz="2400" b="1" dirty="0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7219920" y="3838594"/>
            <a:ext cx="1600200" cy="2305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GB" sz="2400" b="1" dirty="0" smtClean="0">
              <a:solidFill>
                <a:srgbClr val="993300"/>
              </a:solidFill>
              <a:ea typeface="ＭＳ Ｐゴシック" pitchFamily="34" charset="-128"/>
            </a:endParaRPr>
          </a:p>
          <a:p>
            <a:pPr algn="ctr" eaLnBrk="0" hangingPunct="0"/>
            <a:endParaRPr lang="en-GB" sz="2400" b="1" dirty="0" smtClean="0">
              <a:solidFill>
                <a:srgbClr val="993300"/>
              </a:solidFill>
              <a:ea typeface="ＭＳ Ｐゴシック" pitchFamily="34" charset="-128"/>
            </a:endParaRPr>
          </a:p>
          <a:p>
            <a:pPr algn="ctr" eaLnBrk="0" hangingPunct="0"/>
            <a:r>
              <a:rPr lang="en-GB" sz="2400" b="1" dirty="0" smtClean="0">
                <a:solidFill>
                  <a:srgbClr val="993300"/>
                </a:solidFill>
                <a:ea typeface="ＭＳ Ｐゴシック" pitchFamily="34" charset="-128"/>
              </a:rPr>
              <a:t>messages</a:t>
            </a:r>
          </a:p>
          <a:p>
            <a:pPr algn="ctr" eaLnBrk="0" hangingPunct="0"/>
            <a:r>
              <a:rPr lang="en-GB" sz="2400" b="1" dirty="0" smtClean="0">
                <a:solidFill>
                  <a:srgbClr val="993300"/>
                </a:solidFill>
                <a:ea typeface="ＭＳ Ｐゴシック" pitchFamily="34" charset="-128"/>
              </a:rPr>
              <a:t>Z</a:t>
            </a:r>
            <a:r>
              <a:rPr lang="en-GB" sz="2400" b="1" baseline="-25000" dirty="0" smtClean="0">
                <a:solidFill>
                  <a:srgbClr val="993300"/>
                </a:solidFill>
                <a:ea typeface="ＭＳ Ｐゴシック" pitchFamily="34" charset="-128"/>
              </a:rPr>
              <a:t>N</a:t>
            </a:r>
            <a:r>
              <a:rPr lang="en-GB" sz="2400" b="1" dirty="0" smtClean="0">
                <a:solidFill>
                  <a:srgbClr val="993300"/>
                </a:solidFill>
                <a:ea typeface="ＭＳ Ｐゴシック" pitchFamily="34" charset="-128"/>
              </a:rPr>
              <a:t>*</a:t>
            </a:r>
          </a:p>
          <a:p>
            <a:pPr algn="ctr" eaLnBrk="0" hangingPunct="0"/>
            <a:r>
              <a:rPr lang="en-GB" sz="2400" b="1" dirty="0" smtClean="0">
                <a:solidFill>
                  <a:schemeClr val="tx1"/>
                </a:solidFill>
                <a:ea typeface="ＭＳ Ｐゴシック" pitchFamily="34" charset="-128"/>
              </a:rPr>
              <a:t>check </a:t>
            </a:r>
            <a:br>
              <a:rPr lang="en-GB" sz="24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2400" b="1" dirty="0" smtClean="0">
                <a:solidFill>
                  <a:schemeClr val="tx1"/>
                </a:solidFill>
                <a:ea typeface="ＭＳ Ｐゴシック" pitchFamily="34" charset="-128"/>
              </a:rPr>
              <a:t>if</a:t>
            </a:r>
            <a:r>
              <a:rPr lang="en-GB" sz="2400" b="1" dirty="0" smtClean="0">
                <a:solidFill>
                  <a:srgbClr val="993300"/>
                </a:solidFill>
                <a:ea typeface="ＭＳ Ｐゴシック" pitchFamily="34" charset="-128"/>
              </a:rPr>
              <a:t> m’=m</a:t>
            </a:r>
            <a:endParaRPr lang="en-US" sz="2400" b="1" dirty="0" smtClean="0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>
            <a:off x="2114520" y="4295794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647920" y="3990994"/>
            <a:ext cx="38862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l-GR" sz="2400" b="1" dirty="0" smtClean="0">
                <a:solidFill>
                  <a:srgbClr val="993300"/>
                </a:solidFill>
                <a:cs typeface="Arial" pitchFamily="34" charset="0"/>
              </a:rPr>
              <a:t>σ</a:t>
            </a:r>
            <a:r>
              <a:rPr lang="en-GB" sz="2400" b="1" dirty="0" smtClean="0">
                <a:solidFill>
                  <a:srgbClr val="990000"/>
                </a:solidFill>
                <a:ea typeface="ＭＳ Ｐゴシック" pitchFamily="34" charset="-128"/>
              </a:rPr>
              <a:t> := </a:t>
            </a:r>
            <a:r>
              <a:rPr lang="en-GB" sz="2400" b="1" dirty="0" err="1" smtClean="0">
                <a:solidFill>
                  <a:srgbClr val="990000"/>
                </a:solidFill>
                <a:ea typeface="ＭＳ Ｐゴシック" pitchFamily="34" charset="-128"/>
              </a:rPr>
              <a:t>m</a:t>
            </a:r>
            <a:r>
              <a:rPr lang="en-GB" sz="2400" b="1" baseline="30000" dirty="0" err="1" smtClean="0">
                <a:solidFill>
                  <a:srgbClr val="990000"/>
                </a:solidFill>
                <a:ea typeface="ＭＳ Ｐゴシック" pitchFamily="34" charset="-128"/>
              </a:rPr>
              <a:t>d</a:t>
            </a:r>
            <a:r>
              <a:rPr lang="en-GB" sz="2400" b="1" dirty="0" smtClean="0">
                <a:solidFill>
                  <a:srgbClr val="990000"/>
                </a:solidFill>
                <a:ea typeface="ＭＳ Ｐゴシック" pitchFamily="34" charset="-128"/>
              </a:rPr>
              <a:t> mod N</a:t>
            </a:r>
            <a:endParaRPr lang="en-GB" sz="2400" b="1" dirty="0">
              <a:solidFill>
                <a:srgbClr val="990000"/>
              </a:solidFill>
              <a:ea typeface="ＭＳ Ｐゴシック" pitchFamily="34" charset="-128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357554" y="5286394"/>
            <a:ext cx="2439966" cy="6270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it-IT" sz="2400" b="1" dirty="0" smtClean="0">
                <a:solidFill>
                  <a:srgbClr val="C00000"/>
                </a:solidFill>
                <a:cs typeface="Arial" pitchFamily="34" charset="0"/>
              </a:rPr>
              <a:t>m’ := </a:t>
            </a:r>
            <a:r>
              <a:rPr lang="el-GR" sz="2400" b="1" dirty="0" smtClean="0">
                <a:solidFill>
                  <a:srgbClr val="C00000"/>
                </a:solidFill>
                <a:cs typeface="Arial" pitchFamily="34" charset="0"/>
              </a:rPr>
              <a:t>σ</a:t>
            </a:r>
            <a:r>
              <a:rPr lang="en-GB" sz="2400" b="1" baseline="30000" dirty="0" smtClean="0">
                <a:solidFill>
                  <a:srgbClr val="C00000"/>
                </a:solidFill>
                <a:ea typeface="ＭＳ Ｐゴシック" pitchFamily="34" charset="-128"/>
              </a:rPr>
              <a:t>e</a:t>
            </a:r>
            <a:r>
              <a:rPr lang="en-GB" sz="2400" b="1" dirty="0" smtClean="0">
                <a:solidFill>
                  <a:srgbClr val="C00000"/>
                </a:solidFill>
                <a:ea typeface="ＭＳ Ｐゴシック" pitchFamily="34" charset="-128"/>
              </a:rPr>
              <a:t> mod N</a:t>
            </a:r>
            <a:endParaRPr lang="en-US" sz="2400" b="1" baseline="300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190720" y="3381394"/>
            <a:ext cx="10021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signing: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2174845" y="5018107"/>
            <a:ext cx="1185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verifying: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8572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smtClean="0"/>
              <a:t>The “handbook RSA signatures”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4282" y="1714488"/>
            <a:ext cx="735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public key: </a:t>
            </a:r>
            <a:r>
              <a:rPr lang="en-US" sz="2000" b="1" dirty="0" smtClean="0">
                <a:solidFill>
                  <a:srgbClr val="C00000"/>
                </a:solidFill>
              </a:rPr>
              <a:t>(</a:t>
            </a:r>
            <a:r>
              <a:rPr lang="en-US" sz="2000" b="1" dirty="0" err="1" smtClean="0">
                <a:solidFill>
                  <a:srgbClr val="C00000"/>
                </a:solidFill>
              </a:rPr>
              <a:t>N,e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000" dirty="0" smtClean="0"/>
              <a:t>private key: </a:t>
            </a:r>
            <a:r>
              <a:rPr lang="en-US" sz="2000" b="1" dirty="0" smtClean="0">
                <a:solidFill>
                  <a:srgbClr val="C00000"/>
                </a:solidFill>
              </a:rPr>
              <a:t>(</a:t>
            </a:r>
            <a:r>
              <a:rPr lang="en-US" sz="2000" b="1" dirty="0" err="1" smtClean="0">
                <a:solidFill>
                  <a:srgbClr val="C00000"/>
                </a:solidFill>
              </a:rPr>
              <a:t>N,d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000" b="1" dirty="0" err="1" smtClean="0">
                <a:solidFill>
                  <a:srgbClr val="C00000"/>
                </a:solidFill>
              </a:rPr>
              <a:t>ed</a:t>
            </a:r>
            <a:r>
              <a:rPr lang="en-US" sz="2000" b="1" dirty="0" smtClean="0">
                <a:solidFill>
                  <a:srgbClr val="C00000"/>
                </a:solidFill>
              </a:rPr>
              <a:t> = 1 mod 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(N)</a:t>
            </a:r>
            <a:r>
              <a:rPr lang="en-US" sz="2000" b="1" dirty="0" smtClean="0">
                <a:solidFill>
                  <a:srgbClr val="C00000"/>
                </a:solidFill>
              </a:rPr>
              <a:t> 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47110" grpId="0" animBg="1"/>
      <p:bldP spid="47111" grpId="0" animBg="1"/>
      <p:bldP spid="47112" grpId="0" animBg="1"/>
      <p:bldP spid="47114" grpId="0"/>
      <p:bldP spid="471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“handbook RSA signatures”</a:t>
            </a:r>
            <a:endParaRPr lang="en-US" dirty="0"/>
          </a:p>
        </p:txBody>
      </p:sp>
      <p:sp>
        <p:nvSpPr>
          <p:cNvPr id="4" name="Rectangle 4"/>
          <p:cNvSpPr txBox="1">
            <a:spLocks noGrp="1" noChangeArrowheads="1"/>
          </p:cNvSpPr>
          <p:nvPr>
            <p:ph idx="1"/>
          </p:nvPr>
        </p:nvSpPr>
        <p:spPr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pq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dirty="0" smtClean="0"/>
              <a:t>- </a:t>
            </a:r>
            <a:r>
              <a:rPr lang="it-IT" b="1" dirty="0" smtClean="0"/>
              <a:t>RSA</a:t>
            </a:r>
            <a:r>
              <a:rPr lang="it-IT" dirty="0" smtClean="0"/>
              <a:t> </a:t>
            </a:r>
            <a:r>
              <a:rPr lang="it-IT" dirty="0" err="1" smtClean="0"/>
              <a:t>modulus</a:t>
            </a:r>
            <a:endParaRPr lang="it-IT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lvl="0">
              <a:lnSpc>
                <a:spcPct val="80000"/>
              </a:lnSpc>
              <a:buNone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such that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gcd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</a:t>
            </a:r>
            <a:r>
              <a:rPr lang="en-GB" b="1" dirty="0" smtClean="0">
                <a:solidFill>
                  <a:srgbClr val="C00000"/>
                </a:solidFill>
              </a:rPr>
              <a:t>, φ(N)) 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1</a:t>
            </a: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such that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 (mod φ(N))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GB" b="1" dirty="0" smtClean="0">
                <a:solidFill>
                  <a:srgbClr val="C00000"/>
                </a:solidFill>
              </a:rPr>
              <a:t>Sign</a:t>
            </a:r>
            <a:r>
              <a:rPr lang="en-GB" b="1" baseline="-25000" dirty="0" smtClean="0">
                <a:solidFill>
                  <a:srgbClr val="C00000"/>
                </a:solidFill>
              </a:rPr>
              <a:t>(</a:t>
            </a:r>
            <a:r>
              <a:rPr lang="en-GB" b="1" baseline="-25000" dirty="0" err="1" smtClean="0">
                <a:solidFill>
                  <a:srgbClr val="C00000"/>
                </a:solidFill>
              </a:rPr>
              <a:t>d,N</a:t>
            </a:r>
            <a:r>
              <a:rPr lang="en-GB" b="1" baseline="-25000" dirty="0" smtClean="0">
                <a:solidFill>
                  <a:srgbClr val="C00000"/>
                </a:solidFill>
              </a:rPr>
              <a:t>) </a:t>
            </a:r>
            <a:r>
              <a:rPr lang="en-GB" b="1" dirty="0" smtClean="0">
                <a:solidFill>
                  <a:srgbClr val="C00000"/>
                </a:solidFill>
              </a:rPr>
              <a:t>(m) = </a:t>
            </a:r>
            <a:r>
              <a:rPr lang="en-GB" b="1" dirty="0" err="1" smtClean="0">
                <a:solidFill>
                  <a:srgbClr val="C00000"/>
                </a:solidFill>
              </a:rPr>
              <a:t>m</a:t>
            </a:r>
            <a:r>
              <a:rPr lang="en-GB" b="1" baseline="30000" dirty="0" err="1" smtClean="0">
                <a:solidFill>
                  <a:srgbClr val="C00000"/>
                </a:solidFill>
              </a:rPr>
              <a:t>d</a:t>
            </a:r>
            <a:r>
              <a:rPr lang="en-GB" b="1" dirty="0" smtClean="0">
                <a:solidFill>
                  <a:srgbClr val="C00000"/>
                </a:solidFill>
              </a:rPr>
              <a:t> mod N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GB" dirty="0" smtClean="0">
                <a:solidFill>
                  <a:schemeClr val="tx1"/>
                </a:solidFill>
              </a:rPr>
              <a:t>and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GB" b="1" dirty="0" err="1" smtClean="0">
                <a:solidFill>
                  <a:srgbClr val="C00000"/>
                </a:solidFill>
              </a:rPr>
              <a:t>Vrfy</a:t>
            </a:r>
            <a:r>
              <a:rPr kumimoji="0" lang="en-GB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GB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e,N</a:t>
            </a:r>
            <a:r>
              <a:rPr kumimoji="0" lang="en-GB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(m,</a:t>
            </a:r>
            <a:r>
              <a:rPr lang="el-GR" b="1" dirty="0" smtClean="0">
                <a:solidFill>
                  <a:srgbClr val="C00000"/>
                </a:solidFill>
              </a:rPr>
              <a:t> σ</a:t>
            </a: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) = </a:t>
            </a:r>
            <a:r>
              <a:rPr lang="en-US" b="1" dirty="0" smtClean="0">
                <a:solidFill>
                  <a:srgbClr val="00B050"/>
                </a:solidFill>
                <a:cs typeface="Arial" pitchFamily="34" charset="0"/>
              </a:rPr>
              <a:t>yes</a:t>
            </a: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Arial" pitchFamily="34" charset="0"/>
              </a:rPr>
              <a:t>iff</a:t>
            </a: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C00000"/>
                </a:solidFill>
              </a:rPr>
              <a:t>σ</a:t>
            </a:r>
            <a:r>
              <a:rPr lang="en-US" b="1" baseline="30000" dirty="0" smtClean="0">
                <a:solidFill>
                  <a:srgbClr val="C00000"/>
                </a:solidFill>
                <a:cs typeface="Arial" pitchFamily="34" charset="0"/>
              </a:rPr>
              <a:t>e </a:t>
            </a: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= m mod N</a:t>
            </a:r>
            <a:endParaRPr lang="en-GB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500826" y="1428736"/>
            <a:ext cx="2357454" cy="3214710"/>
          </a:xfrm>
          <a:prstGeom prst="wedge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Correctness</a:t>
            </a:r>
            <a:r>
              <a:rPr lang="en-US" sz="2400" dirty="0" smtClean="0"/>
              <a:t>:</a:t>
            </a:r>
          </a:p>
          <a:p>
            <a:pPr algn="ctr"/>
            <a:endParaRPr lang="en-US" sz="2400" dirty="0" smtClean="0"/>
          </a:p>
          <a:p>
            <a:pPr algn="ctr"/>
            <a:r>
              <a:rPr lang="el-GR" sz="2800" b="1" dirty="0" smtClean="0">
                <a:solidFill>
                  <a:srgbClr val="C00000"/>
                </a:solidFill>
              </a:rPr>
              <a:t>σ</a:t>
            </a:r>
            <a:r>
              <a:rPr lang="en-US" sz="2800" b="1" baseline="30000" dirty="0" smtClean="0">
                <a:solidFill>
                  <a:srgbClr val="C00000"/>
                </a:solidFill>
                <a:cs typeface="Arial" pitchFamily="34" charset="0"/>
              </a:rPr>
              <a:t>e </a:t>
            </a:r>
            <a:r>
              <a:rPr lang="en-US" sz="2800" b="1" dirty="0" smtClean="0">
                <a:solidFill>
                  <a:srgbClr val="C00000"/>
                </a:solidFill>
                <a:cs typeface="Arial" pitchFamily="34" charset="0"/>
              </a:rPr>
              <a:t>= (</a:t>
            </a:r>
            <a:r>
              <a:rPr lang="en-US" sz="2800" b="1" dirty="0" err="1" smtClean="0">
                <a:solidFill>
                  <a:srgbClr val="C00000"/>
                </a:solidFill>
                <a:cs typeface="Arial" pitchFamily="34" charset="0"/>
              </a:rPr>
              <a:t>m</a:t>
            </a:r>
            <a:r>
              <a:rPr lang="en-US" sz="2800" b="1" baseline="30000" dirty="0" err="1" smtClean="0">
                <a:solidFill>
                  <a:srgbClr val="C00000"/>
                </a:solidFill>
                <a:cs typeface="Arial" pitchFamily="34" charset="0"/>
              </a:rPr>
              <a:t>d</a:t>
            </a:r>
            <a:r>
              <a:rPr lang="en-US" sz="2800" b="1" dirty="0" smtClean="0">
                <a:solidFill>
                  <a:srgbClr val="C00000"/>
                </a:solidFill>
                <a:cs typeface="Arial" pitchFamily="34" charset="0"/>
              </a:rPr>
              <a:t>)</a:t>
            </a:r>
            <a:r>
              <a:rPr lang="en-US" sz="2800" b="1" baseline="30000" dirty="0" smtClean="0">
                <a:solidFill>
                  <a:srgbClr val="C00000"/>
                </a:solidFill>
                <a:cs typeface="Arial" pitchFamily="34" charset="0"/>
              </a:rPr>
              <a:t>e</a:t>
            </a:r>
            <a:endParaRPr lang="en-US" sz="28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cs typeface="Arial" pitchFamily="34" charset="0"/>
              </a:rPr>
              <a:t>   = </a:t>
            </a:r>
            <a:r>
              <a:rPr lang="en-US" sz="2800" b="1" dirty="0" err="1" smtClean="0">
                <a:solidFill>
                  <a:srgbClr val="C00000"/>
                </a:solidFill>
                <a:cs typeface="Arial" pitchFamily="34" charset="0"/>
              </a:rPr>
              <a:t>m</a:t>
            </a:r>
            <a:r>
              <a:rPr lang="en-US" sz="2800" b="1" baseline="30000" dirty="0" err="1" smtClean="0">
                <a:solidFill>
                  <a:srgbClr val="C00000"/>
                </a:solidFill>
                <a:cs typeface="Arial" pitchFamily="34" charset="0"/>
              </a:rPr>
              <a:t>de</a:t>
            </a:r>
            <a:endParaRPr lang="en-US" sz="28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cs typeface="Arial" pitchFamily="34" charset="0"/>
              </a:rPr>
              <a:t>  = m</a:t>
            </a:r>
            <a:r>
              <a:rPr lang="en-US" sz="2800" b="1" baseline="30000" dirty="0" smtClean="0">
                <a:solidFill>
                  <a:srgbClr val="C00000"/>
                </a:solidFill>
                <a:cs typeface="Arial" pitchFamily="34" charset="0"/>
              </a:rPr>
              <a:t>1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cs typeface="Arial" pitchFamily="34" charset="0"/>
              </a:rPr>
              <a:t>= 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/>
              <a:t>Problems with the </a:t>
            </a:r>
            <a:r>
              <a:rPr lang="en-US" sz="4000" dirty="0"/>
              <a:t>“handbook RSA” </a:t>
            </a:r>
            <a:r>
              <a:rPr lang="en-US" sz="4000" dirty="0" smtClean="0"/>
              <a:t>[1/2]</a:t>
            </a:r>
            <a:endParaRPr lang="en-US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00240"/>
            <a:ext cx="9144000" cy="4286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 smtClean="0"/>
              <a:t>The </a:t>
            </a:r>
            <a:r>
              <a:rPr lang="en-US" dirty="0"/>
              <a:t>adversary can forge a signature on a “random” message </a:t>
            </a:r>
            <a:r>
              <a:rPr lang="en-US" b="1" dirty="0">
                <a:solidFill>
                  <a:srgbClr val="993300"/>
                </a:solidFill>
              </a:rPr>
              <a:t>m</a:t>
            </a:r>
            <a:r>
              <a:rPr lang="en-US" dirty="0"/>
              <a:t>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/>
              <a:t>Given the public key </a:t>
            </a:r>
            <a:r>
              <a:rPr lang="en-US" b="1" dirty="0">
                <a:solidFill>
                  <a:srgbClr val="993300"/>
                </a:solidFill>
              </a:rPr>
              <a:t>(</a:t>
            </a:r>
            <a:r>
              <a:rPr lang="en-US" b="1" dirty="0" err="1">
                <a:solidFill>
                  <a:srgbClr val="993300"/>
                </a:solidFill>
              </a:rPr>
              <a:t>N,e</a:t>
            </a:r>
            <a:r>
              <a:rPr lang="en-US" b="1" dirty="0">
                <a:solidFill>
                  <a:srgbClr val="993300"/>
                </a:solidFill>
              </a:rPr>
              <a:t>)</a:t>
            </a:r>
            <a:r>
              <a:rPr lang="en-US" dirty="0"/>
              <a:t>: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dirty="0" smtClean="0"/>
              <a:t>he </a:t>
            </a:r>
            <a:r>
              <a:rPr lang="en-US" dirty="0"/>
              <a:t>just selects a random </a:t>
            </a:r>
            <a:r>
              <a:rPr lang="el-GR" b="1" dirty="0">
                <a:solidFill>
                  <a:srgbClr val="993300"/>
                </a:solidFill>
                <a:cs typeface="Arial" pitchFamily="34" charset="0"/>
              </a:rPr>
              <a:t>σ</a:t>
            </a:r>
            <a:r>
              <a:rPr lang="en-US" b="1" dirty="0"/>
              <a:t> </a:t>
            </a:r>
            <a:r>
              <a:rPr lang="en-US" dirty="0"/>
              <a:t>and computes </a:t>
            </a:r>
          </a:p>
          <a:p>
            <a:pPr marL="990600" lvl="1" indent="-533400" algn="ctr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993300"/>
                </a:solidFill>
              </a:rPr>
              <a:t>m = </a:t>
            </a:r>
            <a:r>
              <a:rPr lang="el-GR" b="1" dirty="0">
                <a:solidFill>
                  <a:srgbClr val="993300"/>
                </a:solidFill>
                <a:cs typeface="Arial" pitchFamily="34" charset="0"/>
              </a:rPr>
              <a:t>σ</a:t>
            </a:r>
            <a:r>
              <a:rPr lang="en-US" b="1" baseline="30000" dirty="0">
                <a:solidFill>
                  <a:srgbClr val="993300"/>
                </a:solidFill>
                <a:cs typeface="Arial" pitchFamily="34" charset="0"/>
              </a:rPr>
              <a:t>e</a:t>
            </a:r>
            <a:r>
              <a:rPr lang="en-US" b="1" dirty="0">
                <a:solidFill>
                  <a:srgbClr val="993300"/>
                </a:solidFill>
                <a:cs typeface="Arial" pitchFamily="34" charset="0"/>
              </a:rPr>
              <a:t> mod N</a:t>
            </a:r>
            <a:r>
              <a:rPr lang="en-US" b="1" dirty="0" smtClean="0">
                <a:solidFill>
                  <a:srgbClr val="993300"/>
                </a:solidFill>
                <a:cs typeface="Arial" pitchFamily="34" charset="0"/>
              </a:rPr>
              <a:t>.</a:t>
            </a:r>
          </a:p>
          <a:p>
            <a:pPr marL="990600" lvl="1" indent="-533400" algn="ctr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rgbClr val="993300"/>
              </a:solidFill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 smtClean="0">
                <a:cs typeface="Arial" pitchFamily="34" charset="0"/>
              </a:rPr>
              <a:t>Trivially</a:t>
            </a:r>
            <a:r>
              <a:rPr lang="en-US" dirty="0">
                <a:cs typeface="Arial" pitchFamily="34" charset="0"/>
              </a:rPr>
              <a:t>, </a:t>
            </a:r>
            <a:r>
              <a:rPr lang="el-GR" b="1" dirty="0">
                <a:solidFill>
                  <a:srgbClr val="993300"/>
                </a:solidFill>
                <a:cs typeface="Arial" pitchFamily="34" charset="0"/>
              </a:rPr>
              <a:t>σ</a:t>
            </a:r>
            <a:r>
              <a:rPr lang="en-US" b="1" dirty="0">
                <a:solidFill>
                  <a:srgbClr val="993300"/>
                </a:solidFill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is a valid signature on</a:t>
            </a:r>
            <a:r>
              <a:rPr lang="en-US" b="1" dirty="0">
                <a:solidFill>
                  <a:srgbClr val="993300"/>
                </a:solidFill>
                <a:cs typeface="Arial" pitchFamily="34" charset="0"/>
              </a:rPr>
              <a:t> m.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6050" y="1500174"/>
            <a:ext cx="3591368" cy="4801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 smtClean="0"/>
              <a:t>A “no-message attack”: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5" name="Picture 25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898" y="2286000"/>
            <a:ext cx="1676400" cy="1158875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143000"/>
          </a:xfrm>
        </p:spPr>
        <p:txBody>
          <a:bodyPr/>
          <a:lstStyle/>
          <a:p>
            <a:r>
              <a:rPr lang="pl-PL" sz="3200"/>
              <a:t>Problems with the </a:t>
            </a:r>
            <a:r>
              <a:rPr lang="en-US" sz="3200"/>
              <a:t>“handbook RSA” (2/2)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990600"/>
          </a:xfrm>
        </p:spPr>
        <p:txBody>
          <a:bodyPr>
            <a:normAutofit fontScale="85000" lnSpcReduction="10000"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>
                <a:cs typeface="Arial" pitchFamily="34" charset="0"/>
              </a:rPr>
              <a:t>How to forge a signature on an arbitrary message </a:t>
            </a:r>
            <a:r>
              <a:rPr lang="en-US" b="1" dirty="0">
                <a:solidFill>
                  <a:srgbClr val="993300"/>
                </a:solidFill>
                <a:cs typeface="Arial" pitchFamily="34" charset="0"/>
              </a:rPr>
              <a:t>m</a:t>
            </a:r>
            <a:r>
              <a:rPr lang="en-US" dirty="0" smtClean="0">
                <a:cs typeface="Arial" pitchFamily="34" charset="0"/>
              </a:rPr>
              <a:t>?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 smtClean="0">
                <a:cs typeface="Arial" pitchFamily="34" charset="0"/>
              </a:rPr>
              <a:t>Use the </a:t>
            </a:r>
            <a:r>
              <a:rPr lang="en-US" dirty="0" err="1" smtClean="0">
                <a:cs typeface="Arial" pitchFamily="34" charset="0"/>
              </a:rPr>
              <a:t>homomorphic</a:t>
            </a:r>
            <a:r>
              <a:rPr lang="en-US" dirty="0" smtClean="0">
                <a:cs typeface="Arial" pitchFamily="34" charset="0"/>
              </a:rPr>
              <a:t> properties of RSA.</a:t>
            </a:r>
            <a:endParaRPr lang="en-US" dirty="0"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>
              <a:cs typeface="Arial" pitchFamily="34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7598891" y="3581400"/>
            <a:ext cx="8096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ea typeface="ＭＳ Ｐゴシック" pitchFamily="34" charset="-128"/>
              </a:rPr>
              <a:t>oracle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084291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627091" y="3200400"/>
            <a:ext cx="5334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m</a:t>
            </a:r>
            <a:r>
              <a:rPr lang="pl-PL" b="1" baseline="-25000">
                <a:solidFill>
                  <a:srgbClr val="993300"/>
                </a:solidFill>
                <a:ea typeface="ＭＳ Ｐゴシック" pitchFamily="34" charset="-128"/>
              </a:rPr>
              <a:t>1</a:t>
            </a:r>
            <a:endParaRPr lang="en-US" b="1" baseline="-25000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5160491" y="43592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H="1">
            <a:off x="3179291" y="38100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H="1">
            <a:off x="3255491" y="4881563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179291" y="3429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3255491" y="435927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900098" y="3200400"/>
            <a:ext cx="11906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ea typeface="ＭＳ Ｐゴシック" pitchFamily="34" charset="-128"/>
              </a:rPr>
              <a:t>adversary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H="1">
            <a:off x="3179291" y="2819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3484091" y="3657600"/>
            <a:ext cx="2713038" cy="376238"/>
          </a:xfrm>
          <a:prstGeom prst="rect">
            <a:avLst/>
          </a:prstGeom>
          <a:solidFill>
            <a:srgbClr val="FFFF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b="1">
                <a:solidFill>
                  <a:srgbClr val="993300"/>
                </a:solidFill>
              </a:rPr>
              <a:t>Si</a:t>
            </a:r>
            <a:r>
              <a:rPr lang="en-US" b="1">
                <a:solidFill>
                  <a:srgbClr val="993300"/>
                </a:solidFill>
                <a:ea typeface="ＭＳ Ｐゴシック" pitchFamily="34" charset="-128"/>
              </a:rPr>
              <a:t>g</a:t>
            </a:r>
            <a:r>
              <a:rPr lang="pl-PL" b="1">
                <a:solidFill>
                  <a:srgbClr val="993300"/>
                </a:solidFill>
              </a:rPr>
              <a:t>n</a:t>
            </a:r>
            <a:r>
              <a:rPr lang="pl-PL" b="1" baseline="-25000">
                <a:solidFill>
                  <a:srgbClr val="993300"/>
                </a:solidFill>
              </a:rPr>
              <a:t>sk</a:t>
            </a:r>
            <a:r>
              <a:rPr lang="en-US" b="1">
                <a:solidFill>
                  <a:srgbClr val="993300"/>
                </a:solidFill>
                <a:ea typeface="ＭＳ Ｐゴシック" pitchFamily="34" charset="-128"/>
              </a:rPr>
              <a:t>(m</a:t>
            </a:r>
            <a:r>
              <a:rPr lang="pl-PL" b="1" baseline="-25000">
                <a:solidFill>
                  <a:srgbClr val="993300"/>
                </a:solidFill>
                <a:ea typeface="ＭＳ Ｐゴシック" pitchFamily="34" charset="-128"/>
              </a:rPr>
              <a:t>1</a:t>
            </a:r>
            <a:r>
              <a:rPr lang="en-US" b="1">
                <a:solidFill>
                  <a:srgbClr val="993300"/>
                </a:solidFill>
                <a:ea typeface="ＭＳ Ｐゴシック" pitchFamily="34" charset="-128"/>
              </a:rPr>
              <a:t>) = m</a:t>
            </a:r>
            <a:r>
              <a:rPr lang="en-US" b="1" baseline="-25000">
                <a:solidFill>
                  <a:srgbClr val="993300"/>
                </a:solidFill>
                <a:ea typeface="ＭＳ Ｐゴシック" pitchFamily="34" charset="-128"/>
              </a:rPr>
              <a:t>1</a:t>
            </a:r>
            <a:r>
              <a:rPr lang="en-US" b="1" baseline="30000">
                <a:solidFill>
                  <a:srgbClr val="993300"/>
                </a:solidFill>
                <a:ea typeface="ＭＳ Ｐゴシック" pitchFamily="34" charset="-128"/>
              </a:rPr>
              <a:t>d</a:t>
            </a:r>
            <a:r>
              <a:rPr lang="en-US" b="1">
                <a:solidFill>
                  <a:srgbClr val="993300"/>
                </a:solidFill>
                <a:ea typeface="ＭＳ Ｐゴシック" pitchFamily="34" charset="-128"/>
              </a:rPr>
              <a:t> mod N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3560291" y="4648200"/>
            <a:ext cx="2713038" cy="376238"/>
          </a:xfrm>
          <a:prstGeom prst="rect">
            <a:avLst/>
          </a:prstGeom>
          <a:solidFill>
            <a:srgbClr val="FFFF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b="1">
                <a:solidFill>
                  <a:srgbClr val="993300"/>
                </a:solidFill>
              </a:rPr>
              <a:t>Sign</a:t>
            </a:r>
            <a:r>
              <a:rPr lang="pl-PL" b="1" baseline="-25000">
                <a:solidFill>
                  <a:srgbClr val="993300"/>
                </a:solidFill>
              </a:rPr>
              <a:t>sk</a:t>
            </a:r>
            <a:r>
              <a:rPr lang="en-US" b="1">
                <a:solidFill>
                  <a:srgbClr val="993300"/>
                </a:solidFill>
                <a:ea typeface="ＭＳ Ｐゴシック" pitchFamily="34" charset="-128"/>
              </a:rPr>
              <a:t>(m</a:t>
            </a:r>
            <a:r>
              <a:rPr lang="en-US" b="1" baseline="-25000">
                <a:solidFill>
                  <a:srgbClr val="993300"/>
                </a:solidFill>
              </a:rPr>
              <a:t>2</a:t>
            </a:r>
            <a:r>
              <a:rPr lang="en-US" b="1">
                <a:solidFill>
                  <a:srgbClr val="993300"/>
                </a:solidFill>
                <a:ea typeface="ＭＳ Ｐゴシック" pitchFamily="34" charset="-128"/>
              </a:rPr>
              <a:t>) = m</a:t>
            </a:r>
            <a:r>
              <a:rPr lang="en-US" b="1" baseline="-25000">
                <a:solidFill>
                  <a:srgbClr val="993300"/>
                </a:solidFill>
                <a:ea typeface="ＭＳ Ｐゴシック" pitchFamily="34" charset="-128"/>
              </a:rPr>
              <a:t>2</a:t>
            </a:r>
            <a:r>
              <a:rPr lang="en-US" b="1" baseline="30000">
                <a:solidFill>
                  <a:srgbClr val="993300"/>
                </a:solidFill>
                <a:ea typeface="ＭＳ Ｐゴシック" pitchFamily="34" charset="-128"/>
              </a:rPr>
              <a:t>d</a:t>
            </a:r>
            <a:r>
              <a:rPr lang="en-US" b="1">
                <a:solidFill>
                  <a:srgbClr val="993300"/>
                </a:solidFill>
                <a:ea typeface="ＭＳ Ｐゴシック" pitchFamily="34" charset="-128"/>
              </a:rPr>
              <a:t> mod N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4398491" y="2667000"/>
            <a:ext cx="914400" cy="376238"/>
          </a:xfrm>
          <a:prstGeom prst="rect">
            <a:avLst/>
          </a:prstGeom>
          <a:solidFill>
            <a:srgbClr val="FFFF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993300"/>
                </a:solidFill>
              </a:rPr>
              <a:t>(N,e)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152400" y="3657600"/>
            <a:ext cx="26372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000" dirty="0"/>
              <a:t>chooses:</a:t>
            </a:r>
          </a:p>
          <a:p>
            <a:pPr marL="342900" indent="-342900">
              <a:buFontTx/>
              <a:buAutoNum type="arabicPeriod"/>
            </a:pPr>
            <a:r>
              <a:rPr lang="en-US" sz="2000" dirty="0"/>
              <a:t>random </a:t>
            </a:r>
            <a:r>
              <a:rPr lang="en-US" sz="2000" b="1" dirty="0">
                <a:solidFill>
                  <a:srgbClr val="993300"/>
                </a:solidFill>
              </a:rPr>
              <a:t>m</a:t>
            </a:r>
            <a:r>
              <a:rPr lang="en-US" sz="2000" b="1" baseline="-25000" dirty="0">
                <a:solidFill>
                  <a:srgbClr val="993300"/>
                </a:solidFill>
              </a:rPr>
              <a:t>1</a:t>
            </a:r>
          </a:p>
          <a:p>
            <a:pPr marL="342900" indent="-342900">
              <a:buFontTx/>
              <a:buAutoNum type="arabicPeriod"/>
            </a:pPr>
            <a:r>
              <a:rPr lang="en-US" sz="2000" b="1" dirty="0">
                <a:solidFill>
                  <a:srgbClr val="993300"/>
                </a:solidFill>
              </a:rPr>
              <a:t>m</a:t>
            </a:r>
            <a:r>
              <a:rPr lang="en-US" sz="2000" b="1" baseline="-25000" dirty="0">
                <a:solidFill>
                  <a:srgbClr val="993300"/>
                </a:solidFill>
              </a:rPr>
              <a:t>2</a:t>
            </a:r>
            <a:r>
              <a:rPr lang="en-US" sz="2000" b="1" dirty="0">
                <a:solidFill>
                  <a:srgbClr val="993300"/>
                </a:solidFill>
              </a:rPr>
              <a:t> := m / m</a:t>
            </a:r>
            <a:r>
              <a:rPr lang="en-US" sz="2000" b="1" baseline="-25000" dirty="0">
                <a:solidFill>
                  <a:srgbClr val="993300"/>
                </a:solidFill>
              </a:rPr>
              <a:t>1</a:t>
            </a:r>
            <a:r>
              <a:rPr lang="en-US" sz="2000" b="1" dirty="0">
                <a:solidFill>
                  <a:srgbClr val="993300"/>
                </a:solidFill>
              </a:rPr>
              <a:t> mod N</a:t>
            </a:r>
          </a:p>
          <a:p>
            <a:pPr marL="342900" indent="-342900">
              <a:buFontTx/>
              <a:buAutoNum type="arabicPeriod"/>
            </a:pPr>
            <a:endParaRPr lang="en-US" sz="2000" dirty="0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627091" y="4191000"/>
            <a:ext cx="6096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m</a:t>
            </a:r>
            <a:r>
              <a:rPr lang="en-US" b="1" baseline="-25000">
                <a:solidFill>
                  <a:srgbClr val="993300"/>
                </a:solidFill>
                <a:ea typeface="ＭＳ Ｐゴシック" pitchFamily="34" charset="-128"/>
              </a:rPr>
              <a:t>2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212725" y="5065713"/>
            <a:ext cx="26066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computes (</a:t>
            </a:r>
            <a:r>
              <a:rPr lang="en-US" sz="2000" b="1" dirty="0">
                <a:solidFill>
                  <a:srgbClr val="993300"/>
                </a:solidFill>
              </a:rPr>
              <a:t>mod N</a:t>
            </a:r>
            <a:r>
              <a:rPr lang="en-US" sz="2000" dirty="0"/>
              <a:t>):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>
                <a:solidFill>
                  <a:srgbClr val="993300"/>
                </a:solidFill>
                <a:ea typeface="ＭＳ Ｐゴシック" pitchFamily="34" charset="-128"/>
              </a:rPr>
              <a:t>     m</a:t>
            </a:r>
            <a:r>
              <a:rPr lang="en-US" sz="2000" b="1" baseline="-25000" dirty="0">
                <a:solidFill>
                  <a:srgbClr val="993300"/>
                </a:solidFill>
                <a:ea typeface="ＭＳ Ｐゴシック" pitchFamily="34" charset="-128"/>
              </a:rPr>
              <a:t>1</a:t>
            </a:r>
            <a:r>
              <a:rPr lang="en-US" sz="2000" b="1" baseline="30000" dirty="0">
                <a:solidFill>
                  <a:srgbClr val="993300"/>
                </a:solidFill>
                <a:ea typeface="ＭＳ Ｐゴシック" pitchFamily="34" charset="-128"/>
              </a:rPr>
              <a:t>d</a:t>
            </a:r>
            <a:r>
              <a:rPr lang="en-US" sz="2000" b="1" dirty="0">
                <a:solidFill>
                  <a:srgbClr val="993300"/>
                </a:solidFill>
                <a:ea typeface="ＭＳ Ｐゴシック" pitchFamily="34" charset="-128"/>
              </a:rPr>
              <a:t> </a:t>
            </a:r>
            <a:r>
              <a:rPr lang="en-US" sz="2000" b="1" dirty="0">
                <a:solidFill>
                  <a:srgbClr val="993300"/>
                </a:solidFill>
                <a:ea typeface="ＭＳ Ｐゴシック" pitchFamily="34" charset="-128"/>
                <a:cs typeface="Arial" pitchFamily="34" charset="0"/>
              </a:rPr>
              <a:t>· </a:t>
            </a:r>
            <a:r>
              <a:rPr lang="en-US" sz="2000" b="1" dirty="0">
                <a:solidFill>
                  <a:srgbClr val="993300"/>
                </a:solidFill>
                <a:ea typeface="ＭＳ Ｐゴシック" pitchFamily="34" charset="-128"/>
              </a:rPr>
              <a:t>m</a:t>
            </a:r>
            <a:r>
              <a:rPr lang="en-US" sz="2000" b="1" baseline="-25000" dirty="0">
                <a:solidFill>
                  <a:srgbClr val="993300"/>
                </a:solidFill>
                <a:ea typeface="ＭＳ Ｐゴシック" pitchFamily="34" charset="-128"/>
              </a:rPr>
              <a:t>2</a:t>
            </a:r>
            <a:r>
              <a:rPr lang="en-US" sz="2000" b="1" baseline="30000" dirty="0">
                <a:solidFill>
                  <a:srgbClr val="993300"/>
                </a:solidFill>
                <a:ea typeface="ＭＳ Ｐゴシック" pitchFamily="34" charset="-128"/>
              </a:rPr>
              <a:t>d</a:t>
            </a:r>
          </a:p>
          <a:p>
            <a:r>
              <a:rPr lang="en-US" sz="2000" b="1" dirty="0">
                <a:solidFill>
                  <a:srgbClr val="993300"/>
                </a:solidFill>
                <a:ea typeface="ＭＳ Ｐゴシック" pitchFamily="34" charset="-128"/>
              </a:rPr>
              <a:t>=  (m</a:t>
            </a:r>
            <a:r>
              <a:rPr lang="en-US" sz="2000" b="1" baseline="-25000" dirty="0">
                <a:solidFill>
                  <a:srgbClr val="993300"/>
                </a:solidFill>
                <a:ea typeface="ＭＳ Ｐゴシック" pitchFamily="34" charset="-128"/>
              </a:rPr>
              <a:t>1</a:t>
            </a:r>
            <a:r>
              <a:rPr lang="en-US" sz="2000" b="1" dirty="0">
                <a:solidFill>
                  <a:srgbClr val="993300"/>
                </a:solidFill>
                <a:ea typeface="ＭＳ Ｐゴシック" pitchFamily="34" charset="-128"/>
              </a:rPr>
              <a:t> · m</a:t>
            </a:r>
            <a:r>
              <a:rPr lang="en-US" sz="2000" b="1" baseline="-25000" dirty="0">
                <a:solidFill>
                  <a:srgbClr val="993300"/>
                </a:solidFill>
                <a:ea typeface="ＭＳ Ｐゴシック" pitchFamily="34" charset="-128"/>
              </a:rPr>
              <a:t>2</a:t>
            </a:r>
            <a:r>
              <a:rPr lang="en-US" sz="2000" b="1" dirty="0">
                <a:solidFill>
                  <a:srgbClr val="993300"/>
                </a:solidFill>
                <a:ea typeface="ＭＳ Ｐゴシック" pitchFamily="34" charset="-128"/>
              </a:rPr>
              <a:t>)</a:t>
            </a:r>
            <a:r>
              <a:rPr lang="en-US" sz="2000" b="1" baseline="30000" dirty="0">
                <a:solidFill>
                  <a:srgbClr val="993300"/>
                </a:solidFill>
                <a:ea typeface="ＭＳ Ｐゴシック" pitchFamily="34" charset="-128"/>
              </a:rPr>
              <a:t>d</a:t>
            </a:r>
          </a:p>
          <a:p>
            <a:r>
              <a:rPr lang="en-US" sz="2000" b="1" dirty="0">
                <a:solidFill>
                  <a:srgbClr val="993300"/>
                </a:solidFill>
                <a:ea typeface="ＭＳ Ｐゴシック" pitchFamily="34" charset="-128"/>
              </a:rPr>
              <a:t>=  </a:t>
            </a:r>
            <a:r>
              <a:rPr lang="en-US" sz="2000" b="1" dirty="0" err="1">
                <a:solidFill>
                  <a:srgbClr val="993300"/>
                </a:solidFill>
                <a:ea typeface="ＭＳ Ｐゴシック" pitchFamily="34" charset="-128"/>
              </a:rPr>
              <a:t>m</a:t>
            </a:r>
            <a:r>
              <a:rPr lang="en-US" sz="2000" b="1" baseline="30000" dirty="0" err="1">
                <a:solidFill>
                  <a:srgbClr val="993300"/>
                </a:solidFill>
                <a:ea typeface="ＭＳ Ｐゴシック" pitchFamily="34" charset="-128"/>
              </a:rPr>
              <a:t>d</a:t>
            </a:r>
            <a:endParaRPr lang="en-US" sz="2000" b="1" dirty="0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30749" name="AutoShape 29"/>
          <p:cNvSpPr>
            <a:spLocks noChangeArrowheads="1"/>
          </p:cNvSpPr>
          <p:nvPr/>
        </p:nvSpPr>
        <p:spPr bwMode="auto">
          <a:xfrm>
            <a:off x="3200400" y="5791200"/>
            <a:ext cx="4371996" cy="457200"/>
          </a:xfrm>
          <a:prstGeom prst="wedgeRectCallout">
            <a:avLst>
              <a:gd name="adj1" fmla="val -99871"/>
              <a:gd name="adj2" fmla="val 8283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US" sz="2400"/>
              <a:t>this is a valid signature on </a:t>
            </a:r>
            <a:r>
              <a:rPr lang="en-US" sz="2400" b="1">
                <a:solidFill>
                  <a:srgbClr val="993300"/>
                </a:solidFill>
              </a:rPr>
              <a:t>m</a:t>
            </a:r>
            <a:endParaRPr lang="en-US" sz="2400">
              <a:solidFill>
                <a:srgbClr val="993300"/>
              </a:solidFill>
            </a:endParaRPr>
          </a:p>
        </p:txBody>
      </p:sp>
      <p:pic>
        <p:nvPicPr>
          <p:cNvPr id="23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5955" y="1785926"/>
            <a:ext cx="2002325" cy="1837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30731" grpId="0" animBg="1"/>
      <p:bldP spid="30732" grpId="0" animBg="1"/>
      <p:bldP spid="30735" grpId="0" animBg="1"/>
      <p:bldP spid="30736" grpId="0" animBg="1"/>
      <p:bldP spid="30737" grpId="0" animBg="1"/>
      <p:bldP spid="30738" grpId="0" animBg="1"/>
      <p:bldP spid="30743" grpId="0" animBg="1"/>
      <p:bldP spid="30744" grpId="0" animBg="1"/>
      <p:bldP spid="30746" grpId="0"/>
      <p:bldP spid="30733" grpId="0" animBg="1"/>
      <p:bldP spid="307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2286000"/>
            <a:ext cx="91440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it a problem?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In many applications – probably not.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But we would like to have schemes that are not application-dependent...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Solution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428736"/>
            <a:ext cx="8458200" cy="5715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Before </a:t>
            </a:r>
            <a:r>
              <a:rPr lang="pl-PL" sz="2400" dirty="0"/>
              <a:t>computing</a:t>
            </a:r>
            <a:r>
              <a:rPr lang="en-US" sz="2400" dirty="0"/>
              <a:t> the RSA function – apply some function </a:t>
            </a:r>
            <a:r>
              <a:rPr lang="en-US" sz="2400" b="1" dirty="0">
                <a:solidFill>
                  <a:srgbClr val="993300"/>
                </a:solidFill>
              </a:rPr>
              <a:t>H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pl-PL" sz="2400" b="1" dirty="0">
              <a:solidFill>
                <a:srgbClr val="99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28596" y="2285992"/>
            <a:ext cx="8215370" cy="1135054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800" b="1" dirty="0" smtClean="0">
                <a:solidFill>
                  <a:srgbClr val="993300"/>
                </a:solidFill>
              </a:rPr>
              <a:t>N = </a:t>
            </a:r>
            <a:r>
              <a:rPr lang="en-GB" sz="2800" b="1" dirty="0" err="1" smtClean="0">
                <a:solidFill>
                  <a:srgbClr val="993300"/>
                </a:solidFill>
              </a:rPr>
              <a:t>pq</a:t>
            </a:r>
            <a:r>
              <a:rPr lang="en-GB" sz="2800" b="1" dirty="0" smtClean="0">
                <a:solidFill>
                  <a:srgbClr val="993300"/>
                </a:solidFill>
              </a:rPr>
              <a:t>,</a:t>
            </a:r>
            <a:r>
              <a:rPr lang="pl-PL" sz="2800" b="1" dirty="0" smtClean="0">
                <a:solidFill>
                  <a:srgbClr val="993300"/>
                </a:solidFill>
              </a:rPr>
              <a:t> </a:t>
            </a:r>
            <a:r>
              <a:rPr lang="pl-PL" sz="2800" dirty="0" smtClean="0"/>
              <a:t>such that </a:t>
            </a:r>
            <a:r>
              <a:rPr lang="pl-PL" sz="2800" b="1" dirty="0" smtClean="0">
                <a:solidFill>
                  <a:srgbClr val="990000"/>
                </a:solidFill>
              </a:rPr>
              <a:t>p</a:t>
            </a:r>
            <a:r>
              <a:rPr lang="pl-PL" sz="2800" dirty="0" smtClean="0"/>
              <a:t> and </a:t>
            </a:r>
            <a:r>
              <a:rPr lang="pl-PL" sz="2800" b="1" dirty="0" smtClean="0">
                <a:solidFill>
                  <a:srgbClr val="990000"/>
                </a:solidFill>
              </a:rPr>
              <a:t>q</a:t>
            </a:r>
            <a:r>
              <a:rPr lang="pl-PL" sz="2800" dirty="0" smtClean="0"/>
              <a:t> are large </a:t>
            </a:r>
            <a:r>
              <a:rPr lang="en-US" sz="2800" dirty="0" smtClean="0"/>
              <a:t>random </a:t>
            </a:r>
            <a:r>
              <a:rPr lang="pl-PL" sz="2800" dirty="0" smtClean="0"/>
              <a:t>primes</a:t>
            </a:r>
            <a:endParaRPr lang="en-GB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800" b="1" dirty="0" smtClean="0">
                <a:solidFill>
                  <a:srgbClr val="993300"/>
                </a:solidFill>
              </a:rPr>
              <a:t>e</a:t>
            </a:r>
            <a:r>
              <a:rPr lang="en-GB" sz="2800" dirty="0" smtClean="0">
                <a:solidFill>
                  <a:srgbClr val="993300"/>
                </a:solidFill>
              </a:rPr>
              <a:t> </a:t>
            </a:r>
            <a:r>
              <a:rPr lang="en-GB" sz="2800" dirty="0" smtClean="0"/>
              <a:t>is such that</a:t>
            </a:r>
            <a:r>
              <a:rPr lang="en-GB" sz="2800" dirty="0" smtClean="0">
                <a:solidFill>
                  <a:srgbClr val="993300"/>
                </a:solidFill>
              </a:rPr>
              <a:t> </a:t>
            </a:r>
            <a:r>
              <a:rPr lang="en-GB" sz="2800" b="1" dirty="0" err="1" smtClean="0">
                <a:solidFill>
                  <a:srgbClr val="993300"/>
                </a:solidFill>
              </a:rPr>
              <a:t>gcd</a:t>
            </a:r>
            <a:r>
              <a:rPr lang="en-GB" sz="2800" b="1" dirty="0" smtClean="0">
                <a:solidFill>
                  <a:srgbClr val="993300"/>
                </a:solidFill>
              </a:rPr>
              <a:t>(e, φ(N)) = 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800" b="1" dirty="0" smtClean="0">
                <a:solidFill>
                  <a:srgbClr val="993300"/>
                </a:solidFill>
              </a:rPr>
              <a:t>d </a:t>
            </a:r>
            <a:r>
              <a:rPr lang="en-GB" sz="2800" dirty="0" smtClean="0"/>
              <a:t>is such that</a:t>
            </a:r>
            <a:r>
              <a:rPr lang="en-GB" sz="2800" b="1" dirty="0" smtClean="0">
                <a:solidFill>
                  <a:srgbClr val="993300"/>
                </a:solidFill>
              </a:rPr>
              <a:t> </a:t>
            </a:r>
            <a:r>
              <a:rPr lang="en-GB" sz="2800" b="1" dirty="0" err="1" smtClean="0">
                <a:solidFill>
                  <a:srgbClr val="993300"/>
                </a:solidFill>
              </a:rPr>
              <a:t>ed</a:t>
            </a:r>
            <a:r>
              <a:rPr lang="en-GB" sz="2800" b="1" dirty="0" smtClean="0">
                <a:solidFill>
                  <a:srgbClr val="993300"/>
                </a:solidFill>
              </a:rPr>
              <a:t> = 1 (mod φ(N))</a:t>
            </a:r>
            <a:endParaRPr lang="en-GB" sz="2800" b="1" dirty="0">
              <a:solidFill>
                <a:srgbClr val="99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3929066"/>
            <a:ext cx="8215370" cy="1824474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800" b="1" dirty="0" smtClean="0">
                <a:solidFill>
                  <a:srgbClr val="993300"/>
                </a:solidFill>
              </a:rPr>
              <a:t>Sign</a:t>
            </a:r>
            <a:r>
              <a:rPr lang="en-GB" sz="2800" b="1" baseline="-25000" dirty="0" smtClean="0">
                <a:solidFill>
                  <a:srgbClr val="993300"/>
                </a:solidFill>
              </a:rPr>
              <a:t>d</a:t>
            </a:r>
            <a:r>
              <a:rPr lang="en-GB" sz="2800" b="1" dirty="0" smtClean="0">
                <a:solidFill>
                  <a:srgbClr val="993300"/>
                </a:solidFill>
              </a:rPr>
              <a:t>: Z</a:t>
            </a:r>
            <a:r>
              <a:rPr lang="en-GB" sz="2800" b="1" baseline="-25000" dirty="0" smtClean="0">
                <a:solidFill>
                  <a:srgbClr val="993300"/>
                </a:solidFill>
              </a:rPr>
              <a:t>N</a:t>
            </a:r>
            <a:r>
              <a:rPr lang="en-GB" sz="2800" b="1" baseline="30000" dirty="0" smtClean="0">
                <a:solidFill>
                  <a:srgbClr val="993300"/>
                </a:solidFill>
              </a:rPr>
              <a:t>*</a:t>
            </a:r>
            <a:r>
              <a:rPr lang="en-GB" sz="2800" b="1" dirty="0" smtClean="0">
                <a:solidFill>
                  <a:srgbClr val="993300"/>
                </a:solidFill>
              </a:rPr>
              <a:t> </a:t>
            </a:r>
            <a:r>
              <a:rPr lang="en-GB" sz="2800" b="1" dirty="0" smtClean="0">
                <a:solidFill>
                  <a:srgbClr val="993300"/>
                </a:solidFill>
                <a:cs typeface="Arial" pitchFamily="34" charset="0"/>
              </a:rPr>
              <a:t>→ Z</a:t>
            </a:r>
            <a:r>
              <a:rPr lang="en-GB" sz="2800" b="1" baseline="-25000" dirty="0" smtClean="0">
                <a:solidFill>
                  <a:srgbClr val="993300"/>
                </a:solidFill>
                <a:cs typeface="Arial" pitchFamily="34" charset="0"/>
              </a:rPr>
              <a:t>N</a:t>
            </a:r>
            <a:r>
              <a:rPr lang="en-GB" sz="2800" b="1" baseline="30000" dirty="0" smtClean="0">
                <a:solidFill>
                  <a:srgbClr val="993300"/>
                </a:solidFill>
                <a:cs typeface="Arial" pitchFamily="34" charset="0"/>
              </a:rPr>
              <a:t>*</a:t>
            </a:r>
            <a:r>
              <a:rPr lang="en-GB" sz="2800" dirty="0" smtClean="0"/>
              <a:t> is defined as</a:t>
            </a:r>
            <a:r>
              <a:rPr lang="pl-PL" sz="2800" dirty="0" smtClean="0"/>
              <a:t>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800" b="1" dirty="0" smtClean="0">
                <a:solidFill>
                  <a:srgbClr val="993300"/>
                </a:solidFill>
              </a:rPr>
              <a:t>Sign</a:t>
            </a:r>
            <a:r>
              <a:rPr lang="en-GB" sz="2800" b="1" dirty="0" smtClean="0">
                <a:solidFill>
                  <a:srgbClr val="993300"/>
                </a:solidFill>
              </a:rPr>
              <a:t>(</a:t>
            </a:r>
            <a:r>
              <a:rPr lang="pl-PL" sz="2800" b="1" dirty="0" smtClean="0">
                <a:solidFill>
                  <a:srgbClr val="993300"/>
                </a:solidFill>
              </a:rPr>
              <a:t>m</a:t>
            </a:r>
            <a:r>
              <a:rPr lang="en-GB" sz="2800" b="1" dirty="0" smtClean="0">
                <a:solidFill>
                  <a:srgbClr val="993300"/>
                </a:solidFill>
              </a:rPr>
              <a:t>) = </a:t>
            </a:r>
            <a:r>
              <a:rPr lang="pl-PL" sz="2800" b="1" dirty="0" smtClean="0">
                <a:solidFill>
                  <a:srgbClr val="993300"/>
                </a:solidFill>
              </a:rPr>
              <a:t>m</a:t>
            </a:r>
            <a:r>
              <a:rPr lang="en-GB" sz="2800" b="1" baseline="30000" dirty="0" smtClean="0">
                <a:solidFill>
                  <a:srgbClr val="993300"/>
                </a:solidFill>
              </a:rPr>
              <a:t>d</a:t>
            </a:r>
            <a:r>
              <a:rPr lang="en-GB" sz="2800" b="1" dirty="0" smtClean="0">
                <a:solidFill>
                  <a:srgbClr val="993300"/>
                </a:solidFill>
              </a:rPr>
              <a:t> mod N.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800" b="1" dirty="0" smtClean="0">
              <a:solidFill>
                <a:srgbClr val="99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2800" b="1" dirty="0" smtClean="0">
                <a:solidFill>
                  <a:srgbClr val="993300"/>
                </a:solidFill>
              </a:rPr>
              <a:t>Vrfy</a:t>
            </a:r>
            <a:r>
              <a:rPr lang="en-GB" sz="2800" b="1" baseline="-25000" dirty="0" err="1" smtClean="0">
                <a:solidFill>
                  <a:srgbClr val="993300"/>
                </a:solidFill>
              </a:rPr>
              <a:t>e</a:t>
            </a:r>
            <a:r>
              <a:rPr lang="en-GB" sz="2800" dirty="0" err="1" smtClean="0"/>
              <a:t>is</a:t>
            </a:r>
            <a:r>
              <a:rPr lang="en-GB" sz="2800" dirty="0" smtClean="0"/>
              <a:t> defined as</a:t>
            </a:r>
            <a:r>
              <a:rPr lang="pl-PL" sz="2800" dirty="0" smtClean="0"/>
              <a:t>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800" b="1" dirty="0" smtClean="0">
                <a:solidFill>
                  <a:srgbClr val="993300"/>
                </a:solidFill>
              </a:rPr>
              <a:t>  Vrfy</a:t>
            </a:r>
            <a:r>
              <a:rPr lang="pl-PL" sz="2800" b="1" baseline="-25000" dirty="0" smtClean="0">
                <a:solidFill>
                  <a:srgbClr val="993300"/>
                </a:solidFill>
              </a:rPr>
              <a:t>e</a:t>
            </a:r>
            <a:r>
              <a:rPr lang="en-GB" sz="2800" b="1" dirty="0" smtClean="0">
                <a:solidFill>
                  <a:srgbClr val="993300"/>
                </a:solidFill>
              </a:rPr>
              <a:t>(</a:t>
            </a:r>
            <a:r>
              <a:rPr lang="pl-PL" sz="2800" b="1" dirty="0" smtClean="0">
                <a:solidFill>
                  <a:srgbClr val="993300"/>
                </a:solidFill>
              </a:rPr>
              <a:t>m,</a:t>
            </a:r>
            <a:r>
              <a:rPr lang="el-GR" sz="2800" b="1" dirty="0" smtClean="0">
                <a:solidFill>
                  <a:srgbClr val="993300"/>
                </a:solidFill>
                <a:cs typeface="Arial" pitchFamily="34" charset="0"/>
              </a:rPr>
              <a:t>σ</a:t>
            </a:r>
            <a:r>
              <a:rPr lang="en-GB" sz="2800" b="1" dirty="0" smtClean="0">
                <a:solidFill>
                  <a:srgbClr val="993300"/>
                </a:solidFill>
              </a:rPr>
              <a:t>) = </a:t>
            </a:r>
            <a:r>
              <a:rPr lang="pl-PL" sz="2800" b="1" dirty="0" smtClean="0">
                <a:solidFill>
                  <a:srgbClr val="009900"/>
                </a:solidFill>
              </a:rPr>
              <a:t>yes</a:t>
            </a:r>
            <a:r>
              <a:rPr lang="pl-PL" sz="2800" b="1" dirty="0" smtClean="0">
                <a:solidFill>
                  <a:srgbClr val="993300"/>
                </a:solidFill>
              </a:rPr>
              <a:t>  </a:t>
            </a:r>
            <a:r>
              <a:rPr lang="it-IT" sz="2800" b="1" dirty="0" err="1" smtClean="0"/>
              <a:t>iff</a:t>
            </a:r>
            <a:r>
              <a:rPr lang="pl-PL" sz="2800" b="1" dirty="0" smtClean="0">
                <a:solidFill>
                  <a:srgbClr val="993300"/>
                </a:solidFill>
              </a:rPr>
              <a:t> </a:t>
            </a:r>
            <a:r>
              <a:rPr lang="el-GR" sz="2800" b="1" dirty="0" smtClean="0">
                <a:solidFill>
                  <a:srgbClr val="993300"/>
                </a:solidFill>
                <a:cs typeface="Arial" pitchFamily="34" charset="0"/>
              </a:rPr>
              <a:t>σ</a:t>
            </a:r>
            <a:r>
              <a:rPr lang="en-GB" sz="2800" b="1" baseline="30000" dirty="0" smtClean="0">
                <a:solidFill>
                  <a:srgbClr val="993300"/>
                </a:solidFill>
              </a:rPr>
              <a:t>e</a:t>
            </a:r>
            <a:r>
              <a:rPr lang="en-GB" sz="2800" b="1" dirty="0" smtClean="0">
                <a:solidFill>
                  <a:srgbClr val="993300"/>
                </a:solidFill>
              </a:rPr>
              <a:t> </a:t>
            </a:r>
            <a:r>
              <a:rPr lang="pl-PL" sz="2800" b="1" dirty="0" smtClean="0">
                <a:solidFill>
                  <a:srgbClr val="993300"/>
                </a:solidFill>
              </a:rPr>
              <a:t>=m (</a:t>
            </a:r>
            <a:r>
              <a:rPr lang="en-GB" sz="2800" b="1" dirty="0" smtClean="0">
                <a:solidFill>
                  <a:srgbClr val="993300"/>
                </a:solidFill>
              </a:rPr>
              <a:t>mod N)</a:t>
            </a:r>
            <a:endParaRPr lang="pl-PL" sz="2800" b="1" dirty="0" smtClean="0">
              <a:solidFill>
                <a:srgbClr val="9933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3929066"/>
            <a:ext cx="8215370" cy="1824474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800" b="1" dirty="0" smtClean="0">
                <a:solidFill>
                  <a:srgbClr val="993300"/>
                </a:solidFill>
              </a:rPr>
              <a:t>Sign</a:t>
            </a:r>
            <a:r>
              <a:rPr lang="en-GB" sz="2800" b="1" baseline="-25000" dirty="0" smtClean="0">
                <a:solidFill>
                  <a:srgbClr val="993300"/>
                </a:solidFill>
              </a:rPr>
              <a:t>d</a:t>
            </a:r>
            <a:r>
              <a:rPr lang="en-GB" sz="2800" b="1" dirty="0" smtClean="0">
                <a:solidFill>
                  <a:srgbClr val="993300"/>
                </a:solidFill>
              </a:rPr>
              <a:t>: Z</a:t>
            </a:r>
            <a:r>
              <a:rPr lang="en-GB" sz="2800" b="1" baseline="-25000" dirty="0" smtClean="0">
                <a:solidFill>
                  <a:srgbClr val="993300"/>
                </a:solidFill>
              </a:rPr>
              <a:t>N</a:t>
            </a:r>
            <a:r>
              <a:rPr lang="en-GB" sz="2800" b="1" baseline="30000" dirty="0" smtClean="0">
                <a:solidFill>
                  <a:srgbClr val="993300"/>
                </a:solidFill>
              </a:rPr>
              <a:t>*</a:t>
            </a:r>
            <a:r>
              <a:rPr lang="en-GB" sz="2800" b="1" dirty="0" smtClean="0">
                <a:solidFill>
                  <a:srgbClr val="993300"/>
                </a:solidFill>
              </a:rPr>
              <a:t> </a:t>
            </a:r>
            <a:r>
              <a:rPr lang="en-GB" sz="2800" b="1" dirty="0" smtClean="0">
                <a:solidFill>
                  <a:srgbClr val="993300"/>
                </a:solidFill>
                <a:cs typeface="Arial" pitchFamily="34" charset="0"/>
              </a:rPr>
              <a:t>→ Z</a:t>
            </a:r>
            <a:r>
              <a:rPr lang="en-GB" sz="2800" b="1" baseline="-25000" dirty="0" smtClean="0">
                <a:solidFill>
                  <a:srgbClr val="993300"/>
                </a:solidFill>
                <a:cs typeface="Arial" pitchFamily="34" charset="0"/>
              </a:rPr>
              <a:t>N</a:t>
            </a:r>
            <a:r>
              <a:rPr lang="en-GB" sz="2800" b="1" baseline="30000" dirty="0" smtClean="0">
                <a:solidFill>
                  <a:srgbClr val="993300"/>
                </a:solidFill>
                <a:cs typeface="Arial" pitchFamily="34" charset="0"/>
              </a:rPr>
              <a:t>*</a:t>
            </a:r>
            <a:r>
              <a:rPr lang="en-GB" sz="2800" dirty="0" smtClean="0"/>
              <a:t> is defined as</a:t>
            </a:r>
            <a:r>
              <a:rPr lang="pl-PL" sz="2800" dirty="0" smtClean="0"/>
              <a:t>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it-IT" sz="2800" b="1" dirty="0" smtClean="0">
                <a:solidFill>
                  <a:srgbClr val="993300"/>
                </a:solidFill>
              </a:rPr>
              <a:t>      S</a:t>
            </a:r>
            <a:r>
              <a:rPr lang="pl-PL" sz="2800" b="1" dirty="0" smtClean="0">
                <a:solidFill>
                  <a:srgbClr val="993300"/>
                </a:solidFill>
              </a:rPr>
              <a:t>ign</a:t>
            </a:r>
            <a:r>
              <a:rPr lang="en-GB" sz="2800" b="1" dirty="0" smtClean="0">
                <a:solidFill>
                  <a:srgbClr val="993300"/>
                </a:solidFill>
              </a:rPr>
              <a:t>(</a:t>
            </a:r>
            <a:r>
              <a:rPr lang="pl-PL" sz="2800" b="1" dirty="0" smtClean="0">
                <a:solidFill>
                  <a:srgbClr val="993300"/>
                </a:solidFill>
              </a:rPr>
              <a:t>m</a:t>
            </a:r>
            <a:r>
              <a:rPr lang="en-GB" sz="2800" b="1" dirty="0" smtClean="0">
                <a:solidFill>
                  <a:srgbClr val="993300"/>
                </a:solidFill>
              </a:rPr>
              <a:t>) = H(</a:t>
            </a:r>
            <a:r>
              <a:rPr lang="pl-PL" sz="2800" b="1" dirty="0" smtClean="0">
                <a:solidFill>
                  <a:srgbClr val="993300"/>
                </a:solidFill>
              </a:rPr>
              <a:t>m</a:t>
            </a:r>
            <a:r>
              <a:rPr lang="en-US" sz="2800" b="1" dirty="0" smtClean="0">
                <a:solidFill>
                  <a:srgbClr val="993300"/>
                </a:solidFill>
              </a:rPr>
              <a:t>)</a:t>
            </a:r>
            <a:r>
              <a:rPr lang="en-GB" sz="2800" b="1" baseline="30000" dirty="0" smtClean="0">
                <a:solidFill>
                  <a:srgbClr val="993300"/>
                </a:solidFill>
              </a:rPr>
              <a:t>d</a:t>
            </a:r>
            <a:r>
              <a:rPr lang="en-GB" sz="2800" b="1" dirty="0" smtClean="0">
                <a:solidFill>
                  <a:srgbClr val="993300"/>
                </a:solidFill>
              </a:rPr>
              <a:t> mod N.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800" b="1" dirty="0" smtClean="0">
              <a:solidFill>
                <a:srgbClr val="99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2800" b="1" dirty="0" smtClean="0">
                <a:solidFill>
                  <a:srgbClr val="993300"/>
                </a:solidFill>
              </a:rPr>
              <a:t>Vrfy</a:t>
            </a:r>
            <a:r>
              <a:rPr lang="en-GB" sz="2800" b="1" baseline="-25000" dirty="0" err="1" smtClean="0">
                <a:solidFill>
                  <a:srgbClr val="993300"/>
                </a:solidFill>
              </a:rPr>
              <a:t>e</a:t>
            </a:r>
            <a:r>
              <a:rPr lang="en-GB" sz="2800" dirty="0" err="1" smtClean="0"/>
              <a:t>is</a:t>
            </a:r>
            <a:r>
              <a:rPr lang="en-GB" sz="2800" dirty="0" smtClean="0"/>
              <a:t> defined as</a:t>
            </a:r>
            <a:r>
              <a:rPr lang="pl-PL" sz="2800" dirty="0" smtClean="0"/>
              <a:t>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800" b="1" dirty="0" smtClean="0">
                <a:solidFill>
                  <a:srgbClr val="993300"/>
                </a:solidFill>
              </a:rPr>
              <a:t> </a:t>
            </a:r>
            <a:r>
              <a:rPr lang="it-IT" sz="2800" b="1" dirty="0" smtClean="0">
                <a:solidFill>
                  <a:srgbClr val="993300"/>
                </a:solidFill>
              </a:rPr>
              <a:t>       </a:t>
            </a:r>
            <a:r>
              <a:rPr lang="pl-PL" sz="2800" b="1" dirty="0" smtClean="0">
                <a:solidFill>
                  <a:srgbClr val="993300"/>
                </a:solidFill>
              </a:rPr>
              <a:t>Vrfy</a:t>
            </a:r>
            <a:r>
              <a:rPr lang="pl-PL" sz="2800" b="1" baseline="-25000" dirty="0" smtClean="0">
                <a:solidFill>
                  <a:srgbClr val="993300"/>
                </a:solidFill>
              </a:rPr>
              <a:t>e</a:t>
            </a:r>
            <a:r>
              <a:rPr lang="en-GB" sz="2800" b="1" dirty="0" smtClean="0">
                <a:solidFill>
                  <a:srgbClr val="993300"/>
                </a:solidFill>
              </a:rPr>
              <a:t>(</a:t>
            </a:r>
            <a:r>
              <a:rPr lang="pl-PL" sz="2800" b="1" dirty="0" smtClean="0">
                <a:solidFill>
                  <a:srgbClr val="993300"/>
                </a:solidFill>
              </a:rPr>
              <a:t>m,</a:t>
            </a:r>
            <a:r>
              <a:rPr lang="el-GR" sz="2800" b="1" dirty="0" smtClean="0">
                <a:solidFill>
                  <a:srgbClr val="993300"/>
                </a:solidFill>
                <a:cs typeface="Arial" pitchFamily="34" charset="0"/>
              </a:rPr>
              <a:t>σ</a:t>
            </a:r>
            <a:r>
              <a:rPr lang="en-GB" sz="2800" b="1" dirty="0" smtClean="0">
                <a:solidFill>
                  <a:srgbClr val="993300"/>
                </a:solidFill>
              </a:rPr>
              <a:t>) = </a:t>
            </a:r>
            <a:r>
              <a:rPr lang="pl-PL" sz="2800" b="1" dirty="0" smtClean="0">
                <a:solidFill>
                  <a:srgbClr val="009900"/>
                </a:solidFill>
              </a:rPr>
              <a:t>yes</a:t>
            </a:r>
            <a:r>
              <a:rPr lang="pl-PL" sz="2800" b="1" dirty="0" smtClean="0">
                <a:solidFill>
                  <a:srgbClr val="993300"/>
                </a:solidFill>
              </a:rPr>
              <a:t>  </a:t>
            </a:r>
            <a:r>
              <a:rPr lang="it-IT" sz="2800" b="1" dirty="0" err="1" smtClean="0"/>
              <a:t>iff</a:t>
            </a:r>
            <a:r>
              <a:rPr lang="pl-PL" sz="2800" b="1" dirty="0" smtClean="0">
                <a:solidFill>
                  <a:srgbClr val="993300"/>
                </a:solidFill>
              </a:rPr>
              <a:t> </a:t>
            </a:r>
            <a:r>
              <a:rPr lang="el-GR" sz="2800" b="1" dirty="0" smtClean="0">
                <a:solidFill>
                  <a:srgbClr val="993300"/>
                </a:solidFill>
                <a:cs typeface="Arial" pitchFamily="34" charset="0"/>
              </a:rPr>
              <a:t>σ</a:t>
            </a:r>
            <a:r>
              <a:rPr lang="en-GB" sz="2800" b="1" baseline="30000" dirty="0" smtClean="0">
                <a:solidFill>
                  <a:srgbClr val="993300"/>
                </a:solidFill>
              </a:rPr>
              <a:t>e</a:t>
            </a:r>
            <a:r>
              <a:rPr lang="en-GB" sz="2800" b="1" dirty="0" smtClean="0">
                <a:solidFill>
                  <a:srgbClr val="993300"/>
                </a:solidFill>
              </a:rPr>
              <a:t> </a:t>
            </a:r>
            <a:r>
              <a:rPr lang="pl-PL" sz="2800" b="1" dirty="0" smtClean="0">
                <a:solidFill>
                  <a:srgbClr val="993300"/>
                </a:solidFill>
              </a:rPr>
              <a:t>= </a:t>
            </a:r>
            <a:r>
              <a:rPr lang="en-US" sz="2800" b="1" dirty="0" smtClean="0">
                <a:solidFill>
                  <a:srgbClr val="993300"/>
                </a:solidFill>
              </a:rPr>
              <a:t>H(</a:t>
            </a:r>
            <a:r>
              <a:rPr lang="pl-PL" sz="2800" b="1" dirty="0" smtClean="0">
                <a:solidFill>
                  <a:srgbClr val="993300"/>
                </a:solidFill>
              </a:rPr>
              <a:t>m</a:t>
            </a:r>
            <a:r>
              <a:rPr lang="en-US" sz="2800" b="1" dirty="0" smtClean="0">
                <a:solidFill>
                  <a:srgbClr val="993300"/>
                </a:solidFill>
              </a:rPr>
              <a:t>)</a:t>
            </a:r>
            <a:r>
              <a:rPr lang="pl-PL" sz="2800" b="1" dirty="0" smtClean="0">
                <a:solidFill>
                  <a:srgbClr val="993300"/>
                </a:solidFill>
              </a:rPr>
              <a:t> (</a:t>
            </a:r>
            <a:r>
              <a:rPr lang="en-GB" sz="2800" b="1" dirty="0" smtClean="0">
                <a:solidFill>
                  <a:srgbClr val="993300"/>
                </a:solidFill>
              </a:rPr>
              <a:t>mod N)</a:t>
            </a:r>
            <a:endParaRPr lang="pl-PL" sz="2800" b="1" dirty="0" smtClean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048000"/>
            <a:ext cx="9144000" cy="3200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choose such </a:t>
            </a:r>
            <a:r>
              <a:rPr lang="en-US" b="1">
                <a:solidFill>
                  <a:srgbClr val="993300"/>
                </a:solidFill>
              </a:rPr>
              <a:t>H</a:t>
            </a:r>
            <a:r>
              <a:rPr lang="en-US"/>
              <a:t>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None/>
            </a:pPr>
            <a:r>
              <a:rPr lang="en-US" dirty="0"/>
              <a:t>A minimal requirement: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rgbClr val="0070C0"/>
                </a:solidFill>
              </a:rPr>
              <a:t>it should be collision-resistant.</a:t>
            </a:r>
          </a:p>
          <a:p>
            <a:pPr algn="ctr">
              <a:buFontTx/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en-US" dirty="0"/>
              <a:t>(because if the adversary can find two messages </a:t>
            </a:r>
            <a:r>
              <a:rPr lang="en-US" b="1" dirty="0" err="1">
                <a:solidFill>
                  <a:srgbClr val="993300"/>
                </a:solidFill>
              </a:rPr>
              <a:t>m,m</a:t>
            </a:r>
            <a:r>
              <a:rPr lang="en-US" b="1" dirty="0">
                <a:solidFill>
                  <a:srgbClr val="993300"/>
                </a:solidFill>
              </a:rPr>
              <a:t>’</a:t>
            </a:r>
            <a:r>
              <a:rPr lang="en-US" dirty="0"/>
              <a:t> such that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rgbClr val="993300"/>
                </a:solidFill>
              </a:rPr>
              <a:t>H(m) = H(m’)</a:t>
            </a:r>
          </a:p>
          <a:p>
            <a:pPr algn="ctr">
              <a:buFontTx/>
              <a:buNone/>
            </a:pPr>
            <a:r>
              <a:rPr lang="en-US" dirty="0"/>
              <a:t>then he can forge a signature on </a:t>
            </a:r>
            <a:r>
              <a:rPr lang="en-US" b="1" dirty="0">
                <a:solidFill>
                  <a:srgbClr val="993300"/>
                </a:solidFill>
              </a:rPr>
              <a:t>m’</a:t>
            </a:r>
            <a:r>
              <a:rPr lang="en-US" dirty="0"/>
              <a:t> by asking the oracle for a signature on </a:t>
            </a:r>
            <a:r>
              <a:rPr lang="en-US" b="1" dirty="0">
                <a:solidFill>
                  <a:srgbClr val="993300"/>
                </a:solidFill>
              </a:rPr>
              <a:t>m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2438400"/>
            <a:ext cx="9144000" cy="35623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typical choice of </a:t>
            </a:r>
            <a:r>
              <a:rPr lang="en-US" b="1">
                <a:solidFill>
                  <a:srgbClr val="993300"/>
                </a:solidFill>
              </a:rPr>
              <a:t>H</a:t>
            </a:r>
            <a:endParaRPr lang="en-US">
              <a:solidFill>
                <a:srgbClr val="9933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Usually </a:t>
            </a:r>
            <a:r>
              <a:rPr lang="en-US" sz="2800" b="1" dirty="0">
                <a:solidFill>
                  <a:srgbClr val="C00000"/>
                </a:solidFill>
              </a:rPr>
              <a:t>H</a:t>
            </a:r>
            <a:r>
              <a:rPr lang="en-US" sz="2800" dirty="0"/>
              <a:t> is one of the popular </a:t>
            </a:r>
            <a:r>
              <a:rPr lang="en-US" sz="2800" b="1" dirty="0"/>
              <a:t>hash functions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Additional advantage: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We can sign very long messages keeping the modulus </a:t>
            </a:r>
            <a:r>
              <a:rPr lang="en-US" sz="2800" b="1" dirty="0">
                <a:solidFill>
                  <a:srgbClr val="C00000"/>
                </a:solidFill>
              </a:rPr>
              <a:t>N</a:t>
            </a:r>
            <a:r>
              <a:rPr lang="en-US" sz="2800" b="1" dirty="0"/>
              <a:t> </a:t>
            </a:r>
            <a:r>
              <a:rPr lang="en-US" sz="2800" dirty="0"/>
              <a:t>small (it’s much more efficient!).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It is called a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/>
              <a:t>hash-and-sign paradigm</a:t>
            </a:r>
            <a:r>
              <a:rPr lang="en-US" sz="28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Hash-and-Sign [1/5]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40056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24000">
            <a:normAutofit/>
          </a:bodyPr>
          <a:lstStyle/>
          <a:p>
            <a:pPr>
              <a:buNone/>
            </a:pPr>
            <a:r>
              <a:rPr lang="en-US" b="1" dirty="0" smtClean="0"/>
              <a:t>Hash and sign</a:t>
            </a:r>
            <a:r>
              <a:rPr lang="en-US" dirty="0" smtClean="0"/>
              <a:t> is a generic construction that takes as input:</a:t>
            </a:r>
          </a:p>
          <a:p>
            <a:r>
              <a:rPr lang="en-US" dirty="0" smtClean="0"/>
              <a:t>a signature scheme that works on “</a:t>
            </a:r>
            <a:r>
              <a:rPr lang="en-US" b="1" dirty="0" smtClean="0">
                <a:solidFill>
                  <a:srgbClr val="0070C0"/>
                </a:solidFill>
              </a:rPr>
              <a:t>short messages</a:t>
            </a:r>
            <a:r>
              <a:rPr lang="en-US" dirty="0" smtClean="0"/>
              <a:t>”, and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70C0"/>
                </a:solidFill>
              </a:rPr>
              <a:t>hash function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and transforms it into a </a:t>
            </a:r>
          </a:p>
          <a:p>
            <a:r>
              <a:rPr lang="en-US" dirty="0" smtClean="0"/>
              <a:t>a signature scheme that works on “</a:t>
            </a:r>
            <a:r>
              <a:rPr lang="en-US" b="1" dirty="0" smtClean="0">
                <a:solidFill>
                  <a:srgbClr val="0070C0"/>
                </a:solidFill>
              </a:rPr>
              <a:t>long messages</a:t>
            </a:r>
            <a:r>
              <a:rPr lang="en-US" dirty="0" smtClean="0"/>
              <a:t>”.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Hash-and-Sign </a:t>
            </a:r>
            <a:r>
              <a:rPr lang="en-US" dirty="0" smtClean="0"/>
              <a:t>[2/5]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76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1.</a:t>
            </a:r>
            <a:r>
              <a:rPr lang="en-US" sz="2000" b="1">
                <a:solidFill>
                  <a:srgbClr val="A50021"/>
                </a:solidFill>
              </a:rPr>
              <a:t> (Gen,Sign,Vrfy) </a:t>
            </a:r>
            <a:r>
              <a:rPr lang="en-US" sz="2000"/>
              <a:t>–</a:t>
            </a:r>
            <a:r>
              <a:rPr lang="en-US" sz="2000" b="1">
                <a:solidFill>
                  <a:srgbClr val="A50021"/>
                </a:solidFill>
              </a:rPr>
              <a:t> </a:t>
            </a:r>
            <a:r>
              <a:rPr lang="en-US" sz="2000"/>
              <a:t>a signature scheme</a:t>
            </a:r>
            <a:r>
              <a:rPr lang="en-US" sz="2000" b="1">
                <a:solidFill>
                  <a:srgbClr val="A50021"/>
                </a:solidFill>
              </a:rPr>
              <a:t> </a:t>
            </a:r>
            <a:r>
              <a:rPr lang="en-US" sz="2000"/>
              <a:t>“for short messages”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>
              <a:solidFill>
                <a:srgbClr val="A50021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914400" y="3429000"/>
            <a:ext cx="1524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/>
              <a:t> short </a:t>
            </a:r>
            <a:r>
              <a:rPr lang="en-US" sz="2400" b="1">
                <a:solidFill>
                  <a:srgbClr val="993300"/>
                </a:solidFill>
              </a:rPr>
              <a:t>x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914400" y="1447800"/>
            <a:ext cx="1524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/>
              <a:t> signature </a:t>
            </a:r>
            <a:r>
              <a:rPr lang="el-GR" sz="2400" b="1">
                <a:solidFill>
                  <a:srgbClr val="993300"/>
                </a:solidFill>
                <a:cs typeface="Arial" pitchFamily="34" charset="0"/>
              </a:rPr>
              <a:t>σ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228600" y="2057400"/>
            <a:ext cx="2895600" cy="1295400"/>
          </a:xfrm>
          <a:prstGeom prst="upArrow">
            <a:avLst>
              <a:gd name="adj1" fmla="val 52574"/>
              <a:gd name="adj2" fmla="val 5347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>
                <a:solidFill>
                  <a:srgbClr val="993300"/>
                </a:solidFill>
              </a:rPr>
              <a:t>Sign</a:t>
            </a:r>
            <a:r>
              <a:rPr lang="en-US" sz="2400" b="1" baseline="-25000">
                <a:solidFill>
                  <a:srgbClr val="993300"/>
                </a:solidFill>
              </a:rPr>
              <a:t>sk</a:t>
            </a:r>
            <a:endParaRPr lang="en-US" sz="2400" b="1">
              <a:solidFill>
                <a:srgbClr val="9933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257800" y="3352800"/>
            <a:ext cx="1524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/>
              <a:t> </a:t>
            </a:r>
            <a:r>
              <a:rPr lang="el-GR" sz="2400" b="1">
                <a:solidFill>
                  <a:srgbClr val="993300"/>
                </a:solidFill>
              </a:rPr>
              <a:t>σ</a:t>
            </a:r>
            <a:endParaRPr lang="en-US" sz="2400" b="1">
              <a:solidFill>
                <a:srgbClr val="993300"/>
              </a:solidFill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6019800" y="1371600"/>
            <a:ext cx="1524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>
                <a:solidFill>
                  <a:srgbClr val="993300"/>
                </a:solidFill>
              </a:rPr>
              <a:t>yes / no</a:t>
            </a:r>
            <a:endParaRPr lang="el-GR" sz="2400" b="1">
              <a:solidFill>
                <a:srgbClr val="993300"/>
              </a:solidFill>
              <a:cs typeface="Arial" pitchFamily="34" charset="0"/>
            </a:endParaRP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4572000" y="1981200"/>
            <a:ext cx="4343400" cy="1295400"/>
          </a:xfrm>
          <a:prstGeom prst="upArrow">
            <a:avLst>
              <a:gd name="adj1" fmla="val 71194"/>
              <a:gd name="adj2" fmla="val 5477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>
                <a:solidFill>
                  <a:srgbClr val="993300"/>
                </a:solidFill>
              </a:rPr>
              <a:t>Vrfy</a:t>
            </a:r>
            <a:r>
              <a:rPr lang="en-US" sz="2400" b="1" baseline="-25000">
                <a:solidFill>
                  <a:srgbClr val="993300"/>
                </a:solidFill>
              </a:rPr>
              <a:t>pk</a:t>
            </a:r>
            <a:endParaRPr lang="en-US" sz="2400" b="1">
              <a:solidFill>
                <a:srgbClr val="993300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6858000" y="3352800"/>
            <a:ext cx="14478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>
                <a:solidFill>
                  <a:srgbClr val="993300"/>
                </a:solidFill>
              </a:rPr>
              <a:t>x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1676400" y="6019800"/>
            <a:ext cx="69342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>
                <a:solidFill>
                  <a:srgbClr val="993300"/>
                </a:solidFill>
              </a:rPr>
              <a:t>m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228600" y="42672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2.</a:t>
            </a:r>
            <a:r>
              <a:rPr lang="en-US" sz="2000" b="1">
                <a:solidFill>
                  <a:srgbClr val="A50021"/>
                </a:solidFill>
              </a:rPr>
              <a:t> </a:t>
            </a:r>
            <a:r>
              <a:rPr lang="en-US" sz="2000"/>
              <a:t>a hash function </a:t>
            </a:r>
            <a:r>
              <a:rPr lang="en-US" sz="2000" b="1">
                <a:solidFill>
                  <a:srgbClr val="993300"/>
                </a:solidFill>
              </a:rPr>
              <a:t>H</a:t>
            </a: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 rot="10800000">
            <a:off x="1676400" y="5029200"/>
            <a:ext cx="6934200" cy="914400"/>
          </a:xfrm>
          <a:custGeom>
            <a:avLst/>
            <a:gdLst>
              <a:gd name="G0" fmla="+- 7961 0 0"/>
              <a:gd name="G1" fmla="+- 21600 0 7961"/>
              <a:gd name="G2" fmla="*/ 7961 1 2"/>
              <a:gd name="G3" fmla="+- 21600 0 G2"/>
              <a:gd name="G4" fmla="+/ 7961 21600 2"/>
              <a:gd name="G5" fmla="+/ G1 0 2"/>
              <a:gd name="G6" fmla="*/ 21600 21600 7961"/>
              <a:gd name="G7" fmla="*/ G6 1 2"/>
              <a:gd name="G8" fmla="+- 21600 0 G7"/>
              <a:gd name="G9" fmla="*/ 21600 1 2"/>
              <a:gd name="G10" fmla="+- 7961 0 G9"/>
              <a:gd name="G11" fmla="?: G10 G8 0"/>
              <a:gd name="G12" fmla="?: G10 G7 21600"/>
              <a:gd name="T0" fmla="*/ 17619 w 21600"/>
              <a:gd name="T1" fmla="*/ 10800 h 21600"/>
              <a:gd name="T2" fmla="*/ 10800 w 21600"/>
              <a:gd name="T3" fmla="*/ 21600 h 21600"/>
              <a:gd name="T4" fmla="*/ 3981 w 21600"/>
              <a:gd name="T5" fmla="*/ 10800 h 21600"/>
              <a:gd name="T6" fmla="*/ 10800 w 21600"/>
              <a:gd name="T7" fmla="*/ 0 h 21600"/>
              <a:gd name="T8" fmla="*/ 5781 w 21600"/>
              <a:gd name="T9" fmla="*/ 5781 h 21600"/>
              <a:gd name="T10" fmla="*/ 15819 w 21600"/>
              <a:gd name="T11" fmla="*/ 1581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961" y="21600"/>
                </a:lnTo>
                <a:lnTo>
                  <a:pt x="13639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r>
              <a:rPr lang="en-US" sz="2400" b="1" dirty="0">
                <a:solidFill>
                  <a:srgbClr val="993300"/>
                </a:solidFill>
              </a:rPr>
              <a:t>H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4267200" y="4419600"/>
            <a:ext cx="17526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>
                <a:solidFill>
                  <a:srgbClr val="993300"/>
                </a:solidFill>
              </a:rPr>
              <a:t>H(m)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 animBg="1"/>
      <p:bldP spid="35846" grpId="0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3" grpId="0" animBg="1"/>
      <p:bldP spid="35854" grpId="0"/>
      <p:bldP spid="35855" grpId="0" animBg="1"/>
      <p:bldP spid="358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Signature schemes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83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/>
              <a:t>digital signature schemes</a:t>
            </a:r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 rot="5400000">
            <a:off x="4323556" y="2686844"/>
            <a:ext cx="7413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>
                <a:cs typeface="Arial" pitchFamily="34" charset="0"/>
              </a:rPr>
              <a:t>≈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3400" y="403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GB" sz="3200" b="1" dirty="0">
                <a:solidFill>
                  <a:srgbClr val="0070C0"/>
                </a:solidFill>
              </a:rPr>
              <a:t>MAC</a:t>
            </a:r>
            <a:r>
              <a:rPr lang="en-GB" sz="3200" dirty="0"/>
              <a:t>s in the public-key setting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  <a:ln/>
        </p:spPr>
        <p:txBody>
          <a:bodyPr/>
          <a:lstStyle/>
          <a:p>
            <a:r>
              <a:rPr lang="en-US" dirty="0"/>
              <a:t>Hash-and-Sign </a:t>
            </a:r>
            <a:r>
              <a:rPr lang="en-US" dirty="0" smtClean="0"/>
              <a:t>[3/5]</a:t>
            </a:r>
            <a:endParaRPr lang="en-US" dirty="0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429000" y="1752600"/>
            <a:ext cx="27432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/>
              <a:t> signature </a:t>
            </a:r>
            <a:r>
              <a:rPr lang="en-US" sz="2400" b="1" dirty="0" err="1">
                <a:solidFill>
                  <a:srgbClr val="993300"/>
                </a:solidFill>
              </a:rPr>
              <a:t>Sign</a:t>
            </a:r>
            <a:r>
              <a:rPr lang="en-US" sz="2400" b="1" baseline="-25000" dirty="0" err="1">
                <a:solidFill>
                  <a:srgbClr val="993300"/>
                </a:solidFill>
              </a:rPr>
              <a:t>sk</a:t>
            </a:r>
            <a:r>
              <a:rPr lang="en-US" sz="2400" b="1" baseline="-25000" dirty="0">
                <a:solidFill>
                  <a:srgbClr val="993300"/>
                </a:solidFill>
              </a:rPr>
              <a:t> </a:t>
            </a:r>
            <a:r>
              <a:rPr lang="en-US" sz="2400" b="1" dirty="0">
                <a:solidFill>
                  <a:srgbClr val="993300"/>
                </a:solidFill>
              </a:rPr>
              <a:t>(H(m))</a:t>
            </a:r>
            <a:endParaRPr lang="el-GR" sz="2400" b="1" dirty="0">
              <a:solidFill>
                <a:srgbClr val="993300"/>
              </a:solidFill>
              <a:cs typeface="Arial" pitchFamily="34" charset="0"/>
            </a:endParaRP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3352800" y="2362200"/>
            <a:ext cx="2895600" cy="1295400"/>
          </a:xfrm>
          <a:prstGeom prst="upArrow">
            <a:avLst>
              <a:gd name="adj1" fmla="val 62935"/>
              <a:gd name="adj2" fmla="val 5343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>
                <a:solidFill>
                  <a:srgbClr val="993300"/>
                </a:solidFill>
              </a:rPr>
              <a:t>Sign</a:t>
            </a:r>
            <a:r>
              <a:rPr lang="en-US" sz="2400" b="1" baseline="-25000">
                <a:solidFill>
                  <a:srgbClr val="993300"/>
                </a:solidFill>
              </a:rPr>
              <a:t>sk</a:t>
            </a:r>
            <a:endParaRPr lang="en-US" sz="2400" b="1">
              <a:solidFill>
                <a:srgbClr val="993300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1295400" y="5334000"/>
            <a:ext cx="69342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993300"/>
                </a:solidFill>
              </a:rPr>
              <a:t>m</a:t>
            </a: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 rot="10800000">
            <a:off x="1295400" y="4343400"/>
            <a:ext cx="6934200" cy="914400"/>
          </a:xfrm>
          <a:custGeom>
            <a:avLst/>
            <a:gdLst>
              <a:gd name="G0" fmla="+- 7961 0 0"/>
              <a:gd name="G1" fmla="+- 21600 0 7961"/>
              <a:gd name="G2" fmla="*/ 7961 1 2"/>
              <a:gd name="G3" fmla="+- 21600 0 G2"/>
              <a:gd name="G4" fmla="+/ 7961 21600 2"/>
              <a:gd name="G5" fmla="+/ G1 0 2"/>
              <a:gd name="G6" fmla="*/ 21600 21600 7961"/>
              <a:gd name="G7" fmla="*/ G6 1 2"/>
              <a:gd name="G8" fmla="+- 21600 0 G7"/>
              <a:gd name="G9" fmla="*/ 21600 1 2"/>
              <a:gd name="G10" fmla="+- 7961 0 G9"/>
              <a:gd name="G11" fmla="?: G10 G8 0"/>
              <a:gd name="G12" fmla="?: G10 G7 21600"/>
              <a:gd name="T0" fmla="*/ 17619 w 21600"/>
              <a:gd name="T1" fmla="*/ 10800 h 21600"/>
              <a:gd name="T2" fmla="*/ 10800 w 21600"/>
              <a:gd name="T3" fmla="*/ 21600 h 21600"/>
              <a:gd name="T4" fmla="*/ 3981 w 21600"/>
              <a:gd name="T5" fmla="*/ 10800 h 21600"/>
              <a:gd name="T6" fmla="*/ 10800 w 21600"/>
              <a:gd name="T7" fmla="*/ 0 h 21600"/>
              <a:gd name="T8" fmla="*/ 5781 w 21600"/>
              <a:gd name="T9" fmla="*/ 5781 h 21600"/>
              <a:gd name="T10" fmla="*/ 15819 w 21600"/>
              <a:gd name="T11" fmla="*/ 1581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961" y="21600"/>
                </a:lnTo>
                <a:lnTo>
                  <a:pt x="13639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r>
              <a:rPr lang="en-US" sz="2400" b="1" dirty="0">
                <a:solidFill>
                  <a:srgbClr val="993300"/>
                </a:solidFill>
              </a:rPr>
              <a:t>H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3886200" y="3733800"/>
            <a:ext cx="17526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993300"/>
                </a:solidFill>
              </a:rPr>
              <a:t>H(m)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33400" y="1143000"/>
            <a:ext cx="325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How to sign</a:t>
            </a:r>
            <a:r>
              <a:rPr lang="pl-PL" sz="2000"/>
              <a:t> a message </a:t>
            </a:r>
            <a:r>
              <a:rPr lang="pl-PL" sz="2000" b="1">
                <a:solidFill>
                  <a:srgbClr val="993300"/>
                </a:solidFill>
              </a:rPr>
              <a:t>m</a:t>
            </a:r>
            <a:r>
              <a:rPr lang="en-US" sz="20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  <p:bldP spid="3687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dirty="0"/>
              <a:t>Hash-and-Sign </a:t>
            </a:r>
            <a:r>
              <a:rPr lang="en-US" dirty="0" smtClean="0"/>
              <a:t>[4/5]</a:t>
            </a:r>
            <a:endParaRPr lang="en-US" dirty="0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04800" y="914400"/>
            <a:ext cx="179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How to verify?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667000" y="3657600"/>
            <a:ext cx="1524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/>
              <a:t> </a:t>
            </a:r>
            <a:r>
              <a:rPr lang="el-GR" sz="2400" b="1">
                <a:solidFill>
                  <a:srgbClr val="993300"/>
                </a:solidFill>
              </a:rPr>
              <a:t>σ</a:t>
            </a:r>
            <a:endParaRPr lang="en-US" sz="2400" b="1">
              <a:solidFill>
                <a:srgbClr val="993300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657600" y="1676400"/>
            <a:ext cx="1524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>
                <a:solidFill>
                  <a:srgbClr val="993300"/>
                </a:solidFill>
              </a:rPr>
              <a:t>yes / no</a:t>
            </a:r>
            <a:endParaRPr lang="el-GR" sz="2400" b="1">
              <a:solidFill>
                <a:srgbClr val="993300"/>
              </a:solidFill>
              <a:cs typeface="Arial" pitchFamily="34" charset="0"/>
            </a:endParaRPr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1981200" y="2286000"/>
            <a:ext cx="4724400" cy="1295400"/>
          </a:xfrm>
          <a:prstGeom prst="upArrow">
            <a:avLst>
              <a:gd name="adj1" fmla="val 71194"/>
              <a:gd name="adj2" fmla="val 5477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>
                <a:solidFill>
                  <a:srgbClr val="993300"/>
                </a:solidFill>
              </a:rPr>
              <a:t>Vrfy</a:t>
            </a:r>
            <a:r>
              <a:rPr lang="en-US" sz="2400" b="1" baseline="-25000">
                <a:solidFill>
                  <a:srgbClr val="993300"/>
                </a:solidFill>
              </a:rPr>
              <a:t>pk</a:t>
            </a:r>
            <a:endParaRPr lang="en-US" sz="2400" b="1">
              <a:solidFill>
                <a:srgbClr val="993300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1676400" y="5257800"/>
            <a:ext cx="69342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>
                <a:solidFill>
                  <a:srgbClr val="993300"/>
                </a:solidFill>
              </a:rPr>
              <a:t>m</a:t>
            </a:r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 rot="10800000">
            <a:off x="1676400" y="4267200"/>
            <a:ext cx="6934200" cy="914400"/>
          </a:xfrm>
          <a:custGeom>
            <a:avLst/>
            <a:gdLst>
              <a:gd name="G0" fmla="+- 7961 0 0"/>
              <a:gd name="G1" fmla="+- 21600 0 7961"/>
              <a:gd name="G2" fmla="*/ 7961 1 2"/>
              <a:gd name="G3" fmla="+- 21600 0 G2"/>
              <a:gd name="G4" fmla="+/ 7961 21600 2"/>
              <a:gd name="G5" fmla="+/ G1 0 2"/>
              <a:gd name="G6" fmla="*/ 21600 21600 7961"/>
              <a:gd name="G7" fmla="*/ G6 1 2"/>
              <a:gd name="G8" fmla="+- 21600 0 G7"/>
              <a:gd name="G9" fmla="*/ 21600 1 2"/>
              <a:gd name="G10" fmla="+- 7961 0 G9"/>
              <a:gd name="G11" fmla="?: G10 G8 0"/>
              <a:gd name="G12" fmla="?: G10 G7 21600"/>
              <a:gd name="T0" fmla="*/ 17619 w 21600"/>
              <a:gd name="T1" fmla="*/ 10800 h 21600"/>
              <a:gd name="T2" fmla="*/ 10800 w 21600"/>
              <a:gd name="T3" fmla="*/ 21600 h 21600"/>
              <a:gd name="T4" fmla="*/ 3981 w 21600"/>
              <a:gd name="T5" fmla="*/ 10800 h 21600"/>
              <a:gd name="T6" fmla="*/ 10800 w 21600"/>
              <a:gd name="T7" fmla="*/ 0 h 21600"/>
              <a:gd name="T8" fmla="*/ 5781 w 21600"/>
              <a:gd name="T9" fmla="*/ 5781 h 21600"/>
              <a:gd name="T10" fmla="*/ 15819 w 21600"/>
              <a:gd name="T11" fmla="*/ 1581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961" y="21600"/>
                </a:lnTo>
                <a:lnTo>
                  <a:pt x="13639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r>
              <a:rPr lang="en-US" b="1">
                <a:solidFill>
                  <a:srgbClr val="993300"/>
                </a:solidFill>
              </a:rPr>
              <a:t>H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267200" y="3657600"/>
            <a:ext cx="17526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>
                <a:solidFill>
                  <a:srgbClr val="993300"/>
                </a:solidFill>
              </a:rPr>
              <a:t>H(m)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animBg="1"/>
      <p:bldP spid="33803" grpId="0" animBg="1"/>
      <p:bldP spid="3380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2" y="4714884"/>
            <a:ext cx="9144000" cy="11525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Hash-and-Sign [5/5]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0386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It can be proven that this construction is secure.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For this we need to assume that </a:t>
            </a:r>
            <a:r>
              <a:rPr lang="en-US" sz="2800" b="1" dirty="0">
                <a:solidFill>
                  <a:srgbClr val="C00000"/>
                </a:solidFill>
              </a:rPr>
              <a:t>H</a:t>
            </a:r>
            <a:r>
              <a:rPr lang="en-US" sz="2800" dirty="0"/>
              <a:t> is taken from a family of collision-resilient hash functions.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4000" b="1" dirty="0">
                <a:solidFill>
                  <a:srgbClr val="C00000"/>
                </a:solidFill>
              </a:rPr>
              <a:t>{H</a:t>
            </a:r>
            <a:r>
              <a:rPr lang="en-US" sz="4000" b="1" baseline="30000" dirty="0">
                <a:solidFill>
                  <a:srgbClr val="C00000"/>
                </a:solidFill>
              </a:rPr>
              <a:t>s</a:t>
            </a:r>
            <a:r>
              <a:rPr lang="en-US" sz="4000" b="1" dirty="0">
                <a:solidFill>
                  <a:srgbClr val="C00000"/>
                </a:solidFill>
              </a:rPr>
              <a:t>} </a:t>
            </a:r>
            <a:r>
              <a:rPr lang="en-US" sz="2800" b="1" baseline="-25000" dirty="0">
                <a:solidFill>
                  <a:srgbClr val="C00000"/>
                </a:solidFill>
                <a:cs typeface="Arial" pitchFamily="34" charset="0"/>
              </a:rPr>
              <a:t>s </a:t>
            </a:r>
            <a:r>
              <a:rPr lang="ru-RU" sz="2800" b="1" baseline="-25000" dirty="0">
                <a:solidFill>
                  <a:srgbClr val="C00000"/>
                </a:solidFill>
                <a:cs typeface="Arial" pitchFamily="34" charset="0"/>
              </a:rPr>
              <a:t>є</a:t>
            </a:r>
            <a:r>
              <a:rPr lang="en-US" sz="2800" b="1" baseline="-25000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2800" b="1" baseline="-25000" dirty="0" smtClean="0">
                <a:solidFill>
                  <a:srgbClr val="C00000"/>
                </a:solidFill>
                <a:cs typeface="Arial" pitchFamily="34" charset="0"/>
              </a:rPr>
              <a:t>keys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800" b="1" baseline="-25000" dirty="0" smtClean="0">
              <a:solidFill>
                <a:srgbClr val="993300"/>
              </a:solidFill>
              <a:cs typeface="Arial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z="2800" b="1" baseline="-25000" dirty="0">
              <a:solidFill>
                <a:srgbClr val="993300"/>
              </a:solidFill>
              <a:cs typeface="Arial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Then </a:t>
            </a:r>
            <a:r>
              <a:rPr lang="en-US" sz="2800" b="1" dirty="0">
                <a:solidFill>
                  <a:srgbClr val="993300"/>
                </a:solidFill>
              </a:rPr>
              <a:t>s</a:t>
            </a:r>
            <a:r>
              <a:rPr lang="en-US" sz="2800" dirty="0"/>
              <a:t> </a:t>
            </a:r>
            <a:r>
              <a:rPr lang="en-US" sz="2800" dirty="0" smtClean="0"/>
              <a:t>becomes a part </a:t>
            </a:r>
            <a:r>
              <a:rPr lang="en-US" sz="2800" dirty="0"/>
              <a:t>of the public key and the </a:t>
            </a:r>
            <a:r>
              <a:rPr lang="en-US" sz="2800" dirty="0" err="1"/>
              <a:t>pri</a:t>
            </a:r>
            <a:r>
              <a:rPr lang="pl-PL" sz="2800" dirty="0"/>
              <a:t>v</a:t>
            </a:r>
            <a:r>
              <a:rPr lang="en-US" sz="2800" dirty="0"/>
              <a:t>ate key.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2362200"/>
            <a:ext cx="9144000" cy="2057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be proven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sz="2800"/>
              <a:t>Suppose</a:t>
            </a:r>
            <a:r>
              <a:rPr lang="en-US"/>
              <a:t/>
            </a:r>
            <a:br>
              <a:rPr lang="en-US"/>
            </a:br>
            <a:endParaRPr lang="en-US"/>
          </a:p>
          <a:p>
            <a:pPr marL="609600" indent="-609600">
              <a:buFontTx/>
              <a:buAutoNum type="arabicPeriod"/>
            </a:pPr>
            <a:r>
              <a:rPr lang="en-US" b="1">
                <a:solidFill>
                  <a:srgbClr val="993300"/>
                </a:solidFill>
              </a:rPr>
              <a:t>{H</a:t>
            </a:r>
            <a:r>
              <a:rPr lang="en-US" b="1" baseline="30000">
                <a:solidFill>
                  <a:srgbClr val="993300"/>
                </a:solidFill>
              </a:rPr>
              <a:t>s</a:t>
            </a:r>
            <a:r>
              <a:rPr lang="en-US" b="1">
                <a:solidFill>
                  <a:srgbClr val="993300"/>
                </a:solidFill>
              </a:rPr>
              <a:t>} </a:t>
            </a:r>
            <a:r>
              <a:rPr lang="en-US" sz="2000" b="1" baseline="-25000">
                <a:solidFill>
                  <a:srgbClr val="993300"/>
                </a:solidFill>
                <a:cs typeface="Arial" pitchFamily="34" charset="0"/>
              </a:rPr>
              <a:t>s </a:t>
            </a:r>
            <a:r>
              <a:rPr lang="ru-RU" sz="2000" b="1" baseline="-25000">
                <a:solidFill>
                  <a:srgbClr val="993300"/>
                </a:solidFill>
                <a:cs typeface="Arial" pitchFamily="34" charset="0"/>
              </a:rPr>
              <a:t>є</a:t>
            </a:r>
            <a:r>
              <a:rPr lang="en-US" sz="2000" b="1" baseline="-25000">
                <a:solidFill>
                  <a:srgbClr val="993300"/>
                </a:solidFill>
                <a:cs typeface="Arial" pitchFamily="34" charset="0"/>
              </a:rPr>
              <a:t> keys  </a:t>
            </a:r>
            <a:r>
              <a:rPr lang="en-US" sz="2800">
                <a:cs typeface="Arial" pitchFamily="34" charset="0"/>
              </a:rPr>
              <a:t>is a family of collision-resistant hash functions,</a:t>
            </a:r>
          </a:p>
          <a:p>
            <a:pPr marL="609600" indent="-609600">
              <a:buFontTx/>
              <a:buAutoNum type="arabicPeriod"/>
            </a:pPr>
            <a:r>
              <a:rPr lang="en-US" sz="2800" b="1">
                <a:solidFill>
                  <a:srgbClr val="A50021"/>
                </a:solidFill>
              </a:rPr>
              <a:t>(Gen,Sign,Vrfy) </a:t>
            </a:r>
            <a:r>
              <a:rPr lang="en-US" sz="2800"/>
              <a:t>is a</a:t>
            </a:r>
            <a:r>
              <a:rPr lang="en-US" sz="2800" b="1">
                <a:solidFill>
                  <a:srgbClr val="A50021"/>
                </a:solidFill>
              </a:rPr>
              <a:t> </a:t>
            </a:r>
            <a:r>
              <a:rPr lang="en-US" sz="2800"/>
              <a:t>secure signature scheme.</a:t>
            </a:r>
            <a:r>
              <a:rPr lang="en-US" sz="2800" b="1">
                <a:solidFill>
                  <a:srgbClr val="A50021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endParaRPr lang="en-US" sz="2800" b="1">
              <a:solidFill>
                <a:srgbClr val="A50021"/>
              </a:solidFill>
            </a:endParaRPr>
          </a:p>
          <a:p>
            <a:pPr marL="609600" indent="-609600">
              <a:buFontTx/>
              <a:buNone/>
            </a:pPr>
            <a:r>
              <a:rPr lang="en-US" sz="2800">
                <a:cs typeface="Arial" pitchFamily="34" charset="0"/>
              </a:rPr>
              <a:t>Then the signature scheme constructed on the previous slide is secure.</a:t>
            </a:r>
          </a:p>
          <a:p>
            <a:pPr marL="609600" indent="-609600"/>
            <a:endParaRPr lang="en-US" sz="2800">
              <a:cs typeface="Arial" pitchFamily="34" charset="0"/>
            </a:endParaRPr>
          </a:p>
          <a:p>
            <a:pPr marL="609600" indent="-609600"/>
            <a:endParaRPr lang="en-US" sz="2800" b="1">
              <a:cs typeface="Arial" pitchFamily="34" charset="0"/>
            </a:endParaRPr>
          </a:p>
          <a:p>
            <a:pPr marL="609600" indent="-609600"/>
            <a:endParaRPr lang="en-US" sz="2000" b="1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2285992"/>
            <a:ext cx="91440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Can anything be proven about the “hashed RSA” scheme?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 smtClean="0"/>
              <a:t>In the plain model - not really.</a:t>
            </a:r>
            <a:endParaRPr lang="en-US" sz="2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/>
              <a:t>But at least the attacks described before “look infeasible”.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For the </a:t>
            </a:r>
            <a:r>
              <a:rPr lang="en-US" sz="2400" dirty="0" smtClean="0"/>
              <a:t>“no message attack”: </a:t>
            </a:r>
            <a:r>
              <a:rPr lang="en-US" sz="2400" dirty="0"/>
              <a:t>one would need to invert </a:t>
            </a:r>
            <a:r>
              <a:rPr lang="en-US" sz="2400" b="1" dirty="0">
                <a:solidFill>
                  <a:srgbClr val="993300"/>
                </a:solidFill>
              </a:rPr>
              <a:t>H</a:t>
            </a:r>
            <a:r>
              <a:rPr lang="en-US" sz="2400" dirty="0"/>
              <a:t>.</a:t>
            </a:r>
            <a:r>
              <a:rPr lang="pl-PL" sz="2400" dirty="0"/>
              <a:t/>
            </a:r>
            <a:br>
              <a:rPr lang="pl-PL" sz="2400" dirty="0"/>
            </a:br>
            <a:endParaRPr lang="en-US" sz="24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The </a:t>
            </a:r>
            <a:r>
              <a:rPr lang="en-US" sz="2400" dirty="0" err="1" smtClean="0"/>
              <a:t>secod</a:t>
            </a:r>
            <a:r>
              <a:rPr lang="en-US" sz="2400" dirty="0" smtClean="0"/>
              <a:t> (“</a:t>
            </a:r>
            <a:r>
              <a:rPr lang="en-US" sz="2400" dirty="0" err="1" smtClean="0"/>
              <a:t>homomorphic</a:t>
            </a:r>
            <a:r>
              <a:rPr lang="en-US" sz="2400" dirty="0" smtClean="0"/>
              <a:t>”) attack</a:t>
            </a:r>
            <a:r>
              <a:rPr lang="pl-PL" sz="2400" dirty="0"/>
              <a:t>:</a:t>
            </a:r>
            <a:br>
              <a:rPr lang="pl-PL" sz="2400" dirty="0"/>
            </a:br>
            <a:r>
              <a:rPr lang="pl-PL" sz="2400" dirty="0"/>
              <a:t>L</a:t>
            </a:r>
            <a:r>
              <a:rPr lang="en-US" sz="2400" dirty="0" err="1"/>
              <a:t>ooks</a:t>
            </a:r>
            <a:r>
              <a:rPr lang="en-US" sz="2400" dirty="0"/>
              <a:t> impossible because the adversary would need to find messages </a:t>
            </a:r>
            <a:r>
              <a:rPr lang="en-US" sz="2400" b="1" dirty="0">
                <a:solidFill>
                  <a:srgbClr val="993300"/>
                </a:solidFill>
              </a:rPr>
              <a:t>m,m</a:t>
            </a:r>
            <a:r>
              <a:rPr lang="en-US" sz="2400" b="1" baseline="-25000" dirty="0">
                <a:solidFill>
                  <a:srgbClr val="993300"/>
                </a:solidFill>
              </a:rPr>
              <a:t>1</a:t>
            </a:r>
            <a:r>
              <a:rPr lang="en-US" sz="2400" b="1" dirty="0">
                <a:solidFill>
                  <a:srgbClr val="993300"/>
                </a:solidFill>
              </a:rPr>
              <a:t>,m</a:t>
            </a:r>
            <a:r>
              <a:rPr lang="en-US" sz="2400" b="1" baseline="-25000" dirty="0">
                <a:solidFill>
                  <a:srgbClr val="993300"/>
                </a:solidFill>
              </a:rPr>
              <a:t>2</a:t>
            </a:r>
            <a:r>
              <a:rPr lang="en-US" sz="2400" dirty="0"/>
              <a:t> such that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993300"/>
                </a:solidFill>
              </a:rPr>
              <a:t>H(m) = H(m</a:t>
            </a:r>
            <a:r>
              <a:rPr lang="en-US" sz="2400" b="1" baseline="-25000" dirty="0">
                <a:solidFill>
                  <a:srgbClr val="993300"/>
                </a:solidFill>
              </a:rPr>
              <a:t>1</a:t>
            </a:r>
            <a:r>
              <a:rPr lang="en-US" sz="2400" b="1" dirty="0">
                <a:solidFill>
                  <a:srgbClr val="993300"/>
                </a:solidFill>
              </a:rPr>
              <a:t>) </a:t>
            </a:r>
            <a:r>
              <a:rPr lang="en-US" sz="2400" b="1" dirty="0">
                <a:solidFill>
                  <a:srgbClr val="993300"/>
                </a:solidFill>
                <a:cs typeface="Arial" pitchFamily="34" charset="0"/>
              </a:rPr>
              <a:t>· H(m</a:t>
            </a:r>
            <a:r>
              <a:rPr lang="en-US" sz="2400" b="1" baseline="-25000" dirty="0">
                <a:solidFill>
                  <a:srgbClr val="993300"/>
                </a:solidFill>
                <a:cs typeface="Arial" pitchFamily="34" charset="0"/>
              </a:rPr>
              <a:t>2</a:t>
            </a:r>
            <a:r>
              <a:rPr lang="en-US" sz="2400" b="1" dirty="0">
                <a:solidFill>
                  <a:srgbClr val="993300"/>
                </a:solidFill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 (security of the </a:t>
            </a:r>
            <a:r>
              <a:rPr lang="en-US" b="1" dirty="0" smtClean="0"/>
              <a:t>Full Domain Hash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4614866" cy="47863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anchorCtr="0">
            <a:normAutofit fontScale="92500" lnSpcReduction="10000"/>
          </a:bodyPr>
          <a:lstStyle/>
          <a:p>
            <a:r>
              <a:rPr lang="en-US" dirty="0" smtClean="0"/>
              <a:t>Let </a:t>
            </a:r>
            <a:r>
              <a:rPr lang="en-US" b="1" dirty="0" smtClean="0">
                <a:solidFill>
                  <a:srgbClr val="C00000"/>
                </a:solidFill>
              </a:rPr>
              <a:t>H : {0,1}* </a:t>
            </a:r>
            <a:r>
              <a:rPr lang="en-US" b="1" dirty="0" smtClean="0">
                <a:solidFill>
                  <a:srgbClr val="C00000"/>
                </a:solidFill>
                <a:latin typeface="SFRM1095"/>
              </a:rPr>
              <a:t>→ </a:t>
            </a:r>
            <a:r>
              <a:rPr lang="en-US" b="1" dirty="0" smtClean="0">
                <a:solidFill>
                  <a:srgbClr val="C00000"/>
                </a:solidFill>
              </a:rPr>
              <a:t>Z</a:t>
            </a:r>
            <a:r>
              <a:rPr lang="en-US" b="1" baseline="-25000" dirty="0" smtClean="0">
                <a:solidFill>
                  <a:srgbClr val="C00000"/>
                </a:solidFill>
              </a:rPr>
              <a:t>N</a:t>
            </a:r>
            <a:r>
              <a:rPr lang="en-US" b="1" dirty="0" smtClean="0">
                <a:solidFill>
                  <a:srgbClr val="C00000"/>
                </a:solidFill>
              </a:rPr>
              <a:t>* </a:t>
            </a:r>
            <a:r>
              <a:rPr lang="en-US" dirty="0" smtClean="0"/>
              <a:t>be a hash function modeled as a </a:t>
            </a:r>
            <a:r>
              <a:rPr lang="en-US" b="1" dirty="0" smtClean="0"/>
              <a:t>random oracle.</a:t>
            </a:r>
          </a:p>
          <a:p>
            <a:r>
              <a:rPr lang="en-US" dirty="0" smtClean="0"/>
              <a:t>Suppose the </a:t>
            </a:r>
            <a:r>
              <a:rPr lang="en-US" b="1" dirty="0" smtClean="0">
                <a:solidFill>
                  <a:srgbClr val="C00000"/>
                </a:solidFill>
              </a:rPr>
              <a:t>RSA assumption </a:t>
            </a:r>
            <a:r>
              <a:rPr lang="en-US" dirty="0" smtClean="0"/>
              <a:t>holds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Then the “</a:t>
            </a:r>
            <a:r>
              <a:rPr lang="en-US" b="1" dirty="0" smtClean="0"/>
              <a:t>hashed RSA</a:t>
            </a:r>
            <a:r>
              <a:rPr lang="en-US" dirty="0" smtClean="0"/>
              <a:t>” is </a:t>
            </a:r>
            <a:r>
              <a:rPr lang="pl-PL" dirty="0" smtClean="0"/>
              <a:t>existentially unforgeable under an adaptive chosen-message attack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357818" y="1643050"/>
            <a:ext cx="3643338" cy="2800767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000" b="1" dirty="0" smtClean="0">
                <a:solidFill>
                  <a:srgbClr val="993300"/>
                </a:solidFill>
              </a:rPr>
              <a:t>N = </a:t>
            </a:r>
            <a:r>
              <a:rPr lang="en-GB" sz="2000" b="1" dirty="0" err="1" smtClean="0">
                <a:solidFill>
                  <a:srgbClr val="993300"/>
                </a:solidFill>
              </a:rPr>
              <a:t>pq</a:t>
            </a:r>
            <a:r>
              <a:rPr lang="en-GB" sz="2000" b="1" dirty="0" smtClean="0">
                <a:solidFill>
                  <a:srgbClr val="993300"/>
                </a:solidFill>
              </a:rPr>
              <a:t>,</a:t>
            </a:r>
            <a:r>
              <a:rPr lang="pl-PL" sz="2000" b="1" dirty="0" smtClean="0">
                <a:solidFill>
                  <a:srgbClr val="993300"/>
                </a:solidFill>
              </a:rPr>
              <a:t> </a:t>
            </a:r>
            <a:r>
              <a:rPr lang="pl-PL" sz="2000" dirty="0" smtClean="0"/>
              <a:t>such that </a:t>
            </a:r>
            <a:r>
              <a:rPr lang="pl-PL" sz="2000" b="1" dirty="0" smtClean="0">
                <a:solidFill>
                  <a:srgbClr val="990000"/>
                </a:solidFill>
              </a:rPr>
              <a:t>p</a:t>
            </a:r>
            <a:r>
              <a:rPr lang="pl-PL" sz="2000" dirty="0" smtClean="0"/>
              <a:t> and </a:t>
            </a:r>
            <a:r>
              <a:rPr lang="pl-PL" sz="2000" b="1" dirty="0" smtClean="0">
                <a:solidFill>
                  <a:srgbClr val="990000"/>
                </a:solidFill>
              </a:rPr>
              <a:t>q</a:t>
            </a:r>
            <a:r>
              <a:rPr lang="pl-PL" sz="2000" dirty="0" smtClean="0"/>
              <a:t> are large </a:t>
            </a:r>
            <a:r>
              <a:rPr lang="en-US" sz="2000" dirty="0" smtClean="0"/>
              <a:t>random </a:t>
            </a:r>
            <a:r>
              <a:rPr lang="pl-PL" sz="2000" dirty="0" smtClean="0"/>
              <a:t>primes</a:t>
            </a:r>
            <a:endParaRPr lang="en-GB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b="1" dirty="0" smtClean="0">
                <a:solidFill>
                  <a:srgbClr val="993300"/>
                </a:solidFill>
              </a:rPr>
              <a:t>e</a:t>
            </a:r>
            <a:r>
              <a:rPr lang="en-GB" sz="2000" dirty="0" smtClean="0">
                <a:solidFill>
                  <a:srgbClr val="993300"/>
                </a:solidFill>
              </a:rPr>
              <a:t> </a:t>
            </a:r>
            <a:r>
              <a:rPr lang="en-GB" sz="2000" dirty="0" smtClean="0"/>
              <a:t>is such that</a:t>
            </a:r>
            <a:r>
              <a:rPr lang="en-GB" sz="2000" dirty="0" smtClean="0">
                <a:solidFill>
                  <a:srgbClr val="993300"/>
                </a:solidFill>
              </a:rPr>
              <a:t> </a:t>
            </a:r>
            <a:r>
              <a:rPr lang="en-GB" sz="2000" b="1" dirty="0" err="1" smtClean="0">
                <a:solidFill>
                  <a:srgbClr val="993300"/>
                </a:solidFill>
              </a:rPr>
              <a:t>gcd</a:t>
            </a:r>
            <a:r>
              <a:rPr lang="en-GB" sz="2000" b="1" dirty="0" smtClean="0">
                <a:solidFill>
                  <a:srgbClr val="993300"/>
                </a:solidFill>
              </a:rPr>
              <a:t>(e, φ(N)) = 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b="1" dirty="0" smtClean="0">
                <a:solidFill>
                  <a:srgbClr val="993300"/>
                </a:solidFill>
              </a:rPr>
              <a:t>d </a:t>
            </a:r>
            <a:r>
              <a:rPr lang="en-GB" sz="2000" dirty="0" smtClean="0"/>
              <a:t>is such that</a:t>
            </a:r>
            <a:r>
              <a:rPr lang="en-GB" sz="2000" b="1" dirty="0" smtClean="0">
                <a:solidFill>
                  <a:srgbClr val="993300"/>
                </a:solidFill>
              </a:rPr>
              <a:t> </a:t>
            </a:r>
            <a:r>
              <a:rPr lang="en-GB" sz="2000" b="1" dirty="0" err="1" smtClean="0">
                <a:solidFill>
                  <a:srgbClr val="993300"/>
                </a:solidFill>
              </a:rPr>
              <a:t>ed</a:t>
            </a:r>
            <a:r>
              <a:rPr lang="en-GB" sz="2000" b="1" dirty="0" smtClean="0">
                <a:solidFill>
                  <a:srgbClr val="993300"/>
                </a:solidFill>
              </a:rPr>
              <a:t> = 1 (mod φ(N))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000" b="1" dirty="0" smtClean="0">
              <a:solidFill>
                <a:srgbClr val="99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 b="1" dirty="0" smtClean="0">
                <a:solidFill>
                  <a:srgbClr val="993300"/>
                </a:solidFill>
              </a:rPr>
              <a:t>Sign</a:t>
            </a:r>
            <a:r>
              <a:rPr lang="en-GB" sz="2000" b="1" baseline="-25000" dirty="0" smtClean="0">
                <a:solidFill>
                  <a:srgbClr val="993300"/>
                </a:solidFill>
              </a:rPr>
              <a:t>d</a:t>
            </a:r>
            <a:r>
              <a:rPr lang="en-GB" sz="2000" b="1" dirty="0" smtClean="0">
                <a:solidFill>
                  <a:srgbClr val="993300"/>
                </a:solidFill>
              </a:rPr>
              <a:t>: Z</a:t>
            </a:r>
            <a:r>
              <a:rPr lang="en-GB" sz="2000" b="1" baseline="-25000" dirty="0" smtClean="0">
                <a:solidFill>
                  <a:srgbClr val="993300"/>
                </a:solidFill>
              </a:rPr>
              <a:t>N</a:t>
            </a:r>
            <a:r>
              <a:rPr lang="en-GB" sz="2000" b="1" baseline="30000" dirty="0" smtClean="0">
                <a:solidFill>
                  <a:srgbClr val="993300"/>
                </a:solidFill>
              </a:rPr>
              <a:t>*</a:t>
            </a:r>
            <a:r>
              <a:rPr lang="en-GB" sz="2000" b="1" dirty="0" smtClean="0">
                <a:solidFill>
                  <a:srgbClr val="993300"/>
                </a:solidFill>
              </a:rPr>
              <a:t> </a:t>
            </a:r>
            <a:r>
              <a:rPr lang="en-GB" sz="2000" b="1" dirty="0" smtClean="0">
                <a:solidFill>
                  <a:srgbClr val="993300"/>
                </a:solidFill>
                <a:cs typeface="Arial" pitchFamily="34" charset="0"/>
              </a:rPr>
              <a:t>→ Z</a:t>
            </a:r>
            <a:r>
              <a:rPr lang="en-GB" sz="2000" b="1" baseline="-25000" dirty="0" smtClean="0">
                <a:solidFill>
                  <a:srgbClr val="993300"/>
                </a:solidFill>
                <a:cs typeface="Arial" pitchFamily="34" charset="0"/>
              </a:rPr>
              <a:t>N</a:t>
            </a:r>
            <a:r>
              <a:rPr lang="en-GB" sz="2000" b="1" baseline="30000" dirty="0" smtClean="0">
                <a:solidFill>
                  <a:srgbClr val="993300"/>
                </a:solidFill>
                <a:cs typeface="Arial" pitchFamily="34" charset="0"/>
              </a:rPr>
              <a:t>*</a:t>
            </a:r>
            <a:r>
              <a:rPr lang="en-GB" sz="2000" dirty="0" smtClean="0"/>
              <a:t> is defined as</a:t>
            </a:r>
            <a:r>
              <a:rPr lang="pl-PL" sz="2000" dirty="0" smtClean="0"/>
              <a:t>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it-IT" sz="2000" b="1" dirty="0" smtClean="0">
                <a:solidFill>
                  <a:srgbClr val="993300"/>
                </a:solidFill>
              </a:rPr>
              <a:t>      S</a:t>
            </a:r>
            <a:r>
              <a:rPr lang="pl-PL" sz="2000" b="1" dirty="0" smtClean="0">
                <a:solidFill>
                  <a:srgbClr val="993300"/>
                </a:solidFill>
              </a:rPr>
              <a:t>ign</a:t>
            </a:r>
            <a:r>
              <a:rPr lang="en-GB" sz="2000" b="1" dirty="0" smtClean="0">
                <a:solidFill>
                  <a:srgbClr val="993300"/>
                </a:solidFill>
              </a:rPr>
              <a:t>(</a:t>
            </a:r>
            <a:r>
              <a:rPr lang="pl-PL" sz="2000" b="1" dirty="0" smtClean="0">
                <a:solidFill>
                  <a:srgbClr val="993300"/>
                </a:solidFill>
              </a:rPr>
              <a:t>m</a:t>
            </a:r>
            <a:r>
              <a:rPr lang="en-GB" sz="2000" b="1" dirty="0" smtClean="0">
                <a:solidFill>
                  <a:srgbClr val="993300"/>
                </a:solidFill>
              </a:rPr>
              <a:t>) = H(</a:t>
            </a:r>
            <a:r>
              <a:rPr lang="pl-PL" sz="2000" b="1" dirty="0" smtClean="0">
                <a:solidFill>
                  <a:srgbClr val="993300"/>
                </a:solidFill>
              </a:rPr>
              <a:t>m</a:t>
            </a:r>
            <a:r>
              <a:rPr lang="en-US" sz="2000" b="1" dirty="0" smtClean="0">
                <a:solidFill>
                  <a:srgbClr val="993300"/>
                </a:solidFill>
              </a:rPr>
              <a:t>)</a:t>
            </a:r>
            <a:r>
              <a:rPr lang="en-GB" sz="2000" b="1" baseline="30000" dirty="0" smtClean="0">
                <a:solidFill>
                  <a:srgbClr val="993300"/>
                </a:solidFill>
              </a:rPr>
              <a:t>d</a:t>
            </a:r>
            <a:r>
              <a:rPr lang="en-GB" sz="2000" b="1" dirty="0" smtClean="0">
                <a:solidFill>
                  <a:srgbClr val="993300"/>
                </a:solidFill>
              </a:rPr>
              <a:t> mod N.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000" b="1" dirty="0" smtClean="0">
              <a:solidFill>
                <a:srgbClr val="99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 b="1" dirty="0" smtClean="0">
                <a:solidFill>
                  <a:srgbClr val="993300"/>
                </a:solidFill>
              </a:rPr>
              <a:t>Vrfy</a:t>
            </a:r>
            <a:r>
              <a:rPr lang="en-GB" sz="2000" b="1" baseline="-25000" dirty="0" err="1" smtClean="0">
                <a:solidFill>
                  <a:srgbClr val="993300"/>
                </a:solidFill>
              </a:rPr>
              <a:t>e</a:t>
            </a:r>
            <a:r>
              <a:rPr lang="en-GB" sz="2000" dirty="0" err="1" smtClean="0"/>
              <a:t>is</a:t>
            </a:r>
            <a:r>
              <a:rPr lang="en-GB" sz="2000" dirty="0" smtClean="0"/>
              <a:t> defined as</a:t>
            </a:r>
            <a:r>
              <a:rPr lang="pl-PL" sz="2000" dirty="0" smtClean="0"/>
              <a:t>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000" b="1" dirty="0" smtClean="0">
                <a:solidFill>
                  <a:srgbClr val="993300"/>
                </a:solidFill>
              </a:rPr>
              <a:t> </a:t>
            </a:r>
            <a:r>
              <a:rPr lang="it-IT" sz="2000" b="1" dirty="0" smtClean="0">
                <a:solidFill>
                  <a:srgbClr val="993300"/>
                </a:solidFill>
              </a:rPr>
              <a:t>       </a:t>
            </a:r>
            <a:r>
              <a:rPr lang="pl-PL" sz="2000" b="1" dirty="0" smtClean="0">
                <a:solidFill>
                  <a:srgbClr val="993300"/>
                </a:solidFill>
              </a:rPr>
              <a:t>Vrfy</a:t>
            </a:r>
            <a:r>
              <a:rPr lang="pl-PL" sz="2000" b="1" baseline="-25000" dirty="0" smtClean="0">
                <a:solidFill>
                  <a:srgbClr val="993300"/>
                </a:solidFill>
              </a:rPr>
              <a:t>e</a:t>
            </a:r>
            <a:r>
              <a:rPr lang="en-GB" sz="2000" b="1" dirty="0" smtClean="0">
                <a:solidFill>
                  <a:srgbClr val="993300"/>
                </a:solidFill>
              </a:rPr>
              <a:t>(</a:t>
            </a:r>
            <a:r>
              <a:rPr lang="pl-PL" sz="2000" b="1" dirty="0" smtClean="0">
                <a:solidFill>
                  <a:srgbClr val="993300"/>
                </a:solidFill>
              </a:rPr>
              <a:t>m,</a:t>
            </a:r>
            <a:r>
              <a:rPr lang="el-GR" sz="2000" b="1" dirty="0" smtClean="0">
                <a:solidFill>
                  <a:srgbClr val="993300"/>
                </a:solidFill>
                <a:cs typeface="Arial" pitchFamily="34" charset="0"/>
              </a:rPr>
              <a:t>σ</a:t>
            </a:r>
            <a:r>
              <a:rPr lang="en-GB" sz="2000" b="1" dirty="0" smtClean="0">
                <a:solidFill>
                  <a:srgbClr val="993300"/>
                </a:solidFill>
              </a:rPr>
              <a:t>) = </a:t>
            </a:r>
            <a:r>
              <a:rPr lang="pl-PL" sz="2000" b="1" dirty="0" smtClean="0">
                <a:solidFill>
                  <a:srgbClr val="009900"/>
                </a:solidFill>
              </a:rPr>
              <a:t>yes</a:t>
            </a:r>
            <a:r>
              <a:rPr lang="pl-PL" sz="2000" b="1" dirty="0" smtClean="0">
                <a:solidFill>
                  <a:srgbClr val="993300"/>
                </a:solidFill>
              </a:rPr>
              <a:t>  </a:t>
            </a:r>
            <a:r>
              <a:rPr lang="it-IT" sz="2000" b="1" dirty="0" smtClean="0">
                <a:solidFill>
                  <a:srgbClr val="993300"/>
                </a:solidFill>
              </a:rPr>
              <a:t/>
            </a:r>
            <a:br>
              <a:rPr lang="it-IT" sz="2000" b="1" dirty="0" smtClean="0">
                <a:solidFill>
                  <a:srgbClr val="993300"/>
                </a:solidFill>
              </a:rPr>
            </a:br>
            <a:r>
              <a:rPr lang="it-IT" sz="2000" b="1" dirty="0" err="1" smtClean="0"/>
              <a:t>iff</a:t>
            </a:r>
            <a:r>
              <a:rPr lang="pl-PL" sz="2000" b="1" dirty="0" smtClean="0">
                <a:solidFill>
                  <a:srgbClr val="993300"/>
                </a:solidFill>
              </a:rPr>
              <a:t> </a:t>
            </a:r>
            <a:r>
              <a:rPr lang="el-GR" sz="2000" b="1" dirty="0" smtClean="0">
                <a:solidFill>
                  <a:srgbClr val="993300"/>
                </a:solidFill>
                <a:cs typeface="Arial" pitchFamily="34" charset="0"/>
              </a:rPr>
              <a:t>σ</a:t>
            </a:r>
            <a:r>
              <a:rPr lang="en-GB" sz="2000" b="1" baseline="30000" dirty="0" smtClean="0">
                <a:solidFill>
                  <a:srgbClr val="993300"/>
                </a:solidFill>
              </a:rPr>
              <a:t>e</a:t>
            </a:r>
            <a:r>
              <a:rPr lang="en-GB" sz="2000" b="1" dirty="0" smtClean="0">
                <a:solidFill>
                  <a:srgbClr val="993300"/>
                </a:solidFill>
              </a:rPr>
              <a:t> </a:t>
            </a:r>
            <a:r>
              <a:rPr lang="pl-PL" sz="2000" b="1" dirty="0" smtClean="0">
                <a:solidFill>
                  <a:srgbClr val="993300"/>
                </a:solidFill>
              </a:rPr>
              <a:t>= </a:t>
            </a:r>
            <a:r>
              <a:rPr lang="en-US" sz="2000" b="1" dirty="0" smtClean="0">
                <a:solidFill>
                  <a:srgbClr val="993300"/>
                </a:solidFill>
              </a:rPr>
              <a:t>H(</a:t>
            </a:r>
            <a:r>
              <a:rPr lang="pl-PL" sz="2000" b="1" dirty="0" smtClean="0">
                <a:solidFill>
                  <a:srgbClr val="993300"/>
                </a:solidFill>
              </a:rPr>
              <a:t>m</a:t>
            </a:r>
            <a:r>
              <a:rPr lang="en-US" sz="2000" b="1" dirty="0" smtClean="0">
                <a:solidFill>
                  <a:srgbClr val="993300"/>
                </a:solidFill>
              </a:rPr>
              <a:t>)</a:t>
            </a:r>
            <a:r>
              <a:rPr lang="pl-PL" sz="2000" b="1" dirty="0" smtClean="0">
                <a:solidFill>
                  <a:srgbClr val="993300"/>
                </a:solidFill>
              </a:rPr>
              <a:t> (</a:t>
            </a:r>
            <a:r>
              <a:rPr lang="en-GB" sz="2000" b="1" dirty="0" smtClean="0">
                <a:solidFill>
                  <a:srgbClr val="993300"/>
                </a:solidFill>
              </a:rPr>
              <a:t>mod N)</a:t>
            </a:r>
            <a:endParaRPr lang="pl-PL" sz="2000" b="1" dirty="0" smtClean="0">
              <a:solidFill>
                <a:srgbClr val="99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2264" y="1285860"/>
            <a:ext cx="1301703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hashed RSA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Remember the Random Oracle Model?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411404"/>
            <a:ext cx="2143140" cy="237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00363" y="4348198"/>
            <a:ext cx="209159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rgbClr val="993300"/>
                </a:solidFill>
              </a:rPr>
              <a:t>H : {0,1}* </a:t>
            </a:r>
            <a:r>
              <a:rPr lang="it-IT" b="1" dirty="0" smtClean="0">
                <a:solidFill>
                  <a:srgbClr val="993300"/>
                </a:solidFill>
                <a:cs typeface="Arial" pitchFamily="34" charset="0"/>
              </a:rPr>
              <a:t>→ {</a:t>
            </a:r>
            <a:r>
              <a:rPr lang="it-IT" b="1" dirty="0" err="1" smtClean="0">
                <a:solidFill>
                  <a:srgbClr val="993300"/>
                </a:solidFill>
                <a:cs typeface="Arial" pitchFamily="34" charset="0"/>
              </a:rPr>
              <a:t>0,1</a:t>
            </a:r>
            <a:r>
              <a:rPr lang="it-IT" b="1" dirty="0" smtClean="0">
                <a:solidFill>
                  <a:srgbClr val="993300"/>
                </a:solidFill>
                <a:cs typeface="Arial" pitchFamily="34" charset="0"/>
              </a:rPr>
              <a:t>}</a:t>
            </a:r>
            <a:r>
              <a:rPr lang="it-IT" b="1" baseline="30000" dirty="0" smtClean="0">
                <a:solidFill>
                  <a:srgbClr val="993300"/>
                </a:solidFill>
                <a:cs typeface="Arial" pitchFamily="34" charset="0"/>
              </a:rPr>
              <a:t>L</a:t>
            </a:r>
            <a:endParaRPr lang="it-IT" b="1" dirty="0">
              <a:solidFill>
                <a:srgbClr val="993300"/>
              </a:solidFill>
              <a:cs typeface="Arial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786446" y="4054478"/>
            <a:ext cx="2786082" cy="714380"/>
          </a:xfrm>
          <a:prstGeom prst="wedgeRectCallout">
            <a:avLst>
              <a:gd name="adj1" fmla="val -80222"/>
              <a:gd name="adj2" fmla="val 230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completely random function</a:t>
            </a:r>
            <a:endParaRPr lang="en-US" dirty="0"/>
          </a:p>
        </p:txBody>
      </p:sp>
      <p:grpSp>
        <p:nvGrpSpPr>
          <p:cNvPr id="7" name="Group 10"/>
          <p:cNvGrpSpPr/>
          <p:nvPr/>
        </p:nvGrpSpPr>
        <p:grpSpPr>
          <a:xfrm>
            <a:off x="1285852" y="3054346"/>
            <a:ext cx="1500198" cy="369332"/>
            <a:chOff x="714348" y="4572008"/>
            <a:chExt cx="1500198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714348" y="4714884"/>
              <a:ext cx="1500198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57290" y="4572008"/>
              <a:ext cx="311304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x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11"/>
          <p:cNvGrpSpPr/>
          <p:nvPr/>
        </p:nvGrpSpPr>
        <p:grpSpPr>
          <a:xfrm>
            <a:off x="1285852" y="3625850"/>
            <a:ext cx="1428760" cy="369332"/>
            <a:chOff x="714348" y="5143512"/>
            <a:chExt cx="1428760" cy="369332"/>
          </a:xfrm>
        </p:grpSpPr>
        <p:cxnSp>
          <p:nvCxnSpPr>
            <p:cNvPr id="11" name="Straight Arrow Connector 10"/>
            <p:cNvCxnSpPr/>
            <p:nvPr/>
          </p:nvCxnSpPr>
          <p:spPr>
            <a:xfrm rot="10800000">
              <a:off x="714348" y="5286388"/>
              <a:ext cx="142876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42976" y="5143512"/>
              <a:ext cx="580607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H(x)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help?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643050"/>
            <a:ext cx="8358246" cy="3108543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RSA assumption</a:t>
            </a:r>
          </a:p>
          <a:p>
            <a:r>
              <a:rPr lang="en-US" sz="2400" dirty="0" smtClean="0"/>
              <a:t>For any polynomial time algorithm </a:t>
            </a:r>
            <a:r>
              <a:rPr lang="en-US" sz="2400" b="1" dirty="0" smtClean="0">
                <a:solidFill>
                  <a:srgbClr val="C00000"/>
                </a:solidFill>
              </a:rPr>
              <a:t>A</a:t>
            </a:r>
            <a:r>
              <a:rPr lang="en-US" sz="2400" dirty="0" smtClean="0"/>
              <a:t> we have:</a:t>
            </a:r>
          </a:p>
          <a:p>
            <a:endParaRPr lang="en-US" sz="2400" dirty="0" smtClean="0"/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</a:t>
            </a:r>
            <a:r>
              <a:rPr lang="en-US" sz="28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</a:rPr>
              <a:t>(A(</a:t>
            </a:r>
            <a:r>
              <a:rPr lang="en-US" sz="2400" b="1" dirty="0" err="1" smtClean="0">
                <a:solidFill>
                  <a:srgbClr val="C00000"/>
                </a:solidFill>
              </a:rPr>
              <a:t>x,N,e</a:t>
            </a:r>
            <a:r>
              <a:rPr lang="en-US" sz="2400" b="1" dirty="0" smtClean="0">
                <a:solidFill>
                  <a:srgbClr val="C00000"/>
                </a:solidFill>
              </a:rPr>
              <a:t>))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e</a:t>
            </a:r>
            <a:r>
              <a:rPr lang="en-US" sz="2400" b="1" dirty="0" smtClean="0">
                <a:solidFill>
                  <a:srgbClr val="C00000"/>
                </a:solidFill>
              </a:rPr>
              <a:t> = x mod N</a:t>
            </a:r>
            <a:r>
              <a:rPr lang="en-US" sz="2800" b="1" dirty="0" smtClean="0">
                <a:solidFill>
                  <a:srgbClr val="C00000"/>
                </a:solidFill>
              </a:rPr>
              <a:t>) </a:t>
            </a:r>
            <a:r>
              <a:rPr lang="en-US" sz="2800" b="1" dirty="0" smtClean="0"/>
              <a:t>is negligible</a:t>
            </a:r>
            <a:endParaRPr lang="en-US" sz="2400" b="1" dirty="0" smtClean="0"/>
          </a:p>
          <a:p>
            <a:endParaRPr lang="en-US" sz="2400" dirty="0" smtClean="0"/>
          </a:p>
          <a:p>
            <a:r>
              <a:rPr lang="en-US" sz="2400" dirty="0" smtClean="0"/>
              <a:t>where  </a:t>
            </a:r>
            <a:r>
              <a:rPr lang="en-US" sz="2400" b="1" dirty="0" smtClean="0">
                <a:solidFill>
                  <a:srgbClr val="C00000"/>
                </a:solidFill>
              </a:rPr>
              <a:t>N = </a:t>
            </a:r>
            <a:r>
              <a:rPr lang="en-US" sz="2400" b="1" dirty="0" err="1" smtClean="0">
                <a:solidFill>
                  <a:srgbClr val="C00000"/>
                </a:solidFill>
              </a:rPr>
              <a:t>pq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where </a:t>
            </a:r>
            <a:r>
              <a:rPr lang="en-US" sz="2400" b="1" dirty="0" smtClean="0">
                <a:solidFill>
                  <a:srgbClr val="C00000"/>
                </a:solidFill>
              </a:rPr>
              <a:t>p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C00000"/>
                </a:solidFill>
              </a:rPr>
              <a:t>q</a:t>
            </a:r>
            <a:r>
              <a:rPr lang="en-US" sz="2400" dirty="0" smtClean="0"/>
              <a:t> are random primes such that 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C00000"/>
                </a:solidFill>
              </a:rPr>
              <a:t>|p| = |q|</a:t>
            </a:r>
            <a:r>
              <a:rPr lang="en-US" sz="2400" dirty="0" smtClean="0"/>
              <a:t>, and </a:t>
            </a:r>
            <a:r>
              <a:rPr lang="en-US" sz="2400" b="1" dirty="0" smtClean="0">
                <a:solidFill>
                  <a:srgbClr val="C00000"/>
                </a:solidFill>
              </a:rPr>
              <a:t>x </a:t>
            </a:r>
            <a:r>
              <a:rPr lang="en-US" sz="2400" dirty="0" smtClean="0">
                <a:solidFill>
                  <a:prstClr val="black"/>
                </a:solidFill>
              </a:rPr>
              <a:t>is a random element of </a:t>
            </a:r>
            <a:r>
              <a:rPr lang="en-GB" sz="2400" b="1" dirty="0" smtClean="0">
                <a:solidFill>
                  <a:srgbClr val="C00000"/>
                </a:solidFill>
                <a:cs typeface="Arial" pitchFamily="34" charset="0"/>
              </a:rPr>
              <a:t>Z</a:t>
            </a:r>
            <a:r>
              <a:rPr lang="en-GB" sz="2400" b="1" baseline="-25000" dirty="0" smtClean="0">
                <a:solidFill>
                  <a:srgbClr val="C00000"/>
                </a:solidFill>
                <a:cs typeface="Arial" pitchFamily="34" charset="0"/>
              </a:rPr>
              <a:t>N</a:t>
            </a:r>
            <a:r>
              <a:rPr lang="en-GB" sz="2400" b="1" baseline="30000" dirty="0" smtClean="0">
                <a:solidFill>
                  <a:srgbClr val="C00000"/>
                </a:solidFill>
              </a:rPr>
              <a:t>*</a:t>
            </a:r>
            <a:r>
              <a:rPr lang="it-IT" sz="2400" dirty="0" smtClean="0">
                <a:solidFill>
                  <a:srgbClr val="C00000"/>
                </a:solidFill>
                <a:cs typeface="Arial"/>
              </a:rPr>
              <a:t> ,</a:t>
            </a:r>
          </a:p>
          <a:p>
            <a:r>
              <a:rPr lang="it-IT" sz="2400" dirty="0" smtClean="0">
                <a:cs typeface="Arial"/>
              </a:rPr>
              <a:t>and</a:t>
            </a:r>
            <a:r>
              <a:rPr lang="it-IT" sz="2400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  <a:cs typeface="Arial"/>
              </a:rPr>
              <a:t>e</a:t>
            </a:r>
            <a:r>
              <a:rPr lang="it-IT" sz="2400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lang="it-IT" sz="2400" dirty="0" err="1" smtClean="0">
                <a:cs typeface="Arial"/>
              </a:rPr>
              <a:t>is</a:t>
            </a:r>
            <a:r>
              <a:rPr lang="it-IT" sz="2400" dirty="0" smtClean="0">
                <a:cs typeface="Arial"/>
              </a:rPr>
              <a:t> </a:t>
            </a:r>
            <a:r>
              <a:rPr lang="it-IT" sz="2400" dirty="0" err="1" smtClean="0">
                <a:cs typeface="Arial"/>
              </a:rPr>
              <a:t>random</a:t>
            </a:r>
            <a:r>
              <a:rPr lang="it-IT" sz="2400" dirty="0" smtClean="0">
                <a:cs typeface="Arial"/>
              </a:rPr>
              <a:t> </a:t>
            </a:r>
            <a:r>
              <a:rPr lang="it-IT" sz="2400" dirty="0" err="1" smtClean="0">
                <a:cs typeface="Arial"/>
              </a:rPr>
              <a:t>element</a:t>
            </a:r>
            <a:r>
              <a:rPr lang="it-IT" sz="2400" dirty="0" smtClean="0">
                <a:cs typeface="Arial"/>
              </a:rPr>
              <a:t> </a:t>
            </a:r>
            <a:r>
              <a:rPr lang="it-IT" sz="2400" dirty="0" err="1" smtClean="0">
                <a:cs typeface="Arial"/>
              </a:rPr>
              <a:t>of</a:t>
            </a:r>
            <a:r>
              <a:rPr lang="it-IT" sz="2400" dirty="0" smtClean="0">
                <a:cs typeface="Arial"/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Z</a:t>
            </a:r>
            <a:r>
              <a:rPr lang="el-GR" sz="2400" b="1" baseline="-25000" dirty="0" smtClean="0">
                <a:solidFill>
                  <a:srgbClr val="C00000"/>
                </a:solidFill>
                <a:cs typeface="Arial" pitchFamily="34" charset="0"/>
              </a:rPr>
              <a:t>φ</a:t>
            </a:r>
            <a:r>
              <a:rPr lang="it-IT" sz="2400" b="1" baseline="-25000" dirty="0" smtClean="0">
                <a:solidFill>
                  <a:srgbClr val="C00000"/>
                </a:solidFill>
                <a:cs typeface="Arial" pitchFamily="34" charset="0"/>
              </a:rPr>
              <a:t>(N)*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Down Arrow 4"/>
          <p:cNvSpPr/>
          <p:nvPr/>
        </p:nvSpPr>
        <p:spPr>
          <a:xfrm rot="8210209">
            <a:off x="4755651" y="4227982"/>
            <a:ext cx="642942" cy="1000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86248" y="5429264"/>
            <a:ext cx="4273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here we require that </a:t>
            </a:r>
            <a:r>
              <a:rPr lang="en-US" sz="2400" b="1" dirty="0" smtClean="0">
                <a:solidFill>
                  <a:srgbClr val="C00000"/>
                </a:solidFill>
              </a:rPr>
              <a:t>x</a:t>
            </a:r>
            <a:r>
              <a:rPr lang="en-US" sz="2400" dirty="0" smtClean="0"/>
              <a:t> is random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If we just use a “normal hash function” then the distribution of </a:t>
            </a:r>
            <a:r>
              <a:rPr lang="en-US" b="1" dirty="0" smtClean="0">
                <a:solidFill>
                  <a:srgbClr val="C00000"/>
                </a:solidFill>
              </a:rPr>
              <a:t>H(m</a:t>
            </a:r>
            <a:r>
              <a:rPr lang="en-US" b="1" baseline="-25000" dirty="0" smtClean="0">
                <a:solidFill>
                  <a:srgbClr val="C00000"/>
                </a:solidFill>
              </a:rPr>
              <a:t>0</a:t>
            </a:r>
            <a:r>
              <a:rPr lang="en-US" b="1" dirty="0" smtClean="0">
                <a:solidFill>
                  <a:srgbClr val="C00000"/>
                </a:solidFill>
              </a:rPr>
              <a:t>),H(m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),H(m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),... </a:t>
            </a:r>
            <a:r>
              <a:rPr lang="en-US" dirty="0" smtClean="0"/>
              <a:t>(for any 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en-US" b="1" baseline="-25000" dirty="0" smtClean="0">
                <a:solidFill>
                  <a:srgbClr val="C00000"/>
                </a:solidFill>
              </a:rPr>
              <a:t>0</a:t>
            </a:r>
            <a:r>
              <a:rPr lang="en-US" b="1" dirty="0" smtClean="0">
                <a:solidFill>
                  <a:srgbClr val="C00000"/>
                </a:solidFill>
              </a:rPr>
              <a:t>,m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,m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,..</a:t>
            </a:r>
            <a:r>
              <a:rPr lang="en-US" dirty="0" smtClean="0"/>
              <a:t>) can be “complicated”.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</a:t>
            </a:r>
            <a:r>
              <a:rPr lang="en-US" b="1" dirty="0" smtClean="0">
                <a:solidFill>
                  <a:srgbClr val="C00000"/>
                </a:solidFill>
              </a:rPr>
              <a:t>H</a:t>
            </a:r>
            <a:r>
              <a:rPr lang="en-US" dirty="0" smtClean="0"/>
              <a:t> is a random oracle then </a:t>
            </a:r>
            <a:r>
              <a:rPr lang="en-US" b="1" dirty="0" smtClean="0">
                <a:solidFill>
                  <a:srgbClr val="C00000"/>
                </a:solidFill>
              </a:rPr>
              <a:t>H(m</a:t>
            </a:r>
            <a:r>
              <a:rPr lang="en-US" b="1" baseline="-25000" dirty="0" smtClean="0">
                <a:solidFill>
                  <a:srgbClr val="C00000"/>
                </a:solidFill>
              </a:rPr>
              <a:t>0</a:t>
            </a:r>
            <a:r>
              <a:rPr lang="en-US" b="1" dirty="0" smtClean="0">
                <a:solidFill>
                  <a:srgbClr val="C00000"/>
                </a:solidFill>
              </a:rPr>
              <a:t>),H(m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),H(m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),... </a:t>
            </a:r>
            <a:r>
              <a:rPr lang="en-US" dirty="0" smtClean="0"/>
              <a:t>are</a:t>
            </a:r>
            <a:r>
              <a:rPr lang="en-US" b="1" dirty="0" smtClean="0"/>
              <a:t> </a:t>
            </a:r>
            <a:r>
              <a:rPr lang="en-US" dirty="0" smtClean="0"/>
              <a:t>uniform and independent (for </a:t>
            </a:r>
            <a:r>
              <a:rPr lang="en-US" dirty="0" err="1" smtClean="0"/>
              <a:t>pairwise</a:t>
            </a:r>
            <a:r>
              <a:rPr lang="en-US" dirty="0" smtClean="0"/>
              <a:t> different 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en-US" b="1" baseline="-25000" dirty="0" smtClean="0">
                <a:solidFill>
                  <a:srgbClr val="C00000"/>
                </a:solidFill>
              </a:rPr>
              <a:t>i</a:t>
            </a:r>
            <a:r>
              <a:rPr lang="en-US" dirty="0" smtClean="0"/>
              <a:t>’s).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This helps a lot in the proof!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2000240"/>
            <a:ext cx="6929486" cy="371477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definition of secure signature schemes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Signatures based on RSA, “hash-and-sign”, “full-domain-hash”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Other constructions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based on discrete-log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theoretical constructions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357158" y="4500570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28EB-4C0E-4962-B51A-613A448D736D}" type="slidenum">
              <a:rPr lang="it-IT"/>
              <a:pPr/>
              <a:t>4</a:t>
            </a:fld>
            <a:endParaRPr lang="it-IT"/>
          </a:p>
        </p:txBody>
      </p:sp>
      <p:pic>
        <p:nvPicPr>
          <p:cNvPr id="168964" name="Picture 4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3138" y="2205038"/>
            <a:ext cx="1401762" cy="1457325"/>
          </a:xfrm>
          <a:prstGeom prst="rect">
            <a:avLst/>
          </a:prstGeom>
          <a:noFill/>
        </p:spPr>
      </p:pic>
      <p:pic>
        <p:nvPicPr>
          <p:cNvPr id="168965" name="Picture 5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2133600"/>
            <a:ext cx="1368425" cy="1438275"/>
          </a:xfrm>
          <a:prstGeom prst="rect">
            <a:avLst/>
          </a:prstGeom>
          <a:noFill/>
        </p:spPr>
      </p:pic>
      <p:sp>
        <p:nvSpPr>
          <p:cNvPr id="168966" name="Line 6"/>
          <p:cNvSpPr>
            <a:spLocks noChangeShapeType="1"/>
          </p:cNvSpPr>
          <p:nvPr/>
        </p:nvSpPr>
        <p:spPr bwMode="auto">
          <a:xfrm>
            <a:off x="2916238" y="2854325"/>
            <a:ext cx="30956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1704975" y="3124200"/>
            <a:ext cx="733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rgbClr val="993300"/>
                </a:solidFill>
              </a:rPr>
              <a:t>Alice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6510338" y="3195638"/>
            <a:ext cx="631825" cy="3698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1">
                <a:solidFill>
                  <a:srgbClr val="993300"/>
                </a:solidFill>
              </a:rPr>
              <a:t>Bob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3635375" y="2638425"/>
            <a:ext cx="1731963" cy="376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>
                <a:solidFill>
                  <a:srgbClr val="993300"/>
                </a:solidFill>
              </a:rPr>
              <a:t>(m, t=Tag</a:t>
            </a:r>
            <a:r>
              <a:rPr lang="en-US" sz="1800" b="1" baseline="-25000">
                <a:solidFill>
                  <a:srgbClr val="993300"/>
                </a:solidFill>
              </a:rPr>
              <a:t>k</a:t>
            </a:r>
            <a:r>
              <a:rPr lang="en-US" sz="1800" b="1">
                <a:solidFill>
                  <a:srgbClr val="993300"/>
                </a:solidFill>
              </a:rPr>
              <a:t>(m))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1933575" y="4038600"/>
            <a:ext cx="3143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rgbClr val="993300"/>
                </a:solidFill>
              </a:rPr>
              <a:t>k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6662738" y="4033838"/>
            <a:ext cx="314325" cy="3698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rgbClr val="993300"/>
                </a:solidFill>
              </a:rPr>
              <a:t>k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68973" name="Line 13"/>
          <p:cNvSpPr>
            <a:spLocks noChangeShapeType="1"/>
          </p:cNvSpPr>
          <p:nvPr/>
        </p:nvSpPr>
        <p:spPr bwMode="auto">
          <a:xfrm flipV="1">
            <a:off x="2085975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74" name="Line 14"/>
          <p:cNvSpPr>
            <a:spLocks noChangeShapeType="1"/>
          </p:cNvSpPr>
          <p:nvPr/>
        </p:nvSpPr>
        <p:spPr bwMode="auto">
          <a:xfrm flipV="1">
            <a:off x="6815138" y="36528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79" name="Text Box 19"/>
          <p:cNvSpPr txBox="1">
            <a:spLocks noChangeArrowheads="1"/>
          </p:cNvSpPr>
          <p:nvPr/>
        </p:nvSpPr>
        <p:spPr bwMode="auto">
          <a:xfrm>
            <a:off x="468313" y="2638425"/>
            <a:ext cx="122872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800" b="1" dirty="0">
                <a:solidFill>
                  <a:srgbClr val="993300"/>
                </a:solidFill>
              </a:rPr>
              <a:t>m </a:t>
            </a:r>
            <a:r>
              <a:rPr lang="ru-RU" sz="1800" b="1" dirty="0">
                <a:solidFill>
                  <a:srgbClr val="993300"/>
                </a:solidFill>
                <a:cs typeface="Arial" pitchFamily="34" charset="0"/>
              </a:rPr>
              <a:t>є</a:t>
            </a:r>
            <a:r>
              <a:rPr lang="pl-PL" sz="1800" b="1" dirty="0">
                <a:solidFill>
                  <a:srgbClr val="993300"/>
                </a:solidFill>
                <a:cs typeface="Arial" pitchFamily="34" charset="0"/>
              </a:rPr>
              <a:t> {0,1}*</a:t>
            </a:r>
            <a:endParaRPr lang="en-US" sz="1800" b="1" dirty="0">
              <a:solidFill>
                <a:srgbClr val="993300"/>
              </a:solidFill>
              <a:cs typeface="Arial" pitchFamily="34" charset="0"/>
            </a:endParaRPr>
          </a:p>
        </p:txBody>
      </p:sp>
      <p:sp>
        <p:nvSpPr>
          <p:cNvPr id="168986" name="Text Box 26"/>
          <p:cNvSpPr txBox="1">
            <a:spLocks noChangeArrowheads="1"/>
          </p:cNvSpPr>
          <p:nvPr/>
        </p:nvSpPr>
        <p:spPr bwMode="auto">
          <a:xfrm>
            <a:off x="3428992" y="4500570"/>
            <a:ext cx="243323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993300"/>
                </a:solidFill>
              </a:rPr>
              <a:t>k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chosen</a:t>
            </a:r>
            <a:r>
              <a:rPr lang="it-IT" sz="2000" dirty="0" smtClean="0"/>
              <a:t> </a:t>
            </a:r>
            <a:r>
              <a:rPr lang="it-IT" sz="2000" dirty="0" err="1" smtClean="0"/>
              <a:t>randomly</a:t>
            </a:r>
            <a:r>
              <a:rPr lang="it-IT" sz="2000" dirty="0" smtClean="0"/>
              <a:t> </a:t>
            </a:r>
            <a:br>
              <a:rPr lang="it-IT" sz="2000" dirty="0" smtClean="0"/>
            </a:br>
            <a:r>
              <a:rPr lang="it-IT" sz="2000" dirty="0" err="1" smtClean="0"/>
              <a:t>from</a:t>
            </a:r>
            <a:r>
              <a:rPr lang="it-IT" sz="2000" dirty="0" smtClean="0"/>
              <a:t> some set </a:t>
            </a:r>
            <a:r>
              <a:rPr lang="it-IT" sz="2000" b="1" dirty="0" smtClean="0">
                <a:solidFill>
                  <a:srgbClr val="C00000"/>
                </a:solidFill>
                <a:latin typeface="Lucida Handwriting"/>
                <a:cs typeface="Lucida Handwriting"/>
              </a:rPr>
              <a:t>K</a:t>
            </a:r>
            <a:r>
              <a:rPr lang="pl-PL" sz="2000" b="1" i="1" dirty="0" smtClean="0"/>
              <a:t> </a:t>
            </a:r>
            <a:endParaRPr lang="en-US" sz="2000" b="1" baseline="30000" dirty="0">
              <a:solidFill>
                <a:srgbClr val="993300"/>
              </a:solidFill>
            </a:endParaRPr>
          </a:p>
        </p:txBody>
      </p:sp>
      <p:cxnSp>
        <p:nvCxnSpPr>
          <p:cNvPr id="168988" name="AutoShape 28"/>
          <p:cNvCxnSpPr>
            <a:cxnSpLocks noChangeShapeType="1"/>
            <a:stCxn id="168986" idx="1"/>
            <a:endCxn id="168970" idx="2"/>
          </p:cNvCxnSpPr>
          <p:nvPr/>
        </p:nvCxnSpPr>
        <p:spPr bwMode="auto">
          <a:xfrm rot="10800000">
            <a:off x="2090738" y="4408489"/>
            <a:ext cx="1338254" cy="4460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8989" name="AutoShape 29"/>
          <p:cNvCxnSpPr>
            <a:cxnSpLocks noChangeShapeType="1"/>
            <a:stCxn id="168986" idx="3"/>
            <a:endCxn id="168971" idx="2"/>
          </p:cNvCxnSpPr>
          <p:nvPr/>
        </p:nvCxnSpPr>
        <p:spPr bwMode="auto">
          <a:xfrm flipV="1">
            <a:off x="5862222" y="4403725"/>
            <a:ext cx="957679" cy="4507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991" name="Text Box 31"/>
          <p:cNvSpPr txBox="1">
            <a:spLocks noChangeArrowheads="1"/>
          </p:cNvSpPr>
          <p:nvPr/>
        </p:nvSpPr>
        <p:spPr bwMode="auto">
          <a:xfrm>
            <a:off x="6773863" y="2638425"/>
            <a:ext cx="2233612" cy="376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1800" b="1">
                <a:solidFill>
                  <a:srgbClr val="993300"/>
                </a:solidFill>
              </a:rPr>
              <a:t>Vrfy</a:t>
            </a:r>
            <a:r>
              <a:rPr lang="en-US" sz="1800" b="1" baseline="-25000">
                <a:solidFill>
                  <a:srgbClr val="993300"/>
                </a:solidFill>
              </a:rPr>
              <a:t>k</a:t>
            </a:r>
            <a:r>
              <a:rPr lang="en-US" sz="1800" b="1">
                <a:solidFill>
                  <a:srgbClr val="993300"/>
                </a:solidFill>
              </a:rPr>
              <a:t>(m)</a:t>
            </a:r>
            <a:r>
              <a:rPr lang="pl-PL" sz="1800" b="1">
                <a:solidFill>
                  <a:srgbClr val="993300"/>
                </a:solidFill>
              </a:rPr>
              <a:t> </a:t>
            </a:r>
            <a:r>
              <a:rPr lang="ru-RU" sz="1800" b="1">
                <a:solidFill>
                  <a:srgbClr val="993300"/>
                </a:solidFill>
                <a:cs typeface="Arial" pitchFamily="34" charset="0"/>
              </a:rPr>
              <a:t>є</a:t>
            </a:r>
            <a:r>
              <a:rPr lang="pl-PL" sz="1800" b="1">
                <a:solidFill>
                  <a:srgbClr val="993300"/>
                </a:solidFill>
                <a:cs typeface="Arial" pitchFamily="34" charset="0"/>
              </a:rPr>
              <a:t> {yes,no}</a:t>
            </a:r>
            <a:endParaRPr lang="ru-RU" sz="1800" b="1">
              <a:solidFill>
                <a:srgbClr val="993300"/>
              </a:solidFill>
              <a:cs typeface="Arial" pitchFamily="34" charset="0"/>
            </a:endParaRPr>
          </a:p>
        </p:txBody>
      </p:sp>
      <p:sp>
        <p:nvSpPr>
          <p:cNvPr id="168993" name="Rectangle 33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/>
              <a:t>Message Authentication </a:t>
            </a:r>
            <a:r>
              <a:rPr lang="en-US" sz="4000" dirty="0" smtClean="0"/>
              <a:t>Codes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 animBg="1"/>
      <p:bldP spid="168969" grpId="0" animBg="1"/>
      <p:bldP spid="168970" grpId="0" animBg="1"/>
      <p:bldP spid="168971" grpId="0" animBg="1"/>
      <p:bldP spid="168973" grpId="0" animBg="1"/>
      <p:bldP spid="168974" grpId="0" animBg="1"/>
      <p:bldP spid="168979" grpId="0" animBg="1"/>
      <p:bldP spid="168986" grpId="0" animBg="1"/>
      <p:bldP spid="16899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Other popular signature schemes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Rabin</a:t>
            </a:r>
            <a:r>
              <a:rPr lang="en-US" dirty="0" smtClean="0"/>
              <a:t> signatures (based on squaring mod N=</a:t>
            </a:r>
            <a:r>
              <a:rPr lang="en-US" dirty="0" err="1" smtClean="0"/>
              <a:t>pq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Based </a:t>
            </a:r>
            <a:r>
              <a:rPr lang="en-US" dirty="0"/>
              <a:t>on discrete log: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</a:rPr>
              <a:t>ElGamal</a:t>
            </a:r>
            <a:r>
              <a:rPr lang="en-US" dirty="0"/>
              <a:t> signatures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Digital Signature Standard (</a:t>
            </a:r>
            <a:r>
              <a:rPr lang="en-US" b="1" dirty="0">
                <a:solidFill>
                  <a:srgbClr val="0070C0"/>
                </a:solidFill>
              </a:rPr>
              <a:t>DSS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Schnorr</a:t>
            </a:r>
            <a:r>
              <a:rPr lang="en-US" dirty="0" smtClean="0"/>
              <a:t> signatures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(</a:t>
            </a:r>
            <a:r>
              <a:rPr lang="en-US" dirty="0"/>
              <a:t>also based on other groups – </a:t>
            </a:r>
            <a:r>
              <a:rPr lang="en-US" b="1" dirty="0">
                <a:solidFill>
                  <a:srgbClr val="0070C0"/>
                </a:solidFill>
              </a:rPr>
              <a:t>elliptic curves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2000240"/>
            <a:ext cx="6929486" cy="371477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definition of secure signature schemes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Signatures based on RSA, “hash-and-sign”, “full-domain-hash”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Other constructions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based on discrete-log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theoretical constructions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357158" y="4929198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142844" y="1928802"/>
            <a:ext cx="8572560" cy="400052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Signatures schemes can be constructed from any one-way function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3639925"/>
            <a:ext cx="22860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signature schemes exist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3643314"/>
            <a:ext cx="19316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one way functions</a:t>
            </a:r>
            <a:br>
              <a:rPr lang="en-US" b="1" dirty="0" smtClean="0"/>
            </a:br>
            <a:r>
              <a:rPr lang="en-US" b="1" dirty="0" smtClean="0"/>
              <a:t>exist</a:t>
            </a:r>
            <a:endParaRPr lang="en-US" b="1" dirty="0"/>
          </a:p>
        </p:txBody>
      </p:sp>
      <p:sp>
        <p:nvSpPr>
          <p:cNvPr id="6" name="Down Arrow 5"/>
          <p:cNvSpPr/>
          <p:nvPr/>
        </p:nvSpPr>
        <p:spPr>
          <a:xfrm rot="16200000">
            <a:off x="4070505" y="3356133"/>
            <a:ext cx="642942" cy="193168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3999067" y="2641753"/>
            <a:ext cx="642942" cy="193168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86182" y="2571744"/>
            <a:ext cx="4081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another member of </a:t>
            </a:r>
            <a:r>
              <a:rPr lang="en-US" sz="2400" b="1" dirty="0" err="1" smtClean="0">
                <a:solidFill>
                  <a:schemeClr val="bg1"/>
                </a:solidFill>
              </a:rPr>
              <a:t>minicrypt</a:t>
            </a:r>
            <a:r>
              <a:rPr lang="en-US" sz="2400" b="1" dirty="0" smtClean="0">
                <a:solidFill>
                  <a:schemeClr val="bg1"/>
                </a:solidFill>
              </a:rPr>
              <a:t>!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One-time signatures (</a:t>
            </a:r>
            <a:r>
              <a:rPr lang="en-US" b="1" dirty="0" smtClean="0"/>
              <a:t>Leslie </a:t>
            </a:r>
            <a:r>
              <a:rPr lang="en-US" b="1" dirty="0" err="1" smtClean="0"/>
              <a:t>Lamport</a:t>
            </a:r>
            <a:r>
              <a:rPr lang="en-US" b="1" dirty="0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285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How to sign one bit?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f</a:t>
            </a:r>
            <a:r>
              <a:rPr lang="en-US" sz="2400" b="1" dirty="0" smtClean="0"/>
              <a:t> </a:t>
            </a:r>
            <a:r>
              <a:rPr lang="en-US" sz="2400" dirty="0" smtClean="0"/>
              <a:t>– a one way function</a:t>
            </a: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00232" y="2620622"/>
            <a:ext cx="1000132" cy="8798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random</a:t>
            </a:r>
            <a:r>
              <a:rPr lang="en-US" sz="2800" b="1" dirty="0" smtClean="0">
                <a:solidFill>
                  <a:srgbClr val="C00000"/>
                </a:solidFill>
              </a:rPr>
              <a:t>x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0</a:t>
            </a:r>
            <a:endParaRPr lang="en-US" sz="2800" b="1" baseline="-25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9322" y="2620622"/>
            <a:ext cx="2071702" cy="8798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y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0</a:t>
            </a:r>
            <a:r>
              <a:rPr lang="en-US" sz="2800" b="1" dirty="0" smtClean="0">
                <a:solidFill>
                  <a:srgbClr val="C00000"/>
                </a:solidFill>
              </a:rPr>
              <a:t>=f(x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0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143240" y="2643182"/>
            <a:ext cx="2571768" cy="92869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f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0232" y="4049382"/>
            <a:ext cx="1000132" cy="8798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random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x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1</a:t>
            </a:r>
            <a:endParaRPr lang="en-US" sz="2800" b="1" baseline="-250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9322" y="4049382"/>
            <a:ext cx="2071702" cy="8798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y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800" b="1" dirty="0" smtClean="0">
                <a:solidFill>
                  <a:srgbClr val="C00000"/>
                </a:solidFill>
              </a:rPr>
              <a:t>=f(x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43240" y="4071942"/>
            <a:ext cx="2571768" cy="92869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f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785918" y="2428868"/>
            <a:ext cx="1428760" cy="2786082"/>
          </a:xfrm>
          <a:prstGeom prst="wedgeRoundRectCallout">
            <a:avLst>
              <a:gd name="adj1" fmla="val -107178"/>
              <a:gd name="adj2" fmla="val -43192"/>
              <a:gd name="adj3" fmla="val 16667"/>
            </a:avLst>
          </a:prstGeom>
          <a:noFill/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5720" y="2071678"/>
            <a:ext cx="120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private key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786446" y="2428868"/>
            <a:ext cx="2357454" cy="2786082"/>
          </a:xfrm>
          <a:prstGeom prst="wedgeRoundRectCallout">
            <a:avLst>
              <a:gd name="adj1" fmla="val -85483"/>
              <a:gd name="adj2" fmla="val -48755"/>
              <a:gd name="adj3" fmla="val 16667"/>
            </a:avLst>
          </a:prstGeom>
          <a:noFill/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00496" y="2071678"/>
            <a:ext cx="112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 key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5643578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Sign((x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</a:rPr>
              <a:t>,x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</a:rPr>
              <a:t>), b) = </a:t>
            </a:r>
            <a:r>
              <a:rPr lang="en-US" sz="2400" b="1" dirty="0" err="1" smtClean="0">
                <a:solidFill>
                  <a:srgbClr val="C00000"/>
                </a:solidFill>
              </a:rPr>
              <a:t>x</a:t>
            </a:r>
            <a:r>
              <a:rPr lang="en-US" sz="2400" b="1" baseline="-25000" dirty="0" err="1" smtClean="0">
                <a:solidFill>
                  <a:srgbClr val="C00000"/>
                </a:solidFill>
              </a:rPr>
              <a:t>b</a:t>
            </a:r>
            <a:endParaRPr lang="en-US" sz="2400" b="1" baseline="-25000" dirty="0" smtClean="0">
              <a:solidFill>
                <a:srgbClr val="C00000"/>
              </a:solidFill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Vrfy</a:t>
            </a:r>
            <a:r>
              <a:rPr lang="en-US" sz="2400" b="1" dirty="0" smtClean="0">
                <a:solidFill>
                  <a:srgbClr val="C00000"/>
                </a:solidFill>
              </a:rPr>
              <a:t>((y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</a:rPr>
              <a:t>,y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</a:rPr>
              <a:t>), x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b) = yes </a:t>
            </a:r>
            <a:r>
              <a:rPr lang="en-US" sz="2400" b="1" dirty="0" err="1" smtClean="0">
                <a:solidFill>
                  <a:srgbClr val="0070C0"/>
                </a:solidFill>
              </a:rPr>
              <a:t>iff</a:t>
            </a:r>
            <a:r>
              <a:rPr lang="en-US" sz="2400" b="1" dirty="0" smtClean="0">
                <a:solidFill>
                  <a:srgbClr val="C00000"/>
                </a:solidFill>
              </a:rPr>
              <a:t> f(x) = </a:t>
            </a:r>
            <a:r>
              <a:rPr lang="en-US" sz="2400" b="1" dirty="0" err="1" smtClean="0">
                <a:solidFill>
                  <a:srgbClr val="C00000"/>
                </a:solidFill>
              </a:rPr>
              <a:t>y</a:t>
            </a:r>
            <a:r>
              <a:rPr lang="en-US" sz="2400" b="1" baseline="-25000" dirty="0" err="1" smtClean="0">
                <a:solidFill>
                  <a:srgbClr val="C00000"/>
                </a:solidFill>
              </a:rPr>
              <a:t>b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secure?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 forge a signature on bit </a:t>
            </a:r>
            <a:r>
              <a:rPr lang="en-US" b="1" dirty="0" smtClean="0">
                <a:solidFill>
                  <a:srgbClr val="C00000"/>
                </a:solidFill>
              </a:rPr>
              <a:t>b</a:t>
            </a:r>
            <a:r>
              <a:rPr lang="en-US" b="1" dirty="0" smtClean="0"/>
              <a:t> </a:t>
            </a:r>
            <a:r>
              <a:rPr lang="en-US" dirty="0" smtClean="0"/>
              <a:t>the adversary needs to calculate </a:t>
            </a:r>
            <a:r>
              <a:rPr lang="en-US" b="1" dirty="0" err="1" smtClean="0">
                <a:solidFill>
                  <a:srgbClr val="C00000"/>
                </a:solidFill>
              </a:rPr>
              <a:t>x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b</a:t>
            </a:r>
            <a:r>
              <a:rPr lang="en-US" dirty="0" smtClean="0"/>
              <a:t> from </a:t>
            </a:r>
            <a:r>
              <a:rPr lang="en-US" b="1" dirty="0" err="1" smtClean="0">
                <a:solidFill>
                  <a:srgbClr val="C00000"/>
                </a:solidFill>
              </a:rPr>
              <a:t>y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b</a:t>
            </a:r>
            <a:endParaRPr lang="en-US" b="1" baseline="-25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28794" y="3335002"/>
            <a:ext cx="1000132" cy="8798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x</a:t>
            </a:r>
            <a:r>
              <a:rPr lang="en-US" sz="2800" b="1" baseline="-25000" dirty="0" err="1" smtClean="0">
                <a:solidFill>
                  <a:srgbClr val="C00000"/>
                </a:solidFill>
              </a:rPr>
              <a:t>b</a:t>
            </a:r>
            <a:endParaRPr lang="en-US" sz="2800" b="1" baseline="-25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7884" y="3335002"/>
            <a:ext cx="2071702" cy="8798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y</a:t>
            </a:r>
            <a:r>
              <a:rPr lang="en-US" sz="2800" b="1" baseline="-25000" dirty="0" err="1" smtClean="0">
                <a:solidFill>
                  <a:srgbClr val="C00000"/>
                </a:solidFill>
              </a:rPr>
              <a:t>b</a:t>
            </a:r>
            <a:r>
              <a:rPr lang="en-US" sz="2800" b="1" dirty="0" smtClean="0">
                <a:solidFill>
                  <a:srgbClr val="C00000"/>
                </a:solidFill>
              </a:rPr>
              <a:t>=f(</a:t>
            </a:r>
            <a:r>
              <a:rPr lang="en-US" sz="2800" b="1" dirty="0" err="1" smtClean="0">
                <a:solidFill>
                  <a:srgbClr val="C00000"/>
                </a:solidFill>
              </a:rPr>
              <a:t>x</a:t>
            </a:r>
            <a:r>
              <a:rPr lang="en-US" sz="2800" b="1" baseline="-25000" dirty="0" err="1" smtClean="0">
                <a:solidFill>
                  <a:srgbClr val="C00000"/>
                </a:solidFill>
              </a:rPr>
              <a:t>b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71802" y="3357562"/>
            <a:ext cx="2571768" cy="92869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f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5214950"/>
            <a:ext cx="8229600" cy="106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should be infeasible, since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one-way...</a:t>
            </a:r>
            <a:endParaRPr kumimoji="0" lang="en-US" sz="3200" b="1" i="0" u="none" strike="noStrike" kern="1200" cap="none" spc="0" normalizeH="0" baseline="-2500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479" t="9022" r="13906" b="16541"/>
          <a:stretch>
            <a:fillRect/>
          </a:stretch>
        </p:blipFill>
        <p:spPr bwMode="auto">
          <a:xfrm>
            <a:off x="357158" y="3714752"/>
            <a:ext cx="18573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5857892"/>
            <a:ext cx="9781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Lamport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546" y="214290"/>
            <a:ext cx="6643702" cy="6429420"/>
          </a:xfrm>
          <a:prstGeom prst="wedgeRectCallout">
            <a:avLst>
              <a:gd name="adj1" fmla="val -56336"/>
              <a:gd name="adj2" fmla="val 2436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/>
              <a:t>Constructing Digital Signatures from a One Way Function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SRI International Technical Report CSL-98 (October 1979).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At a </a:t>
            </a:r>
            <a:r>
              <a:rPr lang="en-US" sz="1600" b="1" dirty="0" smtClean="0"/>
              <a:t>coffee house in Berkeley </a:t>
            </a:r>
            <a:r>
              <a:rPr lang="en-US" sz="1600" dirty="0" smtClean="0"/>
              <a:t>around </a:t>
            </a:r>
            <a:r>
              <a:rPr lang="en-US" sz="1600" b="1" dirty="0" smtClean="0"/>
              <a:t>1975</a:t>
            </a:r>
            <a:r>
              <a:rPr lang="en-US" sz="1600" dirty="0" smtClean="0"/>
              <a:t>, </a:t>
            </a:r>
            <a:r>
              <a:rPr lang="en-US" sz="1600" b="1" dirty="0" smtClean="0"/>
              <a:t>Whitfield </a:t>
            </a:r>
            <a:r>
              <a:rPr lang="en-US" sz="1600" b="1" dirty="0" err="1" smtClean="0"/>
              <a:t>Diffie</a:t>
            </a:r>
            <a:r>
              <a:rPr lang="en-US" sz="1600" b="1" dirty="0" smtClean="0"/>
              <a:t> </a:t>
            </a:r>
            <a:r>
              <a:rPr lang="en-US" sz="1600" dirty="0" smtClean="0"/>
              <a:t>described a problem to me that he had been trying to solve: constructing a digital signature for a document. </a:t>
            </a:r>
            <a:r>
              <a:rPr lang="en-US" sz="1600" b="1" dirty="0" smtClean="0"/>
              <a:t> I immediately proposed a solution</a:t>
            </a:r>
            <a:r>
              <a:rPr lang="en-US" sz="1600" dirty="0" smtClean="0"/>
              <a:t>.  Though </a:t>
            </a:r>
            <a:r>
              <a:rPr lang="en-US" sz="1600" b="1" dirty="0" smtClean="0"/>
              <a:t>not very practical-</a:t>
            </a:r>
            <a:r>
              <a:rPr lang="en-US" sz="1600" dirty="0" smtClean="0"/>
              <a:t>-it required perhaps 64 bits of published key to sign a single bit--it was the first digital signature algorithm. </a:t>
            </a:r>
          </a:p>
          <a:p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In </a:t>
            </a:r>
            <a:r>
              <a:rPr lang="en-US" sz="1600" b="1" dirty="0" smtClean="0"/>
              <a:t>1978</a:t>
            </a:r>
            <a:r>
              <a:rPr lang="en-US" sz="1600" dirty="0" smtClean="0"/>
              <a:t>, </a:t>
            </a:r>
            <a:r>
              <a:rPr lang="en-US" sz="1600" b="1" dirty="0" smtClean="0"/>
              <a:t>Michael Rabin </a:t>
            </a:r>
            <a:r>
              <a:rPr lang="en-US" sz="1600" dirty="0" smtClean="0"/>
              <a:t>published a paper titled </a:t>
            </a:r>
            <a:r>
              <a:rPr lang="en-US" sz="1600" i="1" dirty="0" smtClean="0"/>
              <a:t>Digitalized Signatures</a:t>
            </a:r>
            <a:r>
              <a:rPr lang="en-US" sz="1600" dirty="0" smtClean="0"/>
              <a:t> containing a more practical scheme for generating digital signatures of documents.  </a:t>
            </a:r>
            <a:r>
              <a:rPr lang="en-US" sz="1600" b="1" dirty="0" smtClean="0"/>
              <a:t>(I don't remember what other digital signature algorithms had already been proposed.)</a:t>
            </a:r>
            <a:r>
              <a:rPr lang="en-US" sz="1600" dirty="0" smtClean="0"/>
              <a:t>  However, his solution had some drawbacks that limited its utility. 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[...]  I didn't feel that it added much to what Rabin had done.  </a:t>
            </a:r>
            <a:r>
              <a:rPr lang="en-US" sz="1600" b="1" dirty="0" smtClean="0"/>
              <a:t>However, I've been told that this paper is cited in the cryptography literature and is considered significant, so perhaps I was wrong</a:t>
            </a:r>
            <a:r>
              <a:rPr lang="en-US" sz="1600" dirty="0" smtClean="0"/>
              <a:t>. </a:t>
            </a:r>
          </a:p>
          <a:p>
            <a:pPr>
              <a:buNone/>
            </a:pPr>
            <a:r>
              <a:rPr lang="en-US" sz="1600" dirty="0" smtClean="0"/>
              <a:t> </a:t>
            </a:r>
          </a:p>
          <a:p>
            <a:pPr>
              <a:buNone/>
            </a:pPr>
            <a:r>
              <a:rPr lang="en-US" sz="1600" dirty="0" smtClean="0"/>
              <a:t>from: http://research.microsoft.com/en-us/um/people/lamport/</a:t>
            </a:r>
            <a:br>
              <a:rPr lang="en-US" sz="1600" dirty="0" smtClean="0"/>
            </a:br>
            <a:r>
              <a:rPr lang="en-US" sz="1600" dirty="0" smtClean="0"/>
              <a:t> 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6" name="Rectangular Callout 5"/>
          <p:cNvSpPr/>
          <p:nvPr/>
        </p:nvSpPr>
        <p:spPr>
          <a:xfrm>
            <a:off x="357158" y="1285860"/>
            <a:ext cx="1571636" cy="1214446"/>
          </a:xfrm>
          <a:prstGeom prst="wedgeRectCallout">
            <a:avLst>
              <a:gd name="adj1" fmla="val 90723"/>
              <a:gd name="adj2" fmla="val 1240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what about the RSA ???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sign longer messages?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17859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We show a </a:t>
            </a:r>
            <a:r>
              <a:rPr lang="en-US" b="1" dirty="0" smtClean="0">
                <a:solidFill>
                  <a:srgbClr val="0070C0"/>
                </a:solidFill>
              </a:rPr>
              <a:t>one-time signature </a:t>
            </a:r>
            <a:r>
              <a:rPr lang="en-US" dirty="0" smtClean="0"/>
              <a:t>scheme (one public key can be used at most once).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f</a:t>
            </a:r>
            <a:r>
              <a:rPr lang="en-US" dirty="0" smtClean="0"/>
              <a:t> – one way function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n</a:t>
            </a:r>
            <a:r>
              <a:rPr lang="en-US" dirty="0" smtClean="0"/>
              <a:t> – length of the message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7" y="4116080"/>
          <a:ext cx="3143270" cy="83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5"/>
                <a:gridCol w="1357322"/>
                <a:gridCol w="9286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en-US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. 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0,n</a:t>
                      </a:r>
                      <a:endParaRPr lang="en-US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 . 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0" y="4116080"/>
          <a:ext cx="3929088" cy="83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1143008"/>
                <a:gridCol w="14287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=f(x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. 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=f(x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1,1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=f(x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1,1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 . 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=f(x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786" y="3571876"/>
            <a:ext cx="151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private key </a:t>
            </a:r>
            <a:r>
              <a:rPr lang="en-US" b="1" dirty="0" err="1" smtClean="0">
                <a:solidFill>
                  <a:srgbClr val="C00000"/>
                </a:solidFill>
              </a:rPr>
              <a:t>sk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500438"/>
            <a:ext cx="146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 key </a:t>
            </a:r>
            <a:r>
              <a:rPr lang="en-US" b="1" dirty="0" err="1" smtClean="0">
                <a:solidFill>
                  <a:srgbClr val="C00000"/>
                </a:solidFill>
              </a:rPr>
              <a:t>pk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429264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Sign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Lamport</a:t>
            </a:r>
            <a:r>
              <a:rPr lang="en-US" sz="2000" b="1" dirty="0" smtClean="0">
                <a:solidFill>
                  <a:srgbClr val="C00000"/>
                </a:solidFill>
              </a:rPr>
              <a:t>(</a:t>
            </a:r>
            <a:r>
              <a:rPr lang="en-US" sz="2000" b="1" dirty="0" err="1" smtClean="0">
                <a:solidFill>
                  <a:srgbClr val="C00000"/>
                </a:solidFill>
              </a:rPr>
              <a:t>sk</a:t>
            </a:r>
            <a:r>
              <a:rPr lang="en-US" sz="2000" b="1" dirty="0" smtClean="0">
                <a:solidFill>
                  <a:srgbClr val="C00000"/>
                </a:solidFill>
              </a:rPr>
              <a:t>,(m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0</a:t>
            </a:r>
            <a:r>
              <a:rPr lang="en-US" sz="2000" b="1" dirty="0" smtClean="0">
                <a:solidFill>
                  <a:srgbClr val="C00000"/>
                </a:solidFill>
              </a:rPr>
              <a:t>,...,</a:t>
            </a:r>
            <a:r>
              <a:rPr lang="en-US" sz="2000" b="1" dirty="0" err="1" smtClean="0">
                <a:solidFill>
                  <a:srgbClr val="C00000"/>
                </a:solidFill>
              </a:rPr>
              <a:t>m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n</a:t>
            </a:r>
            <a:r>
              <a:rPr lang="en-US" sz="2000" b="1" dirty="0" smtClean="0">
                <a:solidFill>
                  <a:srgbClr val="C00000"/>
                </a:solidFill>
              </a:rPr>
              <a:t>)) = (x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m</a:t>
            </a:r>
            <a:r>
              <a:rPr lang="en-US" sz="2000" b="1" baseline="-42000" dirty="0" smtClean="0">
                <a:solidFill>
                  <a:srgbClr val="C00000"/>
                </a:solidFill>
              </a:rPr>
              <a:t>0</a:t>
            </a:r>
            <a:r>
              <a:rPr lang="en-US" sz="2000" b="1" dirty="0" smtClean="0">
                <a:solidFill>
                  <a:srgbClr val="C00000"/>
                </a:solidFill>
              </a:rPr>
              <a:t>,...,</a:t>
            </a:r>
            <a:r>
              <a:rPr lang="en-US" sz="2000" b="1" dirty="0" err="1" smtClean="0">
                <a:solidFill>
                  <a:srgbClr val="C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m</a:t>
            </a:r>
            <a:r>
              <a:rPr lang="en-US" sz="2000" b="1" baseline="-42000" dirty="0" err="1" smtClean="0">
                <a:solidFill>
                  <a:srgbClr val="C00000"/>
                </a:solidFill>
              </a:rPr>
              <a:t>n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err="1" smtClean="0">
                <a:solidFill>
                  <a:srgbClr val="C00000"/>
                </a:solidFill>
              </a:rPr>
              <a:t>Vrfy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Lamport</a:t>
            </a:r>
            <a:r>
              <a:rPr lang="en-US" sz="2000" b="1" dirty="0" err="1" smtClean="0">
                <a:solidFill>
                  <a:srgbClr val="C00000"/>
                </a:solidFill>
              </a:rPr>
              <a:t>pk</a:t>
            </a:r>
            <a:r>
              <a:rPr lang="en-US" sz="2000" b="1" dirty="0" smtClean="0">
                <a:solidFill>
                  <a:srgbClr val="C00000"/>
                </a:solidFill>
              </a:rPr>
              <a:t>,(m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0</a:t>
            </a:r>
            <a:r>
              <a:rPr lang="en-US" sz="2000" b="1" dirty="0" smtClean="0">
                <a:solidFill>
                  <a:srgbClr val="C00000"/>
                </a:solidFill>
              </a:rPr>
              <a:t>,...,</a:t>
            </a:r>
            <a:r>
              <a:rPr lang="en-US" sz="2000" b="1" dirty="0" err="1" smtClean="0">
                <a:solidFill>
                  <a:srgbClr val="C00000"/>
                </a:solidFill>
              </a:rPr>
              <a:t>m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n</a:t>
            </a:r>
            <a:r>
              <a:rPr lang="en-US" sz="2000" b="1" dirty="0" smtClean="0">
                <a:solidFill>
                  <a:srgbClr val="C00000"/>
                </a:solidFill>
              </a:rPr>
              <a:t>), (x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m</a:t>
            </a:r>
            <a:r>
              <a:rPr lang="en-US" sz="2000" b="1" baseline="-42000" dirty="0" smtClean="0">
                <a:solidFill>
                  <a:srgbClr val="C00000"/>
                </a:solidFill>
              </a:rPr>
              <a:t>0</a:t>
            </a:r>
            <a:r>
              <a:rPr lang="en-US" sz="2000" b="1" dirty="0" smtClean="0">
                <a:solidFill>
                  <a:srgbClr val="C00000"/>
                </a:solidFill>
              </a:rPr>
              <a:t>,...,</a:t>
            </a:r>
            <a:r>
              <a:rPr lang="en-US" sz="2000" b="1" dirty="0" err="1" smtClean="0">
                <a:solidFill>
                  <a:srgbClr val="C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m</a:t>
            </a:r>
            <a:r>
              <a:rPr lang="en-US" sz="2000" b="1" baseline="-42000" dirty="0" err="1" smtClean="0">
                <a:solidFill>
                  <a:srgbClr val="C00000"/>
                </a:solidFill>
              </a:rPr>
              <a:t>n</a:t>
            </a:r>
            <a:r>
              <a:rPr lang="en-US" sz="2000" b="1" dirty="0" smtClean="0">
                <a:solidFill>
                  <a:srgbClr val="C00000"/>
                </a:solidFill>
              </a:rPr>
              <a:t>)) = </a:t>
            </a:r>
            <a:r>
              <a:rPr lang="en-US" sz="2000" b="1" dirty="0" smtClean="0"/>
              <a:t>check if </a:t>
            </a:r>
            <a:r>
              <a:rPr lang="en-US" sz="2000" b="1" dirty="0" smtClean="0">
                <a:solidFill>
                  <a:srgbClr val="C00000"/>
                </a:solidFill>
              </a:rPr>
              <a:t>(f(x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m</a:t>
            </a:r>
            <a:r>
              <a:rPr lang="en-US" sz="2000" b="1" baseline="-42000" dirty="0" smtClean="0">
                <a:solidFill>
                  <a:srgbClr val="C00000"/>
                </a:solidFill>
              </a:rPr>
              <a:t>0</a:t>
            </a:r>
            <a:r>
              <a:rPr lang="en-US" sz="2000" b="1" dirty="0" smtClean="0">
                <a:solidFill>
                  <a:srgbClr val="C00000"/>
                </a:solidFill>
              </a:rPr>
              <a:t>),...,f(</a:t>
            </a:r>
            <a:r>
              <a:rPr lang="en-US" sz="2000" b="1" dirty="0" err="1" smtClean="0">
                <a:solidFill>
                  <a:srgbClr val="C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m</a:t>
            </a:r>
            <a:r>
              <a:rPr lang="en-US" sz="2000" b="1" baseline="-42000" dirty="0" err="1" smtClean="0">
                <a:solidFill>
                  <a:srgbClr val="C00000"/>
                </a:solidFill>
              </a:rPr>
              <a:t>n</a:t>
            </a:r>
            <a:r>
              <a:rPr lang="en-US" sz="2000" b="1" dirty="0" smtClean="0">
                <a:solidFill>
                  <a:srgbClr val="C00000"/>
                </a:solidFill>
              </a:rPr>
              <a:t>)) = (y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m</a:t>
            </a:r>
            <a:r>
              <a:rPr lang="en-US" sz="2000" b="1" baseline="-42000" dirty="0" smtClean="0">
                <a:solidFill>
                  <a:srgbClr val="C00000"/>
                </a:solidFill>
              </a:rPr>
              <a:t>0</a:t>
            </a:r>
            <a:r>
              <a:rPr lang="en-US" sz="2000" b="1" dirty="0" smtClean="0">
                <a:solidFill>
                  <a:srgbClr val="C00000"/>
                </a:solidFill>
              </a:rPr>
              <a:t>,...,</a:t>
            </a:r>
            <a:r>
              <a:rPr lang="en-US" sz="2000" b="1" dirty="0" err="1" smtClean="0">
                <a:solidFill>
                  <a:srgbClr val="C00000"/>
                </a:solidFill>
              </a:rPr>
              <a:t>y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m</a:t>
            </a:r>
            <a:r>
              <a:rPr lang="en-US" sz="2000" b="1" baseline="-42000" dirty="0" err="1" smtClean="0">
                <a:solidFill>
                  <a:srgbClr val="C00000"/>
                </a:solidFill>
              </a:rPr>
              <a:t>n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  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785818" y="4929198"/>
            <a:ext cx="2857488" cy="428628"/>
          </a:xfrm>
          <a:prstGeom prst="wedgeRectCallout">
            <a:avLst>
              <a:gd name="adj1" fmla="val -22761"/>
              <a:gd name="adj2" fmla="val -9428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</a:t>
            </a:r>
            <a:r>
              <a:rPr lang="en-US" b="1" dirty="0" err="1" smtClean="0">
                <a:solidFill>
                  <a:srgbClr val="C00000"/>
                </a:solidFill>
              </a:rPr>
              <a:t>x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ij</a:t>
            </a:r>
            <a:r>
              <a:rPr lang="en-US" dirty="0" err="1" smtClean="0"/>
              <a:t>’s</a:t>
            </a:r>
            <a:r>
              <a:rPr lang="en-US" dirty="0" smtClean="0"/>
              <a:t> are random strings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1"/>
            <a:ext cx="8229600" cy="35718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n=8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33586" y="3786190"/>
          <a:ext cx="6096000" cy="83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0,7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596" y="2571744"/>
            <a:ext cx="272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 = (1,0,1,1,0,0,1,0)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3586" y="4143380"/>
            <a:ext cx="785818" cy="35719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19404" y="3786190"/>
            <a:ext cx="714380" cy="35719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9602" y="4143380"/>
            <a:ext cx="785818" cy="35719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05420" y="3786190"/>
            <a:ext cx="785818" cy="35719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33784" y="4143380"/>
            <a:ext cx="785818" cy="35719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19800" y="3786190"/>
            <a:ext cx="785818" cy="35719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05618" y="4143380"/>
            <a:ext cx="785818" cy="35719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91436" y="3786190"/>
            <a:ext cx="785818" cy="35719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905024" y="5072074"/>
          <a:ext cx="6096000" cy="41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7158" y="5072074"/>
            <a:ext cx="124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signature: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8384" y="3929066"/>
            <a:ext cx="1427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private key: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857356" y="5000636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(       ,        ,         ,        ,        ,        ,         ,       )</a:t>
            </a:r>
            <a:endParaRPr lang="en-US" sz="2800" b="1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857356" y="5857892"/>
          <a:ext cx="6096000" cy="83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f(x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f(x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f(x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f(x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0,4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f(x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f(x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0,6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f(x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0,7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f(x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0,8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f(x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1,1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f(x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f(x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f(x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1,4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f(x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f(x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1,6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f(x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1,7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f(x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1,8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14282" y="6000768"/>
            <a:ext cx="1324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public key: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1"/>
      <p:bldP spid="20" grpId="0"/>
      <p:bldP spid="21" grpId="2"/>
      <p:bldP spid="4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57150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Why each key can be used at most once?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57356" y="1066800"/>
          <a:ext cx="4572000" cy="83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57356" y="1500174"/>
            <a:ext cx="785818" cy="35719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43174" y="1142984"/>
            <a:ext cx="714380" cy="35719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43372" y="1500174"/>
            <a:ext cx="785818" cy="35719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29190" y="1142984"/>
            <a:ext cx="785818" cy="35719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7554" y="1500174"/>
            <a:ext cx="785818" cy="35719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43570" y="1142984"/>
            <a:ext cx="785818" cy="35719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928794" y="2000240"/>
          <a:ext cx="4572000" cy="41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0928" y="2000240"/>
            <a:ext cx="124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signature: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2154" y="1285860"/>
            <a:ext cx="1427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private key: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81126" y="1928802"/>
            <a:ext cx="483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(       ,        ,         ,        ,        ,        )</a:t>
            </a:r>
            <a:endParaRPr lang="en-US" sz="2800" b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828800" y="3048000"/>
          <a:ext cx="4572000" cy="83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833586" y="3500438"/>
            <a:ext cx="785818" cy="35719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43174" y="3500438"/>
            <a:ext cx="714380" cy="35719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71934" y="3143248"/>
            <a:ext cx="785818" cy="35719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05420" y="3143248"/>
            <a:ext cx="785818" cy="35719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57554" y="3143248"/>
            <a:ext cx="785818" cy="35719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43570" y="3500438"/>
            <a:ext cx="785818" cy="35719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905024" y="4000504"/>
          <a:ext cx="4572000" cy="41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57158" y="4000504"/>
            <a:ext cx="124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signature: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18384" y="3286124"/>
            <a:ext cx="1427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private key: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857356" y="3929066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(       ,       ,         ,        ,        ,          )</a:t>
            </a:r>
            <a:endParaRPr lang="en-US" sz="2800" b="1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785918" y="4960620"/>
          <a:ext cx="4572000" cy="83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1785918" y="5357826"/>
            <a:ext cx="785818" cy="35719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57752" y="5000636"/>
            <a:ext cx="785818" cy="35719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95902" y="5357826"/>
            <a:ext cx="785818" cy="35719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1857356" y="5857892"/>
          <a:ext cx="4572000" cy="41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09490" y="5857892"/>
            <a:ext cx="124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signature: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70716" y="5143512"/>
            <a:ext cx="1427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private key: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857356" y="5786454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(       ,       ,         ,        ,        ,          )</a:t>
            </a:r>
            <a:endParaRPr lang="en-US" sz="2800" b="1" dirty="0"/>
          </a:p>
        </p:txBody>
      </p:sp>
      <p:sp>
        <p:nvSpPr>
          <p:cNvPr id="43" name="Rectangle 42"/>
          <p:cNvSpPr/>
          <p:nvPr/>
        </p:nvSpPr>
        <p:spPr>
          <a:xfrm>
            <a:off x="2571736" y="5000636"/>
            <a:ext cx="785818" cy="35719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071934" y="5357826"/>
            <a:ext cx="785818" cy="35719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286116" y="5357826"/>
            <a:ext cx="785818" cy="35719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3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929066"/>
            <a:ext cx="1676400" cy="1158875"/>
          </a:xfrm>
          <a:prstGeom prst="rect">
            <a:avLst/>
          </a:prstGeom>
          <a:noFill/>
        </p:spPr>
      </p:pic>
      <p:sp>
        <p:nvSpPr>
          <p:cNvPr id="47" name="Curved Up Arrow 46"/>
          <p:cNvSpPr/>
          <p:nvPr/>
        </p:nvSpPr>
        <p:spPr>
          <a:xfrm rot="15210076">
            <a:off x="6784964" y="1718437"/>
            <a:ext cx="2660946" cy="1357322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urved Up Arrow 47"/>
          <p:cNvSpPr/>
          <p:nvPr/>
        </p:nvSpPr>
        <p:spPr>
          <a:xfrm rot="12260482">
            <a:off x="6576691" y="2401387"/>
            <a:ext cx="1839585" cy="1111514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Curved Down Arrow 48"/>
          <p:cNvSpPr/>
          <p:nvPr/>
        </p:nvSpPr>
        <p:spPr>
          <a:xfrm rot="9169977">
            <a:off x="6624501" y="5538347"/>
            <a:ext cx="1895451" cy="686798"/>
          </a:xfrm>
          <a:prstGeom prst="curvedDownArrow">
            <a:avLst>
              <a:gd name="adj1" fmla="val 52981"/>
              <a:gd name="adj2" fmla="val 99715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72396" y="2786058"/>
            <a:ext cx="1285884" cy="46166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knows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500958" y="5643578"/>
            <a:ext cx="1285884" cy="830997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can</a:t>
            </a:r>
          </a:p>
          <a:p>
            <a:pPr algn="ctr"/>
            <a:r>
              <a:rPr lang="en-US" sz="2400" dirty="0" smtClean="0"/>
              <a:t>calculate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  <p:bldP spid="15" grpId="0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  <p:bldP spid="28" grpId="0"/>
      <p:bldP spid="29" grpId="0"/>
      <p:bldP spid="31" grpId="0" animBg="1"/>
      <p:bldP spid="34" grpId="0" animBg="1"/>
      <p:bldP spid="36" grpId="0" animBg="1"/>
      <p:bldP spid="40" grpId="0"/>
      <p:bldP spid="41" grpId="0"/>
      <p:bldP spid="42" grpId="0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495"/>
            <a:ext cx="8229600" cy="16430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Signature is much longer that the message!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(and can be used only once)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Signature Schemes</a:t>
            </a:r>
            <a:endParaRPr lang="en-US" dirty="0"/>
          </a:p>
        </p:txBody>
      </p:sp>
      <p:pic>
        <p:nvPicPr>
          <p:cNvPr id="6148" name="Picture 4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3138" y="2205038"/>
            <a:ext cx="1401762" cy="1457325"/>
          </a:xfrm>
          <a:prstGeom prst="rect">
            <a:avLst/>
          </a:prstGeom>
          <a:noFill/>
        </p:spPr>
      </p:pic>
      <p:pic>
        <p:nvPicPr>
          <p:cNvPr id="6149" name="Picture 5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2133600"/>
            <a:ext cx="1368425" cy="1438275"/>
          </a:xfrm>
          <a:prstGeom prst="rect">
            <a:avLst/>
          </a:prstGeom>
          <a:noFill/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916238" y="2854325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704975" y="3124200"/>
            <a:ext cx="733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Alice</a:t>
            </a:r>
            <a:endParaRPr lang="en-US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510338" y="3195638"/>
            <a:ext cx="631825" cy="3698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Bob</a:t>
            </a:r>
            <a:endParaRPr lang="en-US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933575" y="4038600"/>
            <a:ext cx="3143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k</a:t>
            </a:r>
            <a:endParaRPr lang="en-US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662738" y="4033838"/>
            <a:ext cx="314325" cy="3698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k</a:t>
            </a:r>
            <a:endParaRPr lang="en-US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2085975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6815138" y="36528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V="1">
            <a:off x="4716463" y="5157788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4500563" y="5518150"/>
            <a:ext cx="4318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/>
            <a:r>
              <a:rPr lang="pl-PL" b="1" dirty="0">
                <a:solidFill>
                  <a:srgbClr val="993300"/>
                </a:solidFill>
                <a:ea typeface="ＭＳ Ｐゴシック" pitchFamily="34" charset="-128"/>
              </a:rPr>
              <a:t>1</a:t>
            </a:r>
            <a:r>
              <a:rPr lang="pl-PL" b="1" baseline="30000" dirty="0">
                <a:solidFill>
                  <a:srgbClr val="993300"/>
                </a:solidFill>
                <a:ea typeface="ＭＳ Ｐゴシック" pitchFamily="34" charset="-128"/>
              </a:rPr>
              <a:t>n</a:t>
            </a:r>
            <a:endParaRPr lang="en-US" b="1" baseline="30000" dirty="0">
              <a:solidFill>
                <a:srgbClr val="993300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0" name="Picture 4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3138" y="2205038"/>
            <a:ext cx="1401762" cy="1457325"/>
          </a:xfrm>
          <a:prstGeom prst="rect">
            <a:avLst/>
          </a:prstGeom>
          <a:noFill/>
        </p:spPr>
      </p:pic>
      <p:pic>
        <p:nvPicPr>
          <p:cNvPr id="21" name="Picture 5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2133600"/>
            <a:ext cx="1368425" cy="1438275"/>
          </a:xfrm>
          <a:prstGeom prst="rect">
            <a:avLst/>
          </a:prstGeom>
          <a:noFill/>
        </p:spPr>
      </p:pic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2916238" y="2854325"/>
            <a:ext cx="30956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704975" y="3124200"/>
            <a:ext cx="733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rgbClr val="993300"/>
                </a:solidFill>
              </a:rPr>
              <a:t>Alice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510338" y="3195638"/>
            <a:ext cx="631825" cy="3698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1">
                <a:solidFill>
                  <a:srgbClr val="993300"/>
                </a:solidFill>
              </a:rPr>
              <a:t>Bob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643306" y="2643182"/>
            <a:ext cx="160992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993300"/>
                </a:solidFill>
              </a:rPr>
              <a:t>(m, </a:t>
            </a:r>
            <a:r>
              <a:rPr lang="en-US" sz="1800" b="1" dirty="0" smtClean="0">
                <a:solidFill>
                  <a:srgbClr val="993300"/>
                </a:solidFill>
              </a:rPr>
              <a:t>t=</a:t>
            </a:r>
            <a:r>
              <a:rPr lang="en-US" sz="1800" b="1" dirty="0" err="1" smtClean="0">
                <a:solidFill>
                  <a:srgbClr val="993300"/>
                </a:solidFill>
              </a:rPr>
              <a:t>Tag</a:t>
            </a:r>
            <a:r>
              <a:rPr lang="en-US" b="1" baseline="-25000" dirty="0" err="1" smtClean="0">
                <a:solidFill>
                  <a:srgbClr val="993300"/>
                </a:solidFill>
              </a:rPr>
              <a:t>sk</a:t>
            </a:r>
            <a:r>
              <a:rPr lang="en-US" sz="1800" b="1" dirty="0" smtClean="0">
                <a:solidFill>
                  <a:srgbClr val="993300"/>
                </a:solidFill>
              </a:rPr>
              <a:t>(m</a:t>
            </a:r>
            <a:r>
              <a:rPr lang="en-US" sz="1800" b="1" dirty="0">
                <a:solidFill>
                  <a:srgbClr val="993300"/>
                </a:solidFill>
              </a:rPr>
              <a:t>))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933575" y="4038600"/>
            <a:ext cx="386644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err="1" smtClean="0">
                <a:solidFill>
                  <a:srgbClr val="993300"/>
                </a:solidFill>
              </a:rPr>
              <a:t>sk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6662738" y="4033838"/>
            <a:ext cx="418704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 dirty="0" err="1" smtClean="0">
                <a:solidFill>
                  <a:srgbClr val="993300"/>
                </a:solidFill>
              </a:rPr>
              <a:t>pk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V="1">
            <a:off x="2085975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V="1">
            <a:off x="6815138" y="36528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428596" y="2643182"/>
            <a:ext cx="114807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sz="1800" b="1" dirty="0">
                <a:solidFill>
                  <a:srgbClr val="993300"/>
                </a:solidFill>
              </a:rPr>
              <a:t>m </a:t>
            </a:r>
            <a:r>
              <a:rPr lang="ru-RU" sz="1800" b="1" dirty="0">
                <a:solidFill>
                  <a:srgbClr val="993300"/>
                </a:solidFill>
                <a:cs typeface="Arial" pitchFamily="34" charset="0"/>
              </a:rPr>
              <a:t>є</a:t>
            </a:r>
            <a:r>
              <a:rPr lang="pl-PL" sz="1800" b="1" dirty="0">
                <a:solidFill>
                  <a:srgbClr val="993300"/>
                </a:solidFill>
                <a:cs typeface="Arial" pitchFamily="34" charset="0"/>
              </a:rPr>
              <a:t> {0,1}*</a:t>
            </a:r>
            <a:endParaRPr lang="en-US" sz="1800" b="1" dirty="0">
              <a:solidFill>
                <a:srgbClr val="993300"/>
              </a:solidFill>
              <a:cs typeface="Arial" pitchFamily="34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571868" y="4786322"/>
            <a:ext cx="214314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it-IT" sz="2000" b="1" dirty="0" smtClean="0">
                <a:solidFill>
                  <a:srgbClr val="993300"/>
                </a:solidFill>
                <a:ea typeface="ＭＳ Ｐゴシック" pitchFamily="34" charset="-128"/>
              </a:rPr>
              <a:t>(</a:t>
            </a:r>
            <a:r>
              <a:rPr lang="it-IT" sz="2000" b="1" dirty="0" err="1" smtClean="0">
                <a:solidFill>
                  <a:srgbClr val="993300"/>
                </a:solidFill>
                <a:ea typeface="ＭＳ Ｐゴシック" pitchFamily="34" charset="-128"/>
              </a:rPr>
              <a:t>pk</a:t>
            </a:r>
            <a:r>
              <a:rPr lang="it-IT" sz="2000" b="1" dirty="0" smtClean="0">
                <a:solidFill>
                  <a:srgbClr val="993300"/>
                </a:solidFill>
                <a:ea typeface="ＭＳ Ｐゴシック" pitchFamily="34" charset="-128"/>
              </a:rPr>
              <a:t>,</a:t>
            </a:r>
            <a:r>
              <a:rPr lang="it-IT" sz="2000" b="1" dirty="0" err="1" smtClean="0">
                <a:solidFill>
                  <a:srgbClr val="993300"/>
                </a:solidFill>
                <a:ea typeface="ＭＳ Ｐゴシック" pitchFamily="34" charset="-128"/>
              </a:rPr>
              <a:t>sk</a:t>
            </a:r>
            <a:r>
              <a:rPr lang="it-IT" sz="2000" b="1" dirty="0" smtClean="0">
                <a:solidFill>
                  <a:srgbClr val="993300"/>
                </a:solidFill>
                <a:ea typeface="ＭＳ Ｐゴシック" pitchFamily="34" charset="-128"/>
              </a:rPr>
              <a:t>) := </a:t>
            </a:r>
            <a:r>
              <a:rPr lang="pl-PL" sz="2000" b="1" dirty="0" smtClean="0">
                <a:solidFill>
                  <a:srgbClr val="993300"/>
                </a:solidFill>
                <a:ea typeface="ＭＳ Ｐゴシック" pitchFamily="34" charset="-128"/>
              </a:rPr>
              <a:t>Gen(1</a:t>
            </a:r>
            <a:r>
              <a:rPr lang="pl-PL" sz="2000" b="1" baseline="30000" dirty="0" smtClean="0">
                <a:solidFill>
                  <a:srgbClr val="993300"/>
                </a:solidFill>
                <a:ea typeface="ＭＳ Ｐゴシック" pitchFamily="34" charset="-128"/>
              </a:rPr>
              <a:t>n</a:t>
            </a:r>
            <a:r>
              <a:rPr lang="pl-PL" sz="2000" b="1" dirty="0" smtClean="0">
                <a:solidFill>
                  <a:srgbClr val="993300"/>
                </a:solidFill>
                <a:ea typeface="ＭＳ Ｐゴシック" pitchFamily="34" charset="-128"/>
              </a:rPr>
              <a:t>)</a:t>
            </a:r>
            <a:endParaRPr lang="en-US" sz="2000" b="1" dirty="0">
              <a:solidFill>
                <a:srgbClr val="993300"/>
              </a:solidFill>
              <a:ea typeface="ＭＳ Ｐゴシック" pitchFamily="34" charset="-128"/>
            </a:endParaRPr>
          </a:p>
        </p:txBody>
      </p:sp>
      <p:cxnSp>
        <p:nvCxnSpPr>
          <p:cNvPr id="32" name="AutoShape 28"/>
          <p:cNvCxnSpPr>
            <a:cxnSpLocks noChangeShapeType="1"/>
            <a:stCxn id="31" idx="1"/>
            <a:endCxn id="26" idx="2"/>
          </p:cNvCxnSpPr>
          <p:nvPr/>
        </p:nvCxnSpPr>
        <p:spPr bwMode="auto">
          <a:xfrm rot="10800000">
            <a:off x="2126898" y="4407933"/>
            <a:ext cx="1444971" cy="57844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" name="AutoShape 29"/>
          <p:cNvCxnSpPr>
            <a:cxnSpLocks noChangeShapeType="1"/>
            <a:stCxn id="31" idx="3"/>
            <a:endCxn id="27" idx="2"/>
          </p:cNvCxnSpPr>
          <p:nvPr/>
        </p:nvCxnSpPr>
        <p:spPr bwMode="auto">
          <a:xfrm flipV="1">
            <a:off x="5715008" y="4403170"/>
            <a:ext cx="1157082" cy="58320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786578" y="2714620"/>
            <a:ext cx="207170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800" b="1" dirty="0">
                <a:solidFill>
                  <a:srgbClr val="993300"/>
                </a:solidFill>
              </a:rPr>
              <a:t>Vrfy</a:t>
            </a:r>
            <a:r>
              <a:rPr lang="en-US" sz="1800" b="1" baseline="-25000" dirty="0">
                <a:solidFill>
                  <a:srgbClr val="993300"/>
                </a:solidFill>
              </a:rPr>
              <a:t>k</a:t>
            </a:r>
            <a:r>
              <a:rPr lang="en-US" sz="1800" b="1" dirty="0">
                <a:solidFill>
                  <a:srgbClr val="993300"/>
                </a:solidFill>
              </a:rPr>
              <a:t>(m)</a:t>
            </a:r>
            <a:r>
              <a:rPr lang="pl-PL" sz="1800" b="1" dirty="0">
                <a:solidFill>
                  <a:srgbClr val="993300"/>
                </a:solidFill>
              </a:rPr>
              <a:t> </a:t>
            </a:r>
            <a:r>
              <a:rPr lang="ru-RU" sz="1800" b="1" dirty="0">
                <a:solidFill>
                  <a:srgbClr val="993300"/>
                </a:solidFill>
                <a:cs typeface="Arial" pitchFamily="34" charset="0"/>
              </a:rPr>
              <a:t>є</a:t>
            </a:r>
            <a:r>
              <a:rPr lang="pl-PL" sz="1800" b="1" dirty="0">
                <a:solidFill>
                  <a:srgbClr val="993300"/>
                </a:solidFill>
                <a:cs typeface="Arial" pitchFamily="34" charset="0"/>
              </a:rPr>
              <a:t> {yes,no}</a:t>
            </a:r>
            <a:endParaRPr lang="ru-RU" sz="1800" b="1" dirty="0">
              <a:solidFill>
                <a:srgbClr val="9933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4" grpId="0" animBg="1"/>
      <p:bldP spid="6155" grpId="0" animBg="1"/>
      <p:bldP spid="6156" grpId="0" animBg="1"/>
      <p:bldP spid="6157" grpId="0" animBg="1"/>
      <p:bldP spid="6162" grpId="0" animBg="1"/>
      <p:bldP spid="6164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apezoid 9"/>
          <p:cNvSpPr/>
          <p:nvPr/>
        </p:nvSpPr>
        <p:spPr>
          <a:xfrm>
            <a:off x="928662" y="2786058"/>
            <a:ext cx="7429552" cy="2500330"/>
          </a:xfrm>
          <a:prstGeom prst="trapezoid">
            <a:avLst>
              <a:gd name="adj" fmla="val 898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sign long messages?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147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Use hash functions</a:t>
            </a:r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>
            <a:off x="928662" y="3786190"/>
            <a:ext cx="7358114" cy="1500198"/>
          </a:xfrm>
          <a:prstGeom prst="trapezoid">
            <a:avLst>
              <a:gd name="adj" fmla="val 1836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hash </a:t>
            </a:r>
            <a:r>
              <a:rPr lang="en-US" sz="2800" b="1" dirty="0" smtClean="0">
                <a:solidFill>
                  <a:srgbClr val="C00000"/>
                </a:solidFill>
              </a:rPr>
              <a:t>H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Flowchart: Manual Operation 6"/>
          <p:cNvSpPr/>
          <p:nvPr/>
        </p:nvSpPr>
        <p:spPr>
          <a:xfrm>
            <a:off x="3214678" y="2786058"/>
            <a:ext cx="2786082" cy="928694"/>
          </a:xfrm>
          <a:prstGeom prst="flowChartManualOpe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Lamport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5357826"/>
            <a:ext cx="7429552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long message 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4678" y="2285992"/>
            <a:ext cx="2857520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Lamport</a:t>
            </a: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</a:rPr>
              <a:t>sk,m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7425" y="2881298"/>
            <a:ext cx="1401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denote it: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Sign</a:t>
            </a:r>
            <a:r>
              <a:rPr lang="en-US" sz="2400" b="1" baseline="-25000" dirty="0" err="1" smtClean="0">
                <a:solidFill>
                  <a:srgbClr val="C00000"/>
                </a:solidFill>
              </a:rPr>
              <a:t>HL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7" grpId="0" animBg="1"/>
      <p:bldP spid="8" grpId="0" animBg="1"/>
      <p:bldP spid="9" grpId="0" animBg="1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Idea: use “certification”</a:t>
            </a:r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>
            <a:off x="428596" y="2071678"/>
            <a:ext cx="5857916" cy="357190"/>
          </a:xfrm>
          <a:prstGeom prst="trapezoid">
            <a:avLst>
              <a:gd name="adj" fmla="val 4191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596" y="2500306"/>
            <a:ext cx="292895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en-US" b="1" baseline="30000" dirty="0" smtClean="0">
                <a:solidFill>
                  <a:srgbClr val="C00000"/>
                </a:solidFill>
              </a:rPr>
              <a:t>1</a:t>
            </a:r>
            <a:endParaRPr lang="en-US" b="1" baseline="300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794" y="1571612"/>
            <a:ext cx="2857520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HL</a:t>
            </a:r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,m</a:t>
            </a:r>
            <a:r>
              <a:rPr lang="en-US" b="1" baseline="30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 || pk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8992" y="2500306"/>
            <a:ext cx="2857520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pk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428596" y="3643314"/>
            <a:ext cx="5857916" cy="357190"/>
          </a:xfrm>
          <a:prstGeom prst="trapezoid">
            <a:avLst>
              <a:gd name="adj" fmla="val 4252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8596" y="4071942"/>
            <a:ext cx="292895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en-US" b="1" baseline="30000" dirty="0" smtClean="0">
                <a:solidFill>
                  <a:srgbClr val="C00000"/>
                </a:solidFill>
              </a:rPr>
              <a:t>2</a:t>
            </a:r>
            <a:endParaRPr lang="en-US" b="1" baseline="300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4" y="3143248"/>
            <a:ext cx="2857520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HL</a:t>
            </a:r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,m</a:t>
            </a:r>
            <a:r>
              <a:rPr lang="en-US" b="1" baseline="30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 || pk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8992" y="4071942"/>
            <a:ext cx="2857520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pk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702" y="2428868"/>
            <a:ext cx="2054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 a new pair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,pk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4000504"/>
            <a:ext cx="2054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 a new pair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C00000"/>
                </a:solidFill>
              </a:rPr>
              <a:t>,pk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rapezoid 13"/>
          <p:cNvSpPr/>
          <p:nvPr/>
        </p:nvSpPr>
        <p:spPr>
          <a:xfrm>
            <a:off x="428596" y="5286388"/>
            <a:ext cx="5857916" cy="357190"/>
          </a:xfrm>
          <a:prstGeom prst="trapezoid">
            <a:avLst>
              <a:gd name="adj" fmla="val 4252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596" y="5715016"/>
            <a:ext cx="292895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en-US" b="1" baseline="30000" dirty="0" smtClean="0">
                <a:solidFill>
                  <a:srgbClr val="C00000"/>
                </a:solidFill>
              </a:rPr>
              <a:t>3</a:t>
            </a:r>
            <a:endParaRPr lang="en-US" b="1" baseline="300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28794" y="4786322"/>
            <a:ext cx="2857520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HL</a:t>
            </a:r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C00000"/>
                </a:solidFill>
              </a:rPr>
              <a:t>,m</a:t>
            </a:r>
            <a:r>
              <a:rPr lang="en-US" b="1" baseline="30000" dirty="0" smtClean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C00000"/>
                </a:solidFill>
              </a:rPr>
              <a:t> || pk</a:t>
            </a:r>
            <a:r>
              <a:rPr lang="en-US" b="1" baseline="-25000" dirty="0" smtClean="0">
                <a:solidFill>
                  <a:srgbClr val="C00000"/>
                </a:solidFill>
              </a:rPr>
              <a:t>4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8992" y="5715016"/>
            <a:ext cx="2857520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pk</a:t>
            </a:r>
            <a:r>
              <a:rPr lang="en-US" b="1" baseline="-25000" dirty="0" smtClean="0">
                <a:solidFill>
                  <a:srgbClr val="C00000"/>
                </a:solidFill>
              </a:rPr>
              <a:t>4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5140" y="5572140"/>
            <a:ext cx="2054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 a new pair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4</a:t>
            </a:r>
            <a:r>
              <a:rPr lang="en-US" b="1" dirty="0" smtClean="0">
                <a:solidFill>
                  <a:srgbClr val="C00000"/>
                </a:solidFill>
              </a:rPr>
              <a:t>,pk</a:t>
            </a:r>
            <a:r>
              <a:rPr lang="en-US" b="1" baseline="-25000" dirty="0" smtClean="0">
                <a:solidFill>
                  <a:srgbClr val="C00000"/>
                </a:solidFill>
              </a:rPr>
              <a:t>4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3234179" y="6338457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 . 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verify?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010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The signer needs to include the “certificate chain” in the signature.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71670" y="2928934"/>
            <a:ext cx="221457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HL</a:t>
            </a:r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,m</a:t>
            </a:r>
            <a:r>
              <a:rPr lang="en-US" b="1" baseline="30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 || pk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71670" y="3571876"/>
            <a:ext cx="221457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HL</a:t>
            </a:r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,m</a:t>
            </a:r>
            <a:r>
              <a:rPr lang="en-US" b="1" baseline="30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 || pk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71670" y="4000504"/>
            <a:ext cx="221457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HL</a:t>
            </a:r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,m</a:t>
            </a:r>
            <a:r>
              <a:rPr lang="en-US" b="1" baseline="30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 || pk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71670" y="4786322"/>
            <a:ext cx="221457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HL</a:t>
            </a:r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,m</a:t>
            </a:r>
            <a:r>
              <a:rPr lang="en-US" b="1" baseline="30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 || pk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71670" y="5214950"/>
            <a:ext cx="221457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HL</a:t>
            </a:r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,m</a:t>
            </a:r>
            <a:r>
              <a:rPr lang="en-US" b="1" baseline="30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 || pk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71670" y="5643578"/>
            <a:ext cx="218521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HL</a:t>
            </a:r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C00000"/>
                </a:solidFill>
              </a:rPr>
              <a:t>,m</a:t>
            </a:r>
            <a:r>
              <a:rPr lang="en-US" b="1" baseline="30000" dirty="0" smtClean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C00000"/>
                </a:solidFill>
              </a:rPr>
              <a:t> || pk</a:t>
            </a:r>
            <a:r>
              <a:rPr lang="en-US" b="1" baseline="-25000" dirty="0" smtClean="0">
                <a:solidFill>
                  <a:srgbClr val="C00000"/>
                </a:solidFill>
              </a:rPr>
              <a:t>4</a:t>
            </a:r>
            <a:r>
              <a:rPr lang="en-US" b="1" dirty="0" smtClean="0">
                <a:solidFill>
                  <a:srgbClr val="C00000"/>
                </a:solidFill>
              </a:rPr>
              <a:t>)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428596" y="2928934"/>
            <a:ext cx="70009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Sign(sk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</a:rPr>
              <a:t>,m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</a:rPr>
              <a:t>) = 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Sign(sk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</a:rPr>
              <a:t>,m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2000" b="1" dirty="0" smtClean="0">
                <a:solidFill>
                  <a:srgbClr val="C00000"/>
                </a:solidFill>
              </a:rPr>
              <a:t>) =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Sign(sk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</a:rPr>
              <a:t>,m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</a:rPr>
              <a:t>) =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                          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774518" y="2928934"/>
            <a:ext cx="16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verify using </a:t>
            </a:r>
            <a:r>
              <a:rPr lang="en-US" b="1" dirty="0" smtClean="0">
                <a:solidFill>
                  <a:srgbClr val="C00000"/>
                </a:solidFill>
              </a:rPr>
              <a:t>pk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917262" y="3143248"/>
            <a:ext cx="785818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74518" y="3571876"/>
            <a:ext cx="16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verify using </a:t>
            </a:r>
            <a:r>
              <a:rPr lang="en-US" b="1" dirty="0" smtClean="0">
                <a:solidFill>
                  <a:srgbClr val="C00000"/>
                </a:solidFill>
              </a:rPr>
              <a:t>pk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5917262" y="3786190"/>
            <a:ext cx="785818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74518" y="4000504"/>
            <a:ext cx="162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verify using </a:t>
            </a:r>
            <a:r>
              <a:rPr lang="en-US" b="1" dirty="0" smtClean="0">
                <a:solidFill>
                  <a:srgbClr val="C00000"/>
                </a:solidFill>
              </a:rPr>
              <a:t>pk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5917262" y="4214818"/>
            <a:ext cx="785818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74519" y="4786322"/>
            <a:ext cx="16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verify using </a:t>
            </a:r>
            <a:r>
              <a:rPr lang="en-US" b="1" dirty="0" smtClean="0">
                <a:solidFill>
                  <a:srgbClr val="C00000"/>
                </a:solidFill>
              </a:rPr>
              <a:t>pk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5917263" y="5000636"/>
            <a:ext cx="785818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74519" y="5214950"/>
            <a:ext cx="162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verify using </a:t>
            </a:r>
            <a:r>
              <a:rPr lang="en-US" b="1" dirty="0" smtClean="0">
                <a:solidFill>
                  <a:srgbClr val="C00000"/>
                </a:solidFill>
              </a:rPr>
              <a:t>pk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5917263" y="5429264"/>
            <a:ext cx="785818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74519" y="5631436"/>
            <a:ext cx="162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verify using </a:t>
            </a:r>
            <a:r>
              <a:rPr lang="en-US" b="1" dirty="0" smtClean="0">
                <a:solidFill>
                  <a:srgbClr val="C00000"/>
                </a:solidFill>
              </a:rPr>
              <a:t>pk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5917263" y="5845750"/>
            <a:ext cx="785818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57686" y="3571876"/>
            <a:ext cx="4475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en-US" b="1" baseline="30000" dirty="0" smtClean="0">
                <a:solidFill>
                  <a:srgbClr val="C00000"/>
                </a:solidFill>
              </a:rPr>
              <a:t>1</a:t>
            </a:r>
            <a:endParaRPr lang="en-US" b="1" baseline="300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7686" y="4786322"/>
            <a:ext cx="4475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en-US" b="1" baseline="30000" dirty="0" smtClean="0">
                <a:solidFill>
                  <a:srgbClr val="C00000"/>
                </a:solidFill>
              </a:rPr>
              <a:t>1</a:t>
            </a:r>
            <a:endParaRPr lang="en-US" b="1" baseline="300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7686" y="5214950"/>
            <a:ext cx="44755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en-US" b="1" baseline="30000" dirty="0" smtClean="0">
                <a:solidFill>
                  <a:srgbClr val="C00000"/>
                </a:solidFill>
              </a:rPr>
              <a:t>2</a:t>
            </a:r>
            <a:endParaRPr lang="en-US" b="1" baseline="30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4" grpId="0"/>
      <p:bldP spid="16" grpId="0"/>
      <p:bldP spid="18" grpId="0"/>
      <p:bldP spid="20" grpId="0"/>
      <p:bldP spid="22" grpId="0"/>
      <p:bldP spid="24" grpId="0" animBg="1"/>
      <p:bldP spid="25" grpId="0" animBg="1"/>
      <p:bldP spid="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signing algorithm needs to have a state (“memory”)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length of the signature grows linearly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the second problem</a:t>
            </a:r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>
            <a:off x="1428728" y="4357694"/>
            <a:ext cx="5857916" cy="357190"/>
          </a:xfrm>
          <a:prstGeom prst="trapezoid">
            <a:avLst>
              <a:gd name="adj" fmla="val 31855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00298" y="3857628"/>
            <a:ext cx="3571900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HL</a:t>
            </a: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</a:rPr>
              <a:t>sk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pk</a:t>
            </a:r>
            <a:r>
              <a:rPr lang="en-US" b="1" baseline="-25000" dirty="0" smtClean="0">
                <a:solidFill>
                  <a:srgbClr val="C00000"/>
                </a:solidFill>
              </a:rPr>
              <a:t> L</a:t>
            </a:r>
            <a:r>
              <a:rPr lang="en-US" b="1" dirty="0" smtClean="0">
                <a:solidFill>
                  <a:srgbClr val="C00000"/>
                </a:solidFill>
              </a:rPr>
              <a:t> || </a:t>
            </a:r>
            <a:r>
              <a:rPr lang="en-US" b="1" dirty="0" err="1" smtClean="0">
                <a:solidFill>
                  <a:srgbClr val="C00000"/>
                </a:solidFill>
              </a:rPr>
              <a:t>pk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R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728" y="4786322"/>
            <a:ext cx="2857520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pk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7686" y="4786322"/>
            <a:ext cx="2928958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pk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2000240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Instead of a </a:t>
            </a:r>
            <a:r>
              <a:rPr lang="en-US" sz="2400" b="1" dirty="0" smtClean="0"/>
              <a:t>chain </a:t>
            </a:r>
            <a:r>
              <a:rPr lang="en-US" sz="2400" dirty="0" smtClean="0"/>
              <a:t>use a</a:t>
            </a:r>
            <a:r>
              <a:rPr lang="en-US" sz="2400" b="1" dirty="0" smtClean="0"/>
              <a:t> binary tree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r>
              <a:rPr lang="en-US" sz="2400" dirty="0" smtClean="0"/>
              <a:t>“certify each time </a:t>
            </a:r>
            <a:r>
              <a:rPr lang="en-US" sz="2400" b="1" dirty="0" smtClean="0"/>
              <a:t>two</a:t>
            </a:r>
            <a:r>
              <a:rPr lang="en-US" sz="2400" dirty="0" smtClean="0"/>
              <a:t> public keys”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71934" y="2143116"/>
            <a:ext cx="8579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</a:rPr>
              <a:t>sk</a:t>
            </a:r>
            <a:r>
              <a:rPr lang="en-US" b="1" baseline="-25000" dirty="0" smtClean="0">
                <a:solidFill>
                  <a:srgbClr val="C00000"/>
                </a:solidFill>
              </a:rPr>
              <a:t>,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pk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3000372"/>
            <a:ext cx="101502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0,</a:t>
            </a:r>
            <a:r>
              <a:rPr lang="en-US" b="1" dirty="0" smtClean="0">
                <a:solidFill>
                  <a:srgbClr val="C00000"/>
                </a:solidFill>
              </a:rPr>
              <a:t> pk</a:t>
            </a:r>
            <a:r>
              <a:rPr lang="en-US" b="1" baseline="-25000" dirty="0" smtClean="0">
                <a:solidFill>
                  <a:srgbClr val="C00000"/>
                </a:solidFill>
              </a:rPr>
              <a:t>0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3000372"/>
            <a:ext cx="101502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1,</a:t>
            </a:r>
            <a:r>
              <a:rPr lang="en-US" b="1" dirty="0" smtClean="0">
                <a:solidFill>
                  <a:srgbClr val="C00000"/>
                </a:solidFill>
              </a:rPr>
              <a:t> pk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4286256"/>
            <a:ext cx="11721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00,</a:t>
            </a:r>
            <a:r>
              <a:rPr lang="en-US" b="1" dirty="0" smtClean="0">
                <a:solidFill>
                  <a:srgbClr val="C00000"/>
                </a:solidFill>
              </a:rPr>
              <a:t> pk</a:t>
            </a:r>
            <a:r>
              <a:rPr lang="en-US" b="1" baseline="-25000" dirty="0" smtClean="0">
                <a:solidFill>
                  <a:srgbClr val="C00000"/>
                </a:solidFill>
              </a:rPr>
              <a:t>00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4286256"/>
            <a:ext cx="11721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01,</a:t>
            </a:r>
            <a:r>
              <a:rPr lang="en-US" b="1" dirty="0" smtClean="0">
                <a:solidFill>
                  <a:srgbClr val="C00000"/>
                </a:solidFill>
              </a:rPr>
              <a:t> pk</a:t>
            </a:r>
            <a:r>
              <a:rPr lang="en-US" b="1" baseline="-25000" dirty="0" smtClean="0">
                <a:solidFill>
                  <a:srgbClr val="C00000"/>
                </a:solidFill>
              </a:rPr>
              <a:t>01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4286256"/>
            <a:ext cx="11721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10,</a:t>
            </a:r>
            <a:r>
              <a:rPr lang="en-US" b="1" dirty="0" smtClean="0">
                <a:solidFill>
                  <a:srgbClr val="C00000"/>
                </a:solidFill>
              </a:rPr>
              <a:t> pk</a:t>
            </a:r>
            <a:r>
              <a:rPr lang="en-US" b="1" baseline="-25000" dirty="0" smtClean="0">
                <a:solidFill>
                  <a:srgbClr val="C00000"/>
                </a:solidFill>
              </a:rPr>
              <a:t>10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768" y="4286256"/>
            <a:ext cx="11721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11,</a:t>
            </a:r>
            <a:r>
              <a:rPr lang="en-US" b="1" dirty="0" smtClean="0">
                <a:solidFill>
                  <a:srgbClr val="C00000"/>
                </a:solidFill>
              </a:rPr>
              <a:t> pk</a:t>
            </a:r>
            <a:r>
              <a:rPr lang="en-US" b="1" baseline="-25000" dirty="0" smtClean="0">
                <a:solidFill>
                  <a:srgbClr val="C00000"/>
                </a:solidFill>
              </a:rPr>
              <a:t>11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 rot="5400000">
            <a:off x="3153202" y="1652676"/>
            <a:ext cx="487924" cy="22074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7" idx="0"/>
          </p:cNvCxnSpPr>
          <p:nvPr/>
        </p:nvCxnSpPr>
        <p:spPr>
          <a:xfrm rot="16200000" flipH="1">
            <a:off x="5474936" y="1538409"/>
            <a:ext cx="487924" cy="243600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  <a:endCxn id="8" idx="0"/>
          </p:cNvCxnSpPr>
          <p:nvPr/>
        </p:nvCxnSpPr>
        <p:spPr>
          <a:xfrm rot="5400000">
            <a:off x="1481518" y="3474345"/>
            <a:ext cx="916552" cy="7072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9" idx="0"/>
          </p:cNvCxnSpPr>
          <p:nvPr/>
        </p:nvCxnSpPr>
        <p:spPr>
          <a:xfrm rot="16200000" flipH="1">
            <a:off x="2267335" y="3395797"/>
            <a:ext cx="916552" cy="8643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  <a:endCxn id="10" idx="0"/>
          </p:cNvCxnSpPr>
          <p:nvPr/>
        </p:nvCxnSpPr>
        <p:spPr>
          <a:xfrm rot="5400000">
            <a:off x="6089269" y="3438626"/>
            <a:ext cx="916552" cy="7787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2"/>
            <a:endCxn id="11" idx="0"/>
          </p:cNvCxnSpPr>
          <p:nvPr/>
        </p:nvCxnSpPr>
        <p:spPr>
          <a:xfrm rot="16200000" flipH="1">
            <a:off x="6875086" y="3431516"/>
            <a:ext cx="916552" cy="79292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4282" y="5572140"/>
            <a:ext cx="132921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010,</a:t>
            </a:r>
            <a:r>
              <a:rPr lang="en-US" b="1" dirty="0" smtClean="0">
                <a:solidFill>
                  <a:srgbClr val="C00000"/>
                </a:solidFill>
              </a:rPr>
              <a:t> pk</a:t>
            </a:r>
            <a:r>
              <a:rPr lang="en-US" b="1" baseline="-25000" dirty="0" smtClean="0">
                <a:solidFill>
                  <a:srgbClr val="C00000"/>
                </a:solidFill>
              </a:rPr>
              <a:t>010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85918" y="5572140"/>
            <a:ext cx="132921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011,</a:t>
            </a:r>
            <a:r>
              <a:rPr lang="en-US" b="1" dirty="0" smtClean="0">
                <a:solidFill>
                  <a:srgbClr val="C00000"/>
                </a:solidFill>
              </a:rPr>
              <a:t> pk</a:t>
            </a:r>
            <a:r>
              <a:rPr lang="en-US" b="1" baseline="-25000" dirty="0" smtClean="0">
                <a:solidFill>
                  <a:srgbClr val="C00000"/>
                </a:solidFill>
              </a:rPr>
              <a:t>011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/>
          <p:cNvCxnSpPr>
            <a:stCxn id="8" idx="2"/>
            <a:endCxn id="24" idx="0"/>
          </p:cNvCxnSpPr>
          <p:nvPr/>
        </p:nvCxnSpPr>
        <p:spPr>
          <a:xfrm rot="5400000">
            <a:off x="774247" y="4760229"/>
            <a:ext cx="916552" cy="7072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2"/>
            <a:endCxn id="28" idx="0"/>
          </p:cNvCxnSpPr>
          <p:nvPr/>
        </p:nvCxnSpPr>
        <p:spPr>
          <a:xfrm rot="16200000" flipH="1">
            <a:off x="1560064" y="4681681"/>
            <a:ext cx="916552" cy="8643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994585">
            <a:off x="4143833" y="4381312"/>
            <a:ext cx="1342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. . .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4" grpId="0" animBg="1"/>
      <p:bldP spid="28" grpId="0" animBg="1"/>
      <p:bldP spid="4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details</a:t>
            </a:r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>
            <a:off x="1142976" y="1857364"/>
            <a:ext cx="7000924" cy="4143404"/>
          </a:xfrm>
          <a:prstGeom prst="trapezoid">
            <a:avLst>
              <a:gd name="adj" fmla="val 7886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143372" y="2786058"/>
            <a:ext cx="522202" cy="928694"/>
            <a:chOff x="357158" y="2214554"/>
            <a:chExt cx="522202" cy="928694"/>
          </a:xfrm>
        </p:grpSpPr>
        <p:cxnSp>
          <p:nvCxnSpPr>
            <p:cNvPr id="7" name="Straight Arrow Connector 6"/>
            <p:cNvCxnSpPr/>
            <p:nvPr/>
          </p:nvCxnSpPr>
          <p:spPr>
            <a:xfrm rot="16200000" flipH="1">
              <a:off x="142844" y="2428868"/>
              <a:ext cx="928694" cy="50006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28596" y="2428868"/>
              <a:ext cx="45076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/>
                <a:t>m</a:t>
              </a:r>
              <a:r>
                <a:rPr lang="en-US" b="1" baseline="-25000" dirty="0" smtClean="0"/>
                <a:t>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71934" y="1857364"/>
            <a:ext cx="593640" cy="928694"/>
            <a:chOff x="1643042" y="2143116"/>
            <a:chExt cx="593640" cy="928694"/>
          </a:xfrm>
        </p:grpSpPr>
        <p:cxnSp>
          <p:nvCxnSpPr>
            <p:cNvPr id="9" name="Straight Arrow Connector 8"/>
            <p:cNvCxnSpPr/>
            <p:nvPr/>
          </p:nvCxnSpPr>
          <p:spPr>
            <a:xfrm rot="5400000">
              <a:off x="1464447" y="2321711"/>
              <a:ext cx="928694" cy="57150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785918" y="2357430"/>
              <a:ext cx="45076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/>
                <a:t>m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29058" y="5072074"/>
            <a:ext cx="571504" cy="928694"/>
            <a:chOff x="1643042" y="2143116"/>
            <a:chExt cx="571504" cy="928694"/>
          </a:xfrm>
        </p:grpSpPr>
        <p:cxnSp>
          <p:nvCxnSpPr>
            <p:cNvPr id="23" name="Straight Arrow Connector 22"/>
            <p:cNvCxnSpPr/>
            <p:nvPr/>
          </p:nvCxnSpPr>
          <p:spPr>
            <a:xfrm rot="5400000">
              <a:off x="1464447" y="2321711"/>
              <a:ext cx="928694" cy="57150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785918" y="2357430"/>
              <a:ext cx="423001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m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</p:grpSp>
      <p:sp>
        <p:nvSpPr>
          <p:cNvPr id="25" name="TextBox 24"/>
          <p:cNvSpPr txBox="1"/>
          <p:nvPr/>
        </p:nvSpPr>
        <p:spPr>
          <a:xfrm rot="5400000">
            <a:off x="4307137" y="4053564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  .  .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28596" y="1500174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 = (m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,...,</a:t>
            </a:r>
            <a:r>
              <a:rPr lang="en-US" b="1" dirty="0" err="1" smtClean="0">
                <a:solidFill>
                  <a:srgbClr val="C00000"/>
                </a:solidFill>
              </a:rPr>
              <a:t>m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t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/>
              <a:t>start in </a:t>
            </a:r>
            <a:r>
              <a:rPr lang="en-US" b="1" dirty="0" smtClean="0">
                <a:solidFill>
                  <a:srgbClr val="C00000"/>
                </a:solidFill>
              </a:rPr>
              <a:t>root</a:t>
            </a:r>
          </a:p>
          <a:p>
            <a:r>
              <a:rPr lang="en-US" b="1" dirty="0" smtClean="0"/>
              <a:t>if</a:t>
            </a:r>
            <a:r>
              <a:rPr lang="en-US" b="1" dirty="0" smtClean="0">
                <a:solidFill>
                  <a:srgbClr val="C00000"/>
                </a:solidFill>
              </a:rPr>
              <a:t> m</a:t>
            </a:r>
            <a:r>
              <a:rPr lang="en-US" b="1" baseline="-25000" dirty="0" smtClean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=0 </a:t>
            </a:r>
            <a:r>
              <a:rPr lang="en-US" b="1" dirty="0" smtClean="0"/>
              <a:t>go</a:t>
            </a:r>
            <a:r>
              <a:rPr lang="en-US" b="1" dirty="0" smtClean="0">
                <a:solidFill>
                  <a:srgbClr val="C00000"/>
                </a:solidFill>
              </a:rPr>
              <a:t> LEFT</a:t>
            </a:r>
          </a:p>
          <a:p>
            <a:r>
              <a:rPr lang="en-US" b="1" dirty="0" smtClean="0"/>
              <a:t>if 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en-US" b="1" baseline="-25000" dirty="0" smtClean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=1 </a:t>
            </a:r>
            <a:r>
              <a:rPr lang="en-US" b="1" dirty="0" smtClean="0"/>
              <a:t>go</a:t>
            </a:r>
            <a:r>
              <a:rPr lang="en-US" b="1" dirty="0" smtClean="0">
                <a:solidFill>
                  <a:srgbClr val="C00000"/>
                </a:solidFill>
              </a:rPr>
              <a:t> RIGHT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0298" y="6286520"/>
            <a:ext cx="325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the key in the </a:t>
            </a:r>
            <a:r>
              <a:rPr lang="en-US" b="1" dirty="0" smtClean="0">
                <a:solidFill>
                  <a:srgbClr val="C00000"/>
                </a:solidFill>
              </a:rPr>
              <a:t>LEAF</a:t>
            </a:r>
            <a:r>
              <a:rPr lang="en-US" dirty="0" smtClean="0"/>
              <a:t> to sign 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72198" y="1928802"/>
            <a:ext cx="307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the “chain” has length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|m| = 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rapezoid 70"/>
          <p:cNvSpPr/>
          <p:nvPr/>
        </p:nvSpPr>
        <p:spPr>
          <a:xfrm>
            <a:off x="0" y="1000108"/>
            <a:ext cx="8929718" cy="3929090"/>
          </a:xfrm>
          <a:prstGeom prst="trapezoid">
            <a:avLst>
              <a:gd name="adj" fmla="val 4574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key pairs are generated on-fly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71934" y="1071546"/>
            <a:ext cx="87716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</a:rPr>
              <a:t>sk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pk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1928802"/>
            <a:ext cx="101502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1,</a:t>
            </a:r>
            <a:r>
              <a:rPr lang="en-US" b="1" dirty="0" smtClean="0">
                <a:solidFill>
                  <a:srgbClr val="C00000"/>
                </a:solidFill>
              </a:rPr>
              <a:t> pk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3214686"/>
            <a:ext cx="11721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00,</a:t>
            </a:r>
            <a:r>
              <a:rPr lang="en-US" b="1" dirty="0" smtClean="0">
                <a:solidFill>
                  <a:srgbClr val="C00000"/>
                </a:solidFill>
              </a:rPr>
              <a:t> pk</a:t>
            </a:r>
            <a:r>
              <a:rPr lang="en-US" b="1" baseline="-25000" dirty="0" smtClean="0">
                <a:solidFill>
                  <a:srgbClr val="C00000"/>
                </a:solidFill>
              </a:rPr>
              <a:t>00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3214686"/>
            <a:ext cx="11721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01,</a:t>
            </a:r>
            <a:r>
              <a:rPr lang="en-US" b="1" dirty="0" smtClean="0">
                <a:solidFill>
                  <a:srgbClr val="C00000"/>
                </a:solidFill>
              </a:rPr>
              <a:t> pk</a:t>
            </a:r>
            <a:r>
              <a:rPr lang="en-US" b="1" baseline="-25000" dirty="0" smtClean="0">
                <a:solidFill>
                  <a:srgbClr val="C00000"/>
                </a:solidFill>
              </a:rPr>
              <a:t>01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282" y="4500570"/>
            <a:ext cx="132921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010,</a:t>
            </a:r>
            <a:r>
              <a:rPr lang="en-US" b="1" dirty="0" smtClean="0">
                <a:solidFill>
                  <a:srgbClr val="C00000"/>
                </a:solidFill>
              </a:rPr>
              <a:t> pk</a:t>
            </a:r>
            <a:r>
              <a:rPr lang="en-US" b="1" baseline="-25000" dirty="0" smtClean="0">
                <a:solidFill>
                  <a:srgbClr val="C00000"/>
                </a:solidFill>
              </a:rPr>
              <a:t>010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85918" y="4500570"/>
            <a:ext cx="132921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011,</a:t>
            </a:r>
            <a:r>
              <a:rPr lang="en-US" b="1" dirty="0" smtClean="0">
                <a:solidFill>
                  <a:srgbClr val="C00000"/>
                </a:solidFill>
              </a:rPr>
              <a:t> pk</a:t>
            </a:r>
            <a:r>
              <a:rPr lang="en-US" b="1" baseline="-25000" dirty="0" smtClean="0">
                <a:solidFill>
                  <a:srgbClr val="C00000"/>
                </a:solidFill>
              </a:rPr>
              <a:t>011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4678" y="4500570"/>
            <a:ext cx="132921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010,</a:t>
            </a:r>
            <a:r>
              <a:rPr lang="en-US" b="1" dirty="0" smtClean="0">
                <a:solidFill>
                  <a:srgbClr val="C00000"/>
                </a:solidFill>
              </a:rPr>
              <a:t> pk</a:t>
            </a:r>
            <a:r>
              <a:rPr lang="en-US" b="1" baseline="-25000" dirty="0" smtClean="0">
                <a:solidFill>
                  <a:srgbClr val="C00000"/>
                </a:solidFill>
              </a:rPr>
              <a:t>010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6314" y="4500570"/>
            <a:ext cx="132921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011,</a:t>
            </a:r>
            <a:r>
              <a:rPr lang="en-US" b="1" dirty="0" smtClean="0">
                <a:solidFill>
                  <a:srgbClr val="C00000"/>
                </a:solidFill>
              </a:rPr>
              <a:t> pk</a:t>
            </a:r>
            <a:r>
              <a:rPr lang="en-US" b="1" baseline="-25000" dirty="0" smtClean="0">
                <a:solidFill>
                  <a:srgbClr val="C00000"/>
                </a:solidFill>
              </a:rPr>
              <a:t>011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2071678"/>
            <a:ext cx="101502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0,</a:t>
            </a:r>
            <a:r>
              <a:rPr lang="en-US" b="1" dirty="0" smtClean="0">
                <a:solidFill>
                  <a:srgbClr val="C00000"/>
                </a:solidFill>
              </a:rPr>
              <a:t> pk</a:t>
            </a:r>
            <a:r>
              <a:rPr lang="en-US" b="1" baseline="-25000" dirty="0" smtClean="0">
                <a:solidFill>
                  <a:srgbClr val="C00000"/>
                </a:solidFill>
              </a:rPr>
              <a:t>0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2793495" y="1440879"/>
            <a:ext cx="1717021" cy="630800"/>
            <a:chOff x="2793495" y="1440879"/>
            <a:chExt cx="1717021" cy="630800"/>
          </a:xfrm>
        </p:grpSpPr>
        <p:cxnSp>
          <p:nvCxnSpPr>
            <p:cNvPr id="13" name="Straight Arrow Connector 12"/>
            <p:cNvCxnSpPr>
              <a:stCxn id="5" idx="2"/>
              <a:endCxn id="6" idx="0"/>
            </p:cNvCxnSpPr>
            <p:nvPr/>
          </p:nvCxnSpPr>
          <p:spPr>
            <a:xfrm rot="5400000">
              <a:off x="3336606" y="897768"/>
              <a:ext cx="630800" cy="171702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571868" y="1571612"/>
              <a:ext cx="30168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793494" y="2441010"/>
            <a:ext cx="1721621" cy="773676"/>
            <a:chOff x="2793494" y="2441010"/>
            <a:chExt cx="1721621" cy="773676"/>
          </a:xfrm>
        </p:grpSpPr>
        <p:cxnSp>
          <p:nvCxnSpPr>
            <p:cNvPr id="19" name="Straight Arrow Connector 18"/>
            <p:cNvCxnSpPr>
              <a:stCxn id="6" idx="2"/>
              <a:endCxn id="9" idx="0"/>
            </p:cNvCxnSpPr>
            <p:nvPr/>
          </p:nvCxnSpPr>
          <p:spPr>
            <a:xfrm rot="16200000" flipH="1">
              <a:off x="3267467" y="1967037"/>
              <a:ext cx="773676" cy="172162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428992" y="2571744"/>
              <a:ext cx="30168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586553" y="3584018"/>
            <a:ext cx="864365" cy="916552"/>
            <a:chOff x="4586553" y="3584018"/>
            <a:chExt cx="864365" cy="916552"/>
          </a:xfrm>
        </p:grpSpPr>
        <p:cxnSp>
          <p:nvCxnSpPr>
            <p:cNvPr id="29" name="Straight Arrow Connector 28"/>
            <p:cNvCxnSpPr>
              <a:endCxn id="26" idx="0"/>
            </p:cNvCxnSpPr>
            <p:nvPr/>
          </p:nvCxnSpPr>
          <p:spPr>
            <a:xfrm rot="16200000" flipH="1">
              <a:off x="4560460" y="3610111"/>
              <a:ext cx="916552" cy="86436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857752" y="3857628"/>
              <a:ext cx="30168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429388" y="928670"/>
            <a:ext cx="250033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“old” public keys have to remembered and reused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1586157" y="3584018"/>
            <a:ext cx="864365" cy="916552"/>
            <a:chOff x="1586157" y="3584018"/>
            <a:chExt cx="864365" cy="916552"/>
          </a:xfrm>
        </p:grpSpPr>
        <p:cxnSp>
          <p:nvCxnSpPr>
            <p:cNvPr id="32" name="Straight Arrow Connector 31"/>
            <p:cNvCxnSpPr>
              <a:stCxn id="8" idx="2"/>
              <a:endCxn id="28" idx="0"/>
            </p:cNvCxnSpPr>
            <p:nvPr/>
          </p:nvCxnSpPr>
          <p:spPr>
            <a:xfrm rot="16200000" flipH="1">
              <a:off x="1560064" y="3610111"/>
              <a:ext cx="916552" cy="86436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857356" y="3857628"/>
              <a:ext cx="30168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586158" y="2441011"/>
            <a:ext cx="1207337" cy="773676"/>
            <a:chOff x="1586158" y="2441011"/>
            <a:chExt cx="1207337" cy="773676"/>
          </a:xfrm>
        </p:grpSpPr>
        <p:cxnSp>
          <p:nvCxnSpPr>
            <p:cNvPr id="17" name="Straight Arrow Connector 16"/>
            <p:cNvCxnSpPr>
              <a:stCxn id="6" idx="2"/>
              <a:endCxn id="8" idx="0"/>
            </p:cNvCxnSpPr>
            <p:nvPr/>
          </p:nvCxnSpPr>
          <p:spPr>
            <a:xfrm rot="5400000">
              <a:off x="1802989" y="2224180"/>
              <a:ext cx="773676" cy="120733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143108" y="2571744"/>
              <a:ext cx="30168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78887" y="3584019"/>
            <a:ext cx="707271" cy="916552"/>
            <a:chOff x="878887" y="3584019"/>
            <a:chExt cx="707271" cy="916552"/>
          </a:xfrm>
        </p:grpSpPr>
        <p:cxnSp>
          <p:nvCxnSpPr>
            <p:cNvPr id="30" name="Straight Arrow Connector 29"/>
            <p:cNvCxnSpPr>
              <a:stCxn id="8" idx="2"/>
              <a:endCxn id="24" idx="0"/>
            </p:cNvCxnSpPr>
            <p:nvPr/>
          </p:nvCxnSpPr>
          <p:spPr>
            <a:xfrm rot="5400000">
              <a:off x="774247" y="3688659"/>
              <a:ext cx="916552" cy="70727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142976" y="3857628"/>
              <a:ext cx="30168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879283" y="3584019"/>
            <a:ext cx="707271" cy="916552"/>
            <a:chOff x="3879283" y="3584019"/>
            <a:chExt cx="707271" cy="916552"/>
          </a:xfrm>
        </p:grpSpPr>
        <p:cxnSp>
          <p:nvCxnSpPr>
            <p:cNvPr id="27" name="Straight Arrow Connector 26"/>
            <p:cNvCxnSpPr>
              <a:endCxn id="25" idx="0"/>
            </p:cNvCxnSpPr>
            <p:nvPr/>
          </p:nvCxnSpPr>
          <p:spPr>
            <a:xfrm rot="5400000">
              <a:off x="3774643" y="3688659"/>
              <a:ext cx="916552" cy="70727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143372" y="3857628"/>
              <a:ext cx="30168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42844" y="5000636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Sign(</a:t>
            </a:r>
            <a:r>
              <a:rPr lang="en-US" b="1" dirty="0" err="1" smtClean="0">
                <a:solidFill>
                  <a:srgbClr val="C00000"/>
                </a:solidFill>
              </a:rPr>
              <a:t>sk</a:t>
            </a:r>
            <a:r>
              <a:rPr lang="en-US" b="1" dirty="0" smtClean="0">
                <a:solidFill>
                  <a:srgbClr val="C00000"/>
                </a:solidFill>
              </a:rPr>
              <a:t>,(0,1,0)) =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5429264"/>
            <a:ext cx="21431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HL</a:t>
            </a:r>
            <a:r>
              <a:rPr lang="en-US" b="1" dirty="0" smtClean="0">
                <a:solidFill>
                  <a:srgbClr val="C00000"/>
                </a:solidFill>
              </a:rPr>
              <a:t>(sk,pk</a:t>
            </a:r>
            <a:r>
              <a:rPr lang="en-US" b="1" baseline="-25000" dirty="0" smtClean="0">
                <a:solidFill>
                  <a:srgbClr val="C00000"/>
                </a:solidFill>
              </a:rPr>
              <a:t>0</a:t>
            </a:r>
            <a:r>
              <a:rPr lang="en-US" b="1" dirty="0" smtClean="0">
                <a:solidFill>
                  <a:srgbClr val="C00000"/>
                </a:solidFill>
              </a:rPr>
              <a:t>||pk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143108" y="5417122"/>
            <a:ext cx="22860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HL</a:t>
            </a:r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0</a:t>
            </a:r>
            <a:r>
              <a:rPr lang="en-US" b="1" dirty="0" smtClean="0">
                <a:solidFill>
                  <a:srgbClr val="C00000"/>
                </a:solidFill>
              </a:rPr>
              <a:t>,pk</a:t>
            </a:r>
            <a:r>
              <a:rPr lang="en-US" b="1" baseline="-25000" dirty="0" smtClean="0">
                <a:solidFill>
                  <a:srgbClr val="C00000"/>
                </a:solidFill>
              </a:rPr>
              <a:t>00</a:t>
            </a:r>
            <a:r>
              <a:rPr lang="en-US" b="1" dirty="0" smtClean="0">
                <a:solidFill>
                  <a:srgbClr val="C00000"/>
                </a:solidFill>
              </a:rPr>
              <a:t>||pk</a:t>
            </a:r>
            <a:r>
              <a:rPr lang="en-US" b="1" baseline="-25000" dirty="0" smtClean="0">
                <a:solidFill>
                  <a:srgbClr val="C00000"/>
                </a:solidFill>
              </a:rPr>
              <a:t>01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429124" y="5417122"/>
            <a:ext cx="25717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HL</a:t>
            </a:r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01</a:t>
            </a:r>
            <a:r>
              <a:rPr lang="en-US" b="1" dirty="0" smtClean="0">
                <a:solidFill>
                  <a:srgbClr val="C00000"/>
                </a:solidFill>
              </a:rPr>
              <a:t>,pk</a:t>
            </a:r>
            <a:r>
              <a:rPr lang="en-US" b="1" baseline="-25000" dirty="0" smtClean="0">
                <a:solidFill>
                  <a:srgbClr val="C00000"/>
                </a:solidFill>
              </a:rPr>
              <a:t>010</a:t>
            </a:r>
            <a:r>
              <a:rPr lang="en-US" b="1" dirty="0" smtClean="0">
                <a:solidFill>
                  <a:srgbClr val="C00000"/>
                </a:solidFill>
              </a:rPr>
              <a:t>||pk</a:t>
            </a:r>
            <a:r>
              <a:rPr lang="en-US" b="1" baseline="-25000" dirty="0" smtClean="0">
                <a:solidFill>
                  <a:srgbClr val="C00000"/>
                </a:solidFill>
              </a:rPr>
              <a:t>011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7000892" y="5417122"/>
            <a:ext cx="21431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HL</a:t>
            </a:r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010</a:t>
            </a:r>
            <a:r>
              <a:rPr lang="en-US" b="1" dirty="0" smtClean="0">
                <a:solidFill>
                  <a:srgbClr val="C00000"/>
                </a:solidFill>
              </a:rPr>
              <a:t>,(0,1,0))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42812" y="5988626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Sign(</a:t>
            </a:r>
            <a:r>
              <a:rPr lang="en-US" b="1" dirty="0" err="1" smtClean="0">
                <a:solidFill>
                  <a:srgbClr val="C00000"/>
                </a:solidFill>
              </a:rPr>
              <a:t>sk</a:t>
            </a:r>
            <a:r>
              <a:rPr lang="en-US" b="1" dirty="0" smtClean="0">
                <a:solidFill>
                  <a:srgbClr val="C00000"/>
                </a:solidFill>
              </a:rPr>
              <a:t>,(0,0,0)) =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-32" y="6417254"/>
            <a:ext cx="21431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HL</a:t>
            </a:r>
            <a:r>
              <a:rPr lang="en-US" b="1" dirty="0" smtClean="0">
                <a:solidFill>
                  <a:srgbClr val="C00000"/>
                </a:solidFill>
              </a:rPr>
              <a:t>(sk,pk</a:t>
            </a:r>
            <a:r>
              <a:rPr lang="en-US" b="1" baseline="-25000" dirty="0" smtClean="0">
                <a:solidFill>
                  <a:srgbClr val="C00000"/>
                </a:solidFill>
              </a:rPr>
              <a:t>0</a:t>
            </a:r>
            <a:r>
              <a:rPr lang="en-US" b="1" dirty="0" smtClean="0">
                <a:solidFill>
                  <a:srgbClr val="C00000"/>
                </a:solidFill>
              </a:rPr>
              <a:t>||pk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2143076" y="6405112"/>
            <a:ext cx="22860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HL</a:t>
            </a:r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0</a:t>
            </a:r>
            <a:r>
              <a:rPr lang="en-US" b="1" dirty="0" smtClean="0">
                <a:solidFill>
                  <a:srgbClr val="C00000"/>
                </a:solidFill>
              </a:rPr>
              <a:t>,pk</a:t>
            </a:r>
            <a:r>
              <a:rPr lang="en-US" b="1" baseline="-25000" dirty="0" smtClean="0">
                <a:solidFill>
                  <a:srgbClr val="C00000"/>
                </a:solidFill>
              </a:rPr>
              <a:t>00</a:t>
            </a:r>
            <a:r>
              <a:rPr lang="en-US" b="1" dirty="0" smtClean="0">
                <a:solidFill>
                  <a:srgbClr val="C00000"/>
                </a:solidFill>
              </a:rPr>
              <a:t>||pk</a:t>
            </a:r>
            <a:r>
              <a:rPr lang="en-US" b="1" baseline="-25000" dirty="0" smtClean="0">
                <a:solidFill>
                  <a:srgbClr val="C00000"/>
                </a:solidFill>
              </a:rPr>
              <a:t>01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429092" y="6405112"/>
            <a:ext cx="25717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HL</a:t>
            </a:r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00</a:t>
            </a:r>
            <a:r>
              <a:rPr lang="en-US" b="1" dirty="0" smtClean="0">
                <a:solidFill>
                  <a:srgbClr val="C00000"/>
                </a:solidFill>
              </a:rPr>
              <a:t>,pk</a:t>
            </a:r>
            <a:r>
              <a:rPr lang="en-US" b="1" baseline="-25000" dirty="0" smtClean="0">
                <a:solidFill>
                  <a:srgbClr val="C00000"/>
                </a:solidFill>
              </a:rPr>
              <a:t>000</a:t>
            </a:r>
            <a:r>
              <a:rPr lang="en-US" b="1" dirty="0" smtClean="0">
                <a:solidFill>
                  <a:srgbClr val="C00000"/>
                </a:solidFill>
              </a:rPr>
              <a:t>||pk</a:t>
            </a:r>
            <a:r>
              <a:rPr lang="en-US" b="1" baseline="-25000" dirty="0" smtClean="0">
                <a:solidFill>
                  <a:srgbClr val="C00000"/>
                </a:solidFill>
              </a:rPr>
              <a:t>001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000860" y="6405112"/>
            <a:ext cx="21431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HL</a:t>
            </a:r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000</a:t>
            </a:r>
            <a:r>
              <a:rPr lang="en-US" b="1" dirty="0" smtClean="0">
                <a:solidFill>
                  <a:srgbClr val="C00000"/>
                </a:solidFill>
              </a:rPr>
              <a:t>,(0,0,0))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4510515" y="1440878"/>
            <a:ext cx="2426383" cy="487924"/>
            <a:chOff x="4510515" y="1440878"/>
            <a:chExt cx="2426383" cy="487924"/>
          </a:xfrm>
        </p:grpSpPr>
        <p:cxnSp>
          <p:nvCxnSpPr>
            <p:cNvPr id="15" name="Straight Arrow Connector 14"/>
            <p:cNvCxnSpPr>
              <a:stCxn id="5" idx="2"/>
              <a:endCxn id="7" idx="0"/>
            </p:cNvCxnSpPr>
            <p:nvPr/>
          </p:nvCxnSpPr>
          <p:spPr>
            <a:xfrm rot="16200000" flipH="1">
              <a:off x="5479745" y="471648"/>
              <a:ext cx="487924" cy="242638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500694" y="1500174"/>
              <a:ext cx="30168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24" grpId="0" animBg="1"/>
      <p:bldP spid="28" grpId="0" animBg="1"/>
      <p:bldP spid="25" grpId="0" animBg="1"/>
      <p:bldP spid="26" grpId="0" animBg="1"/>
      <p:bldP spid="6" grpId="0" animBg="1"/>
      <p:bldP spid="38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 animBg="1"/>
      <p:bldP spid="56" grpId="0" animBg="1"/>
      <p:bldP spid="5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>
            <a:stCxn id="70" idx="2"/>
            <a:endCxn id="71" idx="0"/>
          </p:cNvCxnSpPr>
          <p:nvPr/>
        </p:nvCxnSpPr>
        <p:spPr>
          <a:xfrm rot="5400000">
            <a:off x="1908474" y="3084257"/>
            <a:ext cx="916552" cy="7730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0" idx="2"/>
            <a:endCxn id="72" idx="0"/>
          </p:cNvCxnSpPr>
          <p:nvPr/>
        </p:nvCxnSpPr>
        <p:spPr>
          <a:xfrm rot="16200000" flipH="1">
            <a:off x="2694292" y="3071505"/>
            <a:ext cx="916552" cy="7985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we have to remember the old keys?</a:t>
            </a:r>
            <a:endParaRPr lang="en-US" sz="3600" dirty="0"/>
          </a:p>
        </p:txBody>
      </p:sp>
      <p:sp>
        <p:nvSpPr>
          <p:cNvPr id="70" name="TextBox 69"/>
          <p:cNvSpPr txBox="1"/>
          <p:nvPr/>
        </p:nvSpPr>
        <p:spPr>
          <a:xfrm>
            <a:off x="2214546" y="2643182"/>
            <a:ext cx="107747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</a:rPr>
              <a:t>sk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w</a:t>
            </a:r>
            <a:r>
              <a:rPr lang="en-US" b="1" baseline="-25000" dirty="0" smtClean="0">
                <a:solidFill>
                  <a:srgbClr val="C00000"/>
                </a:solidFill>
              </a:rPr>
              <a:t>,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pk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w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57290" y="3929066"/>
            <a:ext cx="124585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w0,</a:t>
            </a:r>
            <a:r>
              <a:rPr lang="en-US" b="1" dirty="0" smtClean="0">
                <a:solidFill>
                  <a:srgbClr val="C00000"/>
                </a:solidFill>
              </a:rPr>
              <a:t> pk</a:t>
            </a:r>
            <a:r>
              <a:rPr lang="en-US" b="1" baseline="-25000" dirty="0" smtClean="0">
                <a:solidFill>
                  <a:srgbClr val="C00000"/>
                </a:solidFill>
              </a:rPr>
              <a:t>w0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8926" y="3929066"/>
            <a:ext cx="124585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w1,</a:t>
            </a:r>
            <a:r>
              <a:rPr lang="en-US" b="1" dirty="0" smtClean="0">
                <a:solidFill>
                  <a:srgbClr val="C00000"/>
                </a:solidFill>
              </a:rPr>
              <a:t> pk</a:t>
            </a:r>
            <a:r>
              <a:rPr lang="en-US" b="1" baseline="-25000" dirty="0" smtClean="0">
                <a:solidFill>
                  <a:srgbClr val="C00000"/>
                </a:solidFill>
              </a:rPr>
              <a:t>w1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00364" y="3286124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2285984" y="3286124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cxnSp>
        <p:nvCxnSpPr>
          <p:cNvPr id="90" name="Straight Arrow Connector 89"/>
          <p:cNvCxnSpPr>
            <a:stCxn id="92" idx="2"/>
            <a:endCxn id="93" idx="0"/>
          </p:cNvCxnSpPr>
          <p:nvPr/>
        </p:nvCxnSpPr>
        <p:spPr>
          <a:xfrm rot="5400000">
            <a:off x="5480374" y="3084257"/>
            <a:ext cx="916552" cy="7730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92" idx="2"/>
            <a:endCxn id="94" idx="0"/>
          </p:cNvCxnSpPr>
          <p:nvPr/>
        </p:nvCxnSpPr>
        <p:spPr>
          <a:xfrm rot="16200000" flipH="1">
            <a:off x="6294084" y="3043612"/>
            <a:ext cx="916552" cy="8543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786446" y="2643182"/>
            <a:ext cx="107747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</a:rPr>
              <a:t>sk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w</a:t>
            </a:r>
            <a:r>
              <a:rPr lang="en-US" b="1" baseline="-25000" dirty="0" smtClean="0">
                <a:solidFill>
                  <a:srgbClr val="C00000"/>
                </a:solidFill>
              </a:rPr>
              <a:t>,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pk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w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929190" y="3929066"/>
            <a:ext cx="124585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w0,</a:t>
            </a:r>
            <a:r>
              <a:rPr lang="en-US" b="1" dirty="0" smtClean="0">
                <a:solidFill>
                  <a:srgbClr val="C00000"/>
                </a:solidFill>
              </a:rPr>
              <a:t> pk</a:t>
            </a:r>
            <a:r>
              <a:rPr lang="en-US" b="1" baseline="-25000" dirty="0" smtClean="0">
                <a:solidFill>
                  <a:srgbClr val="C00000"/>
                </a:solidFill>
              </a:rPr>
              <a:t>w0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00826" y="3929066"/>
            <a:ext cx="135742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(sk’</a:t>
            </a:r>
            <a:r>
              <a:rPr lang="en-US" b="1" baseline="-25000" dirty="0" smtClean="0">
                <a:solidFill>
                  <a:srgbClr val="C00000"/>
                </a:solidFill>
              </a:rPr>
              <a:t>w1,</a:t>
            </a:r>
            <a:r>
              <a:rPr lang="en-US" b="1" dirty="0" smtClean="0">
                <a:solidFill>
                  <a:srgbClr val="C00000"/>
                </a:solidFill>
              </a:rPr>
              <a:t> pk’</a:t>
            </a:r>
            <a:r>
              <a:rPr lang="en-US" b="1" baseline="-25000" dirty="0" smtClean="0">
                <a:solidFill>
                  <a:srgbClr val="C00000"/>
                </a:solidFill>
              </a:rPr>
              <a:t>w1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72264" y="3286124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5857884" y="3286124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97" name="Rectangle 96"/>
          <p:cNvSpPr/>
          <p:nvPr/>
        </p:nvSpPr>
        <p:spPr>
          <a:xfrm>
            <a:off x="1500166" y="4714884"/>
            <a:ext cx="250033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HL</a:t>
            </a:r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w</a:t>
            </a:r>
            <a:r>
              <a:rPr lang="en-US" b="1" dirty="0" smtClean="0">
                <a:solidFill>
                  <a:srgbClr val="C00000"/>
                </a:solidFill>
              </a:rPr>
              <a:t>,pk</a:t>
            </a:r>
            <a:r>
              <a:rPr lang="en-US" b="1" baseline="-25000" dirty="0" smtClean="0">
                <a:solidFill>
                  <a:srgbClr val="C00000"/>
                </a:solidFill>
              </a:rPr>
              <a:t>w0</a:t>
            </a:r>
            <a:r>
              <a:rPr lang="en-US" b="1" dirty="0" smtClean="0">
                <a:solidFill>
                  <a:srgbClr val="C00000"/>
                </a:solidFill>
              </a:rPr>
              <a:t>||pk</a:t>
            </a:r>
            <a:r>
              <a:rPr lang="en-US" b="1" baseline="-25000" dirty="0" smtClean="0">
                <a:solidFill>
                  <a:srgbClr val="C00000"/>
                </a:solidFill>
              </a:rPr>
              <a:t>w1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5214942" y="4714884"/>
            <a:ext cx="250033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HL</a:t>
            </a:r>
            <a:r>
              <a:rPr lang="en-US" b="1" dirty="0" smtClean="0">
                <a:solidFill>
                  <a:srgbClr val="C00000"/>
                </a:solidFill>
              </a:rPr>
              <a:t>(sk</a:t>
            </a:r>
            <a:r>
              <a:rPr lang="en-US" b="1" baseline="-25000" dirty="0" smtClean="0">
                <a:solidFill>
                  <a:srgbClr val="C00000"/>
                </a:solidFill>
              </a:rPr>
              <a:t>w</a:t>
            </a:r>
            <a:r>
              <a:rPr lang="en-US" b="1" dirty="0" smtClean="0">
                <a:solidFill>
                  <a:srgbClr val="C00000"/>
                </a:solidFill>
              </a:rPr>
              <a:t>,pk</a:t>
            </a:r>
            <a:r>
              <a:rPr lang="en-US" b="1" baseline="-25000" dirty="0" smtClean="0">
                <a:solidFill>
                  <a:srgbClr val="C00000"/>
                </a:solidFill>
              </a:rPr>
              <a:t>w0</a:t>
            </a:r>
            <a:r>
              <a:rPr lang="en-US" b="1" dirty="0" smtClean="0">
                <a:solidFill>
                  <a:srgbClr val="C00000"/>
                </a:solidFill>
              </a:rPr>
              <a:t>||pk’</a:t>
            </a:r>
            <a:r>
              <a:rPr lang="en-US" b="1" baseline="-25000" dirty="0" smtClean="0">
                <a:solidFill>
                  <a:srgbClr val="C00000"/>
                </a:solidFill>
              </a:rPr>
              <a:t>w1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642910" y="1571612"/>
            <a:ext cx="2503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Suppose we don’t:</a:t>
            </a:r>
            <a:endParaRPr lang="en-US" sz="2400" dirty="0"/>
          </a:p>
        </p:txBody>
      </p:sp>
      <p:sp>
        <p:nvSpPr>
          <p:cNvPr id="100" name="TextBox 99"/>
          <p:cNvSpPr txBox="1"/>
          <p:nvPr/>
        </p:nvSpPr>
        <p:spPr>
          <a:xfrm>
            <a:off x="1857356" y="6143644"/>
            <a:ext cx="545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we signed two different messages with the same key!</a:t>
            </a:r>
            <a:endParaRPr lang="en-US" dirty="0"/>
          </a:p>
        </p:txBody>
      </p:sp>
      <p:cxnSp>
        <p:nvCxnSpPr>
          <p:cNvPr id="104" name="Curved Connector 103"/>
          <p:cNvCxnSpPr>
            <a:stCxn id="100" idx="0"/>
            <a:endCxn id="97" idx="2"/>
          </p:cNvCxnSpPr>
          <p:nvPr/>
        </p:nvCxnSpPr>
        <p:spPr>
          <a:xfrm rot="16200000" flipV="1">
            <a:off x="3138943" y="4695604"/>
            <a:ext cx="1059428" cy="1836651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>
            <a:stCxn id="100" idx="0"/>
            <a:endCxn id="98" idx="2"/>
          </p:cNvCxnSpPr>
          <p:nvPr/>
        </p:nvCxnSpPr>
        <p:spPr>
          <a:xfrm rot="5400000" flipH="1" flipV="1">
            <a:off x="4996330" y="4674868"/>
            <a:ext cx="1059428" cy="187812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5" grpId="0" animBg="1"/>
      <p:bldP spid="78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tree is constructed on-fly, so we need to remember the state.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A stupid solution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generate the whole tree beforehand.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A better solution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generate the whole tree </a:t>
            </a:r>
            <a:r>
              <a:rPr lang="en-US" dirty="0" err="1" smtClean="0"/>
              <a:t>pseudorandomly</a:t>
            </a:r>
            <a:r>
              <a:rPr lang="en-US" dirty="0" smtClean="0"/>
              <a:t> and just remember the seed.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2514600"/>
            <a:ext cx="91440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Advantages of the signature schemes</a:t>
            </a:r>
            <a:endParaRPr lang="en-US" sz="40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GB" dirty="0"/>
              <a:t>Digital signatures are:</a:t>
            </a:r>
          </a:p>
          <a:p>
            <a:pPr marL="609600" indent="-609600">
              <a:buFontTx/>
              <a:buNone/>
            </a:pPr>
            <a:endParaRPr lang="en-GB" dirty="0"/>
          </a:p>
          <a:p>
            <a:pPr marL="609600" indent="-609600">
              <a:buFontTx/>
              <a:buAutoNum type="arabicPeriod"/>
            </a:pPr>
            <a:r>
              <a:rPr lang="en-GB" b="1" dirty="0"/>
              <a:t>publicly verifiable</a:t>
            </a:r>
          </a:p>
          <a:p>
            <a:pPr marL="609600" indent="-609600">
              <a:buFontTx/>
              <a:buAutoNum type="arabicPeriod"/>
            </a:pPr>
            <a:r>
              <a:rPr lang="en-GB" b="1" dirty="0"/>
              <a:t>transferable</a:t>
            </a:r>
          </a:p>
          <a:p>
            <a:pPr marL="609600" indent="-609600">
              <a:buFontTx/>
              <a:buAutoNum type="arabicPeriod"/>
            </a:pPr>
            <a:r>
              <a:rPr lang="en-GB" dirty="0"/>
              <a:t>provide </a:t>
            </a:r>
            <a:r>
              <a:rPr lang="en-GB" b="1" dirty="0"/>
              <a:t>non-repudiation</a:t>
            </a:r>
          </a:p>
          <a:p>
            <a:pPr marL="609600" indent="-609600">
              <a:buNone/>
            </a:pP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the pseudorandom functions (PRFs)?</a:t>
            </a:r>
            <a:endParaRPr lang="en-US" dirty="0"/>
          </a:p>
        </p:txBody>
      </p:sp>
      <p:pic>
        <p:nvPicPr>
          <p:cNvPr id="1026" name="Picture 2" descr="C:\Users\Stefan\AppData\Local\Microsoft\Windows\Temporary Internet Files\Content.IE5\12SHTSF3\MCj039860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2177" y="1292113"/>
            <a:ext cx="2447409" cy="285126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72132" y="2720873"/>
            <a:ext cx="228601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F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k</a:t>
            </a:r>
            <a:r>
              <a:rPr lang="en-US" sz="2000" b="1" dirty="0" smtClean="0">
                <a:solidFill>
                  <a:srgbClr val="C00000"/>
                </a:solidFill>
              </a:rPr>
              <a:t>: {0,1}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SFRM1095"/>
              </a:rPr>
              <a:t>→</a:t>
            </a:r>
            <a:r>
              <a:rPr lang="en-US" sz="1600" dirty="0" smtClean="0">
                <a:solidFill>
                  <a:srgbClr val="C00000"/>
                </a:solidFill>
                <a:latin typeface="SFRM1095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{0,1}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m </a:t>
            </a:r>
            <a:endParaRPr lang="en-US" sz="2000" dirty="0"/>
          </a:p>
        </p:txBody>
      </p:sp>
      <p:pic>
        <p:nvPicPr>
          <p:cNvPr id="7" name="Picture 6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935055"/>
            <a:ext cx="1368425" cy="1438275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3714744" y="2220807"/>
            <a:ext cx="1589063" cy="667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x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500430" y="2863749"/>
            <a:ext cx="1643074" cy="766919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F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k</a:t>
            </a:r>
            <a:r>
              <a:rPr lang="en-US" b="1" dirty="0" smtClean="0">
                <a:solidFill>
                  <a:srgbClr val="C00000"/>
                </a:solidFill>
              </a:rPr>
              <a:t>(x)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7224" y="4429132"/>
            <a:ext cx="7786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 a random key </a:t>
            </a:r>
            <a:r>
              <a:rPr lang="en-US" sz="2800" b="1" dirty="0" smtClean="0">
                <a:solidFill>
                  <a:srgbClr val="C00000"/>
                </a:solidFill>
              </a:rPr>
              <a:t>k</a:t>
            </a:r>
            <a:r>
              <a:rPr lang="en-US" sz="2800" dirty="0" smtClean="0"/>
              <a:t> and any </a:t>
            </a:r>
            <a:r>
              <a:rPr lang="en-US" sz="2800" b="1" dirty="0" smtClean="0">
                <a:solidFill>
                  <a:srgbClr val="C00000"/>
                </a:solidFill>
              </a:rPr>
              <a:t>x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800" b="1" dirty="0" smtClean="0">
                <a:solidFill>
                  <a:srgbClr val="C00000"/>
                </a:solidFill>
              </a:rPr>
              <a:t>,...,</a:t>
            </a:r>
            <a:r>
              <a:rPr lang="en-US" sz="2800" b="1" dirty="0" err="1" smtClean="0">
                <a:solidFill>
                  <a:srgbClr val="C00000"/>
                </a:solidFill>
              </a:rPr>
              <a:t>x</a:t>
            </a:r>
            <a:r>
              <a:rPr lang="en-US" sz="2800" b="1" baseline="-25000" dirty="0" err="1" smtClean="0">
                <a:solidFill>
                  <a:srgbClr val="C00000"/>
                </a:solidFill>
              </a:rPr>
              <a:t>t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the values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F</a:t>
            </a:r>
            <a:r>
              <a:rPr lang="en-US" sz="2800" b="1" baseline="-25000" dirty="0" err="1" smtClean="0">
                <a:solidFill>
                  <a:srgbClr val="C00000"/>
                </a:solidFill>
              </a:rPr>
              <a:t>k</a:t>
            </a:r>
            <a:r>
              <a:rPr lang="en-US" sz="2800" b="1" dirty="0" smtClean="0">
                <a:solidFill>
                  <a:srgbClr val="C00000"/>
                </a:solidFill>
              </a:rPr>
              <a:t>(x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800" b="1" dirty="0" smtClean="0">
                <a:solidFill>
                  <a:srgbClr val="C00000"/>
                </a:solidFill>
              </a:rPr>
              <a:t>),..., </a:t>
            </a:r>
            <a:r>
              <a:rPr lang="en-US" sz="2800" b="1" dirty="0" err="1" smtClean="0">
                <a:solidFill>
                  <a:srgbClr val="C00000"/>
                </a:solidFill>
              </a:rPr>
              <a:t>F</a:t>
            </a:r>
            <a:r>
              <a:rPr lang="en-US" sz="2800" b="1" baseline="-25000" dirty="0" err="1" smtClean="0">
                <a:solidFill>
                  <a:srgbClr val="C00000"/>
                </a:solidFill>
              </a:rPr>
              <a:t>k</a:t>
            </a:r>
            <a:r>
              <a:rPr lang="en-US" sz="2800" b="1" dirty="0" smtClean="0">
                <a:solidFill>
                  <a:srgbClr val="C00000"/>
                </a:solidFill>
              </a:rPr>
              <a:t>(</a:t>
            </a:r>
            <a:r>
              <a:rPr lang="en-US" sz="2800" b="1" dirty="0" err="1" smtClean="0">
                <a:solidFill>
                  <a:srgbClr val="C00000"/>
                </a:solidFill>
              </a:rPr>
              <a:t>x</a:t>
            </a:r>
            <a:r>
              <a:rPr lang="en-US" sz="2800" b="1" baseline="-25000" dirty="0" err="1" smtClean="0">
                <a:solidFill>
                  <a:srgbClr val="C00000"/>
                </a:solidFill>
              </a:rPr>
              <a:t>t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en-US" sz="2800" dirty="0" smtClean="0"/>
              <a:t>“look random”</a:t>
            </a:r>
          </a:p>
          <a:p>
            <a:endParaRPr lang="en-US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>
            <a:off x="3143240" y="2000240"/>
            <a:ext cx="4985484" cy="3429024"/>
          </a:xfrm>
          <a:prstGeom prst="trapezoid">
            <a:avLst>
              <a:gd name="adj" fmla="val 618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00892" y="2643182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sk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w</a:t>
            </a:r>
            <a:r>
              <a:rPr lang="en-US" b="1" dirty="0" smtClean="0">
                <a:solidFill>
                  <a:srgbClr val="C00000"/>
                </a:solidFill>
              </a:rPr>
              <a:t> := </a:t>
            </a:r>
            <a:r>
              <a:rPr lang="en-US" b="1" dirty="0" err="1" smtClean="0">
                <a:solidFill>
                  <a:srgbClr val="C00000"/>
                </a:solidFill>
              </a:rPr>
              <a:t>F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k</a:t>
            </a:r>
            <a:r>
              <a:rPr lang="en-US" b="1" dirty="0" smtClean="0">
                <a:solidFill>
                  <a:srgbClr val="C00000"/>
                </a:solidFill>
              </a:rPr>
              <a:t>(w)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485518" y="2000241"/>
            <a:ext cx="718457" cy="2214577"/>
          </a:xfrm>
          <a:custGeom>
            <a:avLst/>
            <a:gdLst>
              <a:gd name="connsiteX0" fmla="*/ 32657 w 718457"/>
              <a:gd name="connsiteY0" fmla="*/ 0 h 3537857"/>
              <a:gd name="connsiteX1" fmla="*/ 326571 w 718457"/>
              <a:gd name="connsiteY1" fmla="*/ 653142 h 3537857"/>
              <a:gd name="connsiteX2" fmla="*/ 0 w 718457"/>
              <a:gd name="connsiteY2" fmla="*/ 1469571 h 3537857"/>
              <a:gd name="connsiteX3" fmla="*/ 718457 w 718457"/>
              <a:gd name="connsiteY3" fmla="*/ 2362200 h 3537857"/>
              <a:gd name="connsiteX4" fmla="*/ 293914 w 718457"/>
              <a:gd name="connsiteY4" fmla="*/ 3102428 h 3537857"/>
              <a:gd name="connsiteX5" fmla="*/ 674914 w 718457"/>
              <a:gd name="connsiteY5" fmla="*/ 3537857 h 3537857"/>
              <a:gd name="connsiteX6" fmla="*/ 674914 w 718457"/>
              <a:gd name="connsiteY6" fmla="*/ 3537857 h 3537857"/>
              <a:gd name="connsiteX7" fmla="*/ 674914 w 718457"/>
              <a:gd name="connsiteY7" fmla="*/ 3537857 h 35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8457" h="3537857">
                <a:moveTo>
                  <a:pt x="32657" y="0"/>
                </a:moveTo>
                <a:lnTo>
                  <a:pt x="326571" y="653142"/>
                </a:lnTo>
                <a:lnTo>
                  <a:pt x="0" y="1469571"/>
                </a:lnTo>
                <a:lnTo>
                  <a:pt x="718457" y="2362200"/>
                </a:lnTo>
                <a:lnTo>
                  <a:pt x="293914" y="3102428"/>
                </a:lnTo>
                <a:lnTo>
                  <a:pt x="674914" y="3537857"/>
                </a:lnTo>
                <a:lnTo>
                  <a:pt x="674914" y="3537857"/>
                </a:lnTo>
                <a:lnTo>
                  <a:pt x="674914" y="3537857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72132" y="4214818"/>
            <a:ext cx="1000132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node </a:t>
            </a:r>
            <a:r>
              <a:rPr lang="en-US" b="1" dirty="0" smtClean="0">
                <a:solidFill>
                  <a:srgbClr val="C00000"/>
                </a:solidFill>
              </a:rPr>
              <a:t>w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285860"/>
            <a:ext cx="183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 some PRF </a:t>
            </a:r>
            <a:r>
              <a:rPr lang="en-US" b="1" dirty="0" smtClean="0">
                <a:solidFill>
                  <a:srgbClr val="C00000"/>
                </a:solidFill>
              </a:rPr>
              <a:t>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2000240"/>
            <a:ext cx="37712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private key:  </a:t>
            </a: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</a:rPr>
              <a:t>sk,k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sk</a:t>
            </a:r>
            <a:r>
              <a:rPr lang="en-US" dirty="0" smtClean="0"/>
              <a:t> – a  private key for</a:t>
            </a:r>
            <a:r>
              <a:rPr lang="en-US" b="1" dirty="0" smtClean="0"/>
              <a:t> hashed </a:t>
            </a:r>
            <a:r>
              <a:rPr lang="en-US" b="1" dirty="0" err="1" smtClean="0"/>
              <a:t>Lamport</a:t>
            </a:r>
            <a:endParaRPr lang="en-US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k</a:t>
            </a:r>
            <a:r>
              <a:rPr lang="en-US" b="1" dirty="0" smtClean="0"/>
              <a:t> </a:t>
            </a:r>
            <a:r>
              <a:rPr lang="en-US" dirty="0" smtClean="0"/>
              <a:t>– a key for </a:t>
            </a:r>
            <a:r>
              <a:rPr lang="en-US" b="1" dirty="0" smtClean="0"/>
              <a:t>PRF</a:t>
            </a:r>
            <a:r>
              <a:rPr lang="en-US" b="1" dirty="0" smtClean="0">
                <a:solidFill>
                  <a:srgbClr val="C00000"/>
                </a:solidFill>
              </a:rPr>
              <a:t> F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public key: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pk</a:t>
            </a:r>
            <a:r>
              <a:rPr lang="en-US" dirty="0" smtClean="0"/>
              <a:t> – a  public key for</a:t>
            </a:r>
            <a:r>
              <a:rPr lang="en-US" b="1" dirty="0" smtClean="0"/>
              <a:t> hashed </a:t>
            </a:r>
            <a:r>
              <a:rPr lang="en-US" b="1" dirty="0" err="1" smtClean="0"/>
              <a:t>Lamport</a:t>
            </a:r>
            <a:endParaRPr lang="en-US" dirty="0" smtClean="0"/>
          </a:p>
          <a:p>
            <a:endParaRPr lang="en-US" dirty="0" smtClean="0"/>
          </a:p>
          <a:p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3" name="Shape 12"/>
          <p:cNvCxnSpPr>
            <a:stCxn id="5" idx="2"/>
            <a:endCxn id="9" idx="3"/>
          </p:cNvCxnSpPr>
          <p:nvPr/>
        </p:nvCxnSpPr>
        <p:spPr>
          <a:xfrm rot="5400000">
            <a:off x="6381091" y="3203687"/>
            <a:ext cx="1452337" cy="1069990"/>
          </a:xfrm>
          <a:prstGeom prst="curvedConnector2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28596" y="1643050"/>
            <a:ext cx="8072494" cy="14287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dirty="0" smtClean="0"/>
              <a:t>We have shown that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4500570"/>
            <a:ext cx="22860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signature schemes exist</a:t>
            </a:r>
            <a:endParaRPr lang="en-US" b="1" dirty="0"/>
          </a:p>
        </p:txBody>
      </p:sp>
      <p:sp>
        <p:nvSpPr>
          <p:cNvPr id="6" name="Down Arrow 5"/>
          <p:cNvSpPr/>
          <p:nvPr/>
        </p:nvSpPr>
        <p:spPr>
          <a:xfrm>
            <a:off x="4357686" y="3500438"/>
            <a:ext cx="642942" cy="79506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4348" y="2071678"/>
            <a:ext cx="19316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one way functions</a:t>
            </a:r>
            <a:br>
              <a:rPr lang="en-US" b="1" dirty="0" smtClean="0"/>
            </a:br>
            <a:r>
              <a:rPr lang="en-US" b="1" dirty="0" smtClean="0"/>
              <a:t>exist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2071678"/>
            <a:ext cx="192882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hash functions</a:t>
            </a:r>
            <a:br>
              <a:rPr lang="en-US" b="1" dirty="0" smtClean="0"/>
            </a:br>
            <a:r>
              <a:rPr lang="en-US" b="1" dirty="0" smtClean="0"/>
              <a:t>exist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00826" y="1928802"/>
            <a:ext cx="168527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pseudorandom </a:t>
            </a:r>
            <a:br>
              <a:rPr lang="en-US" b="1" dirty="0" smtClean="0"/>
            </a:br>
            <a:r>
              <a:rPr lang="en-US" b="1" dirty="0" smtClean="0"/>
              <a:t>functions</a:t>
            </a:r>
            <a:br>
              <a:rPr lang="en-US" b="1" dirty="0" smtClean="0"/>
            </a:br>
            <a:r>
              <a:rPr lang="en-US" b="1" dirty="0" smtClean="0"/>
              <a:t>exist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28926" y="221455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and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86446" y="221455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00034" y="2143116"/>
            <a:ext cx="8072494" cy="26432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dirty="0" smtClean="0"/>
              <a:t>But we know that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3434364"/>
            <a:ext cx="19316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one way functions</a:t>
            </a:r>
            <a:br>
              <a:rPr lang="en-US" b="1" dirty="0" smtClean="0"/>
            </a:br>
            <a:r>
              <a:rPr lang="en-US" b="1" dirty="0" smtClean="0"/>
              <a:t>exist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3434364"/>
            <a:ext cx="192882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hash functions</a:t>
            </a:r>
            <a:br>
              <a:rPr lang="en-US" b="1" dirty="0" smtClean="0"/>
            </a:br>
            <a:r>
              <a:rPr lang="en-US" b="1" dirty="0" smtClean="0"/>
              <a:t>exist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00826" y="3291488"/>
            <a:ext cx="168527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pseudorandom </a:t>
            </a:r>
            <a:br>
              <a:rPr lang="en-US" b="1" dirty="0" smtClean="0"/>
            </a:br>
            <a:r>
              <a:rPr lang="en-US" b="1" dirty="0" smtClean="0"/>
              <a:t>functions</a:t>
            </a:r>
            <a:br>
              <a:rPr lang="en-US" b="1" dirty="0" smtClean="0"/>
            </a:br>
            <a:r>
              <a:rPr lang="en-US" b="1" dirty="0" smtClean="0"/>
              <a:t>exist</a:t>
            </a:r>
            <a:endParaRPr lang="en-US" b="1" dirty="0"/>
          </a:p>
        </p:txBody>
      </p:sp>
      <p:sp>
        <p:nvSpPr>
          <p:cNvPr id="14" name="U-Turn Arrow 13"/>
          <p:cNvSpPr/>
          <p:nvPr/>
        </p:nvSpPr>
        <p:spPr>
          <a:xfrm>
            <a:off x="1928794" y="1500174"/>
            <a:ext cx="5572164" cy="1857388"/>
          </a:xfrm>
          <a:prstGeom prst="uturnArrow">
            <a:avLst>
              <a:gd name="adj1" fmla="val 9722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U-Turn Arrow 14"/>
          <p:cNvSpPr/>
          <p:nvPr/>
        </p:nvSpPr>
        <p:spPr>
          <a:xfrm flipH="1">
            <a:off x="1357290" y="2428868"/>
            <a:ext cx="3009920" cy="857256"/>
          </a:xfrm>
          <a:prstGeom prst="utur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 we have shown that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4500570"/>
            <a:ext cx="22860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signature schemes exist</a:t>
            </a:r>
            <a:endParaRPr lang="en-US" b="1" dirty="0"/>
          </a:p>
        </p:txBody>
      </p:sp>
      <p:sp>
        <p:nvSpPr>
          <p:cNvPr id="6" name="Down Arrow 5"/>
          <p:cNvSpPr/>
          <p:nvPr/>
        </p:nvSpPr>
        <p:spPr>
          <a:xfrm>
            <a:off x="4357686" y="2928934"/>
            <a:ext cx="642942" cy="136656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43306" y="2071678"/>
            <a:ext cx="192882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hash functions</a:t>
            </a:r>
            <a:br>
              <a:rPr lang="en-US" b="1" dirty="0" smtClean="0"/>
            </a:br>
            <a:r>
              <a:rPr lang="en-US" b="1" dirty="0" smtClean="0"/>
              <a:t>exist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proof that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4286256"/>
            <a:ext cx="22860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signature schemes exist</a:t>
            </a:r>
            <a:endParaRPr lang="en-US" b="1" dirty="0"/>
          </a:p>
        </p:txBody>
      </p:sp>
      <p:sp>
        <p:nvSpPr>
          <p:cNvPr id="6" name="Down Arrow 5"/>
          <p:cNvSpPr/>
          <p:nvPr/>
        </p:nvSpPr>
        <p:spPr>
          <a:xfrm>
            <a:off x="4357686" y="2714620"/>
            <a:ext cx="642942" cy="136656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43306" y="1857364"/>
            <a:ext cx="221457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one-way functions</a:t>
            </a:r>
            <a:br>
              <a:rPr lang="en-US" b="1" dirty="0" smtClean="0"/>
            </a:br>
            <a:r>
              <a:rPr lang="en-US" b="1" dirty="0" smtClean="0"/>
              <a:t>exist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5786454"/>
            <a:ext cx="3962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is more complicated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542926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©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2012 by Stefan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Dziembowski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 Permission to make digital or hard copies of part or all of this material is currently granted without fee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provided that copies are made only for personal or classroom use, are not distributed for profit or commercial advantage, and that new copies bear this notice and the full citation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/>
              <a:t>Anyone can verify the signatures</a:t>
            </a:r>
          </a:p>
        </p:txBody>
      </p:sp>
      <p:pic>
        <p:nvPicPr>
          <p:cNvPr id="17411" name="Picture 3" descr="PL41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112963"/>
            <a:ext cx="1058863" cy="857250"/>
          </a:xfrm>
          <a:prstGeom prst="rect">
            <a:avLst/>
          </a:prstGeom>
          <a:noFill/>
        </p:spPr>
      </p:pic>
      <p:pic>
        <p:nvPicPr>
          <p:cNvPr id="17412" name="Picture 4" descr="PL41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189163"/>
            <a:ext cx="900113" cy="9271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7413" name="Picture 5" descr="PL414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5105400"/>
            <a:ext cx="973138" cy="1011238"/>
          </a:xfrm>
          <a:prstGeom prst="rect">
            <a:avLst/>
          </a:prstGeom>
          <a:noFill/>
        </p:spPr>
      </p:pic>
      <p:pic>
        <p:nvPicPr>
          <p:cNvPr id="17414" name="Picture 6" descr="PL412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4170363"/>
            <a:ext cx="990600" cy="942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7415" name="Picture 7" descr="PL415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4094163"/>
            <a:ext cx="1041400" cy="969962"/>
          </a:xfrm>
          <a:prstGeom prst="rect">
            <a:avLst/>
          </a:prstGeom>
          <a:noFill/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738938" y="5465763"/>
            <a:ext cx="50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990000"/>
                </a:solidFill>
              </a:rPr>
              <a:t>P</a:t>
            </a:r>
            <a:r>
              <a:rPr lang="pl-PL" sz="2400" b="1" baseline="-25000" dirty="0">
                <a:solidFill>
                  <a:srgbClr val="990000"/>
                </a:solidFill>
              </a:rPr>
              <a:t>5</a:t>
            </a:r>
            <a:endParaRPr lang="en-US" sz="2400" b="1" dirty="0">
              <a:solidFill>
                <a:srgbClr val="990000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462338" y="4475163"/>
            <a:ext cx="50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rgbClr val="990000"/>
                </a:solidFill>
              </a:rPr>
              <a:t>P</a:t>
            </a:r>
            <a:r>
              <a:rPr lang="pl-PL" sz="2400" b="1" baseline="-25000">
                <a:solidFill>
                  <a:srgbClr val="990000"/>
                </a:solidFill>
              </a:rPr>
              <a:t>1</a:t>
            </a:r>
            <a:endParaRPr lang="en-US" sz="2400" b="1">
              <a:solidFill>
                <a:srgbClr val="990000"/>
              </a:solidFill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657600" y="2112963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990000"/>
                </a:solidFill>
              </a:rPr>
              <a:t>P</a:t>
            </a:r>
            <a:r>
              <a:rPr lang="pl-PL" sz="2400" b="1" baseline="-25000" dirty="0">
                <a:solidFill>
                  <a:srgbClr val="990000"/>
                </a:solidFill>
              </a:rPr>
              <a:t>2</a:t>
            </a:r>
            <a:endParaRPr lang="en-US" sz="2400" b="1" dirty="0">
              <a:solidFill>
                <a:srgbClr val="990000"/>
              </a:solidFill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262938" y="3713163"/>
            <a:ext cx="50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rgbClr val="990000"/>
                </a:solidFill>
              </a:rPr>
              <a:t>P</a:t>
            </a:r>
            <a:r>
              <a:rPr lang="pl-PL" sz="2400" b="1" baseline="-25000">
                <a:solidFill>
                  <a:srgbClr val="990000"/>
                </a:solidFill>
              </a:rPr>
              <a:t>4</a:t>
            </a:r>
            <a:endParaRPr lang="en-US" sz="2400" b="1">
              <a:solidFill>
                <a:srgbClr val="990000"/>
              </a:solidFill>
            </a:endParaRPr>
          </a:p>
        </p:txBody>
      </p:sp>
      <p:graphicFrame>
        <p:nvGraphicFramePr>
          <p:cNvPr id="17421" name="Group 13"/>
          <p:cNvGraphicFramePr>
            <a:graphicFrameLocks noGrp="1"/>
          </p:cNvGraphicFramePr>
          <p:nvPr>
            <p:ph idx="1"/>
          </p:nvPr>
        </p:nvGraphicFramePr>
        <p:xfrm>
          <a:off x="685800" y="2798763"/>
          <a:ext cx="1295400" cy="3071813"/>
        </p:xfrm>
        <a:graphic>
          <a:graphicData uri="http://schemas.openxmlformats.org/drawingml/2006/table">
            <a:tbl>
              <a:tblPr/>
              <a:tblGrid>
                <a:gridCol w="1295400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34" charset="0"/>
                        </a:rPr>
                        <a:t>pk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34" charset="0"/>
                        </a:rPr>
                        <a:t>pk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34" charset="0"/>
                        </a:rPr>
                        <a:t>pk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34" charset="0"/>
                        </a:rPr>
                        <a:t>pk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34" charset="0"/>
                        </a:rPr>
                        <a:t>pk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7" name="AutoShape 29"/>
          <p:cNvSpPr>
            <a:spLocks noChangeArrowheads="1"/>
          </p:cNvSpPr>
          <p:nvPr/>
        </p:nvSpPr>
        <p:spPr bwMode="auto">
          <a:xfrm rot="8646920" flipH="1" flipV="1">
            <a:off x="4495800" y="2971800"/>
            <a:ext cx="2411413" cy="954088"/>
          </a:xfrm>
          <a:prstGeom prst="leftArrow">
            <a:avLst>
              <a:gd name="adj1" fmla="val 50000"/>
              <a:gd name="adj2" fmla="val 6318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/>
              <a:t>1.</a:t>
            </a:r>
            <a:r>
              <a:rPr lang="en-US" sz="2000" b="1" dirty="0">
                <a:solidFill>
                  <a:srgbClr val="990000"/>
                </a:solidFill>
              </a:rPr>
              <a:t> </a:t>
            </a:r>
            <a:r>
              <a:rPr lang="en-US" sz="2000" b="1" dirty="0" smtClean="0">
                <a:solidFill>
                  <a:srgbClr val="990000"/>
                </a:solidFill>
              </a:rPr>
              <a:t>Sign(sk</a:t>
            </a:r>
            <a:r>
              <a:rPr lang="en-US" sz="2000" b="1" baseline="-25000" dirty="0" smtClean="0">
                <a:solidFill>
                  <a:srgbClr val="990000"/>
                </a:solidFill>
              </a:rPr>
              <a:t>3</a:t>
            </a:r>
            <a:r>
              <a:rPr lang="en-US" sz="2000" b="1" dirty="0" smtClean="0">
                <a:solidFill>
                  <a:srgbClr val="990000"/>
                </a:solidFill>
              </a:rPr>
              <a:t>,m</a:t>
            </a:r>
            <a:r>
              <a:rPr lang="en-US" sz="2000" b="1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304800" y="2133600"/>
            <a:ext cx="238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public register:</a:t>
            </a:r>
          </a:p>
        </p:txBody>
      </p:sp>
      <p:sp>
        <p:nvSpPr>
          <p:cNvPr id="17439" name="AutoShape 31"/>
          <p:cNvSpPr>
            <a:spLocks noChangeArrowheads="1"/>
          </p:cNvSpPr>
          <p:nvPr/>
        </p:nvSpPr>
        <p:spPr bwMode="auto">
          <a:xfrm rot="10800000" flipH="1" flipV="1">
            <a:off x="4800600" y="1676400"/>
            <a:ext cx="1905000" cy="954088"/>
          </a:xfrm>
          <a:prstGeom prst="leftArrow">
            <a:avLst>
              <a:gd name="adj1" fmla="val 50083"/>
              <a:gd name="adj2" fmla="val 60898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990000"/>
                </a:solidFill>
              </a:rPr>
              <a:t>Sign(sk</a:t>
            </a:r>
            <a:r>
              <a:rPr lang="en-US" sz="2000" b="1" baseline="-25000" dirty="0" smtClean="0">
                <a:solidFill>
                  <a:srgbClr val="990000"/>
                </a:solidFill>
              </a:rPr>
              <a:t>3</a:t>
            </a:r>
            <a:r>
              <a:rPr lang="en-US" sz="2000" b="1" dirty="0" smtClean="0">
                <a:solidFill>
                  <a:srgbClr val="990000"/>
                </a:solidFill>
              </a:rPr>
              <a:t>,m</a:t>
            </a:r>
            <a:r>
              <a:rPr lang="en-US" sz="2000" b="1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17440" name="AutoShape 32"/>
          <p:cNvSpPr>
            <a:spLocks noChangeArrowheads="1"/>
          </p:cNvSpPr>
          <p:nvPr/>
        </p:nvSpPr>
        <p:spPr bwMode="auto">
          <a:xfrm rot="6256874" flipH="1" flipV="1">
            <a:off x="5849144" y="3675856"/>
            <a:ext cx="2057400" cy="954088"/>
          </a:xfrm>
          <a:prstGeom prst="leftArrow">
            <a:avLst>
              <a:gd name="adj1" fmla="val 54241"/>
              <a:gd name="adj2" fmla="val 60479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990000"/>
                </a:solidFill>
              </a:rPr>
              <a:t>Sign(sk</a:t>
            </a:r>
            <a:r>
              <a:rPr lang="en-US" sz="2000" b="1" baseline="-25000" dirty="0" smtClean="0">
                <a:solidFill>
                  <a:srgbClr val="990000"/>
                </a:solidFill>
              </a:rPr>
              <a:t>3</a:t>
            </a:r>
            <a:r>
              <a:rPr lang="en-US" sz="2000" b="1" dirty="0" smtClean="0">
                <a:solidFill>
                  <a:srgbClr val="990000"/>
                </a:solidFill>
              </a:rPr>
              <a:t>,m</a:t>
            </a:r>
            <a:r>
              <a:rPr lang="en-US" sz="2000" b="1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17441" name="AutoShape 33"/>
          <p:cNvSpPr>
            <a:spLocks noChangeArrowheads="1"/>
          </p:cNvSpPr>
          <p:nvPr/>
        </p:nvSpPr>
        <p:spPr bwMode="auto">
          <a:xfrm>
            <a:off x="2057400" y="3962400"/>
            <a:ext cx="1905000" cy="685800"/>
          </a:xfrm>
          <a:prstGeom prst="leftArrow">
            <a:avLst>
              <a:gd name="adj1" fmla="val 50000"/>
              <a:gd name="adj2" fmla="val 6944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/>
              <a:t>2. reads </a:t>
            </a:r>
            <a:r>
              <a:rPr lang="en-US" sz="2000" b="1" dirty="0" smtClean="0">
                <a:solidFill>
                  <a:srgbClr val="990000"/>
                </a:solidFill>
              </a:rPr>
              <a:t>pk</a:t>
            </a:r>
            <a:r>
              <a:rPr lang="en-US" sz="2000" b="1" baseline="-25000" dirty="0" smtClean="0">
                <a:solidFill>
                  <a:srgbClr val="990000"/>
                </a:solidFill>
              </a:rPr>
              <a:t>3</a:t>
            </a:r>
            <a:endParaRPr lang="en-US" sz="2000" b="1" baseline="-25000" dirty="0">
              <a:solidFill>
                <a:srgbClr val="990000"/>
              </a:solidFill>
            </a:endParaRPr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7772400" y="2667000"/>
            <a:ext cx="914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990000"/>
                </a:solidFill>
              </a:rPr>
              <a:t>sk</a:t>
            </a:r>
            <a:r>
              <a:rPr lang="en-US" b="1" baseline="-25000" dirty="0" smtClean="0">
                <a:solidFill>
                  <a:srgbClr val="990000"/>
                </a:solidFill>
              </a:rPr>
              <a:t>3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2133600" y="5237163"/>
            <a:ext cx="3276600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000" dirty="0"/>
              <a:t>3. computes </a:t>
            </a:r>
            <a:r>
              <a:rPr lang="en-US" sz="2000" b="1" dirty="0" err="1" smtClean="0">
                <a:solidFill>
                  <a:srgbClr val="990000"/>
                </a:solidFill>
              </a:rPr>
              <a:t>Vrfy</a:t>
            </a:r>
            <a:r>
              <a:rPr lang="en-US" sz="2000" b="1" dirty="0" smtClean="0">
                <a:solidFill>
                  <a:srgbClr val="990000"/>
                </a:solidFill>
              </a:rPr>
              <a:t>(pk</a:t>
            </a:r>
            <a:r>
              <a:rPr lang="en-US" sz="2000" b="1" baseline="-25000" dirty="0" smtClean="0">
                <a:solidFill>
                  <a:srgbClr val="990000"/>
                </a:solidFill>
              </a:rPr>
              <a:t>3</a:t>
            </a:r>
            <a:r>
              <a:rPr lang="en-US" sz="2000" b="1" dirty="0" smtClean="0">
                <a:solidFill>
                  <a:srgbClr val="990000"/>
                </a:solidFill>
              </a:rPr>
              <a:t>,m</a:t>
            </a:r>
            <a:r>
              <a:rPr lang="en-US" sz="2000" b="1" dirty="0">
                <a:solidFill>
                  <a:srgbClr val="990000"/>
                </a:solidFill>
              </a:rPr>
              <a:t>)</a:t>
            </a:r>
            <a:endParaRPr lang="en-US" sz="2000" b="1" baseline="-25000" dirty="0">
              <a:solidFill>
                <a:srgbClr val="990000"/>
              </a:solidFill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858148" y="2143116"/>
            <a:ext cx="45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990000"/>
                </a:solidFill>
              </a:rPr>
              <a:t>P</a:t>
            </a:r>
            <a:r>
              <a:rPr lang="it-IT" sz="2400" b="1" baseline="-25000" dirty="0" smtClean="0">
                <a:solidFill>
                  <a:srgbClr val="990000"/>
                </a:solidFill>
              </a:rPr>
              <a:t>3</a:t>
            </a:r>
            <a:endParaRPr lang="en-US" sz="24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7" grpId="0" animBg="1"/>
      <p:bldP spid="17439" grpId="0" animBg="1"/>
      <p:bldP spid="17440" grpId="0" animBg="1"/>
      <p:bldP spid="17441" grpId="0" animBg="1"/>
      <p:bldP spid="174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/>
              <a:t>Look at the MACs...</a:t>
            </a:r>
            <a:endParaRPr lang="en-US"/>
          </a:p>
        </p:txBody>
      </p:sp>
      <p:pic>
        <p:nvPicPr>
          <p:cNvPr id="11277" name="Picture 13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3138" y="1824038"/>
            <a:ext cx="1401762" cy="1457325"/>
          </a:xfrm>
          <a:prstGeom prst="rect">
            <a:avLst/>
          </a:prstGeom>
          <a:noFill/>
        </p:spPr>
      </p:pic>
      <p:pic>
        <p:nvPicPr>
          <p:cNvPr id="11278" name="Picture 1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752600"/>
            <a:ext cx="1368425" cy="1438275"/>
          </a:xfrm>
          <a:prstGeom prst="rect">
            <a:avLst/>
          </a:prstGeom>
          <a:noFill/>
        </p:spPr>
      </p:pic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2916238" y="2473325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704975" y="2743200"/>
            <a:ext cx="647934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Alice</a:t>
            </a:r>
            <a:endParaRPr lang="en-US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510338" y="2814638"/>
            <a:ext cx="631825" cy="3698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b="1" dirty="0">
                <a:solidFill>
                  <a:srgbClr val="993300"/>
                </a:solidFill>
                <a:ea typeface="ＭＳ Ｐゴシック" pitchFamily="34" charset="-128"/>
              </a:rPr>
              <a:t>Bob</a:t>
            </a:r>
            <a:endParaRPr lang="en-US" b="1" dirty="0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635375" y="2257425"/>
            <a:ext cx="1549014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993300"/>
                </a:solidFill>
                <a:ea typeface="ＭＳ Ｐゴシック" pitchFamily="34" charset="-128"/>
              </a:rPr>
              <a:t>(m, t=Tag</a:t>
            </a:r>
            <a:r>
              <a:rPr lang="en-US" b="1" baseline="-25000">
                <a:solidFill>
                  <a:srgbClr val="993300"/>
                </a:solidFill>
                <a:ea typeface="ＭＳ Ｐゴシック" pitchFamily="34" charset="-128"/>
              </a:rPr>
              <a:t>k</a:t>
            </a:r>
            <a:r>
              <a:rPr lang="en-US" b="1">
                <a:solidFill>
                  <a:srgbClr val="993300"/>
                </a:solidFill>
                <a:ea typeface="ＭＳ Ｐゴシック" pitchFamily="34" charset="-128"/>
              </a:rPr>
              <a:t>(m))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981200" y="1066800"/>
            <a:ext cx="3143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k</a:t>
            </a:r>
            <a:endParaRPr lang="en-US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6629400" y="1143000"/>
            <a:ext cx="3143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k</a:t>
            </a:r>
            <a:endParaRPr lang="en-US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2133600" y="144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6781800" y="152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68313" y="2257425"/>
            <a:ext cx="114807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en-GB" b="1" dirty="0">
                <a:solidFill>
                  <a:srgbClr val="993300"/>
                </a:solidFill>
                <a:ea typeface="ＭＳ Ｐゴシック" pitchFamily="34" charset="-128"/>
              </a:rPr>
              <a:t>m </a:t>
            </a:r>
            <a:r>
              <a:rPr lang="ru-RU" b="1" dirty="0">
                <a:solidFill>
                  <a:srgbClr val="993300"/>
                </a:solidFill>
                <a:ea typeface="ＭＳ Ｐゴシック" pitchFamily="34" charset="-128"/>
                <a:cs typeface="Arial" pitchFamily="34" charset="0"/>
              </a:rPr>
              <a:t>є</a:t>
            </a:r>
            <a:r>
              <a:rPr lang="pl-PL" b="1" dirty="0">
                <a:solidFill>
                  <a:srgbClr val="993300"/>
                </a:solidFill>
                <a:ea typeface="ＭＳ Ｐゴシック" pitchFamily="34" charset="-128"/>
                <a:cs typeface="Arial" pitchFamily="34" charset="0"/>
              </a:rPr>
              <a:t> {0,1}*</a:t>
            </a:r>
            <a:endParaRPr lang="en-US" b="1" dirty="0">
              <a:solidFill>
                <a:srgbClr val="993300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1290" name="Picture 26" descr="j02920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724400"/>
            <a:ext cx="1752600" cy="1663700"/>
          </a:xfrm>
          <a:prstGeom prst="rect">
            <a:avLst/>
          </a:prstGeom>
          <a:noFill/>
        </p:spPr>
      </p:pic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629400" y="5943600"/>
            <a:ext cx="9906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Carol</a:t>
            </a:r>
            <a:endParaRPr lang="en-US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6781800" y="3276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486400" y="3657600"/>
            <a:ext cx="289242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Look, I got </a:t>
            </a:r>
            <a:r>
              <a:rPr lang="en-GB" b="1" dirty="0">
                <a:solidFill>
                  <a:srgbClr val="993300"/>
                </a:solidFill>
              </a:rPr>
              <a:t>(</a:t>
            </a:r>
            <a:r>
              <a:rPr lang="en-GB" b="1" dirty="0" err="1">
                <a:solidFill>
                  <a:srgbClr val="993300"/>
                </a:solidFill>
              </a:rPr>
              <a:t>m,t</a:t>
            </a:r>
            <a:r>
              <a:rPr lang="en-GB" b="1" dirty="0">
                <a:solidFill>
                  <a:srgbClr val="993300"/>
                </a:solidFill>
              </a:rPr>
              <a:t>)</a:t>
            </a:r>
            <a:r>
              <a:rPr lang="en-GB" dirty="0"/>
              <a:t> from Alice</a:t>
            </a:r>
            <a:endParaRPr lang="en-US" dirty="0"/>
          </a:p>
        </p:txBody>
      </p:sp>
      <p:sp>
        <p:nvSpPr>
          <p:cNvPr id="11294" name="AutoShape 30"/>
          <p:cNvSpPr>
            <a:spLocks noChangeArrowheads="1"/>
          </p:cNvSpPr>
          <p:nvPr/>
        </p:nvSpPr>
        <p:spPr bwMode="auto">
          <a:xfrm>
            <a:off x="762000" y="3505200"/>
            <a:ext cx="4267200" cy="2667000"/>
          </a:xfrm>
          <a:prstGeom prst="wedgeRectCallout">
            <a:avLst>
              <a:gd name="adj1" fmla="val 85046"/>
              <a:gd name="adj2" fmla="val 7264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marL="342900" indent="-342900" algn="ctr"/>
            <a:r>
              <a:rPr lang="en-GB" sz="2400" b="1" dirty="0"/>
              <a:t>Why shall I trust you?</a:t>
            </a:r>
          </a:p>
          <a:p>
            <a:pPr marL="342900" indent="-342900" algn="ctr"/>
            <a:endParaRPr lang="en-GB" sz="2400" b="1" dirty="0"/>
          </a:p>
          <a:p>
            <a:pPr marL="342900" indent="-342900">
              <a:buFontTx/>
              <a:buAutoNum type="arabicPeriod"/>
            </a:pPr>
            <a:r>
              <a:rPr lang="en-GB" sz="2000" dirty="0"/>
              <a:t>You could have created </a:t>
            </a:r>
            <a:r>
              <a:rPr lang="en-GB" sz="2000" b="1" dirty="0">
                <a:solidFill>
                  <a:srgbClr val="993300"/>
                </a:solidFill>
              </a:rPr>
              <a:t>t</a:t>
            </a:r>
            <a:r>
              <a:rPr lang="en-GB" sz="2000" dirty="0"/>
              <a:t> yourself (because you know </a:t>
            </a:r>
            <a:r>
              <a:rPr lang="en-GB" sz="2000" b="1" dirty="0">
                <a:solidFill>
                  <a:srgbClr val="993300"/>
                </a:solidFill>
              </a:rPr>
              <a:t>k</a:t>
            </a:r>
            <a:r>
              <a:rPr lang="en-GB" sz="2000" dirty="0"/>
              <a:t>)</a:t>
            </a:r>
          </a:p>
          <a:p>
            <a:pPr marL="342900" indent="-342900">
              <a:buFontTx/>
              <a:buAutoNum type="arabicPeriod"/>
            </a:pPr>
            <a:endParaRPr lang="en-GB" sz="2000" dirty="0"/>
          </a:p>
          <a:p>
            <a:pPr marL="342900" indent="-342900">
              <a:buFontTx/>
              <a:buAutoNum type="arabicPeriod"/>
            </a:pPr>
            <a:r>
              <a:rPr lang="en-GB" sz="2000" dirty="0"/>
              <a:t>I don’t know </a:t>
            </a:r>
            <a:r>
              <a:rPr lang="en-GB" sz="2000" b="1" dirty="0">
                <a:solidFill>
                  <a:srgbClr val="993300"/>
                </a:solidFill>
              </a:rPr>
              <a:t>k</a:t>
            </a:r>
            <a:r>
              <a:rPr lang="en-GB" sz="2000" dirty="0"/>
              <a:t>, so how can I verify the tag?</a:t>
            </a:r>
          </a:p>
          <a:p>
            <a:pPr marL="342900" indent="-342900">
              <a:buFontTx/>
              <a:buAutoNum type="arabicPeriod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animBg="1"/>
      <p:bldP spid="11282" grpId="0" animBg="1"/>
      <p:bldP spid="11291" grpId="0" animBg="1"/>
      <p:bldP spid="11292" grpId="0" animBg="1"/>
      <p:bldP spid="11293" grpId="0" animBg="1"/>
      <p:bldP spid="112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GB" sz="4000"/>
              <a:t>Signatures are publicly-verifiable!</a:t>
            </a:r>
            <a:endParaRPr lang="en-US" sz="4000"/>
          </a:p>
        </p:txBody>
      </p:sp>
      <p:pic>
        <p:nvPicPr>
          <p:cNvPr id="12292" name="Picture 4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3138" y="1824038"/>
            <a:ext cx="1401762" cy="1457325"/>
          </a:xfrm>
          <a:prstGeom prst="rect">
            <a:avLst/>
          </a:prstGeom>
          <a:noFill/>
        </p:spPr>
      </p:pic>
      <p:pic>
        <p:nvPicPr>
          <p:cNvPr id="12293" name="Picture 5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752600"/>
            <a:ext cx="1368425" cy="1438275"/>
          </a:xfrm>
          <a:prstGeom prst="rect">
            <a:avLst/>
          </a:prstGeom>
          <a:noFill/>
        </p:spPr>
      </p:pic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2916238" y="2473325"/>
            <a:ext cx="30956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704975" y="2743200"/>
            <a:ext cx="647934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Alice</a:t>
            </a:r>
            <a:endParaRPr lang="en-US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510338" y="2814638"/>
            <a:ext cx="631825" cy="3698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Bob</a:t>
            </a:r>
            <a:endParaRPr lang="en-US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635375" y="2257425"/>
            <a:ext cx="178606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993300"/>
                </a:solidFill>
                <a:ea typeface="ＭＳ Ｐゴシック" pitchFamily="34" charset="-128"/>
              </a:rPr>
              <a:t>(m, </a:t>
            </a:r>
            <a:r>
              <a:rPr lang="el-GR" b="1" dirty="0">
                <a:solidFill>
                  <a:srgbClr val="993300"/>
                </a:solidFill>
              </a:rPr>
              <a:t>σ</a:t>
            </a:r>
            <a:r>
              <a:rPr lang="en-US" dirty="0"/>
              <a:t> </a:t>
            </a:r>
            <a:r>
              <a:rPr lang="en-US" b="1" dirty="0">
                <a:solidFill>
                  <a:srgbClr val="993300"/>
                </a:solidFill>
                <a:ea typeface="ＭＳ Ｐゴシック" pitchFamily="34" charset="-128"/>
              </a:rPr>
              <a:t>=</a:t>
            </a:r>
            <a:r>
              <a:rPr lang="en-US" b="1" dirty="0" err="1">
                <a:solidFill>
                  <a:srgbClr val="993300"/>
                </a:solidFill>
                <a:ea typeface="ＭＳ Ｐゴシック" pitchFamily="34" charset="-128"/>
              </a:rPr>
              <a:t>Sign</a:t>
            </a:r>
            <a:r>
              <a:rPr lang="en-US" b="1" baseline="-25000" dirty="0" err="1">
                <a:solidFill>
                  <a:srgbClr val="993300"/>
                </a:solidFill>
                <a:ea typeface="ＭＳ Ｐゴシック" pitchFamily="34" charset="-128"/>
              </a:rPr>
              <a:t>sk</a:t>
            </a:r>
            <a:r>
              <a:rPr lang="en-US" b="1" dirty="0">
                <a:solidFill>
                  <a:srgbClr val="993300"/>
                </a:solidFill>
                <a:ea typeface="ＭＳ Ｐゴシック" pitchFamily="34" charset="-128"/>
              </a:rPr>
              <a:t>(m))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905000" y="1066800"/>
            <a:ext cx="550863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sk</a:t>
            </a:r>
            <a:r>
              <a:rPr lang="en-GB" b="1" baseline="-25000">
                <a:solidFill>
                  <a:srgbClr val="993300"/>
                </a:solidFill>
                <a:ea typeface="ＭＳ Ｐゴシック" pitchFamily="34" charset="-128"/>
              </a:rPr>
              <a:t>A</a:t>
            </a:r>
            <a:endParaRPr lang="en-US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162800" y="1143000"/>
            <a:ext cx="563563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pk</a:t>
            </a:r>
            <a:r>
              <a:rPr lang="en-GB" b="1" baseline="-25000">
                <a:solidFill>
                  <a:srgbClr val="993300"/>
                </a:solidFill>
                <a:ea typeface="ＭＳ Ｐゴシック" pitchFamily="34" charset="-128"/>
              </a:rPr>
              <a:t>A</a:t>
            </a:r>
            <a:endParaRPr lang="en-US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133600" y="144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6781800" y="1524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68313" y="2257425"/>
            <a:ext cx="114807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en-GB" b="1" dirty="0">
                <a:solidFill>
                  <a:srgbClr val="993300"/>
                </a:solidFill>
                <a:ea typeface="ＭＳ Ｐゴシック" pitchFamily="34" charset="-128"/>
              </a:rPr>
              <a:t>m </a:t>
            </a:r>
            <a:r>
              <a:rPr lang="ru-RU" b="1" dirty="0">
                <a:solidFill>
                  <a:srgbClr val="993300"/>
                </a:solidFill>
                <a:ea typeface="ＭＳ Ｐゴシック" pitchFamily="34" charset="-128"/>
                <a:cs typeface="Arial" pitchFamily="34" charset="0"/>
              </a:rPr>
              <a:t>є</a:t>
            </a:r>
            <a:r>
              <a:rPr lang="pl-PL" b="1" dirty="0">
                <a:solidFill>
                  <a:srgbClr val="993300"/>
                </a:solidFill>
                <a:ea typeface="ＭＳ Ｐゴシック" pitchFamily="34" charset="-128"/>
                <a:cs typeface="Arial" pitchFamily="34" charset="0"/>
              </a:rPr>
              <a:t> {0,1}*</a:t>
            </a:r>
            <a:endParaRPr lang="en-US" b="1" dirty="0">
              <a:solidFill>
                <a:srgbClr val="993300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2303" name="Picture 15" descr="j02920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724400"/>
            <a:ext cx="1752600" cy="1663700"/>
          </a:xfrm>
          <a:prstGeom prst="rect">
            <a:avLst/>
          </a:prstGeom>
          <a:noFill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629400" y="5943600"/>
            <a:ext cx="9906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b="1">
                <a:solidFill>
                  <a:srgbClr val="993300"/>
                </a:solidFill>
                <a:ea typeface="ＭＳ Ｐゴシック" pitchFamily="34" charset="-128"/>
              </a:rPr>
              <a:t>Carol</a:t>
            </a:r>
            <a:endParaRPr lang="en-US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6781800" y="3276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1600200" y="4267200"/>
            <a:ext cx="3657600" cy="1905000"/>
          </a:xfrm>
          <a:prstGeom prst="wedgeRectCallout">
            <a:avLst>
              <a:gd name="adj1" fmla="val 89065"/>
              <a:gd name="adj2" fmla="val -6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marL="342900" indent="-342900" algn="ctr"/>
            <a:r>
              <a:rPr lang="en-GB" sz="2000" dirty="0"/>
              <a:t>I can calculate</a:t>
            </a:r>
          </a:p>
          <a:p>
            <a:pPr marL="342900" indent="-342900" algn="ctr"/>
            <a:endParaRPr lang="en-GB" sz="2000" dirty="0"/>
          </a:p>
          <a:p>
            <a:pPr marL="342900" indent="-342900" algn="ctr"/>
            <a:r>
              <a:rPr lang="en-US" sz="2000" b="1" dirty="0" err="1">
                <a:solidFill>
                  <a:srgbClr val="990000"/>
                </a:solidFill>
              </a:rPr>
              <a:t>Vrfy</a:t>
            </a:r>
            <a:r>
              <a:rPr lang="en-US" sz="2000" b="1" dirty="0">
                <a:solidFill>
                  <a:srgbClr val="990000"/>
                </a:solidFill>
              </a:rPr>
              <a:t>(</a:t>
            </a:r>
            <a:r>
              <a:rPr lang="en-US" sz="2000" b="1" dirty="0" err="1">
                <a:solidFill>
                  <a:srgbClr val="990000"/>
                </a:solidFill>
              </a:rPr>
              <a:t>pk</a:t>
            </a:r>
            <a:r>
              <a:rPr lang="en-US" sz="2000" b="1" baseline="-25000" dirty="0" err="1">
                <a:solidFill>
                  <a:srgbClr val="990000"/>
                </a:solidFill>
              </a:rPr>
              <a:t>A</a:t>
            </a:r>
            <a:r>
              <a:rPr lang="en-US" sz="2000" b="1" dirty="0" err="1">
                <a:solidFill>
                  <a:srgbClr val="990000"/>
                </a:solidFill>
              </a:rPr>
              <a:t>,m</a:t>
            </a:r>
            <a:r>
              <a:rPr lang="en-US" sz="2000" b="1" dirty="0">
                <a:solidFill>
                  <a:srgbClr val="990000"/>
                </a:solidFill>
              </a:rPr>
              <a:t>,</a:t>
            </a:r>
            <a:r>
              <a:rPr lang="el-GR" sz="2000" b="1" dirty="0">
                <a:solidFill>
                  <a:srgbClr val="990000"/>
                </a:solidFill>
                <a:cs typeface="Arial" pitchFamily="34" charset="0"/>
              </a:rPr>
              <a:t>σ</a:t>
            </a:r>
            <a:r>
              <a:rPr lang="en-GB" sz="2000" b="1" dirty="0">
                <a:solidFill>
                  <a:srgbClr val="990000"/>
                </a:solidFill>
                <a:cs typeface="Arial" pitchFamily="34" charset="0"/>
              </a:rPr>
              <a:t>)</a:t>
            </a:r>
            <a:endParaRPr lang="el-GR" sz="2000" b="1" baseline="-25000" dirty="0">
              <a:solidFill>
                <a:srgbClr val="990000"/>
              </a:solidFill>
              <a:cs typeface="Arial" pitchFamily="34" charset="0"/>
            </a:endParaRPr>
          </a:p>
          <a:p>
            <a:pPr marL="342900" indent="-342900" algn="ctr"/>
            <a:endParaRPr lang="en-GB" sz="2000" dirty="0"/>
          </a:p>
          <a:p>
            <a:pPr marL="342900" indent="-342900" algn="ctr"/>
            <a:r>
              <a:rPr lang="en-GB" sz="2000" dirty="0"/>
              <a:t>and check.</a:t>
            </a:r>
            <a:endParaRPr lang="en-US" dirty="0"/>
          </a:p>
        </p:txBody>
      </p:sp>
      <p:cxnSp>
        <p:nvCxnSpPr>
          <p:cNvPr id="12307" name="AutoShape 19"/>
          <p:cNvCxnSpPr>
            <a:cxnSpLocks noChangeShapeType="1"/>
            <a:stCxn id="12299" idx="3"/>
            <a:endCxn id="0" idx="3"/>
          </p:cNvCxnSpPr>
          <p:nvPr/>
        </p:nvCxnSpPr>
        <p:spPr bwMode="auto">
          <a:xfrm>
            <a:off x="7726363" y="1328738"/>
            <a:ext cx="122237" cy="4227512"/>
          </a:xfrm>
          <a:prstGeom prst="curvedConnector3">
            <a:avLst>
              <a:gd name="adj1" fmla="val 8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5486400" y="3657600"/>
            <a:ext cx="2973388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Look, I got </a:t>
            </a:r>
            <a:r>
              <a:rPr lang="en-GB" b="1" dirty="0">
                <a:solidFill>
                  <a:srgbClr val="993300"/>
                </a:solidFill>
              </a:rPr>
              <a:t>(m,</a:t>
            </a:r>
            <a:r>
              <a:rPr lang="el-GR" b="1" dirty="0">
                <a:solidFill>
                  <a:srgbClr val="993300"/>
                </a:solidFill>
              </a:rPr>
              <a:t>σ</a:t>
            </a:r>
            <a:r>
              <a:rPr lang="en-GB" b="1" dirty="0">
                <a:solidFill>
                  <a:srgbClr val="993300"/>
                </a:solidFill>
              </a:rPr>
              <a:t>)</a:t>
            </a:r>
            <a:r>
              <a:rPr lang="en-GB" dirty="0"/>
              <a:t> from Alice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1" grpId="0" animBg="1"/>
      <p:bldP spid="12305" grpId="0" animBg="1"/>
      <p:bldP spid="12306" grpId="0" animBg="1"/>
      <p:bldP spid="1230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</TotalTime>
  <Words>4206</Words>
  <Application>Microsoft Office PowerPoint</Application>
  <PresentationFormat>On-screen Show (4:3)</PresentationFormat>
  <Paragraphs>834</Paragraphs>
  <Slides>66</Slides>
  <Notes>66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Lecture 10  Signature Schemes</vt:lpstr>
      <vt:lpstr>Plan</vt:lpstr>
      <vt:lpstr>Signature schemes</vt:lpstr>
      <vt:lpstr>Message Authentication Codes</vt:lpstr>
      <vt:lpstr>Signature Schemes</vt:lpstr>
      <vt:lpstr>Advantages of the signature schemes</vt:lpstr>
      <vt:lpstr>Anyone can verify the signatures</vt:lpstr>
      <vt:lpstr>Look at the MACs...</vt:lpstr>
      <vt:lpstr>Signatures are publicly-verifiable!</vt:lpstr>
      <vt:lpstr>So, the signatures are transferable</vt:lpstr>
      <vt:lpstr>Non-repudiation</vt:lpstr>
      <vt:lpstr>Digital Signature Schemes</vt:lpstr>
      <vt:lpstr>Correctness</vt:lpstr>
      <vt:lpstr>How to define security?</vt:lpstr>
      <vt:lpstr>Slide 15</vt:lpstr>
      <vt:lpstr>The security definition</vt:lpstr>
      <vt:lpstr>Slide 17</vt:lpstr>
      <vt:lpstr>In general it’s not that simple</vt:lpstr>
      <vt:lpstr>Plan</vt:lpstr>
      <vt:lpstr>Slide 20</vt:lpstr>
      <vt:lpstr>The “handbook RSA signatures”</vt:lpstr>
      <vt:lpstr>Problems with the “handbook RSA” [1/2]</vt:lpstr>
      <vt:lpstr>Problems with the “handbook RSA” (2/2)</vt:lpstr>
      <vt:lpstr>Is it a problem?</vt:lpstr>
      <vt:lpstr>Solution</vt:lpstr>
      <vt:lpstr>How to choose such H?</vt:lpstr>
      <vt:lpstr>A typical choice of H</vt:lpstr>
      <vt:lpstr>Hash-and-Sign [1/5]</vt:lpstr>
      <vt:lpstr>Hash-and-Sign [2/5]</vt:lpstr>
      <vt:lpstr>Hash-and-Sign [3/5]</vt:lpstr>
      <vt:lpstr>Hash-and-Sign [4/5]</vt:lpstr>
      <vt:lpstr>Hash-and-Sign [5/5]</vt:lpstr>
      <vt:lpstr>What can be proven</vt:lpstr>
      <vt:lpstr>Can anything be proven about the “hashed RSA” scheme?</vt:lpstr>
      <vt:lpstr>Fact (security of the Full Domain Hash)</vt:lpstr>
      <vt:lpstr>Remember the Random Oracle Model?</vt:lpstr>
      <vt:lpstr>Why does it help?</vt:lpstr>
      <vt:lpstr>Intuition</vt:lpstr>
      <vt:lpstr>Plan</vt:lpstr>
      <vt:lpstr>Other popular signature schemes</vt:lpstr>
      <vt:lpstr>Plan</vt:lpstr>
      <vt:lpstr>Signatures schemes can be constructed from any one-way function</vt:lpstr>
      <vt:lpstr>One-time signatures (Leslie Lamport)</vt:lpstr>
      <vt:lpstr>Why is it secure?</vt:lpstr>
      <vt:lpstr>Slide 45</vt:lpstr>
      <vt:lpstr>How to sign longer messages?</vt:lpstr>
      <vt:lpstr>Example</vt:lpstr>
      <vt:lpstr>Why each key can be used at most once?</vt:lpstr>
      <vt:lpstr>Problem</vt:lpstr>
      <vt:lpstr>How to sign long messages?</vt:lpstr>
      <vt:lpstr>Idea: use “certification”</vt:lpstr>
      <vt:lpstr>How to verify?</vt:lpstr>
      <vt:lpstr>Problems</vt:lpstr>
      <vt:lpstr>Solution to the second problem</vt:lpstr>
      <vt:lpstr>The tree:</vt:lpstr>
      <vt:lpstr>The details</vt:lpstr>
      <vt:lpstr>The key pairs are generated on-fly</vt:lpstr>
      <vt:lpstr>Why we have to remember the old keys?</vt:lpstr>
      <vt:lpstr>Problem</vt:lpstr>
      <vt:lpstr>Remember the pseudorandom functions (PRFs)?</vt:lpstr>
      <vt:lpstr>Solution</vt:lpstr>
      <vt:lpstr>We have shown that</vt:lpstr>
      <vt:lpstr>But we know that</vt:lpstr>
      <vt:lpstr>Therefore we have shown that</vt:lpstr>
      <vt:lpstr>The proof that </vt:lpstr>
      <vt:lpstr>Slide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  Signature Schemes</dc:title>
  <dc:creator>Utente Windows</dc:creator>
  <cp:lastModifiedBy>Stefan Dziembowski</cp:lastModifiedBy>
  <cp:revision>62</cp:revision>
  <dcterms:created xsi:type="dcterms:W3CDTF">2012-12-07T11:08:26Z</dcterms:created>
  <dcterms:modified xsi:type="dcterms:W3CDTF">2012-12-07T14:32:42Z</dcterms:modified>
</cp:coreProperties>
</file>