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333" r:id="rId3"/>
    <p:sldId id="335" r:id="rId4"/>
    <p:sldId id="258" r:id="rId5"/>
    <p:sldId id="346" r:id="rId6"/>
    <p:sldId id="347" r:id="rId7"/>
    <p:sldId id="348" r:id="rId8"/>
    <p:sldId id="259" r:id="rId9"/>
    <p:sldId id="342" r:id="rId10"/>
    <p:sldId id="343" r:id="rId11"/>
    <p:sldId id="344" r:id="rId12"/>
    <p:sldId id="345" r:id="rId13"/>
    <p:sldId id="33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37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41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38" r:id="rId78"/>
    <p:sldId id="340" r:id="rId7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1555-D1C5-4CC8-A4B9-DD421B40FB55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B9FC-93A1-4D9B-802C-BA99443E9032}" type="slidenum">
              <a:rPr lang="it-IT" smtClean="0"/>
              <a:pPr/>
              <a:t>‹nr›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97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C2043-7895-41C3-AF10-1FFC31F2CBC9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6C4FA-4B4D-4427-8080-3C9C21BE5146}" type="slidenum">
              <a:rPr lang="it-IT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52A770-D98A-41FA-9406-544D079D5C4E}" type="slidenum">
              <a:rPr lang="en-US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C1AE-F448-414A-93D7-BAAB3B4B6246}" type="datetimeFigureOut">
              <a:rPr lang="it-IT" smtClean="0"/>
              <a:pPr/>
              <a:t>1/4/13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1599B-4C27-4428-B43A-44D81AE232BB}" type="slidenum">
              <a:rPr lang="it-IT" smtClean="0"/>
              <a:pPr/>
              <a:t>‹nr›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iembowski.ne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9.wmf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~jkatz/imc.html" TargetMode="External"/><Relationship Id="rId4" Type="http://schemas.openxmlformats.org/officeDocument/2006/relationships/hyperlink" Target="http://www.cacr.math.uwaterloo.ca/~dstinson/CTAP3/CTAP3.html" TargetMode="External"/><Relationship Id="rId5" Type="http://schemas.openxmlformats.org/officeDocument/2006/relationships/hyperlink" Target="http://www.cs.ucsd.edu/~mihir/papers/gb.html" TargetMode="External"/><Relationship Id="rId6" Type="http://schemas.openxmlformats.org/officeDocument/2006/relationships/hyperlink" Target="http://www.cacr.math.uwaterloo.ca/ha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35.png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7.wmf"/><Relationship Id="rId5" Type="http://schemas.openxmlformats.org/officeDocument/2006/relationships/image" Target="../media/image19.wm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35.png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1.xml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398719"/>
          </a:xfrm>
        </p:spPr>
        <p:txBody>
          <a:bodyPr>
            <a:normAutofit/>
          </a:bodyPr>
          <a:lstStyle/>
          <a:p>
            <a:r>
              <a:rPr lang="en-GB" dirty="0" smtClean="0"/>
              <a:t>Lecture 1</a:t>
            </a:r>
            <a:br>
              <a:rPr lang="en-GB" dirty="0" smtClean="0"/>
            </a:br>
            <a:r>
              <a:rPr lang="en-GB" b="1" dirty="0" smtClean="0"/>
              <a:t>Introduction to Cryptography </a:t>
            </a:r>
            <a:endParaRPr lang="en-US" b="1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285852" y="2872238"/>
            <a:ext cx="3643338" cy="119970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Dziembowski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www.dziembowski.net</a:t>
            </a:r>
            <a:b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</a:t>
            </a:r>
            <a:r>
              <a:rPr lang="it-IT" baseline="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UW</a:t>
            </a:r>
            <a:endParaRPr kumimoji="0" lang="it-IT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8652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5.10.2012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62865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</a:t>
            </a:r>
            <a:r>
              <a:rPr lang="en-US" b="1" smtClean="0"/>
              <a:t> 1.0</a:t>
            </a:r>
            <a:endParaRPr lang="it-IT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895600"/>
            <a:ext cx="2743200" cy="17698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marL="514350" indent="-514350"/>
            <a:r>
              <a:rPr lang="pl-PL" b="1" dirty="0" smtClean="0"/>
              <a:t>Practical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pl-PL" b="1" dirty="0" smtClean="0">
                <a:solidFill>
                  <a:srgbClr val="800000"/>
                </a:solidFill>
              </a:rPr>
              <a:t>symmetric encryption</a:t>
            </a:r>
            <a:r>
              <a:rPr lang="pl-PL" dirty="0" smtClean="0"/>
              <a:t>: block ciphers (DES, AES) and tream ciphers (RC4)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rgbClr val="FF0000"/>
                </a:solidFill>
              </a:rPr>
              <a:t>hash functions </a:t>
            </a:r>
            <a:r>
              <a:rPr lang="pl-PL" dirty="0" smtClean="0"/>
              <a:t>(MD5, SHA1,…), message authentication (CBC-MAC)</a:t>
            </a:r>
            <a:br>
              <a:rPr lang="pl-PL" dirty="0" smtClean="0"/>
            </a:br>
            <a:r>
              <a:rPr lang="pl-PL" dirty="0" smtClean="0"/>
              <a:t> </a:t>
            </a:r>
          </a:p>
          <a:p>
            <a:pPr marL="514350" indent="-514350"/>
            <a:r>
              <a:rPr lang="pl-PL" b="1" dirty="0" smtClean="0">
                <a:solidFill>
                  <a:srgbClr val="0000FF"/>
                </a:solidFill>
              </a:rPr>
              <a:t>public-key infrastructure </a:t>
            </a:r>
            <a:r>
              <a:rPr lang="pl-PL" dirty="0" smtClean="0"/>
              <a:t>(X.509, PGP, identity-based)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rgbClr val="008000"/>
                </a:solidFill>
              </a:rPr>
              <a:t>elements of number theory </a:t>
            </a:r>
          </a:p>
          <a:p>
            <a:pPr marL="514350" indent="-514350"/>
            <a:endParaRPr lang="pl-PL" b="1" dirty="0" smtClean="0">
              <a:solidFill>
                <a:srgbClr val="008000"/>
              </a:solidFill>
            </a:endParaRPr>
          </a:p>
          <a:p>
            <a:pPr marL="514350" indent="-514350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asymetric encrypion </a:t>
            </a:r>
            <a:r>
              <a:rPr lang="pl-PL" dirty="0" smtClean="0"/>
              <a:t>(RSA, ElGamal, Rabin,...)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signature schemes </a:t>
            </a:r>
            <a:r>
              <a:rPr lang="pl-PL" dirty="0" smtClean="0"/>
              <a:t>(RSA, ElGamal,…)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Mathematical foundations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What makes us believe that the </a:t>
            </a:r>
            <a:r>
              <a:rPr lang="pl-PL" b="1" dirty="0" smtClean="0">
                <a:solidFill>
                  <a:srgbClr val="800000"/>
                </a:solidFill>
              </a:rPr>
              <a:t>protocols are secure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dirty="0" smtClean="0"/>
              <a:t>Can we formally </a:t>
            </a:r>
            <a:r>
              <a:rPr lang="pl-PL" b="1" dirty="0" smtClean="0">
                <a:solidFill>
                  <a:srgbClr val="FF6600"/>
                </a:solidFill>
              </a:rPr>
              <a:t>define </a:t>
            </a:r>
            <a:r>
              <a:rPr lang="pl-PL" dirty="0" smtClean="0"/>
              <a:t>“security”?</a:t>
            </a:r>
          </a:p>
          <a:p>
            <a:endParaRPr lang="pl-PL" b="1" dirty="0" smtClean="0">
              <a:solidFill>
                <a:srgbClr val="008000"/>
              </a:solidFill>
            </a:endParaRPr>
          </a:p>
          <a:p>
            <a:r>
              <a:rPr lang="pl-PL" dirty="0" smtClean="0"/>
              <a:t>Can security be </a:t>
            </a:r>
            <a:r>
              <a:rPr lang="pl-PL" b="1" dirty="0" smtClean="0">
                <a:solidFill>
                  <a:srgbClr val="008000"/>
                </a:solidFill>
              </a:rPr>
              <a:t>proven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dirty="0" smtClean="0"/>
              <a:t>Do there exist “</a:t>
            </a:r>
            <a:r>
              <a:rPr lang="pl-PL" b="1" dirty="0" smtClean="0">
                <a:solidFill>
                  <a:srgbClr val="0000FF"/>
                </a:solidFill>
              </a:rPr>
              <a:t>unbreakable</a:t>
            </a:r>
            <a:r>
              <a:rPr lang="pl-PL" dirty="0" smtClean="0"/>
              <a:t>” ciphers?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New horizons</a:t>
            </a:r>
            <a:endParaRPr lang="pl-PL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Advanced cryptographic protocols, such as: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800000"/>
                </a:solidFill>
              </a:rPr>
              <a:t>zero-knowledge</a:t>
            </a:r>
          </a:p>
          <a:p>
            <a:endParaRPr lang="pl-PL" dirty="0" smtClean="0"/>
          </a:p>
          <a:p>
            <a:r>
              <a:rPr lang="pl-PL" b="1" dirty="0">
                <a:solidFill>
                  <a:srgbClr val="000090"/>
                </a:solidFill>
              </a:rPr>
              <a:t>multiparty computations</a:t>
            </a:r>
            <a:endParaRPr lang="pl-PL" b="1" dirty="0" smtClean="0">
              <a:solidFill>
                <a:srgbClr val="000090"/>
              </a:solidFill>
            </a:endParaRPr>
          </a:p>
          <a:p>
            <a:endParaRPr lang="pl-PL" dirty="0" smtClean="0"/>
          </a:p>
          <a:p>
            <a:r>
              <a:rPr lang="pl-PL" b="1" dirty="0" smtClean="0">
                <a:solidFill>
                  <a:srgbClr val="660066"/>
                </a:solidFill>
              </a:rPr>
              <a:t>private information retrieval </a:t>
            </a:r>
            <a:endParaRPr lang="pl-PL" b="1" dirty="0">
              <a:solidFill>
                <a:srgbClr val="660066"/>
              </a:solidFill>
            </a:endParaRPr>
          </a:p>
        </p:txBody>
      </p:sp>
      <p:pic>
        <p:nvPicPr>
          <p:cNvPr id="4" name="Picture 2" descr="C:\Users\Stefan\AppData\Local\Microsoft\Windows\Temporary Internet Files\Content.IE5\9N77EC5D\MCj042983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0"/>
            <a:ext cx="2571768" cy="196819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This course is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about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practical data security </a:t>
            </a:r>
            <a:r>
              <a:rPr lang="en-US" dirty="0" smtClean="0"/>
              <a:t>(firewalls, intrusion-detection, VPNs, etc.),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however</a:t>
            </a:r>
            <a:r>
              <a:rPr lang="en-US" dirty="0" smtClean="0"/>
              <a:t>, we will talk a bit about the </a:t>
            </a:r>
            <a:r>
              <a:rPr lang="en-US" b="1" dirty="0" smtClean="0"/>
              <a:t>cryptographic protocols </a:t>
            </a:r>
            <a:r>
              <a:rPr lang="en-US" dirty="0" smtClean="0"/>
              <a:t>used in real life)</a:t>
            </a:r>
          </a:p>
          <a:p>
            <a:pPr>
              <a:buNone/>
            </a:pPr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history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of cryptography,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number theory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algebra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(we will use them </a:t>
            </a:r>
            <a:r>
              <a:rPr lang="en-US" b="1" dirty="0" smtClean="0"/>
              <a:t>only as </a:t>
            </a:r>
            <a:r>
              <a:rPr lang="it-IT" b="1" dirty="0" smtClean="0"/>
              <a:t>tools</a:t>
            </a:r>
            <a:r>
              <a:rPr lang="it-IT" dirty="0" smtClean="0"/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complexity theory.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Cryptology = cryptography + </a:t>
            </a:r>
            <a:r>
              <a:rPr lang="en-US" b="1" dirty="0" err="1" smtClean="0"/>
              <a:t>cryptoanalysis</a:t>
            </a: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convention is </a:t>
            </a:r>
            <a:r>
              <a:rPr lang="en-US" b="1" dirty="0" smtClean="0"/>
              <a:t>slightly artificial </a:t>
            </a:r>
            <a:r>
              <a:rPr lang="en-US" dirty="0" smtClean="0"/>
              <a:t>and often ignored.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Common usage: </a:t>
            </a:r>
          </a:p>
          <a:p>
            <a:pPr algn="ctr">
              <a:buNone/>
            </a:pPr>
            <a:r>
              <a:rPr lang="en-US" b="1" dirty="0" smtClean="0"/>
              <a:t>“</a:t>
            </a:r>
            <a:r>
              <a:rPr lang="en-US" b="1" dirty="0" err="1" smtClean="0"/>
              <a:t>cryptoanalysis</a:t>
            </a:r>
            <a:r>
              <a:rPr lang="en-US" b="1" dirty="0" smtClean="0"/>
              <a:t> of X” = “breaking X”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Common abbreviation: </a:t>
            </a:r>
            <a:r>
              <a:rPr lang="en-US" b="1" dirty="0" smtClean="0"/>
              <a:t>“crypto”</a:t>
            </a:r>
          </a:p>
          <a:p>
            <a:pPr algn="ctr">
              <a:buNone/>
            </a:pPr>
            <a:endParaRPr lang="en-US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1828800" y="1524000"/>
            <a:ext cx="3357586" cy="747706"/>
          </a:xfrm>
          <a:prstGeom prst="wedgeRectCallout">
            <a:avLst>
              <a:gd name="adj1" fmla="val 9108"/>
              <a:gd name="adj2" fmla="val 849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constructing secure systems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5562600" y="1524000"/>
            <a:ext cx="3357586" cy="595306"/>
          </a:xfrm>
          <a:prstGeom prst="wedgeRectCallout">
            <a:avLst>
              <a:gd name="adj1" fmla="val -26014"/>
              <a:gd name="adj2" fmla="val 1339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breaking the systems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Cryptography – general picture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2714620"/>
          <a:ext cx="6643734" cy="19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</a:tblGrid>
              <a:tr h="632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encryption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authentication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</a:t>
                      </a:r>
                      <a:r>
                        <a:rPr lang="en-US" b="1" baseline="0" dirty="0" smtClean="0"/>
                        <a:t>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encryption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authentication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2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key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00496" y="5286388"/>
            <a:ext cx="4429156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cryptographic protocols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934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71934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86512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071934" y="5500702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5786" y="2000240"/>
            <a:ext cx="19680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plan of the course: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Encryption schemes</a:t>
            </a:r>
            <a:br>
              <a:rPr lang="en-GB" sz="4400" dirty="0" smtClean="0"/>
            </a:br>
            <a:r>
              <a:rPr lang="en-GB" sz="4400" dirty="0" smtClean="0"/>
              <a:t>(a very general picture)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58" y="2852726"/>
            <a:ext cx="1401763" cy="14573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785926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 </a:t>
            </a: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(cipher)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encryption</a:t>
            </a: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decryption</a:t>
            </a:r>
            <a:endParaRPr kumimoji="0" lang="pl-PL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58" y="5138726"/>
            <a:ext cx="1841500" cy="1273175"/>
          </a:xfrm>
          <a:prstGeom prst="rect">
            <a:avLst/>
          </a:prstGeom>
          <a:noFill/>
        </p:spPr>
      </p:pic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58" y="2852726"/>
            <a:ext cx="1368425" cy="14382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669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19558" y="3767126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4531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29558" y="3767126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0033" y="3786184"/>
            <a:ext cx="2066925" cy="369888"/>
            <a:chOff x="285" y="2579"/>
            <a:chExt cx="1302" cy="233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85" y="2579"/>
              <a:ext cx="912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/>
                <a:t>plaintext</a:t>
              </a:r>
              <a:r>
                <a:rPr lang="en-GB" sz="1800" b="1">
                  <a:solidFill>
                    <a:srgbClr val="993300"/>
                  </a:solidFill>
                </a:rPr>
                <a:t> m</a:t>
              </a:r>
              <a:endParaRPr lang="en-US" sz="1800" b="1">
                <a:solidFill>
                  <a:srgbClr val="993300"/>
                </a:solidFill>
              </a:endParaRPr>
            </a:p>
          </p:txBody>
        </p:sp>
        <p:cxnSp>
          <p:nvCxnSpPr>
            <p:cNvPr id="15" name="AutoShape 25"/>
            <p:cNvCxnSpPr>
              <a:cxnSpLocks noChangeShapeType="1"/>
              <a:stCxn id="14" idx="3"/>
              <a:endCxn id="9" idx="1"/>
            </p:cNvCxnSpPr>
            <p:nvPr/>
          </p:nvCxnSpPr>
          <p:spPr bwMode="auto">
            <a:xfrm flipV="1">
              <a:off x="1197" y="2683"/>
              <a:ext cx="390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16" name="AutoShape 26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3808383" y="3952864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27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5767358" y="3952864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8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7694583" y="3952864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9"/>
          <p:cNvCxnSpPr>
            <a:cxnSpLocks noChangeShapeType="1"/>
            <a:stCxn id="10" idx="2"/>
          </p:cNvCxnSpPr>
          <p:nvPr/>
        </p:nvCxnSpPr>
        <p:spPr bwMode="auto">
          <a:xfrm>
            <a:off x="5043458" y="4137014"/>
            <a:ext cx="44450" cy="1001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91158" y="5291126"/>
            <a:ext cx="2290763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should not learn </a:t>
            </a:r>
            <a:r>
              <a:rPr lang="en-GB" sz="2000" b="1" dirty="0">
                <a:solidFill>
                  <a:srgbClr val="993300"/>
                </a:solidFill>
              </a:rPr>
              <a:t>m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71472" y="5214950"/>
            <a:ext cx="3124200" cy="1371600"/>
          </a:xfrm>
          <a:prstGeom prst="wedgeRoundRectCallout">
            <a:avLst>
              <a:gd name="adj1" fmla="val -13519"/>
              <a:gd name="adj2" fmla="val -125694"/>
              <a:gd name="adj3" fmla="val 16667"/>
            </a:avLst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1800" b="1" u="sng" dirty="0"/>
              <a:t>In the past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a </a:t>
            </a:r>
            <a:r>
              <a:rPr lang="en-US" sz="1800" b="1" dirty="0">
                <a:solidFill>
                  <a:srgbClr val="993300"/>
                </a:solidFill>
              </a:rPr>
              <a:t>text</a:t>
            </a:r>
            <a:r>
              <a:rPr lang="en-US" sz="1800" dirty="0"/>
              <a:t> in natural language.</a:t>
            </a:r>
          </a:p>
          <a:p>
            <a:pPr algn="ctr"/>
            <a:r>
              <a:rPr lang="en-US" sz="1800" b="1" u="sng" dirty="0"/>
              <a:t>Now</a:t>
            </a:r>
            <a:r>
              <a:rPr lang="en-US" sz="1800" dirty="0"/>
              <a:t>:</a:t>
            </a:r>
          </a:p>
          <a:p>
            <a:pPr algn="ctr"/>
            <a:r>
              <a:rPr lang="en-US" sz="1800" dirty="0"/>
              <a:t>a </a:t>
            </a:r>
            <a:r>
              <a:rPr lang="en-US" sz="1800" b="1" dirty="0">
                <a:solidFill>
                  <a:srgbClr val="993300"/>
                </a:solidFill>
              </a:rPr>
              <a:t>string</a:t>
            </a:r>
            <a:r>
              <a:rPr lang="en-US" sz="1800" dirty="0"/>
              <a:t> of bits.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488" y="4214818"/>
            <a:ext cx="636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214818"/>
            <a:ext cx="5533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vs. science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205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past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precise definitions, ad-hoc design, usually insecure.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Nowadays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 definitions, systematic design, very secure constructions.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/>
              <a:t>We want to construct schemes that are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provably secure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Provable security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3214686"/>
            <a:ext cx="7498080" cy="7143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 smtClean="0"/>
              <a:t>But...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4286256"/>
            <a:ext cx="9144000" cy="1588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3600" b="1" dirty="0" smtClean="0"/>
              <a:t>why</a:t>
            </a:r>
            <a:r>
              <a:rPr lang="en-US" sz="3600" dirty="0" smtClean="0"/>
              <a:t> do we want to do it?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3600" b="1" dirty="0" smtClean="0"/>
              <a:t> </a:t>
            </a:r>
            <a:r>
              <a:rPr lang="pl-PL" sz="3600" b="1" dirty="0" smtClean="0"/>
              <a:t>how</a:t>
            </a:r>
            <a:r>
              <a:rPr lang="pl-PL" sz="3600" b="1" dirty="0" smtClean="0">
                <a:solidFill>
                  <a:schemeClr val="accent2"/>
                </a:solidFill>
              </a:rPr>
              <a:t> </a:t>
            </a:r>
            <a:r>
              <a:rPr lang="pl-PL" sz="3600" dirty="0" smtClean="0"/>
              <a:t>to define it?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 and </a:t>
            </a:r>
            <a:r>
              <a:rPr lang="pl-PL" sz="3600" dirty="0" smtClean="0"/>
              <a:t>is it </a:t>
            </a:r>
            <a:r>
              <a:rPr lang="pl-PL" sz="3600" b="1" dirty="0" smtClean="0"/>
              <a:t>possible</a:t>
            </a:r>
            <a:r>
              <a:rPr lang="pl-PL" sz="3600" b="1" dirty="0" smtClean="0">
                <a:solidFill>
                  <a:schemeClr val="accent2"/>
                </a:solidFill>
              </a:rPr>
              <a:t> </a:t>
            </a:r>
            <a:r>
              <a:rPr lang="pl-PL" sz="3600" dirty="0" smtClean="0"/>
              <a:t>to achieve i</a:t>
            </a:r>
            <a:r>
              <a:rPr lang="en-US" sz="3600" dirty="0" smtClean="0"/>
              <a:t>t?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357562"/>
            <a:ext cx="9144000" cy="71438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there cannot exist an experimental proof that a scheme is secure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1352544"/>
          </a:xfrm>
          <a:prstGeom prst="rect">
            <a:avLst/>
          </a:prstGeom>
          <a:solidFill>
            <a:srgbClr val="FFEEE7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In many areas of computer science formal proofs are </a:t>
            </a:r>
            <a:r>
              <a:rPr lang="en-US" sz="2400" b="1" dirty="0" smtClean="0"/>
              <a:t>not essential</a:t>
            </a:r>
            <a:r>
              <a:rPr lang="en-US" sz="2400" dirty="0" smtClean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For example, instead of proving that an algorithm is efficient, </a:t>
            </a:r>
            <a:br>
              <a:rPr lang="en-US" sz="2400" dirty="0" smtClean="0"/>
            </a:br>
            <a:r>
              <a:rPr lang="en-US" sz="2400" dirty="0" smtClean="0"/>
              <a:t>we can just simulate it on a  </a:t>
            </a:r>
            <a:r>
              <a:rPr lang="en-US" sz="2400" i="1" dirty="0" smtClean="0"/>
              <a:t>“</a:t>
            </a:r>
            <a:r>
              <a:rPr lang="en-US" sz="2400" b="1" i="1" dirty="0" smtClean="0">
                <a:solidFill>
                  <a:srgbClr val="993300"/>
                </a:solidFill>
              </a:rPr>
              <a:t>typical</a:t>
            </a:r>
            <a:r>
              <a:rPr lang="en-US" sz="2400" i="1" dirty="0" smtClean="0"/>
              <a:t> </a:t>
            </a:r>
            <a:r>
              <a:rPr lang="en-US" sz="2400" dirty="0" smtClean="0"/>
              <a:t>input”.</a:t>
            </a:r>
            <a:endParaRPr lang="en-US" sz="24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Provable security – the motivation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14818"/>
            <a:ext cx="8763000" cy="150019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 u="sng" dirty="0" smtClean="0"/>
              <a:t>Why</a:t>
            </a:r>
            <a:r>
              <a:rPr lang="en-US" b="1" u="sng" dirty="0"/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Because a notion of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“</a:t>
            </a:r>
            <a:r>
              <a:rPr lang="en-US" sz="2800" b="1" i="1" dirty="0">
                <a:solidFill>
                  <a:srgbClr val="993300"/>
                </a:solidFill>
              </a:rPr>
              <a:t>typical</a:t>
            </a:r>
            <a:r>
              <a:rPr lang="en-US" sz="2800" i="1" dirty="0"/>
              <a:t> </a:t>
            </a:r>
            <a:r>
              <a:rPr lang="en-US" sz="2800" dirty="0"/>
              <a:t>adversary</a:t>
            </a:r>
            <a:r>
              <a:rPr lang="en-US" sz="2800" i="1" dirty="0"/>
              <a:t>”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does not make sense.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714620"/>
            <a:ext cx="5206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cryptography</a:t>
            </a:r>
            <a:r>
              <a:rPr lang="en-US" sz="2400" dirty="0" smtClean="0"/>
              <a:t> it’s </a:t>
            </a:r>
            <a:r>
              <a:rPr lang="en-US" sz="2400" b="1" dirty="0" smtClean="0"/>
              <a:t>not true</a:t>
            </a:r>
            <a:r>
              <a:rPr lang="en-US" sz="2400" dirty="0" smtClean="0"/>
              <a:t>, because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857892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Security definitions are useful also because they allow us to construct schemes in a modular way...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Podstawowe informacje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Wykładowca</a:t>
            </a:r>
            <a:r>
              <a:rPr lang="pl-PL" dirty="0" smtClean="0">
                <a:solidFill>
                  <a:srgbClr val="FF0000"/>
                </a:solidFill>
              </a:rPr>
              <a:t>: </a:t>
            </a:r>
            <a:r>
              <a:rPr lang="pl-PL" dirty="0" smtClean="0"/>
              <a:t>Stefan Dziembowski</a:t>
            </a: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Prowadzący ćwiczenia</a:t>
            </a:r>
            <a:r>
              <a:rPr lang="pl-PL" dirty="0" smtClean="0">
                <a:solidFill>
                  <a:srgbClr val="FF0000"/>
                </a:solidFill>
              </a:rPr>
              <a:t>: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			   </a:t>
            </a:r>
            <a:r>
              <a:rPr lang="pl-PL" dirty="0" smtClean="0"/>
              <a:t>Tomasz Kazana         Michał Zając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Miejsce i termin zajęć: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wykład</a:t>
            </a:r>
            <a:r>
              <a:rPr lang="pl-PL" dirty="0" smtClean="0"/>
              <a:t>: piątki 14:15-15:45, sala 4420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ćwiczenia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   środy 16:15-17:45, sala 3120 (TK),</a:t>
            </a:r>
            <a:br>
              <a:rPr lang="pl-PL" dirty="0" smtClean="0"/>
            </a:br>
            <a:r>
              <a:rPr lang="pl-PL" dirty="0" smtClean="0"/>
              <a:t>   piątki 16:15-17:45, sala 5870 (MZ)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Strona przedmiotu: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dostępna ze strony </a:t>
            </a:r>
            <a:r>
              <a:rPr lang="pl-PL" dirty="0" smtClean="0">
                <a:hlinkClick r:id="rId3"/>
              </a:rPr>
              <a:t>www.dziembowski.net</a:t>
            </a:r>
            <a:r>
              <a:rPr lang="pl-PL" dirty="0" smtClean="0"/>
              <a:t> </a:t>
            </a:r>
          </a:p>
          <a:p>
            <a:pPr>
              <a:buNone/>
            </a:pPr>
            <a:endParaRPr lang="pl-P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420888"/>
            <a:ext cx="849626" cy="1066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991" b="9173"/>
          <a:stretch/>
        </p:blipFill>
        <p:spPr>
          <a:xfrm>
            <a:off x="4139952" y="2420888"/>
            <a:ext cx="836894" cy="10843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Kerckhoffs</a:t>
            </a:r>
            <a:r>
              <a:rPr lang="en-US" b="1" dirty="0" smtClean="0"/>
              <a:t>' principle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1091075-F65F-4D3D-BE50-5BF097D7B617}" type="slidenum">
              <a:rPr lang="it-IT"/>
              <a:pPr/>
              <a:t>20</a:t>
            </a:fld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59436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 Kerckhoffs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(1883)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enemy knows the system</a:t>
            </a:r>
            <a:b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cipher should remain secure even if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adversary knows the specification of the cipher</a:t>
            </a: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Kerkhof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557338" cy="2133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4495800"/>
            <a:ext cx="7483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dirty="0"/>
              <a:t>The only thing that is </a:t>
            </a:r>
            <a:r>
              <a:rPr lang="en-GB" sz="2400" b="1" dirty="0">
                <a:solidFill>
                  <a:srgbClr val="003366"/>
                </a:solidFill>
              </a:rPr>
              <a:t>secret</a:t>
            </a:r>
            <a:r>
              <a:rPr lang="en-GB" sz="2400" dirty="0"/>
              <a:t> is a </a:t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short key</a:t>
            </a:r>
            <a:r>
              <a:rPr lang="en-GB" sz="2400" b="1" dirty="0">
                <a:solidFill>
                  <a:srgbClr val="993300"/>
                </a:solidFill>
              </a:rPr>
              <a:t> </a:t>
            </a:r>
            <a:r>
              <a:rPr lang="pl-PL" sz="2400" b="1" dirty="0">
                <a:solidFill>
                  <a:srgbClr val="993300"/>
                </a:solidFill>
              </a:rPr>
              <a:t>k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that is </a:t>
            </a:r>
            <a:r>
              <a:rPr lang="en-GB" sz="2400" b="1" dirty="0"/>
              <a:t>usually chosen uniformly at random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21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/>
              <a:t>A more refined picture</a:t>
            </a:r>
            <a:endParaRPr lang="en-US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 smtClean="0"/>
              <a:t>   </a:t>
            </a:r>
            <a:r>
              <a:rPr lang="pl-PL" sz="2400" dirty="0" smtClean="0"/>
              <a:t>Let us assume that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993300"/>
                </a:solidFill>
              </a:rPr>
              <a:t>k</a:t>
            </a:r>
            <a:r>
              <a:rPr lang="pl-PL" sz="2400" dirty="0" smtClean="0"/>
              <a:t> is unifromly random</a:t>
            </a:r>
            <a:endParaRPr lang="en-US" sz="2400" dirty="0" smtClean="0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57200" y="4876800"/>
            <a:ext cx="832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(Of course Bob can use the same method to send messages to Alice.)</a:t>
            </a:r>
            <a:endParaRPr lang="pl-PL" sz="2000"/>
          </a:p>
          <a:p>
            <a:r>
              <a:rPr lang="pl-PL" sz="2000"/>
              <a:t>(That’s why it’s called the </a:t>
            </a:r>
            <a:r>
              <a:rPr lang="pl-PL" sz="2000" b="1"/>
              <a:t>symmetric setting</a:t>
            </a:r>
            <a:r>
              <a:rPr lang="pl-PL" sz="2000"/>
              <a:t>)</a:t>
            </a:r>
            <a:endParaRPr lang="en-US" sz="2000"/>
          </a:p>
        </p:txBody>
      </p: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643306" y="4071942"/>
            <a:ext cx="22860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doesn’t know </a:t>
            </a:r>
            <a:r>
              <a:rPr lang="en-GB" sz="2000" b="1" dirty="0" smtClean="0">
                <a:solidFill>
                  <a:srgbClr val="C00000"/>
                </a:solidFill>
              </a:rPr>
              <a:t>k</a:t>
            </a:r>
            <a:r>
              <a:rPr lang="en-GB" sz="2000" b="1" dirty="0" smtClean="0"/>
              <a:t> </a:t>
            </a:r>
            <a:r>
              <a:rPr lang="en-GB" sz="2000" dirty="0" smtClean="0"/>
              <a:t>should </a:t>
            </a:r>
            <a:r>
              <a:rPr lang="en-GB" sz="2000" dirty="0"/>
              <a:t>not learn </a:t>
            </a:r>
            <a:r>
              <a:rPr lang="en-GB" sz="2000" b="1" dirty="0" smtClean="0">
                <a:solidFill>
                  <a:srgbClr val="C00000"/>
                </a:solidFill>
              </a:rPr>
              <a:t>m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  <p:bldP spid="12318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Kerckhoffs</a:t>
            </a:r>
            <a:r>
              <a:rPr lang="en-US" sz="4400" dirty="0" smtClean="0"/>
              <a:t>' principle</a:t>
            </a:r>
            <a:r>
              <a:rPr lang="en-GB" sz="4400" dirty="0" smtClean="0"/>
              <a:t> – the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7498080" cy="38385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GB" sz="2400" dirty="0" smtClean="0"/>
              <a:t>In commercial products</a:t>
            </a:r>
            <a:r>
              <a:rPr lang="it-IT" sz="2400" dirty="0" smtClean="0"/>
              <a:t> </a:t>
            </a:r>
            <a:r>
              <a:rPr lang="pl-PL" sz="2400" dirty="0" smtClean="0"/>
              <a:t>it </a:t>
            </a:r>
            <a:r>
              <a:rPr lang="en-GB" sz="2400" dirty="0" smtClean="0"/>
              <a:t>is unrealistic to assume that the design details remain secret (</a:t>
            </a:r>
            <a:r>
              <a:rPr lang="en-GB" sz="2400" b="1" dirty="0" smtClean="0">
                <a:solidFill>
                  <a:srgbClr val="993300"/>
                </a:solidFill>
              </a:rPr>
              <a:t>reverse-engineering!</a:t>
            </a:r>
            <a:r>
              <a:rPr lang="en-GB" sz="2400" dirty="0" smtClean="0"/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 smtClean="0"/>
              <a:t>Short keys are easier to </a:t>
            </a:r>
            <a:r>
              <a:rPr lang="en-GB" sz="2400" b="1" dirty="0" smtClean="0">
                <a:solidFill>
                  <a:srgbClr val="003366"/>
                </a:solidFill>
              </a:rPr>
              <a:t>protect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003366"/>
                </a:solidFill>
              </a:rPr>
              <a:t>generate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003366"/>
                </a:solidFill>
              </a:rPr>
              <a:t>replaced</a:t>
            </a:r>
            <a:r>
              <a:rPr lang="en-GB" sz="2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 smtClean="0"/>
              <a:t>The design details can be discussed and </a:t>
            </a:r>
            <a:r>
              <a:rPr lang="en-GB" sz="2400" b="1" dirty="0" smtClean="0">
                <a:solidFill>
                  <a:srgbClr val="003366"/>
                </a:solidFill>
              </a:rPr>
              <a:t>analyzed in public</a:t>
            </a:r>
            <a:r>
              <a:rPr lang="en-GB" sz="2400" dirty="0" smtClean="0"/>
              <a:t>.  </a:t>
            </a:r>
            <a:endParaRPr lang="pl-PL" sz="2400" dirty="0" smtClean="0"/>
          </a:p>
          <a:p>
            <a:pPr marL="596646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4414" y="5286388"/>
            <a:ext cx="664373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Not respecting this principle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=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``</a:t>
            </a:r>
            <a:r>
              <a:rPr lang="en-GB" sz="2800" b="1" dirty="0" smtClean="0"/>
              <a:t>security by obscurity</a:t>
            </a:r>
            <a:r>
              <a:rPr lang="en-GB" sz="2800" dirty="0" smtClean="0"/>
              <a:t>”.</a:t>
            </a:r>
            <a:endParaRPr lang="it-IT" sz="28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 smtClean="0"/>
              <a:t>A mathematical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7453"/>
            <a:ext cx="842968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en-US" sz="2400" b="1" i="1" dirty="0" smtClean="0"/>
              <a:t> 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key</a:t>
            </a:r>
            <a:r>
              <a:rPr lang="pl-PL" sz="2400" dirty="0" smtClean="0"/>
              <a:t> space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i="1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plaintext</a:t>
            </a:r>
            <a:r>
              <a:rPr lang="pl-PL" sz="2400" dirty="0" smtClean="0"/>
              <a:t> space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400" b="1" i="1" dirty="0" smtClean="0"/>
              <a:t> </a:t>
            </a:r>
            <a:r>
              <a:rPr lang="pl-PL" sz="2400" dirty="0" smtClean="0"/>
              <a:t> - </a:t>
            </a:r>
            <a:r>
              <a:rPr lang="pl-PL" sz="2400" b="1" dirty="0" smtClean="0">
                <a:solidFill>
                  <a:srgbClr val="002060"/>
                </a:solidFill>
              </a:rPr>
              <a:t>ciphertext</a:t>
            </a:r>
            <a:r>
              <a:rPr lang="pl-PL" sz="2400" dirty="0" smtClean="0"/>
              <a:t> space</a:t>
            </a:r>
            <a:endParaRPr lang="pl-PL" sz="2400" b="1" dirty="0" smtClean="0">
              <a:latin typeface="Gill Sans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2699089"/>
            <a:ext cx="843365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pair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(Enc,Dec)</a:t>
            </a:r>
            <a:r>
              <a:rPr kumimoji="0" lang="pl-PL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 :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algorithm,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: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4199287"/>
            <a:ext cx="843365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We will sometimes write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</a:t>
            </a:r>
            <a:r>
              <a:rPr kumimoji="0" lang="pl-P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(m)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instead of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Enc(k,m)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Dec(k,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.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6500858" cy="10002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2060"/>
                </a:solidFill>
              </a:rPr>
              <a:t>Correctness</a:t>
            </a:r>
          </a:p>
          <a:p>
            <a:pPr algn="ctr"/>
            <a:endParaRPr lang="pl-PL" sz="1100" u="sng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dirty="0" smtClean="0"/>
              <a:t>for every </a:t>
            </a:r>
            <a:r>
              <a:rPr lang="pl-PL" sz="2400" b="1" dirty="0" smtClean="0">
                <a:solidFill>
                  <a:srgbClr val="C00000"/>
                </a:solidFill>
              </a:rPr>
              <a:t>k</a:t>
            </a:r>
            <a:r>
              <a:rPr lang="pl-PL" sz="2400" dirty="0" smtClean="0"/>
              <a:t> we should have </a:t>
            </a:r>
            <a:r>
              <a:rPr lang="pl-PL" sz="2400" b="1" dirty="0" smtClean="0">
                <a:solidFill>
                  <a:srgbClr val="C00000"/>
                </a:solidFill>
              </a:rPr>
              <a:t>Dec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(Enc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(m)) = m</a:t>
            </a:r>
            <a:r>
              <a:rPr lang="pl-PL" sz="2400" dirty="0" smtClean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2143116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 smtClean="0"/>
              <a:t>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words over alphabet 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</a:rPr>
              <a:t>{A,...,Z} </a:t>
            </a:r>
            <a:r>
              <a:rPr lang="it-IT" sz="2400" b="1" dirty="0" smtClean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it-IT" sz="2400" b="1" dirty="0" err="1" smtClean="0">
                <a:solidFill>
                  <a:srgbClr val="C00000"/>
                </a:solidFill>
              </a:rPr>
              <a:t>Enc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(k+m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mod</a:t>
            </a:r>
            <a:r>
              <a:rPr lang="it-IT" sz="2400" b="1" dirty="0" smtClean="0">
                <a:solidFill>
                  <a:srgbClr val="C00000"/>
                </a:solidFill>
              </a:rPr>
              <a:t> 25,..., </a:t>
            </a:r>
            <a:r>
              <a:rPr lang="it-IT" sz="2400" b="1" dirty="0" err="1" smtClean="0">
                <a:solidFill>
                  <a:srgbClr val="C00000"/>
                </a:solidFill>
              </a:rPr>
              <a:t>k+m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mod</a:t>
            </a:r>
            <a:r>
              <a:rPr lang="it-IT" sz="2400" b="1" dirty="0" smtClean="0">
                <a:solidFill>
                  <a:srgbClr val="C00000"/>
                </a:solidFill>
              </a:rPr>
              <a:t> 25)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Dec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(k+c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mod</a:t>
            </a:r>
            <a:r>
              <a:rPr lang="it-IT" sz="2400" b="1" dirty="0" smtClean="0">
                <a:solidFill>
                  <a:srgbClr val="C00000"/>
                </a:solidFill>
              </a:rPr>
              <a:t> 25,..., </a:t>
            </a:r>
            <a:r>
              <a:rPr lang="it-IT" sz="2400" b="1" dirty="0" err="1" smtClean="0">
                <a:solidFill>
                  <a:srgbClr val="C00000"/>
                </a:solidFill>
              </a:rPr>
              <a:t>k+c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mod</a:t>
            </a:r>
            <a:r>
              <a:rPr lang="it-IT" sz="2400" b="1" dirty="0" smtClean="0">
                <a:solidFill>
                  <a:srgbClr val="C00000"/>
                </a:solidFill>
              </a:rPr>
              <a:t> 25)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304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1366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Cesar: </a:t>
            </a:r>
            <a:r>
              <a:rPr lang="it-IT" sz="2400" b="1" dirty="0" smtClean="0">
                <a:solidFill>
                  <a:srgbClr val="C00000"/>
                </a:solidFill>
              </a:rPr>
              <a:t>k = 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Security of the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971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How to break the shift cipher?</a:t>
            </a:r>
          </a:p>
          <a:p>
            <a:pPr algn="r">
              <a:buNone/>
            </a:pPr>
            <a:r>
              <a:rPr lang="en-US" dirty="0" smtClean="0"/>
              <a:t>Check all possible keys!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2643182"/>
            <a:ext cx="6896232" cy="26776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/>
              <a:t> </a:t>
            </a:r>
            <a:r>
              <a:rPr lang="en-US" sz="2400" dirty="0" smtClean="0"/>
              <a:t>be a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every </a:t>
            </a:r>
            <a:r>
              <a:rPr lang="en-US" sz="2000" b="1" dirty="0" smtClean="0">
                <a:solidFill>
                  <a:srgbClr val="C00000"/>
                </a:solidFill>
              </a:rPr>
              <a:t>k </a:t>
            </a:r>
            <a:r>
              <a:rPr lang="az-Cyrl-AZ" sz="14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Arial"/>
                <a:cs typeface="Arial"/>
              </a:rPr>
              <a:t>{0,...,25} </a:t>
            </a:r>
            <a:r>
              <a:rPr lang="it-IT" sz="2400" dirty="0" err="1" smtClean="0">
                <a:cs typeface="Arial"/>
              </a:rPr>
              <a:t>check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if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cs typeface="Arial"/>
              </a:rPr>
              <a:t>Dec</a:t>
            </a:r>
            <a:r>
              <a:rPr lang="it-IT" sz="2400" b="1" baseline="-25000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  <a:cs typeface="Arial"/>
              </a:rPr>
              <a:t>(c) </a:t>
            </a:r>
            <a:r>
              <a:rPr lang="it-IT" sz="2400" dirty="0" smtClean="0">
                <a:cs typeface="Arial"/>
              </a:rPr>
              <a:t>“</a:t>
            </a:r>
            <a:r>
              <a:rPr lang="it-IT" sz="2400" dirty="0" err="1" smtClean="0">
                <a:cs typeface="Arial"/>
              </a:rPr>
              <a:t>makes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sense</a:t>
            </a:r>
            <a:r>
              <a:rPr lang="it-IT" sz="2400" dirty="0" smtClean="0">
                <a:cs typeface="Arial"/>
              </a:rPr>
              <a:t>”.</a:t>
            </a:r>
          </a:p>
          <a:p>
            <a:endParaRPr lang="it-IT" sz="2400" dirty="0">
              <a:cs typeface="Arial"/>
            </a:endParaRPr>
          </a:p>
          <a:p>
            <a:r>
              <a:rPr lang="en-US" sz="2400" dirty="0" smtClean="0">
                <a:cs typeface="Arial"/>
              </a:rPr>
              <a:t>Most probably only one such 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dirty="0" smtClean="0">
                <a:cs typeface="Arial"/>
              </a:rPr>
              <a:t> exists.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 smtClean="0">
                <a:cs typeface="Arial"/>
              </a:rPr>
              <a:t>Thus 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Dec</a:t>
            </a:r>
            <a:r>
              <a:rPr lang="en-US" sz="2400" b="1" baseline="-25000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(c)</a:t>
            </a:r>
            <a:r>
              <a:rPr lang="en-US" sz="2400" b="1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is the message</a:t>
            </a:r>
            <a:r>
              <a:rPr lang="en-US" sz="2400" b="1" dirty="0" smtClean="0">
                <a:cs typeface="Arial"/>
              </a:rPr>
              <a:t>.</a:t>
            </a:r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5643578"/>
            <a:ext cx="84296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800" dirty="0"/>
              <a:t>This is called</a:t>
            </a:r>
            <a:r>
              <a:rPr lang="pl-PL" sz="2800" dirty="0"/>
              <a:t> a </a:t>
            </a:r>
            <a:r>
              <a:rPr lang="en-GB" sz="2800" b="1" dirty="0">
                <a:solidFill>
                  <a:srgbClr val="C00000"/>
                </a:solidFill>
              </a:rPr>
              <a:t>brute force attack</a:t>
            </a:r>
            <a:r>
              <a:rPr lang="en-GB" sz="2800" dirty="0"/>
              <a:t>.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1" u="sng" dirty="0" smtClean="0">
                <a:solidFill>
                  <a:srgbClr val="003366"/>
                </a:solidFill>
              </a:rPr>
              <a:t>Moral</a:t>
            </a:r>
            <a:r>
              <a:rPr lang="en-GB" sz="2400" b="1" u="sng" dirty="0">
                <a:solidFill>
                  <a:srgbClr val="003366"/>
                </a:solidFill>
              </a:rPr>
              <a:t>:</a:t>
            </a:r>
            <a:r>
              <a:rPr lang="en-GB" sz="2800" u="sng" dirty="0"/>
              <a:t> </a:t>
            </a:r>
            <a:r>
              <a:rPr lang="en-GB" sz="2400" u="sng" dirty="0"/>
              <a:t>the key space needs to be large!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A4A2-F92E-46D0-BEB0-7CDCD2E3FC41}" type="slidenum">
              <a:rPr lang="it-IT"/>
              <a:pPr/>
              <a:t>27</a:t>
            </a:fld>
            <a:endParaRPr lang="it-IT"/>
          </a:p>
        </p:txBody>
      </p:sp>
      <p:sp>
        <p:nvSpPr>
          <p:cNvPr id="20781" name="Rectangle 301"/>
          <p:cNvSpPr>
            <a:spLocks noChangeArrowheads="1"/>
          </p:cNvSpPr>
          <p:nvPr/>
        </p:nvSpPr>
        <p:spPr bwMode="auto">
          <a:xfrm>
            <a:off x="0" y="2819400"/>
            <a:ext cx="9144000" cy="198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GB"/>
              <a:t>Substitution cipher</a:t>
            </a:r>
            <a:endParaRPr lang="en-US"/>
          </a:p>
        </p:txBody>
      </p:sp>
      <p:graphicFrame>
        <p:nvGraphicFramePr>
          <p:cNvPr id="20748" name="Group 268"/>
          <p:cNvGraphicFramePr>
            <a:graphicFrameLocks noGrp="1"/>
          </p:cNvGraphicFramePr>
          <p:nvPr>
            <p:ph sz="half" idx="1"/>
          </p:nvPr>
        </p:nvGraphicFramePr>
        <p:xfrm>
          <a:off x="457200" y="3048000"/>
          <a:ext cx="8458200" cy="457200"/>
        </p:xfrm>
        <a:graphic>
          <a:graphicData uri="http://schemas.openxmlformats.org/drawingml/2006/table">
            <a:tbl>
              <a:tblPr/>
              <a:tblGrid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51" name="Group 271"/>
          <p:cNvGraphicFramePr>
            <a:graphicFrameLocks noGrp="1"/>
          </p:cNvGraphicFramePr>
          <p:nvPr>
            <p:ph sz="half" idx="2"/>
          </p:nvPr>
        </p:nvGraphicFramePr>
        <p:xfrm>
          <a:off x="457200" y="4114800"/>
          <a:ext cx="8458200" cy="396240"/>
        </p:xfrm>
        <a:graphic>
          <a:graphicData uri="http://schemas.openxmlformats.org/drawingml/2006/table">
            <a:tbl>
              <a:tblPr/>
              <a:tblGrid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6550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753" name="AutoShape 273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627063" y="35052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4" name="AutoShape 274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2319338" y="3505200"/>
            <a:ext cx="6762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5" name="AutoShape 275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965200" y="3505200"/>
            <a:ext cx="405923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6" name="AutoShape 276"/>
          <p:cNvCxnSpPr>
            <a:cxnSpLocks noChangeShapeType="1"/>
            <a:endCxn id="0" idx="0"/>
          </p:cNvCxnSpPr>
          <p:nvPr/>
        </p:nvCxnSpPr>
        <p:spPr bwMode="auto">
          <a:xfrm flipH="1">
            <a:off x="965200" y="3505200"/>
            <a:ext cx="711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7" name="AutoShape 277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8" name="AutoShape 278"/>
          <p:cNvCxnSpPr>
            <a:cxnSpLocks noChangeShapeType="1"/>
            <a:endCxn id="0" idx="0"/>
          </p:cNvCxnSpPr>
          <p:nvPr/>
        </p:nvCxnSpPr>
        <p:spPr bwMode="auto">
          <a:xfrm flipH="1"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9" name="AutoShape 279"/>
          <p:cNvCxnSpPr>
            <a:cxnSpLocks noChangeShapeType="1"/>
            <a:endCxn id="0" idx="0"/>
          </p:cNvCxnSpPr>
          <p:nvPr/>
        </p:nvCxnSpPr>
        <p:spPr bwMode="auto">
          <a:xfrm>
            <a:off x="2286000" y="3505200"/>
            <a:ext cx="10477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0" name="AutoShape 280"/>
          <p:cNvCxnSpPr>
            <a:cxnSpLocks noChangeShapeType="1"/>
            <a:endCxn id="0" idx="0"/>
          </p:cNvCxnSpPr>
          <p:nvPr/>
        </p:nvCxnSpPr>
        <p:spPr bwMode="auto">
          <a:xfrm flipH="1">
            <a:off x="1641475" y="3505200"/>
            <a:ext cx="20923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1" name="AutoShape 281"/>
          <p:cNvCxnSpPr>
            <a:cxnSpLocks noChangeShapeType="1"/>
            <a:endCxn id="0" idx="0"/>
          </p:cNvCxnSpPr>
          <p:nvPr/>
        </p:nvCxnSpPr>
        <p:spPr bwMode="auto">
          <a:xfrm flipH="1">
            <a:off x="2657475" y="3505200"/>
            <a:ext cx="9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2" name="AutoShape 282"/>
          <p:cNvCxnSpPr>
            <a:cxnSpLocks noChangeShapeType="1"/>
            <a:endCxn id="0" idx="0"/>
          </p:cNvCxnSpPr>
          <p:nvPr/>
        </p:nvCxnSpPr>
        <p:spPr bwMode="auto">
          <a:xfrm>
            <a:off x="3352800" y="3505200"/>
            <a:ext cx="20097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3" name="AutoShape 283"/>
          <p:cNvCxnSpPr>
            <a:cxnSpLocks noChangeShapeType="1"/>
            <a:endCxn id="0" idx="0"/>
          </p:cNvCxnSpPr>
          <p:nvPr/>
        </p:nvCxnSpPr>
        <p:spPr bwMode="auto">
          <a:xfrm flipH="1">
            <a:off x="3671888" y="3505200"/>
            <a:ext cx="74771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4" name="AutoShape 284"/>
          <p:cNvCxnSpPr>
            <a:cxnSpLocks noChangeShapeType="1"/>
            <a:endCxn id="0" idx="0"/>
          </p:cNvCxnSpPr>
          <p:nvPr/>
        </p:nvCxnSpPr>
        <p:spPr bwMode="auto">
          <a:xfrm>
            <a:off x="4724400" y="3505200"/>
            <a:ext cx="976313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5" name="AutoShape 285"/>
          <p:cNvCxnSpPr>
            <a:cxnSpLocks noChangeShapeType="1"/>
            <a:endCxn id="0" idx="0"/>
          </p:cNvCxnSpPr>
          <p:nvPr/>
        </p:nvCxnSpPr>
        <p:spPr bwMode="auto">
          <a:xfrm>
            <a:off x="4038600" y="3505200"/>
            <a:ext cx="30162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6" name="AutoShape 286"/>
          <p:cNvCxnSpPr>
            <a:cxnSpLocks noChangeShapeType="1"/>
            <a:endCxn id="0" idx="0"/>
          </p:cNvCxnSpPr>
          <p:nvPr/>
        </p:nvCxnSpPr>
        <p:spPr bwMode="auto">
          <a:xfrm flipH="1">
            <a:off x="4349750" y="3505200"/>
            <a:ext cx="6794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7" name="AutoShape 287"/>
          <p:cNvCxnSpPr>
            <a:cxnSpLocks noChangeShapeType="1"/>
            <a:endCxn id="0" idx="0"/>
          </p:cNvCxnSpPr>
          <p:nvPr/>
        </p:nvCxnSpPr>
        <p:spPr bwMode="auto">
          <a:xfrm flipH="1">
            <a:off x="4011613" y="3505200"/>
            <a:ext cx="1322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8" name="AutoShape 288"/>
          <p:cNvCxnSpPr>
            <a:cxnSpLocks noChangeShapeType="1"/>
            <a:endCxn id="0" idx="0"/>
          </p:cNvCxnSpPr>
          <p:nvPr/>
        </p:nvCxnSpPr>
        <p:spPr bwMode="auto">
          <a:xfrm flipH="1">
            <a:off x="2995613" y="3505200"/>
            <a:ext cx="2719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9" name="AutoShape 289"/>
          <p:cNvCxnSpPr>
            <a:cxnSpLocks noChangeShapeType="1"/>
            <a:endCxn id="0" idx="0"/>
          </p:cNvCxnSpPr>
          <p:nvPr/>
        </p:nvCxnSpPr>
        <p:spPr bwMode="auto">
          <a:xfrm>
            <a:off x="5995988" y="3505200"/>
            <a:ext cx="3825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0" name="AutoShape 290"/>
          <p:cNvCxnSpPr>
            <a:cxnSpLocks noChangeShapeType="1"/>
            <a:endCxn id="0" idx="0"/>
          </p:cNvCxnSpPr>
          <p:nvPr/>
        </p:nvCxnSpPr>
        <p:spPr bwMode="auto">
          <a:xfrm>
            <a:off x="6453188" y="3505200"/>
            <a:ext cx="263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1" name="AutoShape 291"/>
          <p:cNvCxnSpPr>
            <a:cxnSpLocks noChangeShapeType="1"/>
            <a:endCxn id="0" idx="0"/>
          </p:cNvCxnSpPr>
          <p:nvPr/>
        </p:nvCxnSpPr>
        <p:spPr bwMode="auto">
          <a:xfrm>
            <a:off x="6757988" y="3505200"/>
            <a:ext cx="1989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2" name="AutoShape 292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7392988" y="3505200"/>
            <a:ext cx="338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3" name="AutoShape 293"/>
          <p:cNvCxnSpPr>
            <a:cxnSpLocks noChangeShapeType="1"/>
            <a:endCxn id="0" idx="0"/>
          </p:cNvCxnSpPr>
          <p:nvPr/>
        </p:nvCxnSpPr>
        <p:spPr bwMode="auto">
          <a:xfrm>
            <a:off x="7010400" y="3505200"/>
            <a:ext cx="38258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4" name="AutoShape 294"/>
          <p:cNvCxnSpPr>
            <a:cxnSpLocks noChangeShapeType="1"/>
          </p:cNvCxnSpPr>
          <p:nvPr/>
        </p:nvCxnSpPr>
        <p:spPr bwMode="auto">
          <a:xfrm>
            <a:off x="8001000" y="3505200"/>
            <a:ext cx="4159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5" name="AutoShape 295"/>
          <p:cNvCxnSpPr>
            <a:cxnSpLocks noChangeShapeType="1"/>
            <a:endCxn id="0" idx="0"/>
          </p:cNvCxnSpPr>
          <p:nvPr/>
        </p:nvCxnSpPr>
        <p:spPr bwMode="auto">
          <a:xfrm flipH="1">
            <a:off x="6040438" y="3505200"/>
            <a:ext cx="16557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6" name="AutoShape 296"/>
          <p:cNvCxnSpPr>
            <a:cxnSpLocks noChangeShapeType="1"/>
            <a:endCxn id="0" idx="0"/>
          </p:cNvCxnSpPr>
          <p:nvPr/>
        </p:nvCxnSpPr>
        <p:spPr bwMode="auto">
          <a:xfrm flipH="1">
            <a:off x="8070850" y="35052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7" name="AutoShape 297"/>
          <p:cNvCxnSpPr>
            <a:cxnSpLocks noChangeShapeType="1"/>
            <a:endCxn id="0" idx="0"/>
          </p:cNvCxnSpPr>
          <p:nvPr/>
        </p:nvCxnSpPr>
        <p:spPr bwMode="auto">
          <a:xfrm flipH="1">
            <a:off x="4686300" y="3505200"/>
            <a:ext cx="40830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00034" y="15716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words over alphabet </a:t>
            </a:r>
            <a:r>
              <a:rPr lang="it-IT" sz="2400" b="1" dirty="0">
                <a:solidFill>
                  <a:srgbClr val="C00000"/>
                </a:solidFill>
              </a:rPr>
              <a:t>{A,...,Z} </a:t>
            </a:r>
            <a:r>
              <a:rPr lang="it-IT" sz="2400" b="1" dirty="0" smtClean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a set of permutations of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844" y="357187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3108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Enc</a:t>
            </a:r>
            <a:r>
              <a:rPr lang="el-GR" sz="2400" b="1" baseline="-25000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),...,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))</a:t>
            </a:r>
          </a:p>
          <a:p>
            <a:pPr algn="ctr"/>
            <a:endParaRPr lang="it-IT" sz="2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Dec</a:t>
            </a:r>
            <a:r>
              <a:rPr lang="el-GR" sz="2400" b="1" baseline="-25000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),...,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</a:t>
            </a:r>
            <a:r>
              <a:rPr lang="it-IT" sz="2400" b="1" dirty="0" smtClean="0">
                <a:solidFill>
                  <a:srgbClr val="C00000"/>
                </a:solidFill>
              </a:rPr>
              <a:t>(</a:t>
            </a:r>
            <a:r>
              <a:rPr lang="it-IT" sz="2400" b="1" dirty="0" err="1" smtClean="0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1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9B7-F103-48BB-9106-C6DD599A5390}" type="slidenum">
              <a:rPr lang="it-IT"/>
              <a:pPr/>
              <a:t>28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How to break the substitution cipher?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Use </a:t>
            </a:r>
            <a:r>
              <a:rPr lang="en-GB" b="1" dirty="0">
                <a:solidFill>
                  <a:srgbClr val="993300"/>
                </a:solidFill>
              </a:rPr>
              <a:t>statistical patterns</a:t>
            </a:r>
            <a:r>
              <a:rPr lang="en-GB" dirty="0"/>
              <a:t> of the language.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/>
              <a:t>For example</a:t>
            </a:r>
            <a:r>
              <a:rPr lang="en-GB" dirty="0"/>
              <a:t>: the </a:t>
            </a:r>
            <a:r>
              <a:rPr lang="en-GB" b="1" dirty="0">
                <a:solidFill>
                  <a:srgbClr val="003366"/>
                </a:solidFill>
              </a:rPr>
              <a:t>frequency tables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Texts of </a:t>
            </a:r>
            <a:r>
              <a:rPr lang="en-GB" b="1" dirty="0">
                <a:solidFill>
                  <a:srgbClr val="C00000"/>
                </a:solidFill>
              </a:rPr>
              <a:t>50 </a:t>
            </a:r>
            <a:r>
              <a:rPr lang="en-GB" dirty="0"/>
              <a:t>characters can usually be broken this way.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771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8FD-C2A7-4C51-A037-BE74865DDEB3}" type="slidenum">
              <a:rPr lang="it-IT"/>
              <a:pPr/>
              <a:t>29</a:t>
            </a:fld>
            <a:endParaRPr lang="it-IT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4000"/>
              <a:t>Other famous historical ciphers</a:t>
            </a: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22098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Vigenère cipher: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165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6388" y="2895600"/>
            <a:ext cx="18938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Blaise de Vigenère</a:t>
            </a:r>
            <a:br>
              <a:rPr lang="en-US" sz="1600"/>
            </a:br>
            <a:r>
              <a:rPr lang="en-US" sz="1600"/>
              <a:t>(1523 - 1596)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189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29400" y="2971800"/>
            <a:ext cx="2006600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/>
              <a:t>Leon Battista Alberti</a:t>
            </a:r>
            <a:br>
              <a:rPr lang="it-IT" sz="1600"/>
            </a:br>
            <a:r>
              <a:rPr lang="it-IT" sz="1600"/>
              <a:t>(1404 – 1472) </a:t>
            </a:r>
            <a:endParaRPr lang="en-US" sz="160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910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91000"/>
            <a:ext cx="19573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" y="39624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Enigma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221163" y="6019800"/>
            <a:ext cx="16779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Marian Rejewski</a:t>
            </a:r>
            <a:br>
              <a:rPr lang="en-US" sz="1600"/>
            </a:br>
            <a:r>
              <a:rPr lang="en-US" sz="1600"/>
              <a:t>(1905 - 1980)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231063" y="6019800"/>
            <a:ext cx="1293812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Alan Turing</a:t>
            </a:r>
            <a:br>
              <a:rPr lang="en-US" sz="1600"/>
            </a:br>
            <a:r>
              <a:rPr lang="en-US" sz="1600"/>
              <a:t>(1912-1954)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27" grpId="0" build="p"/>
      <p:bldP spid="26629" grpId="0" animBg="1"/>
      <p:bldP spid="26631" grpId="0" animBg="1"/>
      <p:bldP spid="26636" grpId="0" animBg="1"/>
      <p:bldP spid="26637" grpId="0" animBg="1"/>
      <p:bldP spid="266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Literatura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b="1">
                <a:solidFill>
                  <a:srgbClr val="FF0000"/>
                </a:solidFill>
              </a:rPr>
              <a:t>Podstawowy podręcznik:</a:t>
            </a:r>
            <a:r>
              <a:rPr>
                <a:solidFill>
                  <a:srgbClr val="FF0000"/>
                </a:solidFill>
              </a:rPr>
              <a:t> </a:t>
            </a:r>
            <a:r>
              <a:t>Jonathan Katz and Yehuda Lindell </a:t>
            </a:r>
            <a:r>
              <a:rPr>
                <a:hlinkClick r:id="rId3"/>
              </a:rPr>
              <a:t>Introduction to Modern Cryptography</a:t>
            </a:r>
            <a:r>
              <a:rPr b="1"/>
              <a:t/>
            </a:r>
            <a:br>
              <a:rPr b="1"/>
            </a:br>
            <a:r>
              <a:rPr b="1"/>
              <a:t/>
            </a:r>
            <a:br>
              <a:rPr b="1"/>
            </a:br>
            <a:endParaRPr/>
          </a:p>
          <a:p>
            <a:r>
              <a:rPr b="1">
                <a:solidFill>
                  <a:srgbClr val="FF0000"/>
                </a:solidFill>
              </a:rPr>
              <a:t>Pozostał</a:t>
            </a:r>
            <a:r>
              <a:rPr lang="it-IT" b="1">
                <a:solidFill>
                  <a:srgbClr val="FF0000"/>
                </a:solidFill>
              </a:rPr>
              <a:t>e</a:t>
            </a:r>
            <a:r>
              <a:rPr b="1"/>
              <a:t/>
            </a:r>
            <a:br>
              <a:rPr b="1"/>
            </a:br>
            <a:endParaRPr/>
          </a:p>
          <a:p>
            <a:pPr lvl="1"/>
            <a:r>
              <a:t>Doug Stinson </a:t>
            </a:r>
            <a:r>
              <a:rPr>
                <a:hlinkClick r:id="rId4"/>
              </a:rPr>
              <a:t>Cryptography Theory and Practice, Third Edition</a:t>
            </a:r>
            <a:r>
              <a:t>  </a:t>
            </a:r>
          </a:p>
          <a:p>
            <a:pPr lvl="1"/>
            <a:r>
              <a:t>Shafi Goldwasser and Mihir Bellare  </a:t>
            </a:r>
            <a:r>
              <a:rPr>
                <a:hlinkClick r:id="rId5"/>
              </a:rPr>
              <a:t>Lecture Notes on Cryptography</a:t>
            </a:r>
            <a:r>
              <a:t> </a:t>
            </a:r>
            <a:br/>
            <a:endParaRPr/>
          </a:p>
          <a:p>
            <a:pPr lvl="1"/>
            <a:r>
              <a:t>Alfred J. Menezes,  Paul C. van Oorschot  and  Scott A. Vanstone  </a:t>
            </a:r>
            <a:r>
              <a:rPr>
                <a:hlinkClick r:id="rId6"/>
              </a:rPr>
              <a:t>Handbook of Applied Cryptography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4686"/>
            <a:ext cx="9144000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past ciphers were designed in an ad-hoc manner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contemporary cryptography the ciphers are designed in a </a:t>
            </a:r>
            <a:r>
              <a:rPr lang="en-US" b="1" dirty="0" smtClean="0"/>
              <a:t>systematic way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Main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schemes that are “provably secure”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2714620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Defining </a:t>
            </a:r>
            <a:r>
              <a:rPr lang="en-US" sz="3600" dirty="0"/>
              <a:t>“security of an encryption scheme” </a:t>
            </a:r>
            <a:r>
              <a:rPr lang="en-US" sz="3600" dirty="0" err="1"/>
              <a:t>i</a:t>
            </a:r>
            <a:r>
              <a:rPr lang="pl-PL" sz="3600" dirty="0"/>
              <a:t>s</a:t>
            </a:r>
            <a:r>
              <a:rPr lang="en-US" sz="3600" dirty="0"/>
              <a:t> </a:t>
            </a:r>
            <a:r>
              <a:rPr lang="en-US" sz="3600" dirty="0" smtClean="0"/>
              <a:t>not trivial</a:t>
            </a:r>
            <a:r>
              <a:rPr lang="en-US" sz="3600" dirty="0"/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143116"/>
            <a:ext cx="7358114" cy="214314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pl-PL" sz="2000" dirty="0" smtClean="0"/>
          </a:p>
          <a:p>
            <a:pPr marL="609600" indent="-609600" algn="r">
              <a:lnSpc>
                <a:spcPct val="80000"/>
              </a:lnSpc>
              <a:buFontTx/>
              <a:buNone/>
            </a:pPr>
            <a:r>
              <a:rPr lang="en-US" sz="2000" dirty="0" smtClean="0"/>
              <a:t>(</a:t>
            </a:r>
            <a:r>
              <a:rPr lang="en-US" sz="2000" b="1" dirty="0">
                <a:solidFill>
                  <a:srgbClr val="993300"/>
                </a:solidFill>
              </a:rPr>
              <a:t>m</a:t>
            </a:r>
            <a:r>
              <a:rPr lang="en-US" sz="2000" dirty="0"/>
              <a:t> – a message</a:t>
            </a:r>
            <a:r>
              <a:rPr lang="en-US" sz="2000" dirty="0" smtClean="0"/>
              <a:t>)</a:t>
            </a: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the key </a:t>
            </a:r>
            <a:r>
              <a:rPr lang="pl-PL" sz="2000" b="1" dirty="0" smtClean="0">
                <a:solidFill>
                  <a:srgbClr val="993300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/>
              <a:t>is chosen </a:t>
            </a:r>
            <a:r>
              <a:rPr lang="en-US" sz="2000" dirty="0" smtClean="0"/>
              <a:t>uniformly at random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en-US" sz="20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sz="2000" b="1" dirty="0" smtClean="0">
                <a:solidFill>
                  <a:srgbClr val="993300"/>
                </a:solidFill>
              </a:rPr>
              <a:t>C </a:t>
            </a:r>
            <a:r>
              <a:rPr lang="en-US" sz="2000" b="1" dirty="0" smtClean="0">
                <a:solidFill>
                  <a:srgbClr val="993300"/>
                </a:solidFill>
              </a:rPr>
              <a:t>:= Enc</a:t>
            </a:r>
            <a:r>
              <a:rPr lang="pl-PL" sz="2000" b="1" baseline="-25000" dirty="0" smtClean="0">
                <a:solidFill>
                  <a:srgbClr val="993300"/>
                </a:solidFill>
              </a:rPr>
              <a:t>K</a:t>
            </a:r>
            <a:r>
              <a:rPr lang="en-US" sz="2000" b="1" dirty="0" smtClean="0">
                <a:solidFill>
                  <a:srgbClr val="993300"/>
                </a:solidFill>
              </a:rPr>
              <a:t>(m)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given to </a:t>
            </a:r>
            <a:r>
              <a:rPr lang="en-US" sz="2000" dirty="0" smtClean="0"/>
              <a:t>the adversary</a:t>
            </a:r>
          </a:p>
          <a:p>
            <a:pPr marL="609600" indent="-609600">
              <a:lnSpc>
                <a:spcPct val="80000"/>
              </a:lnSpc>
              <a:buNone/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0298" y="1928802"/>
            <a:ext cx="446667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pl-PL" sz="2300" dirty="0" smtClean="0"/>
              <a:t>consider the following e</a:t>
            </a:r>
            <a:r>
              <a:rPr lang="en-US" sz="2300" dirty="0" err="1" smtClean="0"/>
              <a:t>xperiment</a:t>
            </a:r>
            <a:endParaRPr lang="pl-PL" sz="2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7356" y="4500570"/>
            <a:ext cx="2286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how to define </a:t>
            </a:r>
            <a:br>
              <a:rPr lang="pl-PL" sz="2800" dirty="0" smtClean="0"/>
            </a:br>
            <a:r>
              <a:rPr lang="pl-PL" sz="2800" dirty="0" smtClean="0"/>
              <a:t>security</a:t>
            </a:r>
          </a:p>
          <a:p>
            <a:pPr algn="ctr"/>
            <a:r>
              <a:rPr lang="pl-PL" sz="8000" b="1" dirty="0" smtClean="0">
                <a:latin typeface="Arial Rounded MT Bold" pitchFamily="34" charset="0"/>
                <a:cs typeface="Aharoni" pitchFamily="2" charset="-79"/>
              </a:rPr>
              <a:t>?</a:t>
            </a:r>
            <a:endParaRPr lang="en-US" sz="8000" b="1" dirty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1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2976" y="2538707"/>
            <a:ext cx="67866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compute </a:t>
            </a:r>
            <a:r>
              <a:rPr lang="pl-PL" sz="2400" b="1" dirty="0" smtClean="0">
                <a:solidFill>
                  <a:srgbClr val="993300"/>
                </a:solidFill>
              </a:rPr>
              <a:t>K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2976" y="3584018"/>
            <a:ext cx="678661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the encryption scheme that “doesn’t encrypt”: 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</a:rPr>
              <a:t>Enc</a:t>
            </a:r>
            <a:r>
              <a:rPr lang="pl-PL" sz="2400" b="1" baseline="-25000" dirty="0" smtClean="0">
                <a:solidFill>
                  <a:srgbClr val="993300"/>
                </a:solidFill>
              </a:rPr>
              <a:t>K</a:t>
            </a:r>
            <a:r>
              <a:rPr lang="en-US" sz="2400" b="1" dirty="0" smtClean="0">
                <a:solidFill>
                  <a:srgbClr val="993300"/>
                </a:solidFill>
              </a:rPr>
              <a:t>(m) = m</a:t>
            </a:r>
          </a:p>
          <a:p>
            <a:pPr algn="r"/>
            <a:r>
              <a:rPr lang="en-GB" sz="2000" dirty="0" smtClean="0"/>
              <a:t>satisfies this definition</a:t>
            </a:r>
            <a:r>
              <a:rPr lang="pl-PL" sz="2000" dirty="0" smtClean="0"/>
              <a:t>!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286124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11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 smtClean="0"/>
              <a:t>the key </a:t>
            </a:r>
            <a:r>
              <a:rPr lang="pl-PL" sz="1900" b="1" dirty="0" smtClean="0">
                <a:solidFill>
                  <a:srgbClr val="993300"/>
                </a:solidFill>
              </a:rPr>
              <a:t>K</a:t>
            </a:r>
            <a:r>
              <a:rPr lang="en-US" sz="1900" dirty="0" smtClean="0"/>
              <a:t> is chosen uniformly at random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48" y="2538707"/>
            <a:ext cx="764386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compute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643314"/>
            <a:ext cx="7643866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pl-PL" sz="2400" dirty="0" smtClean="0"/>
              <a:t>What if the adversary can compute, e.g., the first half of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pl-PL" sz="2400" dirty="0" smtClean="0"/>
              <a:t>?</a:t>
            </a:r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345420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5984" y="4500570"/>
          <a:ext cx="478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952506"/>
                <a:gridCol w="797724"/>
                <a:gridCol w="607224"/>
                <a:gridCol w="1214446"/>
                <a:gridCol w="571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|m|/2</a:t>
                      </a:r>
                      <a:endParaRPr lang="en-US" baseline="-25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14950"/>
            <a:ext cx="1851025" cy="1511300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 smtClean="0"/>
              <a:t>the key </a:t>
            </a:r>
            <a:r>
              <a:rPr lang="pl-PL" sz="1900" b="1" dirty="0" smtClean="0">
                <a:solidFill>
                  <a:srgbClr val="993300"/>
                </a:solidFill>
              </a:rPr>
              <a:t>K</a:t>
            </a:r>
            <a:r>
              <a:rPr lang="en-US" sz="1900" dirty="0" smtClean="0"/>
              <a:t> is chosen uniformly at random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3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10" y="2357430"/>
            <a:ext cx="778674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429000"/>
            <a:ext cx="785818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pl-PL" sz="2400" dirty="0" smtClean="0"/>
              <a:t>But he may already have some a priori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pl-PL" sz="2400" dirty="0" smtClean="0"/>
              <a:t>!</a:t>
            </a:r>
          </a:p>
          <a:p>
            <a:endParaRPr lang="pl-PL" sz="2400" dirty="0" smtClean="0"/>
          </a:p>
          <a:p>
            <a:r>
              <a:rPr lang="pl-PL" sz="2400" dirty="0" smtClean="0"/>
              <a:t>For example he may know that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pl-PL" sz="2400" b="1" dirty="0" smtClean="0"/>
              <a:t> </a:t>
            </a:r>
            <a:r>
              <a:rPr lang="pl-PL" sz="2400" dirty="0" smtClean="0"/>
              <a:t>is a sentence in English...</a:t>
            </a: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 smtClean="0"/>
              <a:t>the key K is chosen uniformly at random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:=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</a:t>
            </a:r>
            <a:r>
              <a:rPr kumimoji="0" lang="en-US" sz="19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4346" y="3131106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033277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3074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4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2681583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</a:t>
            </a:r>
            <a:r>
              <a:rPr lang="pl-PL" sz="2400" b="1" u="sng" dirty="0" smtClean="0">
                <a:solidFill>
                  <a:schemeClr val="accent6"/>
                </a:solidFill>
              </a:rPr>
              <a:t>additional</a:t>
            </a:r>
            <a:r>
              <a:rPr lang="pl-PL" sz="2400" dirty="0" smtClean="0"/>
              <a:t>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3857628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sz="2400" dirty="0" smtClean="0"/>
              <a:t>This makes much more sense.</a:t>
            </a:r>
          </a:p>
          <a:p>
            <a:pPr algn="r"/>
            <a:r>
              <a:rPr lang="pl-PL" sz="2400" dirty="0" smtClean="0"/>
              <a:t>But how to formalize it?</a:t>
            </a: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key 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chosen randomly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2051" name="Picture 3" descr="C:\Users\Stefan\AppData\Local\Microsoft\Windows\Temporary Internet Files\Content.IE5\CW4TS6I4\MCj04244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72074"/>
            <a:ext cx="1357322" cy="143354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4286248" y="1643050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knows that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it-IT" dirty="0"/>
          </a:p>
        </p:txBody>
      </p:sp>
      <p:pic>
        <p:nvPicPr>
          <p:cNvPr id="4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1285884" cy="889033"/>
          </a:xfrm>
          <a:prstGeom prst="rect">
            <a:avLst/>
          </a:prstGeom>
          <a:noFill/>
        </p:spPr>
      </p:pic>
      <p:pic>
        <p:nvPicPr>
          <p:cNvPr id="6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000240"/>
            <a:ext cx="1019529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6431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285992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631040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000372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hate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000628" y="2357430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 rot="16200000" flipH="1">
            <a:off x="403797" y="1679991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357686" y="4714884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</a:t>
            </a:r>
            <a:r>
              <a:rPr lang="en-US" b="1" dirty="0" smtClean="0"/>
              <a:t>still</a:t>
            </a:r>
            <a:r>
              <a:rPr lang="en-US" dirty="0" smtClean="0"/>
              <a:t> knows that </a:t>
            </a:r>
            <a:endParaRPr lang="it-IT" dirty="0"/>
          </a:p>
        </p:txBody>
      </p:sp>
      <p:pic>
        <p:nvPicPr>
          <p:cNvPr id="20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86388"/>
            <a:ext cx="1285884" cy="88903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9124" y="57150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6" y="5357826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5702874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6072206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hate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072066" y="5429264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9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1019529" cy="107157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8597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 rot="16200000" flipH="1">
            <a:off x="403798" y="4823263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473" y="5572140"/>
            <a:ext cx="295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357290" y="5214950"/>
            <a:ext cx="1643074" cy="107157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93300"/>
                </a:solidFill>
              </a:rPr>
              <a:t>c </a:t>
            </a:r>
            <a:r>
              <a:rPr lang="en-US" b="1" dirty="0">
                <a:solidFill>
                  <a:srgbClr val="993300"/>
                </a:solidFill>
              </a:rPr>
              <a:t>:= Enc</a:t>
            </a:r>
            <a:r>
              <a:rPr lang="pl-PL" b="1" baseline="-25000" dirty="0">
                <a:solidFill>
                  <a:srgbClr val="993300"/>
                </a:solidFill>
              </a:rPr>
              <a:t>K</a:t>
            </a:r>
            <a:r>
              <a:rPr lang="en-US" b="1" dirty="0">
                <a:solidFill>
                  <a:srgbClr val="993300"/>
                </a:solidFill>
              </a:rPr>
              <a:t>(m)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endParaRPr lang="it-IT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14282" y="3857628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 animBg="1"/>
      <p:bldP spid="19" grpId="0" animBg="1"/>
      <p:bldP spid="23" grpId="0"/>
      <p:bldP spid="24" grpId="0"/>
      <p:bldP spid="25" grpId="0"/>
      <p:bldP spid="26" grpId="0"/>
      <p:bldP spid="27" grpId="0" animBg="1"/>
      <p:bldP spid="40" grpId="0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pl-PL" dirty="0" smtClean="0"/>
              <a:t>How to formalize </a:t>
            </a:r>
            <a:r>
              <a:rPr lang="en-US" dirty="0" smtClean="0"/>
              <a:t>the “Idea 4”</a:t>
            </a:r>
            <a:r>
              <a:rPr lang="pl-P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57532"/>
            <a:ext cx="7786742" cy="2371732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An encryption scheme is </a:t>
            </a:r>
            <a:r>
              <a:rPr lang="pl-PL" sz="2800" b="1" dirty="0" smtClean="0">
                <a:solidFill>
                  <a:srgbClr val="002060"/>
                </a:solidFill>
              </a:rPr>
              <a:t>perfectly secret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smtClean="0"/>
              <a:t>if </a:t>
            </a:r>
          </a:p>
          <a:p>
            <a:pPr algn="ctr">
              <a:buNone/>
            </a:pPr>
            <a:r>
              <a:rPr lang="pl-PL" sz="2800" dirty="0" smtClean="0"/>
              <a:t>for every random variable </a:t>
            </a:r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 </a:t>
            </a:r>
          </a:p>
          <a:p>
            <a:pPr algn="ctr">
              <a:buNone/>
            </a:pPr>
            <a:r>
              <a:rPr lang="pl-PL" sz="2800" dirty="0" smtClean="0"/>
              <a:t>and every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m</a:t>
            </a:r>
            <a:r>
              <a:rPr lang="it-IT" sz="2800" dirty="0" smtClean="0"/>
              <a:t> </a:t>
            </a:r>
            <a:r>
              <a:rPr lang="az-Cyrl-AZ" sz="20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it-IT" sz="2800" dirty="0" smtClean="0">
                <a:latin typeface="+mj-lt"/>
              </a:rPr>
              <a:t>and</a:t>
            </a:r>
            <a:r>
              <a:rPr lang="it-IT" sz="2800" dirty="0" smtClean="0"/>
              <a:t> </a:t>
            </a: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c </a:t>
            </a:r>
            <a:r>
              <a:rPr lang="az-Cyrl-AZ" sz="20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P(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lang="it-IT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| (Enc(K,M))= c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</a:t>
            </a:r>
            <a:r>
              <a:rPr lang="pl-PL" sz="2400" b="1" u="sng" dirty="0" smtClean="0">
                <a:solidFill>
                  <a:srgbClr val="002060"/>
                </a:solidFill>
              </a:rPr>
              <a:t>additional</a:t>
            </a:r>
            <a:r>
              <a:rPr lang="pl-PL" sz="2400" dirty="0" smtClean="0"/>
              <a:t>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72330" y="3429000"/>
            <a:ext cx="1857388" cy="857256"/>
          </a:xfrm>
          <a:prstGeom prst="wedgeRoundRectCallout">
            <a:avLst>
              <a:gd name="adj1" fmla="val -82917"/>
              <a:gd name="adj2" fmla="val 48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such that 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P(C = c) &gt; 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86454"/>
            <a:ext cx="733831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equivalently: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</a:rPr>
              <a:t>M</a:t>
            </a:r>
            <a:r>
              <a:rPr lang="pl-PL" sz="2000" dirty="0" smtClean="0"/>
              <a:t> and </a:t>
            </a:r>
            <a:r>
              <a:rPr lang="pl-PL" sz="2000" b="1" dirty="0" smtClean="0">
                <a:solidFill>
                  <a:srgbClr val="C00000"/>
                </a:solidFill>
              </a:rPr>
              <a:t>Enc(K,M)</a:t>
            </a:r>
            <a:r>
              <a:rPr lang="pl-PL" sz="2000" dirty="0" smtClean="0"/>
              <a:t> are independent</a:t>
            </a:r>
            <a:endParaRPr lang="en-US" sz="2000" dirty="0"/>
          </a:p>
        </p:txBody>
      </p:sp>
      <p:sp>
        <p:nvSpPr>
          <p:cNvPr id="7" name="Up-Down Arrow 6"/>
          <p:cNvSpPr/>
          <p:nvPr/>
        </p:nvSpPr>
        <p:spPr>
          <a:xfrm>
            <a:off x="4286248" y="5214950"/>
            <a:ext cx="285752" cy="42862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643174" y="2357430"/>
            <a:ext cx="6215106" cy="428628"/>
          </a:xfrm>
          <a:prstGeom prst="wedgeRectCallout">
            <a:avLst>
              <a:gd name="adj1" fmla="val -6288"/>
              <a:gd name="adj2" fmla="val 1293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called: </a:t>
            </a:r>
            <a:r>
              <a:rPr lang="en-US" sz="2400" b="1" dirty="0" smtClean="0"/>
              <a:t>information-theoretically</a:t>
            </a:r>
            <a:r>
              <a:rPr lang="en-US" sz="2400" dirty="0" smtClean="0"/>
              <a:t> secret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0509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Equivalent</a:t>
            </a:r>
            <a:r>
              <a:rPr lang="it-IT" dirty="0" err="1" smtClean="0"/>
              <a:t>ly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357298"/>
            <a:ext cx="733831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cs typeface="Arial"/>
              </a:rPr>
              <a:t>for every 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M </a:t>
            </a:r>
            <a:r>
              <a:rPr lang="pl-PL" sz="2400" dirty="0" smtClean="0">
                <a:cs typeface="Arial"/>
              </a:rPr>
              <a:t>we have </a:t>
            </a:r>
            <a:r>
              <a:rPr lang="en-US" sz="2400" dirty="0" smtClean="0">
                <a:cs typeface="Arial"/>
              </a:rPr>
              <a:t>that</a:t>
            </a:r>
            <a:r>
              <a:rPr lang="it-IT" sz="2400" dirty="0" smtClean="0">
                <a:cs typeface="Arial"/>
              </a:rPr>
              <a:t>:</a:t>
            </a:r>
            <a:r>
              <a:rPr lang="en-US" sz="2400" dirty="0" smtClean="0">
                <a:cs typeface="Arial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pl-PL" sz="2400" dirty="0" smtClean="0"/>
              <a:t> and </a:t>
            </a:r>
            <a:r>
              <a:rPr lang="pl-PL" sz="2400" b="1" dirty="0" smtClean="0">
                <a:solidFill>
                  <a:srgbClr val="C00000"/>
                </a:solidFill>
              </a:rPr>
              <a:t>Enc(K,M)</a:t>
            </a:r>
            <a:r>
              <a:rPr lang="pl-PL" sz="2400" dirty="0" smtClean="0"/>
              <a:t> are independent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214818"/>
            <a:ext cx="72866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cs typeface="Arial"/>
              </a:rPr>
              <a:t>for every 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m</a:t>
            </a:r>
            <a:r>
              <a:rPr lang="pl-PL" sz="2400" b="1" baseline="-25000" dirty="0" smtClean="0">
                <a:solidFill>
                  <a:srgbClr val="C00000"/>
                </a:solidFill>
                <a:cs typeface="Arial"/>
              </a:rPr>
              <a:t>0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dirty="0" smtClean="0">
                <a:cs typeface="Arial"/>
              </a:rPr>
              <a:t>and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m</a:t>
            </a:r>
            <a:r>
              <a:rPr lang="pl-PL" sz="2400" b="1" baseline="-25000" dirty="0" smtClean="0">
                <a:solidFill>
                  <a:srgbClr val="C00000"/>
                </a:solidFill>
                <a:cs typeface="Arial"/>
              </a:rPr>
              <a:t>1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dirty="0" smtClean="0">
                <a:cs typeface="Arial"/>
              </a:rPr>
              <a:t>we have</a:t>
            </a:r>
            <a:r>
              <a:rPr lang="en-US" sz="2400" dirty="0" smtClean="0">
                <a:cs typeface="Arial"/>
              </a:rPr>
              <a:t> that </a:t>
            </a:r>
          </a:p>
          <a:p>
            <a:pPr algn="ctr"/>
            <a:r>
              <a:rPr lang="pl-PL" sz="2400" dirty="0" smtClean="0">
                <a:cs typeface="Arial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Enc(K,m</a:t>
            </a:r>
            <a:r>
              <a:rPr lang="pl-PL" sz="2400" b="1" baseline="-25000" dirty="0" smtClean="0">
                <a:solidFill>
                  <a:srgbClr val="C00000"/>
                </a:solidFill>
                <a:cs typeface="Arial"/>
              </a:rPr>
              <a:t>0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/>
              </a:rPr>
              <a:t>and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Enc(K,m</a:t>
            </a:r>
            <a:r>
              <a:rPr lang="pl-PL" sz="2400" b="1" baseline="-25000" dirty="0" smtClean="0">
                <a:solidFill>
                  <a:srgbClr val="C00000"/>
                </a:solidFill>
                <a:cs typeface="Arial"/>
              </a:rPr>
              <a:t>1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Arial"/>
              </a:rPr>
              <a:t>have the same distribution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500562" y="2214554"/>
            <a:ext cx="285752" cy="7858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928662" y="3000372"/>
            <a:ext cx="73383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cs typeface="Arial"/>
              </a:rPr>
              <a:t>“</a:t>
            </a:r>
            <a:r>
              <a:rPr lang="en-US" sz="2400" dirty="0" smtClean="0">
                <a:cs typeface="Arial"/>
              </a:rPr>
              <a:t>the distribution of</a:t>
            </a:r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Enc(K,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pl-PL" sz="2400" b="1" dirty="0" smtClean="0">
                <a:solidFill>
                  <a:srgbClr val="C00000"/>
                </a:solidFill>
              </a:rPr>
              <a:t>)</a:t>
            </a:r>
            <a:r>
              <a:rPr lang="pl-PL" sz="2400" dirty="0" smtClean="0"/>
              <a:t> </a:t>
            </a:r>
            <a:r>
              <a:rPr lang="en-US" sz="2400" dirty="0" smtClean="0"/>
              <a:t>does not depend on 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4500562" y="3429000"/>
            <a:ext cx="285752" cy="7858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1571612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00100" y="5286388"/>
            <a:ext cx="728667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7619-E3D3-4D84-934F-E483B655BBEF}" type="slidenum">
              <a:rPr lang="it-IT"/>
              <a:pPr/>
              <a:t>40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90844" cy="1143000"/>
          </a:xfrm>
        </p:spPr>
        <p:txBody>
          <a:bodyPr>
            <a:normAutofit/>
          </a:bodyPr>
          <a:lstStyle/>
          <a:p>
            <a:r>
              <a:rPr lang="pl-PL" sz="4000" dirty="0"/>
              <a:t>A perfectly secret scheme</a:t>
            </a:r>
            <a:r>
              <a:rPr lang="en-GB" sz="4000" dirty="0" smtClean="0"/>
              <a:t>:</a:t>
            </a:r>
            <a:r>
              <a:rPr lang="pl-PL" sz="4000" dirty="0" smtClean="0"/>
              <a:t> </a:t>
            </a:r>
            <a:r>
              <a:rPr lang="en-GB" sz="4000" dirty="0" smtClean="0"/>
              <a:t>one-time </a:t>
            </a:r>
            <a:r>
              <a:rPr lang="en-GB" sz="4000" dirty="0"/>
              <a:t>pad</a:t>
            </a:r>
            <a:endParaRPr lang="en-US" sz="40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071546"/>
            <a:ext cx="1038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86644" y="2357430"/>
            <a:ext cx="159544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dirty="0"/>
              <a:t>Gilbert </a:t>
            </a:r>
            <a:r>
              <a:rPr lang="de-DE" sz="2400" dirty="0" err="1"/>
              <a:t>Vernam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dirty="0"/>
              <a:t>(</a:t>
            </a:r>
            <a:r>
              <a:rPr lang="de-DE" dirty="0" smtClean="0"/>
              <a:t>1890 </a:t>
            </a:r>
            <a:r>
              <a:rPr lang="de-DE" dirty="0"/>
              <a:t>–1960)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490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t</a:t>
            </a:r>
            <a:r>
              <a:rPr lang="pl-PL" sz="2800" b="1" dirty="0" smtClean="0"/>
              <a:t> </a:t>
            </a:r>
            <a:r>
              <a:rPr lang="pl-PL" sz="2800" dirty="0" smtClean="0"/>
              <a:t>– a parameter</a:t>
            </a:r>
          </a:p>
          <a:p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800" b="1" i="1" dirty="0" smtClean="0">
                <a:solidFill>
                  <a:srgbClr val="C00000"/>
                </a:solidFill>
              </a:rPr>
              <a:t> = </a:t>
            </a:r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sz="2800" b="1" dirty="0" smtClean="0">
                <a:solidFill>
                  <a:srgbClr val="C00000"/>
                </a:solidFill>
                <a:latin typeface="+mj-lt"/>
              </a:rPr>
              <a:t>= {0,1}</a:t>
            </a:r>
            <a:r>
              <a:rPr lang="pl-PL" sz="2800" b="1" baseline="30000" dirty="0" smtClean="0">
                <a:solidFill>
                  <a:srgbClr val="C00000"/>
                </a:solidFill>
                <a:latin typeface="+mj-lt"/>
              </a:rPr>
              <a:t>t</a:t>
            </a:r>
            <a:endParaRPr lang="pl-PL" sz="2400" dirty="0" smtClean="0"/>
          </a:p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2" y="3286124"/>
            <a:ext cx="37147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Enc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800" b="1" dirty="0" smtClean="0">
                <a:solidFill>
                  <a:srgbClr val="C00000"/>
                </a:solidFill>
              </a:rPr>
              <a:t>(m) = k </a:t>
            </a:r>
            <a:r>
              <a:rPr lang="pl-PL" sz="2800" b="1" dirty="0" smtClean="0"/>
              <a:t>xor</a:t>
            </a:r>
            <a:r>
              <a:rPr lang="pl-PL" sz="2800" b="1" dirty="0" smtClean="0">
                <a:solidFill>
                  <a:srgbClr val="C00000"/>
                </a:solidFill>
              </a:rPr>
              <a:t> m</a:t>
            </a:r>
          </a:p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Dec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800" b="1" dirty="0" smtClean="0">
                <a:solidFill>
                  <a:srgbClr val="C00000"/>
                </a:solidFill>
              </a:rPr>
              <a:t>(c) = k </a:t>
            </a:r>
            <a:r>
              <a:rPr lang="pl-PL" sz="2800" b="1" dirty="0" smtClean="0"/>
              <a:t>xor</a:t>
            </a:r>
            <a:r>
              <a:rPr lang="pl-PL" sz="2800" b="1" dirty="0" smtClean="0">
                <a:solidFill>
                  <a:srgbClr val="C00000"/>
                </a:solidFill>
              </a:rPr>
              <a:t> 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364" y="2786058"/>
            <a:ext cx="22367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Vernam’s cipher: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428992" y="1571612"/>
            <a:ext cx="3071834" cy="571504"/>
          </a:xfrm>
          <a:prstGeom prst="wedgeRoundRectCallout">
            <a:avLst>
              <a:gd name="adj1" fmla="val 24742"/>
              <a:gd name="adj2" fmla="val 2659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component-wise </a:t>
            </a:r>
            <a:r>
              <a:rPr lang="pl-PL" sz="2400" b="1" dirty="0" smtClean="0"/>
              <a:t>xor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662" y="4786322"/>
            <a:ext cx="28461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Correctness is trivial: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00232" y="5429264"/>
          <a:ext cx="6143668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324"/>
                <a:gridCol w="316292"/>
                <a:gridCol w="3491052"/>
              </a:tblGrid>
              <a:tr h="357190"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Dec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(Enc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(m))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(k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m)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Perfect secrecy of the </a:t>
            </a:r>
            <a:r>
              <a:rPr lang="en-GB" sz="4400" dirty="0" smtClean="0"/>
              <a:t>one-time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55994"/>
            <a:ext cx="7858180" cy="1123944"/>
          </a:xfr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/>
              <a:t>Perfect secrecy of the one time pad is also trivial.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910" y="3286124"/>
            <a:ext cx="78581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 smtClean="0"/>
              <a:t>This is because for every </a:t>
            </a:r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 </a:t>
            </a:r>
          </a:p>
          <a:p>
            <a:pPr algn="ctr">
              <a:buNone/>
            </a:pPr>
            <a:r>
              <a:rPr lang="pl-PL" sz="2800" dirty="0" smtClean="0"/>
              <a:t>the distribution</a:t>
            </a:r>
            <a:r>
              <a:rPr lang="it-IT" sz="2800" dirty="0" smtClean="0"/>
              <a:t> of</a:t>
            </a: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Enc(K,m</a:t>
            </a:r>
            <a:r>
              <a:rPr lang="it-IT" sz="2800" b="1" dirty="0" smtClean="0">
                <a:solidFill>
                  <a:srgbClr val="C00000"/>
                </a:solidFill>
              </a:rPr>
              <a:t>)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  </a:t>
            </a:r>
            <a:r>
              <a:rPr lang="pl-PL" sz="2800" dirty="0" smtClean="0"/>
              <a:t>is uniform </a:t>
            </a:r>
          </a:p>
          <a:p>
            <a:pPr algn="r">
              <a:buNone/>
            </a:pPr>
            <a:r>
              <a:rPr lang="pl-PL" sz="2800" dirty="0" smtClean="0"/>
              <a:t>(and hence does not depend on </a:t>
            </a:r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8662" y="5214950"/>
            <a:ext cx="5500726" cy="928694"/>
          </a:xfrm>
          <a:prstGeom prst="wedgeRoundRectCallout">
            <a:avLst>
              <a:gd name="adj1" fmla="val -19249"/>
              <a:gd name="adj2" fmla="val -16636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every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P(Enc(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K,m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c) = P(K = m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xor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c) = 2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</a:t>
            </a:r>
            <a:endParaRPr kumimoji="0" lang="pl-PL" sz="3200" b="1" i="0" u="none" strike="noStrike" kern="1200" cap="none" spc="0" normalizeH="0" baseline="30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6965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One time pad can be </a:t>
            </a:r>
            <a:r>
              <a:rPr lang="en-US" b="1" dirty="0" smtClean="0"/>
              <a:t>generalized</a:t>
            </a:r>
            <a:r>
              <a:rPr lang="en-US" dirty="0" smtClean="0"/>
              <a:t> as follows.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</a:t>
            </a:r>
            <a:r>
              <a:rPr lang="en-US" b="1" dirty="0" smtClean="0">
                <a:solidFill>
                  <a:srgbClr val="C00000"/>
                </a:solidFill>
              </a:rPr>
              <a:t>(G,+)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be a group.  Let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i="1" dirty="0" smtClean="0">
                <a:solidFill>
                  <a:srgbClr val="C00000"/>
                </a:solidFill>
              </a:rPr>
              <a:t> =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b="1" i="1" dirty="0" smtClean="0">
                <a:solidFill>
                  <a:srgbClr val="C00000"/>
                </a:solidFill>
              </a:rPr>
              <a:t>=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 C </a:t>
            </a:r>
            <a:r>
              <a:rPr lang="pl-PL" b="1" i="1" dirty="0" smtClean="0">
                <a:solidFill>
                  <a:srgbClr val="C00000"/>
                </a:solidFill>
              </a:rPr>
              <a:t>=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G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en-US" dirty="0" smtClean="0"/>
              <a:t>The following is a perfectly secret encryption scheme: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Enc(</a:t>
            </a:r>
            <a:r>
              <a:rPr lang="en-US" b="1" dirty="0" err="1" smtClean="0">
                <a:solidFill>
                  <a:srgbClr val="C00000"/>
                </a:solidFill>
              </a:rPr>
              <a:t>k,m</a:t>
            </a:r>
            <a:r>
              <a:rPr lang="en-US" b="1" dirty="0" smtClean="0">
                <a:solidFill>
                  <a:srgbClr val="C00000"/>
                </a:solidFill>
              </a:rPr>
              <a:t>) = m + 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Dec(</a:t>
            </a:r>
            <a:r>
              <a:rPr lang="en-US" b="1" dirty="0" err="1" smtClean="0">
                <a:solidFill>
                  <a:srgbClr val="C00000"/>
                </a:solidFill>
              </a:rPr>
              <a:t>k,m</a:t>
            </a:r>
            <a:r>
              <a:rPr lang="en-US" b="1" dirty="0" smtClean="0">
                <a:solidFill>
                  <a:srgbClr val="C00000"/>
                </a:solidFill>
              </a:rPr>
              <a:t>) = m – k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5081-4EEB-4351-9AB9-780406B4642A}" type="slidenum">
              <a:rPr lang="it-IT"/>
              <a:pPr/>
              <a:t>43</a:t>
            </a:fld>
            <a:endParaRPr lang="it-IT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the </a:t>
            </a:r>
            <a:r>
              <a:rPr lang="en-GB" dirty="0"/>
              <a:t>one-time </a:t>
            </a:r>
            <a:r>
              <a:rPr lang="en-GB" dirty="0" smtClean="0"/>
              <a:t>pad is not practical?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71612"/>
            <a:ext cx="7086600" cy="2009788"/>
          </a:xfrm>
        </p:spPr>
        <p:txBody>
          <a:bodyPr>
            <a:normAutofit/>
          </a:bodyPr>
          <a:lstStyle/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pl-PL" sz="2400" b="1" dirty="0" smtClean="0">
              <a:solidFill>
                <a:srgbClr val="CC3300"/>
              </a:solidFill>
            </a:endParaRP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</a:t>
            </a:r>
            <a:r>
              <a:rPr lang="en-GB" sz="2400" b="1" dirty="0" smtClean="0"/>
              <a:t>key </a:t>
            </a:r>
            <a:r>
              <a:rPr lang="pl-PL" sz="2400" b="1" dirty="0" smtClean="0"/>
              <a:t>has to be as long as the message.</a:t>
            </a:r>
            <a:br>
              <a:rPr lang="pl-PL" sz="2400" b="1" dirty="0" smtClean="0"/>
            </a:br>
            <a:endParaRPr lang="pl-PL" sz="2400" b="1" dirty="0" smtClean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key cannot be reused</a:t>
            </a:r>
            <a:endParaRPr lang="en-GB" sz="2400" b="1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00034" y="4214818"/>
            <a:ext cx="8429684" cy="1857388"/>
          </a:xfrm>
          <a:prstGeom prst="wedgeRoundRectCallout">
            <a:avLst>
              <a:gd name="adj1" fmla="val -13808"/>
              <a:gd name="adj2" fmla="val -11617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 smtClean="0"/>
              <a:t>This is because:</a:t>
            </a:r>
            <a:endParaRPr lang="en-GB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596" y="4786322"/>
          <a:ext cx="821537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38453"/>
                <a:gridCol w="276923"/>
                <a:gridCol w="3599994"/>
              </a:tblGrid>
              <a:tr h="357190"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Enc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Enc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 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sz="2400" b="1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5720" y="4500570"/>
            <a:ext cx="57864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 dirty="0" smtClean="0">
                <a:solidFill>
                  <a:schemeClr val="tx1"/>
                </a:solidFill>
              </a:rPr>
              <a:t>Observation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pl-PL" i="1" dirty="0" smtClean="0">
                <a:solidFill>
                  <a:srgbClr val="C00000"/>
                </a:solidFill>
              </a:rPr>
              <a:t>≥</a:t>
            </a:r>
            <a:r>
              <a:rPr lang="pl-PL" b="1" i="1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’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5214950"/>
            <a:ext cx="5786478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u="sng" dirty="0" smtClean="0">
                <a:solidFill>
                  <a:schemeClr val="tx1"/>
                </a:solidFill>
              </a:rPr>
              <a:t>F</a:t>
            </a:r>
            <a:r>
              <a:rPr lang="en-US" b="1" u="sng" dirty="0" smtClean="0">
                <a:solidFill>
                  <a:schemeClr val="tx1"/>
                </a:solidFill>
              </a:rPr>
              <a:t>act</a:t>
            </a:r>
            <a:r>
              <a:rPr lang="pl-PL" dirty="0" smtClean="0">
                <a:solidFill>
                  <a:schemeClr val="tx1"/>
                </a:solidFill>
              </a:rPr>
              <a:t>: we always have that  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’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pl-PL" i="1" dirty="0" smtClean="0">
                <a:solidFill>
                  <a:srgbClr val="C00000"/>
                </a:solidFill>
              </a:rPr>
              <a:t>≥</a:t>
            </a:r>
            <a:r>
              <a:rPr lang="pl-PL" b="1" i="1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This is because for every </a:t>
            </a:r>
            <a:r>
              <a:rPr lang="pl-PL" b="1" dirty="0" smtClean="0">
                <a:solidFill>
                  <a:srgbClr val="C00000"/>
                </a:solidFill>
              </a:rPr>
              <a:t>k</a:t>
            </a:r>
            <a:r>
              <a:rPr lang="pl-PL" dirty="0" smtClean="0">
                <a:solidFill>
                  <a:schemeClr val="tx1"/>
                </a:solidFill>
              </a:rPr>
              <a:t> we have that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Enc</a:t>
            </a:r>
            <a:r>
              <a:rPr lang="pl-PL" b="1" baseline="-25000" dirty="0" smtClean="0">
                <a:solidFill>
                  <a:srgbClr val="C00000"/>
                </a:solidFill>
              </a:rPr>
              <a:t>k</a:t>
            </a:r>
            <a:r>
              <a:rPr lang="pl-PL" dirty="0" smtClean="0">
                <a:solidFill>
                  <a:srgbClr val="C00000"/>
                </a:solidFill>
              </a:rPr>
              <a:t> :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b="1" dirty="0" smtClean="0">
                <a:solidFill>
                  <a:srgbClr val="C00000"/>
                </a:solidFill>
                <a:latin typeface="SFRM1095"/>
              </a:rPr>
              <a:t>→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 C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’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is an injection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(otherwise we wouldn’t be able to decrypt).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0D1D-3217-4EB4-AD88-F542CB6DA7D0}" type="slidenum">
              <a:rPr lang="it-IT"/>
              <a:pPr/>
              <a:t>44</a:t>
            </a:fld>
            <a:endParaRPr lang="it-IT" dirty="0"/>
          </a:p>
        </p:txBody>
      </p:sp>
      <p:sp>
        <p:nvSpPr>
          <p:cNvPr id="39622" name="Rectangle 710"/>
          <p:cNvSpPr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9621" name="Picture 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3335"/>
            <a:ext cx="1000132" cy="1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00166" y="61898"/>
            <a:ext cx="74295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Theorem (Shannon 1949)</a:t>
            </a:r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(“</a:t>
            </a:r>
            <a:r>
              <a:rPr lang="en-GB" sz="2000" dirty="0" smtClean="0"/>
              <a:t>One time-pad is optimal in the class of perfectly secret schemes”)</a:t>
            </a:r>
            <a:endParaRPr lang="pl-PL" sz="2000" b="1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dirty="0" smtClean="0"/>
              <a:t>In every perfectly </a:t>
            </a:r>
            <a:r>
              <a:rPr lang="it-IT" sz="2000" dirty="0" smtClean="0"/>
              <a:t>secret </a:t>
            </a:r>
            <a:r>
              <a:rPr lang="pl-PL" sz="2000" dirty="0" smtClean="0"/>
              <a:t>encryption scheme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Enc :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000" b="1" i="1" dirty="0" smtClean="0">
                <a:solidFill>
                  <a:srgbClr val="C00000"/>
                </a:solidFill>
              </a:rPr>
              <a:t> ×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000" b="1" i="1" dirty="0" smtClean="0">
                <a:solidFill>
                  <a:srgbClr val="C00000"/>
                </a:solidFill>
              </a:rPr>
              <a:t> →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C </a:t>
            </a:r>
            <a:r>
              <a:rPr lang="pl-PL" sz="2000" dirty="0" smtClean="0">
                <a:solidFill>
                  <a:schemeClr val="dk1"/>
                </a:solidFill>
              </a:rPr>
              <a:t>, </a:t>
            </a:r>
            <a:r>
              <a:rPr lang="pl-PL" sz="2000" b="1" dirty="0" smtClean="0">
                <a:solidFill>
                  <a:srgbClr val="C00000"/>
                </a:solidFill>
                <a:latin typeface="Gill Sans MT" pitchFamily="34" charset="0"/>
              </a:rPr>
              <a:t>Dec :</a:t>
            </a:r>
            <a:r>
              <a:rPr lang="pl-PL" sz="2000" b="1" i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000" b="1" dirty="0" smtClean="0">
                <a:solidFill>
                  <a:srgbClr val="C00000"/>
                </a:solidFill>
              </a:rPr>
              <a:t> ×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i="1" dirty="0" smtClean="0">
                <a:solidFill>
                  <a:srgbClr val="C00000"/>
                </a:solidFill>
              </a:rPr>
              <a:t>→ 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M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dirty="0" smtClean="0"/>
              <a:t>we have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|</a:t>
            </a:r>
            <a:r>
              <a:rPr lang="en-US" sz="20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000" b="1" dirty="0" smtClean="0">
                <a:solidFill>
                  <a:srgbClr val="C00000"/>
                </a:solidFill>
              </a:rPr>
              <a:t>|</a:t>
            </a:r>
            <a:r>
              <a:rPr lang="en-US" sz="2000" b="1" i="1" dirty="0" smtClean="0"/>
              <a:t> </a:t>
            </a:r>
            <a:r>
              <a:rPr lang="pl-PL" sz="2000" i="1" dirty="0" smtClean="0">
                <a:solidFill>
                  <a:srgbClr val="C00000"/>
                </a:solidFill>
              </a:rPr>
              <a:t>≥</a:t>
            </a:r>
            <a:r>
              <a:rPr lang="pl-PL" sz="2000" b="1" i="1" dirty="0" smtClean="0"/>
              <a:t> </a:t>
            </a:r>
            <a:r>
              <a:rPr lang="pl-PL" sz="2000" b="1" dirty="0" smtClean="0">
                <a:solidFill>
                  <a:srgbClr val="C00000"/>
                </a:solidFill>
              </a:rPr>
              <a:t>|</a:t>
            </a:r>
            <a:r>
              <a:rPr lang="pl-PL" sz="20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000" b="1" dirty="0" smtClean="0">
                <a:solidFill>
                  <a:srgbClr val="C00000"/>
                </a:solidFill>
              </a:rPr>
              <a:t>|</a:t>
            </a:r>
            <a:r>
              <a:rPr lang="pl-PL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2285992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Proof</a:t>
            </a:r>
            <a:endParaRPr lang="pl-PL" sz="2000" dirty="0" smtClean="0"/>
          </a:p>
        </p:txBody>
      </p:sp>
      <p:sp>
        <p:nvSpPr>
          <p:cNvPr id="17" name="Down Arrow 16"/>
          <p:cNvSpPr/>
          <p:nvPr/>
        </p:nvSpPr>
        <p:spPr>
          <a:xfrm rot="18469021">
            <a:off x="6375539" y="4477459"/>
            <a:ext cx="417762" cy="97255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187732">
            <a:off x="6391300" y="5381859"/>
            <a:ext cx="417762" cy="9899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43768" y="5143512"/>
            <a:ext cx="1571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en-US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en-US" b="1" i="1" dirty="0" smtClean="0"/>
              <a:t> </a:t>
            </a:r>
            <a:r>
              <a:rPr lang="pl-PL" i="1" dirty="0" smtClean="0">
                <a:solidFill>
                  <a:srgbClr val="C00000"/>
                </a:solidFill>
              </a:rPr>
              <a:t>≥</a:t>
            </a:r>
            <a:r>
              <a:rPr lang="pl-PL" b="1" i="1" dirty="0" smtClean="0"/>
              <a:t> 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4282" y="2786058"/>
            <a:ext cx="585791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b="1" dirty="0" smtClean="0"/>
              <a:t>Perfect </a:t>
            </a:r>
            <a:r>
              <a:rPr lang="it-IT" b="1" dirty="0" smtClean="0"/>
              <a:t>secrecy</a:t>
            </a:r>
            <a:r>
              <a:rPr lang="it-IT" dirty="0" smtClean="0"/>
              <a:t> </a:t>
            </a:r>
            <a:r>
              <a:rPr lang="pl-PL" dirty="0" smtClean="0"/>
              <a:t>implies that the distribution of </a:t>
            </a:r>
            <a:r>
              <a:rPr lang="pl-PL" b="1" dirty="0" smtClean="0">
                <a:solidFill>
                  <a:srgbClr val="C00000"/>
                </a:solidFill>
              </a:rPr>
              <a:t>Enc(K,m)</a:t>
            </a:r>
            <a:r>
              <a:rPr lang="pl-PL" dirty="0" smtClean="0"/>
              <a:t> does not depend on </a:t>
            </a:r>
            <a:r>
              <a:rPr lang="pl-PL" b="1" dirty="0" smtClean="0">
                <a:solidFill>
                  <a:srgbClr val="C00000"/>
                </a:solidFill>
              </a:rPr>
              <a:t>m</a:t>
            </a:r>
            <a:r>
              <a:rPr lang="it-IT" b="1" dirty="0" smtClean="0">
                <a:solidFill>
                  <a:srgbClr val="C00000"/>
                </a:solidFill>
              </a:rPr>
              <a:t>.  </a:t>
            </a:r>
            <a:r>
              <a:rPr lang="it-IT" dirty="0" smtClean="0"/>
              <a:t>Hence for every </a:t>
            </a:r>
            <a:r>
              <a:rPr lang="it-IT" b="1" dirty="0" smtClean="0">
                <a:solidFill>
                  <a:srgbClr val="C00000"/>
                </a:solidFill>
              </a:rPr>
              <a:t>m</a:t>
            </a:r>
            <a:r>
              <a:rPr lang="it-IT" b="1" baseline="-25000" dirty="0" smtClean="0">
                <a:solidFill>
                  <a:srgbClr val="C00000"/>
                </a:solidFill>
              </a:rPr>
              <a:t>0</a:t>
            </a:r>
            <a:r>
              <a:rPr lang="it-IT" dirty="0" smtClean="0"/>
              <a:t> and </a:t>
            </a:r>
            <a:r>
              <a:rPr lang="it-IT" b="1" dirty="0" smtClean="0">
                <a:solidFill>
                  <a:srgbClr val="C00000"/>
                </a:solidFill>
              </a:rPr>
              <a:t>m</a:t>
            </a:r>
            <a:r>
              <a:rPr lang="it-IT" b="1" baseline="-25000" dirty="0" smtClean="0">
                <a:solidFill>
                  <a:srgbClr val="C00000"/>
                </a:solidFill>
              </a:rPr>
              <a:t>1</a:t>
            </a:r>
            <a:r>
              <a:rPr lang="it-IT" dirty="0" smtClean="0"/>
              <a:t> we have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{Enc(k,m</a:t>
            </a:r>
            <a:r>
              <a:rPr lang="en-GB" b="1" baseline="-25000" dirty="0" smtClean="0">
                <a:solidFill>
                  <a:srgbClr val="C00000"/>
                </a:solidFill>
              </a:rPr>
              <a:t>0</a:t>
            </a:r>
            <a:r>
              <a:rPr lang="en-GB" b="1" dirty="0" smtClean="0">
                <a:solidFill>
                  <a:srgbClr val="C00000"/>
                </a:solidFill>
              </a:rPr>
              <a:t>)}</a:t>
            </a:r>
            <a:r>
              <a:rPr lang="en-GB" b="1" baseline="-25000" dirty="0" smtClean="0">
                <a:solidFill>
                  <a:srgbClr val="C00000"/>
                </a:solidFill>
              </a:rPr>
              <a:t>k</a:t>
            </a:r>
            <a:r>
              <a:rPr lang="az-Cyrl-AZ" sz="12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000" b="1" baseline="-25000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it-IT" sz="2000" b="1" baseline="-25000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</a:rPr>
              <a:t>= </a:t>
            </a:r>
            <a:r>
              <a:rPr lang="en-GB" b="1" dirty="0" smtClean="0">
                <a:solidFill>
                  <a:srgbClr val="C00000"/>
                </a:solidFill>
              </a:rPr>
              <a:t>{Enc(k,m</a:t>
            </a:r>
            <a:r>
              <a:rPr lang="en-GB" b="1" baseline="-25000" dirty="0" smtClean="0">
                <a:solidFill>
                  <a:srgbClr val="C00000"/>
                </a:solidFill>
              </a:rPr>
              <a:t>1</a:t>
            </a:r>
            <a:r>
              <a:rPr lang="en-GB" b="1" dirty="0" smtClean="0">
                <a:solidFill>
                  <a:srgbClr val="C00000"/>
                </a:solidFill>
              </a:rPr>
              <a:t>)}</a:t>
            </a:r>
            <a:r>
              <a:rPr lang="en-GB" b="1" baseline="-25000" dirty="0" smtClean="0">
                <a:solidFill>
                  <a:srgbClr val="C00000"/>
                </a:solidFill>
              </a:rPr>
              <a:t>k</a:t>
            </a:r>
            <a:r>
              <a:rPr lang="az-Cyrl-AZ" sz="12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000" b="1" baseline="-25000" dirty="0" smtClean="0">
                <a:solidFill>
                  <a:srgbClr val="C00000"/>
                </a:solidFill>
                <a:latin typeface="Lucida Calligraphy"/>
              </a:rPr>
              <a:t>K</a:t>
            </a:r>
            <a:endParaRPr lang="pl-PL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500826" y="3429000"/>
            <a:ext cx="2428892" cy="500066"/>
          </a:xfrm>
          <a:prstGeom prst="wedgeRoundRectCallout">
            <a:avLst>
              <a:gd name="adj1" fmla="val -117888"/>
              <a:gd name="adj2" fmla="val -300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denote this set with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’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Down Arrow 20"/>
          <p:cNvSpPr/>
          <p:nvPr/>
        </p:nvSpPr>
        <p:spPr>
          <a:xfrm>
            <a:off x="2928926" y="3786190"/>
            <a:ext cx="339602" cy="66369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/>
      <p:bldP spid="17" grpId="0" animBg="1"/>
      <p:bldP spid="18" grpId="0" animBg="1"/>
      <p:bldP spid="19" grpId="0" animBg="1"/>
      <p:bldP spid="13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0168-3C6B-4E15-BE74-8BDA0701D36B}" type="slidenum">
              <a:rPr lang="it-IT" sz="1400"/>
              <a:pPr/>
              <a:t>45</a:t>
            </a:fld>
            <a:endParaRPr lang="it-IT" sz="14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Generally, the </a:t>
            </a:r>
            <a:r>
              <a:rPr lang="en-US" sz="2400" b="1" dirty="0"/>
              <a:t>one-time pad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70C0"/>
                </a:solidFill>
              </a:rPr>
              <a:t>not very practical</a:t>
            </a:r>
            <a:r>
              <a:rPr lang="en-US" sz="2400" dirty="0"/>
              <a:t>, since:</a:t>
            </a: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key has to be as long as the </a:t>
            </a:r>
            <a:r>
              <a:rPr lang="en-US" sz="2400" b="1" dirty="0"/>
              <a:t>total</a:t>
            </a:r>
            <a:r>
              <a:rPr lang="en-US" sz="2400" dirty="0"/>
              <a:t> length of </a:t>
            </a:r>
            <a:r>
              <a:rPr lang="pl-PL" sz="2400" dirty="0"/>
              <a:t>the encrypted</a:t>
            </a:r>
            <a:r>
              <a:rPr lang="en-US" sz="2400" dirty="0"/>
              <a:t> messages</a:t>
            </a:r>
            <a:r>
              <a:rPr lang="en-US" sz="2400" dirty="0" smtClean="0"/>
              <a:t>,</a:t>
            </a:r>
          </a:p>
          <a:p>
            <a:pPr>
              <a:buFontTx/>
              <a:buChar char="•"/>
            </a:pPr>
            <a:r>
              <a:rPr lang="en-US" sz="2400" dirty="0" smtClean="0"/>
              <a:t> it is hard to generate truly random strings.</a:t>
            </a:r>
            <a:endParaRPr lang="en-US" sz="2400" dirty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143372" y="2643182"/>
            <a:ext cx="472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However, it is sometimes used (e.g. in the </a:t>
            </a:r>
            <a:r>
              <a:rPr lang="en-US" sz="2400" b="1" dirty="0">
                <a:solidFill>
                  <a:srgbClr val="0070C0"/>
                </a:solidFill>
              </a:rPr>
              <a:t>military applications</a:t>
            </a:r>
            <a:r>
              <a:rPr lang="en-US" sz="2400" dirty="0"/>
              <a:t>), because of the following advantages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perfect secrecy</a:t>
            </a:r>
            <a:r>
              <a:rPr lang="en-US" sz="2400" dirty="0"/>
              <a:t>,</a:t>
            </a:r>
          </a:p>
          <a:p>
            <a:pPr>
              <a:buFontTx/>
              <a:buChar char="•"/>
            </a:pPr>
            <a:r>
              <a:rPr lang="en-US" sz="2400" dirty="0"/>
              <a:t> short messages can be encrypted</a:t>
            </a:r>
            <a:br>
              <a:rPr lang="en-US" sz="2400" dirty="0"/>
            </a:br>
            <a:r>
              <a:rPr lang="en-US" sz="2400" dirty="0"/>
              <a:t>  using </a:t>
            </a:r>
            <a:r>
              <a:rPr lang="en-US" sz="2400" b="1" dirty="0">
                <a:solidFill>
                  <a:srgbClr val="0070C0"/>
                </a:solidFill>
              </a:rPr>
              <a:t>pencil and paper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.</a:t>
            </a:r>
          </a:p>
          <a:p>
            <a:endParaRPr lang="en-US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786058"/>
            <a:ext cx="3886200" cy="3114675"/>
            <a:chOff x="288" y="2358"/>
            <a:chExt cx="2448" cy="1962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358"/>
              <a:ext cx="2400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88" y="3456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429264"/>
            <a:ext cx="8229600" cy="12858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In the 1960s the Americans and the Soviets established a hotline that was encrypted using the one-time pad</a:t>
            </a:r>
            <a:r>
              <a:rPr lang="en-US" sz="2400" dirty="0" smtClean="0"/>
              <a:t>.(</a:t>
            </a:r>
            <a:r>
              <a:rPr lang="en-US" sz="2400" b="1" dirty="0"/>
              <a:t>additional advantage</a:t>
            </a:r>
            <a:r>
              <a:rPr lang="en-US" sz="2400" dirty="0"/>
              <a:t>: they didn’t need to share their secret encryption methods)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14348" y="4572008"/>
            <a:ext cx="3052054" cy="707886"/>
          </a:xfrm>
          <a:prstGeom prst="rect">
            <a:avLst/>
          </a:prstGeom>
          <a:solidFill>
            <a:srgbClr val="FBF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 </a:t>
            </a:r>
            <a:r>
              <a:rPr lang="en-US" sz="2000" b="1">
                <a:solidFill>
                  <a:srgbClr val="993300"/>
                </a:solidFill>
              </a:rPr>
              <a:t>KGB</a:t>
            </a:r>
            <a:r>
              <a:rPr lang="en-US" sz="2000"/>
              <a:t> one-time pad hidden</a:t>
            </a:r>
          </a:p>
          <a:p>
            <a:pPr algn="ctr"/>
            <a:r>
              <a:rPr lang="en-US" sz="2000"/>
              <a:t>in a walnut shell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229C-A737-4704-9572-5143C09DA4A8}" type="slidenum">
              <a:rPr lang="it-IT"/>
              <a:pPr/>
              <a:t>46</a:t>
            </a:fld>
            <a:endParaRPr 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GB"/>
              <a:t>Venona project (1946 – 1980)</a:t>
            </a:r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1891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43240" y="2714620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American </a:t>
            </a:r>
            <a:r>
              <a:rPr lang="en-GB" sz="2400" b="1" dirty="0">
                <a:solidFill>
                  <a:srgbClr val="003366"/>
                </a:solidFill>
              </a:rPr>
              <a:t>National Security Agency</a:t>
            </a:r>
            <a:r>
              <a:rPr lang="en-GB" sz="2400" dirty="0"/>
              <a:t> decrypted </a:t>
            </a:r>
            <a:r>
              <a:rPr lang="en-GB" sz="2400" b="1" dirty="0">
                <a:solidFill>
                  <a:srgbClr val="993300"/>
                </a:solidFill>
              </a:rPr>
              <a:t>Soviet</a:t>
            </a:r>
            <a:r>
              <a:rPr lang="en-GB" sz="2400" dirty="0"/>
              <a:t> messages that were transmitted in the 1940s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That was possible because the Soviets reused the </a:t>
            </a:r>
            <a:r>
              <a:rPr lang="en-GB" sz="2400" dirty="0" smtClean="0"/>
              <a:t>keys in </a:t>
            </a:r>
            <a:r>
              <a:rPr lang="en-GB" sz="2400" dirty="0"/>
              <a:t>the one-time pad scheme.</a:t>
            </a:r>
            <a:endParaRPr lang="en-US" sz="2400" dirty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06470" y="5072074"/>
            <a:ext cx="26795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Ethel and Julius Rosenberg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F198-03DA-4865-A9E1-66243CD47250}" type="slidenum">
              <a:rPr lang="it-IT"/>
              <a:pPr/>
              <a:t>47</a:t>
            </a:fld>
            <a:endParaRPr lang="it-IT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772400" cy="1143000"/>
          </a:xfrm>
        </p:spPr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157161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sz="2400" dirty="0" smtClean="0"/>
              <a:t>We constructed </a:t>
            </a:r>
            <a:r>
              <a:rPr lang="en-US" sz="2400" dirty="0" smtClean="0"/>
              <a:t>a </a:t>
            </a:r>
            <a:r>
              <a:rPr lang="pl-PL" sz="2400" dirty="0" smtClean="0"/>
              <a:t>perfectly</a:t>
            </a:r>
            <a:r>
              <a:rPr lang="en-US" sz="2400" dirty="0" smtClean="0"/>
              <a:t> secret encryption scheme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00034" y="264318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Our scheme has certain drawbacks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en-US" sz="2400" b="1" i="1" dirty="0" smtClean="0"/>
              <a:t> </a:t>
            </a:r>
            <a:r>
              <a:rPr lang="pl-PL" sz="2400" i="1" dirty="0" smtClean="0">
                <a:solidFill>
                  <a:srgbClr val="C00000"/>
                </a:solidFill>
              </a:rPr>
              <a:t>≥</a:t>
            </a:r>
            <a:r>
              <a:rPr lang="pl-PL" sz="2400" b="1" i="1" dirty="0" smtClean="0"/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0034" y="371475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But by Shannon’s theorem this is unavoidable.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0034" y="4786322"/>
            <a:ext cx="3643049" cy="387798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Can we go home and relax?</a:t>
            </a:r>
            <a:endParaRPr lang="pl-PL" sz="2400" dirty="0"/>
          </a:p>
        </p:txBody>
      </p:sp>
      <p:sp>
        <p:nvSpPr>
          <p:cNvPr id="17" name="Left Arrow 16"/>
          <p:cNvSpPr/>
          <p:nvPr/>
        </p:nvSpPr>
        <p:spPr>
          <a:xfrm rot="1754461">
            <a:off x="5072066" y="4143380"/>
            <a:ext cx="3286180" cy="228601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dirty="0" smtClean="0">
                <a:solidFill>
                  <a:schemeClr val="tx1"/>
                </a:solidFill>
              </a:rPr>
              <a:t>maybe the </a:t>
            </a:r>
            <a:r>
              <a:rPr lang="en-US" sz="2000" dirty="0" smtClean="0">
                <a:solidFill>
                  <a:schemeClr val="tx1"/>
                </a:solidFill>
              </a:rPr>
              <a:t>secrecy </a:t>
            </a:r>
            <a:r>
              <a:rPr lang="pl-PL" sz="2000" dirty="0" smtClean="0">
                <a:solidFill>
                  <a:schemeClr val="tx1"/>
                </a:solidFill>
              </a:rPr>
              <a:t>definition</a:t>
            </a:r>
            <a:r>
              <a:rPr lang="en-US" sz="2000" dirty="0" smtClean="0">
                <a:solidFill>
                  <a:schemeClr val="tx1"/>
                </a:solidFill>
              </a:rPr>
              <a:t> is </a:t>
            </a:r>
            <a:r>
              <a:rPr lang="pl-PL" sz="2000" dirty="0" smtClean="0">
                <a:solidFill>
                  <a:schemeClr val="tx1"/>
                </a:solidFill>
              </a:rPr>
              <a:t>too strong?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143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288000" anchor="ctr"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How?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2800" b="1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Classical (computationally-secure) cryptography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dirty="0" smtClean="0"/>
              <a:t> bound his </a:t>
            </a:r>
            <a:r>
              <a:rPr lang="en-GB" sz="2400" u="sng" dirty="0" smtClean="0"/>
              <a:t>computational</a:t>
            </a:r>
            <a:r>
              <a:rPr lang="en-GB" sz="2400" dirty="0" smtClean="0"/>
              <a:t> power.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Alternative options: 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quantum cryptography, bounded-storage model,...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dirty="0" smtClean="0"/>
              <a:t>(not too practical)  </a:t>
            </a:r>
            <a:endParaRPr lang="en-US" sz="24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to do?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214414" y="1285860"/>
            <a:ext cx="6786610" cy="1857388"/>
          </a:xfrm>
          <a:prstGeom prst="cloudCallout">
            <a:avLst>
              <a:gd name="adj1" fmla="val -35449"/>
              <a:gd name="adj2" fmla="val 264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sz="2400" b="1" u="sng" dirty="0" smtClean="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dirty="0" smtClean="0"/>
              <a:t>use a model where the </a:t>
            </a:r>
            <a:r>
              <a:rPr lang="en-GB" sz="2400" b="1" dirty="0" smtClean="0"/>
              <a:t>power</a:t>
            </a:r>
            <a:r>
              <a:rPr lang="en-GB" sz="2400" dirty="0" smtClean="0"/>
              <a:t> of the adversary is limited.</a:t>
            </a:r>
            <a:endParaRPr lang="en-GB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allAtOnce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667000" y="4876800"/>
            <a:ext cx="6172200" cy="1371600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Quantum cryptography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Stephen </a:t>
            </a:r>
            <a:r>
              <a:rPr lang="en-US" sz="2000" dirty="0" err="1"/>
              <a:t>Wiesner</a:t>
            </a:r>
            <a:r>
              <a:rPr lang="en-US" sz="2000" dirty="0"/>
              <a:t> (1970s), Charles H. Bennett and Gilles Brassard (1984)</a:t>
            </a:r>
            <a:endParaRPr lang="en-GB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6158" name="Picture 1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401763" cy="1457325"/>
          </a:xfrm>
          <a:prstGeom prst="rect">
            <a:avLst/>
          </a:prstGeom>
          <a:noFill/>
        </p:spPr>
      </p:pic>
      <p:pic>
        <p:nvPicPr>
          <p:cNvPr id="6159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1841500" cy="1273175"/>
          </a:xfrm>
          <a:prstGeom prst="rect">
            <a:avLst/>
          </a:prstGeom>
          <a:noFill/>
        </p:spPr>
      </p:pic>
      <p:pic>
        <p:nvPicPr>
          <p:cNvPr id="6160" name="Picture 1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1368425" cy="1438275"/>
          </a:xfrm>
          <a:prstGeom prst="rect">
            <a:avLst/>
          </a:prstGeom>
          <a:noFill/>
        </p:spPr>
      </p:pic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438400" y="3048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352800" y="2844800"/>
            <a:ext cx="14827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 b="0">
                <a:solidFill>
                  <a:schemeClr val="tx1"/>
                </a:solidFill>
                <a:ea typeface="ＭＳ Ｐゴシック" pitchFamily="34" charset="-128"/>
              </a:rPr>
              <a:t>quantum link</a:t>
            </a:r>
            <a:endParaRPr lang="en-US" sz="1800" b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6163" name="AutoShape 19"/>
          <p:cNvCxnSpPr>
            <a:cxnSpLocks noChangeShapeType="1"/>
            <a:stCxn id="6162" idx="2"/>
            <a:endCxn id="0" idx="0"/>
          </p:cNvCxnSpPr>
          <p:nvPr/>
        </p:nvCxnSpPr>
        <p:spPr bwMode="auto">
          <a:xfrm rot="5400000">
            <a:off x="2247901" y="2649537"/>
            <a:ext cx="1281112" cy="2411413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513217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 dirty="0">
                <a:solidFill>
                  <a:srgbClr val="993300"/>
                </a:solidFill>
                <a:ea typeface="ＭＳ Ｐゴシック" pitchFamily="34" charset="-128"/>
              </a:rPr>
              <a:t>Eve</a:t>
            </a:r>
            <a:endParaRPr lang="en-US" sz="1800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14400" y="3429000"/>
            <a:ext cx="64793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sz="1800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400800" y="3429000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sz="1800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743200" y="4953000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u="sng" dirty="0">
                <a:solidFill>
                  <a:srgbClr val="0070C0"/>
                </a:solidFill>
              </a:rPr>
              <a:t>Quantum indeterminacy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r>
              <a:rPr lang="en-US" sz="1800" b="0" dirty="0">
                <a:solidFill>
                  <a:schemeClr val="tx1"/>
                </a:solidFill>
              </a:rPr>
              <a:t> quantum states </a:t>
            </a:r>
            <a:r>
              <a:rPr lang="en-US" sz="1800" b="1" dirty="0">
                <a:solidFill>
                  <a:srgbClr val="993300"/>
                </a:solidFill>
              </a:rPr>
              <a:t>cannot</a:t>
            </a:r>
            <a:r>
              <a:rPr lang="en-US" sz="1800" b="0" dirty="0">
                <a:solidFill>
                  <a:schemeClr val="tx1"/>
                </a:solidFill>
              </a:rPr>
              <a:t> be measured without disturbing the original state. </a:t>
            </a:r>
            <a:br>
              <a:rPr lang="en-US" sz="1800" b="0" dirty="0">
                <a:solidFill>
                  <a:schemeClr val="tx1"/>
                </a:solidFill>
              </a:rPr>
            </a:b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Hence</a:t>
            </a:r>
            <a:r>
              <a:rPr lang="en-GB" sz="1800" dirty="0">
                <a:solidFill>
                  <a:srgbClr val="993300"/>
                </a:solidFill>
              </a:rPr>
              <a:t> </a:t>
            </a:r>
            <a:r>
              <a:rPr lang="en-GB" sz="1800" b="1" dirty="0">
                <a:solidFill>
                  <a:srgbClr val="993300"/>
                </a:solidFill>
              </a:rPr>
              <a:t>Eve</a:t>
            </a:r>
            <a:r>
              <a:rPr lang="en-GB" sz="1800" b="0" dirty="0">
                <a:solidFill>
                  <a:schemeClr val="tx1"/>
                </a:solidFill>
              </a:rPr>
              <a:t> cannot read the bits in an unnoticeable way.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429000"/>
            <a:ext cx="20768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Historical cryptography</a:t>
            </a:r>
            <a:endParaRPr lang="it-IT" dirty="0"/>
          </a:p>
        </p:txBody>
      </p:sp>
      <p:grpSp>
        <p:nvGrpSpPr>
          <p:cNvPr id="3" name="Group 9"/>
          <p:cNvGrpSpPr/>
          <p:nvPr/>
        </p:nvGrpSpPr>
        <p:grpSpPr>
          <a:xfrm>
            <a:off x="3214678" y="2928934"/>
            <a:ext cx="2071702" cy="2490787"/>
            <a:chOff x="6143636" y="2928934"/>
            <a:chExt cx="1817190" cy="2347911"/>
          </a:xfrm>
        </p:grpSpPr>
        <p:sp>
          <p:nvSpPr>
            <p:cNvPr id="9" name="Oval 8"/>
            <p:cNvSpPr/>
            <p:nvPr/>
          </p:nvSpPr>
          <p:spPr>
            <a:xfrm>
              <a:off x="6215074" y="3000372"/>
              <a:ext cx="1714512" cy="22145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3636" y="2928934"/>
              <a:ext cx="1817190" cy="234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14686"/>
            <a:ext cx="1875233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786058"/>
            <a:ext cx="1785950" cy="225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429000"/>
            <a:ext cx="1580181" cy="227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57158" y="5786454"/>
            <a:ext cx="8429684" cy="785818"/>
            <a:chOff x="357158" y="5786454"/>
            <a:chExt cx="8429684" cy="785818"/>
          </a:xfrm>
        </p:grpSpPr>
        <p:sp>
          <p:nvSpPr>
            <p:cNvPr id="11" name="Right Arrow 10"/>
            <p:cNvSpPr/>
            <p:nvPr/>
          </p:nvSpPr>
          <p:spPr>
            <a:xfrm>
              <a:off x="357158" y="5786454"/>
              <a:ext cx="8429684" cy="78581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58" y="60007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ancient times</a:t>
              </a:r>
              <a:endParaRPr lang="it-IT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8968" y="6000768"/>
              <a:ext cx="1334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world war II</a:t>
              </a:r>
              <a:endParaRPr lang="it-IT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00166" y="1500174"/>
            <a:ext cx="6431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cryptography </a:t>
            </a:r>
            <a:r>
              <a:rPr lang="it-IT" sz="2800" dirty="0" smtClean="0">
                <a:sym typeface="Symbol"/>
              </a:rPr>
              <a:t> </a:t>
            </a:r>
            <a:r>
              <a:rPr lang="it-IT" sz="2800" dirty="0" smtClean="0"/>
              <a:t>encryption</a:t>
            </a:r>
          </a:p>
          <a:p>
            <a:pPr algn="ctr"/>
            <a:r>
              <a:rPr lang="it-IT" sz="2800" dirty="0" smtClean="0"/>
              <a:t>main applications:  </a:t>
            </a:r>
            <a:r>
              <a:rPr lang="it-IT" sz="2800" b="1" dirty="0" smtClean="0"/>
              <a:t>military and diplomacy</a:t>
            </a:r>
            <a:endParaRPr lang="it-IT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85918" y="5857892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3000364" y="5857892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3286116" y="5786454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5000628" y="5791200"/>
            <a:ext cx="41433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0" y="5834058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Quantum cryptography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9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Advantage</a:t>
            </a:r>
            <a:r>
              <a:rPr lang="en-GB" sz="2000" dirty="0">
                <a:solidFill>
                  <a:srgbClr val="0070C0"/>
                </a:solidFill>
              </a:rPr>
              <a:t>: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 b="1" dirty="0">
                <a:solidFill>
                  <a:srgbClr val="993300"/>
                </a:solidFill>
              </a:rPr>
              <a:t>security is based on the laws of quantum physics </a:t>
            </a:r>
            <a:br>
              <a:rPr lang="en-GB" sz="2400" b="1" dirty="0">
                <a:solidFill>
                  <a:srgbClr val="993300"/>
                </a:solidFill>
              </a:rPr>
            </a:br>
            <a:endParaRPr lang="en-GB" sz="2400" b="1" dirty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Disadvantage</a:t>
            </a:r>
            <a:r>
              <a:rPr lang="en-GB" sz="2000" dirty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needs a dedicated equipment</a:t>
            </a:r>
            <a:r>
              <a:rPr lang="en-GB" sz="2000" dirty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Practicality</a:t>
            </a:r>
            <a:r>
              <a:rPr lang="en-GB" sz="2000" dirty="0">
                <a:solidFill>
                  <a:srgbClr val="0070C0"/>
                </a:solidFill>
              </a:rPr>
              <a:t>?</a:t>
            </a:r>
            <a:br>
              <a:rPr lang="en-GB" sz="2000" dirty="0">
                <a:solidFill>
                  <a:srgbClr val="0070C0"/>
                </a:solidFill>
              </a:rPr>
            </a:br>
            <a:endParaRPr lang="en-GB" sz="2000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GB" sz="2000" b="1" dirty="0"/>
              <a:t>Currently</a:t>
            </a:r>
            <a:r>
              <a:rPr lang="en-GB" sz="2000" dirty="0"/>
              <a:t>: successful transmissions for distances of length around </a:t>
            </a:r>
            <a:r>
              <a:rPr lang="en-GB" sz="2000" b="1" dirty="0">
                <a:solidFill>
                  <a:srgbClr val="0070C0"/>
                </a:solidFill>
              </a:rPr>
              <a:t>150 km</a:t>
            </a:r>
            <a:r>
              <a:rPr lang="en-GB" sz="2000" dirty="0"/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GB" sz="2000" dirty="0"/>
              <a:t>Commercial products are available.</a:t>
            </a:r>
            <a:endParaRPr lang="en-US" sz="20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Warning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Quantum </a:t>
            </a:r>
            <a:r>
              <a:rPr lang="en-GB" sz="2000" b="1" dirty="0">
                <a:solidFill>
                  <a:srgbClr val="0070C0"/>
                </a:solidFill>
              </a:rPr>
              <a:t>cryptography</a:t>
            </a:r>
            <a:r>
              <a:rPr lang="en-GB" sz="2000" dirty="0">
                <a:solidFill>
                  <a:schemeClr val="tx1"/>
                </a:solidFill>
              </a:rPr>
              <a:t> should not be confused with quantum </a:t>
            </a:r>
            <a:r>
              <a:rPr lang="en-GB" sz="2000" b="1" dirty="0">
                <a:solidFill>
                  <a:srgbClr val="0070C0"/>
                </a:solidFill>
              </a:rPr>
              <a:t>computing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A satellite scenario</a:t>
            </a:r>
            <a:endParaRPr lang="en-US"/>
          </a:p>
        </p:txBody>
      </p:sp>
      <p:pic>
        <p:nvPicPr>
          <p:cNvPr id="8199" name="Picture 7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1401763" cy="1457325"/>
          </a:xfrm>
          <a:prstGeom prst="rect">
            <a:avLst/>
          </a:prstGeom>
          <a:noFill/>
        </p:spPr>
      </p:pic>
      <p:pic>
        <p:nvPicPr>
          <p:cNvPr id="8200" name="Picture 8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029200"/>
            <a:ext cx="1841500" cy="1273175"/>
          </a:xfrm>
          <a:prstGeom prst="rect">
            <a:avLst/>
          </a:prstGeom>
          <a:noFill/>
        </p:spPr>
      </p:pic>
      <p:pic>
        <p:nvPicPr>
          <p:cNvPr id="8201" name="Picture 9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29000"/>
            <a:ext cx="1368425" cy="1438275"/>
          </a:xfrm>
          <a:prstGeom prst="rect">
            <a:avLst/>
          </a:prstGeom>
          <a:noFill/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3622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86000" y="5943600"/>
            <a:ext cx="5937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Eve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38200" y="44196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324600" y="4419600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pic>
        <p:nvPicPr>
          <p:cNvPr id="8210" name="Picture 18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143000"/>
            <a:ext cx="1447800" cy="14478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62200" y="1752600"/>
            <a:ext cx="3441700" cy="70167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000110100111010010011010111001110111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111010011101010101010010010100111100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001001111111100010101001000101010010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001010010100101011010101001010010101</a:t>
            </a:r>
            <a:endParaRPr lang="en-US" sz="1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216" name="Picture 24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511425"/>
            <a:ext cx="990600" cy="966788"/>
          </a:xfrm>
          <a:prstGeom prst="rect">
            <a:avLst/>
          </a:prstGeom>
          <a:noFill/>
        </p:spPr>
      </p:pic>
      <p:pic>
        <p:nvPicPr>
          <p:cNvPr id="8219" name="Picture 27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5800" y="2435225"/>
            <a:ext cx="990600" cy="966788"/>
          </a:xfrm>
          <a:prstGeom prst="rect">
            <a:avLst/>
          </a:prstGeom>
          <a:noFill/>
        </p:spPr>
      </p:pic>
      <p:pic>
        <p:nvPicPr>
          <p:cNvPr id="8220" name="Picture 28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4600" y="4191000"/>
            <a:ext cx="990600" cy="966788"/>
          </a:xfrm>
          <a:prstGeom prst="rect">
            <a:avLst/>
          </a:prstGeom>
          <a:noFill/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638800" y="99060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800" b="0">
                <a:solidFill>
                  <a:schemeClr val="tx1"/>
                </a:solidFill>
              </a:rPr>
              <a:t>A third party (a satellite) is broadcasting random bits.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4876800" y="5181600"/>
            <a:ext cx="42672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/>
              <a:t>Does it help?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>
                <a:solidFill>
                  <a:srgbClr val="993300"/>
                </a:solidFill>
              </a:rPr>
              <a:t>No...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/>
              <a:t>(</a:t>
            </a:r>
            <a:r>
              <a:rPr lang="en-GB" sz="2000" b="1" dirty="0" smtClean="0">
                <a:solidFill>
                  <a:srgbClr val="0070C0"/>
                </a:solidFill>
              </a:rPr>
              <a:t>Shannon’s theorem </a:t>
            </a:r>
            <a:r>
              <a:rPr lang="en-GB" sz="2000" dirty="0" smtClean="0"/>
              <a:t>of course also holds in this case.)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6" grpId="0" animBg="1"/>
      <p:bldP spid="8207" grpId="0" animBg="1"/>
      <p:bldP spid="8208" grpId="0" animBg="1"/>
      <p:bldP spid="8197" grpId="0" animBg="1"/>
      <p:bldP spid="8221" grpId="0"/>
      <p:bldP spid="82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" name="Rectangle 32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9518" name="Picture 302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1841500" cy="1273175"/>
          </a:xfrm>
          <a:prstGeom prst="rect">
            <a:avLst/>
          </a:prstGeom>
          <a:noFill/>
        </p:spPr>
      </p:pic>
      <p:pic>
        <p:nvPicPr>
          <p:cNvPr id="9517" name="Picture 301" descr="MCj04114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362200"/>
            <a:ext cx="1401763" cy="1457325"/>
          </a:xfrm>
          <a:prstGeom prst="rect">
            <a:avLst/>
          </a:prstGeom>
          <a:noFill/>
        </p:spPr>
      </p:pic>
      <p:pic>
        <p:nvPicPr>
          <p:cNvPr id="9516" name="Picture 300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362200"/>
            <a:ext cx="1368425" cy="1438275"/>
          </a:xfrm>
          <a:prstGeom prst="rect">
            <a:avLst/>
          </a:prstGeom>
          <a:noFill/>
        </p:spPr>
      </p:pic>
      <p:sp>
        <p:nvSpPr>
          <p:cNvPr id="9374" name="Rectangle 15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3600"/>
              <a:t>Ueli Maurer (1993): noisy channel.</a:t>
            </a:r>
            <a:endParaRPr lang="en-US" sz="3600"/>
          </a:p>
        </p:txBody>
      </p:sp>
      <p:graphicFrame>
        <p:nvGraphicFramePr>
          <p:cNvPr id="9833" name="Group 617"/>
          <p:cNvGraphicFramePr>
            <a:graphicFrameLocks noGrp="1"/>
          </p:cNvGraphicFramePr>
          <p:nvPr>
            <p:ph sz="quarter" idx="1"/>
          </p:nvPr>
        </p:nvGraphicFramePr>
        <p:xfrm>
          <a:off x="4572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/>
                <a:gridCol w="268287"/>
                <a:gridCol w="266700"/>
                <a:gridCol w="268288"/>
                <a:gridCol w="271462"/>
                <a:gridCol w="271463"/>
                <a:gridCol w="268287"/>
                <a:gridCol w="266700"/>
                <a:gridCol w="268288"/>
                <a:gridCol w="271462"/>
                <a:gridCol w="271463"/>
                <a:gridCol w="268287"/>
                <a:gridCol w="266700"/>
                <a:gridCol w="268288"/>
                <a:gridCol w="2714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32" name="Group 616"/>
          <p:cNvGraphicFramePr>
            <a:graphicFrameLocks noGrp="1"/>
          </p:cNvGraphicFramePr>
          <p:nvPr>
            <p:ph sz="quarter" idx="2"/>
          </p:nvPr>
        </p:nvGraphicFramePr>
        <p:xfrm>
          <a:off x="48768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/>
                <a:gridCol w="268287"/>
                <a:gridCol w="266700"/>
                <a:gridCol w="268288"/>
                <a:gridCol w="271462"/>
                <a:gridCol w="271463"/>
                <a:gridCol w="268287"/>
                <a:gridCol w="266700"/>
                <a:gridCol w="268288"/>
                <a:gridCol w="271462"/>
                <a:gridCol w="271463"/>
                <a:gridCol w="268287"/>
                <a:gridCol w="266700"/>
                <a:gridCol w="268288"/>
                <a:gridCol w="2714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34" name="Group 618"/>
          <p:cNvGraphicFramePr>
            <a:graphicFrameLocks noGrp="1"/>
          </p:cNvGraphicFramePr>
          <p:nvPr>
            <p:ph sz="quarter" idx="3"/>
          </p:nvPr>
        </p:nvGraphicFramePr>
        <p:xfrm>
          <a:off x="1219200" y="4419600"/>
          <a:ext cx="3810000" cy="365760"/>
        </p:xfrm>
        <a:graphic>
          <a:graphicData uri="http://schemas.openxmlformats.org/drawingml/2006/table">
            <a:tbl>
              <a:tblPr/>
              <a:tblGrid>
                <a:gridCol w="257175"/>
                <a:gridCol w="252413"/>
                <a:gridCol w="250825"/>
                <a:gridCol w="252412"/>
                <a:gridCol w="257175"/>
                <a:gridCol w="257175"/>
                <a:gridCol w="252413"/>
                <a:gridCol w="250825"/>
                <a:gridCol w="252412"/>
                <a:gridCol w="257175"/>
                <a:gridCol w="257175"/>
                <a:gridCol w="252413"/>
                <a:gridCol w="250825"/>
                <a:gridCol w="252412"/>
                <a:gridCol w="2571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pic>
        <p:nvPicPr>
          <p:cNvPr id="9222" name="Picture 6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990600"/>
            <a:ext cx="1447800" cy="1447800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653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9376" name="Group 160"/>
          <p:cNvGraphicFramePr>
            <a:graphicFrameLocks noGrp="1"/>
          </p:cNvGraphicFramePr>
          <p:nvPr/>
        </p:nvGraphicFramePr>
        <p:xfrm>
          <a:off x="2971800" y="1524000"/>
          <a:ext cx="3733800" cy="365760"/>
        </p:xfrm>
        <a:graphic>
          <a:graphicData uri="http://schemas.openxmlformats.org/drawingml/2006/table">
            <a:tbl>
              <a:tblPr/>
              <a:tblGrid>
                <a:gridCol w="250825"/>
                <a:gridCol w="247650"/>
                <a:gridCol w="247650"/>
                <a:gridCol w="247650"/>
                <a:gridCol w="250825"/>
                <a:gridCol w="250825"/>
                <a:gridCol w="247650"/>
                <a:gridCol w="247650"/>
                <a:gridCol w="247650"/>
                <a:gridCol w="250825"/>
                <a:gridCol w="250825"/>
                <a:gridCol w="247650"/>
                <a:gridCol w="247650"/>
                <a:gridCol w="247650"/>
                <a:gridCol w="2508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33" name="Group 317"/>
          <p:cNvGraphicFramePr>
            <a:graphicFrameLocks noGrp="1"/>
          </p:cNvGraphicFramePr>
          <p:nvPr/>
        </p:nvGraphicFramePr>
        <p:xfrm>
          <a:off x="4572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69875"/>
                <a:gridCol w="269875"/>
                <a:gridCol w="266700"/>
                <a:gridCol w="269875"/>
                <a:gridCol w="269875"/>
                <a:gridCol w="269875"/>
                <a:gridCol w="269875"/>
                <a:gridCol w="266700"/>
                <a:gridCol w="269875"/>
                <a:gridCol w="269875"/>
                <a:gridCol w="269875"/>
                <a:gridCol w="269875"/>
                <a:gridCol w="266700"/>
                <a:gridCol w="269875"/>
                <a:gridCol w="26987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36" name="Group 320"/>
          <p:cNvGraphicFramePr>
            <a:graphicFrameLocks noGrp="1"/>
          </p:cNvGraphicFramePr>
          <p:nvPr/>
        </p:nvGraphicFramePr>
        <p:xfrm>
          <a:off x="48768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/>
                <a:gridCol w="266700"/>
                <a:gridCol w="269875"/>
                <a:gridCol w="266700"/>
                <a:gridCol w="271462"/>
                <a:gridCol w="271463"/>
                <a:gridCol w="266700"/>
                <a:gridCol w="269875"/>
                <a:gridCol w="266700"/>
                <a:gridCol w="271462"/>
                <a:gridCol w="271463"/>
                <a:gridCol w="266700"/>
                <a:gridCol w="269875"/>
                <a:gridCol w="266700"/>
                <a:gridCol w="271462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41" name="Group 325"/>
          <p:cNvGraphicFramePr>
            <a:graphicFrameLocks noGrp="1"/>
          </p:cNvGraphicFramePr>
          <p:nvPr/>
        </p:nvGraphicFramePr>
        <p:xfrm>
          <a:off x="1219200" y="4419600"/>
          <a:ext cx="3810000" cy="365760"/>
        </p:xfrm>
        <a:graphic>
          <a:graphicData uri="http://schemas.openxmlformats.org/drawingml/2006/table">
            <a:tbl>
              <a:tblPr/>
              <a:tblGrid>
                <a:gridCol w="255588"/>
                <a:gridCol w="252412"/>
                <a:gridCol w="254000"/>
                <a:gridCol w="252413"/>
                <a:gridCol w="255587"/>
                <a:gridCol w="255588"/>
                <a:gridCol w="252412"/>
                <a:gridCol w="254000"/>
                <a:gridCol w="252413"/>
                <a:gridCol w="255587"/>
                <a:gridCol w="255588"/>
                <a:gridCol w="252412"/>
                <a:gridCol w="254000"/>
                <a:gridCol w="252413"/>
                <a:gridCol w="25558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9542" name="Text Box 326"/>
          <p:cNvSpPr txBox="1">
            <a:spLocks noChangeArrowheads="1"/>
          </p:cNvSpPr>
          <p:nvPr/>
        </p:nvSpPr>
        <p:spPr bwMode="auto">
          <a:xfrm>
            <a:off x="838200" y="6019800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sz="2000" b="1" dirty="0">
                <a:solidFill>
                  <a:srgbClr val="0070C0"/>
                </a:solidFill>
              </a:rPr>
              <a:t>Assumption</a:t>
            </a:r>
            <a:r>
              <a:rPr lang="en-GB" sz="2000" b="0" dirty="0">
                <a:solidFill>
                  <a:schemeClr val="tx1"/>
                </a:solidFill>
              </a:rPr>
              <a:t>: the data that the adversary receives is noisy.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sz="2000" b="0" dirty="0">
                <a:solidFill>
                  <a:schemeClr val="tx1"/>
                </a:solidFill>
              </a:rPr>
              <a:t>(The data that Alice and Bob receive may be even more noisy.)</a:t>
            </a:r>
          </a:p>
        </p:txBody>
      </p:sp>
      <p:sp>
        <p:nvSpPr>
          <p:cNvPr id="9545" name="AutoShape 329"/>
          <p:cNvSpPr>
            <a:spLocks noChangeArrowheads="1"/>
          </p:cNvSpPr>
          <p:nvPr/>
        </p:nvSpPr>
        <p:spPr bwMode="auto">
          <a:xfrm rot="10271592">
            <a:off x="4572000" y="4267200"/>
            <a:ext cx="1981200" cy="1143000"/>
          </a:xfrm>
          <a:custGeom>
            <a:avLst/>
            <a:gdLst>
              <a:gd name="G0" fmla="+- -72179 0 0"/>
              <a:gd name="G1" fmla="+- -10667492 0 0"/>
              <a:gd name="G2" fmla="+- -72179 0 -10667492"/>
              <a:gd name="G3" fmla="+- 10800 0 0"/>
              <a:gd name="G4" fmla="+- 0 0 -7217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16 0 0"/>
              <a:gd name="G9" fmla="+- 0 0 -10667492"/>
              <a:gd name="G10" fmla="+- 9416 0 2700"/>
              <a:gd name="G11" fmla="cos G10 -72179"/>
              <a:gd name="G12" fmla="sin G10 -72179"/>
              <a:gd name="G13" fmla="cos 13500 -72179"/>
              <a:gd name="G14" fmla="sin 13500 -72179"/>
              <a:gd name="G15" fmla="+- G11 10800 0"/>
              <a:gd name="G16" fmla="+- G12 10800 0"/>
              <a:gd name="G17" fmla="+- G13 10800 0"/>
              <a:gd name="G18" fmla="+- G14 10800 0"/>
              <a:gd name="G19" fmla="*/ 9416 1 2"/>
              <a:gd name="G20" fmla="+- G19 5400 0"/>
              <a:gd name="G21" fmla="cos G20 -72179"/>
              <a:gd name="G22" fmla="sin G20 -72179"/>
              <a:gd name="G23" fmla="+- G21 10800 0"/>
              <a:gd name="G24" fmla="+- G12 G23 G22"/>
              <a:gd name="G25" fmla="+- G22 G23 G11"/>
              <a:gd name="G26" fmla="cos 10800 -72179"/>
              <a:gd name="G27" fmla="sin 10800 -72179"/>
              <a:gd name="G28" fmla="cos 9416 -72179"/>
              <a:gd name="G29" fmla="sin 9416 -7217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667492"/>
              <a:gd name="G36" fmla="sin G34 -10667492"/>
              <a:gd name="G37" fmla="+/ -10667492 -7217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16 G39"/>
              <a:gd name="G43" fmla="sin 94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14 w 21600"/>
              <a:gd name="T5" fmla="*/ 106 h 21600"/>
              <a:gd name="T6" fmla="*/ 1145 w 21600"/>
              <a:gd name="T7" fmla="*/ 7806 h 21600"/>
              <a:gd name="T8" fmla="*/ 12120 w 21600"/>
              <a:gd name="T9" fmla="*/ 1477 h 21600"/>
              <a:gd name="T10" fmla="*/ 24297 w 21600"/>
              <a:gd name="T11" fmla="*/ 10540 h 21600"/>
              <a:gd name="T12" fmla="*/ 20971 w 21600"/>
              <a:gd name="T13" fmla="*/ 13997 h 21600"/>
              <a:gd name="T14" fmla="*/ 17514 w 21600"/>
              <a:gd name="T15" fmla="*/ 106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214" y="10619"/>
                </a:moveTo>
                <a:cubicBezTo>
                  <a:pt x="20115" y="5490"/>
                  <a:pt x="15929" y="1384"/>
                  <a:pt x="10800" y="1384"/>
                </a:cubicBezTo>
                <a:cubicBezTo>
                  <a:pt x="6673" y="1383"/>
                  <a:pt x="3028" y="4070"/>
                  <a:pt x="1806" y="8011"/>
                </a:cubicBezTo>
                <a:lnTo>
                  <a:pt x="484" y="7601"/>
                </a:lnTo>
                <a:cubicBezTo>
                  <a:pt x="1886" y="3081"/>
                  <a:pt x="6067" y="-1"/>
                  <a:pt x="10800" y="0"/>
                </a:cubicBezTo>
                <a:cubicBezTo>
                  <a:pt x="16683" y="0"/>
                  <a:pt x="21484" y="4709"/>
                  <a:pt x="21598" y="10592"/>
                </a:cubicBezTo>
                <a:lnTo>
                  <a:pt x="24297" y="10540"/>
                </a:lnTo>
                <a:lnTo>
                  <a:pt x="20971" y="13997"/>
                </a:lnTo>
                <a:lnTo>
                  <a:pt x="17514" y="10670"/>
                </a:lnTo>
                <a:lnTo>
                  <a:pt x="20214" y="10619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6" name="AutoShape 330"/>
          <p:cNvSpPr>
            <a:spLocks noChangeArrowheads="1"/>
          </p:cNvSpPr>
          <p:nvPr/>
        </p:nvSpPr>
        <p:spPr bwMode="auto">
          <a:xfrm rot="10094619" flipH="1">
            <a:off x="7086600" y="3429000"/>
            <a:ext cx="1589088" cy="1219200"/>
          </a:xfrm>
          <a:custGeom>
            <a:avLst/>
            <a:gdLst>
              <a:gd name="G0" fmla="+- -72179 0 0"/>
              <a:gd name="G1" fmla="+- -10667492 0 0"/>
              <a:gd name="G2" fmla="+- -72179 0 -10667492"/>
              <a:gd name="G3" fmla="+- 10800 0 0"/>
              <a:gd name="G4" fmla="+- 0 0 -7217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16 0 0"/>
              <a:gd name="G9" fmla="+- 0 0 -10667492"/>
              <a:gd name="G10" fmla="+- 9416 0 2700"/>
              <a:gd name="G11" fmla="cos G10 -72179"/>
              <a:gd name="G12" fmla="sin G10 -72179"/>
              <a:gd name="G13" fmla="cos 13500 -72179"/>
              <a:gd name="G14" fmla="sin 13500 -72179"/>
              <a:gd name="G15" fmla="+- G11 10800 0"/>
              <a:gd name="G16" fmla="+- G12 10800 0"/>
              <a:gd name="G17" fmla="+- G13 10800 0"/>
              <a:gd name="G18" fmla="+- G14 10800 0"/>
              <a:gd name="G19" fmla="*/ 9416 1 2"/>
              <a:gd name="G20" fmla="+- G19 5400 0"/>
              <a:gd name="G21" fmla="cos G20 -72179"/>
              <a:gd name="G22" fmla="sin G20 -72179"/>
              <a:gd name="G23" fmla="+- G21 10800 0"/>
              <a:gd name="G24" fmla="+- G12 G23 G22"/>
              <a:gd name="G25" fmla="+- G22 G23 G11"/>
              <a:gd name="G26" fmla="cos 10800 -72179"/>
              <a:gd name="G27" fmla="sin 10800 -72179"/>
              <a:gd name="G28" fmla="cos 9416 -72179"/>
              <a:gd name="G29" fmla="sin 9416 -7217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667492"/>
              <a:gd name="G36" fmla="sin G34 -10667492"/>
              <a:gd name="G37" fmla="+/ -10667492 -7217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16 G39"/>
              <a:gd name="G43" fmla="sin 94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14 w 21600"/>
              <a:gd name="T5" fmla="*/ 106 h 21600"/>
              <a:gd name="T6" fmla="*/ 1145 w 21600"/>
              <a:gd name="T7" fmla="*/ 7806 h 21600"/>
              <a:gd name="T8" fmla="*/ 12120 w 21600"/>
              <a:gd name="T9" fmla="*/ 1477 h 21600"/>
              <a:gd name="T10" fmla="*/ 24297 w 21600"/>
              <a:gd name="T11" fmla="*/ 10540 h 21600"/>
              <a:gd name="T12" fmla="*/ 20971 w 21600"/>
              <a:gd name="T13" fmla="*/ 13997 h 21600"/>
              <a:gd name="T14" fmla="*/ 17514 w 21600"/>
              <a:gd name="T15" fmla="*/ 106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214" y="10619"/>
                </a:moveTo>
                <a:cubicBezTo>
                  <a:pt x="20115" y="5490"/>
                  <a:pt x="15929" y="1384"/>
                  <a:pt x="10800" y="1384"/>
                </a:cubicBezTo>
                <a:cubicBezTo>
                  <a:pt x="6673" y="1383"/>
                  <a:pt x="3028" y="4070"/>
                  <a:pt x="1806" y="8011"/>
                </a:cubicBezTo>
                <a:lnTo>
                  <a:pt x="484" y="7601"/>
                </a:lnTo>
                <a:cubicBezTo>
                  <a:pt x="1886" y="3081"/>
                  <a:pt x="6067" y="-1"/>
                  <a:pt x="10800" y="0"/>
                </a:cubicBezTo>
                <a:cubicBezTo>
                  <a:pt x="16683" y="0"/>
                  <a:pt x="21484" y="4709"/>
                  <a:pt x="21598" y="10592"/>
                </a:cubicBezTo>
                <a:lnTo>
                  <a:pt x="24297" y="10540"/>
                </a:lnTo>
                <a:lnTo>
                  <a:pt x="20971" y="13997"/>
                </a:lnTo>
                <a:lnTo>
                  <a:pt x="17514" y="10670"/>
                </a:lnTo>
                <a:lnTo>
                  <a:pt x="20214" y="10619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7" name="Rectangle 331"/>
          <p:cNvSpPr>
            <a:spLocks noChangeArrowheads="1"/>
          </p:cNvSpPr>
          <p:nvPr/>
        </p:nvSpPr>
        <p:spPr bwMode="auto">
          <a:xfrm>
            <a:off x="5638800" y="4267200"/>
            <a:ext cx="2514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some bits get flipped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(because of the noise)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5" grpId="0" animBg="1"/>
      <p:bldP spid="95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/>
              <a:t>Bounded-Storage Model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/>
              <a:t>Another idea: bound the size of adversary’s memory</a:t>
            </a:r>
            <a:endParaRPr lang="en-US" sz="2400"/>
          </a:p>
        </p:txBody>
      </p:sp>
      <p:pic>
        <p:nvPicPr>
          <p:cNvPr id="21508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86200"/>
            <a:ext cx="1401763" cy="1457325"/>
          </a:xfrm>
          <a:prstGeom prst="rect">
            <a:avLst/>
          </a:prstGeom>
          <a:noFill/>
        </p:spPr>
      </p:pic>
      <p:pic>
        <p:nvPicPr>
          <p:cNvPr id="21509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486400"/>
            <a:ext cx="1841500" cy="1273175"/>
          </a:xfrm>
          <a:prstGeom prst="rect">
            <a:avLst/>
          </a:prstGeom>
          <a:noFill/>
        </p:spPr>
      </p:pic>
      <p:pic>
        <p:nvPicPr>
          <p:cNvPr id="21510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1368425" cy="1438275"/>
          </a:xfrm>
          <a:prstGeom prst="rect">
            <a:avLst/>
          </a:prstGeom>
          <a:noFill/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81200" y="4419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15" name="Picture 11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752600"/>
            <a:ext cx="1447800" cy="1447800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90800" y="2514600"/>
            <a:ext cx="3441700" cy="70167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000110100111010010011010111001110111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111010011101010101010010010100111100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001001111111100010101001000101010010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001010010100101011010101001010010101</a:t>
            </a:r>
            <a:endParaRPr lang="en-US" sz="1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1517" name="Picture 13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895600"/>
            <a:ext cx="990600" cy="966788"/>
          </a:xfrm>
          <a:prstGeom prst="rect">
            <a:avLst/>
          </a:prstGeom>
          <a:noFill/>
        </p:spPr>
      </p:pic>
      <p:pic>
        <p:nvPicPr>
          <p:cNvPr id="21518" name="Picture 14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9600" y="2895600"/>
            <a:ext cx="990600" cy="966788"/>
          </a:xfrm>
          <a:prstGeom prst="rect">
            <a:avLst/>
          </a:prstGeom>
          <a:noFill/>
        </p:spPr>
      </p:pic>
      <p:pic>
        <p:nvPicPr>
          <p:cNvPr id="21519" name="Picture 15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67000" y="4648200"/>
            <a:ext cx="990600" cy="966788"/>
          </a:xfrm>
          <a:prstGeom prst="rect">
            <a:avLst/>
          </a:prstGeom>
          <a:noFill/>
        </p:spPr>
      </p:pic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7432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3276600"/>
            <a:ext cx="2624138" cy="311150"/>
          </a:xfrm>
          <a:prstGeom prst="rect">
            <a:avLst/>
          </a:prstGeom>
          <a:solidFill>
            <a:srgbClr val="F4FAF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too large to fit in Eve’s memory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20" grpId="0" animBg="1"/>
      <p:bldP spid="215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3357562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0853-9A07-4C18-8472-060467170188}" type="slidenum">
              <a:rPr lang="it-IT"/>
              <a:pPr/>
              <a:t>55</a:t>
            </a:fld>
            <a:endParaRPr lang="it-IT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28596" y="4929198"/>
            <a:ext cx="8215370" cy="1285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How can this be formalized?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 smtClean="0"/>
              <a:t>We will use the </a:t>
            </a:r>
            <a:r>
              <a:rPr lang="en-US" sz="2400" b="1" dirty="0" smtClean="0">
                <a:solidFill>
                  <a:srgbClr val="002060"/>
                </a:solidFill>
              </a:rPr>
              <a:t>complexity theory</a:t>
            </a:r>
            <a:r>
              <a:rPr lang="en-US" sz="2400" dirty="0" smtClean="0"/>
              <a:t>!</a:t>
            </a:r>
            <a:endParaRPr lang="pl-PL" sz="2400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124200" y="1643050"/>
            <a:ext cx="2819400" cy="1233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 smtClean="0"/>
              <a:t>perfect secrecy</a:t>
            </a:r>
            <a:r>
              <a:rPr lang="pl-PL" sz="24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993300"/>
                </a:solidFill>
              </a:rPr>
              <a:t>M</a:t>
            </a:r>
            <a:r>
              <a:rPr lang="pl-PL" sz="2400" dirty="0" smtClean="0"/>
              <a:t> and </a:t>
            </a:r>
            <a:r>
              <a:rPr lang="pl-PL" sz="2400" b="1" dirty="0" smtClean="0">
                <a:solidFill>
                  <a:srgbClr val="993300"/>
                </a:solidFill>
              </a:rPr>
              <a:t>Enc</a:t>
            </a:r>
            <a:r>
              <a:rPr lang="pl-PL" sz="2400" b="1" baseline="-25000" dirty="0" smtClean="0">
                <a:solidFill>
                  <a:srgbClr val="993300"/>
                </a:solidFill>
              </a:rPr>
              <a:t>K</a:t>
            </a:r>
            <a:r>
              <a:rPr lang="pl-PL" sz="2400" b="1" dirty="0" smtClean="0">
                <a:solidFill>
                  <a:srgbClr val="993300"/>
                </a:solidFill>
              </a:rPr>
              <a:t>(M)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/>
              <a:t>are independent</a:t>
            </a:r>
            <a:endParaRPr lang="en-US" sz="2400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0695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reason about the bounded computing power?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000372"/>
            <a:ext cx="8215370" cy="1785950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I</a:t>
            </a:r>
            <a:r>
              <a:rPr lang="pl-PL" sz="2400" dirty="0" smtClean="0"/>
              <a:t>t </a:t>
            </a:r>
            <a:r>
              <a:rPr lang="pl-PL" sz="2400" dirty="0"/>
              <a:t>is enough to require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>
                <a:solidFill>
                  <a:srgbClr val="993300"/>
                </a:solidFill>
              </a:rPr>
              <a:t>M</a:t>
            </a:r>
            <a:r>
              <a:rPr lang="pl-PL" sz="2400" dirty="0"/>
              <a:t> and </a:t>
            </a:r>
            <a:r>
              <a:rPr lang="pl-PL" sz="2400" b="1" dirty="0">
                <a:solidFill>
                  <a:srgbClr val="993300"/>
                </a:solidFill>
              </a:rPr>
              <a:t>Enc</a:t>
            </a:r>
            <a:r>
              <a:rPr lang="pl-PL" sz="2400" b="1" baseline="-25000" dirty="0">
                <a:solidFill>
                  <a:srgbClr val="993300"/>
                </a:solidFill>
              </a:rPr>
              <a:t>K</a:t>
            </a:r>
            <a:r>
              <a:rPr lang="pl-PL" sz="2400" b="1" dirty="0">
                <a:solidFill>
                  <a:srgbClr val="993300"/>
                </a:solidFill>
              </a:rPr>
              <a:t>(M)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/>
              <a:t>are independent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pl-PL" sz="2400" b="1" i="1" dirty="0" smtClean="0"/>
              <a:t>from the point </a:t>
            </a:r>
            <a:r>
              <a:rPr lang="pl-PL" sz="2400" b="1" i="1" dirty="0"/>
              <a:t>of </a:t>
            </a:r>
            <a:r>
              <a:rPr lang="pl-PL" sz="2400" b="1" i="1" dirty="0" smtClean="0"/>
              <a:t>view</a:t>
            </a:r>
            <a:r>
              <a:rPr lang="en-US" sz="2400" b="1" i="1" dirty="0" smtClean="0"/>
              <a:t> of a computationally-limited adversary</a:t>
            </a:r>
            <a:r>
              <a:rPr lang="pl-PL" sz="2400" dirty="0" smtClean="0"/>
              <a:t>’’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5" grpId="0" animBg="1"/>
      <p:bldP spid="6656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pl-PL" sz="4000" dirty="0"/>
              <a:t>R</a:t>
            </a:r>
            <a:r>
              <a:rPr lang="en-GB" sz="4000" dirty="0" err="1"/>
              <a:t>eal</a:t>
            </a:r>
            <a:r>
              <a:rPr lang="en-GB" sz="4000" dirty="0"/>
              <a:t> </a:t>
            </a:r>
            <a:r>
              <a:rPr lang="en-GB" sz="4000" dirty="0" smtClean="0"/>
              <a:t>cryptography </a:t>
            </a:r>
            <a:r>
              <a:rPr lang="en-GB" sz="4000" dirty="0"/>
              <a:t>starts here:</a:t>
            </a:r>
            <a:endParaRPr lang="en-US" sz="4000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14612" y="1714488"/>
            <a:ext cx="51435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chemeClr val="tx1"/>
                </a:solidFill>
              </a:rPr>
              <a:t>Eve is computationally-bounded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841500" cy="12731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357562"/>
            <a:ext cx="778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construct schemes that in </a:t>
            </a:r>
            <a:r>
              <a:rPr lang="en-US" sz="2400" b="1" dirty="0" smtClean="0">
                <a:solidFill>
                  <a:srgbClr val="0070C0"/>
                </a:solidFill>
              </a:rPr>
              <a:t>principle can be broken </a:t>
            </a:r>
            <a:r>
              <a:rPr lang="en-US" sz="2400" dirty="0" smtClean="0"/>
              <a:t>if the adversary has a huge computing power.</a:t>
            </a:r>
          </a:p>
          <a:p>
            <a:endParaRPr lang="en-US" sz="2400" dirty="0"/>
          </a:p>
          <a:p>
            <a:r>
              <a:rPr lang="en-US" sz="2400" dirty="0" smtClean="0"/>
              <a:t>For example, the adversary will be able to break the scheme by enumerating all possible secret keys. </a:t>
            </a:r>
          </a:p>
          <a:p>
            <a:pPr algn="r"/>
            <a:r>
              <a:rPr lang="en-US" sz="2400" dirty="0" smtClean="0"/>
              <a:t>(this is called a “</a:t>
            </a:r>
            <a:r>
              <a:rPr lang="en-US" sz="2400" b="1" dirty="0" smtClean="0"/>
              <a:t>brute force attack</a:t>
            </a:r>
            <a:r>
              <a:rPr lang="en-US" sz="2400" dirty="0" smtClean="0"/>
              <a:t>”)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785786" y="3429000"/>
            <a:ext cx="7715304" cy="21336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139700">
              <a:schemeClr val="accent6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GB" sz="2400" u="sng" dirty="0" smtClean="0">
                <a:solidFill>
                  <a:srgbClr val="993300"/>
                </a:solidFill>
              </a:rPr>
              <a:t>Ideas</a:t>
            </a:r>
            <a:r>
              <a:rPr lang="en-GB" dirty="0" smtClean="0"/>
              <a:t>:</a:t>
            </a:r>
          </a:p>
          <a:p>
            <a:pPr marL="342900" indent="-342900">
              <a:spcBef>
                <a:spcPct val="0"/>
              </a:spcBef>
            </a:pPr>
            <a:endParaRPr lang="en-GB" dirty="0" smtClean="0"/>
          </a:p>
          <a:p>
            <a:pPr marL="342900" indent="-342900">
              <a:spcBef>
                <a:spcPct val="0"/>
              </a:spcBef>
            </a:pPr>
            <a:r>
              <a:rPr lang="en-GB" dirty="0" smtClean="0"/>
              <a:t>“She has can use at most </a:t>
            </a:r>
            <a:r>
              <a:rPr lang="en-GB" dirty="0" smtClean="0">
                <a:solidFill>
                  <a:srgbClr val="993300"/>
                </a:solidFill>
              </a:rPr>
              <a:t>1000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b="1" dirty="0" smtClean="0">
                <a:solidFill>
                  <a:srgbClr val="0070C0"/>
                </a:solidFill>
              </a:rPr>
              <a:t>    Intel Core 2 Extreme X6800 Dual Core Processors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at most </a:t>
            </a:r>
            <a:r>
              <a:rPr lang="en-GB" b="1" dirty="0" smtClean="0">
                <a:solidFill>
                  <a:srgbClr val="993300"/>
                </a:solidFill>
              </a:rPr>
              <a:t>100</a:t>
            </a:r>
            <a:r>
              <a:rPr lang="en-GB" dirty="0" smtClean="0"/>
              <a:t> years...”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en-GB" dirty="0" smtClean="0"/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“She can buy equipment worth </a:t>
            </a:r>
            <a:r>
              <a:rPr lang="en-GB" b="1" dirty="0" smtClean="0">
                <a:solidFill>
                  <a:srgbClr val="0070C0"/>
                </a:solidFill>
              </a:rPr>
              <a:t>1 million euro </a:t>
            </a:r>
            <a:r>
              <a:rPr lang="en-GB" dirty="0" smtClean="0"/>
              <a:t>and use it for </a:t>
            </a:r>
            <a:r>
              <a:rPr lang="en-GB" b="1" dirty="0" smtClean="0">
                <a:solidFill>
                  <a:srgbClr val="993300"/>
                </a:solidFill>
              </a:rPr>
              <a:t>30</a:t>
            </a:r>
            <a:r>
              <a:rPr lang="en-GB" dirty="0" smtClean="0">
                <a:solidFill>
                  <a:srgbClr val="993300"/>
                </a:solidFill>
              </a:rPr>
              <a:t> </a:t>
            </a:r>
            <a:r>
              <a:rPr lang="en-GB" dirty="0" smtClean="0"/>
              <a:t>years..”.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Computationally-bounded adversary</a:t>
            </a:r>
            <a:endParaRPr lang="en-US" sz="4000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14612" y="1714488"/>
            <a:ext cx="51435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chemeClr val="tx1"/>
                </a:solidFill>
              </a:rPr>
              <a:t>Eve is computationally-bounded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841500" cy="1273175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785918" y="5929330"/>
            <a:ext cx="5791200" cy="704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it’s hard to reason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formally about 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011767">
            <a:off x="1817297" y="2362406"/>
            <a:ext cx="1537581" cy="1818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158" y="2857496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GB" dirty="0" smtClean="0"/>
              <a:t>But what does it mean?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42" grpId="0" animBg="1"/>
      <p:bldP spid="225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pl-PL" dirty="0"/>
              <a:t>A better idea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00570"/>
            <a:ext cx="8262966" cy="142158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We </a:t>
            </a:r>
            <a:r>
              <a:rPr lang="en-US" sz="2000" dirty="0"/>
              <a:t>would need to specify exactly what we mean by a “</a:t>
            </a:r>
            <a:r>
              <a:rPr lang="en-US" sz="2000" b="1" dirty="0"/>
              <a:t>Turing Machine</a:t>
            </a:r>
            <a:r>
              <a:rPr lang="en-US" sz="2000" dirty="0"/>
              <a:t>”:</a:t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how many tapes </a:t>
            </a:r>
            <a:r>
              <a:rPr lang="en-US" sz="2000" b="1" dirty="0" smtClean="0">
                <a:solidFill>
                  <a:srgbClr val="FF0000"/>
                </a:solidFill>
              </a:rPr>
              <a:t>does it have?</a:t>
            </a:r>
            <a:endParaRPr lang="en-US" sz="20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dirty="0"/>
              <a:t>how does it access these tapes (maybe a “</a:t>
            </a:r>
            <a:r>
              <a:rPr lang="en-US" sz="2000" b="1" dirty="0"/>
              <a:t>random access memory</a:t>
            </a:r>
            <a:r>
              <a:rPr lang="en-US" sz="2000" dirty="0"/>
              <a:t>” is a more realistic model..)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dirty="0" smtClean="0"/>
              <a:t>...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8596" y="1000108"/>
            <a:ext cx="82153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”</a:t>
            </a:r>
            <a:r>
              <a:rPr lang="pl-PL" sz="2000" dirty="0" smtClean="0"/>
              <a:t>The adversary</a:t>
            </a:r>
            <a:r>
              <a:rPr lang="en-GB" sz="2000" dirty="0" smtClean="0"/>
              <a:t> has access to a </a:t>
            </a:r>
            <a:r>
              <a:rPr lang="en-GB" sz="2000" b="1" dirty="0" smtClean="0">
                <a:solidFill>
                  <a:srgbClr val="FF0000"/>
                </a:solidFill>
              </a:rPr>
              <a:t>Turing Machine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that can make at most </a:t>
            </a:r>
            <a:r>
              <a:rPr lang="en-GB" sz="2000" b="1" dirty="0" smtClean="0">
                <a:solidFill>
                  <a:srgbClr val="993300"/>
                </a:solidFill>
              </a:rPr>
              <a:t>10</a:t>
            </a:r>
            <a:r>
              <a:rPr lang="en-GB" sz="2000" b="1" baseline="30000" dirty="0" smtClean="0">
                <a:solidFill>
                  <a:srgbClr val="993300"/>
                </a:solidFill>
              </a:rPr>
              <a:t>30</a:t>
            </a:r>
            <a:r>
              <a:rPr lang="en-GB" sz="2000" dirty="0" smtClean="0"/>
              <a:t> steps.”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28596" y="2041746"/>
            <a:ext cx="8215370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l-PL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“</a:t>
            </a:r>
            <a:r>
              <a:rPr lang="pl-PL" sz="2000" dirty="0" smtClean="0"/>
              <a:t>a system </a:t>
            </a:r>
            <a:r>
              <a:rPr lang="pl-PL" sz="2000" b="1" u="sng" dirty="0" smtClean="0">
                <a:solidFill>
                  <a:srgbClr val="993300"/>
                </a:solidFill>
              </a:rPr>
              <a:t>X</a:t>
            </a:r>
            <a:r>
              <a:rPr lang="pl-PL" sz="2000" b="1" u="sng" dirty="0" smtClean="0"/>
              <a:t> is </a:t>
            </a:r>
            <a:r>
              <a:rPr lang="pl-PL" sz="2000" b="1" u="sng" dirty="0" smtClean="0">
                <a:solidFill>
                  <a:srgbClr val="993300"/>
                </a:solidFill>
              </a:rPr>
              <a:t>(t,</a:t>
            </a:r>
            <a:r>
              <a:rPr lang="el-GR" sz="2000" b="1" u="sng" dirty="0" smtClean="0">
                <a:solidFill>
                  <a:srgbClr val="993300"/>
                </a:solidFill>
                <a:cs typeface="Arial" charset="0"/>
              </a:rPr>
              <a:t>ε</a:t>
            </a:r>
            <a:r>
              <a:rPr lang="pl-PL" sz="2000" b="1" u="sng" dirty="0" smtClean="0">
                <a:solidFill>
                  <a:srgbClr val="993300"/>
                </a:solidFill>
                <a:cs typeface="Arial" charset="0"/>
              </a:rPr>
              <a:t>)</a:t>
            </a:r>
            <a:r>
              <a:rPr lang="en-US" sz="2000" b="1" u="sng" dirty="0" smtClean="0"/>
              <a:t>-s</a:t>
            </a:r>
            <a:r>
              <a:rPr lang="pl-PL" sz="2000" b="1" u="sng" dirty="0" smtClean="0"/>
              <a:t>ecure</a:t>
            </a:r>
            <a:r>
              <a:rPr lang="pl-PL" sz="2000" dirty="0" smtClean="0"/>
              <a:t> if every </a:t>
            </a:r>
            <a:r>
              <a:rPr lang="pl-PL" sz="2000" b="1" dirty="0" smtClean="0"/>
              <a:t>Turing Machine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endParaRPr lang="en-US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that operates in</a:t>
            </a:r>
            <a:r>
              <a:rPr lang="pl-PL" sz="2000" dirty="0" smtClean="0"/>
              <a:t> time</a:t>
            </a:r>
            <a:r>
              <a:rPr lang="en-US" sz="2000" dirty="0" smtClean="0"/>
              <a:t> </a:t>
            </a:r>
            <a:r>
              <a:rPr lang="pl-PL" sz="2000" b="1" dirty="0" smtClean="0">
                <a:solidFill>
                  <a:srgbClr val="993300"/>
                </a:solidFill>
              </a:rPr>
              <a:t>t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en-US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can break it </a:t>
            </a:r>
            <a:r>
              <a:rPr lang="pl-PL" sz="2000" dirty="0" smtClean="0"/>
              <a:t>with probability at most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el-GR" sz="2000" b="1" dirty="0" smtClean="0">
                <a:solidFill>
                  <a:srgbClr val="993300"/>
                </a:solidFill>
                <a:cs typeface="Arial" charset="0"/>
              </a:rPr>
              <a:t>ε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00232" y="1898870"/>
            <a:ext cx="5286412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sz="2000" b="1" dirty="0" smtClean="0"/>
              <a:t>More generally</a:t>
            </a:r>
            <a:r>
              <a:rPr lang="pl-PL" sz="2000" dirty="0" smtClean="0"/>
              <a:t>, we could have definitions of a type: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86050" y="4286256"/>
            <a:ext cx="376866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This would be quite precise, </a:t>
            </a:r>
            <a:r>
              <a:rPr lang="en-US" sz="2000" b="1" dirty="0" smtClean="0"/>
              <a:t>but...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428860" y="614364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i="1" u="sng" dirty="0" smtClean="0"/>
              <a:t>Moreover, this approach often leads to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ugly formulas</a:t>
            </a:r>
            <a:r>
              <a:rPr lang="en-US" sz="2000" i="1" u="sng" dirty="0" smtClean="0"/>
              <a:t>...</a:t>
            </a:r>
            <a:endParaRPr lang="en-US" sz="2000" i="1" u="sng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7" grpId="0" animBg="1"/>
      <p:bldP spid="8" grpId="0" animBg="1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498080" cy="1143000"/>
          </a:xfrm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28596" y="2000240"/>
            <a:ext cx="7929618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5760" tIns="228600" anchor="ctr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0"/>
              </a:spcBef>
            </a:pPr>
            <a:r>
              <a:rPr lang="en-US" sz="2400" b="1" dirty="0">
                <a:solidFill>
                  <a:srgbClr val="990000"/>
                </a:solidFill>
              </a:rPr>
              <a:t>t</a:t>
            </a:r>
            <a:r>
              <a:rPr lang="en-US" sz="2400" b="0" dirty="0">
                <a:solidFill>
                  <a:schemeClr val="tx1"/>
                </a:solidFill>
              </a:rPr>
              <a:t> steps of a Turing Machine </a:t>
            </a:r>
            <a:r>
              <a:rPr lang="en-US" sz="2400" dirty="0" smtClean="0">
                <a:solidFill>
                  <a:schemeClr val="tx1"/>
                </a:solidFill>
                <a:latin typeface="SFRM1095"/>
              </a:rPr>
              <a:t>→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“</a:t>
            </a:r>
            <a:r>
              <a:rPr lang="en-US" sz="2400" b="1" dirty="0">
                <a:solidFill>
                  <a:srgbClr val="FF0000"/>
                </a:solidFill>
              </a:rPr>
              <a:t>efficient computation</a:t>
            </a:r>
            <a:r>
              <a:rPr lang="en-US" sz="2400" b="0" dirty="0">
                <a:solidFill>
                  <a:schemeClr val="tx1"/>
                </a:solidFill>
              </a:rPr>
              <a:t>”</a:t>
            </a:r>
            <a:br>
              <a:rPr lang="en-US" sz="2400" b="0" dirty="0">
                <a:solidFill>
                  <a:schemeClr val="tx1"/>
                </a:solidFill>
              </a:rPr>
            </a:br>
            <a:endParaRPr lang="en-US" sz="2400" b="0" dirty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0"/>
              </a:spcBef>
            </a:pPr>
            <a:r>
              <a:rPr lang="el-GR" sz="2400" b="1" dirty="0">
                <a:solidFill>
                  <a:srgbClr val="990000"/>
                </a:solidFill>
              </a:rPr>
              <a:t>ε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FRM1095"/>
              </a:rPr>
              <a:t>→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a value “</a:t>
            </a:r>
            <a:r>
              <a:rPr lang="en-US" sz="2400" b="1" dirty="0">
                <a:solidFill>
                  <a:srgbClr val="FF0000"/>
                </a:solidFill>
              </a:rPr>
              <a:t>very close to zero</a:t>
            </a:r>
            <a:r>
              <a:rPr lang="en-US" sz="2400" b="0" dirty="0">
                <a:solidFill>
                  <a:schemeClr val="tx1"/>
                </a:solidFill>
              </a:rPr>
              <a:t>”.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0034" y="4643446"/>
            <a:ext cx="785818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5760" tIns="228600" anchor="ctr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How to formalize it?</a:t>
            </a:r>
          </a:p>
          <a:p>
            <a:pPr marL="342900" indent="-342900" algn="ctr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r">
              <a:spcBef>
                <a:spcPct val="0"/>
              </a:spcBef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Use the </a:t>
            </a:r>
            <a:r>
              <a:rPr lang="en-US" sz="2400" b="1" dirty="0" err="1" smtClean="0">
                <a:solidFill>
                  <a:srgbClr val="FF0000"/>
                </a:solidFill>
              </a:rPr>
              <a:t>asymptotics</a:t>
            </a:r>
            <a:r>
              <a:rPr lang="en-US" sz="2400" b="0" dirty="0" smtClean="0">
                <a:solidFill>
                  <a:schemeClr val="tx1"/>
                </a:solidFill>
              </a:rPr>
              <a:t>!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1643050"/>
            <a:ext cx="81913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Idea: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cryptography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7158" y="5786454"/>
            <a:ext cx="84296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cryptography = much more than encryption!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60007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sevenites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6000768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416744" cy="220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928934"/>
            <a:ext cx="31588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214414" y="5072074"/>
            <a:ext cx="2643206" cy="70788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public-key cryptography</a:t>
            </a:r>
            <a:endParaRPr lang="en-US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4143372" y="4286256"/>
            <a:ext cx="192882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e-cash</a:t>
            </a:r>
            <a:endParaRPr lang="en-US" sz="2000" b="1"/>
          </a:p>
        </p:txBody>
      </p:sp>
      <p:pic>
        <p:nvPicPr>
          <p:cNvPr id="15" name="Picture 2" descr="C:\Users\Stefan\AppData\Local\Microsoft\Windows\Temporary Internet Files\Content.IE5\9N77EC5D\MCj042983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142984"/>
            <a:ext cx="2571768" cy="19681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57950" y="4572008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electronic voting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5429256" y="2928934"/>
            <a:ext cx="3486852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tossing a coin over a telephone</a:t>
            </a:r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5429256" y="5429264"/>
            <a:ext cx="2918043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multiparty-computations</a:t>
            </a:r>
            <a:endParaRPr lang="en-US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3643306" y="3071810"/>
            <a:ext cx="1604285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mental poker</a:t>
            </a:r>
            <a:endParaRPr lang="en-US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3929058" y="4857760"/>
            <a:ext cx="188551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zero-knowledge</a:t>
            </a:r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1500166" y="3929066"/>
            <a:ext cx="192882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key agreement</a:t>
            </a:r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500826" y="3929066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electronic auctions</a:t>
            </a:r>
            <a:endParaRPr lang="en-US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3571868" y="3643314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signature schemes</a:t>
            </a:r>
            <a:endParaRPr lang="en-US" sz="2000" b="1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Efficiently computable?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55626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53000" y="1676400"/>
            <a:ext cx="3810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“polynomial-time computable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on a </a:t>
            </a:r>
            <a:r>
              <a:rPr lang="en-US" sz="2000" b="1" dirty="0" smtClean="0">
                <a:solidFill>
                  <a:srgbClr val="0070C0"/>
                </a:solidFill>
              </a:rPr>
              <a:t>Probabilistic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Turing </a:t>
            </a:r>
            <a:r>
              <a:rPr lang="en-US" sz="2000" b="1" dirty="0">
                <a:solidFill>
                  <a:srgbClr val="0070C0"/>
                </a:solidFill>
              </a:rPr>
              <a:t>Machine</a:t>
            </a:r>
            <a:r>
              <a:rPr lang="en-US" sz="2000" b="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38200" y="1676400"/>
            <a:ext cx="2803525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“efficiently computable”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114800" y="16764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43570" y="3429000"/>
            <a:ext cx="3048000" cy="1295400"/>
          </a:xfrm>
          <a:prstGeom prst="wedgeRectCallout">
            <a:avLst>
              <a:gd name="adj1" fmla="val -38376"/>
              <a:gd name="adj2" fmla="val -16069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that is: running in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993300"/>
                </a:solidFill>
              </a:rPr>
              <a:t>O(</a:t>
            </a:r>
            <a:r>
              <a:rPr lang="en-US" sz="1800" b="1" dirty="0" err="1">
                <a:solidFill>
                  <a:srgbClr val="993300"/>
                </a:solidFill>
              </a:rPr>
              <a:t>n</a:t>
            </a:r>
            <a:r>
              <a:rPr lang="en-US" sz="1800" b="1" baseline="30000" dirty="0" err="1">
                <a:solidFill>
                  <a:srgbClr val="993300"/>
                </a:solidFill>
              </a:rPr>
              <a:t>c</a:t>
            </a:r>
            <a:r>
              <a:rPr lang="en-US" sz="1800" b="1" dirty="0">
                <a:solidFill>
                  <a:srgbClr val="993300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 (for some </a:t>
            </a:r>
            <a:r>
              <a:rPr lang="en-US" sz="1800" b="1" dirty="0">
                <a:solidFill>
                  <a:srgbClr val="993300"/>
                </a:solidFill>
              </a:rPr>
              <a:t>c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214282" y="5000636"/>
            <a:ext cx="6400800" cy="1433514"/>
          </a:xfrm>
          <a:prstGeom prst="wedgeRectCallout">
            <a:avLst>
              <a:gd name="adj1" fmla="val 10540"/>
              <a:gd name="adj2" fmla="val -25014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Here we assume that the </a:t>
            </a:r>
            <a:r>
              <a:rPr lang="en-US" sz="2000" b="1" dirty="0" smtClean="0">
                <a:solidFill>
                  <a:srgbClr val="0070C0"/>
                </a:solidFill>
              </a:rPr>
              <a:t>poly-time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Turing </a:t>
            </a:r>
            <a:r>
              <a:rPr lang="en-US" sz="2000" b="1" dirty="0">
                <a:solidFill>
                  <a:srgbClr val="0070C0"/>
                </a:solidFill>
              </a:rPr>
              <a:t>Machines </a:t>
            </a:r>
            <a:r>
              <a:rPr lang="en-US" sz="2000" b="0" dirty="0">
                <a:solidFill>
                  <a:schemeClr val="tx1"/>
                </a:solidFill>
              </a:rPr>
              <a:t>are the </a:t>
            </a:r>
            <a:r>
              <a:rPr lang="en-US" sz="2000" dirty="0">
                <a:solidFill>
                  <a:schemeClr val="tx1"/>
                </a:solidFill>
              </a:rPr>
              <a:t>right model for </a:t>
            </a:r>
            <a:r>
              <a:rPr lang="pl-PL" sz="2000" dirty="0">
                <a:solidFill>
                  <a:schemeClr val="tx1"/>
                </a:solidFill>
              </a:rPr>
              <a:t>the</a:t>
            </a:r>
            <a:r>
              <a:rPr lang="en-US" sz="2000" dirty="0">
                <a:solidFill>
                  <a:schemeClr val="tx1"/>
                </a:solidFill>
              </a:rPr>
              <a:t> real-life computation.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000" u="sng" dirty="0">
                <a:solidFill>
                  <a:srgbClr val="993300"/>
                </a:solidFill>
              </a:rPr>
              <a:t>Not true</a:t>
            </a:r>
            <a:r>
              <a:rPr lang="en-US" sz="2000" b="0" dirty="0">
                <a:solidFill>
                  <a:schemeClr val="tx1"/>
                </a:solidFill>
              </a:rPr>
              <a:t> if a </a:t>
            </a:r>
            <a:r>
              <a:rPr lang="en-US" sz="2000" b="1" dirty="0">
                <a:solidFill>
                  <a:srgbClr val="0070C0"/>
                </a:solidFill>
              </a:rPr>
              <a:t>quantum computer </a:t>
            </a:r>
            <a:r>
              <a:rPr lang="en-US" sz="2000" b="0" dirty="0">
                <a:solidFill>
                  <a:schemeClr val="tx1"/>
                </a:solidFill>
              </a:rPr>
              <a:t>is built...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9" grpId="0" animBg="1"/>
      <p:bldP spid="24589" grpId="1" animBg="1"/>
      <p:bldP spid="2459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71736" y="2571744"/>
            <a:ext cx="6429420" cy="3929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Turing Machines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62280" y="2857496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8510" y="4723454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62280" y="379476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38510" y="565214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 rot="16200000">
            <a:off x="4775940" y="3129494"/>
            <a:ext cx="223243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Pentagon 11"/>
          <p:cNvSpPr/>
          <p:nvPr/>
        </p:nvSpPr>
        <p:spPr>
          <a:xfrm rot="16200000">
            <a:off x="7204831" y="4067119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Pentagon 12"/>
          <p:cNvSpPr/>
          <p:nvPr/>
        </p:nvSpPr>
        <p:spPr>
          <a:xfrm rot="16200000">
            <a:off x="3525774" y="5004381"/>
            <a:ext cx="223243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Pentagon 13"/>
          <p:cNvSpPr/>
          <p:nvPr/>
        </p:nvSpPr>
        <p:spPr>
          <a:xfrm rot="16200000">
            <a:off x="5383161" y="5933077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1285852" y="1571612"/>
            <a:ext cx="700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standard Turing Machine has some number of tapes: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14282" y="4500570"/>
            <a:ext cx="2000232" cy="1714512"/>
          </a:xfrm>
          <a:prstGeom prst="wedgeRoundRectCallout">
            <a:avLst>
              <a:gd name="adj1" fmla="val 74109"/>
              <a:gd name="adj2" fmla="val 310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probabilistic</a:t>
            </a:r>
            <a:r>
              <a:rPr lang="en-US" b="1" dirty="0" smtClean="0"/>
              <a:t> </a:t>
            </a:r>
            <a:r>
              <a:rPr lang="en-US" dirty="0" smtClean="0"/>
              <a:t>Turing Machine has an additional tape with random bits.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is a Turing Machine then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M(X)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is a </a:t>
            </a:r>
            <a:r>
              <a:rPr lang="en-US" b="1" dirty="0" smtClean="0"/>
              <a:t>random variable </a:t>
            </a:r>
            <a:r>
              <a:rPr lang="en-US" dirty="0" smtClean="0"/>
              <a:t>denoting the </a:t>
            </a:r>
            <a:r>
              <a:rPr lang="en-US" b="1" dirty="0" smtClean="0">
                <a:solidFill>
                  <a:srgbClr val="0070C0"/>
                </a:solidFill>
              </a:rPr>
              <a:t>output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assuming that</a:t>
            </a:r>
            <a:br>
              <a:rPr lang="en-US" dirty="0" smtClean="0"/>
            </a:br>
            <a:r>
              <a:rPr lang="en-US" dirty="0" smtClean="0"/>
              <a:t>the contents of the random tape was chosen </a:t>
            </a:r>
            <a:r>
              <a:rPr lang="en-US" b="1" dirty="0" smtClean="0"/>
              <a:t>uniformly at random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86190"/>
            <a:ext cx="9144000" cy="2286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7298"/>
            <a:ext cx="9144000" cy="2428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Y </a:t>
            </a:r>
            <a:r>
              <a:rPr lang="en-GB" b="1" dirty="0" smtClean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← </a:t>
            </a:r>
            <a:r>
              <a:rPr lang="en-US" b="1" dirty="0" smtClean="0">
                <a:solidFill>
                  <a:srgbClr val="C00000"/>
                </a:solidFill>
              </a:rPr>
              <a:t>M(X) </a:t>
            </a:r>
          </a:p>
          <a:p>
            <a:pPr>
              <a:buNone/>
            </a:pPr>
            <a:r>
              <a:rPr lang="en-US" dirty="0" smtClean="0"/>
              <a:t>means that the variable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takes the value that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outputs on input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(assuming the random input is chosen uniformly).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If 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A </a:t>
            </a:r>
            <a:r>
              <a:rPr lang="en-US" dirty="0" smtClean="0"/>
              <a:t>is a set then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Y </a:t>
            </a:r>
            <a:r>
              <a:rPr lang="en-GB" b="1" dirty="0" smtClean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← 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A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means that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is chosen uniformly at random from the set 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A</a:t>
            </a:r>
            <a:r>
              <a:rPr lang="it-IT" dirty="0" smtClean="0">
                <a:latin typeface="Lucida Calligraphy"/>
              </a:rPr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28596" y="1643050"/>
            <a:ext cx="8358246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very small</a:t>
            </a:r>
            <a:r>
              <a:rPr lang="en-US" sz="2400" dirty="0" smtClean="0"/>
              <a:t>”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= 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negligible</a:t>
            </a:r>
            <a:r>
              <a:rPr lang="en-US" sz="2400" dirty="0" smtClean="0"/>
              <a:t>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approaches </a:t>
            </a:r>
            <a:r>
              <a:rPr lang="pl-PL" sz="2400" b="1" dirty="0" smtClean="0">
                <a:solidFill>
                  <a:srgbClr val="993300"/>
                </a:solidFill>
              </a:rPr>
              <a:t>0</a:t>
            </a:r>
            <a:r>
              <a:rPr lang="pl-PL" sz="2400" dirty="0" smtClean="0">
                <a:solidFill>
                  <a:srgbClr val="993300"/>
                </a:solidFill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</a:rPr>
              <a:t>faster than the inverse of any polynomial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Very small?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85786" y="14285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Formally</a:t>
            </a:r>
          </a:p>
          <a:p>
            <a:endParaRPr lang="en-US" sz="2400" dirty="0" smtClean="0"/>
          </a:p>
          <a:p>
            <a:r>
              <a:rPr lang="en-US" sz="2400" dirty="0" smtClean="0"/>
              <a:t>A function </a:t>
            </a:r>
            <a:r>
              <a:rPr lang="en-US" sz="2400" b="1" dirty="0" smtClean="0">
                <a:solidFill>
                  <a:srgbClr val="FF0000"/>
                </a:solidFill>
              </a:rPr>
              <a:t>µ : N </a:t>
            </a:r>
            <a:r>
              <a:rPr lang="en-US" sz="2400" b="1" dirty="0" smtClean="0">
                <a:solidFill>
                  <a:srgbClr val="FF0000"/>
                </a:solidFill>
                <a:latin typeface="SFRM1095"/>
              </a:rPr>
              <a:t>→ R </a:t>
            </a:r>
            <a:r>
              <a:rPr lang="en-US" sz="2400" dirty="0" smtClean="0">
                <a:latin typeface="SFRM1095"/>
              </a:rPr>
              <a:t>is negligible if </a:t>
            </a:r>
            <a:r>
              <a:rPr sz="2400"/>
              <a:t>for every positive integer </a:t>
            </a:r>
            <a:r>
              <a:rPr sz="2400" b="1">
                <a:solidFill>
                  <a:srgbClr val="FF0000"/>
                </a:solidFill>
              </a:rPr>
              <a:t>c</a:t>
            </a:r>
            <a:r>
              <a:rPr sz="2400"/>
              <a:t> there exists an integer </a:t>
            </a:r>
            <a:r>
              <a:rPr lang="it-IT" sz="2400" b="1">
                <a:solidFill>
                  <a:srgbClr val="FF0000"/>
                </a:solidFill>
              </a:rPr>
              <a:t>N</a:t>
            </a:r>
            <a:r>
              <a:rPr sz="2400" b="1">
                <a:solidFill>
                  <a:srgbClr val="FF0000"/>
                </a:solidFill>
              </a:rPr>
              <a:t> </a:t>
            </a:r>
            <a:r>
              <a:rPr sz="2400"/>
              <a:t>such that for all </a:t>
            </a:r>
            <a:r>
              <a:rPr sz="2400" b="1">
                <a:solidFill>
                  <a:srgbClr val="FF0000"/>
                </a:solidFill>
              </a:rPr>
              <a:t>x &gt; N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3657600" imgH="6908800" progId="Equation.3">
                  <p:embed/>
                </p:oleObj>
              </mc:Choice>
              <mc:Fallback>
                <p:oleObj name="Equation" r:id="rId4" imgW="3657600" imgH="690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57600" y="5867400"/>
          <a:ext cx="1600200" cy="84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749300" imgH="393700" progId="Equation.3">
                  <p:embed/>
                </p:oleObj>
              </mc:Choice>
              <mc:Fallback>
                <p:oleObj name="Equation" r:id="rId6" imgW="7493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867400"/>
                        <a:ext cx="1600200" cy="840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Negligible or not?</a:t>
            </a:r>
            <a:endParaRPr lang="en-US"/>
          </a:p>
        </p:txBody>
      </p:sp>
      <p:pic>
        <p:nvPicPr>
          <p:cNvPr id="3994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505200"/>
            <a:ext cx="14128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2895600"/>
            <a:ext cx="1270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286000"/>
            <a:ext cx="1095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114800"/>
            <a:ext cx="1571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648208"/>
            <a:ext cx="1317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352800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>
                <a:solidFill>
                  <a:srgbClr val="993300"/>
                </a:solidFill>
              </a:rPr>
              <a:t>yes</a:t>
            </a:r>
            <a:endParaRPr lang="en-US" sz="1800">
              <a:solidFill>
                <a:srgbClr val="993300"/>
              </a:solidFill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3528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>
                <a:solidFill>
                  <a:srgbClr val="993300"/>
                </a:solidFill>
              </a:rPr>
              <a:t>yes</a:t>
            </a:r>
            <a:endParaRPr lang="en-US" sz="1800">
              <a:solidFill>
                <a:srgbClr val="993300"/>
              </a:solidFill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352800" y="4038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>
                <a:solidFill>
                  <a:srgbClr val="993300"/>
                </a:solidFill>
              </a:rPr>
              <a:t>yes</a:t>
            </a:r>
            <a:endParaRPr lang="en-US" sz="1800">
              <a:solidFill>
                <a:srgbClr val="993300"/>
              </a:solidFill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3429000" y="4572008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/>
              <a:t>no</a:t>
            </a:r>
            <a:endParaRPr lang="en-US" sz="1800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429000" y="2209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/>
              <a:t>no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/>
      <p:bldP spid="39956" grpId="0"/>
      <p:bldP spid="39958" grpId="0"/>
      <p:bldP spid="39963" grpId="0"/>
      <p:bldP spid="3996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472440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357430"/>
            <a:ext cx="91440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500174"/>
            <a:ext cx="91440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 properties of these notions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71612"/>
            <a:ext cx="749808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 sum of two polynomials is a polynomial: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0000"/>
                </a:solidFill>
              </a:rPr>
              <a:t>poly + poly = poly</a:t>
            </a:r>
            <a:br>
              <a:rPr lang="en-US" sz="2000" b="1" dirty="0">
                <a:solidFill>
                  <a:srgbClr val="990000"/>
                </a:solidFill>
              </a:rPr>
            </a:br>
            <a:endParaRPr lang="en-US" sz="2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 product of two polynomials is a polynomial: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0000"/>
                </a:solidFill>
              </a:rPr>
              <a:t>poly * poly = poly</a:t>
            </a:r>
            <a:br>
              <a:rPr lang="en-US" sz="2000" b="1" dirty="0">
                <a:solidFill>
                  <a:srgbClr val="990000"/>
                </a:solidFill>
              </a:rPr>
            </a:br>
            <a:endParaRPr lang="en-US" sz="2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 sum of two negligible functions is a negligible function: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 err="1">
                <a:solidFill>
                  <a:srgbClr val="990000"/>
                </a:solidFill>
              </a:rPr>
              <a:t>negl</a:t>
            </a:r>
            <a:r>
              <a:rPr lang="en-US" sz="2000" b="1" dirty="0">
                <a:solidFill>
                  <a:srgbClr val="990000"/>
                </a:solidFill>
              </a:rPr>
              <a:t> + </a:t>
            </a:r>
            <a:r>
              <a:rPr lang="en-US" sz="2000" b="1" dirty="0" err="1">
                <a:solidFill>
                  <a:srgbClr val="990000"/>
                </a:solidFill>
              </a:rPr>
              <a:t>negl</a:t>
            </a:r>
            <a:r>
              <a:rPr lang="en-US" sz="2000" b="1" dirty="0">
                <a:solidFill>
                  <a:srgbClr val="990000"/>
                </a:solidFill>
              </a:rPr>
              <a:t> = </a:t>
            </a:r>
            <a:r>
              <a:rPr lang="en-US" sz="2000" b="1" dirty="0" err="1">
                <a:solidFill>
                  <a:srgbClr val="990000"/>
                </a:solidFill>
              </a:rPr>
              <a:t>negl</a:t>
            </a:r>
            <a:endParaRPr lang="en-US" sz="2000" b="1" dirty="0">
              <a:solidFill>
                <a:srgbClr val="99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Moreover: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 negligible function multiplied by a polynomial is negligible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 err="1">
                <a:solidFill>
                  <a:srgbClr val="990000"/>
                </a:solidFill>
              </a:rPr>
              <a:t>negl</a:t>
            </a:r>
            <a:r>
              <a:rPr lang="en-US" sz="2000" b="1" dirty="0">
                <a:solidFill>
                  <a:srgbClr val="990000"/>
                </a:solidFill>
              </a:rPr>
              <a:t> * poly = </a:t>
            </a:r>
            <a:r>
              <a:rPr lang="en-US" sz="2000" b="1" dirty="0" err="1">
                <a:solidFill>
                  <a:srgbClr val="990000"/>
                </a:solidFill>
              </a:rPr>
              <a:t>negl</a:t>
            </a:r>
            <a:endParaRPr lang="en-US" sz="2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0" grpId="0" animBg="1"/>
      <p:bldP spid="28679" grpId="0" animBg="1"/>
      <p:bldP spid="2867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357298"/>
            <a:ext cx="9144000" cy="289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Security parameter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0"/>
            <a:ext cx="8763000" cy="213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1800" dirty="0"/>
              <a:t>The terms </a:t>
            </a:r>
            <a:r>
              <a:rPr lang="en-US" sz="1800" dirty="0"/>
              <a:t>“</a:t>
            </a:r>
            <a:r>
              <a:rPr lang="en-US" sz="1800" b="1" dirty="0">
                <a:solidFill>
                  <a:srgbClr val="FF0000"/>
                </a:solidFill>
              </a:rPr>
              <a:t>negligible</a:t>
            </a:r>
            <a:r>
              <a:rPr lang="en-US" sz="1800" dirty="0"/>
              <a:t>” and “</a:t>
            </a:r>
            <a:r>
              <a:rPr lang="en-US" sz="1800" b="1" dirty="0">
                <a:solidFill>
                  <a:srgbClr val="FF0000"/>
                </a:solidFill>
              </a:rPr>
              <a:t>polynomial</a:t>
            </a:r>
            <a:r>
              <a:rPr lang="en-US" sz="1800" dirty="0"/>
              <a:t>” make sense only if </a:t>
            </a:r>
            <a:r>
              <a:rPr lang="en-US" sz="1800" b="1" dirty="0">
                <a:solidFill>
                  <a:srgbClr val="990000"/>
                </a:solidFill>
              </a:rPr>
              <a:t>X</a:t>
            </a:r>
            <a:r>
              <a:rPr lang="en-US" sz="1800" dirty="0"/>
              <a:t> (and the </a:t>
            </a:r>
            <a:r>
              <a:rPr lang="en-US" sz="1800" b="1" dirty="0"/>
              <a:t>adversary</a:t>
            </a:r>
            <a:r>
              <a:rPr lang="en-US" sz="1800" dirty="0"/>
              <a:t>) take an additional input </a:t>
            </a:r>
            <a:r>
              <a:rPr lang="en-US" sz="1800" b="1" dirty="0" smtClean="0">
                <a:solidFill>
                  <a:srgbClr val="C00000"/>
                </a:solidFill>
              </a:rPr>
              <a:t>1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1800" dirty="0" smtClean="0"/>
              <a:t> </a:t>
            </a:r>
            <a:r>
              <a:rPr lang="en-US" sz="1800" dirty="0"/>
              <a:t>called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security parameter</a:t>
            </a:r>
            <a:r>
              <a:rPr lang="en-US" sz="1800" b="1" dirty="0" smtClean="0"/>
              <a:t>. </a:t>
            </a:r>
            <a:endParaRPr lang="en-US" sz="18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In other words: we consider an infinite sequence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993300"/>
                </a:solidFill>
              </a:rPr>
              <a:t>X(1),X(2),...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of schemes.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49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Typically,</a:t>
            </a:r>
            <a:r>
              <a:rPr lang="en-US" sz="2000" b="0" dirty="0">
                <a:solidFill>
                  <a:schemeClr val="tx1"/>
                </a:solidFill>
              </a:rPr>
              <a:t> we will say that  </a:t>
            </a:r>
            <a:r>
              <a:rPr lang="en-US" sz="2000" dirty="0"/>
              <a:t>a</a:t>
            </a:r>
            <a:r>
              <a:rPr lang="pl-PL" sz="2000" dirty="0"/>
              <a:t> </a:t>
            </a:r>
            <a:r>
              <a:rPr lang="en-US" sz="2000" b="1" dirty="0"/>
              <a:t>scheme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993300"/>
                </a:solidFill>
              </a:rPr>
              <a:t>X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/>
              <a:t>is secure </a:t>
            </a:r>
            <a:r>
              <a:rPr lang="en-US" sz="2000" b="0" dirty="0">
                <a:solidFill>
                  <a:schemeClr val="tx1"/>
                </a:solidFill>
              </a:rPr>
              <a:t>if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10800000">
            <a:off x="1371600" y="2057400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9600" b="0" dirty="0">
                <a:solidFill>
                  <a:srgbClr val="990000"/>
                </a:solidFill>
              </a:rPr>
              <a:t>A</a:t>
            </a:r>
            <a:endParaRPr lang="en-US" sz="9600" b="0" dirty="0">
              <a:solidFill>
                <a:srgbClr val="99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9600" y="3505200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polynomial</a:t>
            </a:r>
            <a:r>
              <a:rPr lang="pl-PL" sz="1800" b="1" dirty="0">
                <a:solidFill>
                  <a:srgbClr val="FF0000"/>
                </a:solidFill>
              </a:rPr>
              <a:t>-time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dirty="0">
                <a:solidFill>
                  <a:schemeClr val="tx1"/>
                </a:solidFill>
              </a:rPr>
              <a:t>Turing Machine</a:t>
            </a:r>
            <a:r>
              <a:rPr lang="en-US" sz="1800" b="0" dirty="0">
                <a:solidFill>
                  <a:srgbClr val="990000"/>
                </a:solidFill>
              </a:rPr>
              <a:t> </a:t>
            </a:r>
            <a:r>
              <a:rPr lang="pl-PL" sz="1800" dirty="0">
                <a:solidFill>
                  <a:srgbClr val="990000"/>
                </a:solidFill>
              </a:rPr>
              <a:t>M</a:t>
            </a:r>
            <a:endParaRPr lang="en-US" sz="1800" b="0" dirty="0">
              <a:solidFill>
                <a:srgbClr val="99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971800" y="2743200"/>
            <a:ext cx="5300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dirty="0">
                <a:solidFill>
                  <a:srgbClr val="990000"/>
                </a:solidFill>
              </a:rPr>
              <a:t>P (M </a:t>
            </a:r>
            <a:r>
              <a:rPr lang="pl-PL" sz="2400" dirty="0">
                <a:solidFill>
                  <a:schemeClr val="tx1"/>
                </a:solidFill>
              </a:rPr>
              <a:t>breaks the scheme</a:t>
            </a:r>
            <a:r>
              <a:rPr lang="pl-PL" sz="2400" dirty="0">
                <a:solidFill>
                  <a:srgbClr val="990000"/>
                </a:solidFill>
              </a:rPr>
              <a:t> X)</a:t>
            </a:r>
            <a:r>
              <a:rPr lang="pl-PL" sz="2400" dirty="0">
                <a:solidFill>
                  <a:schemeClr val="tx1"/>
                </a:solidFill>
              </a:rPr>
              <a:t> is </a:t>
            </a:r>
            <a:r>
              <a:rPr lang="pl-PL" sz="2400" b="1" dirty="0">
                <a:solidFill>
                  <a:srgbClr val="FF0000"/>
                </a:solidFill>
              </a:rPr>
              <a:t>negligible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28" grpId="0"/>
      <p:bldP spid="307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1071546"/>
            <a:ext cx="721523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security parameter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 = the length of the secret key 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other words: </a:t>
            </a:r>
            <a:r>
              <a:rPr lang="en-US" sz="2400" b="1" dirty="0" smtClean="0">
                <a:solidFill>
                  <a:srgbClr val="C00000"/>
                </a:solidFill>
              </a:rPr>
              <a:t>k </a:t>
            </a:r>
            <a:r>
              <a:rPr lang="en-US" sz="2400" dirty="0" smtClean="0">
                <a:solidFill>
                  <a:schemeClr val="tx1"/>
                </a:solidFill>
              </a:rPr>
              <a:t>is always a random element of </a:t>
            </a:r>
            <a:r>
              <a:rPr lang="en-US" sz="2400" b="1" dirty="0" smtClean="0">
                <a:solidFill>
                  <a:srgbClr val="C00000"/>
                </a:solidFill>
              </a:rPr>
              <a:t>{0,1}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n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000372"/>
            <a:ext cx="68620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adversary can always </a:t>
            </a:r>
            <a:r>
              <a:rPr lang="en-US" sz="2400" b="1" dirty="0" smtClean="0"/>
              <a:t>guess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 with probability 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This probability </a:t>
            </a:r>
            <a:r>
              <a:rPr lang="en-US" sz="2400" b="1" dirty="0" smtClean="0"/>
              <a:t>is negligible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4714884"/>
            <a:ext cx="676467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 can also </a:t>
            </a:r>
            <a:r>
              <a:rPr lang="en-US" sz="2400" b="1" dirty="0" smtClean="0"/>
              <a:t>enumerate all possible keys 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in time 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(the “brute force” attack)</a:t>
            </a:r>
          </a:p>
          <a:p>
            <a:endParaRPr lang="en-US" sz="2400" dirty="0" smtClean="0"/>
          </a:p>
          <a:p>
            <a:r>
              <a:rPr lang="en-US" sz="2400" dirty="0" smtClean="0"/>
              <a:t>This time is exponential.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500438"/>
            <a:ext cx="91440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219200"/>
            <a:ext cx="9144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Is this the right approach?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371600"/>
            <a:ext cx="7010400" cy="5486400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>
                <a:solidFill>
                  <a:srgbClr val="990000"/>
                </a:solidFill>
              </a:rPr>
              <a:t>Advantages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pl-PL" sz="1800" dirty="0"/>
              <a:t>Al</a:t>
            </a:r>
            <a:r>
              <a:rPr lang="en-US" sz="1800" dirty="0"/>
              <a:t>l types of </a:t>
            </a:r>
            <a:r>
              <a:rPr lang="en-US" sz="1800" b="1" dirty="0"/>
              <a:t>Turing Machines</a:t>
            </a:r>
            <a:r>
              <a:rPr lang="en-US" sz="1800" dirty="0"/>
              <a:t> are “equivalent” </a:t>
            </a:r>
            <a:r>
              <a:rPr lang="pl-PL" sz="1800" dirty="0"/>
              <a:t>up to a </a:t>
            </a:r>
            <a:r>
              <a:rPr lang="en-US" sz="1800" dirty="0"/>
              <a:t>“</a:t>
            </a:r>
            <a:r>
              <a:rPr lang="en-US" sz="1800" b="1" dirty="0"/>
              <a:t>polynomial reduction</a:t>
            </a:r>
            <a:r>
              <a:rPr lang="en-US" sz="1800" dirty="0"/>
              <a:t>”.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Therefore we do need to specify the details of the model.</a:t>
            </a:r>
            <a:br>
              <a:rPr lang="en-US" sz="1800" dirty="0"/>
            </a:br>
            <a:endParaRPr lang="en-US" sz="18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The formulas get much simpler.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6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600" dirty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 smtClean="0">
              <a:solidFill>
                <a:srgbClr val="990000"/>
              </a:solidFill>
            </a:endParaRP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 smtClean="0">
                <a:solidFill>
                  <a:srgbClr val="990000"/>
                </a:solidFill>
              </a:rPr>
              <a:t>Disadvantage</a:t>
            </a:r>
            <a:endParaRPr lang="en-US" sz="1800" b="1" u="sng" dirty="0">
              <a:solidFill>
                <a:srgbClr val="990000"/>
              </a:solidFill>
            </a:endParaRP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>
              <a:solidFill>
                <a:srgbClr val="99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dirty="0"/>
              <a:t>Asymptotic results don’t tell us anything about security of the </a:t>
            </a:r>
            <a:r>
              <a:rPr lang="en-US" sz="1800" b="1" dirty="0"/>
              <a:t>concrete systems</a:t>
            </a:r>
            <a:r>
              <a:rPr lang="en-US" sz="1800" dirty="0"/>
              <a:t>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>
                <a:solidFill>
                  <a:srgbClr val="993300"/>
                </a:solidFill>
              </a:rPr>
              <a:t>However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>
              <a:solidFill>
                <a:srgbClr val="99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dirty="0"/>
              <a:t>Usually one can prove </a:t>
            </a:r>
            <a:r>
              <a:rPr lang="en-US" sz="1800" b="1" dirty="0"/>
              <a:t>formally</a:t>
            </a:r>
            <a:r>
              <a:rPr lang="en-US" sz="1800" dirty="0"/>
              <a:t> an asymptotic result and then argue </a:t>
            </a:r>
            <a:r>
              <a:rPr lang="en-US" sz="1800" b="1" dirty="0"/>
              <a:t>informally</a:t>
            </a:r>
            <a:r>
              <a:rPr lang="en-US" sz="1800" dirty="0"/>
              <a:t> that “the constants are reasonable”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533400" indent="-533400" algn="r">
              <a:lnSpc>
                <a:spcPct val="80000"/>
              </a:lnSpc>
              <a:buFontTx/>
              <a:buNone/>
            </a:pPr>
            <a:r>
              <a:rPr lang="en-US" sz="1800" dirty="0"/>
              <a:t>(and can be calculated if one really wants).</a:t>
            </a:r>
          </a:p>
        </p:txBody>
      </p:sp>
      <p:pic>
        <p:nvPicPr>
          <p:cNvPr id="29702" name="Picture 6" descr="MCj04238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98232"/>
            <a:ext cx="838200" cy="809625"/>
          </a:xfrm>
          <a:prstGeom prst="rect">
            <a:avLst/>
          </a:prstGeom>
          <a:noFill/>
        </p:spPr>
      </p:pic>
      <p:pic>
        <p:nvPicPr>
          <p:cNvPr id="29704" name="Picture 8" descr="MCj04238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774700" cy="838200"/>
          </a:xfrm>
          <a:prstGeom prst="rect">
            <a:avLst/>
          </a:prstGeom>
          <a:noFill/>
        </p:spPr>
      </p:pic>
      <p:pic>
        <p:nvPicPr>
          <p:cNvPr id="29705" name="Picture 9" descr="MCj042982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81600"/>
            <a:ext cx="1163638" cy="1422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happened in the seventies?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852562"/>
            <a:ext cx="257180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b="1" u="sng" dirty="0" smtClean="0"/>
              <a:t>Theory</a:t>
            </a:r>
          </a:p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the computational complexity theory is born</a:t>
            </a:r>
          </a:p>
          <a:p>
            <a:pPr>
              <a:buNone/>
            </a:pPr>
            <a:r>
              <a:rPr lang="it-IT" sz="2400" dirty="0" smtClean="0"/>
              <a:t>this allows researchers to reason about security in a </a:t>
            </a:r>
            <a:r>
              <a:rPr lang="it-IT" sz="2400" b="1" dirty="0" smtClean="0"/>
              <a:t>formal way</a:t>
            </a:r>
            <a:r>
              <a:rPr lang="it-IT" sz="2400" dirty="0" smtClean="0"/>
              <a:t>.</a:t>
            </a:r>
            <a:r>
              <a:rPr lang="it-IT" sz="2400" b="1" dirty="0" smtClean="0"/>
              <a:t> </a:t>
            </a:r>
          </a:p>
          <a:p>
            <a:pPr>
              <a:buNone/>
            </a:pPr>
            <a:endParaRPr lang="it-IT" sz="2400" dirty="0"/>
          </a:p>
        </p:txBody>
      </p:sp>
      <p:grpSp>
        <p:nvGrpSpPr>
          <p:cNvPr id="3" name="Group 14"/>
          <p:cNvGrpSpPr/>
          <p:nvPr/>
        </p:nvGrpSpPr>
        <p:grpSpPr>
          <a:xfrm>
            <a:off x="357158" y="1857364"/>
            <a:ext cx="2571768" cy="4154983"/>
            <a:chOff x="357158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357158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 smtClean="0"/>
                <a:t>Technology</a:t>
              </a:r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r>
                <a:rPr lang="it-IT" sz="2400" dirty="0" smtClean="0"/>
                <a:t>afforadable hardware</a:t>
              </a:r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endParaRPr lang="it-IT" sz="2400" dirty="0"/>
            </a:p>
          </p:txBody>
        </p:sp>
        <p:pic>
          <p:nvPicPr>
            <p:cNvPr id="3074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714884"/>
              <a:ext cx="1976200" cy="1214446"/>
            </a:xfrm>
            <a:prstGeom prst="rect">
              <a:avLst/>
            </a:prstGeom>
            <a:grpFill/>
          </p:spPr>
        </p:pic>
      </p:grpSp>
      <p:grpSp>
        <p:nvGrpSpPr>
          <p:cNvPr id="7" name="Group 15"/>
          <p:cNvGrpSpPr/>
          <p:nvPr/>
        </p:nvGrpSpPr>
        <p:grpSpPr>
          <a:xfrm>
            <a:off x="3295632" y="1857364"/>
            <a:ext cx="2571768" cy="4470246"/>
            <a:chOff x="3286116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3286116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 smtClean="0"/>
                <a:t>Demand</a:t>
              </a:r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r>
                <a:rPr lang="it-IT" sz="2400" dirty="0" smtClean="0"/>
                <a:t>companies and individuals start to do business electronically</a:t>
              </a: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endParaRPr lang="it-IT" sz="2400" dirty="0"/>
            </a:p>
          </p:txBody>
        </p:sp>
        <p:pic>
          <p:nvPicPr>
            <p:cNvPr id="3080" name="Picture 8" descr="C:\Users\Stefan\AppData\Local\Microsoft\Windows\Temporary Internet Files\Content.IE5\9N77EC5D\MCj0280817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84" y="4097247"/>
              <a:ext cx="2000264" cy="1650019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change the security definition?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282" y="2857496"/>
            <a:ext cx="8643998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An encryption scheme is </a:t>
            </a:r>
            <a:r>
              <a:rPr lang="pl-PL" sz="2000" b="1" dirty="0" smtClean="0">
                <a:solidFill>
                  <a:srgbClr val="002060"/>
                </a:solidFill>
              </a:rPr>
              <a:t>perfectly secret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/>
              <a:t>if for every </a:t>
            </a:r>
            <a:r>
              <a:rPr lang="it-IT" sz="2000" b="1" dirty="0" smtClean="0">
                <a:solidFill>
                  <a:srgbClr val="C00000"/>
                </a:solidFill>
              </a:rPr>
              <a:t>m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b="1" dirty="0" smtClean="0">
                <a:solidFill>
                  <a:srgbClr val="C00000"/>
                </a:solidFill>
              </a:rPr>
              <a:t>,m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1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az-Cyrl-AZ" sz="16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16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16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Enc(K, m</a:t>
            </a:r>
            <a:r>
              <a:rPr lang="pl-PL" sz="2000" b="1" baseline="-42000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= P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Enc(K, m</a:t>
            </a:r>
            <a:r>
              <a:rPr lang="it-IT" sz="2000" b="1" baseline="-42000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4348" y="1714488"/>
            <a:ext cx="7715304" cy="857256"/>
          </a:xfrm>
          <a:prstGeom prst="wedgeRoundRectCallout">
            <a:avLst>
              <a:gd name="adj1" fmla="val 36719"/>
              <a:gd name="adj2" fmla="val 8647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 will require that </a:t>
            </a:r>
            <a:r>
              <a:rPr lang="it-IT" sz="2000" b="1" dirty="0" smtClean="0">
                <a:solidFill>
                  <a:srgbClr val="C00000"/>
                </a:solidFill>
              </a:rPr>
              <a:t>m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b="1" dirty="0" smtClean="0">
                <a:solidFill>
                  <a:srgbClr val="C00000"/>
                </a:solidFill>
              </a:rPr>
              <a:t>,m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1 </a:t>
            </a:r>
            <a:r>
              <a:rPr lang="it-IT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 smtClean="0">
                <a:solidFill>
                  <a:schemeClr val="tx1"/>
                </a:solidFill>
              </a:rPr>
              <a:t>chosen by a </a:t>
            </a:r>
            <a:r>
              <a:rPr lang="en-US" sz="2000" b="1" dirty="0" smtClean="0">
                <a:solidFill>
                  <a:schemeClr val="tx1"/>
                </a:solidFill>
              </a:rPr>
              <a:t>poly-time adversary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57224" y="4500570"/>
            <a:ext cx="7715304" cy="857256"/>
          </a:xfrm>
          <a:prstGeom prst="wedgeRoundRectCallout">
            <a:avLst>
              <a:gd name="adj1" fmla="val -701"/>
              <a:gd name="adj2" fmla="val -1568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 will require that no </a:t>
            </a:r>
            <a:r>
              <a:rPr lang="en-US" sz="2000" b="1" dirty="0" smtClean="0"/>
              <a:t>poly-time adversary </a:t>
            </a:r>
            <a:r>
              <a:rPr lang="en-US" sz="2000" dirty="0" smtClean="0"/>
              <a:t>can distinguish</a:t>
            </a:r>
            <a:br>
              <a:rPr lang="en-US" sz="2000" dirty="0" smtClean="0"/>
            </a:b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Enc(K, m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 Enc(K, m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pl-PL" dirty="0"/>
              <a:t>A game</a:t>
            </a:r>
            <a:endParaRPr lang="en-US" dirty="0"/>
          </a:p>
        </p:txBody>
      </p:sp>
      <p:pic>
        <p:nvPicPr>
          <p:cNvPr id="54276" name="Picture 4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057400" cy="1422400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456593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adversary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(polynomial-time </a:t>
            </a:r>
            <a:r>
              <a:rPr lang="en-US" sz="1800" b="0" dirty="0" smtClean="0">
                <a:solidFill>
                  <a:schemeClr val="tx1"/>
                </a:solidFill>
              </a:rPr>
              <a:t>proba</a:t>
            </a:r>
            <a:r>
              <a:rPr lang="en-US" dirty="0" smtClean="0"/>
              <a:t>bilistic </a:t>
            </a:r>
            <a:r>
              <a:rPr lang="en-US" sz="1800" b="0" dirty="0" smtClean="0">
                <a:solidFill>
                  <a:schemeClr val="tx1"/>
                </a:solidFill>
              </a:rPr>
              <a:t>Turing </a:t>
            </a:r>
            <a:r>
              <a:rPr lang="en-US" sz="1800" b="0" dirty="0">
                <a:solidFill>
                  <a:schemeClr val="tx1"/>
                </a:solidFill>
              </a:rPr>
              <a:t>machine)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467600" y="26670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>
                <a:solidFill>
                  <a:schemeClr val="tx1"/>
                </a:solidFill>
              </a:rPr>
              <a:t>oracle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28194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chooses</a:t>
            </a:r>
            <a:r>
              <a:rPr lang="pl-PL" sz="1800" dirty="0">
                <a:solidFill>
                  <a:srgbClr val="990000"/>
                </a:solidFill>
              </a:rPr>
              <a:t> </a:t>
            </a:r>
            <a:r>
              <a:rPr lang="pl-PL" sz="1800" b="1" dirty="0">
                <a:solidFill>
                  <a:srgbClr val="990000"/>
                </a:solidFill>
              </a:rPr>
              <a:t>m</a:t>
            </a:r>
            <a:r>
              <a:rPr lang="pl-PL" sz="1800" b="1" baseline="-25000" dirty="0">
                <a:solidFill>
                  <a:srgbClr val="990000"/>
                </a:solidFill>
              </a:rPr>
              <a:t>0</a:t>
            </a:r>
            <a:r>
              <a:rPr lang="pl-PL" sz="1800" b="1" dirty="0">
                <a:solidFill>
                  <a:srgbClr val="990000"/>
                </a:solidFill>
              </a:rPr>
              <a:t>,m</a:t>
            </a:r>
            <a:r>
              <a:rPr lang="pl-PL" sz="1800" b="1" baseline="-25000" dirty="0">
                <a:solidFill>
                  <a:srgbClr val="990000"/>
                </a:solidFill>
              </a:rPr>
              <a:t>1</a:t>
            </a:r>
            <a:r>
              <a:rPr lang="pl-PL" sz="1800" baseline="-25000" dirty="0">
                <a:solidFill>
                  <a:srgbClr val="990000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such that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b="1" dirty="0">
                <a:solidFill>
                  <a:srgbClr val="990000"/>
                </a:solidFill>
              </a:rPr>
              <a:t>|m</a:t>
            </a:r>
            <a:r>
              <a:rPr lang="pl-PL" sz="1800" b="1" baseline="-25000" dirty="0">
                <a:solidFill>
                  <a:srgbClr val="990000"/>
                </a:solidFill>
              </a:rPr>
              <a:t>0</a:t>
            </a:r>
            <a:r>
              <a:rPr lang="pl-PL" sz="1800" b="1" dirty="0">
                <a:solidFill>
                  <a:srgbClr val="990000"/>
                </a:solidFill>
              </a:rPr>
              <a:t>|=|m</a:t>
            </a:r>
            <a:r>
              <a:rPr lang="pl-PL" sz="1800" b="1" baseline="-25000" dirty="0">
                <a:solidFill>
                  <a:srgbClr val="990000"/>
                </a:solidFill>
              </a:rPr>
              <a:t>1</a:t>
            </a:r>
            <a:r>
              <a:rPr lang="pl-PL" sz="1800" b="1" dirty="0">
                <a:solidFill>
                  <a:srgbClr val="990000"/>
                </a:solidFill>
              </a:rPr>
              <a:t>|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3200400"/>
            <a:ext cx="2286000" cy="369888"/>
            <a:chOff x="2112" y="2423"/>
            <a:chExt cx="1440" cy="233"/>
          </a:xfrm>
        </p:grpSpPr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2534" y="2423"/>
              <a:ext cx="541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sz="1800" b="1" dirty="0">
                  <a:solidFill>
                    <a:srgbClr val="990000"/>
                  </a:solidFill>
                </a:rPr>
                <a:t>m</a:t>
              </a:r>
              <a:r>
                <a:rPr lang="pl-PL" sz="1800" b="1" baseline="-25000" dirty="0">
                  <a:solidFill>
                    <a:srgbClr val="990000"/>
                  </a:solidFill>
                </a:rPr>
                <a:t>0</a:t>
              </a:r>
              <a:r>
                <a:rPr lang="pl-PL" sz="1800" b="1" dirty="0">
                  <a:solidFill>
                    <a:srgbClr val="990000"/>
                  </a:solidFill>
                </a:rPr>
                <a:t>,m</a:t>
              </a:r>
              <a:r>
                <a:rPr lang="pl-PL" sz="1800" b="1" baseline="-25000" dirty="0">
                  <a:solidFill>
                    <a:srgbClr val="990000"/>
                  </a:solidFill>
                </a:rPr>
                <a:t>1</a:t>
              </a:r>
              <a:endParaRPr lang="en-US" sz="1800" b="1" baseline="-25000" dirty="0">
                <a:solidFill>
                  <a:srgbClr val="990000"/>
                </a:solidFill>
              </a:endParaRPr>
            </a:p>
          </p:txBody>
        </p:sp>
      </p:grp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791200" y="3276600"/>
            <a:ext cx="3200400" cy="14773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selects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pl-PL" sz="1800" b="1" dirty="0">
                <a:solidFill>
                  <a:srgbClr val="993300"/>
                </a:solidFill>
              </a:rPr>
              <a:t>k </a:t>
            </a:r>
            <a:r>
              <a:rPr lang="en-US" sz="1800" dirty="0" smtClean="0"/>
              <a:t>randomly from </a:t>
            </a:r>
            <a:r>
              <a:rPr lang="en-US" b="1" dirty="0" smtClean="0">
                <a:solidFill>
                  <a:srgbClr val="993300"/>
                </a:solidFill>
              </a:rPr>
              <a:t>{0,1}</a:t>
            </a:r>
            <a:r>
              <a:rPr lang="pl-PL" sz="1800" b="1" baseline="30000" dirty="0" smtClean="0">
                <a:solidFill>
                  <a:srgbClr val="993300"/>
                </a:solidFill>
              </a:rPr>
              <a:t>n</a:t>
            </a:r>
            <a:endParaRPr lang="pl-PL" sz="1800" b="1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chooses a random </a:t>
            </a:r>
            <a:r>
              <a:rPr lang="pl-PL" sz="1800" b="1" dirty="0">
                <a:solidFill>
                  <a:srgbClr val="993300"/>
                </a:solidFill>
              </a:rPr>
              <a:t>b = 0,1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calculates</a:t>
            </a:r>
            <a:br>
              <a:rPr lang="pl-PL" sz="1800" b="0" dirty="0">
                <a:solidFill>
                  <a:schemeClr val="tx1"/>
                </a:solidFill>
              </a:rPr>
            </a:br>
            <a:r>
              <a:rPr lang="pl-PL" sz="1800" b="0" dirty="0">
                <a:solidFill>
                  <a:schemeClr val="tx1"/>
                </a:solidFill>
              </a:rPr>
              <a:t>        </a:t>
            </a:r>
            <a:r>
              <a:rPr lang="pl-PL" sz="1800" b="1" dirty="0">
                <a:solidFill>
                  <a:srgbClr val="993300"/>
                </a:solidFill>
              </a:rPr>
              <a:t>c := Enc(k,m</a:t>
            </a:r>
            <a:r>
              <a:rPr lang="pl-PL" sz="1800" b="1" baseline="-25000" dirty="0">
                <a:solidFill>
                  <a:srgbClr val="993300"/>
                </a:solidFill>
              </a:rPr>
              <a:t>b</a:t>
            </a:r>
            <a:r>
              <a:rPr lang="pl-PL" sz="1800" b="1" dirty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572132" y="228600"/>
            <a:ext cx="341629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pl-PL" sz="1800" b="1" dirty="0" smtClean="0">
                <a:solidFill>
                  <a:srgbClr val="993300"/>
                </a:solidFill>
              </a:rPr>
              <a:t>(Enc,Dec</a:t>
            </a:r>
            <a:r>
              <a:rPr lang="pl-PL" sz="1800" b="1" dirty="0">
                <a:solidFill>
                  <a:srgbClr val="993300"/>
                </a:solidFill>
              </a:rPr>
              <a:t>)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– an encryption scheme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4114800"/>
            <a:ext cx="2362200" cy="369888"/>
            <a:chOff x="2064" y="3024"/>
            <a:chExt cx="1488" cy="233"/>
          </a:xfrm>
        </p:grpSpPr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2064" y="316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688" y="3024"/>
              <a:ext cx="198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sz="1800" b="1" dirty="0">
                  <a:solidFill>
                    <a:srgbClr val="990000"/>
                  </a:solidFill>
                </a:rPr>
                <a:t>c</a:t>
              </a:r>
              <a:endParaRPr lang="en-US" sz="1800" b="1" baseline="-25000" dirty="0">
                <a:solidFill>
                  <a:srgbClr val="990000"/>
                </a:solidFill>
              </a:endParaRPr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90600" y="4114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has to guess </a:t>
            </a:r>
            <a:r>
              <a:rPr lang="pl-PL" sz="1800" b="1" dirty="0">
                <a:solidFill>
                  <a:srgbClr val="993300"/>
                </a:solidFill>
              </a:rPr>
              <a:t>b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04800" y="5562600"/>
            <a:ext cx="84582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800" b="1" dirty="0">
                <a:solidFill>
                  <a:srgbClr val="002060"/>
                </a:solidFill>
              </a:rPr>
              <a:t>Security d</a:t>
            </a:r>
            <a:r>
              <a:rPr lang="pl-PL" sz="1800" b="1" dirty="0">
                <a:solidFill>
                  <a:srgbClr val="002060"/>
                </a:solidFill>
              </a:rPr>
              <a:t>efinition</a:t>
            </a:r>
            <a:r>
              <a:rPr lang="pl-PL" sz="1800" u="sng" dirty="0">
                <a:solidFill>
                  <a:schemeClr val="tx2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We say that </a:t>
            </a:r>
            <a:r>
              <a:rPr lang="pl-PL" sz="1800" b="1" dirty="0" smtClean="0">
                <a:solidFill>
                  <a:srgbClr val="993300"/>
                </a:solidFill>
              </a:rPr>
              <a:t>(Enc,Dec</a:t>
            </a:r>
            <a:r>
              <a:rPr lang="pl-PL" sz="1800" b="1" dirty="0">
                <a:solidFill>
                  <a:srgbClr val="993300"/>
                </a:solidFill>
              </a:rPr>
              <a:t>)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is </a:t>
            </a:r>
            <a:r>
              <a:rPr lang="pl-PL" b="1" dirty="0" smtClean="0">
                <a:solidFill>
                  <a:srgbClr val="C00000"/>
                </a:solidFill>
              </a:rPr>
              <a:t>semanti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pl-PL" b="1" dirty="0" smtClean="0">
                <a:solidFill>
                  <a:srgbClr val="C00000"/>
                </a:solidFill>
              </a:rPr>
              <a:t>ally-secure</a:t>
            </a:r>
            <a:r>
              <a:rPr lang="en-GB" dirty="0" smtClean="0"/>
              <a:t> </a:t>
            </a:r>
            <a:r>
              <a:rPr lang="pl-PL" sz="1800" b="0" dirty="0" smtClean="0">
                <a:solidFill>
                  <a:schemeClr val="tx1"/>
                </a:solidFill>
              </a:rPr>
              <a:t>if </a:t>
            </a:r>
            <a:r>
              <a:rPr lang="en-US" sz="1800" b="0" dirty="0">
                <a:solidFill>
                  <a:schemeClr val="tx1"/>
                </a:solidFill>
              </a:rPr>
              <a:t>any </a:t>
            </a:r>
            <a:r>
              <a:rPr lang="en-US" sz="1800" b="1" dirty="0">
                <a:solidFill>
                  <a:srgbClr val="002060"/>
                </a:solidFill>
              </a:rPr>
              <a:t>polynomial time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adversary guesses </a:t>
            </a:r>
            <a:r>
              <a:rPr lang="pl-PL" sz="1800" b="1" dirty="0">
                <a:solidFill>
                  <a:srgbClr val="993300"/>
                </a:solidFill>
              </a:rPr>
              <a:t>b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correctly with probability at most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pl-PL" sz="1800" b="1" dirty="0">
                <a:solidFill>
                  <a:srgbClr val="993300"/>
                </a:solidFill>
              </a:rPr>
              <a:t>0.5 +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rgbClr val="993300"/>
                </a:solidFill>
                <a:cs typeface="Arial" charset="0"/>
              </a:rPr>
              <a:t>ε</a:t>
            </a:r>
            <a:r>
              <a:rPr lang="pl-PL" sz="1800" b="1" dirty="0">
                <a:solidFill>
                  <a:srgbClr val="993300"/>
                </a:solidFill>
              </a:rPr>
              <a:t>(n),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where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el-GR" sz="1800" b="1" dirty="0">
                <a:solidFill>
                  <a:srgbClr val="993300"/>
                </a:solidFill>
              </a:rPr>
              <a:t>ε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is negligible.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503613" y="1219200"/>
            <a:ext cx="1954381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security parameter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b="1" dirty="0">
                <a:solidFill>
                  <a:srgbClr val="993300"/>
                </a:solidFill>
              </a:rPr>
              <a:t>1</a:t>
            </a:r>
            <a:r>
              <a:rPr lang="pl-PL" sz="1800" b="1" baseline="30000" dirty="0">
                <a:solidFill>
                  <a:srgbClr val="993300"/>
                </a:solidFill>
              </a:rPr>
              <a:t>n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>
            <a:off x="2057400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5562600" y="20574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428596" y="4786322"/>
            <a:ext cx="8610600" cy="685800"/>
          </a:xfrm>
          <a:prstGeom prst="wedgeRectCallout">
            <a:avLst>
              <a:gd name="adj1" fmla="val -1843"/>
              <a:gd name="adj2" fmla="val 12754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dirty="0">
                <a:solidFill>
                  <a:schemeClr val="tx1"/>
                </a:solidFill>
              </a:rPr>
              <a:t>Alternative </a:t>
            </a:r>
            <a:r>
              <a:rPr lang="pl-PL" sz="1800" dirty="0" smtClean="0">
                <a:solidFill>
                  <a:schemeClr val="tx1"/>
                </a:solidFill>
              </a:rPr>
              <a:t>name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2060"/>
                </a:solidFill>
              </a:rPr>
              <a:t>has indistinguishable encryptions </a:t>
            </a:r>
            <a:endParaRPr lang="en-GB" sz="18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(sometimes we will say: “</a:t>
            </a:r>
            <a:r>
              <a:rPr lang="en-GB" sz="1800" b="0" dirty="0" smtClean="0">
                <a:solidFill>
                  <a:schemeClr val="tx1"/>
                </a:solidFill>
              </a:rPr>
              <a:t>is </a:t>
            </a:r>
            <a:r>
              <a:rPr lang="en-GB" sz="1800" b="1" dirty="0" smtClean="0">
                <a:solidFill>
                  <a:schemeClr val="tx1"/>
                </a:solidFill>
              </a:rPr>
              <a:t>computationally-secure</a:t>
            </a:r>
            <a:r>
              <a:rPr lang="en-GB" sz="1800" b="0" dirty="0" smtClean="0">
                <a:solidFill>
                  <a:schemeClr val="tx1"/>
                </a:solidFill>
              </a:rPr>
              <a:t>”, </a:t>
            </a:r>
            <a:r>
              <a:rPr lang="en-GB" sz="1800" b="0" dirty="0">
                <a:solidFill>
                  <a:schemeClr val="tx1"/>
                </a:solidFill>
              </a:rPr>
              <a:t>if the context is clear)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22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714356"/>
            <a:ext cx="2002325" cy="183785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  <p:bldP spid="54282" grpId="0" animBg="1"/>
      <p:bldP spid="54284" grpId="0" animBg="1"/>
      <p:bldP spid="54285" grpId="0" animBg="1"/>
      <p:bldP spid="54288" grpId="0" animBg="1"/>
      <p:bldP spid="54290" grpId="0" animBg="1"/>
      <p:bldP spid="54291" grpId="0" animBg="1"/>
      <p:bldP spid="54292" grpId="0" animBg="1"/>
      <p:bldP spid="54293" grpId="0" animBg="1"/>
      <p:bldP spid="5429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498080" cy="1143000"/>
          </a:xfrm>
        </p:spPr>
        <p:txBody>
          <a:bodyPr/>
          <a:lstStyle/>
          <a:p>
            <a:r>
              <a:rPr lang="en-US" dirty="0"/>
              <a:t>Testing the definition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2059536"/>
            <a:ext cx="73050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Suppose the adversary can compute </a:t>
            </a:r>
            <a:r>
              <a:rPr lang="en-US" sz="2400" b="1" dirty="0" smtClean="0">
                <a:solidFill>
                  <a:srgbClr val="993300"/>
                </a:solidFill>
              </a:rPr>
              <a:t>k </a:t>
            </a:r>
            <a:r>
              <a:rPr lang="en-US" sz="2400" b="1" dirty="0" smtClean="0"/>
              <a:t>from </a:t>
            </a:r>
            <a:r>
              <a:rPr lang="en-US" sz="2400" b="1" dirty="0" smtClean="0">
                <a:solidFill>
                  <a:srgbClr val="993300"/>
                </a:solidFill>
              </a:rPr>
              <a:t>Enc(</a:t>
            </a:r>
            <a:r>
              <a:rPr lang="en-US" sz="2400" b="1" dirty="0" err="1" smtClean="0">
                <a:solidFill>
                  <a:srgbClr val="993300"/>
                </a:solidFill>
              </a:rPr>
              <a:t>k,m</a:t>
            </a:r>
            <a:r>
              <a:rPr lang="en-US" sz="2400" b="1" dirty="0" smtClean="0">
                <a:solidFill>
                  <a:srgbClr val="993300"/>
                </a:solidFill>
              </a:rPr>
              <a:t>).</a:t>
            </a:r>
            <a:r>
              <a:rPr lang="en-US" sz="2400" dirty="0" smtClean="0"/>
              <a:t>  Can he win the game?</a:t>
            </a:r>
            <a:endParaRPr lang="en-US" sz="24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590752" y="2773916"/>
            <a:ext cx="69602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b="1" dirty="0"/>
              <a:t>YES!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4" y="4345552"/>
            <a:ext cx="72152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Suppose the adversary can compute </a:t>
            </a:r>
            <a:r>
              <a:rPr lang="en-US" sz="2400" b="1" dirty="0" smtClean="0">
                <a:solidFill>
                  <a:schemeClr val="tx1"/>
                </a:solidFill>
              </a:rPr>
              <a:t>some bit of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993300"/>
                </a:solidFill>
              </a:rPr>
              <a:t>m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993300"/>
                </a:solidFill>
              </a:rPr>
              <a:t>Enc(</a:t>
            </a:r>
            <a:r>
              <a:rPr lang="en-US" sz="2400" b="1" dirty="0" err="1" smtClean="0">
                <a:solidFill>
                  <a:srgbClr val="993300"/>
                </a:solidFill>
              </a:rPr>
              <a:t>k,m</a:t>
            </a:r>
            <a:r>
              <a:rPr lang="en-US" sz="2400" b="1" dirty="0" smtClean="0">
                <a:solidFill>
                  <a:srgbClr val="993300"/>
                </a:solidFill>
              </a:rPr>
              <a:t>).</a:t>
            </a:r>
            <a:r>
              <a:rPr lang="en-US" sz="2400" dirty="0" smtClean="0"/>
              <a:t>  Can he win the game?</a:t>
            </a:r>
            <a:endParaRPr lang="en-US" sz="2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19314" y="4988494"/>
            <a:ext cx="69602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b="1" dirty="0"/>
              <a:t>YES!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8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en-US" dirty="0" smtClean="0"/>
              <a:t>Multiple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3714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real-life applications we need to encrypt </a:t>
            </a:r>
            <a:r>
              <a:rPr lang="en-US" b="1" dirty="0" smtClean="0">
                <a:solidFill>
                  <a:srgbClr val="C00000"/>
                </a:solidFill>
              </a:rPr>
              <a:t>multiple messages with one key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adversary may learn something about the key by looking at </a:t>
            </a:r>
          </a:p>
          <a:p>
            <a:pPr algn="ctr">
              <a:buNone/>
            </a:pPr>
            <a:r>
              <a:rPr lang="en-US" dirty="0" err="1" smtClean="0"/>
              <a:t>ciphertexts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,...,c</a:t>
            </a:r>
            <a:r>
              <a:rPr lang="en-US" b="1" baseline="-25000" dirty="0" smtClean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</a:t>
            </a:r>
          </a:p>
          <a:p>
            <a:pPr algn="ctr">
              <a:buNone/>
            </a:pPr>
            <a:r>
              <a:rPr lang="en-US" dirty="0" smtClean="0"/>
              <a:t>some messages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,...,</a:t>
            </a:r>
            <a:r>
              <a:rPr lang="en-US" b="1" dirty="0" err="1" smtClean="0">
                <a:solidFill>
                  <a:srgbClr val="C00000"/>
                </a:solidFill>
              </a:rPr>
              <a:t>m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ight Arrow Callout 3"/>
          <p:cNvSpPr/>
          <p:nvPr/>
        </p:nvSpPr>
        <p:spPr>
          <a:xfrm rot="16200000">
            <a:off x="3428992" y="1857364"/>
            <a:ext cx="2143140" cy="7429552"/>
          </a:xfrm>
          <a:prstGeom prst="rightArrowCallout">
            <a:avLst>
              <a:gd name="adj1" fmla="val 21902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How are these messages chosen?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let’s say: the adversary can choose them!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(good tradition: be as pessimistic as possible)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44196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pl-PL"/>
              <a:t>A chosen-</a:t>
            </a:r>
            <a:r>
              <a:rPr lang="en-US"/>
              <a:t>plaintext</a:t>
            </a:r>
            <a:r>
              <a:rPr lang="pl-PL"/>
              <a:t> attack (CPA)</a:t>
            </a:r>
            <a:endParaRPr lang="en-US"/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1600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/>
              <a:t>chooses</a:t>
            </a:r>
            <a:r>
              <a:rPr lang="pl-PL" b="1">
                <a:solidFill>
                  <a:srgbClr val="990000"/>
                </a:solidFill>
              </a:rPr>
              <a:t> </a:t>
            </a:r>
            <a:r>
              <a:rPr lang="en-GB" b="1">
                <a:solidFill>
                  <a:srgbClr val="990000"/>
                </a:solidFill>
              </a:rPr>
              <a:t>m’</a:t>
            </a:r>
            <a:r>
              <a:rPr lang="en-GB" b="1" baseline="-25000">
                <a:solidFill>
                  <a:srgbClr val="990000"/>
                </a:solidFill>
              </a:rPr>
              <a:t>1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743200" y="2286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91000" y="2133600"/>
            <a:ext cx="609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rgbClr val="990000"/>
                </a:solidFill>
              </a:rPr>
              <a:t>m’</a:t>
            </a:r>
            <a:r>
              <a:rPr lang="en-GB" b="1" baseline="-25000" dirty="0" smtClean="0">
                <a:solidFill>
                  <a:srgbClr val="990000"/>
                </a:solidFill>
              </a:rPr>
              <a:t>1</a:t>
            </a:r>
            <a:endParaRPr lang="en-US" b="1" baseline="-25000" dirty="0">
              <a:solidFill>
                <a:srgbClr val="990000"/>
              </a:solidFill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505200" y="2590800"/>
            <a:ext cx="20574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990000"/>
                </a:solidFill>
              </a:rPr>
              <a:t>c</a:t>
            </a:r>
            <a:r>
              <a:rPr lang="en-GB" b="1" baseline="-25000">
                <a:solidFill>
                  <a:srgbClr val="990000"/>
                </a:solidFill>
              </a:rPr>
              <a:t>1</a:t>
            </a:r>
            <a:r>
              <a:rPr lang="pl-PL" b="1">
                <a:solidFill>
                  <a:srgbClr val="990000"/>
                </a:solidFill>
              </a:rPr>
              <a:t> = Enc(k,m</a:t>
            </a:r>
            <a:r>
              <a:rPr lang="en-GB" b="1">
                <a:solidFill>
                  <a:srgbClr val="990000"/>
                </a:solidFill>
              </a:rPr>
              <a:t>’</a:t>
            </a:r>
            <a:r>
              <a:rPr lang="en-GB" b="1" baseline="-25000">
                <a:solidFill>
                  <a:srgbClr val="990000"/>
                </a:solidFill>
              </a:rPr>
              <a:t>1</a:t>
            </a:r>
            <a:r>
              <a:rPr lang="pl-PL" b="1">
                <a:solidFill>
                  <a:srgbClr val="990000"/>
                </a:solidFill>
              </a:rPr>
              <a:t>)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6019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dirty="0">
                <a:solidFill>
                  <a:srgbClr val="993300"/>
                </a:solidFill>
              </a:rPr>
              <a:t>b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838200" y="34290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chooses</a:t>
            </a:r>
            <a:r>
              <a:rPr lang="pl-PL" b="1" dirty="0">
                <a:solidFill>
                  <a:srgbClr val="990000"/>
                </a:solidFill>
              </a:rPr>
              <a:t> m</a:t>
            </a:r>
            <a:r>
              <a:rPr lang="en-GB" b="1" dirty="0">
                <a:solidFill>
                  <a:srgbClr val="990000"/>
                </a:solidFill>
              </a:rPr>
              <a:t>’</a:t>
            </a:r>
            <a:r>
              <a:rPr lang="en-GB" b="1" baseline="-25000" dirty="0">
                <a:solidFill>
                  <a:srgbClr val="990000"/>
                </a:solidFill>
              </a:rPr>
              <a:t>t</a:t>
            </a:r>
            <a:endParaRPr lang="en-US" dirty="0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819400" y="3581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191000" y="3429000"/>
            <a:ext cx="6858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990000"/>
                </a:solidFill>
              </a:rPr>
              <a:t>m</a:t>
            </a:r>
            <a:r>
              <a:rPr lang="en-GB" b="1">
                <a:solidFill>
                  <a:srgbClr val="990000"/>
                </a:solidFill>
              </a:rPr>
              <a:t>’</a:t>
            </a:r>
            <a:r>
              <a:rPr lang="en-GB" b="1" baseline="-25000">
                <a:solidFill>
                  <a:srgbClr val="990000"/>
                </a:solidFill>
              </a:rPr>
              <a:t>t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819400" y="41148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581400" y="3962400"/>
            <a:ext cx="20574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990000"/>
                </a:solidFill>
              </a:rPr>
              <a:t>c</a:t>
            </a:r>
            <a:r>
              <a:rPr lang="en-GB" b="1" baseline="-25000">
                <a:solidFill>
                  <a:srgbClr val="990000"/>
                </a:solidFill>
              </a:rPr>
              <a:t>t</a:t>
            </a:r>
            <a:r>
              <a:rPr lang="pl-PL" b="1">
                <a:solidFill>
                  <a:srgbClr val="990000"/>
                </a:solidFill>
              </a:rPr>
              <a:t> = Enc(m</a:t>
            </a:r>
            <a:r>
              <a:rPr lang="en-GB" b="1">
                <a:solidFill>
                  <a:srgbClr val="990000"/>
                </a:solidFill>
              </a:rPr>
              <a:t>’</a:t>
            </a:r>
            <a:r>
              <a:rPr lang="en-GB" b="1" baseline="-25000">
                <a:solidFill>
                  <a:srgbClr val="990000"/>
                </a:solidFill>
              </a:rPr>
              <a:t>t</a:t>
            </a:r>
            <a:r>
              <a:rPr lang="pl-PL" b="1">
                <a:solidFill>
                  <a:srgbClr val="990000"/>
                </a:solidFill>
              </a:rPr>
              <a:t>)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19400" y="464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43400" y="449580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>
                <a:solidFill>
                  <a:srgbClr val="990000"/>
                </a:solidFill>
              </a:rPr>
              <a:t>m</a:t>
            </a:r>
            <a:r>
              <a:rPr lang="pl-PL" b="1" baseline="-25000">
                <a:solidFill>
                  <a:srgbClr val="990000"/>
                </a:solidFill>
              </a:rPr>
              <a:t>0</a:t>
            </a:r>
            <a:r>
              <a:rPr lang="pl-PL" b="1">
                <a:solidFill>
                  <a:srgbClr val="990000"/>
                </a:solidFill>
              </a:rPr>
              <a:t>,m</a:t>
            </a:r>
            <a:r>
              <a:rPr lang="pl-PL" b="1" baseline="-25000">
                <a:solidFill>
                  <a:srgbClr val="990000"/>
                </a:solidFill>
              </a:rPr>
              <a:t>1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819400" y="5181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657600" y="5029200"/>
            <a:ext cx="1981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990000"/>
                </a:solidFill>
              </a:rPr>
              <a:t>c = Enc(k,m</a:t>
            </a:r>
            <a:r>
              <a:rPr lang="pl-PL" b="1" baseline="-25000">
                <a:solidFill>
                  <a:srgbClr val="990000"/>
                </a:solidFill>
              </a:rPr>
              <a:t>b</a:t>
            </a:r>
            <a:r>
              <a:rPr lang="pl-PL" b="1">
                <a:solidFill>
                  <a:srgbClr val="990000"/>
                </a:solidFill>
              </a:rPr>
              <a:t>)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4958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/>
              <a:t>chooses</a:t>
            </a:r>
            <a:r>
              <a:rPr lang="pl-PL" b="1">
                <a:solidFill>
                  <a:srgbClr val="990000"/>
                </a:solidFill>
              </a:rPr>
              <a:t> m</a:t>
            </a:r>
            <a:r>
              <a:rPr lang="pl-PL" b="1" baseline="-25000">
                <a:solidFill>
                  <a:srgbClr val="990000"/>
                </a:solidFill>
              </a:rPr>
              <a:t>0</a:t>
            </a:r>
            <a:r>
              <a:rPr lang="pl-PL" b="1">
                <a:solidFill>
                  <a:srgbClr val="990000"/>
                </a:solidFill>
              </a:rPr>
              <a:t>,m</a:t>
            </a:r>
            <a:r>
              <a:rPr lang="pl-PL" b="1" baseline="-25000">
                <a:solidFill>
                  <a:srgbClr val="990000"/>
                </a:solidFill>
              </a:rPr>
              <a:t>1</a:t>
            </a:r>
            <a:endParaRPr 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082925" y="5629275"/>
            <a:ext cx="2872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the interaction continues </a:t>
            </a:r>
            <a:r>
              <a:rPr lang="pl-PL"/>
              <a:t>. . .</a:t>
            </a:r>
            <a:endParaRPr lang="en-US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276600" y="914400"/>
            <a:ext cx="1954381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993300"/>
                </a:solidFill>
              </a:rPr>
              <a:t>1</a:t>
            </a:r>
            <a:r>
              <a:rPr lang="pl-PL" b="1" baseline="30000" dirty="0">
                <a:solidFill>
                  <a:srgbClr val="993300"/>
                </a:solidFill>
              </a:rPr>
              <a:t>n</a:t>
            </a:r>
            <a:endParaRPr lang="en-US" b="1" baseline="30000" dirty="0">
              <a:solidFill>
                <a:srgbClr val="9933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52600" y="1219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5334000" y="1295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562600" y="990600"/>
            <a:ext cx="3429000" cy="6445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pl-PL" dirty="0"/>
              <a:t>selects random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r>
              <a:rPr lang="en-US" b="1" dirty="0">
                <a:solidFill>
                  <a:srgbClr val="993300"/>
                </a:solidFill>
              </a:rPr>
              <a:t>k </a:t>
            </a:r>
            <a:r>
              <a:rPr lang="az-Cyrl-AZ" sz="1400" b="1" dirty="0" smtClean="0">
                <a:solidFill>
                  <a:srgbClr val="993300"/>
                </a:solidFill>
                <a:latin typeface="Arial"/>
                <a:cs typeface="Arial"/>
              </a:rPr>
              <a:t>Є</a:t>
            </a:r>
            <a:r>
              <a:rPr lang="it-IT" sz="1400" b="1" dirty="0" smtClean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lang="it-IT" b="1" dirty="0" smtClean="0">
                <a:solidFill>
                  <a:srgbClr val="993300"/>
                </a:solidFill>
              </a:rPr>
              <a:t>{0,1}</a:t>
            </a:r>
            <a:r>
              <a:rPr lang="pl-PL" b="1" baseline="30000" dirty="0" smtClean="0">
                <a:solidFill>
                  <a:srgbClr val="993300"/>
                </a:solidFill>
              </a:rPr>
              <a:t>n</a:t>
            </a:r>
            <a:endParaRPr lang="en-US" b="1" dirty="0">
              <a:solidFill>
                <a:srgbClr val="993300"/>
              </a:solidFill>
            </a:endParaRPr>
          </a:p>
          <a:p>
            <a:pPr marL="342900" indent="-342900" algn="l">
              <a:buFontTx/>
              <a:buAutoNum type="arabicPeriod"/>
            </a:pPr>
            <a:r>
              <a:rPr lang="pl-PL" dirty="0"/>
              <a:t>chooses a random </a:t>
            </a:r>
            <a:r>
              <a:rPr lang="pl-PL" b="1" dirty="0">
                <a:solidFill>
                  <a:srgbClr val="993300"/>
                </a:solidFill>
              </a:rPr>
              <a:t>b = 0,1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 rot="5400000">
            <a:off x="4290154" y="3037959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rgbClr val="993300"/>
                </a:solidFill>
              </a:rPr>
              <a:t>. . .</a:t>
            </a:r>
            <a:endParaRPr lang="en-US" b="1">
              <a:solidFill>
                <a:srgbClr val="993300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0" y="40386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0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390" grpId="0"/>
      <p:bldP spid="58394" grpId="0" animBg="1"/>
      <p:bldP spid="58395" grpId="0"/>
      <p:bldP spid="5840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pl-PL" dirty="0"/>
              <a:t>CPA-security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7158" y="1857364"/>
            <a:ext cx="845820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l"/>
            <a:endParaRPr lang="it-IT" sz="2400" dirty="0" smtClean="0"/>
          </a:p>
          <a:p>
            <a:pPr algn="l"/>
            <a:r>
              <a:rPr lang="pl-PL" sz="2400" dirty="0" smtClean="0"/>
              <a:t>We </a:t>
            </a:r>
            <a:r>
              <a:rPr lang="pl-PL" sz="2400" dirty="0"/>
              <a:t>say that </a:t>
            </a:r>
            <a:r>
              <a:rPr lang="pl-PL" sz="2400" b="1" dirty="0" smtClean="0">
                <a:solidFill>
                  <a:srgbClr val="993300"/>
                </a:solidFill>
              </a:rPr>
              <a:t>(Enc,Dec</a:t>
            </a:r>
            <a:r>
              <a:rPr lang="pl-PL" sz="2400" b="1" dirty="0">
                <a:solidFill>
                  <a:srgbClr val="993300"/>
                </a:solidFill>
              </a:rPr>
              <a:t>)</a:t>
            </a:r>
            <a:r>
              <a:rPr lang="pl-PL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has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indistinguishable encryptions</a:t>
            </a:r>
            <a:r>
              <a:rPr lang="pl-PL" sz="2400" b="1" dirty="0">
                <a:solidFill>
                  <a:srgbClr val="0070C0"/>
                </a:solidFill>
              </a:rPr>
              <a:t> under a chosen-</a:t>
            </a:r>
            <a:r>
              <a:rPr lang="en-US" sz="2400" b="1" dirty="0">
                <a:solidFill>
                  <a:srgbClr val="0070C0"/>
                </a:solidFill>
              </a:rPr>
              <a:t>plaintext</a:t>
            </a:r>
            <a:r>
              <a:rPr lang="pl-PL" sz="2400" b="1" dirty="0">
                <a:solidFill>
                  <a:srgbClr val="0070C0"/>
                </a:solidFill>
              </a:rPr>
              <a:t> attack (CPA)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pl-PL" sz="2400" dirty="0"/>
              <a:t>if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algn="ctr"/>
            <a:r>
              <a:rPr lang="en-US" sz="2400" dirty="0" smtClean="0"/>
              <a:t>every </a:t>
            </a:r>
            <a:r>
              <a:rPr lang="en-US" sz="2400" b="1" dirty="0" smtClean="0">
                <a:solidFill>
                  <a:srgbClr val="0070C0"/>
                </a:solidFill>
              </a:rPr>
              <a:t>randomized </a:t>
            </a:r>
            <a:r>
              <a:rPr lang="en-US" sz="2400" b="1" dirty="0">
                <a:solidFill>
                  <a:srgbClr val="0070C0"/>
                </a:solidFill>
              </a:rPr>
              <a:t>polynomial time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pl-PL" sz="2400" dirty="0"/>
              <a:t>adversary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pl-PL" sz="2400" dirty="0" smtClean="0"/>
              <a:t>guesses </a:t>
            </a:r>
            <a:r>
              <a:rPr lang="pl-PL" sz="2400" b="1" dirty="0">
                <a:solidFill>
                  <a:srgbClr val="993300"/>
                </a:solidFill>
              </a:rPr>
              <a:t>b </a:t>
            </a:r>
            <a:r>
              <a:rPr lang="pl-PL" sz="2400" dirty="0"/>
              <a:t>correctly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pl-PL" sz="2400" dirty="0" smtClean="0"/>
              <a:t>with </a:t>
            </a:r>
            <a:r>
              <a:rPr lang="pl-PL" sz="2400" dirty="0"/>
              <a:t>probability at most</a:t>
            </a:r>
            <a:r>
              <a:rPr lang="pl-PL" sz="2400" b="1" dirty="0">
                <a:solidFill>
                  <a:srgbClr val="993300"/>
                </a:solidFill>
              </a:rPr>
              <a:t> 0.5 +</a:t>
            </a:r>
            <a:r>
              <a:rPr lang="pl-PL" sz="2400" b="1" dirty="0"/>
              <a:t> </a:t>
            </a:r>
            <a:r>
              <a:rPr lang="el-GR" sz="2400" b="1" dirty="0">
                <a:solidFill>
                  <a:srgbClr val="993300"/>
                </a:solidFill>
                <a:cs typeface="Arial" charset="0"/>
              </a:rPr>
              <a:t>ε</a:t>
            </a:r>
            <a:r>
              <a:rPr lang="pl-PL" sz="2400" b="1" dirty="0">
                <a:solidFill>
                  <a:srgbClr val="993300"/>
                </a:solidFill>
              </a:rPr>
              <a:t>(n),</a:t>
            </a:r>
            <a:r>
              <a:rPr lang="pl-PL" sz="2400" dirty="0"/>
              <a:t> where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el-GR" sz="2400" b="1" dirty="0">
                <a:solidFill>
                  <a:srgbClr val="993300"/>
                </a:solidFill>
              </a:rPr>
              <a:t>ε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pl-PL" sz="2400" dirty="0"/>
              <a:t>is negligible</a:t>
            </a:r>
            <a:r>
              <a:rPr lang="pl-PL" sz="2400" dirty="0" smtClean="0"/>
              <a:t>.</a:t>
            </a:r>
            <a:endParaRPr lang="en-GB" sz="2000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929190" y="928670"/>
            <a:ext cx="3895748" cy="385762"/>
          </a:xfrm>
          <a:prstGeom prst="wedgeRectCallout">
            <a:avLst>
              <a:gd name="adj1" fmla="val 5050"/>
              <a:gd name="adj2" fmla="val 30883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/>
              <a:t>Alternative name:</a:t>
            </a:r>
            <a:r>
              <a:rPr lang="pl-PL" dirty="0"/>
              <a:t> </a:t>
            </a:r>
            <a:r>
              <a:rPr lang="pl-PL" b="1" dirty="0">
                <a:solidFill>
                  <a:srgbClr val="0070C0"/>
                </a:solidFill>
              </a:rPr>
              <a:t>CPA-secure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71670" y="5214950"/>
            <a:ext cx="5143536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Every </a:t>
            </a:r>
            <a:r>
              <a:rPr lang="en-GB" sz="2000" b="1" dirty="0" smtClean="0">
                <a:solidFill>
                  <a:schemeClr val="tx1"/>
                </a:solidFill>
              </a:rPr>
              <a:t>CPA-secure</a:t>
            </a:r>
            <a:r>
              <a:rPr lang="en-GB" sz="2000" dirty="0" smtClean="0">
                <a:solidFill>
                  <a:schemeClr val="tx1"/>
                </a:solidFill>
              </a:rPr>
              <a:t> encryption has to be </a:t>
            </a:r>
          </a:p>
          <a:p>
            <a:pPr>
              <a:buFontTx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 randomized, or</a:t>
            </a:r>
          </a:p>
          <a:p>
            <a:pPr>
              <a:buFontTx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 “have a state”.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14743" y="4857760"/>
            <a:ext cx="2122729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Observation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14678" y="1500174"/>
            <a:ext cx="328614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Security d</a:t>
            </a:r>
            <a:r>
              <a:rPr lang="pl-PL" sz="2400" b="1" dirty="0" smtClean="0">
                <a:solidFill>
                  <a:srgbClr val="0070C0"/>
                </a:solidFill>
              </a:rPr>
              <a:t>efinition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8721483">
            <a:off x="6280123" y="4065512"/>
            <a:ext cx="262611" cy="106131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13935738">
            <a:off x="2083196" y="4041348"/>
            <a:ext cx="262611" cy="106131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pl-PL" dirty="0"/>
              <a:t>CPA in real-life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153400" cy="91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993300"/>
                </a:solidFill>
              </a:rPr>
              <a:t>Q:</a:t>
            </a:r>
            <a:r>
              <a:rPr lang="en-US" sz="2800" b="1" dirty="0"/>
              <a:t> </a:t>
            </a:r>
            <a:r>
              <a:rPr lang="pl-PL" sz="2800" dirty="0"/>
              <a:t>Aren’t we too pessimistic?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008000"/>
                </a:solidFill>
              </a:rPr>
              <a:t>A:</a:t>
            </a:r>
            <a:r>
              <a:rPr lang="en-US" sz="2800" b="1" dirty="0"/>
              <a:t> </a:t>
            </a:r>
            <a:r>
              <a:rPr lang="pl-PL" sz="2800" b="1" dirty="0"/>
              <a:t>No</a:t>
            </a:r>
            <a:r>
              <a:rPr lang="en-US" sz="2800" b="1" dirty="0"/>
              <a:t>!</a:t>
            </a:r>
            <a:r>
              <a:rPr lang="pl-PL" sz="2800" dirty="0"/>
              <a:t>  </a:t>
            </a:r>
            <a:r>
              <a:rPr lang="pl-PL" sz="2800" b="1" dirty="0">
                <a:solidFill>
                  <a:srgbClr val="0070C0"/>
                </a:solidFill>
              </a:rPr>
              <a:t>CPA</a:t>
            </a:r>
            <a:r>
              <a:rPr lang="pl-PL" sz="2800" dirty="0"/>
              <a:t> can be implemented in practice.</a:t>
            </a:r>
            <a:endParaRPr lang="en-US" sz="28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14678" y="2285992"/>
            <a:ext cx="262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u="sng" dirty="0" err="1" smtClean="0">
                <a:solidFill>
                  <a:srgbClr val="008000"/>
                </a:solidFill>
              </a:rPr>
              <a:t>Example</a:t>
            </a:r>
            <a:r>
              <a:rPr lang="it-IT" sz="2400" b="1" dirty="0" smtClean="0">
                <a:solidFill>
                  <a:srgbClr val="008000"/>
                </a:solidFill>
              </a:rPr>
              <a:t>: </a:t>
            </a:r>
            <a:r>
              <a:rPr lang="it-IT" sz="2400" b="1" dirty="0" err="1" smtClean="0">
                <a:solidFill>
                  <a:srgbClr val="008000"/>
                </a:solidFill>
              </a:rPr>
              <a:t>routing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23" name="Picture 10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1122363" cy="1168400"/>
          </a:xfrm>
          <a:prstGeom prst="rect">
            <a:avLst/>
          </a:prstGeom>
          <a:noFill/>
        </p:spPr>
      </p:pic>
      <p:pic>
        <p:nvPicPr>
          <p:cNvPr id="24" name="Picture 11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52" y="3024198"/>
            <a:ext cx="1195388" cy="1244600"/>
          </a:xfrm>
          <a:prstGeom prst="rect">
            <a:avLst/>
          </a:prstGeom>
          <a:noFill/>
        </p:spPr>
      </p:pic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971652" y="4395798"/>
            <a:ext cx="396875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3300"/>
                </a:solidFill>
              </a:rPr>
              <a:t>m</a:t>
            </a:r>
          </a:p>
        </p:txBody>
      </p:sp>
      <p:pic>
        <p:nvPicPr>
          <p:cNvPr id="33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929198"/>
            <a:ext cx="1066800" cy="738188"/>
          </a:xfrm>
          <a:prstGeom prst="rect">
            <a:avLst/>
          </a:prstGeom>
          <a:noFill/>
        </p:spPr>
      </p:pic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33652" y="3328998"/>
            <a:ext cx="320675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993300"/>
                </a:solidFill>
              </a:rPr>
              <a:t>k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553052" y="3328998"/>
            <a:ext cx="320675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3300"/>
                </a:solidFill>
              </a:rPr>
              <a:t>k</a:t>
            </a:r>
          </a:p>
        </p:txBody>
      </p:sp>
      <p:cxnSp>
        <p:nvCxnSpPr>
          <p:cNvPr id="54" name="Shape 53"/>
          <p:cNvCxnSpPr>
            <a:endCxn id="33" idx="3"/>
          </p:cNvCxnSpPr>
          <p:nvPr/>
        </p:nvCxnSpPr>
        <p:spPr>
          <a:xfrm rot="10800000" flipV="1">
            <a:off x="2352652" y="3571876"/>
            <a:ext cx="2179400" cy="1726416"/>
          </a:xfrm>
          <a:prstGeom prst="curvedConnector3">
            <a:avLst>
              <a:gd name="adj1" fmla="val 611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 rot="16200000">
            <a:off x="4333539" y="2524453"/>
            <a:ext cx="262611" cy="17859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000496" y="3214686"/>
            <a:ext cx="1063112" cy="369332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993300"/>
                </a:solidFill>
              </a:rPr>
              <a:t>Enc</a:t>
            </a:r>
            <a:r>
              <a:rPr lang="en-US" sz="1800" b="1" baseline="-25000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(m)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pic>
        <p:nvPicPr>
          <p:cNvPr id="63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14884"/>
            <a:ext cx="1066800" cy="7381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58" grpId="0" animBg="1"/>
      <p:bldP spid="59" grpId="0" animBg="1"/>
      <p:bldP spid="9220" grpId="0"/>
      <p:bldP spid="31" grpId="0" animBg="1"/>
      <p:bldP spid="34" grpId="0" animBg="1"/>
      <p:bldP spid="35" grpId="0" animBg="1"/>
      <p:bldP spid="60" grpId="0" animBg="1"/>
      <p:bldP spid="3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attacks known in the literature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500174"/>
            <a:ext cx="7715272" cy="504351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ciphertext-only attack</a:t>
            </a:r>
            <a:r>
              <a:rPr lang="it-IT" sz="2400" b="1" dirty="0" smtClean="0"/>
              <a:t> </a:t>
            </a:r>
            <a:r>
              <a:rPr lang="it-IT" sz="2400" dirty="0" smtClean="0"/>
              <a:t>– the adversary has no information about the plaintext</a:t>
            </a:r>
            <a:br>
              <a:rPr lang="it-IT" sz="2400" dirty="0" smtClean="0"/>
            </a:br>
            <a:endParaRPr lang="it-IT" sz="2400" b="1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known plaintext attack </a:t>
            </a:r>
            <a:r>
              <a:rPr lang="en-US" sz="2400" dirty="0" smtClean="0"/>
              <a:t>– the plaintext are drawn from some distribution that the adversary does not control</a:t>
            </a:r>
            <a:br>
              <a:rPr lang="en-US" sz="2400" dirty="0" smtClean="0"/>
            </a:br>
            <a:endParaRPr lang="en-US" sz="2400" b="1" dirty="0" smtClean="0"/>
          </a:p>
          <a:p>
            <a:r>
              <a:rPr lang="it-IT" sz="2400" b="1" dirty="0" smtClean="0">
                <a:solidFill>
                  <a:srgbClr val="C00000"/>
                </a:solidFill>
              </a:rPr>
              <a:t>batch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chosen-plaintext </a:t>
            </a:r>
            <a:r>
              <a:rPr lang="it-IT" sz="2400" b="1" dirty="0" smtClean="0">
                <a:solidFill>
                  <a:srgbClr val="0070C0"/>
                </a:solidFill>
              </a:rPr>
              <a:t>attack </a:t>
            </a:r>
            <a:r>
              <a:rPr lang="it-IT" sz="2400" dirty="0" smtClean="0"/>
              <a:t>– like the </a:t>
            </a:r>
            <a:r>
              <a:rPr lang="it-IT" sz="2400" b="1" dirty="0" smtClean="0"/>
              <a:t>CPA</a:t>
            </a:r>
            <a:r>
              <a:rPr lang="it-IT" sz="2400" dirty="0" smtClean="0"/>
              <a:t> attack, but the adversary has to choose 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,...,</a:t>
            </a:r>
            <a:r>
              <a:rPr lang="en-US" sz="2400" b="1" dirty="0" err="1" smtClean="0">
                <a:solidFill>
                  <a:srgbClr val="C0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dirty="0" smtClean="0"/>
              <a:t>at once.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chosen </a:t>
            </a:r>
            <a:r>
              <a:rPr lang="en-US" sz="2400" b="1" dirty="0" err="1" smtClean="0">
                <a:solidFill>
                  <a:srgbClr val="0070C0"/>
                </a:solidFill>
              </a:rPr>
              <a:t>ciphertext</a:t>
            </a:r>
            <a:r>
              <a:rPr lang="en-US" sz="2400" b="1" dirty="0" smtClean="0">
                <a:solidFill>
                  <a:srgbClr val="0070C0"/>
                </a:solidFill>
              </a:rPr>
              <a:t> attack</a:t>
            </a:r>
            <a:r>
              <a:rPr lang="en-US" sz="2400" b="1" dirty="0" smtClean="0"/>
              <a:t> </a:t>
            </a:r>
            <a:r>
              <a:rPr lang="en-US" sz="2400" dirty="0" smtClean="0"/>
              <a:t>–  we will discuss it later…</a:t>
            </a:r>
          </a:p>
          <a:p>
            <a:endParaRPr lang="it-IT" sz="2400" dirty="0"/>
          </a:p>
        </p:txBody>
      </p:sp>
      <p:sp>
        <p:nvSpPr>
          <p:cNvPr id="4" name="Rectangular Callout 3"/>
          <p:cNvSpPr/>
          <p:nvPr/>
        </p:nvSpPr>
        <p:spPr>
          <a:xfrm>
            <a:off x="1643042" y="4900610"/>
            <a:ext cx="7315248" cy="642942"/>
          </a:xfrm>
          <a:prstGeom prst="wedgeRectCallout">
            <a:avLst>
              <a:gd name="adj1" fmla="val -13775"/>
              <a:gd name="adj2" fmla="val -788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(“our” </a:t>
            </a:r>
            <a:r>
              <a:rPr lang="en-US" sz="2000" b="1" dirty="0" smtClean="0"/>
              <a:t>CPA</a:t>
            </a:r>
            <a:r>
              <a:rPr lang="en-US" sz="2000" dirty="0" smtClean="0"/>
              <a:t>-attack is also called the “</a:t>
            </a:r>
            <a:r>
              <a:rPr lang="en-US" sz="2000" b="1" dirty="0" smtClean="0">
                <a:solidFill>
                  <a:srgbClr val="C00000"/>
                </a:solidFill>
              </a:rPr>
              <a:t>adaptive</a:t>
            </a:r>
            <a:r>
              <a:rPr lang="en-US" sz="2000" b="1" dirty="0" smtClean="0"/>
              <a:t> CPA-attack</a:t>
            </a:r>
            <a:r>
              <a:rPr lang="en-US" b="1" dirty="0" smtClean="0"/>
              <a:t>”</a:t>
            </a:r>
            <a:r>
              <a:rPr lang="en-US" dirty="0" smtClean="0"/>
              <a:t>)</a:t>
            </a:r>
            <a:endParaRPr lang="it-IT" sz="2000" dirty="0"/>
          </a:p>
        </p:txBody>
      </p:sp>
      <p:sp>
        <p:nvSpPr>
          <p:cNvPr id="5" name="Up-Down Arrow 4"/>
          <p:cNvSpPr/>
          <p:nvPr/>
        </p:nvSpPr>
        <p:spPr>
          <a:xfrm>
            <a:off x="285720" y="1571612"/>
            <a:ext cx="1000100" cy="4429156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strong                                           weak</a:t>
            </a:r>
            <a:endParaRPr lang="it-IT" b="1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2012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Dziembowski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3200" y="1600200"/>
            <a:ext cx="6172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it-IT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it-IT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encrypting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mostly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military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it-IT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securing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authentication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signatures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e-cash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auctions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..)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Three components of the course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008000"/>
                </a:solidFill>
              </a:rPr>
              <a:t>practical apects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FF0000"/>
                </a:solidFill>
              </a:rPr>
              <a:t>mathematical foundations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660066"/>
                </a:solidFill>
              </a:rPr>
              <a:t>new horizons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input{komendy}&#10;&#10;\begin{document}&#10;\begin{tiny}&#10;$f(n) := 2^{- \sqrt{n}}$&#10;\end{tin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89"/>
  <p:tag name="PICTUREFILESIZE" val="40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input{komendy}&#10;&#10;\begin{document}&#10;\begin{tiny}&#10;$f(n) := 2^{-n}$&#10;\end{tiny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input{komendy}&#10;&#10;\begin{document}&#10;\begin{tiny}&#10;$f(n) := \frac{1}{n^2}$&#10;\end{tin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69"/>
  <p:tag name="PICTUREFILESIZE" val="30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input{komendy}&#10;&#10;\begin{document}&#10;\begin{tiny}&#10;$f(n) := n ^ {- \log n}$&#10;\end{tin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1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input{komendy}&#10;&#10;\begin{document}&#10;\begin{tiny}&#10;$f(n) := \frac{1}{n^{1000}}$&#10;\end{tin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3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3900</Words>
  <Application>Microsoft Macintosh PowerPoint</Application>
  <PresentationFormat>Pokaz na ekranie (4:3)</PresentationFormat>
  <Paragraphs>980</Paragraphs>
  <Slides>78</Slides>
  <Notes>74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80" baseType="lpstr">
      <vt:lpstr>Office Theme</vt:lpstr>
      <vt:lpstr>Equation</vt:lpstr>
      <vt:lpstr>Lecture 1 Introduction to Cryptography </vt:lpstr>
      <vt:lpstr>Podstawowe informacje</vt:lpstr>
      <vt:lpstr>Literatura</vt:lpstr>
      <vt:lpstr>Plan</vt:lpstr>
      <vt:lpstr>Historical cryptography</vt:lpstr>
      <vt:lpstr>Modern cryptography</vt:lpstr>
      <vt:lpstr>What happened in the seventies?</vt:lpstr>
      <vt:lpstr>Cryptography</vt:lpstr>
      <vt:lpstr>Three components of the course</vt:lpstr>
      <vt:lpstr>Practical aspects</vt:lpstr>
      <vt:lpstr>Mathematical foundations</vt:lpstr>
      <vt:lpstr>New horizons</vt:lpstr>
      <vt:lpstr>This course is not about</vt:lpstr>
      <vt:lpstr>Terminology</vt:lpstr>
      <vt:lpstr>Cryptography – general picture</vt:lpstr>
      <vt:lpstr>Encryption schemes (a very general picture)</vt:lpstr>
      <vt:lpstr>Art vs. science</vt:lpstr>
      <vt:lpstr>Provable security</vt:lpstr>
      <vt:lpstr>Provable security – the motivation</vt:lpstr>
      <vt:lpstr>Kerckhoffs' principle</vt:lpstr>
      <vt:lpstr>A more refined picture</vt:lpstr>
      <vt:lpstr>Kerckhoffs' principle – the motivation</vt:lpstr>
      <vt:lpstr>A mathematical view</vt:lpstr>
      <vt:lpstr>Plan</vt:lpstr>
      <vt:lpstr>Shift cipher</vt:lpstr>
      <vt:lpstr>Security of the shift cipher</vt:lpstr>
      <vt:lpstr>Substitution cipher</vt:lpstr>
      <vt:lpstr>How to break the substitution cipher?</vt:lpstr>
      <vt:lpstr>Other famous historical ciphers</vt:lpstr>
      <vt:lpstr>In the past ciphers were designed in an ad-hoc manner</vt:lpstr>
      <vt:lpstr>Plan</vt:lpstr>
      <vt:lpstr>Defining “security of an encryption scheme” is not trivial.</vt:lpstr>
      <vt:lpstr>Idea 1</vt:lpstr>
      <vt:lpstr>Idea 2</vt:lpstr>
      <vt:lpstr>Idea 3</vt:lpstr>
      <vt:lpstr>Idea 4</vt:lpstr>
      <vt:lpstr>Example</vt:lpstr>
      <vt:lpstr>How to formalize the “Idea 4”?</vt:lpstr>
      <vt:lpstr>Equivalently:</vt:lpstr>
      <vt:lpstr>A perfectly secret scheme: one-time pad</vt:lpstr>
      <vt:lpstr>Perfect secrecy of the one-time pad</vt:lpstr>
      <vt:lpstr>Observation</vt:lpstr>
      <vt:lpstr>Why the one-time pad is not practical?</vt:lpstr>
      <vt:lpstr>Prezentacja programu PowerPoint</vt:lpstr>
      <vt:lpstr>Practicality?</vt:lpstr>
      <vt:lpstr>Venona project (1946 – 1980)</vt:lpstr>
      <vt:lpstr>Outlook</vt:lpstr>
      <vt:lpstr>What to do?</vt:lpstr>
      <vt:lpstr>Quantum cryptography</vt:lpstr>
      <vt:lpstr>Quantum cryptography</vt:lpstr>
      <vt:lpstr>A satellite scenario</vt:lpstr>
      <vt:lpstr>Ueli Maurer (1993): noisy channel.</vt:lpstr>
      <vt:lpstr>Bounded-Storage Model</vt:lpstr>
      <vt:lpstr>Plan</vt:lpstr>
      <vt:lpstr>How to reason about the bounded computing power?</vt:lpstr>
      <vt:lpstr>Real cryptography starts here:</vt:lpstr>
      <vt:lpstr>Computationally-bounded adversary</vt:lpstr>
      <vt:lpstr>A better idea</vt:lpstr>
      <vt:lpstr>What to do?</vt:lpstr>
      <vt:lpstr>Efficiently computable?</vt:lpstr>
      <vt:lpstr>Probabilistic Turing Machines</vt:lpstr>
      <vt:lpstr>Some notation</vt:lpstr>
      <vt:lpstr>More notation</vt:lpstr>
      <vt:lpstr>Very small?</vt:lpstr>
      <vt:lpstr>Negligible or not?</vt:lpstr>
      <vt:lpstr>Nice properties of these notions</vt:lpstr>
      <vt:lpstr>Security parameter</vt:lpstr>
      <vt:lpstr>Example</vt:lpstr>
      <vt:lpstr>Is this the right approach?</vt:lpstr>
      <vt:lpstr>How to change the security definition?</vt:lpstr>
      <vt:lpstr>A game</vt:lpstr>
      <vt:lpstr>Testing the definition</vt:lpstr>
      <vt:lpstr>Multiple messages</vt:lpstr>
      <vt:lpstr>A chosen-plaintext attack (CPA)</vt:lpstr>
      <vt:lpstr>CPA-security</vt:lpstr>
      <vt:lpstr>CPA in real-life</vt:lpstr>
      <vt:lpstr>Other attacks known in the literature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Introduction to Cryptography </dc:title>
  <dc:creator>stefan</dc:creator>
  <cp:lastModifiedBy>Stefan Dziembowski</cp:lastModifiedBy>
  <cp:revision>35</cp:revision>
  <dcterms:created xsi:type="dcterms:W3CDTF">2011-10-10T09:34:47Z</dcterms:created>
  <dcterms:modified xsi:type="dcterms:W3CDTF">2013-01-04T14:11:54Z</dcterms:modified>
</cp:coreProperties>
</file>